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17"/>
  </p:notesMasterIdLst>
  <p:sldIdLst>
    <p:sldId id="256" r:id="rId2"/>
    <p:sldId id="335" r:id="rId3"/>
    <p:sldId id="303" r:id="rId4"/>
    <p:sldId id="279" r:id="rId5"/>
    <p:sldId id="308" r:id="rId6"/>
    <p:sldId id="305" r:id="rId7"/>
    <p:sldId id="319" r:id="rId8"/>
    <p:sldId id="315" r:id="rId9"/>
    <p:sldId id="333" r:id="rId10"/>
    <p:sldId id="334" r:id="rId11"/>
    <p:sldId id="309" r:id="rId12"/>
    <p:sldId id="332" r:id="rId13"/>
    <p:sldId id="331" r:id="rId14"/>
    <p:sldId id="311" r:id="rId15"/>
    <p:sldId id="312" r:id="rId16"/>
  </p:sldIdLst>
  <p:sldSz cx="9144000" cy="6858000" type="screen4x3"/>
  <p:notesSz cx="6662738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>
        <p:scale>
          <a:sx n="62" d="100"/>
          <a:sy n="62" d="100"/>
        </p:scale>
        <p:origin x="-1901" y="-5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-2982" y="-96"/>
      </p:cViewPr>
      <p:guideLst>
        <p:guide orient="horz" pos="3126"/>
        <p:guide pos="209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3488" y="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86A1FD7-9121-49BB-BE71-BD5318791907}" type="datetimeFigureOut">
              <a:rPr lang="en-GB"/>
              <a:pPr>
                <a:defRPr/>
              </a:pPr>
              <a:t>10/07/2014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29238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76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3488" y="9428163"/>
            <a:ext cx="288766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685085F-AF4A-422C-9E43-84D4210B065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02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6AADE66-6B45-4F07-8B13-A8049FD1B2E2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54CBF84-F7BB-4716-A4D7-D97340444883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 userDrawn="1"/>
        </p:nvSpPr>
        <p:spPr>
          <a:xfrm>
            <a:off x="1066800" y="1989138"/>
            <a:ext cx="5486400" cy="27432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r"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lang="en-US" sz="4000" dirty="0">
              <a:solidFill>
                <a:srgbClr val="002060"/>
              </a:solidFill>
              <a:latin typeface="Frutiga"/>
              <a:cs typeface="Frutiga"/>
            </a:endParaRPr>
          </a:p>
        </p:txBody>
      </p:sp>
      <p:pic>
        <p:nvPicPr>
          <p:cNvPr id="4" name="Picture 9" descr="Full bracket Dark Pink.eps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470775" y="1905000"/>
            <a:ext cx="846138" cy="289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Placeholder 8"/>
          <p:cNvSpPr>
            <a:spLocks noGrp="1"/>
          </p:cNvSpPr>
          <p:nvPr>
            <p:ph type="title"/>
          </p:nvPr>
        </p:nvSpPr>
        <p:spPr>
          <a:xfrm>
            <a:off x="611560" y="1916832"/>
            <a:ext cx="6696744" cy="2880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noProof="0" dirty="0" smtClean="0"/>
              <a:t>Slide header 1</a:t>
            </a:r>
            <a:br>
              <a:rPr lang="en-US" noProof="0" dirty="0" smtClean="0"/>
            </a:br>
            <a:r>
              <a:rPr lang="en-US" noProof="0" dirty="0" smtClean="0"/>
              <a:t>Sub header 2 to go here</a:t>
            </a:r>
            <a:endParaRPr lang="en-U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762000" y="2126396"/>
            <a:ext cx="7698432" cy="3462843"/>
          </a:xfrm>
        </p:spPr>
        <p:txBody>
          <a:bodyPr>
            <a:normAutofit/>
          </a:bodyPr>
          <a:lstStyle>
            <a:lvl1pPr>
              <a:buNone/>
              <a:defRPr sz="2800" baseline="0">
                <a:latin typeface="FRutiga"/>
                <a:cs typeface="FRutiga"/>
              </a:defRPr>
            </a:lvl1pPr>
            <a:lvl2pPr>
              <a:defRPr sz="2400">
                <a:latin typeface="FRutiga"/>
                <a:cs typeface="FRutiga"/>
              </a:defRPr>
            </a:lvl2pPr>
            <a:lvl3pPr>
              <a:defRPr sz="2400">
                <a:latin typeface="FRutiga"/>
                <a:cs typeface="FRutiga"/>
              </a:defRPr>
            </a:lvl3pPr>
            <a:lvl4pPr>
              <a:defRPr sz="2400">
                <a:latin typeface="FRutiga"/>
                <a:cs typeface="FRutiga"/>
              </a:defRPr>
            </a:lvl4pPr>
            <a:lvl5pPr>
              <a:defRPr sz="2400">
                <a:latin typeface="FRutiga"/>
                <a:cs typeface="FRutig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8"/>
          <p:cNvSpPr>
            <a:spLocks noGrp="1"/>
          </p:cNvSpPr>
          <p:nvPr>
            <p:ph type="title"/>
          </p:nvPr>
        </p:nvSpPr>
        <p:spPr>
          <a:xfrm>
            <a:off x="762000" y="1066800"/>
            <a:ext cx="7698432" cy="922338"/>
          </a:xfrm>
          <a:prstGeom prst="rect">
            <a:avLst/>
          </a:prstGeom>
        </p:spPr>
        <p:txBody>
          <a:bodyPr vert="horz"/>
          <a:lstStyle>
            <a:lvl1pPr algn="l">
              <a:defRPr sz="4000">
                <a:solidFill>
                  <a:srgbClr val="009CD5"/>
                </a:solidFill>
                <a:latin typeface="Frutiga"/>
                <a:cs typeface="Frutig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685800" y="2057400"/>
            <a:ext cx="3429000" cy="3124200"/>
          </a:xfrm>
        </p:spPr>
        <p:txBody>
          <a:bodyPr>
            <a:normAutofit/>
          </a:bodyPr>
          <a:lstStyle>
            <a:lvl1pPr>
              <a:buNone/>
              <a:defRPr sz="1400">
                <a:latin typeface="FRutiga"/>
                <a:cs typeface="FRutiga"/>
              </a:defRPr>
            </a:lvl1pPr>
            <a:lvl2pPr>
              <a:defRPr sz="1400">
                <a:latin typeface="FRutiga"/>
                <a:cs typeface="FRutiga"/>
              </a:defRPr>
            </a:lvl2pPr>
            <a:lvl3pPr>
              <a:defRPr sz="1400">
                <a:latin typeface="FRutiga"/>
                <a:cs typeface="FRutiga"/>
              </a:defRPr>
            </a:lvl3pPr>
            <a:lvl4pPr>
              <a:defRPr sz="1400">
                <a:latin typeface="FRutiga"/>
                <a:cs typeface="FRutiga"/>
              </a:defRPr>
            </a:lvl4pPr>
            <a:lvl5pPr>
              <a:defRPr sz="1400">
                <a:latin typeface="FRutiga"/>
                <a:cs typeface="FRutig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4724400" y="2057400"/>
            <a:ext cx="3429000" cy="3124200"/>
          </a:xfrm>
        </p:spPr>
        <p:txBody>
          <a:bodyPr>
            <a:normAutofit/>
          </a:bodyPr>
          <a:lstStyle>
            <a:lvl1pPr>
              <a:buNone/>
              <a:defRPr sz="1400">
                <a:latin typeface="FRutiga"/>
                <a:cs typeface="FRutiga"/>
              </a:defRPr>
            </a:lvl1pPr>
            <a:lvl2pPr>
              <a:defRPr sz="1400">
                <a:latin typeface="FRutiga"/>
                <a:cs typeface="FRutiga"/>
              </a:defRPr>
            </a:lvl2pPr>
            <a:lvl3pPr>
              <a:defRPr sz="1400">
                <a:latin typeface="FRutiga"/>
                <a:cs typeface="FRutiga"/>
              </a:defRPr>
            </a:lvl3pPr>
            <a:lvl4pPr>
              <a:defRPr sz="1400">
                <a:latin typeface="FRutiga"/>
                <a:cs typeface="FRutiga"/>
              </a:defRPr>
            </a:lvl4pPr>
            <a:lvl5pPr>
              <a:defRPr sz="1400">
                <a:latin typeface="FRutiga"/>
                <a:cs typeface="FRutig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81487" y="1066800"/>
            <a:ext cx="7471913" cy="922338"/>
          </a:xfrm>
          <a:prstGeom prst="rect">
            <a:avLst/>
          </a:prstGeom>
        </p:spPr>
        <p:txBody>
          <a:bodyPr vert="horz"/>
          <a:lstStyle>
            <a:lvl1pPr algn="l">
              <a:defRPr sz="4800">
                <a:solidFill>
                  <a:srgbClr val="009CD5"/>
                </a:solidFill>
                <a:latin typeface="Frutiga"/>
                <a:cs typeface="Frutig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ullets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5105400" y="2507397"/>
            <a:ext cx="3124200" cy="2590800"/>
          </a:xfrm>
        </p:spPr>
        <p:txBody>
          <a:bodyPr rtlCol="0">
            <a:normAutofit/>
          </a:bodyPr>
          <a:lstStyle/>
          <a:p>
            <a:pPr lvl="0"/>
            <a:endParaRPr lang="en-US" noProof="0" dirty="0"/>
          </a:p>
        </p:txBody>
      </p:sp>
      <p:sp>
        <p:nvSpPr>
          <p:cNvPr id="18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762000" y="2126397"/>
            <a:ext cx="3429000" cy="2971800"/>
          </a:xfrm>
        </p:spPr>
        <p:txBody>
          <a:bodyPr>
            <a:normAutofit/>
          </a:bodyPr>
          <a:lstStyle>
            <a:lvl1pPr>
              <a:buNone/>
              <a:defRPr sz="1400" baseline="0">
                <a:latin typeface="FRutiga"/>
                <a:cs typeface="FRutiga"/>
              </a:defRPr>
            </a:lvl1pPr>
            <a:lvl2pPr>
              <a:defRPr sz="1400">
                <a:latin typeface="FRutiga"/>
                <a:cs typeface="FRutiga"/>
              </a:defRPr>
            </a:lvl2pPr>
            <a:lvl3pPr>
              <a:defRPr sz="1400">
                <a:latin typeface="FRutiga"/>
                <a:cs typeface="FRutiga"/>
              </a:defRPr>
            </a:lvl3pPr>
            <a:lvl4pPr>
              <a:defRPr sz="1400">
                <a:latin typeface="FRutiga"/>
                <a:cs typeface="FRutiga"/>
              </a:defRPr>
            </a:lvl4pPr>
            <a:lvl5pPr>
              <a:defRPr sz="1400">
                <a:latin typeface="FRutiga"/>
                <a:cs typeface="FRutig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8"/>
          <p:cNvSpPr>
            <a:spLocks noGrp="1"/>
          </p:cNvSpPr>
          <p:nvPr>
            <p:ph type="title"/>
          </p:nvPr>
        </p:nvSpPr>
        <p:spPr>
          <a:xfrm>
            <a:off x="762000" y="1066800"/>
            <a:ext cx="7471913" cy="922338"/>
          </a:xfrm>
          <a:prstGeom prst="rect">
            <a:avLst/>
          </a:prstGeom>
        </p:spPr>
        <p:txBody>
          <a:bodyPr vert="horz"/>
          <a:lstStyle>
            <a:lvl1pPr algn="l">
              <a:defRPr sz="4800">
                <a:solidFill>
                  <a:srgbClr val="009CD5"/>
                </a:solidFill>
                <a:latin typeface="Frutiga"/>
                <a:cs typeface="Frutig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219200"/>
            <a:ext cx="7772400" cy="1143000"/>
          </a:xfrm>
          <a:prstGeom prst="rect">
            <a:avLst/>
          </a:prstGeom>
        </p:spPr>
        <p:txBody>
          <a:bodyPr anchor="t"/>
          <a:lstStyle>
            <a:lvl1pPr algn="l">
              <a:defRPr sz="4800" b="1" cap="none">
                <a:solidFill>
                  <a:srgbClr val="009CD5"/>
                </a:solidFill>
                <a:latin typeface="Frutiga"/>
                <a:cs typeface="Frutig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143000"/>
            <a:ext cx="7926600" cy="990600"/>
          </a:xfrm>
          <a:prstGeom prst="rect">
            <a:avLst/>
          </a:prstGeom>
        </p:spPr>
        <p:txBody>
          <a:bodyPr/>
          <a:lstStyle>
            <a:lvl1pPr algn="l">
              <a:defRPr sz="4800" b="1">
                <a:solidFill>
                  <a:srgbClr val="009CD5"/>
                </a:solidFill>
                <a:latin typeface="Frutiga "/>
                <a:cs typeface="Frutiga 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133600"/>
            <a:ext cx="3886200" cy="3352800"/>
          </a:xfrm>
        </p:spPr>
        <p:txBody>
          <a:bodyPr>
            <a:normAutofit/>
          </a:bodyPr>
          <a:lstStyle>
            <a:lvl1pPr>
              <a:defRPr sz="1400">
                <a:solidFill>
                  <a:srgbClr val="000000"/>
                </a:solidFill>
                <a:latin typeface="FRutiga"/>
                <a:cs typeface="FRutiga"/>
              </a:defRPr>
            </a:lvl1pPr>
            <a:lvl2pPr>
              <a:defRPr sz="1400">
                <a:solidFill>
                  <a:srgbClr val="000000"/>
                </a:solidFill>
                <a:latin typeface="FRutiga"/>
                <a:cs typeface="FRutiga"/>
              </a:defRPr>
            </a:lvl2pPr>
            <a:lvl3pPr>
              <a:defRPr sz="1400">
                <a:solidFill>
                  <a:srgbClr val="000000"/>
                </a:solidFill>
                <a:latin typeface="FRutiga"/>
                <a:cs typeface="FRutiga"/>
              </a:defRPr>
            </a:lvl3pPr>
            <a:lvl4pPr>
              <a:defRPr sz="1400">
                <a:solidFill>
                  <a:srgbClr val="000000"/>
                </a:solidFill>
                <a:latin typeface="FRutiga"/>
                <a:cs typeface="FRutiga"/>
              </a:defRPr>
            </a:lvl4pPr>
            <a:lvl5pPr>
              <a:defRPr sz="1400">
                <a:solidFill>
                  <a:srgbClr val="000000"/>
                </a:solidFill>
                <a:latin typeface="FRutiga"/>
                <a:cs typeface="FRutig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133599"/>
            <a:ext cx="3888000" cy="3348000"/>
          </a:xfrm>
        </p:spPr>
        <p:txBody>
          <a:bodyPr>
            <a:normAutofit/>
          </a:bodyPr>
          <a:lstStyle>
            <a:lvl1pPr>
              <a:defRPr sz="1400">
                <a:solidFill>
                  <a:srgbClr val="000000"/>
                </a:solidFill>
                <a:latin typeface="FRutiga"/>
                <a:cs typeface="FRutiga"/>
              </a:defRPr>
            </a:lvl1pPr>
            <a:lvl2pPr>
              <a:defRPr sz="1400">
                <a:solidFill>
                  <a:srgbClr val="000000"/>
                </a:solidFill>
                <a:latin typeface="FRutiga"/>
                <a:cs typeface="FRutiga"/>
              </a:defRPr>
            </a:lvl2pPr>
            <a:lvl3pPr>
              <a:defRPr sz="1400">
                <a:solidFill>
                  <a:srgbClr val="000000"/>
                </a:solidFill>
                <a:latin typeface="FRutiga"/>
                <a:cs typeface="FRutiga"/>
              </a:defRPr>
            </a:lvl3pPr>
            <a:lvl4pPr>
              <a:defRPr sz="1400">
                <a:solidFill>
                  <a:srgbClr val="000000"/>
                </a:solidFill>
                <a:latin typeface="FRutiga"/>
                <a:cs typeface="FRutiga"/>
              </a:defRPr>
            </a:lvl4pPr>
            <a:lvl5pPr>
              <a:defRPr sz="1400">
                <a:solidFill>
                  <a:srgbClr val="000000"/>
                </a:solidFill>
                <a:latin typeface="FRutiga"/>
                <a:cs typeface="FRutig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smtClean="0"/>
          </a:p>
        </p:txBody>
      </p:sp>
      <p:pic>
        <p:nvPicPr>
          <p:cNvPr id="1027" name="Picture 9" descr="HEE Logo copy.eps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172200" y="277813"/>
            <a:ext cx="2667000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457200" y="6030913"/>
            <a:ext cx="1878013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1E427B"/>
                </a:solidFill>
                <a:latin typeface="Frutiga"/>
                <a:cs typeface="Frutiga"/>
              </a:rPr>
              <a:t>www.hee.nhs.uk</a:t>
            </a:r>
            <a:endParaRPr lang="en-US" dirty="0">
              <a:latin typeface="+mn-lt"/>
              <a:cs typeface="+mn-cs"/>
            </a:endParaRPr>
          </a:p>
        </p:txBody>
      </p:sp>
      <p:pic>
        <p:nvPicPr>
          <p:cNvPr id="1029" name="Picture 5" descr="PP inner background without.jpg"/>
          <p:cNvPicPr>
            <a:picLocks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0" y="0"/>
            <a:ext cx="9194800" cy="688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457200" y="6096000"/>
            <a:ext cx="32575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1E427B"/>
                </a:solidFill>
                <a:latin typeface="Frutiga"/>
                <a:cs typeface="Frutiga"/>
              </a:rPr>
              <a:t>www.thamesvalley.hee.nhs.uk</a:t>
            </a:r>
            <a:endParaRPr lang="en-US" dirty="0">
              <a:latin typeface="+mn-lt"/>
              <a:cs typeface="+mn-cs"/>
            </a:endParaRPr>
          </a:p>
        </p:txBody>
      </p:sp>
      <p:pic>
        <p:nvPicPr>
          <p:cNvPr id="1031" name="Picture 10" descr="HE Thames Valley col.jpg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557963" y="277813"/>
            <a:ext cx="2281237" cy="76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9" r:id="rId2"/>
    <p:sldLayoutId id="2147483678" r:id="rId3"/>
    <p:sldLayoutId id="2147483677" r:id="rId4"/>
    <p:sldLayoutId id="2147483676" r:id="rId5"/>
    <p:sldLayoutId id="2147483675" r:id="rId6"/>
  </p:sldLayoutIdLst>
  <p:txStyles>
    <p:titleStyle>
      <a:lvl1pPr algn="ctr" defTabSz="457200" rtl="0" fontAlgn="base">
        <a:spcBef>
          <a:spcPct val="20000"/>
        </a:spcBef>
        <a:spcAft>
          <a:spcPct val="0"/>
        </a:spcAft>
        <a:defRPr lang="en-US" sz="4400" kern="1200">
          <a:solidFill>
            <a:srgbClr val="002060"/>
          </a:solidFill>
          <a:latin typeface="Frutiga"/>
          <a:ea typeface="+mj-ea"/>
          <a:cs typeface="+mj-cs"/>
        </a:defRPr>
      </a:lvl1pPr>
      <a:lvl2pPr algn="ctr" defTabSz="457200" rtl="0" fontAlgn="base">
        <a:spcBef>
          <a:spcPct val="20000"/>
        </a:spcBef>
        <a:spcAft>
          <a:spcPct val="0"/>
        </a:spcAft>
        <a:defRPr sz="4400">
          <a:solidFill>
            <a:srgbClr val="002060"/>
          </a:solidFill>
          <a:latin typeface="Frutiga"/>
        </a:defRPr>
      </a:lvl2pPr>
      <a:lvl3pPr algn="ctr" defTabSz="457200" rtl="0" fontAlgn="base">
        <a:spcBef>
          <a:spcPct val="20000"/>
        </a:spcBef>
        <a:spcAft>
          <a:spcPct val="0"/>
        </a:spcAft>
        <a:defRPr sz="4400">
          <a:solidFill>
            <a:srgbClr val="002060"/>
          </a:solidFill>
          <a:latin typeface="Frutiga"/>
        </a:defRPr>
      </a:lvl3pPr>
      <a:lvl4pPr algn="ctr" defTabSz="457200" rtl="0" fontAlgn="base">
        <a:spcBef>
          <a:spcPct val="20000"/>
        </a:spcBef>
        <a:spcAft>
          <a:spcPct val="0"/>
        </a:spcAft>
        <a:defRPr sz="4400">
          <a:solidFill>
            <a:srgbClr val="002060"/>
          </a:solidFill>
          <a:latin typeface="Frutiga"/>
        </a:defRPr>
      </a:lvl4pPr>
      <a:lvl5pPr algn="ctr" defTabSz="457200" rtl="0" fontAlgn="base">
        <a:spcBef>
          <a:spcPct val="20000"/>
        </a:spcBef>
        <a:spcAft>
          <a:spcPct val="0"/>
        </a:spcAft>
        <a:defRPr sz="4400">
          <a:solidFill>
            <a:srgbClr val="002060"/>
          </a:solidFill>
          <a:latin typeface="Frutiga"/>
        </a:defRPr>
      </a:lvl5pPr>
      <a:lvl6pPr marL="457200" algn="ctr" defTabSz="457200" rtl="0" fontAlgn="base">
        <a:spcBef>
          <a:spcPct val="20000"/>
        </a:spcBef>
        <a:spcAft>
          <a:spcPct val="0"/>
        </a:spcAft>
        <a:defRPr sz="4400">
          <a:solidFill>
            <a:srgbClr val="002060"/>
          </a:solidFill>
          <a:latin typeface="Frutiga"/>
        </a:defRPr>
      </a:lvl6pPr>
      <a:lvl7pPr marL="914400" algn="ctr" defTabSz="457200" rtl="0" fontAlgn="base">
        <a:spcBef>
          <a:spcPct val="20000"/>
        </a:spcBef>
        <a:spcAft>
          <a:spcPct val="0"/>
        </a:spcAft>
        <a:defRPr sz="4400">
          <a:solidFill>
            <a:srgbClr val="002060"/>
          </a:solidFill>
          <a:latin typeface="Frutiga"/>
        </a:defRPr>
      </a:lvl7pPr>
      <a:lvl8pPr marL="1371600" algn="ctr" defTabSz="457200" rtl="0" fontAlgn="base">
        <a:spcBef>
          <a:spcPct val="20000"/>
        </a:spcBef>
        <a:spcAft>
          <a:spcPct val="0"/>
        </a:spcAft>
        <a:defRPr sz="4400">
          <a:solidFill>
            <a:srgbClr val="002060"/>
          </a:solidFill>
          <a:latin typeface="Frutiga"/>
        </a:defRPr>
      </a:lvl8pPr>
      <a:lvl9pPr marL="1828800" algn="ctr" defTabSz="457200" rtl="0" fontAlgn="base">
        <a:spcBef>
          <a:spcPct val="20000"/>
        </a:spcBef>
        <a:spcAft>
          <a:spcPct val="0"/>
        </a:spcAft>
        <a:defRPr sz="4400">
          <a:solidFill>
            <a:srgbClr val="002060"/>
          </a:solidFill>
          <a:latin typeface="Frutiga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1916113"/>
            <a:ext cx="6697662" cy="288131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4000" dirty="0" smtClean="0"/>
              <a:t>Practice Managers Study Day</a:t>
            </a:r>
            <a:br>
              <a:rPr lang="en-GB" sz="4000" dirty="0" smtClean="0"/>
            </a:br>
            <a:r>
              <a:rPr lang="en-GB" sz="4000" dirty="0" smtClean="0"/>
              <a:t>12</a:t>
            </a:r>
            <a:r>
              <a:rPr lang="en-GB" sz="4000" baseline="30000" dirty="0" smtClean="0"/>
              <a:t>th</a:t>
            </a:r>
            <a:r>
              <a:rPr lang="en-GB" sz="4000" dirty="0" smtClean="0"/>
              <a:t> June 2014</a:t>
            </a:r>
            <a:br>
              <a:rPr lang="en-GB" sz="4000" dirty="0" smtClean="0"/>
            </a:b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3600" b="1" dirty="0" smtClean="0"/>
              <a:t>Zoe</a:t>
            </a:r>
            <a:r>
              <a:rPr lang="en-GB" sz="3600" dirty="0" smtClean="0"/>
              <a:t> </a:t>
            </a:r>
            <a:r>
              <a:rPr lang="en-GB" sz="3600" b="1" dirty="0" smtClean="0"/>
              <a:t>Scullard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b="1" dirty="0" smtClean="0"/>
              <a:t>Associate Dean </a:t>
            </a:r>
            <a:br>
              <a:rPr lang="en-GB" sz="3600" b="1" dirty="0" smtClean="0"/>
            </a:br>
            <a:r>
              <a:rPr lang="en-GB" sz="3600" b="1" dirty="0" smtClean="0"/>
              <a:t>Interdisciplinary Education</a:t>
            </a:r>
            <a:r>
              <a:rPr lang="en-GB" sz="3600" dirty="0" smtClean="0"/>
              <a:t/>
            </a:r>
            <a:br>
              <a:rPr lang="en-GB" sz="3600" dirty="0" smtClean="0"/>
            </a:br>
            <a:endParaRPr lang="en-GB" sz="36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827088" y="2349500"/>
            <a:ext cx="7699375" cy="3462338"/>
          </a:xfrm>
        </p:spPr>
        <p:txBody>
          <a:bodyPr/>
          <a:lstStyle/>
          <a:p>
            <a:pPr defTabSz="1300163">
              <a:buClr>
                <a:srgbClr val="7F7F7F"/>
              </a:buClr>
              <a:buFont typeface="Calibri" pitchFamily="34" charset="0"/>
              <a:buChar char="•"/>
            </a:pPr>
            <a:r>
              <a:rPr lang="en-US" smtClean="0">
                <a:latin typeface="Helvetica" pitchFamily="34" charset="0"/>
                <a:cs typeface="Helvetica" pitchFamily="34" charset="0"/>
                <a:sym typeface="Helvetica" pitchFamily="34" charset="0"/>
              </a:rPr>
              <a:t>Communities need knowledgeable input, not least from people with dementia</a:t>
            </a:r>
          </a:p>
          <a:p>
            <a:pPr defTabSz="1300163"/>
            <a:endParaRPr lang="en-US" sz="1300" smtClean="0">
              <a:latin typeface="Helvetica" pitchFamily="34" charset="0"/>
              <a:cs typeface="Helvetica" pitchFamily="34" charset="0"/>
              <a:sym typeface="Helvetica" pitchFamily="34" charset="0"/>
            </a:endParaRPr>
          </a:p>
          <a:p>
            <a:pPr defTabSz="1300163">
              <a:buClr>
                <a:srgbClr val="7F7F7F"/>
              </a:buClr>
              <a:buFont typeface="Calibri" pitchFamily="34" charset="0"/>
              <a:buChar char="•"/>
            </a:pPr>
            <a:r>
              <a:rPr lang="en-US" smtClean="0">
                <a:latin typeface="Helvetica" pitchFamily="34" charset="0"/>
                <a:cs typeface="Helvetica" pitchFamily="34" charset="0"/>
                <a:sym typeface="Helvetica" pitchFamily="34" charset="0"/>
              </a:rPr>
              <a:t>Communities should make better use of existing resources</a:t>
            </a:r>
          </a:p>
          <a:p>
            <a:pPr defTabSz="1300163"/>
            <a:endParaRPr lang="en-US" sz="1200" smtClean="0">
              <a:latin typeface="Helvetica" pitchFamily="34" charset="0"/>
              <a:cs typeface="Helvetica" pitchFamily="34" charset="0"/>
              <a:sym typeface="Helvetica" pitchFamily="34" charset="0"/>
            </a:endParaRPr>
          </a:p>
          <a:p>
            <a:pPr defTabSz="1300163">
              <a:buClr>
                <a:srgbClr val="7F7F7F"/>
              </a:buClr>
              <a:buFont typeface="Calibri" pitchFamily="34" charset="0"/>
              <a:buChar char="•"/>
            </a:pPr>
            <a:r>
              <a:rPr lang="en-US" smtClean="0">
                <a:latin typeface="Helvetica" pitchFamily="34" charset="0"/>
                <a:cs typeface="Helvetica" pitchFamily="34" charset="0"/>
                <a:sym typeface="Helvetica" pitchFamily="34" charset="0"/>
              </a:rPr>
              <a:t>Organisations should work together more effectively</a:t>
            </a:r>
          </a:p>
          <a:p>
            <a:pPr defTabSz="1300163"/>
            <a:endParaRPr lang="en-GB" smtClean="0">
              <a:latin typeface="Frutiga"/>
              <a:ea typeface="Frutiga"/>
              <a:cs typeface="Frutiga"/>
            </a:endParaRPr>
          </a:p>
        </p:txBody>
      </p:sp>
      <p:sp>
        <p:nvSpPr>
          <p:cNvPr id="20482" name="Title 2"/>
          <p:cNvSpPr>
            <a:spLocks noGrp="1"/>
          </p:cNvSpPr>
          <p:nvPr>
            <p:ph type="title"/>
          </p:nvPr>
        </p:nvSpPr>
        <p:spPr bwMode="auto">
          <a:xfrm>
            <a:off x="762000" y="1066800"/>
            <a:ext cx="7697788" cy="922338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sz="2800" b="1" smtClean="0">
                <a:latin typeface="Helvetica" pitchFamily="34" charset="0"/>
                <a:cs typeface="Helvetica" pitchFamily="34" charset="0"/>
                <a:sym typeface="Helvetica" pitchFamily="34" charset="0"/>
              </a:rPr>
              <a:t>…and by making mainstream services and facilities can be more accessible for people with dementia.</a:t>
            </a:r>
            <a:r>
              <a:rPr b="1" smtClean="0">
                <a:latin typeface="Helvetica" pitchFamily="34" charset="0"/>
                <a:cs typeface="Helvetica" pitchFamily="34" charset="0"/>
                <a:sym typeface="Helvetica" pitchFamily="34" charset="0"/>
              </a:rPr>
              <a:t/>
            </a:r>
            <a:br>
              <a:rPr b="1" smtClean="0">
                <a:latin typeface="Helvetica" pitchFamily="34" charset="0"/>
                <a:cs typeface="Helvetica" pitchFamily="34" charset="0"/>
                <a:sym typeface="Helvetica" pitchFamily="34" charset="0"/>
              </a:rPr>
            </a:br>
            <a:endParaRPr lang="en-GB" smtClean="0">
              <a:ea typeface="Frutig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2"/>
          <p:cNvSpPr>
            <a:spLocks noGrp="1"/>
          </p:cNvSpPr>
          <p:nvPr>
            <p:ph type="title"/>
          </p:nvPr>
        </p:nvSpPr>
        <p:spPr bwMode="auto">
          <a:xfrm>
            <a:off x="755650" y="1052513"/>
            <a:ext cx="7697788" cy="1138237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sz="3600" smtClean="0">
                <a:latin typeface="Helvetica" pitchFamily="34" charset="0"/>
                <a:cs typeface="Helvetica" pitchFamily="34" charset="0"/>
                <a:sym typeface="Helvetica" pitchFamily="34" charset="0"/>
              </a:rPr>
              <a:t>The things which make the difference in a dementia-capable community:</a:t>
            </a:r>
            <a:r>
              <a:rPr smtClean="0">
                <a:latin typeface="Helvetica" pitchFamily="34" charset="0"/>
                <a:cs typeface="Helvetica" pitchFamily="34" charset="0"/>
                <a:sym typeface="Helvetica" pitchFamily="34" charset="0"/>
              </a:rPr>
              <a:t/>
            </a:r>
            <a:br>
              <a:rPr smtClean="0">
                <a:latin typeface="Helvetica" pitchFamily="34" charset="0"/>
                <a:cs typeface="Helvetica" pitchFamily="34" charset="0"/>
                <a:sym typeface="Helvetica" pitchFamily="34" charset="0"/>
              </a:rPr>
            </a:br>
            <a:endParaRPr lang="en-GB" smtClean="0">
              <a:latin typeface="Frutiga "/>
              <a:ea typeface="Frutiga"/>
            </a:endParaRPr>
          </a:p>
        </p:txBody>
      </p:sp>
      <p:sp>
        <p:nvSpPr>
          <p:cNvPr id="21506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55650" y="2276475"/>
            <a:ext cx="7697788" cy="3463925"/>
          </a:xfrm>
        </p:spPr>
        <p:txBody>
          <a:bodyPr/>
          <a:lstStyle/>
          <a:p>
            <a:pPr defTabSz="1300163"/>
            <a:r>
              <a:rPr lang="en-US" smtClean="0">
                <a:latin typeface="Helvetica" pitchFamily="34" charset="0"/>
                <a:cs typeface="Helvetica" pitchFamily="34" charset="0"/>
                <a:sym typeface="Helvetica" pitchFamily="34" charset="0"/>
              </a:rPr>
              <a:t> </a:t>
            </a:r>
          </a:p>
          <a:p>
            <a:pPr defTabSz="1300163">
              <a:buClr>
                <a:srgbClr val="000000"/>
              </a:buClr>
              <a:buFont typeface="ArialMT"/>
              <a:buChar char="•"/>
            </a:pPr>
            <a:r>
              <a:rPr lang="en-US" smtClean="0">
                <a:latin typeface="Helvetica" pitchFamily="34" charset="0"/>
                <a:cs typeface="Helvetica" pitchFamily="34" charset="0"/>
                <a:sym typeface="Helvetica" pitchFamily="34" charset="0"/>
              </a:rPr>
              <a:t>The physical environment</a:t>
            </a:r>
          </a:p>
          <a:p>
            <a:pPr defTabSz="1300163">
              <a:buClr>
                <a:srgbClr val="000000"/>
              </a:buClr>
              <a:buFont typeface="ArialMT"/>
              <a:buChar char="•"/>
            </a:pPr>
            <a:r>
              <a:rPr lang="en-US" smtClean="0">
                <a:latin typeface="Helvetica" pitchFamily="34" charset="0"/>
                <a:cs typeface="Helvetica" pitchFamily="34" charset="0"/>
                <a:sym typeface="Helvetica" pitchFamily="34" charset="0"/>
              </a:rPr>
              <a:t>Local facilities – especially the people</a:t>
            </a:r>
          </a:p>
          <a:p>
            <a:pPr defTabSz="1300163">
              <a:buClr>
                <a:srgbClr val="000000"/>
              </a:buClr>
              <a:buFont typeface="ArialMT"/>
              <a:buChar char="•"/>
            </a:pPr>
            <a:r>
              <a:rPr lang="en-US" smtClean="0">
                <a:latin typeface="Helvetica" pitchFamily="34" charset="0"/>
                <a:cs typeface="Helvetica" pitchFamily="34" charset="0"/>
                <a:sym typeface="Helvetica" pitchFamily="34" charset="0"/>
              </a:rPr>
              <a:t>Support services</a:t>
            </a:r>
          </a:p>
          <a:p>
            <a:pPr defTabSz="1300163">
              <a:buClr>
                <a:srgbClr val="000000"/>
              </a:buClr>
              <a:buFont typeface="ArialMT"/>
              <a:buChar char="•"/>
            </a:pPr>
            <a:r>
              <a:rPr lang="en-US" smtClean="0">
                <a:latin typeface="Helvetica" pitchFamily="34" charset="0"/>
                <a:cs typeface="Helvetica" pitchFamily="34" charset="0"/>
                <a:sym typeface="Helvetica" pitchFamily="34" charset="0"/>
              </a:rPr>
              <a:t>Social networks</a:t>
            </a:r>
          </a:p>
          <a:p>
            <a:pPr defTabSz="1300163">
              <a:buClr>
                <a:srgbClr val="000000"/>
              </a:buClr>
              <a:buFont typeface="ArialMT"/>
              <a:buChar char="•"/>
            </a:pPr>
            <a:r>
              <a:rPr lang="en-US" smtClean="0">
                <a:latin typeface="Helvetica" pitchFamily="34" charset="0"/>
                <a:cs typeface="Helvetica" pitchFamily="34" charset="0"/>
                <a:sym typeface="Helvetica" pitchFamily="34" charset="0"/>
              </a:rPr>
              <a:t>Local groups</a:t>
            </a:r>
          </a:p>
          <a:p>
            <a:pPr defTabSz="1300163"/>
            <a:endParaRPr lang="en-GB" smtClean="0">
              <a:latin typeface="Frutiga "/>
              <a:ea typeface="Frutiga"/>
              <a:cs typeface="Frutig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762000" y="2125663"/>
            <a:ext cx="7697788" cy="3967162"/>
          </a:xfrm>
        </p:spPr>
        <p:txBody>
          <a:bodyPr/>
          <a:lstStyle/>
          <a:p>
            <a:pPr defTabSz="1300163"/>
            <a:r>
              <a:rPr lang="en-US" smtClean="0">
                <a:latin typeface="Helvetica" pitchFamily="34" charset="0"/>
                <a:cs typeface="Helvetica" pitchFamily="34" charset="0"/>
                <a:sym typeface="Helvetica" pitchFamily="34" charset="0"/>
              </a:rPr>
              <a:t> Mirrors </a:t>
            </a:r>
          </a:p>
          <a:p>
            <a:pPr defTabSz="1300163"/>
            <a:r>
              <a:rPr lang="en-GB" smtClean="0">
                <a:latin typeface="Frutiga"/>
                <a:ea typeface="Frutiga"/>
                <a:cs typeface="Frutiga"/>
              </a:rPr>
              <a:t>Flooring – matt, one colour, noise absorbent</a:t>
            </a:r>
          </a:p>
          <a:p>
            <a:pPr defTabSz="1300163"/>
            <a:r>
              <a:rPr lang="en-GB" smtClean="0">
                <a:latin typeface="Frutiga"/>
                <a:ea typeface="Frutiga"/>
                <a:cs typeface="Frutiga"/>
              </a:rPr>
              <a:t>Lighting – bright, no dark areas</a:t>
            </a:r>
          </a:p>
          <a:p>
            <a:pPr defTabSz="1300163"/>
            <a:r>
              <a:rPr lang="en-GB" smtClean="0">
                <a:latin typeface="Frutiga"/>
                <a:ea typeface="Frutiga"/>
                <a:cs typeface="Frutiga"/>
              </a:rPr>
              <a:t>Low noise level</a:t>
            </a:r>
          </a:p>
          <a:p>
            <a:pPr defTabSz="1300163"/>
            <a:r>
              <a:rPr lang="en-GB" smtClean="0">
                <a:latin typeface="Frutiga"/>
                <a:ea typeface="Frutiga"/>
                <a:cs typeface="Frutiga"/>
              </a:rPr>
              <a:t>Signage – clear</a:t>
            </a:r>
          </a:p>
          <a:p>
            <a:pPr defTabSz="1300163"/>
            <a:r>
              <a:rPr lang="en-GB" smtClean="0">
                <a:latin typeface="Frutiga"/>
                <a:ea typeface="Frutiga"/>
                <a:cs typeface="Frutiga"/>
              </a:rPr>
              <a:t>Doors different colour to corridor </a:t>
            </a:r>
          </a:p>
          <a:p>
            <a:pPr defTabSz="1300163"/>
            <a:r>
              <a:rPr lang="en-GB" smtClean="0">
                <a:latin typeface="Frutiga"/>
                <a:ea typeface="Frutiga"/>
                <a:cs typeface="Frutiga"/>
              </a:rPr>
              <a:t>Escort pts to consulting rooms</a:t>
            </a:r>
          </a:p>
        </p:txBody>
      </p:sp>
      <p:sp>
        <p:nvSpPr>
          <p:cNvPr id="22530" name="Title 2"/>
          <p:cNvSpPr>
            <a:spLocks noGrp="1"/>
          </p:cNvSpPr>
          <p:nvPr>
            <p:ph type="title"/>
          </p:nvPr>
        </p:nvSpPr>
        <p:spPr bwMode="auto">
          <a:xfrm>
            <a:off x="762000" y="1066800"/>
            <a:ext cx="7697788" cy="922338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sz="3200" smtClean="0">
                <a:latin typeface="Helvetica" pitchFamily="34" charset="0"/>
                <a:cs typeface="Helvetica" pitchFamily="34" charset="0"/>
                <a:sym typeface="Helvetica" pitchFamily="34" charset="0"/>
              </a:rPr>
              <a:t>Simple Changes to make surgeries more dementia friendly</a:t>
            </a:r>
            <a:r>
              <a:rPr smtClean="0">
                <a:latin typeface="Helvetica" pitchFamily="34" charset="0"/>
                <a:cs typeface="Helvetica" pitchFamily="34" charset="0"/>
                <a:sym typeface="Helvetica" pitchFamily="34" charset="0"/>
              </a:rPr>
              <a:t/>
            </a:r>
            <a:br>
              <a:rPr smtClean="0">
                <a:latin typeface="Helvetica" pitchFamily="34" charset="0"/>
                <a:cs typeface="Helvetica" pitchFamily="34" charset="0"/>
                <a:sym typeface="Helvetica" pitchFamily="34" charset="0"/>
              </a:rPr>
            </a:br>
            <a:endParaRPr lang="en-GB" smtClean="0">
              <a:ea typeface="Frutig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762000" y="1844675"/>
            <a:ext cx="7697788" cy="4176713"/>
          </a:xfrm>
        </p:spPr>
        <p:txBody>
          <a:bodyPr/>
          <a:lstStyle/>
          <a:p>
            <a:pPr defTabSz="1300163"/>
            <a:r>
              <a:rPr lang="en-US" smtClean="0">
                <a:latin typeface="Helvetica" pitchFamily="34" charset="0"/>
                <a:cs typeface="Helvetica" pitchFamily="34" charset="0"/>
                <a:sym typeface="Helvetica" pitchFamily="34" charset="0"/>
              </a:rPr>
              <a:t> </a:t>
            </a:r>
          </a:p>
          <a:p>
            <a:pPr defTabSz="1300163"/>
            <a:r>
              <a:rPr lang="en-GB" smtClean="0">
                <a:latin typeface="Frutiga"/>
                <a:ea typeface="Frutiga"/>
                <a:cs typeface="Frutiga"/>
              </a:rPr>
              <a:t>Clutter free</a:t>
            </a:r>
          </a:p>
          <a:p>
            <a:pPr defTabSz="1300163"/>
            <a:r>
              <a:rPr lang="en-GB" smtClean="0">
                <a:latin typeface="Frutiga"/>
                <a:ea typeface="Frutiga"/>
                <a:cs typeface="Frutiga"/>
              </a:rPr>
              <a:t>Pictures of nature on walls</a:t>
            </a:r>
          </a:p>
          <a:p>
            <a:pPr defTabSz="1300163"/>
            <a:r>
              <a:rPr lang="en-GB" smtClean="0">
                <a:latin typeface="Frutiga"/>
                <a:ea typeface="Frutiga"/>
                <a:cs typeface="Frutiga"/>
              </a:rPr>
              <a:t>Communication – simple, clear, written and verbal</a:t>
            </a:r>
          </a:p>
          <a:p>
            <a:pPr defTabSz="1300163"/>
            <a:r>
              <a:rPr lang="en-GB" smtClean="0">
                <a:latin typeface="Frutiga"/>
                <a:ea typeface="Frutiga"/>
                <a:cs typeface="Frutiga"/>
              </a:rPr>
              <a:t>Longer consulting times</a:t>
            </a:r>
          </a:p>
          <a:p>
            <a:pPr defTabSz="1300163"/>
            <a:r>
              <a:rPr lang="en-GB" smtClean="0">
                <a:latin typeface="Frutiga"/>
                <a:ea typeface="Frutiga"/>
                <a:cs typeface="Frutiga"/>
              </a:rPr>
              <a:t>Become dementia friends, champions, DAA </a:t>
            </a:r>
          </a:p>
          <a:p>
            <a:pPr defTabSz="1300163"/>
            <a:r>
              <a:rPr lang="en-GB" smtClean="0">
                <a:latin typeface="Frutiga"/>
                <a:ea typeface="Frutiga"/>
                <a:cs typeface="Frutiga"/>
              </a:rPr>
              <a:t>Increase staff education</a:t>
            </a:r>
          </a:p>
          <a:p>
            <a:pPr defTabSz="1300163"/>
            <a:endParaRPr lang="en-GB" smtClean="0">
              <a:latin typeface="Frutiga"/>
              <a:ea typeface="Frutiga"/>
              <a:cs typeface="Frutiga"/>
            </a:endParaRPr>
          </a:p>
          <a:p>
            <a:pPr defTabSz="1300163"/>
            <a:endParaRPr lang="en-GB" smtClean="0">
              <a:latin typeface="Frutiga"/>
              <a:ea typeface="Frutiga"/>
              <a:cs typeface="Frutiga"/>
            </a:endParaRPr>
          </a:p>
        </p:txBody>
      </p:sp>
      <p:sp>
        <p:nvSpPr>
          <p:cNvPr id="23554" name="Title 2"/>
          <p:cNvSpPr>
            <a:spLocks noGrp="1"/>
          </p:cNvSpPr>
          <p:nvPr>
            <p:ph type="title"/>
          </p:nvPr>
        </p:nvSpPr>
        <p:spPr bwMode="auto">
          <a:xfrm>
            <a:off x="714375" y="785813"/>
            <a:ext cx="7697788" cy="1138237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mtClean="0">
                <a:latin typeface="Helvetica" pitchFamily="34" charset="0"/>
                <a:cs typeface="Helvetica" pitchFamily="34" charset="0"/>
                <a:sym typeface="Helvetica" pitchFamily="34" charset="0"/>
              </a:rPr>
              <a:t>Simple Changes to make surgeries more dementia friendly </a:t>
            </a:r>
            <a:r>
              <a:rPr smtClean="0">
                <a:latin typeface="Helvetica" pitchFamily="34" charset="0"/>
                <a:cs typeface="Helvetica" pitchFamily="34" charset="0"/>
                <a:sym typeface="Helvetica" pitchFamily="34" charset="0"/>
              </a:rPr>
              <a:t/>
            </a:r>
            <a:br>
              <a:rPr smtClean="0">
                <a:latin typeface="Helvetica" pitchFamily="34" charset="0"/>
                <a:cs typeface="Helvetica" pitchFamily="34" charset="0"/>
                <a:sym typeface="Helvetica" pitchFamily="34" charset="0"/>
              </a:rPr>
            </a:br>
            <a:endParaRPr lang="en-GB" smtClean="0">
              <a:ea typeface="Frutig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84213" y="2565400"/>
            <a:ext cx="4679950" cy="3024188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Knowledge sharing sessions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Becoming a dementia friend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Dementia championing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Creating a dementia-friendly organisation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  <p:sp>
        <p:nvSpPr>
          <p:cNvPr id="24578" name="Title 1"/>
          <p:cNvSpPr>
            <a:spLocks noGrp="1"/>
          </p:cNvSpPr>
          <p:nvPr>
            <p:ph type="title"/>
          </p:nvPr>
        </p:nvSpPr>
        <p:spPr bwMode="auto">
          <a:xfrm>
            <a:off x="611188" y="1557338"/>
            <a:ext cx="7561262" cy="1008062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z="4000" smtClean="0">
                <a:ea typeface="Frutiga"/>
              </a:rPr>
              <a:t>Raising opportunities for staff</a:t>
            </a:r>
          </a:p>
        </p:txBody>
      </p:sp>
      <p:pic>
        <p:nvPicPr>
          <p:cNvPr id="24579" name="Picture 4" descr="https://encrypted-tbn2.gstatic.com/images?q=tbn:ANd9GcRJ1qXV9vnknSTnjGhX8MCUN9PjlnVfXfy8kcD0WR62PSeh_4v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260350"/>
            <a:ext cx="2449513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2" descr="http://www.dementiafriends.org.uk/resources/news/cache/1389979065838290_resize_353_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51500" y="2565400"/>
            <a:ext cx="3168650" cy="302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900113" y="1700213"/>
            <a:ext cx="7697787" cy="4032250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Dementia is a major challenge for us now and in the future.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HETV Dementia Strategy will focus on how we develop and train the NHS workforce to respond to the new challenges posed by Dementia. 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There is a responsibility for us all to get involved. 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 aim is to become a Dementia-friendly organisation, with every member of staff a ‘Dementia Friend’.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Now we need to take this forward. 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en-GB" dirty="0"/>
          </a:p>
        </p:txBody>
      </p:sp>
      <p:sp>
        <p:nvSpPr>
          <p:cNvPr id="25602" name="Title 2"/>
          <p:cNvSpPr>
            <a:spLocks noGrp="1"/>
          </p:cNvSpPr>
          <p:nvPr>
            <p:ph type="title"/>
          </p:nvPr>
        </p:nvSpPr>
        <p:spPr bwMode="auto">
          <a:xfrm>
            <a:off x="762000" y="1066800"/>
            <a:ext cx="7697788" cy="922338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mtClean="0">
                <a:ea typeface="Frutiga"/>
              </a:rPr>
              <a:t>Summary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611188" y="1700213"/>
            <a:ext cx="8208962" cy="3889375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000" dirty="0" smtClean="0"/>
              <a:t>There are 800,000 people with dementia in the UK with numbers set to rise to over 1 million by 2021. This will rise to 1.7 million by 2050.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en-GB" sz="30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000" dirty="0" smtClean="0"/>
              <a:t>One in three people over 65 will die with dementia.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en-GB" sz="30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000" dirty="0" smtClean="0"/>
              <a:t>80 per cent of people in care homes have with dementia or severe memory problems</a:t>
            </a:r>
            <a:r>
              <a:rPr lang="en-GB" dirty="0" smtClean="0"/>
              <a:t>.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en-GB" sz="1200" dirty="0" smtClean="0"/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GB" dirty="0" smtClean="0"/>
              <a:t>.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en-GB" dirty="0"/>
          </a:p>
        </p:txBody>
      </p:sp>
      <p:sp>
        <p:nvSpPr>
          <p:cNvPr id="11266" name="Title 2"/>
          <p:cNvSpPr>
            <a:spLocks noGrp="1"/>
          </p:cNvSpPr>
          <p:nvPr>
            <p:ph type="title"/>
          </p:nvPr>
        </p:nvSpPr>
        <p:spPr bwMode="auto">
          <a:xfrm>
            <a:off x="762000" y="1066800"/>
            <a:ext cx="7697788" cy="56197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mtClean="0">
                <a:ea typeface="Frutiga"/>
              </a:rPr>
              <a:t>Facts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762000" y="1125538"/>
            <a:ext cx="8058150" cy="4967287"/>
          </a:xfrm>
        </p:spPr>
        <p:txBody>
          <a:bodyPr rtlCol="0"/>
          <a:lstStyle/>
          <a:p>
            <a:pPr marL="457200" indent="-457200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GB" dirty="0" smtClean="0">
                <a:solidFill>
                  <a:srgbClr val="002060"/>
                </a:solidFill>
              </a:rPr>
              <a:t>Increasing proportion of population over 75 years, currently 8,1% rising to 17.5% by 2085</a:t>
            </a:r>
          </a:p>
          <a:p>
            <a:pPr marL="457200" indent="-457200" fontAlgn="auto">
              <a:spcAft>
                <a:spcPts val="0"/>
              </a:spcAft>
              <a:buFont typeface="Arial"/>
              <a:buNone/>
              <a:defRPr/>
            </a:pPr>
            <a:r>
              <a:rPr lang="en-GB" sz="1800" dirty="0" smtClean="0">
                <a:solidFill>
                  <a:srgbClr val="002060"/>
                </a:solidFill>
              </a:rPr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There are over 17,000 people under 65 with dementia in the UK.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en-GB" sz="11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Dementia affects nearly 25,000 people from black, Asian and minority ethnic groups in the UK</a:t>
            </a:r>
            <a:endParaRPr lang="en-GB" dirty="0" smtClean="0">
              <a:solidFill>
                <a:srgbClr val="002060"/>
              </a:solidFill>
            </a:endParaRPr>
          </a:p>
          <a:p>
            <a:pPr marL="457200" indent="-457200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GB" dirty="0" smtClean="0">
                <a:solidFill>
                  <a:srgbClr val="002060"/>
                </a:solidFill>
              </a:rPr>
              <a:t>Currently there are some 23000 people with dementia in Thames Valley</a:t>
            </a:r>
          </a:p>
          <a:p>
            <a:pPr marL="457200" indent="-457200" fontAlgn="auto">
              <a:spcAft>
                <a:spcPts val="0"/>
              </a:spcAft>
              <a:buFont typeface="Arial"/>
              <a:buChar char="•"/>
              <a:defRPr/>
            </a:pPr>
            <a:endParaRPr lang="en-GB" dirty="0" smtClean="0">
              <a:solidFill>
                <a:srgbClr val="002060"/>
              </a:solidFill>
            </a:endParaRPr>
          </a:p>
          <a:p>
            <a:pPr marL="457200" indent="-457200" fontAlgn="auto">
              <a:spcAft>
                <a:spcPts val="0"/>
              </a:spcAft>
              <a:buFont typeface="Arial"/>
              <a:buChar char="•"/>
              <a:defRPr/>
            </a:pPr>
            <a:endParaRPr lang="en-GB" sz="1900" dirty="0" smtClean="0">
              <a:solidFill>
                <a:srgbClr val="002060"/>
              </a:solidFill>
            </a:endParaRPr>
          </a:p>
          <a:p>
            <a:pPr marL="457200" indent="-457200" fontAlgn="auto">
              <a:spcAft>
                <a:spcPts val="0"/>
              </a:spcAft>
              <a:buFont typeface="Arial"/>
              <a:buChar char="•"/>
              <a:defRPr/>
            </a:pPr>
            <a:endParaRPr lang="en-GB" sz="1900" dirty="0" smtClean="0">
              <a:solidFill>
                <a:srgbClr val="002060"/>
              </a:solidFill>
            </a:endParaRPr>
          </a:p>
        </p:txBody>
      </p:sp>
      <p:sp>
        <p:nvSpPr>
          <p:cNvPr id="12290" name="Title 2"/>
          <p:cNvSpPr>
            <a:spLocks noGrp="1"/>
          </p:cNvSpPr>
          <p:nvPr>
            <p:ph type="title"/>
          </p:nvPr>
        </p:nvSpPr>
        <p:spPr bwMode="auto">
          <a:xfrm>
            <a:off x="468313" y="549275"/>
            <a:ext cx="7697787" cy="70485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mtClean="0">
                <a:ea typeface="Frutiga"/>
              </a:rPr>
              <a:t>Facts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2"/>
          <p:cNvSpPr>
            <a:spLocks noGrp="1"/>
          </p:cNvSpPr>
          <p:nvPr>
            <p:ph type="title"/>
          </p:nvPr>
        </p:nvSpPr>
        <p:spPr bwMode="auto">
          <a:xfrm>
            <a:off x="762000" y="1066800"/>
            <a:ext cx="7626350" cy="3875088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smtClean="0">
                <a:ea typeface="Frutiga"/>
              </a:rPr>
              <a:t/>
            </a:r>
            <a:br>
              <a:rPr lang="en-GB" smtClean="0">
                <a:ea typeface="Frutiga"/>
              </a:rPr>
            </a:br>
            <a:r>
              <a:rPr lang="en-GB" smtClean="0">
                <a:ea typeface="Frutiga"/>
              </a:rPr>
              <a:t/>
            </a:r>
            <a:br>
              <a:rPr lang="en-GB" smtClean="0">
                <a:ea typeface="Frutiga"/>
              </a:rPr>
            </a:br>
            <a:endParaRPr lang="en-GB" smtClean="0">
              <a:ea typeface="Frutiga"/>
            </a:endParaRPr>
          </a:p>
        </p:txBody>
      </p:sp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684213" y="1268413"/>
            <a:ext cx="8135937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300163">
              <a:spcBef>
                <a:spcPts val="1000"/>
              </a:spcBef>
            </a:pPr>
            <a:r>
              <a:rPr lang="en-US" sz="4000">
                <a:latin typeface="Helvetica" pitchFamily="34" charset="0"/>
                <a:cs typeface="Helvetica" pitchFamily="34" charset="0"/>
                <a:sym typeface="Helvetica" pitchFamily="34" charset="0"/>
              </a:rPr>
              <a:t>What do the words "dementia friendly community" mean to  people with dementia?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 bwMode="auto">
          <a:xfrm>
            <a:off x="755650" y="908050"/>
            <a:ext cx="7926388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300163">
              <a:spcBef>
                <a:spcPts val="1000"/>
              </a:spcBef>
            </a:pPr>
            <a:r>
              <a:rPr sz="4000" smtClean="0">
                <a:latin typeface="Helvetica" pitchFamily="34" charset="0"/>
                <a:cs typeface="Helvetica" pitchFamily="34" charset="0"/>
                <a:sym typeface="Helvetica" pitchFamily="34" charset="0"/>
              </a:rPr>
              <a:t>I’m sorry to tell you that you have the very early symptoms of Alzheimer’s Disease?</a:t>
            </a:r>
            <a:br>
              <a:rPr sz="4000" smtClean="0">
                <a:latin typeface="Helvetica" pitchFamily="34" charset="0"/>
                <a:cs typeface="Helvetica" pitchFamily="34" charset="0"/>
                <a:sym typeface="Helvetica" pitchFamily="34" charset="0"/>
              </a:rPr>
            </a:br>
            <a:r>
              <a:rPr sz="4000" smtClean="0">
                <a:latin typeface="Helvetica" pitchFamily="34" charset="0"/>
                <a:cs typeface="Helvetica" pitchFamily="34" charset="0"/>
                <a:sym typeface="Helvetica" pitchFamily="34" charset="0"/>
              </a:rPr>
              <a:t/>
            </a:r>
            <a:br>
              <a:rPr sz="4000" smtClean="0">
                <a:latin typeface="Helvetica" pitchFamily="34" charset="0"/>
                <a:cs typeface="Helvetica" pitchFamily="34" charset="0"/>
                <a:sym typeface="Helvetica" pitchFamily="34" charset="0"/>
              </a:rPr>
            </a:br>
            <a:r>
              <a:rPr sz="4000" smtClean="0">
                <a:latin typeface="Helvetica" pitchFamily="34" charset="0"/>
                <a:cs typeface="Helvetica" pitchFamily="34" charset="0"/>
                <a:sym typeface="Helvetica" pitchFamily="34" charset="0"/>
              </a:rPr>
              <a:t>What now?</a:t>
            </a:r>
            <a:r>
              <a:rPr sz="4000" smtClean="0">
                <a:ea typeface="Frutiga "/>
              </a:rPr>
              <a:t/>
            </a:r>
            <a:br>
              <a:rPr sz="4000" smtClean="0">
                <a:ea typeface="Frutiga "/>
              </a:rPr>
            </a:br>
            <a:endParaRPr lang="en-GB" sz="4000" smtClean="0">
              <a:ea typeface="Frutiga 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8"/>
          <p:cNvSpPr>
            <a:spLocks noChangeArrowheads="1"/>
          </p:cNvSpPr>
          <p:nvPr/>
        </p:nvSpPr>
        <p:spPr bwMode="auto">
          <a:xfrm>
            <a:off x="611188" y="1125538"/>
            <a:ext cx="8208962" cy="324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300163">
              <a:spcBef>
                <a:spcPts val="1000"/>
              </a:spcBef>
            </a:pPr>
            <a:r>
              <a:rPr lang="en-US" sz="2800">
                <a:latin typeface="Helvetica" pitchFamily="34" charset="0"/>
                <a:cs typeface="Helvetica" pitchFamily="34" charset="0"/>
                <a:sym typeface="Helvetica" pitchFamily="34" charset="0"/>
              </a:rPr>
              <a:t>A dementia friendly community can be defined as being one in which it is possible for the greatest number of people to live a good life with dementia</a:t>
            </a:r>
          </a:p>
          <a:p>
            <a:pPr defTabSz="1300163">
              <a:spcBef>
                <a:spcPts val="1000"/>
              </a:spcBef>
            </a:pPr>
            <a:endParaRPr lang="en-US" sz="2800">
              <a:latin typeface="Helvetica" pitchFamily="34" charset="0"/>
              <a:cs typeface="Helvetica" pitchFamily="34" charset="0"/>
              <a:sym typeface="Helvetica" pitchFamily="34" charset="0"/>
            </a:endParaRPr>
          </a:p>
          <a:p>
            <a:pPr defTabSz="1300163">
              <a:spcBef>
                <a:spcPts val="1000"/>
              </a:spcBef>
            </a:pPr>
            <a:r>
              <a:rPr lang="en-US" sz="2800">
                <a:latin typeface="Helvetica" pitchFamily="34" charset="0"/>
                <a:cs typeface="Helvetica" pitchFamily="34" charset="0"/>
                <a:sym typeface="Helvetica" pitchFamily="34" charset="0"/>
              </a:rPr>
              <a:t>General Practice Surgeries should be at the heart of this community</a:t>
            </a:r>
          </a:p>
          <a:p>
            <a:pPr defTabSz="1300163">
              <a:spcBef>
                <a:spcPts val="1000"/>
              </a:spcBef>
            </a:pPr>
            <a:endParaRPr lang="en-US" sz="1200">
              <a:latin typeface="Helvetica" pitchFamily="34" charset="0"/>
              <a:cs typeface="Helvetica" pitchFamily="34" charset="0"/>
              <a:sym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827088" y="1125538"/>
            <a:ext cx="7699375" cy="4686300"/>
          </a:xfrm>
        </p:spPr>
        <p:txBody>
          <a:bodyPr/>
          <a:lstStyle/>
          <a:p>
            <a:pPr defTabSz="1300163"/>
            <a:r>
              <a:rPr lang="en-US" smtClean="0">
                <a:latin typeface="Helvetica" pitchFamily="34" charset="0"/>
                <a:cs typeface="Helvetica" pitchFamily="34" charset="0"/>
                <a:sym typeface="Helvetica" pitchFamily="34" charset="0"/>
              </a:rPr>
              <a:t>A dementia-friendly community is described by people with dementia as one that enables them to:</a:t>
            </a:r>
          </a:p>
          <a:p>
            <a:pPr defTabSz="1300163">
              <a:buClr>
                <a:srgbClr val="000000"/>
              </a:buClr>
              <a:buFont typeface="ArialMT"/>
              <a:buChar char="•"/>
            </a:pPr>
            <a:r>
              <a:rPr lang="en-US" smtClean="0">
                <a:latin typeface="Helvetica" pitchFamily="34" charset="0"/>
                <a:cs typeface="Helvetica" pitchFamily="34" charset="0"/>
                <a:sym typeface="Helvetica" pitchFamily="34" charset="0"/>
              </a:rPr>
              <a:t>find their way around and be safe, </a:t>
            </a:r>
          </a:p>
          <a:p>
            <a:pPr defTabSz="1300163"/>
            <a:endParaRPr lang="en-US" sz="1300" smtClean="0">
              <a:latin typeface="Helvetica" pitchFamily="34" charset="0"/>
              <a:cs typeface="Helvetica" pitchFamily="34" charset="0"/>
              <a:sym typeface="Helvetica" pitchFamily="34" charset="0"/>
            </a:endParaRPr>
          </a:p>
          <a:p>
            <a:pPr defTabSz="1300163">
              <a:buClr>
                <a:srgbClr val="000000"/>
              </a:buClr>
              <a:buFont typeface="ArialMT"/>
              <a:buChar char="•"/>
            </a:pPr>
            <a:r>
              <a:rPr lang="en-US" smtClean="0">
                <a:latin typeface="Helvetica" pitchFamily="34" charset="0"/>
                <a:cs typeface="Helvetica" pitchFamily="34" charset="0"/>
                <a:sym typeface="Helvetica" pitchFamily="34" charset="0"/>
              </a:rPr>
              <a:t>access  the local facilities that they are used to (such as banks, shops, cafes, cinemas and post offices) </a:t>
            </a:r>
          </a:p>
          <a:p>
            <a:pPr defTabSz="1300163"/>
            <a:endParaRPr lang="en-US" sz="1200" smtClean="0">
              <a:latin typeface="Helvetica" pitchFamily="34" charset="0"/>
              <a:cs typeface="Helvetica" pitchFamily="34" charset="0"/>
              <a:sym typeface="Helvetica" pitchFamily="34" charset="0"/>
            </a:endParaRPr>
          </a:p>
          <a:p>
            <a:pPr defTabSz="1300163">
              <a:buClr>
                <a:srgbClr val="000000"/>
              </a:buClr>
              <a:buFont typeface="ArialMT"/>
              <a:buChar char="•"/>
            </a:pPr>
            <a:r>
              <a:rPr lang="en-US" smtClean="0">
                <a:latin typeface="Helvetica" pitchFamily="34" charset="0"/>
                <a:cs typeface="Helvetica" pitchFamily="34" charset="0"/>
                <a:sym typeface="Helvetica" pitchFamily="34" charset="0"/>
              </a:rPr>
              <a:t>…..and maintain their social networks so they feel they belong in the community. </a:t>
            </a:r>
            <a:endParaRPr lang="en-US" smtClean="0">
              <a:latin typeface="Frutiga"/>
              <a:ea typeface="Frutiga"/>
              <a:cs typeface="Frutiga"/>
            </a:endParaRPr>
          </a:p>
          <a:p>
            <a:pPr defTabSz="1300163"/>
            <a:endParaRPr lang="en-GB" smtClean="0">
              <a:latin typeface="Frutiga"/>
              <a:ea typeface="Frutiga"/>
              <a:cs typeface="Frutig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3"/>
          <p:cNvSpPr>
            <a:spLocks noGrp="1"/>
          </p:cNvSpPr>
          <p:nvPr>
            <p:ph type="title"/>
          </p:nvPr>
        </p:nvSpPr>
        <p:spPr bwMode="auto">
          <a:xfrm>
            <a:off x="611188" y="908050"/>
            <a:ext cx="7777162" cy="2376488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sz="4000" smtClean="0">
                <a:latin typeface="Helvetica" pitchFamily="34" charset="0"/>
                <a:cs typeface="Helvetica" pitchFamily="34" charset="0"/>
                <a:sym typeface="Helvetica" pitchFamily="34" charset="0"/>
              </a:rPr>
              <a:t/>
            </a:r>
            <a:br>
              <a:rPr sz="4000" smtClean="0">
                <a:latin typeface="Helvetica" pitchFamily="34" charset="0"/>
                <a:cs typeface="Helvetica" pitchFamily="34" charset="0"/>
                <a:sym typeface="Helvetica" pitchFamily="34" charset="0"/>
              </a:rPr>
            </a:br>
            <a:r>
              <a:rPr sz="4000" smtClean="0">
                <a:latin typeface="Helvetica" pitchFamily="34" charset="0"/>
                <a:cs typeface="Helvetica" pitchFamily="34" charset="0"/>
                <a:sym typeface="Helvetica" pitchFamily="34" charset="0"/>
              </a:rPr>
              <a:t>Findings from DH Dementia and Big Society ThinkTank March 2011 </a:t>
            </a:r>
            <a:r>
              <a:rPr sz="4000" smtClean="0">
                <a:ea typeface="Frutiga"/>
              </a:rPr>
              <a:t/>
            </a:r>
            <a:br>
              <a:rPr sz="4000" smtClean="0">
                <a:ea typeface="Frutiga"/>
              </a:rPr>
            </a:br>
            <a:endParaRPr lang="en-GB" sz="4000" smtClean="0">
              <a:ea typeface="Frutig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762000" y="2125663"/>
            <a:ext cx="7697788" cy="3463925"/>
          </a:xfrm>
        </p:spPr>
        <p:txBody>
          <a:bodyPr/>
          <a:lstStyle/>
          <a:p>
            <a:pPr defTabSz="1300163">
              <a:buClr>
                <a:srgbClr val="7F7F7F"/>
              </a:buClr>
              <a:buFont typeface="Calibri" pitchFamily="34" charset="0"/>
              <a:buChar char="•"/>
            </a:pPr>
            <a:endParaRPr lang="en-US" sz="1200" smtClean="0">
              <a:latin typeface="Helvetica" pitchFamily="34" charset="0"/>
              <a:cs typeface="Helvetica" pitchFamily="34" charset="0"/>
              <a:sym typeface="Helvetica" pitchFamily="34" charset="0"/>
            </a:endParaRPr>
          </a:p>
          <a:p>
            <a:pPr defTabSz="1300163">
              <a:buClr>
                <a:srgbClr val="7F7F7F"/>
              </a:buClr>
              <a:buFont typeface="Calibri" pitchFamily="34" charset="0"/>
              <a:buChar char="•"/>
            </a:pPr>
            <a:r>
              <a:rPr lang="en-US" smtClean="0">
                <a:latin typeface="Helvetica" pitchFamily="34" charset="0"/>
                <a:cs typeface="Helvetica" pitchFamily="34" charset="0"/>
                <a:sym typeface="Helvetica" pitchFamily="34" charset="0"/>
              </a:rPr>
              <a:t>Communities need knowledgeable input, not least from people with dementia</a:t>
            </a:r>
          </a:p>
          <a:p>
            <a:pPr defTabSz="1300163"/>
            <a:endParaRPr lang="en-US" sz="1200" smtClean="0">
              <a:latin typeface="Helvetica" pitchFamily="34" charset="0"/>
              <a:cs typeface="Helvetica" pitchFamily="34" charset="0"/>
              <a:sym typeface="Helvetica" pitchFamily="34" charset="0"/>
            </a:endParaRPr>
          </a:p>
          <a:p>
            <a:pPr defTabSz="1300163">
              <a:buClr>
                <a:srgbClr val="7F7F7F"/>
              </a:buClr>
              <a:buFont typeface="Calibri" pitchFamily="34" charset="0"/>
              <a:buChar char="•"/>
            </a:pPr>
            <a:r>
              <a:rPr lang="en-US" smtClean="0">
                <a:latin typeface="Helvetica" pitchFamily="34" charset="0"/>
                <a:cs typeface="Helvetica" pitchFamily="34" charset="0"/>
                <a:sym typeface="Helvetica" pitchFamily="34" charset="0"/>
              </a:rPr>
              <a:t>There needs to be continued media attention and public awareness campaigns</a:t>
            </a:r>
          </a:p>
          <a:p>
            <a:pPr defTabSz="1300163"/>
            <a:endParaRPr lang="en-US" sz="1200" smtClean="0">
              <a:latin typeface="Helvetica" pitchFamily="34" charset="0"/>
              <a:cs typeface="Helvetica" pitchFamily="34" charset="0"/>
              <a:sym typeface="Helvetica" pitchFamily="34" charset="0"/>
            </a:endParaRPr>
          </a:p>
          <a:p>
            <a:pPr defTabSz="1300163">
              <a:buClr>
                <a:srgbClr val="7F7F7F"/>
              </a:buClr>
              <a:buFont typeface="Calibri" pitchFamily="34" charset="0"/>
              <a:buChar char="•"/>
            </a:pPr>
            <a:r>
              <a:rPr lang="en-US" smtClean="0">
                <a:latin typeface="Helvetica" pitchFamily="34" charset="0"/>
                <a:cs typeface="Helvetica" pitchFamily="34" charset="0"/>
                <a:sym typeface="Helvetica" pitchFamily="34" charset="0"/>
              </a:rPr>
              <a:t>Dementia needs to be “normalised”</a:t>
            </a:r>
          </a:p>
          <a:p>
            <a:pPr defTabSz="1300163"/>
            <a:endParaRPr lang="en-GB" smtClean="0">
              <a:latin typeface="Frutiga"/>
              <a:ea typeface="Frutiga"/>
              <a:cs typeface="Frutiga"/>
            </a:endParaRPr>
          </a:p>
        </p:txBody>
      </p:sp>
      <p:sp>
        <p:nvSpPr>
          <p:cNvPr id="19458" name="Title 2"/>
          <p:cNvSpPr>
            <a:spLocks noGrp="1"/>
          </p:cNvSpPr>
          <p:nvPr>
            <p:ph type="title"/>
          </p:nvPr>
        </p:nvSpPr>
        <p:spPr bwMode="auto">
          <a:xfrm>
            <a:off x="762000" y="908050"/>
            <a:ext cx="7697788" cy="9366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b="1" smtClean="0">
                <a:latin typeface="Helvetica" pitchFamily="34" charset="0"/>
                <a:cs typeface="Helvetica" pitchFamily="34" charset="0"/>
                <a:sym typeface="Helvetica" pitchFamily="34" charset="0"/>
              </a:rPr>
              <a:t>Increasing their awareness of dementia</a:t>
            </a:r>
            <a:br>
              <a:rPr b="1" smtClean="0">
                <a:latin typeface="Helvetica" pitchFamily="34" charset="0"/>
                <a:cs typeface="Helvetica" pitchFamily="34" charset="0"/>
                <a:sym typeface="Helvetica" pitchFamily="34" charset="0"/>
              </a:rPr>
            </a:br>
            <a:endParaRPr lang="en-GB" smtClean="0">
              <a:ea typeface="Frutig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1691</TotalTime>
  <Words>500</Words>
  <Application>Microsoft Office PowerPoint</Application>
  <PresentationFormat>On-screen Show (4:3)</PresentationFormat>
  <Paragraphs>79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Calibri</vt:lpstr>
      <vt:lpstr>Arial</vt:lpstr>
      <vt:lpstr>Frutiga</vt:lpstr>
      <vt:lpstr>Helvetica</vt:lpstr>
      <vt:lpstr>Frutiga </vt:lpstr>
      <vt:lpstr>ArialMT</vt:lpstr>
      <vt:lpstr>Office Theme</vt:lpstr>
      <vt:lpstr>Office Theme</vt:lpstr>
      <vt:lpstr>Practice Managers Study Day 12th June 2014  Zoe Scullard Associate Dean  Interdisciplinary Education </vt:lpstr>
      <vt:lpstr>Facts</vt:lpstr>
      <vt:lpstr>Facts </vt:lpstr>
      <vt:lpstr>  </vt:lpstr>
      <vt:lpstr>I’m sorry to tell you that you have the very early symptoms of Alzheimer’s Disease?  What now? </vt:lpstr>
      <vt:lpstr>Slide 6</vt:lpstr>
      <vt:lpstr>Slide 7</vt:lpstr>
      <vt:lpstr> Findings from DH Dementia and Big Society ThinkTank March 2011  </vt:lpstr>
      <vt:lpstr>Increasing their awareness of dementia </vt:lpstr>
      <vt:lpstr>…and by making mainstream services and facilities can be more accessible for people with dementia. </vt:lpstr>
      <vt:lpstr>The things which make the difference in a dementia-capable community: </vt:lpstr>
      <vt:lpstr>Simple Changes to make surgeries more dementia friendly </vt:lpstr>
      <vt:lpstr>Simple Changes to make surgeries more dementia friendly  </vt:lpstr>
      <vt:lpstr>Raising opportunities for staff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sarahhi</dc:creator>
  <cp:lastModifiedBy>Anne</cp:lastModifiedBy>
  <cp:revision>134</cp:revision>
  <dcterms:created xsi:type="dcterms:W3CDTF">2013-04-22T17:56:13Z</dcterms:created>
  <dcterms:modified xsi:type="dcterms:W3CDTF">2014-07-10T21:07:19Z</dcterms:modified>
</cp:coreProperties>
</file>