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56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43608" y="3886200"/>
            <a:ext cx="6728792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 b="1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936129-FEF8-4AEC-AA7A-2C95B9808C62}" type="datetimeFigureOut">
              <a:rPr lang="en-GB" smtClean="0"/>
              <a:pPr/>
              <a:t>22/01/2015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72EEC7F-7798-4858-9145-9597A37BC4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3568" y="980728"/>
            <a:ext cx="7772400" cy="1143000"/>
          </a:xfrm>
          <a:prstGeom prst="rect">
            <a:avLst/>
          </a:prstGeom>
        </p:spPr>
        <p:txBody>
          <a:bodyPr anchor="t"/>
          <a:lstStyle>
            <a:lvl1pPr algn="l">
              <a:defRPr sz="4400" b="1" cap="none">
                <a:solidFill>
                  <a:srgbClr val="009CD5"/>
                </a:solidFill>
                <a:latin typeface="Frutiga"/>
                <a:cs typeface="Frutiga"/>
              </a:defRPr>
            </a:lvl1pPr>
          </a:lstStyle>
          <a:p>
            <a:r>
              <a:rPr lang="en-GB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2132856"/>
            <a:ext cx="7698432" cy="3352800"/>
          </a:xfrm>
        </p:spPr>
        <p:txBody>
          <a:bodyPr>
            <a:normAutofit/>
          </a:bodyPr>
          <a:lstStyle>
            <a:lvl1pPr>
              <a:buSzPct val="120000"/>
              <a:defRPr sz="2400">
                <a:solidFill>
                  <a:srgbClr val="000000"/>
                </a:solidFill>
                <a:latin typeface="FRutiga"/>
                <a:cs typeface="FRutiga"/>
              </a:defRPr>
            </a:lvl1pPr>
            <a:lvl2pPr>
              <a:buSzPct val="9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FRutiga"/>
                <a:cs typeface="FRutiga"/>
              </a:defRPr>
            </a:lvl2pPr>
            <a:lvl3pPr>
              <a:defRPr sz="1800">
                <a:solidFill>
                  <a:srgbClr val="000000"/>
                </a:solidFill>
                <a:latin typeface="FRutiga"/>
                <a:cs typeface="FRutiga"/>
              </a:defRPr>
            </a:lvl3pPr>
            <a:lvl4pPr>
              <a:defRPr sz="1400">
                <a:solidFill>
                  <a:srgbClr val="000000"/>
                </a:solidFill>
                <a:latin typeface="FRutiga"/>
                <a:cs typeface="FRutiga"/>
              </a:defRPr>
            </a:lvl4pPr>
            <a:lvl5pPr>
              <a:defRPr sz="1400">
                <a:solidFill>
                  <a:srgbClr val="000000"/>
                </a:solidFill>
                <a:latin typeface="FRutiga"/>
                <a:cs typeface="FRutig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980728"/>
            <a:ext cx="7926600" cy="990600"/>
          </a:xfrm>
          <a:prstGeom prst="rect">
            <a:avLst/>
          </a:prstGeom>
        </p:spPr>
        <p:txBody>
          <a:bodyPr/>
          <a:lstStyle>
            <a:lvl1pPr algn="l">
              <a:defRPr sz="4400" b="1">
                <a:solidFill>
                  <a:srgbClr val="009CD5"/>
                </a:solidFill>
                <a:latin typeface="Frutiga "/>
                <a:cs typeface="Frutiga "/>
              </a:defRPr>
            </a:lvl1pPr>
          </a:lstStyle>
          <a:p>
            <a:r>
              <a:rPr lang="en-GB" dirty="0" smtClean="0"/>
              <a:t>Click to edit title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755576" y="1988840"/>
            <a:ext cx="3886200" cy="3352800"/>
          </a:xfrm>
        </p:spPr>
        <p:txBody>
          <a:bodyPr>
            <a:normAutofit/>
          </a:bodyPr>
          <a:lstStyle>
            <a:lvl1pPr>
              <a:buSzPct val="120000"/>
              <a:defRPr sz="2400">
                <a:solidFill>
                  <a:srgbClr val="000000"/>
                </a:solidFill>
                <a:latin typeface="FRutiga"/>
                <a:cs typeface="FRutiga"/>
              </a:defRPr>
            </a:lvl1pPr>
            <a:lvl2pPr>
              <a:buSzPct val="9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FRutiga"/>
                <a:cs typeface="FRutiga"/>
              </a:defRPr>
            </a:lvl2pPr>
            <a:lvl3pPr>
              <a:defRPr sz="1800">
                <a:solidFill>
                  <a:srgbClr val="000000"/>
                </a:solidFill>
                <a:latin typeface="FRutiga"/>
                <a:cs typeface="FRutiga"/>
              </a:defRPr>
            </a:lvl3pPr>
            <a:lvl4pPr>
              <a:defRPr sz="1400">
                <a:solidFill>
                  <a:srgbClr val="000000"/>
                </a:solidFill>
                <a:latin typeface="FRutiga"/>
                <a:cs typeface="FRutiga"/>
              </a:defRPr>
            </a:lvl4pPr>
            <a:lvl5pPr>
              <a:defRPr sz="1400">
                <a:solidFill>
                  <a:srgbClr val="000000"/>
                </a:solidFill>
                <a:latin typeface="FRutiga"/>
                <a:cs typeface="FRutig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644008" y="1988840"/>
            <a:ext cx="3886200" cy="3352800"/>
          </a:xfrm>
        </p:spPr>
        <p:txBody>
          <a:bodyPr>
            <a:normAutofit/>
          </a:bodyPr>
          <a:lstStyle>
            <a:lvl1pPr>
              <a:buSzPct val="120000"/>
              <a:defRPr sz="2400">
                <a:solidFill>
                  <a:srgbClr val="000000"/>
                </a:solidFill>
                <a:latin typeface="FRutiga"/>
                <a:cs typeface="FRutiga"/>
              </a:defRPr>
            </a:lvl1pPr>
            <a:lvl2pPr>
              <a:buSzPct val="9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FRutiga"/>
                <a:cs typeface="FRutiga"/>
              </a:defRPr>
            </a:lvl2pPr>
            <a:lvl3pPr>
              <a:defRPr sz="1800">
                <a:solidFill>
                  <a:srgbClr val="000000"/>
                </a:solidFill>
                <a:latin typeface="FRutiga"/>
                <a:cs typeface="FRutiga"/>
              </a:defRPr>
            </a:lvl3pPr>
            <a:lvl4pPr>
              <a:defRPr sz="1400">
                <a:solidFill>
                  <a:srgbClr val="000000"/>
                </a:solidFill>
                <a:latin typeface="FRutiga"/>
                <a:cs typeface="FRutiga"/>
              </a:defRPr>
            </a:lvl4pPr>
            <a:lvl5pPr>
              <a:defRPr sz="1400">
                <a:solidFill>
                  <a:srgbClr val="000000"/>
                </a:solidFill>
                <a:latin typeface="FRutiga"/>
                <a:cs typeface="FRutig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683568" y="980728"/>
            <a:ext cx="7772400" cy="1143000"/>
          </a:xfrm>
          <a:prstGeom prst="rect">
            <a:avLst/>
          </a:prstGeom>
        </p:spPr>
        <p:txBody>
          <a:bodyPr anchor="t"/>
          <a:lstStyle>
            <a:lvl1pPr algn="l">
              <a:defRPr sz="4400" b="1" cap="none">
                <a:solidFill>
                  <a:srgbClr val="009CD5"/>
                </a:solidFill>
                <a:latin typeface="Frutiga"/>
                <a:cs typeface="Frutiga"/>
              </a:defRPr>
            </a:lvl1pPr>
          </a:lstStyle>
          <a:p>
            <a:r>
              <a:rPr lang="en-GB" dirty="0" smtClean="0"/>
              <a:t>Click to edit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83568" y="2348880"/>
            <a:ext cx="7772400" cy="1143000"/>
          </a:xfrm>
          <a:prstGeom prst="rect">
            <a:avLst/>
          </a:prstGeom>
        </p:spPr>
        <p:txBody>
          <a:bodyPr anchor="t"/>
          <a:lstStyle>
            <a:lvl1pPr algn="l">
              <a:defRPr sz="4800" b="1" cap="none">
                <a:solidFill>
                  <a:srgbClr val="009C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utiga"/>
                <a:cs typeface="Frutiga"/>
              </a:defRPr>
            </a:lvl1pPr>
          </a:lstStyle>
          <a:p>
            <a:r>
              <a:rPr lang="en-GB" dirty="0" smtClean="0"/>
              <a:t>Click to section header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126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pic>
        <p:nvPicPr>
          <p:cNvPr id="5" name="Picture 4" descr="Orange 2 Cover backgrou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26" name="Picture 2" descr="F:\Common\MOVE TO HEE\HEE logos &amp; letterheads\HE Thames Valley logos\HE Thames Valley c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5877272"/>
            <a:ext cx="2281237" cy="7604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</a:t>
            </a:r>
            <a:r>
              <a:rPr lang="en-GB" dirty="0" err="1" smtClean="0"/>
              <a:t>leve</a:t>
            </a:r>
            <a:endParaRPr lang="en-GB" dirty="0" smtClean="0"/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0" name="Picture 9" descr="HEE Logo copy.eps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172200" y="278200"/>
            <a:ext cx="2667000" cy="560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57200" y="6031468"/>
            <a:ext cx="1878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1E427B"/>
                </a:solidFill>
                <a:latin typeface="Frutiga"/>
                <a:cs typeface="Frutiga"/>
              </a:rPr>
              <a:t>www.hee.nhs.uk</a:t>
            </a:r>
            <a:endParaRPr lang="en-US" dirty="0"/>
          </a:p>
        </p:txBody>
      </p:sp>
      <p:pic>
        <p:nvPicPr>
          <p:cNvPr id="6" name="Picture 5" descr="PP inner background without.jpg"/>
          <p:cNvPicPr>
            <a:picLocks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9195450" cy="68815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6096000"/>
            <a:ext cx="3258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1E427B"/>
                </a:solidFill>
                <a:latin typeface="Frutiga"/>
                <a:cs typeface="Frutiga"/>
              </a:rPr>
              <a:t>www.thamesvalley.hee.nhs.uk</a:t>
            </a:r>
            <a:endParaRPr lang="en-US" dirty="0"/>
          </a:p>
        </p:txBody>
      </p:sp>
      <p:pic>
        <p:nvPicPr>
          <p:cNvPr id="2050" name="Picture 2" descr="F:\Common\MOVE TO HEE\HEE logos &amp; letterheads\HE Thames Valley logos\HE Thames Valley col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57963" y="278200"/>
            <a:ext cx="2281237" cy="7604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1" r:id="rId4"/>
    <p:sldLayoutId id="2147483670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xfordhealth.nhs.uk/library/cpd-zon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772400" cy="1470025"/>
          </a:xfrm>
        </p:spPr>
        <p:txBody>
          <a:bodyPr/>
          <a:lstStyle/>
          <a:p>
            <a:r>
              <a:rPr lang="en-GB" dirty="0" smtClean="0"/>
              <a:t>Looking for support with developing your primary care workforce?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6728792" cy="1198984"/>
          </a:xfrm>
        </p:spPr>
        <p:txBody>
          <a:bodyPr/>
          <a:lstStyle/>
          <a:p>
            <a:r>
              <a:rPr lang="en-GB" dirty="0" smtClean="0">
                <a:solidFill>
                  <a:schemeClr val="tx2"/>
                </a:solidFill>
                <a:effectLst/>
              </a:rPr>
              <a:t>The HETV Workforce Development Tutors can help</a:t>
            </a:r>
            <a:endParaRPr lang="en-GB" dirty="0"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are we;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869472" y="2420888"/>
            <a:ext cx="3597917" cy="2232248"/>
          </a:xfrm>
        </p:spPr>
        <p:txBody>
          <a:bodyPr/>
          <a:lstStyle/>
          <a:p>
            <a:r>
              <a:rPr lang="en-GB" dirty="0" smtClean="0"/>
              <a:t>Maggie Woods</a:t>
            </a:r>
          </a:p>
          <a:p>
            <a:r>
              <a:rPr lang="en-GB" dirty="0" smtClean="0"/>
              <a:t>Ann Howard</a:t>
            </a:r>
          </a:p>
          <a:p>
            <a:r>
              <a:rPr lang="en-GB" dirty="0" smtClean="0"/>
              <a:t>Sue Lacey-Bryant</a:t>
            </a:r>
          </a:p>
          <a:p>
            <a:r>
              <a:rPr lang="en-GB" dirty="0"/>
              <a:t>Michael </a:t>
            </a:r>
            <a:r>
              <a:rPr lang="en-GB" dirty="0" smtClean="0"/>
              <a:t>Mullholland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97621"/>
            <a:ext cx="1003146" cy="133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www.oxfordhealth.nhs.uk/library/media/anne-howar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970" y="1894860"/>
            <a:ext cx="107632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77072"/>
            <a:ext cx="1216617" cy="1252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690" y="3961744"/>
            <a:ext cx="1110605" cy="1483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7772400" cy="792088"/>
          </a:xfrm>
        </p:spPr>
        <p:txBody>
          <a:bodyPr/>
          <a:lstStyle/>
          <a:p>
            <a:r>
              <a:rPr lang="en-GB" dirty="0" smtClean="0"/>
              <a:t>What do we do? </a:t>
            </a:r>
            <a:r>
              <a:rPr lang="en-GB" dirty="0" smtClean="0"/>
              <a:t>We….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528" y="1916832"/>
            <a:ext cx="8640960" cy="3888432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work with practices and CCGs to understand and identify their workforce education and development needs as they transform primary care</a:t>
            </a:r>
          </a:p>
          <a:p>
            <a:pPr lvl="0"/>
            <a:r>
              <a:rPr lang="en-GB" dirty="0"/>
              <a:t>signpost them to excellent education and development opportunities</a:t>
            </a:r>
          </a:p>
          <a:p>
            <a:pPr lvl="0"/>
            <a:r>
              <a:rPr lang="en-GB" dirty="0"/>
              <a:t>provide checklists to help </a:t>
            </a:r>
            <a:r>
              <a:rPr lang="en-GB" dirty="0" smtClean="0"/>
              <a:t>choose </a:t>
            </a:r>
            <a:r>
              <a:rPr lang="en-GB" dirty="0"/>
              <a:t>continuing education providers</a:t>
            </a:r>
          </a:p>
          <a:p>
            <a:pPr lvl="0"/>
            <a:r>
              <a:rPr lang="en-GB" dirty="0"/>
              <a:t>share best practice and innovations across HETV</a:t>
            </a:r>
          </a:p>
          <a:p>
            <a:pPr lvl="0"/>
            <a:r>
              <a:rPr lang="en-GB" dirty="0"/>
              <a:t>can connect you to other colleagues and resources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166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046" y="1146284"/>
            <a:ext cx="8859688" cy="1143000"/>
          </a:xfrm>
        </p:spPr>
        <p:txBody>
          <a:bodyPr/>
          <a:lstStyle/>
          <a:p>
            <a:r>
              <a:rPr lang="en-GB" sz="3600" dirty="0" smtClean="0"/>
              <a:t>The go to place for primary care….</a:t>
            </a:r>
            <a:endParaRPr lang="en-GB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711988"/>
            <a:ext cx="9143999" cy="560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65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060848"/>
            <a:ext cx="8280920" cy="864096"/>
          </a:xfrm>
        </p:spPr>
        <p:txBody>
          <a:bodyPr/>
          <a:lstStyle/>
          <a:p>
            <a:r>
              <a:rPr lang="en-GB" sz="2400" u="sng" dirty="0">
                <a:hlinkClick r:id="rId2"/>
              </a:rPr>
              <a:t>http://www.oxfordhealth.nhs.uk/library/cpd-zone/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124744"/>
            <a:ext cx="7992888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For resources that support the continuous development of the primary care workforce go to the</a:t>
            </a:r>
            <a:r>
              <a:rPr lang="en-US" dirty="0"/>
              <a:t> CPD zone at 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GB" dirty="0" smtClean="0"/>
              <a:t>It contains……</a:t>
            </a:r>
            <a:endParaRPr lang="en-GB" dirty="0"/>
          </a:p>
          <a:p>
            <a:pPr lvl="0"/>
            <a:r>
              <a:rPr lang="en-GB" dirty="0"/>
              <a:t>Calendar of upcoming CPD events for general practice</a:t>
            </a:r>
          </a:p>
          <a:p>
            <a:pPr lvl="0"/>
            <a:r>
              <a:rPr lang="en-GB" dirty="0"/>
              <a:t>Blog, News for primary care, and more</a:t>
            </a:r>
          </a:p>
          <a:p>
            <a:pPr lvl="0"/>
            <a:r>
              <a:rPr lang="en-GB" dirty="0"/>
              <a:t>Link to CPD resources by Topic</a:t>
            </a:r>
          </a:p>
          <a:p>
            <a:pPr lvl="0"/>
            <a:r>
              <a:rPr lang="en-GB" dirty="0"/>
              <a:t>Link to CPD resources by profession</a:t>
            </a:r>
          </a:p>
          <a:p>
            <a:pPr lvl="0"/>
            <a:r>
              <a:rPr lang="en-GB" dirty="0"/>
              <a:t>Connect to people and organisations</a:t>
            </a:r>
          </a:p>
          <a:p>
            <a:pPr lvl="0"/>
            <a:r>
              <a:rPr lang="en-GB" dirty="0"/>
              <a:t>Find out about best practice</a:t>
            </a:r>
          </a:p>
          <a:p>
            <a:pPr lvl="0"/>
            <a:r>
              <a:rPr lang="en-GB" dirty="0"/>
              <a:t>Share information about new roles and ways of working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58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us;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916832"/>
            <a:ext cx="8460432" cy="3816424"/>
          </a:xfrm>
        </p:spPr>
        <p:txBody>
          <a:bodyPr>
            <a:normAutofit/>
          </a:bodyPr>
          <a:lstStyle/>
          <a:p>
            <a:pPr lvl="0"/>
            <a:r>
              <a:rPr lang="en-GB" dirty="0" smtClean="0">
                <a:latin typeface="+mn-lt"/>
              </a:rPr>
              <a:t>Berkshire : Maggie </a:t>
            </a:r>
            <a:r>
              <a:rPr lang="en-GB" dirty="0" smtClean="0">
                <a:latin typeface="+mn-lt"/>
              </a:rPr>
              <a:t>Woods</a:t>
            </a:r>
          </a:p>
          <a:p>
            <a:pPr marL="0" lvl="0" indent="0">
              <a:buNone/>
            </a:pPr>
            <a:r>
              <a:rPr lang="en-GB" dirty="0">
                <a:latin typeface="+mn-lt"/>
              </a:rPr>
              <a:t> </a:t>
            </a:r>
            <a:r>
              <a:rPr lang="en-GB" dirty="0" smtClean="0">
                <a:latin typeface="+mn-lt"/>
              </a:rPr>
              <a:t>        </a:t>
            </a:r>
            <a:r>
              <a:rPr lang="en-GB" dirty="0">
                <a:latin typeface="+mn-lt"/>
              </a:rPr>
              <a:t>	</a:t>
            </a:r>
            <a:r>
              <a:rPr lang="en-GB" dirty="0" smtClean="0">
                <a:latin typeface="+mn-lt"/>
              </a:rPr>
              <a:t>	Maggie.Woods@tvwleadershipacademy.nhs.uk</a:t>
            </a:r>
            <a:endParaRPr lang="en-GB" dirty="0">
              <a:latin typeface="+mn-lt"/>
            </a:endParaRPr>
          </a:p>
          <a:p>
            <a:pPr lvl="0"/>
            <a:r>
              <a:rPr lang="en-GB" dirty="0" smtClean="0">
                <a:latin typeface="+mn-lt"/>
              </a:rPr>
              <a:t>Milton Keynes:  </a:t>
            </a:r>
            <a:r>
              <a:rPr lang="en-GB" dirty="0" smtClean="0">
                <a:latin typeface="+mn-lt"/>
              </a:rPr>
              <a:t>Ann </a:t>
            </a:r>
            <a:r>
              <a:rPr lang="en-GB" dirty="0">
                <a:latin typeface="+mn-lt"/>
              </a:rPr>
              <a:t>Howard  </a:t>
            </a:r>
            <a:endParaRPr lang="en-GB" dirty="0" smtClean="0">
              <a:latin typeface="+mn-lt"/>
            </a:endParaRPr>
          </a:p>
          <a:p>
            <a:pPr marL="0" lvl="0" indent="0">
              <a:buNone/>
            </a:pPr>
            <a:r>
              <a:rPr lang="en-GB" dirty="0" smtClean="0">
                <a:latin typeface="+mn-lt"/>
              </a:rPr>
              <a:t>                	 </a:t>
            </a:r>
            <a:r>
              <a:rPr lang="en-GB" dirty="0">
                <a:latin typeface="+mn-lt"/>
              </a:rPr>
              <a:t>AnnDr.Howard@miltonkeynes.nhs.uk</a:t>
            </a:r>
          </a:p>
          <a:p>
            <a:pPr lvl="0"/>
            <a:r>
              <a:rPr lang="en-GB" dirty="0" smtClean="0">
                <a:latin typeface="+mn-lt"/>
              </a:rPr>
              <a:t>Buckinghamshire : Sue </a:t>
            </a:r>
            <a:r>
              <a:rPr lang="en-GB" dirty="0">
                <a:latin typeface="+mn-lt"/>
              </a:rPr>
              <a:t>Lacey-Bryant  </a:t>
            </a:r>
            <a:endParaRPr lang="en-GB" dirty="0" smtClean="0">
              <a:latin typeface="+mn-lt"/>
            </a:endParaRPr>
          </a:p>
          <a:p>
            <a:pPr marL="0" lvl="0" indent="0">
              <a:buNone/>
            </a:pPr>
            <a:r>
              <a:rPr lang="en-GB" dirty="0" smtClean="0">
                <a:latin typeface="+mn-lt"/>
              </a:rPr>
              <a:t>            		 Sue.LaceyBryant@thamesvalley.hee.nhs</a:t>
            </a:r>
            <a:r>
              <a:rPr lang="en-GB" dirty="0">
                <a:latin typeface="+mn-lt"/>
              </a:rPr>
              <a:t>.</a:t>
            </a:r>
          </a:p>
          <a:p>
            <a:r>
              <a:rPr lang="en-GB" dirty="0" smtClean="0">
                <a:latin typeface="+mn-lt"/>
              </a:rPr>
              <a:t>Oxfordshire : Michael </a:t>
            </a:r>
            <a:r>
              <a:rPr lang="en-GB" dirty="0">
                <a:latin typeface="+mn-lt"/>
              </a:rPr>
              <a:t>Mullholland  </a:t>
            </a:r>
            <a:endParaRPr lang="en-GB" dirty="0" smtClean="0">
              <a:latin typeface="+mn-lt"/>
            </a:endParaRPr>
          </a:p>
          <a:p>
            <a:pPr marL="0" indent="0">
              <a:buNone/>
            </a:pPr>
            <a:r>
              <a:rPr lang="en-GB" dirty="0" smtClean="0">
                <a:latin typeface="+mn-lt"/>
              </a:rPr>
              <a:t>   			michael.mulholland@nhs.net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489626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99</TotalTime>
  <Words>126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Theme1</vt:lpstr>
      <vt:lpstr>Office Theme</vt:lpstr>
      <vt:lpstr>Looking for support with developing your primary care workforce?</vt:lpstr>
      <vt:lpstr>Who are we;</vt:lpstr>
      <vt:lpstr>What do we do? We….</vt:lpstr>
      <vt:lpstr>The go to place for primary care….</vt:lpstr>
      <vt:lpstr>http://www.oxfordhealth.nhs.uk/library/cpd-zone/ </vt:lpstr>
      <vt:lpstr>Contact us;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sarahhi</dc:creator>
  <cp:lastModifiedBy>maggiew</cp:lastModifiedBy>
  <cp:revision>14</cp:revision>
  <dcterms:created xsi:type="dcterms:W3CDTF">2013-08-15T12:46:30Z</dcterms:created>
  <dcterms:modified xsi:type="dcterms:W3CDTF">2015-01-22T14:50:39Z</dcterms:modified>
</cp:coreProperties>
</file>