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handoutMasterIdLst>
    <p:handoutMasterId r:id="rId9"/>
  </p:handoutMasterIdLst>
  <p:sldIdLst>
    <p:sldId id="256" r:id="rId2"/>
    <p:sldId id="272" r:id="rId3"/>
    <p:sldId id="274" r:id="rId4"/>
    <p:sldId id="275" r:id="rId5"/>
    <p:sldId id="276" r:id="rId6"/>
    <p:sldId id="277" r:id="rId7"/>
    <p:sldId id="279" r:id="rId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6" d="100"/>
          <a:sy n="46" d="100"/>
        </p:scale>
        <p:origin x="-3024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21085C8D-3FA4-4346-AEE1-27B731AFC433}" type="datetimeFigureOut">
              <a:rPr lang="en-GB" smtClean="0"/>
              <a:t>03/03/2016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C17F0871-DB84-4603-94F9-84D2B4584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422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5C74-E7C1-4559-B6B0-D204E48E4869}" type="datetimeFigureOut">
              <a:rPr lang="en-GB" smtClean="0"/>
              <a:t>03/03/2016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DDC7-7BD8-4C4E-A9C9-ECA69DEF4C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15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5C74-E7C1-4559-B6B0-D204E48E4869}" type="datetimeFigureOut">
              <a:rPr lang="en-GB" smtClean="0"/>
              <a:t>03/03/2016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DDC7-7BD8-4C4E-A9C9-ECA69DEF4C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89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5C74-E7C1-4559-B6B0-D204E48E4869}" type="datetimeFigureOut">
              <a:rPr lang="en-GB" smtClean="0"/>
              <a:t>03/03/2016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DDC7-7BD8-4C4E-A9C9-ECA69DEF4C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13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5C74-E7C1-4559-B6B0-D204E48E4869}" type="datetimeFigureOut">
              <a:rPr lang="en-GB" smtClean="0"/>
              <a:t>03/03/2016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DDC7-7BD8-4C4E-A9C9-ECA69DEF4C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68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5C74-E7C1-4559-B6B0-D204E48E4869}" type="datetimeFigureOut">
              <a:rPr lang="en-GB" smtClean="0"/>
              <a:t>03/03/2016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DDC7-7BD8-4C4E-A9C9-ECA69DEF4C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650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908720"/>
            <a:ext cx="7005464" cy="100811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2132856"/>
            <a:ext cx="4022104" cy="20448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2132856"/>
            <a:ext cx="4022104" cy="20448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39552" y="4321695"/>
            <a:ext cx="4022104" cy="20448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788024" y="4321695"/>
            <a:ext cx="4022104" cy="20448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621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5C74-E7C1-4559-B6B0-D204E48E4869}" type="datetimeFigureOut">
              <a:rPr lang="en-GB" smtClean="0"/>
              <a:t>03/03/2016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DDC7-7BD8-4C4E-A9C9-ECA69DEF4C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682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5C74-E7C1-4559-B6B0-D204E48E4869}" type="datetimeFigureOut">
              <a:rPr lang="en-GB" smtClean="0"/>
              <a:t>03/03/2016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DDC7-7BD8-4C4E-A9C9-ECA69DEF4C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22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5C74-E7C1-4559-B6B0-D204E48E4869}" type="datetimeFigureOut">
              <a:rPr lang="en-GB" smtClean="0"/>
              <a:t>03/03/2016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DDC7-7BD8-4C4E-A9C9-ECA69DEF4C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063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5C74-E7C1-4559-B6B0-D204E48E4869}" type="datetimeFigureOut">
              <a:rPr lang="en-GB" smtClean="0"/>
              <a:t>03/03/2016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DDC7-7BD8-4C4E-A9C9-ECA69DEF4C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71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5C74-E7C1-4559-B6B0-D204E48E4869}" type="datetimeFigureOut">
              <a:rPr lang="en-GB" smtClean="0"/>
              <a:t>03/03/2016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DDC7-7BD8-4C4E-A9C9-ECA69DEF4C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38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65C74-E7C1-4559-B6B0-D204E48E4869}" type="datetimeFigureOut">
              <a:rPr lang="en-GB" smtClean="0"/>
              <a:t>03/03/2016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DDC7-7BD8-4C4E-A9C9-ECA69DEF4C61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88640"/>
            <a:ext cx="2548128" cy="50749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67544" y="2426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Workforce Performance Report (February 2016)</a:t>
            </a:r>
            <a:br>
              <a:rPr lang="en-GB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Workforce (Executive Lead – Mike McEnaney)</a:t>
            </a:r>
            <a:endParaRPr lang="en-GB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80080" y="116632"/>
            <a:ext cx="8784976" cy="666936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80080" y="836712"/>
            <a:ext cx="878497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93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/>
              <a:t>Workforce Performance Report</a:t>
            </a:r>
            <a:br>
              <a:rPr lang="en-GB" sz="2400" b="1" dirty="0" smtClean="0"/>
            </a:br>
            <a:r>
              <a:rPr lang="en-GB" sz="2400" b="1" dirty="0" smtClean="0"/>
              <a:t>February 2016</a:t>
            </a:r>
            <a:endParaRPr lang="en-GB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Mike McEnaney</a:t>
            </a:r>
          </a:p>
          <a:p>
            <a:r>
              <a:rPr lang="en-GB" sz="2400" dirty="0" smtClean="0"/>
              <a:t>Director of Finance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676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5696" y="908720"/>
            <a:ext cx="7005464" cy="1008112"/>
          </a:xfrm>
        </p:spPr>
        <p:txBody>
          <a:bodyPr anchor="t">
            <a:normAutofit fontScale="90000"/>
          </a:bodyPr>
          <a:lstStyle/>
          <a:p>
            <a:pPr algn="just"/>
            <a:r>
              <a:rPr lang="en-GB" sz="1200" dirty="0" smtClean="0"/>
              <a:t>Agency spend increased by 17% between December 2015 (£1,041,345) and January 2016 (£1,213,601). </a:t>
            </a:r>
            <a:r>
              <a:rPr lang="en-US" sz="1200" dirty="0"/>
              <a:t>The increase has been driven primarily by spend in </a:t>
            </a:r>
            <a:r>
              <a:rPr lang="en-US" sz="1200" dirty="0" err="1"/>
              <a:t>MSK</a:t>
            </a:r>
            <a:r>
              <a:rPr lang="en-US" sz="1200" dirty="0"/>
              <a:t> Physiotherapy, Kingfisher Ward, Oxon Assessment &amp; Treatment teams and Winter Pressures, with the top 10 units (by month-on-month increase) generating an additional £267,328 in Agency spend alone</a:t>
            </a:r>
            <a:r>
              <a:rPr lang="en-US" sz="1200" dirty="0" smtClean="0"/>
              <a:t>.  However, the </a:t>
            </a:r>
            <a:r>
              <a:rPr lang="en-US" sz="1200" dirty="0" err="1"/>
              <a:t>MSK</a:t>
            </a:r>
            <a:r>
              <a:rPr lang="en-US" sz="1200" dirty="0"/>
              <a:t> </a:t>
            </a:r>
            <a:r>
              <a:rPr lang="en-US" sz="1200" dirty="0" smtClean="0"/>
              <a:t>Physiotherapy spend is for staff on two projects covering (</a:t>
            </a:r>
            <a:r>
              <a:rPr lang="en-US" sz="1200" dirty="0" err="1" smtClean="0"/>
              <a:t>i</a:t>
            </a:r>
            <a:r>
              <a:rPr lang="en-US" sz="1200" dirty="0" smtClean="0"/>
              <a:t>) Reduced Waiting Lists and (ii) Fast Track Access – both initiatives are being externally funded.</a:t>
            </a:r>
            <a:endParaRPr lang="en-GB" sz="1200" dirty="0"/>
          </a:p>
        </p:txBody>
      </p:sp>
      <p:sp>
        <p:nvSpPr>
          <p:cNvPr id="13" name="Oval 12"/>
          <p:cNvSpPr/>
          <p:nvPr/>
        </p:nvSpPr>
        <p:spPr>
          <a:xfrm>
            <a:off x="293486" y="908720"/>
            <a:ext cx="1182170" cy="118217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Bank &amp; Agency Spend</a:t>
            </a:r>
            <a:endParaRPr lang="en-GB" sz="14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691680" y="2104048"/>
            <a:ext cx="0" cy="460851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59282" y="2329135"/>
            <a:ext cx="1032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/>
              <a:t>Target: 5.00%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35027" y="2725130"/>
            <a:ext cx="1356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/>
              <a:t>This Month: 7.41%</a:t>
            </a:r>
            <a:endParaRPr lang="en-GB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03095" y="3121125"/>
            <a:ext cx="1388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/>
              <a:t>Last Month: 6.63%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93852" y="3517121"/>
            <a:ext cx="1197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/>
              <a:t>Last Year: 6.48%</a:t>
            </a:r>
            <a:endParaRPr lang="en-GB" sz="1200" dirty="0"/>
          </a:p>
        </p:txBody>
      </p:sp>
      <p:pic>
        <p:nvPicPr>
          <p:cNvPr id="15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99" y="2000066"/>
            <a:ext cx="3420000" cy="2160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0" y="2000065"/>
            <a:ext cx="3420000" cy="2160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99" y="4288097"/>
            <a:ext cx="3420000" cy="2160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0" y="4288097"/>
            <a:ext cx="3420000" cy="2160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8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7238" y="836712"/>
            <a:ext cx="7005464" cy="36004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1000" dirty="0" smtClean="0"/>
              <a:t/>
            </a:r>
            <a:br>
              <a:rPr lang="en-GB" sz="1000" dirty="0" smtClean="0"/>
            </a:br>
            <a:r>
              <a:rPr lang="en-GB" sz="1000" dirty="0" smtClean="0"/>
              <a:t/>
            </a:r>
            <a:br>
              <a:rPr lang="en-GB" sz="1000" dirty="0" smtClean="0"/>
            </a:br>
            <a:r>
              <a:rPr lang="en-GB" sz="1000" dirty="0" smtClean="0"/>
              <a:t/>
            </a:r>
            <a:br>
              <a:rPr lang="en-GB" sz="1000" dirty="0" smtClean="0"/>
            </a:br>
            <a:r>
              <a:rPr lang="en-GB" sz="1000" dirty="0"/>
              <a:t/>
            </a:r>
            <a:br>
              <a:rPr lang="en-GB" sz="1000" dirty="0"/>
            </a:br>
            <a:endParaRPr lang="en-GB" sz="1000" dirty="0"/>
          </a:p>
        </p:txBody>
      </p:sp>
      <p:sp>
        <p:nvSpPr>
          <p:cNvPr id="13" name="Oval 12"/>
          <p:cNvSpPr/>
          <p:nvPr/>
        </p:nvSpPr>
        <p:spPr>
          <a:xfrm>
            <a:off x="293486" y="908720"/>
            <a:ext cx="1182170" cy="118217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Vacancy</a:t>
            </a:r>
            <a:endParaRPr lang="en-GB" sz="14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691680" y="2060848"/>
            <a:ext cx="0" cy="460851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59122" y="2329135"/>
            <a:ext cx="1032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/>
              <a:t>Target: 9.00%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13413" y="2725130"/>
            <a:ext cx="1278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/>
              <a:t>This Month: 9.6%</a:t>
            </a:r>
            <a:endParaRPr lang="en-GB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24387" y="3121125"/>
            <a:ext cx="1467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/>
              <a:t>Last Month: 10.08%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93692" y="3517121"/>
            <a:ext cx="1197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/>
              <a:t>Last Year: 5.17%</a:t>
            </a:r>
            <a:endParaRPr lang="en-GB" sz="1200" dirty="0"/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1835696" y="908720"/>
            <a:ext cx="7005464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200" dirty="0"/>
              <a:t>After the increase in December, the vacancy rate has dropped to 9.6% in </a:t>
            </a:r>
            <a:r>
              <a:rPr lang="en-US" sz="1200" dirty="0" smtClean="0"/>
              <a:t>January to bring the rate close to the Trust target. </a:t>
            </a:r>
            <a:r>
              <a:rPr lang="en-US" sz="1200" dirty="0"/>
              <a:t>Without the new round of recruitment </a:t>
            </a:r>
            <a:r>
              <a:rPr lang="en-US" sz="1200" dirty="0" smtClean="0"/>
              <a:t>activity in </a:t>
            </a:r>
            <a:r>
              <a:rPr lang="en-US" sz="1200" dirty="0"/>
              <a:t>the Children &amp; Young People’s Directorate for Student Health Visitors and Student School Nurses it is likely that the Trust would have achieved its target of 9.0</a:t>
            </a:r>
            <a:r>
              <a:rPr lang="en-US" sz="1200" dirty="0" smtClean="0"/>
              <a:t>%.</a:t>
            </a:r>
            <a:endParaRPr lang="en-GB" sz="1200" dirty="0"/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727" y="2015952"/>
            <a:ext cx="3420000" cy="2160000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727" y="4320000"/>
            <a:ext cx="3420000" cy="2160000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33" y="4320000"/>
            <a:ext cx="3420000" cy="2160000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33" y="2015952"/>
            <a:ext cx="3420000" cy="2160000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7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5696" y="908720"/>
            <a:ext cx="7005464" cy="1080120"/>
          </a:xfrm>
        </p:spPr>
        <p:txBody>
          <a:bodyPr anchor="t">
            <a:normAutofit/>
          </a:bodyPr>
          <a:lstStyle/>
          <a:p>
            <a:pPr algn="just"/>
            <a:r>
              <a:rPr lang="en-US" sz="1200" dirty="0"/>
              <a:t>The Trust Sickness Absence rate remains above the Trust target. The seasonal trend is consistent showing an increase through the winter months and the 4.36% rate in December 15 is the same as last year. However, January has seen a notable decline to stand at 4.21% compared to a December figure of 4.36%. This decline results from a mild winter and combined HR and management pressure to reduce periods of short term sickness.</a:t>
            </a:r>
            <a:endParaRPr lang="en-GB" sz="1200" dirty="0"/>
          </a:p>
        </p:txBody>
      </p:sp>
      <p:sp>
        <p:nvSpPr>
          <p:cNvPr id="13" name="Oval 12"/>
          <p:cNvSpPr/>
          <p:nvPr/>
        </p:nvSpPr>
        <p:spPr>
          <a:xfrm>
            <a:off x="293486" y="908720"/>
            <a:ext cx="1182170" cy="118217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Sickness</a:t>
            </a:r>
            <a:endParaRPr lang="en-GB" sz="14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691680" y="2060848"/>
            <a:ext cx="0" cy="460851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59281" y="2329135"/>
            <a:ext cx="1032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Target: 3.50%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35027" y="2725130"/>
            <a:ext cx="1356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This Month: 4.21%</a:t>
            </a:r>
            <a:endParaRPr lang="en-GB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38361" y="3121125"/>
            <a:ext cx="1388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Last Month: 4.36%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93852" y="3517121"/>
            <a:ext cx="923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Last Year: %</a:t>
            </a:r>
            <a:endParaRPr lang="en-GB" sz="1200" dirty="0"/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3420000" cy="2160000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060848"/>
            <a:ext cx="3420000" cy="2160000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93096"/>
            <a:ext cx="3420000" cy="2160000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4293096"/>
            <a:ext cx="3420000" cy="2160000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6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6267" y="922460"/>
            <a:ext cx="7005464" cy="994372"/>
          </a:xfrm>
        </p:spPr>
        <p:txBody>
          <a:bodyPr anchor="t">
            <a:normAutofit/>
          </a:bodyPr>
          <a:lstStyle/>
          <a:p>
            <a:pPr algn="just"/>
            <a:r>
              <a:rPr lang="en-US" sz="1200" dirty="0"/>
              <a:t>After a steady increase over the last few months, the Turnover rate has leveled off  at 14.22% in December and 14.20% in January. In January, Adult Services (15.03%) </a:t>
            </a:r>
            <a:r>
              <a:rPr lang="en-US" sz="1200" dirty="0" smtClean="0"/>
              <a:t>had </a:t>
            </a:r>
            <a:r>
              <a:rPr lang="en-US" sz="1200" dirty="0"/>
              <a:t>the highest </a:t>
            </a:r>
            <a:r>
              <a:rPr lang="en-US" sz="1200" dirty="0" smtClean="0"/>
              <a:t>rate followed </a:t>
            </a:r>
            <a:r>
              <a:rPr lang="en-US" sz="1200" dirty="0"/>
              <a:t>by Older Peoples Directorate (14.58%) and Children &amp; Young People (14.47</a:t>
            </a:r>
            <a:r>
              <a:rPr lang="en-US" sz="1200" dirty="0" smtClean="0"/>
              <a:t>%).  The </a:t>
            </a:r>
            <a:r>
              <a:rPr lang="en-US" sz="1200" dirty="0"/>
              <a:t>high rate of Turnover will prolong the high requirement for agency staff and continue to challenge recruitment in a difficult </a:t>
            </a:r>
            <a:r>
              <a:rPr lang="en-US" sz="1200" dirty="0" err="1"/>
              <a:t>labour</a:t>
            </a:r>
            <a:r>
              <a:rPr lang="en-US" sz="1200" dirty="0"/>
              <a:t> market. </a:t>
            </a:r>
            <a:endParaRPr lang="en-GB" sz="1200" dirty="0"/>
          </a:p>
        </p:txBody>
      </p:sp>
      <p:sp>
        <p:nvSpPr>
          <p:cNvPr id="13" name="Oval 12"/>
          <p:cNvSpPr/>
          <p:nvPr/>
        </p:nvSpPr>
        <p:spPr>
          <a:xfrm>
            <a:off x="293486" y="908720"/>
            <a:ext cx="1182170" cy="118217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Turnover</a:t>
            </a:r>
            <a:endParaRPr lang="en-GB" sz="14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691680" y="2060848"/>
            <a:ext cx="0" cy="460851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83908" y="2329135"/>
            <a:ext cx="1110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/>
              <a:t>Target: 12.00%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59652" y="2725130"/>
            <a:ext cx="1435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/>
              <a:t>This Month: 14.20%</a:t>
            </a:r>
            <a:endParaRPr lang="en-GB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27720" y="3121125"/>
            <a:ext cx="1467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/>
              <a:t>Last Month: 14.22%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18478" y="3517121"/>
            <a:ext cx="1276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/>
              <a:t>Last Year: 12.79%</a:t>
            </a:r>
            <a:endParaRPr lang="en-GB" sz="1200" dirty="0"/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33711"/>
            <a:ext cx="3420000" cy="2160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750" y="2034152"/>
            <a:ext cx="3420000" cy="2160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519" y="4293336"/>
            <a:ext cx="3420000" cy="2160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35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348880"/>
            <a:ext cx="7365504" cy="1008112"/>
          </a:xfrm>
        </p:spPr>
        <p:txBody>
          <a:bodyPr>
            <a:normAutofit/>
          </a:bodyPr>
          <a:lstStyle/>
          <a:p>
            <a:r>
              <a:rPr lang="en-GB" sz="6000" dirty="0" smtClean="0"/>
              <a:t>Appendix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81985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98708"/>
            <a:ext cx="3762135" cy="18562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188" y="159840"/>
            <a:ext cx="6019804" cy="646331"/>
          </a:xfrm>
          <a:prstGeom prst="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Vacancy – Staff Group by Directorate</a:t>
            </a:r>
          </a:p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1" y="1211894"/>
            <a:ext cx="8573697" cy="560148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0" y="1794328"/>
            <a:ext cx="4886404" cy="163564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16363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6746</TotalTime>
  <Words>414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Workforce Performance Report February 2016</vt:lpstr>
      <vt:lpstr>Agency spend increased by 17% between December 2015 (£1,041,345) and January 2016 (£1,213,601). The increase has been driven primarily by spend in MSK Physiotherapy, Kingfisher Ward, Oxon Assessment &amp; Treatment teams and Winter Pressures, with the top 10 units (by month-on-month increase) generating an additional £267,328 in Agency spend alone.  However, the MSK Physiotherapy spend is for staff on two projects covering (i) Reduced Waiting Lists and (ii) Fast Track Access – both initiatives are being externally funded.</vt:lpstr>
      <vt:lpstr>    </vt:lpstr>
      <vt:lpstr>The Trust Sickness Absence rate remains above the Trust target. The seasonal trend is consistent showing an increase through the winter months and the 4.36% rate in December 15 is the same as last year. However, January has seen a notable decline to stand at 4.21% compared to a December figure of 4.36%. This decline results from a mild winter and combined HR and management pressure to reduce periods of short term sickness.</vt:lpstr>
      <vt:lpstr>After a steady increase over the last few months, the Turnover rate has leveled off  at 14.22% in December and 14.20% in January. In January, Adult Services (15.03%) had the highest rate followed by Older Peoples Directorate (14.58%) and Children &amp; Young People (14.47%).  The high rate of Turnover will prolong the high requirement for agency staff and continue to challenge recruitment in a difficult labour market. </vt:lpstr>
      <vt:lpstr>Appendix</vt:lpstr>
      <vt:lpstr>PowerPoint Presentation</vt:lpstr>
    </vt:vector>
  </TitlesOfParts>
  <Company>Oxford Health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Workforce Performance Report September 2015</dc:title>
  <dc:creator>Williams Angela (RNU) Oxford Health</dc:creator>
  <cp:lastModifiedBy>Twomey Teresa (RNU) Oxford Health</cp:lastModifiedBy>
  <cp:revision>532</cp:revision>
  <cp:lastPrinted>2016-03-03T10:44:15Z</cp:lastPrinted>
  <dcterms:created xsi:type="dcterms:W3CDTF">2015-09-07T13:55:20Z</dcterms:created>
  <dcterms:modified xsi:type="dcterms:W3CDTF">2016-03-03T10:54:56Z</dcterms:modified>
</cp:coreProperties>
</file>