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9"/>
  </p:notesMasterIdLst>
  <p:handoutMasterIdLst>
    <p:handoutMasterId r:id="rId10"/>
  </p:handoutMasterIdLst>
  <p:sldIdLst>
    <p:sldId id="256" r:id="rId2"/>
    <p:sldId id="272" r:id="rId3"/>
    <p:sldId id="274" r:id="rId4"/>
    <p:sldId id="287" r:id="rId5"/>
    <p:sldId id="275" r:id="rId6"/>
    <p:sldId id="277" r:id="rId7"/>
    <p:sldId id="276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59" autoAdjust="0"/>
    <p:restoredTop sz="86482" autoAdjust="0"/>
  </p:normalViewPr>
  <p:slideViewPr>
    <p:cSldViewPr>
      <p:cViewPr>
        <p:scale>
          <a:sx n="110" d="100"/>
          <a:sy n="110" d="100"/>
        </p:scale>
        <p:origin x="6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-3024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21085C8D-3FA4-4346-AEE1-27B731AFC433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C17F0871-DB84-4603-94F9-84D2B4584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422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7891A-AF77-462C-BFAD-88AABF3DEEFF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095C5-F524-4815-BE6B-F2F065A4A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2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095C5-F524-4815-BE6B-F2F065A4A93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290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15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89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13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6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650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908720"/>
            <a:ext cx="7005464" cy="1008112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2132856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2132856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39552" y="4321695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4788024" y="4321695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621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82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2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06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71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38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65C74-E7C1-4559-B6B0-D204E48E4869}" type="datetimeFigureOut">
              <a:rPr lang="en-GB" smtClean="0"/>
              <a:t>07/09/2016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2548128" cy="50749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67544" y="2426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Workforce Performance Report (July 2016)</a:t>
            </a:r>
            <a:br>
              <a:rPr lang="en-GB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GB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Workforce (Executive Lead – Mike McEnaney)</a:t>
            </a:r>
            <a:endParaRPr lang="en-GB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80080" y="116632"/>
            <a:ext cx="8784976" cy="666936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80080" y="836712"/>
            <a:ext cx="87849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93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tmp"/><Relationship Id="rId4" Type="http://schemas.openxmlformats.org/officeDocument/2006/relationships/image" Target="../media/image11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Workforce Performance Report</a:t>
            </a:r>
            <a:br>
              <a:rPr lang="en-GB" sz="2400" b="1" dirty="0" smtClean="0"/>
            </a:br>
            <a:r>
              <a:rPr lang="en-GB" sz="2400" b="1" dirty="0" smtClean="0"/>
              <a:t>August 2016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Mike McEnaney</a:t>
            </a:r>
          </a:p>
          <a:p>
            <a:r>
              <a:rPr lang="en-GB" sz="2400" dirty="0" smtClean="0"/>
              <a:t>Director of Finance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588224" y="126876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CG 24/16</a:t>
            </a:r>
          </a:p>
          <a:p>
            <a:r>
              <a:rPr lang="en-GB" sz="1200" dirty="0" smtClean="0"/>
              <a:t>Agenda Item: 11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26768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5696" y="908720"/>
            <a:ext cx="7005464" cy="1008112"/>
          </a:xfrm>
        </p:spPr>
        <p:txBody>
          <a:bodyPr anchor="t">
            <a:normAutofit/>
          </a:bodyPr>
          <a:lstStyle/>
          <a:p>
            <a:pPr algn="just"/>
            <a:r>
              <a:rPr lang="en-GB" sz="1200" dirty="0" smtClean="0"/>
              <a:t>After a significant increased since April, Bank &amp; Agency spend has decreased slightly in July to 6.93%. These figures now relate purely to Agency spend following the absorption of NHS Professional staff into the Trust.  The increase has applied to all Directorates.  </a:t>
            </a:r>
            <a:endParaRPr lang="en-GB" sz="12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Bank &amp; Agency Spend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1040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9282" y="2329135"/>
            <a:ext cx="1032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Target: 5.00%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35027" y="2725130"/>
            <a:ext cx="1356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This Month: 6.93%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38361" y="3121125"/>
            <a:ext cx="1353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Month: 7.16%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852" y="3517121"/>
            <a:ext cx="119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Year: 7.31%</a:t>
            </a:r>
            <a:endParaRPr lang="en-GB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1993948"/>
            <a:ext cx="3528392" cy="222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4365973"/>
            <a:ext cx="3557270" cy="223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317366"/>
            <a:ext cx="3456384" cy="2177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72838"/>
            <a:ext cx="3557271" cy="229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38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Vacancy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0608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9122" y="2329135"/>
            <a:ext cx="1032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Target: 9.00%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56319" y="2725130"/>
            <a:ext cx="14352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This Month: 11.02%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59653" y="3121125"/>
            <a:ext cx="1431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Month: 10.10%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692" y="3517121"/>
            <a:ext cx="119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Year: 7.35%</a:t>
            </a:r>
            <a:endParaRPr lang="en-GB" sz="1200" dirty="0"/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>
            <a:off x="1835696" y="908720"/>
            <a:ext cx="7005464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endParaRPr lang="en-GB" sz="1200" dirty="0"/>
          </a:p>
        </p:txBody>
      </p:sp>
      <p:sp>
        <p:nvSpPr>
          <p:cNvPr id="17" name="Title 3"/>
          <p:cNvSpPr txBox="1">
            <a:spLocks/>
          </p:cNvSpPr>
          <p:nvPr/>
        </p:nvSpPr>
        <p:spPr>
          <a:xfrm>
            <a:off x="1800000" y="917217"/>
            <a:ext cx="7005464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GB" sz="1400" dirty="0"/>
          </a:p>
        </p:txBody>
      </p:sp>
      <p:pic>
        <p:nvPicPr>
          <p:cNvPr id="16" name="Picture 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0" y="1980000"/>
            <a:ext cx="3420000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0" y="4320000"/>
            <a:ext cx="3420000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2" name="Title 3"/>
          <p:cNvSpPr>
            <a:spLocks noGrp="1"/>
          </p:cNvSpPr>
          <p:nvPr>
            <p:ph type="title"/>
          </p:nvPr>
        </p:nvSpPr>
        <p:spPr>
          <a:xfrm>
            <a:off x="1866267" y="922460"/>
            <a:ext cx="7005464" cy="922364"/>
          </a:xfrm>
        </p:spPr>
        <p:txBody>
          <a:bodyPr anchor="t">
            <a:normAutofit/>
          </a:bodyPr>
          <a:lstStyle/>
          <a:p>
            <a:pPr algn="just"/>
            <a:r>
              <a:rPr lang="en-GB" sz="1400" dirty="0" smtClean="0"/>
              <a:t>The Vacancy rate has increased to 11.02% in June from 10.10% in May. Vacancy demand has increased in all directorates except Corporate and follows the annual trend of increased staff intake over the summer.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6171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566936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altLang="en-US" sz="28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Recruitment Figures  July 2016</a:t>
            </a:r>
            <a:r>
              <a:rPr lang="en-GB" altLang="en-US" sz="1600" dirty="0">
                <a:latin typeface="Arial" pitchFamily="34" charset="0"/>
                <a:cs typeface="Arial" pitchFamily="34" charset="0"/>
              </a:rPr>
              <a:t/>
            </a:r>
            <a:br>
              <a:rPr lang="en-GB" altLang="en-US" sz="1600" dirty="0">
                <a:latin typeface="Arial" pitchFamily="34" charset="0"/>
                <a:cs typeface="Arial" pitchFamily="34" charset="0"/>
              </a:rPr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4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76097"/>
              </p:ext>
            </p:extLst>
          </p:nvPr>
        </p:nvGraphicFramePr>
        <p:xfrm>
          <a:off x="251520" y="1844824"/>
          <a:ext cx="8640962" cy="4474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493"/>
                <a:gridCol w="974529"/>
                <a:gridCol w="962167"/>
                <a:gridCol w="962854"/>
                <a:gridCol w="962167"/>
                <a:gridCol w="732406"/>
                <a:gridCol w="1296144"/>
                <a:gridCol w="792088"/>
                <a:gridCol w="1008114"/>
              </a:tblGrid>
              <a:tr h="261484">
                <a:tc gridSpan="9"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Vacancy Stats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186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Directorate: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Total Number of Vacancies: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Live</a:t>
                      </a:r>
                      <a:r>
                        <a:rPr lang="en-GB" sz="1000" dirty="0" smtClean="0">
                          <a:effectLst/>
                        </a:rPr>
                        <a:t>:</a:t>
                      </a:r>
                      <a:endParaRPr lang="en-GB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(adverts pending)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Shortlisting: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At Interview</a:t>
                      </a:r>
                      <a:r>
                        <a:rPr lang="en-GB" sz="1000" dirty="0" smtClean="0">
                          <a:effectLst/>
                        </a:rPr>
                        <a:t>:</a:t>
                      </a:r>
                      <a:endParaRPr lang="en-GB" sz="1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Vacancies at Offer: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Number of Candidates going through pre-employment checks :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Candidates Cleared: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Candidates with a start date: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Adult Services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226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103 (3)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70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Children and Young People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 (1)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Corporate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31 (2)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Older People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293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66 (3)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Grand Total: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851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244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72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63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87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352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119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66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26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Sickness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0608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9281" y="2329135"/>
            <a:ext cx="1032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Target: 3.50%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35027" y="2725130"/>
            <a:ext cx="1356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This Month: 3.69%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38361" y="3121125"/>
            <a:ext cx="1353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Last Month: 4.12%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852" y="3517121"/>
            <a:ext cx="119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Last Year: 3.58%</a:t>
            </a:r>
            <a:endParaRPr lang="en-GB" sz="1200" dirty="0"/>
          </a:p>
        </p:txBody>
      </p:sp>
      <p:pic>
        <p:nvPicPr>
          <p:cNvPr id="2" name="Picture 1" descr="Screen Clippi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6" name="Picture 5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7" name="Picture 6" descr="Screen Clippin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8" name="Picture 7" descr="Screen Clipping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1866267" y="922460"/>
            <a:ext cx="7005464" cy="922364"/>
          </a:xfrm>
        </p:spPr>
        <p:txBody>
          <a:bodyPr anchor="t">
            <a:normAutofit fontScale="90000"/>
          </a:bodyPr>
          <a:lstStyle/>
          <a:p>
            <a:pPr algn="just"/>
            <a:r>
              <a:rPr lang="en-GB" sz="1400" dirty="0" smtClean="0"/>
              <a:t>Sickness has decreased significantly over the last two months from 4.31% in April to 4.12% in May and 3.69% in June. The decline is driven by a reduction in days lost to </a:t>
            </a:r>
            <a:r>
              <a:rPr lang="en-GB" sz="1400" i="1" dirty="0" smtClean="0"/>
              <a:t>‘Cold, Cough and Flu’. </a:t>
            </a:r>
            <a:r>
              <a:rPr lang="en-GB" sz="1400" dirty="0" smtClean="0"/>
              <a:t>However, there has been a notable increase in days lost to </a:t>
            </a:r>
            <a:r>
              <a:rPr lang="en-GB" sz="1400" i="1" dirty="0" smtClean="0"/>
              <a:t>‘Anxiety/Stress/Depression’</a:t>
            </a:r>
            <a:r>
              <a:rPr lang="en-GB" sz="1400" dirty="0" smtClean="0"/>
              <a:t> over the last two months.</a:t>
            </a:r>
            <a:r>
              <a:rPr lang="en-GB" sz="1400" i="1" dirty="0" smtClean="0"/>
              <a:t> 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173167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87476" cy="2658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981125" y="3245494"/>
            <a:ext cx="31035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Absolute FTE Days Lost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2" y="775232"/>
            <a:ext cx="8928000" cy="66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16016" y="1628800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Absence days </a:t>
            </a:r>
            <a:r>
              <a:rPr lang="en-GB" sz="1400" dirty="0"/>
              <a:t>lost to </a:t>
            </a:r>
            <a:r>
              <a:rPr lang="en-GB" sz="1400" dirty="0" smtClean="0"/>
              <a:t>A</a:t>
            </a:r>
            <a:r>
              <a:rPr lang="en-GB" sz="1400" i="1" dirty="0" smtClean="0"/>
              <a:t>nxiety/Stress/Depression</a:t>
            </a:r>
            <a:r>
              <a:rPr lang="en-GB" sz="1400" i="1" dirty="0"/>
              <a:t>’</a:t>
            </a:r>
            <a:r>
              <a:rPr lang="en-GB" sz="1400" dirty="0"/>
              <a:t> </a:t>
            </a:r>
            <a:r>
              <a:rPr lang="en-GB" sz="1400" dirty="0" smtClean="0"/>
              <a:t>has increased significantly over </a:t>
            </a:r>
            <a:r>
              <a:rPr lang="en-GB" sz="1400" dirty="0"/>
              <a:t>the last two months.</a:t>
            </a:r>
            <a:r>
              <a:rPr lang="en-GB" sz="1400" i="1" dirty="0"/>
              <a:t> </a:t>
            </a:r>
            <a:r>
              <a:rPr lang="en-GB" sz="1400" dirty="0" smtClean="0"/>
              <a:t> </a:t>
            </a:r>
          </a:p>
          <a:p>
            <a:endParaRPr lang="en-GB" sz="1400" dirty="0"/>
          </a:p>
          <a:p>
            <a:r>
              <a:rPr lang="en-GB" sz="1400" dirty="0" smtClean="0"/>
              <a:t>The greatest impact in terms of FTE days lost to the Trust is from Bands 3 and 6.</a:t>
            </a:r>
            <a:endParaRPr lang="en-GB" sz="1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365104"/>
            <a:ext cx="6155891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Chart 1" descr="image0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24944"/>
            <a:ext cx="3472349" cy="2086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588224" y="5085184"/>
            <a:ext cx="2089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200" dirty="0" smtClean="0"/>
              <a:t>The bubble diagram  displays the FTE days lost on the vertical axis whilst the size of the bubble denotes the percentage of FTE days lost to </a:t>
            </a:r>
            <a:r>
              <a:rPr lang="en-GB" sz="1200" i="1" dirty="0" smtClean="0"/>
              <a:t>Anxiety/Stress</a:t>
            </a:r>
            <a:r>
              <a:rPr lang="en-GB" sz="1200" dirty="0" smtClean="0"/>
              <a:t> relative to the total sickness lost for each Band.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79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66267" y="922460"/>
            <a:ext cx="7005464" cy="922364"/>
          </a:xfrm>
        </p:spPr>
        <p:txBody>
          <a:bodyPr anchor="t">
            <a:normAutofit/>
          </a:bodyPr>
          <a:lstStyle/>
          <a:p>
            <a:pPr algn="just"/>
            <a:r>
              <a:rPr lang="en-GB" sz="1400" dirty="0" smtClean="0"/>
              <a:t>Turnover has decreased to 14.14% in June compared to 14.27% in May. The reduction has been driven by declines in the Adult and Corporate Directorates. This downward trend is likely to reverse given the intake of staff over the summer months.</a:t>
            </a:r>
            <a:endParaRPr lang="en-GB" sz="14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Turnover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0608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3908" y="2329135"/>
            <a:ext cx="1110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Target: 12.00%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59652" y="2725130"/>
            <a:ext cx="14352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This Month: 14.14%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27720" y="3121125"/>
            <a:ext cx="1467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Month: 14.27%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18478" y="3517121"/>
            <a:ext cx="12763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Year: 13.39%</a:t>
            </a:r>
            <a:endParaRPr lang="en-GB" sz="1200" dirty="0"/>
          </a:p>
        </p:txBody>
      </p:sp>
      <p:pic>
        <p:nvPicPr>
          <p:cNvPr id="7" name="Picture 6" descr="Screen Clippi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8" name="Picture 7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9" name="Picture 8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8243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8304</TotalTime>
  <Words>471</Words>
  <Application>Microsoft Office PowerPoint</Application>
  <PresentationFormat>On-screen Show (4:3)</PresentationFormat>
  <Paragraphs>100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Workforce Performance Report August 2016</vt:lpstr>
      <vt:lpstr>After a significant increased since April, Bank &amp; Agency spend has decreased slightly in July to 6.93%. These figures now relate purely to Agency spend following the absorption of NHS Professional staff into the Trust.  The increase has applied to all Directorates.  </vt:lpstr>
      <vt:lpstr>The Vacancy rate has increased to 11.02% in June from 10.10% in May. Vacancy demand has increased in all directorates except Corporate and follows the annual trend of increased staff intake over the summer.</vt:lpstr>
      <vt:lpstr>  Recruitment Figures  July 2016   </vt:lpstr>
      <vt:lpstr>Sickness has decreased significantly over the last two months from 4.31% in April to 4.12% in May and 3.69% in June. The decline is driven by a reduction in days lost to ‘Cold, Cough and Flu’. However, there has been a notable increase in days lost to ‘Anxiety/Stress/Depression’ over the last two months. </vt:lpstr>
      <vt:lpstr>PowerPoint Presentation</vt:lpstr>
      <vt:lpstr>Turnover has decreased to 14.14% in June compared to 14.27% in May. The reduction has been driven by declines in the Adult and Corporate Directorates. This downward trend is likely to reverse given the intake of staff over the summer months.</vt:lpstr>
    </vt:vector>
  </TitlesOfParts>
  <Company>Oxford Health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Workforce Performance Report September 2015</dc:title>
  <dc:creator>Williams Angela (RNU) Oxford Health</dc:creator>
  <cp:lastModifiedBy>Twomey Teresa (RNU) Oxford Health</cp:lastModifiedBy>
  <cp:revision>664</cp:revision>
  <cp:lastPrinted>2016-05-10T08:41:40Z</cp:lastPrinted>
  <dcterms:created xsi:type="dcterms:W3CDTF">2015-09-07T13:55:20Z</dcterms:created>
  <dcterms:modified xsi:type="dcterms:W3CDTF">2016-09-07T13:06:41Z</dcterms:modified>
</cp:coreProperties>
</file>