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Lst>
  <p:notesMasterIdLst>
    <p:notesMasterId r:id="rId12"/>
  </p:notesMasterIdLst>
  <p:handoutMasterIdLst>
    <p:handoutMasterId r:id="rId13"/>
  </p:handoutMasterIdLst>
  <p:sldIdLst>
    <p:sldId id="256" r:id="rId2"/>
    <p:sldId id="310" r:id="rId3"/>
    <p:sldId id="311" r:id="rId4"/>
    <p:sldId id="307" r:id="rId5"/>
    <p:sldId id="308" r:id="rId6"/>
    <p:sldId id="309" r:id="rId7"/>
    <p:sldId id="312" r:id="rId8"/>
    <p:sldId id="313" r:id="rId9"/>
    <p:sldId id="314" r:id="rId10"/>
    <p:sldId id="315" r:id="rId1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59" autoAdjust="0"/>
    <p:restoredTop sz="86441" autoAdjust="0"/>
  </p:normalViewPr>
  <p:slideViewPr>
    <p:cSldViewPr>
      <p:cViewPr>
        <p:scale>
          <a:sx n="100" d="100"/>
          <a:sy n="100" d="100"/>
        </p:scale>
        <p:origin x="-504" y="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6" d="100"/>
          <a:sy n="46" d="100"/>
        </p:scale>
        <p:origin x="-3024"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33" tIns="45717" rIns="91433" bIns="45717" rtlCol="0"/>
          <a:lstStyle>
            <a:lvl1pPr algn="l">
              <a:defRPr sz="1200"/>
            </a:lvl1pPr>
          </a:lstStyle>
          <a:p>
            <a:endParaRPr lang="en-GB" dirty="0"/>
          </a:p>
        </p:txBody>
      </p:sp>
      <p:sp>
        <p:nvSpPr>
          <p:cNvPr id="3" name="Date Placeholder 2"/>
          <p:cNvSpPr>
            <a:spLocks noGrp="1"/>
          </p:cNvSpPr>
          <p:nvPr>
            <p:ph type="dt" sz="quarter" idx="1"/>
          </p:nvPr>
        </p:nvSpPr>
        <p:spPr>
          <a:xfrm>
            <a:off x="3849689" y="0"/>
            <a:ext cx="2946400" cy="496888"/>
          </a:xfrm>
          <a:prstGeom prst="rect">
            <a:avLst/>
          </a:prstGeom>
        </p:spPr>
        <p:txBody>
          <a:bodyPr vert="horz" lIns="91433" tIns="45717" rIns="91433" bIns="45717" rtlCol="0"/>
          <a:lstStyle>
            <a:lvl1pPr algn="r">
              <a:defRPr sz="1200"/>
            </a:lvl1pPr>
          </a:lstStyle>
          <a:p>
            <a:fld id="{21085C8D-3FA4-4346-AEE1-27B731AFC433}" type="datetimeFigureOut">
              <a:rPr lang="en-GB" smtClean="0"/>
              <a:t>17/10/2016</a:t>
            </a:fld>
            <a:endParaRPr lang="en-GB" dirty="0"/>
          </a:p>
        </p:txBody>
      </p:sp>
      <p:sp>
        <p:nvSpPr>
          <p:cNvPr id="4" name="Footer Placeholder 3"/>
          <p:cNvSpPr>
            <a:spLocks noGrp="1"/>
          </p:cNvSpPr>
          <p:nvPr>
            <p:ph type="ftr" sz="quarter" idx="2"/>
          </p:nvPr>
        </p:nvSpPr>
        <p:spPr>
          <a:xfrm>
            <a:off x="0" y="9428164"/>
            <a:ext cx="2946400" cy="496887"/>
          </a:xfrm>
          <a:prstGeom prst="rect">
            <a:avLst/>
          </a:prstGeom>
        </p:spPr>
        <p:txBody>
          <a:bodyPr vert="horz" lIns="91433" tIns="45717" rIns="91433" bIns="45717"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33" tIns="45717" rIns="91433" bIns="45717" rtlCol="0" anchor="b"/>
          <a:lstStyle>
            <a:lvl1pPr algn="r">
              <a:defRPr sz="1200"/>
            </a:lvl1pPr>
          </a:lstStyle>
          <a:p>
            <a:fld id="{C17F0871-DB84-4603-94F9-84D2B4584B77}" type="slidenum">
              <a:rPr lang="en-GB" smtClean="0"/>
              <a:t>‹#›</a:t>
            </a:fld>
            <a:endParaRPr lang="en-GB" dirty="0"/>
          </a:p>
        </p:txBody>
      </p:sp>
    </p:spTree>
    <p:extLst>
      <p:ext uri="{BB962C8B-B14F-4D97-AF65-F5344CB8AC3E}">
        <p14:creationId xmlns:p14="http://schemas.microsoft.com/office/powerpoint/2010/main" val="2968422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DF7891A-AF77-462C-BFAD-88AABF3DEEFF}" type="datetimeFigureOut">
              <a:rPr lang="en-GB" smtClean="0"/>
              <a:t>17/10/2016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C42095C5-F524-4815-BE6B-F2F065A4A93C}" type="slidenum">
              <a:rPr lang="en-GB" smtClean="0"/>
              <a:t>‹#›</a:t>
            </a:fld>
            <a:endParaRPr lang="en-GB"/>
          </a:p>
        </p:txBody>
      </p:sp>
    </p:spTree>
    <p:extLst>
      <p:ext uri="{BB962C8B-B14F-4D97-AF65-F5344CB8AC3E}">
        <p14:creationId xmlns:p14="http://schemas.microsoft.com/office/powerpoint/2010/main" val="61392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42095C5-F524-4815-BE6B-F2F065A4A93C}" type="slidenum">
              <a:rPr lang="en-GB" smtClean="0"/>
              <a:t>1</a:t>
            </a:fld>
            <a:endParaRPr lang="en-GB"/>
          </a:p>
        </p:txBody>
      </p:sp>
    </p:spTree>
    <p:extLst>
      <p:ext uri="{BB962C8B-B14F-4D97-AF65-F5344CB8AC3E}">
        <p14:creationId xmlns:p14="http://schemas.microsoft.com/office/powerpoint/2010/main" val="4034290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8965C74-E7C1-4559-B6B0-D204E48E4869}" type="datetimeFigureOut">
              <a:rPr lang="en-GB" smtClean="0"/>
              <a:t>17/10/2016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37761526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8965C74-E7C1-4559-B6B0-D204E48E4869}" type="datetimeFigureOut">
              <a:rPr lang="en-GB" smtClean="0"/>
              <a:t>17/10/2016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216789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8965C74-E7C1-4559-B6B0-D204E48E4869}" type="datetimeFigureOut">
              <a:rPr lang="en-GB" smtClean="0"/>
              <a:t>17/10/2016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1861133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8965C74-E7C1-4559-B6B0-D204E48E4869}" type="datetimeFigureOut">
              <a:rPr lang="en-GB" smtClean="0"/>
              <a:t>17/10/2016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32276887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965C74-E7C1-4559-B6B0-D204E48E4869}" type="datetimeFigureOut">
              <a:rPr lang="en-GB" smtClean="0"/>
              <a:t>17/10/2016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7766508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00000" y="908720"/>
            <a:ext cx="7020000" cy="1008112"/>
          </a:xfrm>
        </p:spPr>
        <p:txBody>
          <a:bodyPr>
            <a:normAutofit/>
          </a:bodyPr>
          <a:lstStyle>
            <a:lvl1pPr>
              <a:defRPr sz="1800"/>
            </a:lvl1pPr>
          </a:lstStyle>
          <a:p>
            <a:r>
              <a:rPr lang="en-US" dirty="0" smtClean="0"/>
              <a:t>Click to edit Master title style</a:t>
            </a:r>
            <a:endParaRPr lang="en-GB" dirty="0"/>
          </a:p>
        </p:txBody>
      </p:sp>
      <p:sp>
        <p:nvSpPr>
          <p:cNvPr id="3" name="Content Placeholder 2"/>
          <p:cNvSpPr>
            <a:spLocks noGrp="1"/>
          </p:cNvSpPr>
          <p:nvPr>
            <p:ph sz="half" idx="1"/>
          </p:nvPr>
        </p:nvSpPr>
        <p:spPr>
          <a:xfrm>
            <a:off x="1800000" y="2132856"/>
            <a:ext cx="3420000" cy="216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5400000" y="2132856"/>
            <a:ext cx="3420000" cy="216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Content Placeholder 2"/>
          <p:cNvSpPr>
            <a:spLocks noGrp="1"/>
          </p:cNvSpPr>
          <p:nvPr>
            <p:ph sz="half" idx="13"/>
          </p:nvPr>
        </p:nvSpPr>
        <p:spPr>
          <a:xfrm>
            <a:off x="1800000" y="4321695"/>
            <a:ext cx="3420000" cy="216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3"/>
          <p:cNvSpPr>
            <a:spLocks noGrp="1"/>
          </p:cNvSpPr>
          <p:nvPr>
            <p:ph sz="half" idx="14"/>
          </p:nvPr>
        </p:nvSpPr>
        <p:spPr>
          <a:xfrm>
            <a:off x="5400000" y="4321695"/>
            <a:ext cx="3420000" cy="216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6" name="Straight Connector 5"/>
          <p:cNvCxnSpPr/>
          <p:nvPr userDrawn="1"/>
        </p:nvCxnSpPr>
        <p:spPr>
          <a:xfrm>
            <a:off x="1739305" y="2132856"/>
            <a:ext cx="0" cy="435600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056216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8965C74-E7C1-4559-B6B0-D204E48E4869}" type="datetimeFigureOut">
              <a:rPr lang="en-GB" smtClean="0"/>
              <a:t>17/10/2016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1406828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8965C74-E7C1-4559-B6B0-D204E48E4869}" type="datetimeFigureOut">
              <a:rPr lang="en-GB" smtClean="0"/>
              <a:t>17/10/2016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2223223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965C74-E7C1-4559-B6B0-D204E48E4869}" type="datetimeFigureOut">
              <a:rPr lang="en-GB" smtClean="0"/>
              <a:t>17/10/2016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947063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965C74-E7C1-4559-B6B0-D204E48E4869}" type="datetimeFigureOut">
              <a:rPr lang="en-GB" smtClean="0"/>
              <a:t>17/10/2016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3459717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965C74-E7C1-4559-B6B0-D204E48E4869}" type="datetimeFigureOut">
              <a:rPr lang="en-GB" smtClean="0"/>
              <a:t>17/10/2016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516384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965C74-E7C1-4559-B6B0-D204E48E4869}" type="datetimeFigureOut">
              <a:rPr lang="en-GB" smtClean="0"/>
              <a:t>17/10/2016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DDC7-7BD8-4C4E-A9C9-ECA69DEF4C61}" type="slidenum">
              <a:rPr lang="en-GB" smtClean="0"/>
              <a:t>‹#›</a:t>
            </a:fld>
            <a:endParaRPr lang="en-GB"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300192" y="188640"/>
            <a:ext cx="2548128" cy="507492"/>
          </a:xfrm>
          <a:prstGeom prst="rect">
            <a:avLst/>
          </a:prstGeom>
        </p:spPr>
      </p:pic>
      <p:sp>
        <p:nvSpPr>
          <p:cNvPr id="8" name="Rectangle 7"/>
          <p:cNvSpPr/>
          <p:nvPr userDrawn="1"/>
        </p:nvSpPr>
        <p:spPr>
          <a:xfrm>
            <a:off x="467544" y="242602"/>
            <a:ext cx="4572000" cy="461665"/>
          </a:xfrm>
          <a:prstGeom prst="rect">
            <a:avLst/>
          </a:prstGeom>
        </p:spPr>
        <p:txBody>
          <a:bodyPr>
            <a:spAutoFit/>
          </a:bodyPr>
          <a:lstStyle/>
          <a:p>
            <a:r>
              <a:rPr lang="en-GB" sz="1200" b="1" dirty="0" smtClean="0">
                <a:latin typeface="Segoe UI" panose="020B0502040204020203" pitchFamily="34" charset="0"/>
                <a:ea typeface="Segoe UI" panose="020B0502040204020203" pitchFamily="34" charset="0"/>
                <a:cs typeface="Segoe UI" panose="020B0502040204020203" pitchFamily="34" charset="0"/>
              </a:rPr>
              <a:t>Workforce Performance Report (October 2016)</a:t>
            </a:r>
            <a:br>
              <a:rPr lang="en-GB" sz="1200" b="1" dirty="0" smtClean="0">
                <a:latin typeface="Segoe UI" panose="020B0502040204020203" pitchFamily="34" charset="0"/>
                <a:ea typeface="Segoe UI" panose="020B0502040204020203" pitchFamily="34" charset="0"/>
                <a:cs typeface="Segoe UI" panose="020B0502040204020203" pitchFamily="34" charset="0"/>
              </a:rPr>
            </a:br>
            <a:r>
              <a:rPr lang="en-GB" sz="1200" b="1" dirty="0" smtClean="0">
                <a:latin typeface="Segoe UI" panose="020B0502040204020203" pitchFamily="34" charset="0"/>
                <a:ea typeface="Segoe UI" panose="020B0502040204020203" pitchFamily="34" charset="0"/>
                <a:cs typeface="Segoe UI" panose="020B0502040204020203" pitchFamily="34" charset="0"/>
              </a:rPr>
              <a:t>Workforce (Executive Lead – Mike McEnaney)</a:t>
            </a:r>
            <a:endParaRPr lang="en-GB" sz="1200" dirty="0">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p:cNvSpPr/>
          <p:nvPr userDrawn="1"/>
        </p:nvSpPr>
        <p:spPr>
          <a:xfrm>
            <a:off x="180080" y="116632"/>
            <a:ext cx="8784976" cy="666936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 name="Straight Connector 9"/>
          <p:cNvCxnSpPr/>
          <p:nvPr userDrawn="1"/>
        </p:nvCxnSpPr>
        <p:spPr>
          <a:xfrm>
            <a:off x="180080" y="836712"/>
            <a:ext cx="878497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93877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2400" b="1" dirty="0" smtClean="0"/>
              <a:t>Workforce Performance Report</a:t>
            </a:r>
            <a:br>
              <a:rPr lang="en-GB" sz="2400" b="1" dirty="0" smtClean="0"/>
            </a:br>
            <a:r>
              <a:rPr lang="en-GB" sz="2400" b="1" dirty="0" smtClean="0"/>
              <a:t>October 2016</a:t>
            </a:r>
            <a:endParaRPr lang="en-GB" sz="2400" b="1" dirty="0"/>
          </a:p>
        </p:txBody>
      </p:sp>
      <p:sp>
        <p:nvSpPr>
          <p:cNvPr id="3" name="Subtitle 2"/>
          <p:cNvSpPr>
            <a:spLocks noGrp="1"/>
          </p:cNvSpPr>
          <p:nvPr>
            <p:ph type="subTitle" idx="1"/>
          </p:nvPr>
        </p:nvSpPr>
        <p:spPr/>
        <p:txBody>
          <a:bodyPr>
            <a:normAutofit/>
          </a:bodyPr>
          <a:lstStyle/>
          <a:p>
            <a:r>
              <a:rPr lang="en-GB" sz="2400" dirty="0" smtClean="0"/>
              <a:t>Mike McEnaney</a:t>
            </a:r>
          </a:p>
          <a:p>
            <a:r>
              <a:rPr lang="en-GB" sz="2400" dirty="0" smtClean="0"/>
              <a:t>Director of Finance</a:t>
            </a:r>
            <a:endParaRPr lang="en-GB" sz="2400" dirty="0"/>
          </a:p>
        </p:txBody>
      </p:sp>
    </p:spTree>
    <p:extLst>
      <p:ext uri="{BB962C8B-B14F-4D97-AF65-F5344CB8AC3E}">
        <p14:creationId xmlns:p14="http://schemas.microsoft.com/office/powerpoint/2010/main" val="4267684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436910"/>
          </a:xfrm>
        </p:spPr>
        <p:txBody>
          <a:bodyPr>
            <a:normAutofit fontScale="90000"/>
          </a:bodyPr>
          <a:lstStyle/>
          <a:p>
            <a:r>
              <a:rPr lang="en-GB" sz="2400" dirty="0" smtClean="0"/>
              <a:t>WRES 2016</a:t>
            </a:r>
            <a:endParaRPr lang="en-GB"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3987760"/>
              </p:ext>
            </p:extLst>
          </p:nvPr>
        </p:nvGraphicFramePr>
        <p:xfrm>
          <a:off x="467544" y="1700808"/>
          <a:ext cx="8229600" cy="365204"/>
        </p:xfrm>
        <a:graphic>
          <a:graphicData uri="http://schemas.openxmlformats.org/drawingml/2006/table">
            <a:tbl>
              <a:tblPr firstRow="1" bandRow="1"/>
              <a:tblGrid>
                <a:gridCol w="2057400"/>
                <a:gridCol w="2057400"/>
                <a:gridCol w="2057400"/>
                <a:gridCol w="2057400"/>
              </a:tblGrid>
              <a:tr h="365204">
                <a:tc>
                  <a:txBody>
                    <a:bodyPr/>
                    <a:lstStyle/>
                    <a:p>
                      <a:pPr>
                        <a:lnSpc>
                          <a:spcPct val="115000"/>
                        </a:lnSpc>
                        <a:spcAft>
                          <a:spcPts val="0"/>
                        </a:spcAft>
                      </a:pPr>
                      <a:r>
                        <a:rPr lang="en-GB" sz="1200" b="1" kern="1200" dirty="0">
                          <a:solidFill>
                            <a:srgbClr val="FFFFFF"/>
                          </a:solidFill>
                          <a:effectLst/>
                          <a:latin typeface="Calibri"/>
                          <a:ea typeface="Times New Roman"/>
                          <a:cs typeface="Arial"/>
                        </a:rPr>
                        <a:t>Indicator</a:t>
                      </a:r>
                      <a:endParaRPr lang="en-GB" sz="1100" dirty="0">
                        <a:effectLst/>
                        <a:latin typeface="Calibri"/>
                        <a:ea typeface="Calibri"/>
                        <a:cs typeface="Times New Roman"/>
                      </a:endParaRPr>
                    </a:p>
                  </a:txBody>
                  <a:tcPr marL="90050" marR="90050" marT="45025" marB="450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nSpc>
                          <a:spcPct val="115000"/>
                        </a:lnSpc>
                        <a:spcAft>
                          <a:spcPts val="0"/>
                        </a:spcAft>
                      </a:pPr>
                      <a:r>
                        <a:rPr lang="en-GB" sz="1200" b="1" kern="1200" dirty="0">
                          <a:solidFill>
                            <a:srgbClr val="FFFFFF"/>
                          </a:solidFill>
                          <a:effectLst/>
                          <a:latin typeface="Calibri"/>
                          <a:ea typeface="Times New Roman"/>
                          <a:cs typeface="Arial"/>
                        </a:rPr>
                        <a:t>2015 </a:t>
                      </a:r>
                      <a:r>
                        <a:rPr lang="en-GB" sz="1200" b="1" kern="1200" dirty="0" smtClean="0">
                          <a:solidFill>
                            <a:srgbClr val="FFFFFF"/>
                          </a:solidFill>
                          <a:effectLst/>
                          <a:latin typeface="Calibri"/>
                          <a:ea typeface="Times New Roman"/>
                          <a:cs typeface="Arial"/>
                        </a:rPr>
                        <a:t>WRES</a:t>
                      </a:r>
                      <a:endParaRPr lang="en-GB" sz="1100" dirty="0">
                        <a:effectLst/>
                        <a:latin typeface="Calibri"/>
                        <a:ea typeface="Calibri"/>
                        <a:cs typeface="Times New Roman"/>
                      </a:endParaRPr>
                    </a:p>
                  </a:txBody>
                  <a:tcPr marL="90050" marR="90050" marT="45025" marB="450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nSpc>
                          <a:spcPct val="115000"/>
                        </a:lnSpc>
                        <a:spcAft>
                          <a:spcPts val="0"/>
                        </a:spcAft>
                      </a:pPr>
                      <a:r>
                        <a:rPr lang="en-GB" sz="1200" b="1" kern="1200">
                          <a:solidFill>
                            <a:srgbClr val="FFFFFF"/>
                          </a:solidFill>
                          <a:effectLst/>
                          <a:latin typeface="Calibri"/>
                          <a:ea typeface="Times New Roman"/>
                          <a:cs typeface="Arial"/>
                        </a:rPr>
                        <a:t>Agreed action Plan</a:t>
                      </a:r>
                      <a:endParaRPr lang="en-GB" sz="1100">
                        <a:effectLst/>
                        <a:latin typeface="Calibri"/>
                        <a:ea typeface="Calibri"/>
                        <a:cs typeface="Times New Roman"/>
                      </a:endParaRPr>
                    </a:p>
                  </a:txBody>
                  <a:tcPr marL="90050" marR="90050" marT="45025" marB="450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nSpc>
                          <a:spcPct val="115000"/>
                        </a:lnSpc>
                        <a:spcAft>
                          <a:spcPts val="0"/>
                        </a:spcAft>
                      </a:pPr>
                      <a:r>
                        <a:rPr lang="en-GB" sz="1200" b="1" kern="1200" dirty="0">
                          <a:solidFill>
                            <a:srgbClr val="FFFFFF"/>
                          </a:solidFill>
                          <a:effectLst/>
                          <a:latin typeface="Calibri"/>
                          <a:ea typeface="Times New Roman"/>
                          <a:cs typeface="Arial"/>
                        </a:rPr>
                        <a:t>Update</a:t>
                      </a:r>
                      <a:endParaRPr lang="en-GB" sz="1100" dirty="0">
                        <a:effectLst/>
                        <a:latin typeface="Calibri"/>
                        <a:ea typeface="Calibri"/>
                        <a:cs typeface="Times New Roman"/>
                      </a:endParaRPr>
                    </a:p>
                  </a:txBody>
                  <a:tcPr marL="90050" marR="90050" marT="45025" marB="450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88252883"/>
              </p:ext>
            </p:extLst>
          </p:nvPr>
        </p:nvGraphicFramePr>
        <p:xfrm>
          <a:off x="467544" y="3429000"/>
          <a:ext cx="8229600" cy="1125629"/>
        </p:xfrm>
        <a:graphic>
          <a:graphicData uri="http://schemas.openxmlformats.org/drawingml/2006/table">
            <a:tbl>
              <a:tblPr firstRow="1" bandRow="1"/>
              <a:tblGrid>
                <a:gridCol w="2057400"/>
                <a:gridCol w="2057400"/>
                <a:gridCol w="2057400"/>
                <a:gridCol w="2057400"/>
              </a:tblGrid>
              <a:tr h="1125629">
                <a:tc>
                  <a:txBody>
                    <a:bodyPr/>
                    <a:lstStyle/>
                    <a:p>
                      <a:pPr>
                        <a:lnSpc>
                          <a:spcPct val="115000"/>
                        </a:lnSpc>
                        <a:spcAft>
                          <a:spcPts val="0"/>
                        </a:spcAft>
                      </a:pPr>
                      <a:r>
                        <a:rPr lang="en-GB" sz="1200" kern="1200" dirty="0" smtClean="0">
                          <a:solidFill>
                            <a:srgbClr val="000000"/>
                          </a:solidFill>
                          <a:effectLst/>
                          <a:latin typeface="+mn-lt"/>
                          <a:ea typeface="Times New Roman"/>
                          <a:cs typeface="Arial"/>
                        </a:rPr>
                        <a:t>Percentage difference between the organisations’ Board voting membership and its overall workforce.</a:t>
                      </a:r>
                      <a:endParaRPr lang="en-GB" sz="1100" dirty="0">
                        <a:effectLst/>
                        <a:latin typeface="Calibri"/>
                        <a:ea typeface="Calibri"/>
                        <a:cs typeface="Times New Roman"/>
                      </a:endParaRPr>
                    </a:p>
                  </a:txBody>
                  <a:tcPr marL="90050" marR="90050" marT="45025" marB="450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en-GB" sz="1200" kern="1200" dirty="0" smtClean="0">
                          <a:solidFill>
                            <a:srgbClr val="000000"/>
                          </a:solidFill>
                          <a:effectLst/>
                          <a:latin typeface="Calibri"/>
                          <a:ea typeface="Times New Roman"/>
                          <a:cs typeface="Arial"/>
                        </a:rPr>
                        <a:t>-14.3</a:t>
                      </a:r>
                      <a:endParaRPr lang="en-GB" sz="1100" dirty="0">
                        <a:effectLst/>
                        <a:latin typeface="Calibri"/>
                        <a:ea typeface="Calibri"/>
                        <a:cs typeface="Times New Roman"/>
                      </a:endParaRPr>
                    </a:p>
                  </a:txBody>
                  <a:tcPr marL="90050" marR="90050" marT="45025" marB="450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endParaRPr lang="en-GB" sz="1100" dirty="0">
                        <a:effectLst/>
                        <a:latin typeface="Calibri"/>
                        <a:ea typeface="Calibri"/>
                        <a:cs typeface="Times New Roman"/>
                      </a:endParaRPr>
                    </a:p>
                  </a:txBody>
                  <a:tcPr marL="90050" marR="90050" marT="45025" marB="450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endParaRPr lang="en-GB" sz="1100" dirty="0">
                        <a:effectLst/>
                        <a:latin typeface="Calibri"/>
                        <a:ea typeface="Calibri"/>
                        <a:cs typeface="Times New Roman"/>
                      </a:endParaRPr>
                    </a:p>
                  </a:txBody>
                  <a:tcPr marL="90050" marR="90050" marT="45025" marB="450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233718155"/>
              </p:ext>
            </p:extLst>
          </p:nvPr>
        </p:nvGraphicFramePr>
        <p:xfrm>
          <a:off x="467544" y="2060848"/>
          <a:ext cx="8280920" cy="4464496"/>
        </p:xfrm>
        <a:graphic>
          <a:graphicData uri="http://schemas.openxmlformats.org/drawingml/2006/table">
            <a:tbl>
              <a:tblPr firstRow="1" bandRow="1"/>
              <a:tblGrid>
                <a:gridCol w="2070230"/>
                <a:gridCol w="2070230"/>
                <a:gridCol w="2070230"/>
                <a:gridCol w="2070230"/>
              </a:tblGrid>
              <a:tr h="446449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kern="1200" dirty="0" smtClean="0">
                          <a:solidFill>
                            <a:srgbClr val="000000"/>
                          </a:solidFill>
                          <a:effectLst/>
                          <a:latin typeface="+mn-lt"/>
                          <a:ea typeface="Times New Roman"/>
                          <a:cs typeface="Arial"/>
                        </a:rPr>
                        <a:t>%age of staff experiencing discrimination at work (continued)</a:t>
                      </a:r>
                      <a:endParaRPr lang="en-GB" sz="1200" dirty="0" smtClean="0">
                        <a:effectLst/>
                        <a:latin typeface="+mn-lt"/>
                        <a:ea typeface="Calibri"/>
                        <a:cs typeface="Times New Roman"/>
                      </a:endParaRPr>
                    </a:p>
                    <a:p>
                      <a:pPr>
                        <a:lnSpc>
                          <a:spcPct val="115000"/>
                        </a:lnSpc>
                        <a:spcAft>
                          <a:spcPts val="0"/>
                        </a:spcAft>
                      </a:pPr>
                      <a:endParaRPr lang="en-GB" sz="1200" kern="1200" dirty="0" smtClean="0">
                        <a:solidFill>
                          <a:srgbClr val="000000"/>
                        </a:solidFill>
                        <a:effectLst/>
                        <a:latin typeface="+mn-lt"/>
                        <a:ea typeface="Times New Roman"/>
                        <a:cs typeface="Arial"/>
                      </a:endParaRPr>
                    </a:p>
                    <a:p>
                      <a:pPr>
                        <a:lnSpc>
                          <a:spcPct val="115000"/>
                        </a:lnSpc>
                        <a:spcAft>
                          <a:spcPts val="0"/>
                        </a:spcAft>
                      </a:pPr>
                      <a:endParaRPr lang="en-GB" sz="1200" kern="1200" dirty="0" smtClean="0">
                        <a:solidFill>
                          <a:srgbClr val="000000"/>
                        </a:solidFill>
                        <a:effectLst/>
                        <a:latin typeface="+mn-lt"/>
                        <a:ea typeface="Times New Roman"/>
                        <a:cs typeface="Arial"/>
                      </a:endParaRPr>
                    </a:p>
                    <a:p>
                      <a:pPr>
                        <a:lnSpc>
                          <a:spcPct val="115000"/>
                        </a:lnSpc>
                        <a:spcAft>
                          <a:spcPts val="0"/>
                        </a:spcAft>
                      </a:pPr>
                      <a:endParaRPr lang="en-GB" sz="1200" kern="1200" dirty="0" smtClean="0">
                        <a:solidFill>
                          <a:srgbClr val="000000"/>
                        </a:solidFill>
                        <a:effectLst/>
                        <a:latin typeface="+mn-lt"/>
                        <a:ea typeface="Times New Roman"/>
                        <a:cs typeface="Arial"/>
                      </a:endParaRPr>
                    </a:p>
                    <a:p>
                      <a:pPr>
                        <a:lnSpc>
                          <a:spcPct val="115000"/>
                        </a:lnSpc>
                        <a:spcAft>
                          <a:spcPts val="0"/>
                        </a:spcAft>
                      </a:pPr>
                      <a:endParaRPr lang="en-GB" sz="1200" kern="1200" dirty="0" smtClean="0">
                        <a:solidFill>
                          <a:srgbClr val="000000"/>
                        </a:solidFill>
                        <a:effectLst/>
                        <a:latin typeface="+mn-lt"/>
                        <a:ea typeface="Times New Roman"/>
                        <a:cs typeface="Arial"/>
                      </a:endParaRPr>
                    </a:p>
                    <a:p>
                      <a:pPr>
                        <a:lnSpc>
                          <a:spcPct val="115000"/>
                        </a:lnSpc>
                        <a:spcAft>
                          <a:spcPts val="0"/>
                        </a:spcAft>
                      </a:pPr>
                      <a:endParaRPr lang="en-GB" sz="1200" kern="1200" dirty="0" smtClean="0">
                        <a:solidFill>
                          <a:srgbClr val="000000"/>
                        </a:solidFill>
                        <a:effectLst/>
                        <a:latin typeface="+mn-lt"/>
                        <a:ea typeface="Times New Roman"/>
                        <a:cs typeface="Arial"/>
                      </a:endParaRPr>
                    </a:p>
                    <a:p>
                      <a:pPr>
                        <a:lnSpc>
                          <a:spcPct val="115000"/>
                        </a:lnSpc>
                        <a:spcAft>
                          <a:spcPts val="0"/>
                        </a:spcAft>
                      </a:pPr>
                      <a:endParaRPr lang="en-GB" sz="1200" kern="1200" dirty="0" smtClean="0">
                        <a:solidFill>
                          <a:srgbClr val="000000"/>
                        </a:solidFill>
                        <a:effectLst/>
                        <a:latin typeface="+mn-lt"/>
                        <a:ea typeface="Times New Roman"/>
                        <a:cs typeface="Arial"/>
                      </a:endParaRPr>
                    </a:p>
                    <a:p>
                      <a:pPr>
                        <a:lnSpc>
                          <a:spcPct val="115000"/>
                        </a:lnSpc>
                        <a:spcAft>
                          <a:spcPts val="0"/>
                        </a:spcAft>
                      </a:pPr>
                      <a:endParaRPr lang="en-GB" sz="1200" kern="1200" dirty="0" smtClean="0">
                        <a:solidFill>
                          <a:srgbClr val="000000"/>
                        </a:solidFill>
                        <a:effectLst/>
                        <a:latin typeface="+mn-lt"/>
                        <a:ea typeface="Times New Roman"/>
                        <a:cs typeface="Arial"/>
                      </a:endParaRPr>
                    </a:p>
                    <a:p>
                      <a:pPr>
                        <a:lnSpc>
                          <a:spcPct val="115000"/>
                        </a:lnSpc>
                        <a:spcAft>
                          <a:spcPts val="0"/>
                        </a:spcAft>
                      </a:pPr>
                      <a:endParaRPr lang="en-GB" sz="1200" kern="1200" dirty="0" smtClean="0">
                        <a:solidFill>
                          <a:srgbClr val="000000"/>
                        </a:solidFill>
                        <a:effectLst/>
                        <a:latin typeface="+mn-lt"/>
                        <a:ea typeface="Times New Roman"/>
                        <a:cs typeface="Arial"/>
                      </a:endParaRPr>
                    </a:p>
                    <a:p>
                      <a:pPr>
                        <a:lnSpc>
                          <a:spcPct val="115000"/>
                        </a:lnSpc>
                        <a:spcAft>
                          <a:spcPts val="0"/>
                        </a:spcAft>
                      </a:pPr>
                      <a:r>
                        <a:rPr lang="en-GB" sz="1200" kern="1200" dirty="0" smtClean="0">
                          <a:solidFill>
                            <a:srgbClr val="000000"/>
                          </a:solidFill>
                          <a:effectLst/>
                          <a:latin typeface="+mn-lt"/>
                          <a:ea typeface="Times New Roman"/>
                          <a:cs typeface="Arial"/>
                        </a:rPr>
                        <a:t>Percentage difference between the organisations’ Board voting membership and its overall workforce.</a:t>
                      </a:r>
                      <a:endParaRPr lang="en-GB" sz="1200" dirty="0">
                        <a:effectLst/>
                        <a:latin typeface="Calibri"/>
                        <a:ea typeface="Calibri"/>
                        <a:cs typeface="Times New Roman"/>
                      </a:endParaRPr>
                    </a:p>
                  </a:txBody>
                  <a:tcPr marL="90050" marR="90050" marT="45025" marB="450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endParaRPr lang="en-GB" sz="1200" dirty="0" smtClean="0">
                        <a:effectLst/>
                        <a:latin typeface="Calibri"/>
                        <a:ea typeface="Calibri"/>
                        <a:cs typeface="Times New Roman"/>
                      </a:endParaRPr>
                    </a:p>
                    <a:p>
                      <a:pPr>
                        <a:lnSpc>
                          <a:spcPct val="115000"/>
                        </a:lnSpc>
                        <a:spcAft>
                          <a:spcPts val="0"/>
                        </a:spcAft>
                      </a:pPr>
                      <a:endParaRPr lang="en-GB" sz="1200" dirty="0" smtClean="0">
                        <a:effectLst/>
                        <a:latin typeface="Calibri"/>
                        <a:ea typeface="Calibri"/>
                        <a:cs typeface="Times New Roman"/>
                      </a:endParaRPr>
                    </a:p>
                    <a:p>
                      <a:pPr>
                        <a:lnSpc>
                          <a:spcPct val="115000"/>
                        </a:lnSpc>
                        <a:spcAft>
                          <a:spcPts val="0"/>
                        </a:spcAft>
                      </a:pPr>
                      <a:endParaRPr lang="en-GB" sz="1200" dirty="0" smtClean="0">
                        <a:effectLst/>
                        <a:latin typeface="Calibri"/>
                        <a:ea typeface="Calibri"/>
                        <a:cs typeface="Times New Roman"/>
                      </a:endParaRPr>
                    </a:p>
                    <a:p>
                      <a:pPr>
                        <a:lnSpc>
                          <a:spcPct val="115000"/>
                        </a:lnSpc>
                        <a:spcAft>
                          <a:spcPts val="0"/>
                        </a:spcAft>
                      </a:pPr>
                      <a:endParaRPr lang="en-GB" sz="1200" dirty="0" smtClean="0">
                        <a:effectLst/>
                        <a:latin typeface="Calibri"/>
                        <a:ea typeface="Calibri"/>
                        <a:cs typeface="Times New Roman"/>
                      </a:endParaRPr>
                    </a:p>
                    <a:p>
                      <a:pPr>
                        <a:lnSpc>
                          <a:spcPct val="115000"/>
                        </a:lnSpc>
                        <a:spcAft>
                          <a:spcPts val="0"/>
                        </a:spcAft>
                      </a:pPr>
                      <a:endParaRPr lang="en-GB" sz="1200" dirty="0" smtClean="0">
                        <a:effectLst/>
                        <a:latin typeface="Calibri"/>
                        <a:ea typeface="Calibri"/>
                        <a:cs typeface="Times New Roman"/>
                      </a:endParaRPr>
                    </a:p>
                    <a:p>
                      <a:pPr>
                        <a:lnSpc>
                          <a:spcPct val="115000"/>
                        </a:lnSpc>
                        <a:spcAft>
                          <a:spcPts val="0"/>
                        </a:spcAft>
                      </a:pPr>
                      <a:endParaRPr lang="en-GB" sz="1200" dirty="0" smtClean="0">
                        <a:effectLst/>
                        <a:latin typeface="Calibri"/>
                        <a:ea typeface="Calibri"/>
                        <a:cs typeface="Times New Roman"/>
                      </a:endParaRPr>
                    </a:p>
                    <a:p>
                      <a:pPr>
                        <a:lnSpc>
                          <a:spcPct val="115000"/>
                        </a:lnSpc>
                        <a:spcAft>
                          <a:spcPts val="0"/>
                        </a:spcAft>
                      </a:pPr>
                      <a:endParaRPr lang="en-GB" sz="1200" dirty="0" smtClean="0">
                        <a:effectLst/>
                        <a:latin typeface="Calibri"/>
                        <a:ea typeface="Calibri"/>
                        <a:cs typeface="Times New Roman"/>
                      </a:endParaRPr>
                    </a:p>
                    <a:p>
                      <a:pPr>
                        <a:lnSpc>
                          <a:spcPct val="115000"/>
                        </a:lnSpc>
                        <a:spcAft>
                          <a:spcPts val="0"/>
                        </a:spcAft>
                      </a:pPr>
                      <a:endParaRPr lang="en-GB" sz="1200" dirty="0" smtClean="0">
                        <a:effectLst/>
                        <a:latin typeface="Calibri"/>
                        <a:ea typeface="Calibri"/>
                        <a:cs typeface="Times New Roman"/>
                      </a:endParaRPr>
                    </a:p>
                    <a:p>
                      <a:pPr>
                        <a:lnSpc>
                          <a:spcPct val="115000"/>
                        </a:lnSpc>
                        <a:spcAft>
                          <a:spcPts val="0"/>
                        </a:spcAft>
                      </a:pPr>
                      <a:endParaRPr lang="en-GB" sz="1200" dirty="0" smtClean="0">
                        <a:effectLst/>
                        <a:latin typeface="Calibri"/>
                        <a:ea typeface="Calibri"/>
                        <a:cs typeface="Times New Roman"/>
                      </a:endParaRPr>
                    </a:p>
                    <a:p>
                      <a:pPr>
                        <a:lnSpc>
                          <a:spcPct val="115000"/>
                        </a:lnSpc>
                        <a:spcAft>
                          <a:spcPts val="0"/>
                        </a:spcAft>
                      </a:pPr>
                      <a:endParaRPr lang="en-GB" sz="1200" dirty="0" smtClean="0">
                        <a:effectLst/>
                        <a:latin typeface="Calibri"/>
                        <a:ea typeface="Calibri"/>
                        <a:cs typeface="Times New Roman"/>
                      </a:endParaRPr>
                    </a:p>
                    <a:p>
                      <a:pPr>
                        <a:lnSpc>
                          <a:spcPct val="115000"/>
                        </a:lnSpc>
                        <a:spcAft>
                          <a:spcPts val="0"/>
                        </a:spcAft>
                      </a:pPr>
                      <a:endParaRPr lang="en-GB" sz="1200" dirty="0" smtClean="0">
                        <a:effectLst/>
                        <a:latin typeface="Calibri"/>
                        <a:ea typeface="Calibri"/>
                        <a:cs typeface="Times New Roman"/>
                      </a:endParaRPr>
                    </a:p>
                    <a:p>
                      <a:pPr>
                        <a:lnSpc>
                          <a:spcPct val="115000"/>
                        </a:lnSpc>
                        <a:spcAft>
                          <a:spcPts val="0"/>
                        </a:spcAft>
                      </a:pPr>
                      <a:r>
                        <a:rPr lang="en-GB" sz="1200" dirty="0" smtClean="0">
                          <a:effectLst/>
                          <a:latin typeface="Calibri"/>
                          <a:ea typeface="Calibri"/>
                          <a:cs typeface="Times New Roman"/>
                        </a:rPr>
                        <a:t>-14.3</a:t>
                      </a:r>
                      <a:endParaRPr lang="en-GB" sz="1200" dirty="0">
                        <a:effectLst/>
                        <a:latin typeface="Calibri"/>
                        <a:ea typeface="Calibri"/>
                        <a:cs typeface="Times New Roman"/>
                      </a:endParaRPr>
                    </a:p>
                  </a:txBody>
                  <a:tcPr marL="90050" marR="90050" marT="45025" marB="450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a:lnSpc>
                          <a:spcPct val="115000"/>
                        </a:lnSpc>
                        <a:spcAft>
                          <a:spcPts val="1000"/>
                        </a:spcAft>
                      </a:pPr>
                      <a:r>
                        <a:rPr lang="en-GB" sz="1100" dirty="0" smtClean="0">
                          <a:effectLst/>
                          <a:latin typeface="+mn-lt"/>
                          <a:ea typeface="Calibri"/>
                          <a:cs typeface="Times New Roman"/>
                        </a:rPr>
                        <a:t>E&amp;D Lead to explore options for WRES Roadshow/ event during Black History Month</a:t>
                      </a:r>
                    </a:p>
                    <a:p>
                      <a:pPr algn="l">
                        <a:lnSpc>
                          <a:spcPct val="115000"/>
                        </a:lnSpc>
                        <a:spcAft>
                          <a:spcPts val="1000"/>
                        </a:spcAft>
                      </a:pPr>
                      <a:endParaRPr lang="en-GB" sz="1100" dirty="0" smtClean="0">
                        <a:effectLst/>
                        <a:latin typeface="+mn-lt"/>
                        <a:ea typeface="Calibri"/>
                        <a:cs typeface="Times New Roman"/>
                      </a:endParaRPr>
                    </a:p>
                    <a:p>
                      <a:pPr algn="l">
                        <a:lnSpc>
                          <a:spcPct val="115000"/>
                        </a:lnSpc>
                        <a:spcAft>
                          <a:spcPts val="1000"/>
                        </a:spcAft>
                      </a:pPr>
                      <a:endParaRPr lang="en-GB" sz="1100" dirty="0" smtClean="0">
                        <a:effectLst/>
                        <a:latin typeface="+mn-lt"/>
                        <a:ea typeface="Calibri"/>
                        <a:cs typeface="Times New Roman"/>
                      </a:endParaRPr>
                    </a:p>
                    <a:p>
                      <a:pPr algn="l">
                        <a:lnSpc>
                          <a:spcPct val="115000"/>
                        </a:lnSpc>
                        <a:spcAft>
                          <a:spcPts val="1000"/>
                        </a:spcAft>
                      </a:pPr>
                      <a:endParaRPr lang="en-GB" sz="1100" dirty="0" smtClean="0">
                        <a:effectLst/>
                        <a:latin typeface="+mn-lt"/>
                        <a:ea typeface="Calibri"/>
                        <a:cs typeface="Times New Roman"/>
                      </a:endParaRPr>
                    </a:p>
                    <a:p>
                      <a:pPr algn="l">
                        <a:lnSpc>
                          <a:spcPct val="115000"/>
                        </a:lnSpc>
                        <a:spcAft>
                          <a:spcPts val="1000"/>
                        </a:spcAft>
                      </a:pPr>
                      <a:endParaRPr lang="en-GB" sz="1100" dirty="0" smtClean="0">
                        <a:effectLst/>
                        <a:latin typeface="+mn-lt"/>
                        <a:ea typeface="Calibri"/>
                        <a:cs typeface="Times New Roman"/>
                      </a:endParaRPr>
                    </a:p>
                    <a:p>
                      <a:pPr algn="l">
                        <a:lnSpc>
                          <a:spcPct val="115000"/>
                        </a:lnSpc>
                        <a:spcAft>
                          <a:spcPts val="1000"/>
                        </a:spcAft>
                      </a:pPr>
                      <a:endParaRPr lang="en-GB" sz="1100" dirty="0" smtClean="0">
                        <a:effectLst/>
                        <a:latin typeface="+mn-lt"/>
                        <a:ea typeface="Calibri"/>
                        <a:cs typeface="Times New Roman"/>
                      </a:endParaRPr>
                    </a:p>
                    <a:p>
                      <a:pPr algn="l">
                        <a:lnSpc>
                          <a:spcPct val="115000"/>
                        </a:lnSpc>
                        <a:spcAft>
                          <a:spcPts val="1000"/>
                        </a:spcAft>
                      </a:pPr>
                      <a:r>
                        <a:rPr lang="en-GB" sz="1100" dirty="0" smtClean="0">
                          <a:effectLst/>
                          <a:latin typeface="+mn-lt"/>
                          <a:ea typeface="Calibri"/>
                          <a:cs typeface="Times New Roman"/>
                        </a:rPr>
                        <a:t>Board </a:t>
                      </a:r>
                      <a:r>
                        <a:rPr lang="en-GB" sz="1100" dirty="0">
                          <a:effectLst/>
                          <a:latin typeface="Calibri"/>
                          <a:ea typeface="Calibri"/>
                          <a:cs typeface="Times New Roman"/>
                        </a:rPr>
                        <a:t>to consider options to increase diversity (Associate Director role)</a:t>
                      </a:r>
                    </a:p>
                  </a:txBody>
                  <a:tcPr marL="114300" marR="11430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r>
                        <a:rPr lang="en-GB" sz="1200" kern="1200" dirty="0" smtClean="0">
                          <a:solidFill>
                            <a:schemeClr val="tx1"/>
                          </a:solidFill>
                          <a:effectLst/>
                          <a:latin typeface="+mn-lt"/>
                          <a:ea typeface="+mn-ea"/>
                          <a:cs typeface="+mn-cs"/>
                        </a:rPr>
                        <a:t>October 2016 - Trust celebrating its rich cultural diversity by marking Black History Month for the first time with events at </a:t>
                      </a:r>
                      <a:r>
                        <a:rPr lang="en-GB" sz="1200" kern="1200" dirty="0" err="1" smtClean="0">
                          <a:solidFill>
                            <a:schemeClr val="tx1"/>
                          </a:solidFill>
                          <a:effectLst/>
                          <a:latin typeface="+mn-lt"/>
                          <a:ea typeface="+mn-ea"/>
                          <a:cs typeface="+mn-cs"/>
                        </a:rPr>
                        <a:t>Whiteleaf</a:t>
                      </a:r>
                      <a:r>
                        <a:rPr lang="en-GB" sz="1200" kern="1200" dirty="0" smtClean="0">
                          <a:solidFill>
                            <a:schemeClr val="tx1"/>
                          </a:solidFill>
                          <a:effectLst/>
                          <a:latin typeface="+mn-lt"/>
                          <a:ea typeface="+mn-ea"/>
                          <a:cs typeface="+mn-cs"/>
                        </a:rPr>
                        <a:t> and LMHC.</a:t>
                      </a:r>
                    </a:p>
                    <a:p>
                      <a:endParaRPr lang="en-GB" sz="1200" baseline="0" dirty="0" smtClean="0">
                        <a:effectLst/>
                        <a:latin typeface="+mn-lt"/>
                        <a:ea typeface="Calibri"/>
                        <a:cs typeface="Times New Roman"/>
                      </a:endParaRPr>
                    </a:p>
                    <a:p>
                      <a:pPr>
                        <a:lnSpc>
                          <a:spcPct val="115000"/>
                        </a:lnSpc>
                        <a:spcAft>
                          <a:spcPts val="0"/>
                        </a:spcAft>
                      </a:pPr>
                      <a:endParaRPr lang="en-GB" sz="1200" baseline="0" dirty="0" smtClean="0">
                        <a:effectLst/>
                        <a:latin typeface="Calibri"/>
                        <a:ea typeface="Calibri"/>
                        <a:cs typeface="Times New Roman"/>
                      </a:endParaRPr>
                    </a:p>
                    <a:p>
                      <a:pPr>
                        <a:lnSpc>
                          <a:spcPct val="115000"/>
                        </a:lnSpc>
                        <a:spcAft>
                          <a:spcPts val="0"/>
                        </a:spcAft>
                      </a:pPr>
                      <a:endParaRPr lang="en-GB" sz="1200" baseline="0" dirty="0" smtClean="0">
                        <a:effectLst/>
                        <a:latin typeface="Calibri"/>
                        <a:ea typeface="Calibri"/>
                        <a:cs typeface="Times New Roman"/>
                      </a:endParaRPr>
                    </a:p>
                    <a:p>
                      <a:pPr>
                        <a:lnSpc>
                          <a:spcPct val="115000"/>
                        </a:lnSpc>
                        <a:spcAft>
                          <a:spcPts val="0"/>
                        </a:spcAft>
                      </a:pPr>
                      <a:endParaRPr lang="en-GB" sz="1200" baseline="0" dirty="0" smtClean="0">
                        <a:effectLst/>
                        <a:latin typeface="Calibri"/>
                        <a:ea typeface="Calibri"/>
                        <a:cs typeface="Times New Roman"/>
                      </a:endParaRPr>
                    </a:p>
                    <a:p>
                      <a:pPr>
                        <a:lnSpc>
                          <a:spcPct val="115000"/>
                        </a:lnSpc>
                        <a:spcAft>
                          <a:spcPts val="0"/>
                        </a:spcAft>
                      </a:pPr>
                      <a:endParaRPr lang="en-GB" sz="1200" baseline="0" dirty="0" smtClean="0">
                        <a:effectLst/>
                        <a:latin typeface="Calibri"/>
                        <a:ea typeface="Calibri"/>
                        <a:cs typeface="Times New Roman"/>
                      </a:endParaRPr>
                    </a:p>
                    <a:p>
                      <a:pPr>
                        <a:lnSpc>
                          <a:spcPct val="115000"/>
                        </a:lnSpc>
                        <a:spcAft>
                          <a:spcPts val="0"/>
                        </a:spcAft>
                      </a:pPr>
                      <a:endParaRPr lang="en-GB" sz="1200" baseline="0" dirty="0" smtClean="0">
                        <a:effectLst/>
                        <a:latin typeface="Calibri"/>
                        <a:ea typeface="Calibri"/>
                        <a:cs typeface="Times New Roman"/>
                      </a:endParaRPr>
                    </a:p>
                    <a:p>
                      <a:pPr>
                        <a:lnSpc>
                          <a:spcPct val="115000"/>
                        </a:lnSpc>
                        <a:spcAft>
                          <a:spcPts val="0"/>
                        </a:spcAft>
                      </a:pPr>
                      <a:r>
                        <a:rPr lang="en-GB" sz="1200" baseline="0" dirty="0" smtClean="0">
                          <a:effectLst/>
                          <a:latin typeface="Calibri"/>
                          <a:ea typeface="Calibri"/>
                          <a:cs typeface="Times New Roman"/>
                        </a:rPr>
                        <a:t>No update</a:t>
                      </a:r>
                      <a:endParaRPr lang="en-GB" sz="1200" dirty="0">
                        <a:effectLst/>
                        <a:latin typeface="Calibri"/>
                        <a:ea typeface="Calibri"/>
                        <a:cs typeface="Times New Roman"/>
                      </a:endParaRPr>
                    </a:p>
                  </a:txBody>
                  <a:tcPr marL="90050" marR="90050" marT="45025" marB="450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bl>
          </a:graphicData>
        </a:graphic>
      </p:graphicFrame>
    </p:spTree>
    <p:extLst>
      <p:ext uri="{BB962C8B-B14F-4D97-AF65-F5344CB8AC3E}">
        <p14:creationId xmlns:p14="http://schemas.microsoft.com/office/powerpoint/2010/main" val="2489423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775086" y="888800"/>
            <a:ext cx="7005637" cy="1110084"/>
          </a:xfrm>
        </p:spPr>
        <p:txBody>
          <a:bodyPr anchor="t">
            <a:normAutofit fontScale="90000"/>
          </a:bodyPr>
          <a:lstStyle/>
          <a:p>
            <a:pPr algn="just"/>
            <a:r>
              <a:rPr lang="en-GB" sz="1400" dirty="0" smtClean="0"/>
              <a:t>There is a lag of approximately one month in agency spend due to reporting from invoicing compared to Bank.  Therefore the increase in Agency spend is August is reflective of the August holiday season, where as Bank spend in September decreased.  August’s increase in temporary staffing spend correlates with an increased vacancy rate of 10.2% compared with 8.2% in July. The increase in agency spend in September was due to a continued increase in Registered Nursing spend.</a:t>
            </a:r>
            <a:endParaRPr lang="en-GB" sz="1400" dirty="0"/>
          </a:p>
        </p:txBody>
      </p:sp>
      <p:cxnSp>
        <p:nvCxnSpPr>
          <p:cNvPr id="3" name="Straight Connector 2"/>
          <p:cNvCxnSpPr/>
          <p:nvPr/>
        </p:nvCxnSpPr>
        <p:spPr>
          <a:xfrm>
            <a:off x="1691680" y="2104048"/>
            <a:ext cx="0" cy="460851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1213" y="2725130"/>
            <a:ext cx="1470467" cy="461665"/>
          </a:xfrm>
          <a:prstGeom prst="rect">
            <a:avLst/>
          </a:prstGeom>
          <a:noFill/>
        </p:spPr>
        <p:txBody>
          <a:bodyPr wrap="none" rtlCol="0">
            <a:spAutoFit/>
          </a:bodyPr>
          <a:lstStyle/>
          <a:p>
            <a:pPr algn="r"/>
            <a:r>
              <a:rPr lang="en-GB" sz="1200" dirty="0" smtClean="0"/>
              <a:t>This Month: 12.42% </a:t>
            </a:r>
          </a:p>
          <a:p>
            <a:pPr algn="r"/>
            <a:r>
              <a:rPr lang="en-GB" sz="1200" dirty="0" smtClean="0"/>
              <a:t>£2.282m</a:t>
            </a:r>
            <a:endParaRPr lang="en-GB" sz="1200" dirty="0"/>
          </a:p>
        </p:txBody>
      </p:sp>
      <p:sp>
        <p:nvSpPr>
          <p:cNvPr id="19" name="TextBox 18"/>
          <p:cNvSpPr txBox="1"/>
          <p:nvPr/>
        </p:nvSpPr>
        <p:spPr>
          <a:xfrm>
            <a:off x="224547" y="3317259"/>
            <a:ext cx="1467133" cy="461665"/>
          </a:xfrm>
          <a:prstGeom prst="rect">
            <a:avLst/>
          </a:prstGeom>
          <a:noFill/>
        </p:spPr>
        <p:txBody>
          <a:bodyPr wrap="none" rtlCol="0">
            <a:spAutoFit/>
          </a:bodyPr>
          <a:lstStyle/>
          <a:p>
            <a:pPr algn="r"/>
            <a:r>
              <a:rPr lang="en-GB" sz="1200" dirty="0" smtClean="0"/>
              <a:t>Last Month: </a:t>
            </a:r>
            <a:r>
              <a:rPr lang="en-GB" sz="1200" dirty="0"/>
              <a:t>11.31% </a:t>
            </a:r>
          </a:p>
          <a:p>
            <a:pPr algn="r"/>
            <a:r>
              <a:rPr lang="en-GB" sz="1200" dirty="0"/>
              <a:t>£2.055m</a:t>
            </a:r>
          </a:p>
        </p:txBody>
      </p:sp>
      <p:sp>
        <p:nvSpPr>
          <p:cNvPr id="20" name="TextBox 19"/>
          <p:cNvSpPr txBox="1"/>
          <p:nvPr/>
        </p:nvSpPr>
        <p:spPr>
          <a:xfrm>
            <a:off x="493852" y="3922261"/>
            <a:ext cx="1197828" cy="461665"/>
          </a:xfrm>
          <a:prstGeom prst="rect">
            <a:avLst/>
          </a:prstGeom>
          <a:noFill/>
        </p:spPr>
        <p:txBody>
          <a:bodyPr wrap="none" rtlCol="0">
            <a:spAutoFit/>
          </a:bodyPr>
          <a:lstStyle/>
          <a:p>
            <a:pPr algn="r"/>
            <a:r>
              <a:rPr lang="en-GB" sz="1200" dirty="0" smtClean="0"/>
              <a:t>Last Year: 9.86%</a:t>
            </a:r>
          </a:p>
          <a:p>
            <a:pPr algn="r"/>
            <a:r>
              <a:rPr lang="en-GB" sz="1200" dirty="0" smtClean="0"/>
              <a:t>£1.766m</a:t>
            </a:r>
            <a:endParaRPr lang="en-GB" sz="1200" dirty="0"/>
          </a:p>
        </p:txBody>
      </p:sp>
      <p:sp>
        <p:nvSpPr>
          <p:cNvPr id="27" name="Oval 26"/>
          <p:cNvSpPr/>
          <p:nvPr/>
        </p:nvSpPr>
        <p:spPr>
          <a:xfrm>
            <a:off x="251520" y="852757"/>
            <a:ext cx="1252800" cy="1252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200" dirty="0" smtClean="0"/>
              <a:t>Temporary Staffing Spend</a:t>
            </a:r>
            <a:endParaRPr lang="en-GB" sz="1200" dirty="0"/>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7932" y="2166094"/>
            <a:ext cx="3528392" cy="2098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7187" y="2153890"/>
            <a:ext cx="3432628" cy="2110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7187" y="4383926"/>
            <a:ext cx="3432628" cy="2285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4"/>
          <p:cNvSpPr txBox="1"/>
          <p:nvPr/>
        </p:nvSpPr>
        <p:spPr>
          <a:xfrm>
            <a:off x="2339752" y="4911427"/>
            <a:ext cx="609600" cy="171450"/>
          </a:xfrm>
          <a:prstGeom prst="rect">
            <a:avLst/>
          </a:prstGeom>
          <a:solidFill>
            <a:srgbClr val="FF0000"/>
          </a:solid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GB" sz="800" dirty="0">
                <a:solidFill>
                  <a:schemeClr val="bg1"/>
                </a:solidFill>
              </a:rPr>
              <a:t>Reduction </a:t>
            </a:r>
          </a:p>
        </p:txBody>
      </p:sp>
      <p:sp>
        <p:nvSpPr>
          <p:cNvPr id="25" name="TextBox 4"/>
          <p:cNvSpPr txBox="1"/>
          <p:nvPr/>
        </p:nvSpPr>
        <p:spPr>
          <a:xfrm>
            <a:off x="3149196" y="4911427"/>
            <a:ext cx="609600" cy="171450"/>
          </a:xfrm>
          <a:prstGeom prst="rect">
            <a:avLst/>
          </a:prstGeom>
          <a:solidFill>
            <a:srgbClr val="FF0000"/>
          </a:solid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GB" sz="800" dirty="0">
                <a:solidFill>
                  <a:schemeClr val="bg1"/>
                </a:solidFill>
              </a:rPr>
              <a:t>Reduction </a:t>
            </a:r>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7931" y="4383926"/>
            <a:ext cx="3533725" cy="2266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5641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19672" y="889844"/>
            <a:ext cx="7200800" cy="1292662"/>
          </a:xfrm>
          <a:prstGeom prst="rect">
            <a:avLst/>
          </a:prstGeom>
        </p:spPr>
        <p:txBody>
          <a:bodyPr wrap="square">
            <a:spAutoFit/>
          </a:bodyPr>
          <a:lstStyle/>
          <a:p>
            <a:pPr algn="just"/>
            <a:r>
              <a:rPr lang="en-GB" sz="1300" dirty="0" smtClean="0"/>
              <a:t>Temporary Staffing , especially agency  spend increased significantly in the Adults directorate and across all operational directorates.  This is likely to be due to the delay in invoices from staffing used in August, where as bank spend (used in September) declined.  The </a:t>
            </a:r>
            <a:r>
              <a:rPr lang="en-GB" sz="1300" dirty="0"/>
              <a:t>top contributors to agency spend, which is 110% above the NHSI ceiling, are, SWB CAMHS medical, Oxford PCHAMS, Oxford City &amp; NE Treatment AMHT, Podiatry service, Thames House, Continuing Care for Adults, Bucks South Treatment AMHT and the Highfield. </a:t>
            </a:r>
          </a:p>
        </p:txBody>
      </p:sp>
      <p:sp>
        <p:nvSpPr>
          <p:cNvPr id="11" name="Oval 10"/>
          <p:cNvSpPr/>
          <p:nvPr/>
        </p:nvSpPr>
        <p:spPr>
          <a:xfrm>
            <a:off x="251520" y="852757"/>
            <a:ext cx="1254178" cy="1252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200" dirty="0" smtClean="0"/>
              <a:t>Temporary Staffing Spend</a:t>
            </a:r>
            <a:endParaRPr lang="en-GB" sz="1200" dirty="0"/>
          </a:p>
        </p:txBody>
      </p:sp>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9256" y="4365103"/>
            <a:ext cx="4132036" cy="2372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256" y="2182506"/>
            <a:ext cx="4101216" cy="211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189" y="2182507"/>
            <a:ext cx="3955852" cy="211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394" y="4365103"/>
            <a:ext cx="3955852" cy="2372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2920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GB" sz="1400" dirty="0" smtClean="0"/>
              <a:t>The Vacancy rate decreased to 9.47% in September compared to 10.10% in August. The main driver for the decrease has been the summer intake of Medics and a reduction in the vacancy rate for Allied Health Professionals (</a:t>
            </a:r>
            <a:r>
              <a:rPr lang="en-GB" sz="1400" dirty="0" err="1" smtClean="0"/>
              <a:t>AHP</a:t>
            </a:r>
            <a:r>
              <a:rPr lang="en-GB" sz="1400" dirty="0" smtClean="0"/>
              <a:t>).</a:t>
            </a:r>
            <a:endParaRPr lang="en-GB" sz="1400" dirty="0"/>
          </a:p>
        </p:txBody>
      </p:sp>
      <p:sp>
        <p:nvSpPr>
          <p:cNvPr id="12" name="Oval 11"/>
          <p:cNvSpPr/>
          <p:nvPr/>
        </p:nvSpPr>
        <p:spPr>
          <a:xfrm>
            <a:off x="293486" y="908720"/>
            <a:ext cx="1182170" cy="118217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400" dirty="0" smtClean="0"/>
              <a:t>Vacancy</a:t>
            </a:r>
            <a:endParaRPr lang="en-GB" sz="1400" dirty="0"/>
          </a:p>
        </p:txBody>
      </p:sp>
      <p:sp>
        <p:nvSpPr>
          <p:cNvPr id="13" name="TextBox 12"/>
          <p:cNvSpPr txBox="1"/>
          <p:nvPr/>
        </p:nvSpPr>
        <p:spPr>
          <a:xfrm>
            <a:off x="659282" y="2329135"/>
            <a:ext cx="1032398" cy="276999"/>
          </a:xfrm>
          <a:prstGeom prst="rect">
            <a:avLst/>
          </a:prstGeom>
          <a:noFill/>
        </p:spPr>
        <p:txBody>
          <a:bodyPr wrap="none" rtlCol="0">
            <a:spAutoFit/>
          </a:bodyPr>
          <a:lstStyle/>
          <a:p>
            <a:pPr algn="r"/>
            <a:r>
              <a:rPr lang="en-GB" sz="1200" dirty="0" smtClean="0"/>
              <a:t>Target: </a:t>
            </a:r>
            <a:r>
              <a:rPr lang="en-GB" sz="1200" dirty="0" smtClean="0"/>
              <a:t>9.00</a:t>
            </a:r>
            <a:r>
              <a:rPr lang="en-GB" sz="1200" dirty="0" smtClean="0"/>
              <a:t>%</a:t>
            </a:r>
            <a:endParaRPr lang="en-GB" sz="1200" dirty="0"/>
          </a:p>
        </p:txBody>
      </p:sp>
      <p:sp>
        <p:nvSpPr>
          <p:cNvPr id="14" name="TextBox 13"/>
          <p:cNvSpPr txBox="1"/>
          <p:nvPr/>
        </p:nvSpPr>
        <p:spPr>
          <a:xfrm>
            <a:off x="335027" y="2725130"/>
            <a:ext cx="1356653" cy="276999"/>
          </a:xfrm>
          <a:prstGeom prst="rect">
            <a:avLst/>
          </a:prstGeom>
          <a:noFill/>
        </p:spPr>
        <p:txBody>
          <a:bodyPr wrap="none" rtlCol="0">
            <a:spAutoFit/>
          </a:bodyPr>
          <a:lstStyle/>
          <a:p>
            <a:pPr algn="r"/>
            <a:r>
              <a:rPr lang="en-GB" sz="1200" dirty="0" smtClean="0"/>
              <a:t>This Month: </a:t>
            </a:r>
            <a:r>
              <a:rPr lang="en-GB" sz="1200" dirty="0" smtClean="0"/>
              <a:t>9.47%</a:t>
            </a:r>
            <a:endParaRPr lang="en-GB" sz="1200" dirty="0"/>
          </a:p>
        </p:txBody>
      </p:sp>
      <p:sp>
        <p:nvSpPr>
          <p:cNvPr id="15" name="TextBox 14"/>
          <p:cNvSpPr txBox="1"/>
          <p:nvPr/>
        </p:nvSpPr>
        <p:spPr>
          <a:xfrm>
            <a:off x="259813" y="3121125"/>
            <a:ext cx="1431867" cy="276999"/>
          </a:xfrm>
          <a:prstGeom prst="rect">
            <a:avLst/>
          </a:prstGeom>
          <a:noFill/>
        </p:spPr>
        <p:txBody>
          <a:bodyPr wrap="none" rtlCol="0">
            <a:spAutoFit/>
          </a:bodyPr>
          <a:lstStyle/>
          <a:p>
            <a:pPr algn="r"/>
            <a:r>
              <a:rPr lang="en-GB" sz="1200" dirty="0" smtClean="0"/>
              <a:t>Last Month: </a:t>
            </a:r>
            <a:r>
              <a:rPr lang="en-GB" sz="1200" dirty="0" smtClean="0"/>
              <a:t>10.10%</a:t>
            </a:r>
            <a:endParaRPr lang="en-GB" sz="1200" dirty="0"/>
          </a:p>
        </p:txBody>
      </p:sp>
      <p:sp>
        <p:nvSpPr>
          <p:cNvPr id="16" name="TextBox 15"/>
          <p:cNvSpPr txBox="1"/>
          <p:nvPr/>
        </p:nvSpPr>
        <p:spPr>
          <a:xfrm>
            <a:off x="415305" y="3517121"/>
            <a:ext cx="1276375" cy="276999"/>
          </a:xfrm>
          <a:prstGeom prst="rect">
            <a:avLst/>
          </a:prstGeom>
          <a:noFill/>
        </p:spPr>
        <p:txBody>
          <a:bodyPr wrap="none" rtlCol="0">
            <a:spAutoFit/>
          </a:bodyPr>
          <a:lstStyle/>
          <a:p>
            <a:pPr algn="r"/>
            <a:r>
              <a:rPr lang="en-GB" sz="1200" dirty="0" smtClean="0"/>
              <a:t>Last Year: </a:t>
            </a:r>
            <a:r>
              <a:rPr lang="en-GB" sz="1200" dirty="0" smtClean="0"/>
              <a:t>11.85%</a:t>
            </a:r>
            <a:endParaRPr lang="en-GB" sz="1200" dirty="0"/>
          </a:p>
        </p:txBody>
      </p:sp>
      <p:pic>
        <p:nvPicPr>
          <p:cNvPr id="2050"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875943" y="2133600"/>
            <a:ext cx="3268038" cy="215900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Content Placeholder 2"/>
          <p:cNvPicPr>
            <a:picLocks noGrp="1" noChangeAspect="1" noChangeArrowheads="1"/>
          </p:cNvPicPr>
          <p:nvPr>
            <p:ph sz="half" idx="14"/>
          </p:nvPr>
        </p:nvPicPr>
        <p:blipFill>
          <a:blip r:embed="rId3" cstate="print">
            <a:extLst>
              <a:ext uri="{28A0092B-C50C-407E-A947-70E740481C1C}">
                <a14:useLocalDpi xmlns:a14="http://schemas.microsoft.com/office/drawing/2010/main" val="0"/>
              </a:ext>
            </a:extLst>
          </a:blip>
          <a:srcRect/>
          <a:stretch>
            <a:fillRect/>
          </a:stretch>
        </p:blipFill>
        <p:spPr bwMode="auto">
          <a:xfrm>
            <a:off x="3600000" y="4500000"/>
            <a:ext cx="3419475" cy="2153949"/>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5400675" y="2167031"/>
            <a:ext cx="3419475" cy="2092137"/>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4981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GB" sz="1400" dirty="0" smtClean="0"/>
              <a:t>Sickness fell below the 3.5% target this month to stand at 3.4%. This significant decline resulted from a 14.2% fall in absence due to ‘Anxiety/Stress’, a 38% reduction in ‘Cold/Flu’. The overall decline will also be influenced by staff taking annual leave of the summer period.</a:t>
            </a:r>
            <a:endParaRPr lang="en-GB" sz="1400" dirty="0"/>
          </a:p>
        </p:txBody>
      </p:sp>
      <p:sp>
        <p:nvSpPr>
          <p:cNvPr id="13" name="Oval 12"/>
          <p:cNvSpPr/>
          <p:nvPr/>
        </p:nvSpPr>
        <p:spPr>
          <a:xfrm>
            <a:off x="293486" y="908720"/>
            <a:ext cx="1182170" cy="118217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400" dirty="0" smtClean="0"/>
              <a:t>Sickness</a:t>
            </a:r>
            <a:endParaRPr lang="en-GB" sz="1400" dirty="0"/>
          </a:p>
        </p:txBody>
      </p:sp>
      <p:sp>
        <p:nvSpPr>
          <p:cNvPr id="14" name="TextBox 13"/>
          <p:cNvSpPr txBox="1"/>
          <p:nvPr/>
        </p:nvSpPr>
        <p:spPr>
          <a:xfrm>
            <a:off x="659281" y="2329135"/>
            <a:ext cx="1032399" cy="276999"/>
          </a:xfrm>
          <a:prstGeom prst="rect">
            <a:avLst/>
          </a:prstGeom>
          <a:noFill/>
        </p:spPr>
        <p:txBody>
          <a:bodyPr wrap="none" rtlCol="0">
            <a:spAutoFit/>
          </a:bodyPr>
          <a:lstStyle/>
          <a:p>
            <a:pPr algn="r"/>
            <a:r>
              <a:rPr lang="en-GB" sz="1200" dirty="0" smtClean="0"/>
              <a:t>Target: 3.50%</a:t>
            </a:r>
            <a:endParaRPr lang="en-GB" sz="1200" dirty="0"/>
          </a:p>
        </p:txBody>
      </p:sp>
      <p:sp>
        <p:nvSpPr>
          <p:cNvPr id="15" name="TextBox 14"/>
          <p:cNvSpPr txBox="1"/>
          <p:nvPr/>
        </p:nvSpPr>
        <p:spPr>
          <a:xfrm>
            <a:off x="335027" y="2725130"/>
            <a:ext cx="1356653" cy="276999"/>
          </a:xfrm>
          <a:prstGeom prst="rect">
            <a:avLst/>
          </a:prstGeom>
          <a:noFill/>
        </p:spPr>
        <p:txBody>
          <a:bodyPr wrap="none" rtlCol="0">
            <a:spAutoFit/>
          </a:bodyPr>
          <a:lstStyle/>
          <a:p>
            <a:pPr algn="r"/>
            <a:r>
              <a:rPr lang="en-GB" sz="1200" dirty="0" smtClean="0"/>
              <a:t>This Month: 3.40%</a:t>
            </a:r>
            <a:endParaRPr lang="en-GB" sz="1200" dirty="0"/>
          </a:p>
        </p:txBody>
      </p:sp>
      <p:sp>
        <p:nvSpPr>
          <p:cNvPr id="16" name="TextBox 15"/>
          <p:cNvSpPr txBox="1"/>
          <p:nvPr/>
        </p:nvSpPr>
        <p:spPr>
          <a:xfrm>
            <a:off x="338361" y="3121125"/>
            <a:ext cx="1353319" cy="276999"/>
          </a:xfrm>
          <a:prstGeom prst="rect">
            <a:avLst/>
          </a:prstGeom>
          <a:noFill/>
        </p:spPr>
        <p:txBody>
          <a:bodyPr wrap="none" rtlCol="0">
            <a:spAutoFit/>
          </a:bodyPr>
          <a:lstStyle/>
          <a:p>
            <a:pPr algn="r"/>
            <a:r>
              <a:rPr lang="en-GB" sz="1200" dirty="0" smtClean="0"/>
              <a:t>Last Month: </a:t>
            </a:r>
            <a:r>
              <a:rPr lang="en-GB" sz="1200" dirty="0" smtClean="0"/>
              <a:t>4.05%</a:t>
            </a:r>
            <a:endParaRPr lang="en-GB" sz="1200" dirty="0"/>
          </a:p>
        </p:txBody>
      </p:sp>
      <p:sp>
        <p:nvSpPr>
          <p:cNvPr id="17" name="TextBox 16"/>
          <p:cNvSpPr txBox="1"/>
          <p:nvPr/>
        </p:nvSpPr>
        <p:spPr>
          <a:xfrm>
            <a:off x="493852" y="3517121"/>
            <a:ext cx="1197828" cy="276999"/>
          </a:xfrm>
          <a:prstGeom prst="rect">
            <a:avLst/>
          </a:prstGeom>
          <a:noFill/>
        </p:spPr>
        <p:txBody>
          <a:bodyPr wrap="none" rtlCol="0">
            <a:spAutoFit/>
          </a:bodyPr>
          <a:lstStyle/>
          <a:p>
            <a:pPr algn="r"/>
            <a:r>
              <a:rPr lang="en-GB" sz="1200" dirty="0" smtClean="0"/>
              <a:t>Last Year: </a:t>
            </a:r>
            <a:r>
              <a:rPr lang="en-GB" sz="1200" dirty="0" smtClean="0"/>
              <a:t>3.96%</a:t>
            </a:r>
            <a:endParaRPr lang="en-GB" sz="1200" dirty="0"/>
          </a:p>
        </p:txBody>
      </p:sp>
      <p:pic>
        <p:nvPicPr>
          <p:cNvPr id="1028" name="Picture 4"/>
          <p:cNvPicPr>
            <a:picLocks noGrp="1" noChangeArrowheads="1"/>
          </p:cNvPicPr>
          <p:nvPr>
            <p:ph sz="half" idx="14"/>
          </p:nvPr>
        </p:nvPicPr>
        <p:blipFill>
          <a:blip r:embed="rId2" cstate="print">
            <a:extLst>
              <a:ext uri="{28A0092B-C50C-407E-A947-70E740481C1C}">
                <a14:useLocalDpi xmlns:a14="http://schemas.microsoft.com/office/drawing/2010/main" val="0"/>
              </a:ext>
            </a:extLst>
          </a:blip>
          <a:srcRect/>
          <a:stretch>
            <a:fillRect/>
          </a:stretch>
        </p:blipFill>
        <p:spPr bwMode="auto">
          <a:xfrm>
            <a:off x="5400000" y="4500000"/>
            <a:ext cx="342000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Grp="1" noChangeArrowheads="1"/>
          </p:cNvPicPr>
          <p:nvPr>
            <p:ph sz="half" idx="13"/>
          </p:nvPr>
        </p:nvPicPr>
        <p:blipFill>
          <a:blip r:embed="rId3" cstate="print">
            <a:extLst>
              <a:ext uri="{28A0092B-C50C-407E-A947-70E740481C1C}">
                <a14:useLocalDpi xmlns:a14="http://schemas.microsoft.com/office/drawing/2010/main" val="0"/>
              </a:ext>
            </a:extLst>
          </a:blip>
          <a:srcRect/>
          <a:stretch>
            <a:fillRect/>
          </a:stretch>
        </p:blipFill>
        <p:spPr bwMode="auto">
          <a:xfrm>
            <a:off x="1800000" y="4500000"/>
            <a:ext cx="342000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Grp="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bwMode="auto">
          <a:xfrm>
            <a:off x="1800000" y="2175374"/>
            <a:ext cx="3420000" cy="216000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Content Placeholder 2"/>
          <p:cNvPicPr>
            <a:picLocks noGrp="1" noChangeArrowheads="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bwMode="auto">
          <a:xfrm>
            <a:off x="5400000" y="2159131"/>
            <a:ext cx="3420000" cy="216000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7450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GB" sz="1400" dirty="0" smtClean="0"/>
              <a:t>The Turnover figure has increased to 14.02% following a four month decline. The increase is driven by higher turnover in the Corporate and Adult Service Directorates but is spread evenly across all Staff Groups.</a:t>
            </a:r>
            <a:endParaRPr lang="en-GB" sz="1400" dirty="0"/>
          </a:p>
        </p:txBody>
      </p:sp>
      <p:sp>
        <p:nvSpPr>
          <p:cNvPr id="12" name="Oval 11"/>
          <p:cNvSpPr/>
          <p:nvPr/>
        </p:nvSpPr>
        <p:spPr>
          <a:xfrm>
            <a:off x="293486" y="908720"/>
            <a:ext cx="1182170" cy="118217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400" dirty="0" smtClean="0"/>
              <a:t>Turnover</a:t>
            </a:r>
            <a:endParaRPr lang="en-GB" sz="1400" dirty="0"/>
          </a:p>
        </p:txBody>
      </p:sp>
      <p:sp>
        <p:nvSpPr>
          <p:cNvPr id="13" name="TextBox 12"/>
          <p:cNvSpPr txBox="1"/>
          <p:nvPr/>
        </p:nvSpPr>
        <p:spPr>
          <a:xfrm>
            <a:off x="580735" y="2329135"/>
            <a:ext cx="1110945" cy="276999"/>
          </a:xfrm>
          <a:prstGeom prst="rect">
            <a:avLst/>
          </a:prstGeom>
          <a:noFill/>
        </p:spPr>
        <p:txBody>
          <a:bodyPr wrap="none" rtlCol="0">
            <a:spAutoFit/>
          </a:bodyPr>
          <a:lstStyle/>
          <a:p>
            <a:pPr algn="r"/>
            <a:r>
              <a:rPr lang="en-GB" sz="1200" dirty="0" smtClean="0"/>
              <a:t>Target: 12.00%</a:t>
            </a:r>
            <a:endParaRPr lang="en-GB" sz="1200" dirty="0"/>
          </a:p>
        </p:txBody>
      </p:sp>
      <p:sp>
        <p:nvSpPr>
          <p:cNvPr id="14" name="TextBox 13"/>
          <p:cNvSpPr txBox="1"/>
          <p:nvPr/>
        </p:nvSpPr>
        <p:spPr>
          <a:xfrm>
            <a:off x="256479" y="2725130"/>
            <a:ext cx="1435201" cy="276999"/>
          </a:xfrm>
          <a:prstGeom prst="rect">
            <a:avLst/>
          </a:prstGeom>
          <a:noFill/>
        </p:spPr>
        <p:txBody>
          <a:bodyPr wrap="none" rtlCol="0">
            <a:spAutoFit/>
          </a:bodyPr>
          <a:lstStyle/>
          <a:p>
            <a:pPr algn="r"/>
            <a:r>
              <a:rPr lang="en-GB" sz="1200" dirty="0" smtClean="0"/>
              <a:t>This Month: 14.02%</a:t>
            </a:r>
            <a:endParaRPr lang="en-GB" sz="1200" dirty="0"/>
          </a:p>
        </p:txBody>
      </p:sp>
      <p:sp>
        <p:nvSpPr>
          <p:cNvPr id="15" name="TextBox 14"/>
          <p:cNvSpPr txBox="1"/>
          <p:nvPr/>
        </p:nvSpPr>
        <p:spPr>
          <a:xfrm>
            <a:off x="259813" y="3121125"/>
            <a:ext cx="1431867" cy="276999"/>
          </a:xfrm>
          <a:prstGeom prst="rect">
            <a:avLst/>
          </a:prstGeom>
          <a:noFill/>
        </p:spPr>
        <p:txBody>
          <a:bodyPr wrap="none" rtlCol="0">
            <a:spAutoFit/>
          </a:bodyPr>
          <a:lstStyle/>
          <a:p>
            <a:pPr algn="r"/>
            <a:r>
              <a:rPr lang="en-GB" sz="1200" dirty="0" smtClean="0"/>
              <a:t>Last Month: 13.86%</a:t>
            </a:r>
            <a:endParaRPr lang="en-GB" sz="1200" dirty="0"/>
          </a:p>
        </p:txBody>
      </p:sp>
      <p:sp>
        <p:nvSpPr>
          <p:cNvPr id="16" name="TextBox 15"/>
          <p:cNvSpPr txBox="1"/>
          <p:nvPr/>
        </p:nvSpPr>
        <p:spPr>
          <a:xfrm>
            <a:off x="415305" y="3517121"/>
            <a:ext cx="1276375" cy="276999"/>
          </a:xfrm>
          <a:prstGeom prst="rect">
            <a:avLst/>
          </a:prstGeom>
          <a:noFill/>
        </p:spPr>
        <p:txBody>
          <a:bodyPr wrap="none" rtlCol="0">
            <a:spAutoFit/>
          </a:bodyPr>
          <a:lstStyle/>
          <a:p>
            <a:pPr algn="r"/>
            <a:r>
              <a:rPr lang="en-GB" sz="1200" dirty="0" smtClean="0"/>
              <a:t>Last Year: 13.70%</a:t>
            </a:r>
            <a:endParaRPr lang="en-GB" sz="1200" dirty="0"/>
          </a:p>
        </p:txBody>
      </p:sp>
      <p:pic>
        <p:nvPicPr>
          <p:cNvPr id="4098"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803792" y="2133600"/>
            <a:ext cx="3412341" cy="215900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400675" y="2149087"/>
            <a:ext cx="3419475" cy="2128026"/>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sz="half" idx="13"/>
          </p:nvPr>
        </p:nvPicPr>
        <p:blipFill>
          <a:blip r:embed="rId4" cstate="print">
            <a:extLst>
              <a:ext uri="{28A0092B-C50C-407E-A947-70E740481C1C}">
                <a14:useLocalDpi xmlns:a14="http://schemas.microsoft.com/office/drawing/2010/main" val="0"/>
              </a:ext>
            </a:extLst>
          </a:blip>
          <a:srcRect/>
          <a:stretch>
            <a:fillRect/>
          </a:stretch>
        </p:blipFill>
        <p:spPr bwMode="auto">
          <a:xfrm>
            <a:off x="3600000" y="4500000"/>
            <a:ext cx="3420000" cy="216000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007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508918"/>
          </a:xfrm>
        </p:spPr>
        <p:txBody>
          <a:bodyPr>
            <a:normAutofit/>
          </a:bodyPr>
          <a:lstStyle/>
          <a:p>
            <a:r>
              <a:rPr lang="en-GB" sz="2400" dirty="0" smtClean="0"/>
              <a:t>WRES 2016 </a:t>
            </a:r>
            <a:endParaRPr lang="en-GB"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40948342"/>
              </p:ext>
            </p:extLst>
          </p:nvPr>
        </p:nvGraphicFramePr>
        <p:xfrm>
          <a:off x="395536" y="1340768"/>
          <a:ext cx="8229600" cy="365204"/>
        </p:xfrm>
        <a:graphic>
          <a:graphicData uri="http://schemas.openxmlformats.org/drawingml/2006/table">
            <a:tbl>
              <a:tblPr firstRow="1" bandRow="1">
                <a:tableStyleId>{5C22544A-7EE6-4342-B048-85BDC9FD1C3A}</a:tableStyleId>
              </a:tblPr>
              <a:tblGrid>
                <a:gridCol w="2057400"/>
                <a:gridCol w="2057400"/>
                <a:gridCol w="2057400"/>
                <a:gridCol w="2057400"/>
              </a:tblGrid>
              <a:tr h="365204">
                <a:tc>
                  <a:txBody>
                    <a:bodyPr/>
                    <a:lstStyle/>
                    <a:p>
                      <a:pPr>
                        <a:lnSpc>
                          <a:spcPct val="115000"/>
                        </a:lnSpc>
                        <a:spcAft>
                          <a:spcPts val="0"/>
                        </a:spcAft>
                      </a:pPr>
                      <a:r>
                        <a:rPr lang="en-GB" sz="1200" kern="1200" dirty="0">
                          <a:effectLst/>
                        </a:rPr>
                        <a:t>Indicator</a:t>
                      </a:r>
                      <a:endParaRPr lang="en-GB" sz="1100" dirty="0">
                        <a:effectLst/>
                        <a:latin typeface="Calibri"/>
                        <a:ea typeface="Calibri"/>
                        <a:cs typeface="Times New Roman"/>
                      </a:endParaRPr>
                    </a:p>
                  </a:txBody>
                  <a:tcPr marL="90050" marR="90050" marT="45025" marB="45025"/>
                </a:tc>
                <a:tc>
                  <a:txBody>
                    <a:bodyPr/>
                    <a:lstStyle/>
                    <a:p>
                      <a:pPr>
                        <a:lnSpc>
                          <a:spcPct val="115000"/>
                        </a:lnSpc>
                        <a:spcAft>
                          <a:spcPts val="0"/>
                        </a:spcAft>
                      </a:pPr>
                      <a:r>
                        <a:rPr lang="en-GB" sz="1200" kern="1200" dirty="0">
                          <a:effectLst/>
                        </a:rPr>
                        <a:t>2015 WRES </a:t>
                      </a:r>
                      <a:endParaRPr lang="en-GB" sz="1100" dirty="0">
                        <a:effectLst/>
                        <a:latin typeface="Calibri"/>
                        <a:ea typeface="Calibri"/>
                        <a:cs typeface="Times New Roman"/>
                      </a:endParaRPr>
                    </a:p>
                  </a:txBody>
                  <a:tcPr marL="90050" marR="90050" marT="45025" marB="45025"/>
                </a:tc>
                <a:tc>
                  <a:txBody>
                    <a:bodyPr/>
                    <a:lstStyle/>
                    <a:p>
                      <a:pPr>
                        <a:lnSpc>
                          <a:spcPct val="115000"/>
                        </a:lnSpc>
                        <a:spcAft>
                          <a:spcPts val="0"/>
                        </a:spcAft>
                      </a:pPr>
                      <a:r>
                        <a:rPr lang="en-GB" sz="1200" kern="1200">
                          <a:effectLst/>
                        </a:rPr>
                        <a:t>Agreed action Plan</a:t>
                      </a:r>
                      <a:endParaRPr lang="en-GB" sz="1100">
                        <a:effectLst/>
                        <a:latin typeface="Calibri"/>
                        <a:ea typeface="Calibri"/>
                        <a:cs typeface="Times New Roman"/>
                      </a:endParaRPr>
                    </a:p>
                  </a:txBody>
                  <a:tcPr marL="90050" marR="90050" marT="45025" marB="45025"/>
                </a:tc>
                <a:tc>
                  <a:txBody>
                    <a:bodyPr/>
                    <a:lstStyle/>
                    <a:p>
                      <a:pPr>
                        <a:lnSpc>
                          <a:spcPct val="115000"/>
                        </a:lnSpc>
                        <a:spcAft>
                          <a:spcPts val="0"/>
                        </a:spcAft>
                      </a:pPr>
                      <a:r>
                        <a:rPr lang="en-GB" sz="1200" kern="1200" dirty="0">
                          <a:effectLst/>
                        </a:rPr>
                        <a:t>Update</a:t>
                      </a:r>
                      <a:endParaRPr lang="en-GB" sz="1100" dirty="0">
                        <a:effectLst/>
                        <a:latin typeface="Calibri"/>
                        <a:ea typeface="Calibri"/>
                        <a:cs typeface="Times New Roman"/>
                      </a:endParaRPr>
                    </a:p>
                  </a:txBody>
                  <a:tcPr marL="90050" marR="90050" marT="45025" marB="45025"/>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98255481"/>
              </p:ext>
            </p:extLst>
          </p:nvPr>
        </p:nvGraphicFramePr>
        <p:xfrm>
          <a:off x="395536" y="1700808"/>
          <a:ext cx="8208912" cy="3821575"/>
        </p:xfrm>
        <a:graphic>
          <a:graphicData uri="http://schemas.openxmlformats.org/drawingml/2006/table">
            <a:tbl>
              <a:tblPr firstRow="1" bandRow="1">
                <a:tableStyleId>{5C22544A-7EE6-4342-B048-85BDC9FD1C3A}</a:tableStyleId>
              </a:tblPr>
              <a:tblGrid>
                <a:gridCol w="2052383"/>
                <a:gridCol w="2052383"/>
                <a:gridCol w="2052383"/>
                <a:gridCol w="2051763"/>
              </a:tblGrid>
              <a:tr h="2915393">
                <a:tc>
                  <a:txBody>
                    <a:bodyPr/>
                    <a:lstStyle/>
                    <a:p>
                      <a:pPr>
                        <a:lnSpc>
                          <a:spcPct val="115000"/>
                        </a:lnSpc>
                        <a:spcAft>
                          <a:spcPts val="0"/>
                        </a:spcAft>
                      </a:pPr>
                      <a:r>
                        <a:rPr lang="en-GB" sz="1200" b="0" kern="1200" dirty="0" smtClean="0">
                          <a:effectLst/>
                          <a:latin typeface="+mn-lt"/>
                        </a:rPr>
                        <a:t>Relative likelihood of staff entering the formal disciplinary process, as </a:t>
                      </a:r>
                    </a:p>
                    <a:p>
                      <a:pPr>
                        <a:lnSpc>
                          <a:spcPct val="115000"/>
                        </a:lnSpc>
                        <a:spcAft>
                          <a:spcPts val="0"/>
                        </a:spcAft>
                      </a:pPr>
                      <a:r>
                        <a:rPr lang="en-GB" sz="1200" b="0" kern="1200" dirty="0" smtClean="0">
                          <a:effectLst/>
                          <a:latin typeface="+mn-lt"/>
                        </a:rPr>
                        <a:t>measured by entry into a formal disciplinary investigation. </a:t>
                      </a:r>
                      <a:endParaRPr lang="en-GB" sz="1200" b="0" dirty="0">
                        <a:effectLst/>
                        <a:latin typeface="+mn-lt"/>
                        <a:ea typeface="Calibri"/>
                        <a:cs typeface="Times New Roman"/>
                      </a:endParaRPr>
                    </a:p>
                  </a:txBody>
                  <a:tcPr marL="64935" marR="64935" marT="32467" marB="32467"/>
                </a:tc>
                <a:tc>
                  <a:txBody>
                    <a:bodyPr/>
                    <a:lstStyle/>
                    <a:p>
                      <a:pPr>
                        <a:lnSpc>
                          <a:spcPct val="115000"/>
                        </a:lnSpc>
                        <a:spcAft>
                          <a:spcPts val="0"/>
                        </a:spcAft>
                      </a:pPr>
                      <a:r>
                        <a:rPr lang="en-GB" sz="1200" b="0" kern="1200" dirty="0" smtClean="0">
                          <a:effectLst/>
                          <a:latin typeface="+mn-lt"/>
                        </a:rPr>
                        <a:t>Relative likelihood</a:t>
                      </a:r>
                      <a:r>
                        <a:rPr lang="en-GB" sz="1200" b="0" kern="1200" baseline="0" dirty="0" smtClean="0">
                          <a:effectLst/>
                          <a:latin typeface="+mn-lt"/>
                        </a:rPr>
                        <a:t> of BME staff entering disciplinary process compared to White staff: 4.64</a:t>
                      </a:r>
                      <a:r>
                        <a:rPr lang="en-GB" sz="1200" b="0" kern="1200" dirty="0" smtClean="0">
                          <a:effectLst/>
                          <a:latin typeface="+mn-lt"/>
                        </a:rPr>
                        <a:t> </a:t>
                      </a:r>
                      <a:r>
                        <a:rPr lang="en-GB" sz="1200" b="0" kern="1200" dirty="0">
                          <a:effectLst/>
                          <a:latin typeface="+mn-lt"/>
                        </a:rPr>
                        <a:t>times greater</a:t>
                      </a:r>
                      <a:endParaRPr lang="en-GB" sz="1200" b="0" dirty="0">
                        <a:effectLst/>
                        <a:latin typeface="+mn-lt"/>
                        <a:ea typeface="Calibri"/>
                        <a:cs typeface="Times New Roman"/>
                      </a:endParaRPr>
                    </a:p>
                  </a:txBody>
                  <a:tcPr marL="64935" marR="64935" marT="32467" marB="32467"/>
                </a:tc>
                <a:tc>
                  <a:txBody>
                    <a:bodyPr/>
                    <a:lstStyle/>
                    <a:p>
                      <a:pPr algn="l">
                        <a:lnSpc>
                          <a:spcPct val="115000"/>
                        </a:lnSpc>
                        <a:spcAft>
                          <a:spcPts val="1000"/>
                        </a:spcAft>
                      </a:pPr>
                      <a:r>
                        <a:rPr lang="en-GB" sz="1100" b="0" dirty="0" smtClean="0">
                          <a:effectLst/>
                          <a:latin typeface="+mn-lt"/>
                          <a:ea typeface="Calibri"/>
                          <a:cs typeface="Times New Roman"/>
                        </a:rPr>
                        <a:t>Extended </a:t>
                      </a:r>
                      <a:r>
                        <a:rPr lang="en-GB" sz="1100" b="0" dirty="0">
                          <a:effectLst/>
                          <a:latin typeface="+mn-lt"/>
                          <a:ea typeface="Calibri"/>
                          <a:cs typeface="Times New Roman"/>
                        </a:rPr>
                        <a:t>session on Equality at Trust induction Introduction of Unconscious Bias </a:t>
                      </a:r>
                      <a:r>
                        <a:rPr lang="en-GB" sz="1100" b="0" dirty="0" smtClean="0">
                          <a:effectLst/>
                          <a:latin typeface="+mn-lt"/>
                          <a:ea typeface="Calibri"/>
                          <a:cs typeface="Times New Roman"/>
                        </a:rPr>
                        <a:t>training.</a:t>
                      </a:r>
                    </a:p>
                    <a:p>
                      <a:pPr algn="l">
                        <a:lnSpc>
                          <a:spcPct val="115000"/>
                        </a:lnSpc>
                        <a:spcAft>
                          <a:spcPts val="1000"/>
                        </a:spcAft>
                      </a:pPr>
                      <a:r>
                        <a:rPr lang="en-GB" sz="1100" b="0" dirty="0" smtClean="0">
                          <a:effectLst/>
                          <a:latin typeface="+mn-lt"/>
                          <a:ea typeface="Calibri"/>
                          <a:cs typeface="Times New Roman"/>
                        </a:rPr>
                        <a:t>Preliminary</a:t>
                      </a:r>
                      <a:r>
                        <a:rPr lang="en-GB" sz="1100" b="0" baseline="0" dirty="0" smtClean="0">
                          <a:effectLst/>
                          <a:latin typeface="+mn-lt"/>
                          <a:ea typeface="Calibri"/>
                          <a:cs typeface="Times New Roman"/>
                        </a:rPr>
                        <a:t> review at the earliest possible stage of any disciplinary process to ascertain if there are cultural issues that could be addressed outside the formal procedure.</a:t>
                      </a:r>
                      <a:endParaRPr lang="en-GB" sz="1100" b="0" dirty="0">
                        <a:effectLst/>
                        <a:latin typeface="+mn-lt"/>
                        <a:ea typeface="Calibri"/>
                        <a:cs typeface="Times New Roman"/>
                      </a:endParaRPr>
                    </a:p>
                  </a:txBody>
                  <a:tcPr marL="114300" marR="114300" marT="0" marB="0"/>
                </a:tc>
                <a:tc>
                  <a:txBody>
                    <a:bodyPr/>
                    <a:lstStyle/>
                    <a:p>
                      <a:pPr>
                        <a:lnSpc>
                          <a:spcPct val="115000"/>
                        </a:lnSpc>
                        <a:spcAft>
                          <a:spcPts val="0"/>
                        </a:spcAft>
                      </a:pPr>
                      <a:r>
                        <a:rPr lang="en-GB" sz="1200" b="0" dirty="0" smtClean="0">
                          <a:effectLst/>
                          <a:latin typeface="+mn-lt"/>
                          <a:ea typeface="Calibri"/>
                          <a:cs typeface="Times New Roman"/>
                        </a:rPr>
                        <a:t>Arrangements</a:t>
                      </a:r>
                      <a:r>
                        <a:rPr lang="en-GB" sz="1200" b="0" baseline="0" dirty="0" smtClean="0">
                          <a:effectLst/>
                          <a:latin typeface="+mn-lt"/>
                          <a:ea typeface="Calibri"/>
                          <a:cs typeface="Times New Roman"/>
                        </a:rPr>
                        <a:t> being made to pilot this in Forensic Service. It will then go to LAG.</a:t>
                      </a:r>
                    </a:p>
                    <a:p>
                      <a:pPr>
                        <a:lnSpc>
                          <a:spcPct val="115000"/>
                        </a:lnSpc>
                        <a:spcAft>
                          <a:spcPts val="0"/>
                        </a:spcAft>
                      </a:pPr>
                      <a:endParaRPr lang="en-GB" sz="1200" b="0" baseline="0" dirty="0" smtClean="0">
                        <a:effectLst/>
                        <a:latin typeface="+mn-lt"/>
                        <a:ea typeface="Calibri"/>
                        <a:cs typeface="Times New Roman"/>
                      </a:endParaRPr>
                    </a:p>
                    <a:p>
                      <a:pPr>
                        <a:lnSpc>
                          <a:spcPct val="115000"/>
                        </a:lnSpc>
                        <a:spcAft>
                          <a:spcPts val="0"/>
                        </a:spcAft>
                      </a:pPr>
                      <a:r>
                        <a:rPr lang="en-GB" sz="1200" b="0" baseline="0" dirty="0" smtClean="0">
                          <a:effectLst/>
                          <a:latin typeface="+mn-lt"/>
                          <a:ea typeface="Calibri"/>
                          <a:cs typeface="Times New Roman"/>
                        </a:rPr>
                        <a:t>This preliminary review requires further “bedding in” in HR and arrangements are in place for this.</a:t>
                      </a:r>
                    </a:p>
                    <a:p>
                      <a:pPr>
                        <a:lnSpc>
                          <a:spcPct val="115000"/>
                        </a:lnSpc>
                        <a:spcAft>
                          <a:spcPts val="0"/>
                        </a:spcAft>
                      </a:pPr>
                      <a:endParaRPr lang="en-GB" sz="1200" b="0" baseline="0" dirty="0" smtClean="0">
                        <a:effectLst/>
                        <a:latin typeface="+mn-lt"/>
                        <a:ea typeface="Calibri"/>
                        <a:cs typeface="Times New Roman"/>
                      </a:endParaRPr>
                    </a:p>
                    <a:p>
                      <a:pPr>
                        <a:lnSpc>
                          <a:spcPct val="115000"/>
                        </a:lnSpc>
                        <a:spcAft>
                          <a:spcPts val="0"/>
                        </a:spcAft>
                      </a:pPr>
                      <a:endParaRPr lang="en-GB" sz="1200" b="0" dirty="0">
                        <a:effectLst/>
                        <a:latin typeface="+mn-lt"/>
                        <a:ea typeface="Calibri"/>
                        <a:cs typeface="Times New Roman"/>
                      </a:endParaRPr>
                    </a:p>
                  </a:txBody>
                  <a:tcPr marL="64935" marR="64935" marT="32467" marB="32467"/>
                </a:tc>
              </a:tr>
              <a:tr h="678949">
                <a:tc>
                  <a:txBody>
                    <a:bodyPr/>
                    <a:lstStyle/>
                    <a:p>
                      <a:pPr>
                        <a:lnSpc>
                          <a:spcPct val="115000"/>
                        </a:lnSpc>
                        <a:spcAft>
                          <a:spcPts val="0"/>
                        </a:spcAft>
                      </a:pPr>
                      <a:r>
                        <a:rPr lang="en-GB" sz="1200" kern="1200" dirty="0" smtClean="0">
                          <a:effectLst/>
                          <a:latin typeface="+mn-lt"/>
                        </a:rPr>
                        <a:t>Relative likelihood of staff accessing non-mandatory training and CPD.</a:t>
                      </a:r>
                      <a:endParaRPr lang="en-GB" sz="1200" dirty="0">
                        <a:effectLst/>
                        <a:latin typeface="+mn-lt"/>
                        <a:ea typeface="Calibri"/>
                        <a:cs typeface="Times New Roman"/>
                      </a:endParaRPr>
                    </a:p>
                  </a:txBody>
                  <a:tcPr marL="64935" marR="64935" marT="32467" marB="32467"/>
                </a:tc>
                <a:tc>
                  <a:txBody>
                    <a:bodyPr/>
                    <a:lstStyle/>
                    <a:p>
                      <a:pPr>
                        <a:lnSpc>
                          <a:spcPct val="115000"/>
                        </a:lnSpc>
                      </a:pPr>
                      <a:r>
                        <a:rPr lang="en-GB" sz="1200" dirty="0" smtClean="0">
                          <a:effectLst/>
                          <a:latin typeface="+mn-lt"/>
                        </a:rPr>
                        <a:t>Relative likelihood</a:t>
                      </a:r>
                      <a:r>
                        <a:rPr lang="en-GB" sz="1200" baseline="0" dirty="0" smtClean="0">
                          <a:effectLst/>
                          <a:latin typeface="+mn-lt"/>
                        </a:rPr>
                        <a:t> of White staff accessing non-mandatory training compare to BME staff: </a:t>
                      </a:r>
                      <a:r>
                        <a:rPr lang="en-GB" sz="1200" dirty="0" smtClean="0">
                          <a:effectLst/>
                          <a:latin typeface="+mn-lt"/>
                        </a:rPr>
                        <a:t>1.18 times greater</a:t>
                      </a:r>
                      <a:endParaRPr lang="en-GB" sz="1200" dirty="0">
                        <a:effectLst/>
                        <a:latin typeface="+mn-lt"/>
                      </a:endParaRPr>
                    </a:p>
                  </a:txBody>
                  <a:tcPr marL="64935" marR="64935" marT="32467" marB="32467"/>
                </a:tc>
                <a:tc>
                  <a:txBody>
                    <a:bodyPr/>
                    <a:lstStyle/>
                    <a:p>
                      <a:pPr>
                        <a:lnSpc>
                          <a:spcPct val="115000"/>
                        </a:lnSpc>
                        <a:spcAft>
                          <a:spcPts val="0"/>
                        </a:spcAft>
                      </a:pPr>
                      <a:r>
                        <a:rPr lang="en-GB" sz="1100" kern="1200" dirty="0" smtClean="0">
                          <a:solidFill>
                            <a:schemeClr val="dk1"/>
                          </a:solidFill>
                          <a:effectLst/>
                          <a:latin typeface="+mn-lt"/>
                          <a:ea typeface="+mn-ea"/>
                          <a:cs typeface="+mn-cs"/>
                        </a:rPr>
                        <a:t>Action for L&amp;D to review in 2016</a:t>
                      </a:r>
                      <a:endParaRPr lang="en-GB" sz="1100" dirty="0">
                        <a:effectLst/>
                        <a:latin typeface="+mn-lt"/>
                        <a:ea typeface="Calibri"/>
                        <a:cs typeface="Times New Roman"/>
                      </a:endParaRPr>
                    </a:p>
                  </a:txBody>
                  <a:tcPr marL="64935" marR="64935" marT="32467" marB="32467"/>
                </a:tc>
                <a:tc>
                  <a:txBody>
                    <a:bodyPr/>
                    <a:lstStyle/>
                    <a:p>
                      <a:pPr>
                        <a:lnSpc>
                          <a:spcPct val="115000"/>
                        </a:lnSpc>
                        <a:spcAft>
                          <a:spcPts val="0"/>
                        </a:spcAft>
                      </a:pPr>
                      <a:r>
                        <a:rPr lang="en-GB" sz="1200" dirty="0" smtClean="0">
                          <a:effectLst/>
                          <a:latin typeface="+mn-lt"/>
                          <a:ea typeface="Calibri"/>
                          <a:cs typeface="Times New Roman"/>
                        </a:rPr>
                        <a:t>Helen Green reviewing</a:t>
                      </a:r>
                      <a:r>
                        <a:rPr lang="en-GB" sz="1200" baseline="0" dirty="0" smtClean="0">
                          <a:effectLst/>
                          <a:latin typeface="+mn-lt"/>
                          <a:ea typeface="Calibri"/>
                          <a:cs typeface="Times New Roman"/>
                        </a:rPr>
                        <a:t> but believes that ethnicity is not known by L&amp;D</a:t>
                      </a:r>
                      <a:endParaRPr lang="en-GB" sz="1200" dirty="0">
                        <a:effectLst/>
                        <a:latin typeface="+mn-lt"/>
                        <a:ea typeface="Calibri"/>
                        <a:cs typeface="Times New Roman"/>
                      </a:endParaRPr>
                    </a:p>
                  </a:txBody>
                  <a:tcPr marL="64935" marR="64935" marT="32467" marB="32467"/>
                </a:tc>
              </a:tr>
            </a:tbl>
          </a:graphicData>
        </a:graphic>
      </p:graphicFrame>
    </p:spTree>
    <p:extLst>
      <p:ext uri="{BB962C8B-B14F-4D97-AF65-F5344CB8AC3E}">
        <p14:creationId xmlns:p14="http://schemas.microsoft.com/office/powerpoint/2010/main" val="1322838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436910"/>
          </a:xfrm>
        </p:spPr>
        <p:txBody>
          <a:bodyPr>
            <a:noAutofit/>
          </a:bodyPr>
          <a:lstStyle/>
          <a:p>
            <a:r>
              <a:rPr lang="en-GB" sz="2400" dirty="0"/>
              <a:t>WRES </a:t>
            </a:r>
            <a:r>
              <a:rPr lang="en-GB" sz="2400" dirty="0" smtClean="0"/>
              <a:t>2016</a:t>
            </a:r>
            <a:endParaRPr lang="en-GB"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6780615"/>
              </p:ext>
            </p:extLst>
          </p:nvPr>
        </p:nvGraphicFramePr>
        <p:xfrm>
          <a:off x="467544" y="1412776"/>
          <a:ext cx="8229600" cy="365204"/>
        </p:xfrm>
        <a:graphic>
          <a:graphicData uri="http://schemas.openxmlformats.org/drawingml/2006/table">
            <a:tbl>
              <a:tblPr firstRow="1" bandRow="1"/>
              <a:tblGrid>
                <a:gridCol w="2057400"/>
                <a:gridCol w="2057400"/>
                <a:gridCol w="2057400"/>
                <a:gridCol w="2057400"/>
              </a:tblGrid>
              <a:tr h="365204">
                <a:tc>
                  <a:txBody>
                    <a:bodyPr/>
                    <a:lstStyle/>
                    <a:p>
                      <a:pPr>
                        <a:lnSpc>
                          <a:spcPct val="115000"/>
                        </a:lnSpc>
                        <a:spcAft>
                          <a:spcPts val="0"/>
                        </a:spcAft>
                      </a:pPr>
                      <a:r>
                        <a:rPr lang="en-GB" sz="1200" b="1" kern="1200" dirty="0">
                          <a:solidFill>
                            <a:srgbClr val="FFFFFF"/>
                          </a:solidFill>
                          <a:effectLst/>
                          <a:latin typeface="Calibri"/>
                          <a:ea typeface="Times New Roman"/>
                          <a:cs typeface="Arial"/>
                        </a:rPr>
                        <a:t>Indicator</a:t>
                      </a:r>
                      <a:endParaRPr lang="en-GB" sz="1100" dirty="0">
                        <a:effectLst/>
                        <a:latin typeface="Calibri"/>
                        <a:ea typeface="Calibri"/>
                        <a:cs typeface="Times New Roman"/>
                      </a:endParaRPr>
                    </a:p>
                  </a:txBody>
                  <a:tcPr marL="90050" marR="90050" marT="45025" marB="450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nSpc>
                          <a:spcPct val="115000"/>
                        </a:lnSpc>
                        <a:spcAft>
                          <a:spcPts val="0"/>
                        </a:spcAft>
                      </a:pPr>
                      <a:r>
                        <a:rPr lang="en-GB" sz="1200" b="1" kern="1200" dirty="0">
                          <a:solidFill>
                            <a:srgbClr val="FFFFFF"/>
                          </a:solidFill>
                          <a:effectLst/>
                          <a:latin typeface="Calibri"/>
                          <a:ea typeface="Times New Roman"/>
                          <a:cs typeface="Arial"/>
                        </a:rPr>
                        <a:t>2015 WRES </a:t>
                      </a:r>
                      <a:endParaRPr lang="en-GB" sz="1100" dirty="0">
                        <a:effectLst/>
                        <a:latin typeface="Calibri"/>
                        <a:ea typeface="Calibri"/>
                        <a:cs typeface="Times New Roman"/>
                      </a:endParaRPr>
                    </a:p>
                  </a:txBody>
                  <a:tcPr marL="90050" marR="90050" marT="45025" marB="450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nSpc>
                          <a:spcPct val="115000"/>
                        </a:lnSpc>
                        <a:spcAft>
                          <a:spcPts val="0"/>
                        </a:spcAft>
                      </a:pPr>
                      <a:r>
                        <a:rPr lang="en-GB" sz="1200" b="1" kern="1200" dirty="0">
                          <a:solidFill>
                            <a:srgbClr val="FFFFFF"/>
                          </a:solidFill>
                          <a:effectLst/>
                          <a:latin typeface="Calibri"/>
                          <a:ea typeface="Times New Roman"/>
                          <a:cs typeface="Arial"/>
                        </a:rPr>
                        <a:t>Agreed action Plan</a:t>
                      </a:r>
                      <a:endParaRPr lang="en-GB" sz="1100" dirty="0">
                        <a:effectLst/>
                        <a:latin typeface="Calibri"/>
                        <a:ea typeface="Calibri"/>
                        <a:cs typeface="Times New Roman"/>
                      </a:endParaRPr>
                    </a:p>
                  </a:txBody>
                  <a:tcPr marL="90050" marR="90050" marT="45025" marB="450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nSpc>
                          <a:spcPct val="115000"/>
                        </a:lnSpc>
                        <a:spcAft>
                          <a:spcPts val="0"/>
                        </a:spcAft>
                      </a:pPr>
                      <a:r>
                        <a:rPr lang="en-GB" sz="1200" b="1" kern="1200" dirty="0">
                          <a:solidFill>
                            <a:srgbClr val="FFFFFF"/>
                          </a:solidFill>
                          <a:effectLst/>
                          <a:latin typeface="Calibri"/>
                          <a:ea typeface="Times New Roman"/>
                          <a:cs typeface="Arial"/>
                        </a:rPr>
                        <a:t>Update</a:t>
                      </a:r>
                      <a:endParaRPr lang="en-GB" sz="1100" dirty="0">
                        <a:effectLst/>
                        <a:latin typeface="Calibri"/>
                        <a:ea typeface="Calibri"/>
                        <a:cs typeface="Times New Roman"/>
                      </a:endParaRPr>
                    </a:p>
                  </a:txBody>
                  <a:tcPr marL="90050" marR="90050" marT="45025" marB="450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22408805"/>
              </p:ext>
            </p:extLst>
          </p:nvPr>
        </p:nvGraphicFramePr>
        <p:xfrm>
          <a:off x="467544" y="2924944"/>
          <a:ext cx="8280920" cy="3809353"/>
        </p:xfrm>
        <a:graphic>
          <a:graphicData uri="http://schemas.openxmlformats.org/drawingml/2006/table">
            <a:tbl>
              <a:tblPr firstRow="1" bandRow="1"/>
              <a:tblGrid>
                <a:gridCol w="2070230"/>
                <a:gridCol w="2070230"/>
                <a:gridCol w="2070230"/>
                <a:gridCol w="2070230"/>
              </a:tblGrid>
              <a:tr h="2159471">
                <a:tc>
                  <a:txBody>
                    <a:bodyPr/>
                    <a:lstStyle/>
                    <a:p>
                      <a:pPr>
                        <a:lnSpc>
                          <a:spcPct val="115000"/>
                        </a:lnSpc>
                        <a:spcAft>
                          <a:spcPts val="0"/>
                        </a:spcAft>
                      </a:pPr>
                      <a:r>
                        <a:rPr lang="en-GB" sz="1200" kern="1200" dirty="0">
                          <a:solidFill>
                            <a:srgbClr val="000000"/>
                          </a:solidFill>
                          <a:effectLst/>
                          <a:latin typeface="Calibri"/>
                          <a:ea typeface="Times New Roman"/>
                          <a:cs typeface="Arial"/>
                        </a:rPr>
                        <a:t>%age of staff experiencing bullying from staff</a:t>
                      </a:r>
                      <a:endParaRPr lang="en-GB" sz="1200" dirty="0">
                        <a:effectLst/>
                        <a:latin typeface="Calibri"/>
                        <a:ea typeface="Calibri"/>
                        <a:cs typeface="Times New Roman"/>
                      </a:endParaRPr>
                    </a:p>
                  </a:txBody>
                  <a:tcPr marL="90050" marR="90050" marT="45025" marB="450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n-GB" sz="1200" kern="1200" dirty="0" smtClean="0">
                          <a:solidFill>
                            <a:srgbClr val="000000"/>
                          </a:solidFill>
                          <a:effectLst/>
                          <a:latin typeface="Calibri"/>
                          <a:ea typeface="Times New Roman"/>
                          <a:cs typeface="Arial"/>
                        </a:rPr>
                        <a:t>White</a:t>
                      </a:r>
                      <a:r>
                        <a:rPr lang="en-GB" sz="1200" kern="1200" dirty="0">
                          <a:solidFill>
                            <a:srgbClr val="000000"/>
                          </a:solidFill>
                          <a:effectLst/>
                          <a:latin typeface="Calibri"/>
                          <a:ea typeface="Times New Roman"/>
                          <a:cs typeface="Arial"/>
                        </a:rPr>
                        <a:t>: </a:t>
                      </a:r>
                      <a:r>
                        <a:rPr lang="en-GB" sz="1200" kern="1200" dirty="0" smtClean="0">
                          <a:solidFill>
                            <a:srgbClr val="000000"/>
                          </a:solidFill>
                          <a:effectLst/>
                          <a:latin typeface="Calibri"/>
                          <a:ea typeface="Times New Roman"/>
                          <a:cs typeface="Arial"/>
                        </a:rPr>
                        <a:t>22.98%</a:t>
                      </a:r>
                      <a:endParaRPr lang="en-GB" sz="1200" dirty="0">
                        <a:effectLst/>
                        <a:latin typeface="Calibri"/>
                        <a:ea typeface="Calibri"/>
                        <a:cs typeface="Times New Roman"/>
                      </a:endParaRPr>
                    </a:p>
                    <a:p>
                      <a:pPr>
                        <a:lnSpc>
                          <a:spcPct val="115000"/>
                        </a:lnSpc>
                        <a:spcAft>
                          <a:spcPts val="0"/>
                        </a:spcAft>
                      </a:pPr>
                      <a:r>
                        <a:rPr lang="en-GB" sz="1200" kern="1200" dirty="0">
                          <a:solidFill>
                            <a:srgbClr val="000000"/>
                          </a:solidFill>
                          <a:effectLst/>
                          <a:latin typeface="Calibri"/>
                          <a:ea typeface="Times New Roman"/>
                          <a:cs typeface="Arial"/>
                        </a:rPr>
                        <a:t>BME: </a:t>
                      </a:r>
                      <a:r>
                        <a:rPr lang="en-GB" sz="1200" kern="1200" dirty="0" smtClean="0">
                          <a:solidFill>
                            <a:srgbClr val="000000"/>
                          </a:solidFill>
                          <a:effectLst/>
                          <a:latin typeface="Calibri"/>
                          <a:ea typeface="Times New Roman"/>
                          <a:cs typeface="Arial"/>
                        </a:rPr>
                        <a:t>26.87%</a:t>
                      </a:r>
                      <a:endParaRPr lang="en-GB" sz="1200" dirty="0">
                        <a:effectLst/>
                        <a:latin typeface="Calibri"/>
                        <a:ea typeface="Calibri"/>
                        <a:cs typeface="Times New Roman"/>
                      </a:endParaRPr>
                    </a:p>
                  </a:txBody>
                  <a:tcPr marL="90050" marR="90050" marT="45025" marB="450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a:lnSpc>
                          <a:spcPct val="115000"/>
                        </a:lnSpc>
                        <a:spcAft>
                          <a:spcPts val="1000"/>
                        </a:spcAft>
                      </a:pPr>
                      <a:r>
                        <a:rPr lang="en-GB" sz="1100" dirty="0">
                          <a:effectLst/>
                          <a:latin typeface="Calibri"/>
                          <a:ea typeface="Calibri"/>
                          <a:cs typeface="Times New Roman"/>
                        </a:rPr>
                        <a:t>Line managers to continue to address concerns locally. A toolkit to allow managers to work with teams to address issues of local concern arising from staff survey has been implemented and feedback requested in September 2016 in the form of "You Said...We Did"</a:t>
                      </a:r>
                    </a:p>
                    <a:p>
                      <a:pPr algn="l">
                        <a:lnSpc>
                          <a:spcPct val="115000"/>
                        </a:lnSpc>
                        <a:spcAft>
                          <a:spcPts val="1000"/>
                        </a:spcAft>
                      </a:pPr>
                      <a:r>
                        <a:rPr lang="en-GB" sz="1100" dirty="0">
                          <a:effectLst/>
                          <a:latin typeface="Calibri"/>
                          <a:ea typeface="Calibri"/>
                          <a:cs typeface="Times New Roman"/>
                        </a:rPr>
                        <a:t> </a:t>
                      </a:r>
                      <a:r>
                        <a:rPr lang="en-GB" sz="1100" dirty="0" smtClean="0">
                          <a:effectLst/>
                          <a:latin typeface="Calibri"/>
                          <a:ea typeface="Calibri"/>
                          <a:cs typeface="Times New Roman"/>
                        </a:rPr>
                        <a:t>Plans </a:t>
                      </a:r>
                      <a:r>
                        <a:rPr lang="en-GB" sz="1100" dirty="0">
                          <a:effectLst/>
                          <a:latin typeface="Calibri"/>
                          <a:ea typeface="Calibri"/>
                          <a:cs typeface="Times New Roman"/>
                        </a:rPr>
                        <a:t>to set up network of ‘Fair Treatment at Work’ Facilitators under way</a:t>
                      </a:r>
                      <a:r>
                        <a:rPr lang="en-GB" sz="1100" dirty="0">
                          <a:solidFill>
                            <a:srgbClr val="FF0000"/>
                          </a:solidFill>
                          <a:effectLst/>
                          <a:latin typeface="Calibri"/>
                          <a:ea typeface="Calibri"/>
                          <a:cs typeface="Times New Roman"/>
                        </a:rPr>
                        <a:t>. </a:t>
                      </a:r>
                      <a:endParaRPr lang="en-GB" sz="1100" dirty="0">
                        <a:effectLst/>
                        <a:latin typeface="Calibri"/>
                        <a:ea typeface="Calibri"/>
                        <a:cs typeface="Times New Roman"/>
                      </a:endParaRPr>
                    </a:p>
                  </a:txBody>
                  <a:tcPr marL="114300" marR="11430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i="0" dirty="0" smtClean="0">
                          <a:effectLst/>
                          <a:latin typeface="+mn-lt"/>
                          <a:ea typeface="Calibri"/>
                          <a:cs typeface="Times New Roman"/>
                        </a:rPr>
                        <a:t>Mixed response</a:t>
                      </a:r>
                      <a:r>
                        <a:rPr lang="en-GB" sz="1200" i="0" baseline="0" dirty="0" smtClean="0">
                          <a:effectLst/>
                          <a:latin typeface="+mn-lt"/>
                          <a:ea typeface="Calibri"/>
                          <a:cs typeface="Times New Roman"/>
                        </a:rPr>
                        <a:t> from Directorates re Staff Survey Action Planning. </a:t>
                      </a:r>
                    </a:p>
                    <a:p>
                      <a:pPr>
                        <a:lnSpc>
                          <a:spcPct val="115000"/>
                        </a:lnSpc>
                        <a:spcAft>
                          <a:spcPts val="0"/>
                        </a:spcAft>
                      </a:pPr>
                      <a:r>
                        <a:rPr lang="en-GB" sz="1200" baseline="0" dirty="0" smtClean="0">
                          <a:effectLst/>
                          <a:latin typeface="+mn-lt"/>
                          <a:ea typeface="Calibri"/>
                          <a:cs typeface="Times New Roman"/>
                        </a:rPr>
                        <a:t>2016 Staff Survey launched – review results once available.</a:t>
                      </a:r>
                    </a:p>
                    <a:p>
                      <a:pPr>
                        <a:lnSpc>
                          <a:spcPct val="115000"/>
                        </a:lnSpc>
                        <a:spcAft>
                          <a:spcPts val="0"/>
                        </a:spcAft>
                      </a:pPr>
                      <a:endParaRPr lang="en-GB" sz="1200" baseline="0" dirty="0" smtClean="0">
                        <a:effectLst/>
                        <a:latin typeface="Calibri"/>
                        <a:ea typeface="Calibri"/>
                        <a:cs typeface="Times New Roman"/>
                      </a:endParaRPr>
                    </a:p>
                    <a:p>
                      <a:pPr>
                        <a:lnSpc>
                          <a:spcPct val="115000"/>
                        </a:lnSpc>
                        <a:spcAft>
                          <a:spcPts val="0"/>
                        </a:spcAft>
                      </a:pPr>
                      <a:endParaRPr lang="en-GB" sz="1200" baseline="0" dirty="0" smtClean="0">
                        <a:effectLst/>
                        <a:latin typeface="Calibri"/>
                        <a:ea typeface="Calibri"/>
                        <a:cs typeface="Times New Roman"/>
                      </a:endParaRPr>
                    </a:p>
                    <a:p>
                      <a:pPr>
                        <a:lnSpc>
                          <a:spcPct val="115000"/>
                        </a:lnSpc>
                        <a:spcAft>
                          <a:spcPts val="0"/>
                        </a:spcAft>
                      </a:pPr>
                      <a:endParaRPr lang="en-GB" sz="1200" baseline="0" dirty="0" smtClean="0">
                        <a:effectLst/>
                        <a:latin typeface="Calibri"/>
                        <a:ea typeface="Calibri"/>
                        <a:cs typeface="Times New Roman"/>
                      </a:endParaRPr>
                    </a:p>
                    <a:p>
                      <a:pPr>
                        <a:lnSpc>
                          <a:spcPct val="115000"/>
                        </a:lnSpc>
                        <a:spcAft>
                          <a:spcPts val="0"/>
                        </a:spcAft>
                      </a:pPr>
                      <a:endParaRPr lang="en-GB" sz="1200" baseline="0" dirty="0" smtClean="0">
                        <a:effectLst/>
                        <a:latin typeface="Calibri"/>
                        <a:ea typeface="Calibri"/>
                        <a:cs typeface="Times New Roman"/>
                      </a:endParaRPr>
                    </a:p>
                    <a:p>
                      <a:pPr>
                        <a:lnSpc>
                          <a:spcPct val="115000"/>
                        </a:lnSpc>
                        <a:spcAft>
                          <a:spcPts val="0"/>
                        </a:spcAft>
                      </a:pPr>
                      <a:r>
                        <a:rPr lang="en-GB" sz="1200" baseline="0" dirty="0" smtClean="0">
                          <a:effectLst/>
                          <a:latin typeface="Calibri"/>
                          <a:ea typeface="Calibri"/>
                          <a:cs typeface="Times New Roman"/>
                        </a:rPr>
                        <a:t>Fair Treatment Facilitator training October 2016</a:t>
                      </a:r>
                      <a:endParaRPr lang="en-GB" sz="1200" dirty="0">
                        <a:effectLst/>
                        <a:latin typeface="Calibri"/>
                        <a:ea typeface="Calibri"/>
                        <a:cs typeface="Times New Roman"/>
                      </a:endParaRPr>
                    </a:p>
                  </a:txBody>
                  <a:tcPr marL="90050" marR="90050" marT="45025" marB="450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1368921">
                <a:tc>
                  <a:txBody>
                    <a:bodyPr/>
                    <a:lstStyle/>
                    <a:p>
                      <a:pPr>
                        <a:lnSpc>
                          <a:spcPct val="115000"/>
                        </a:lnSpc>
                        <a:spcAft>
                          <a:spcPts val="0"/>
                        </a:spcAft>
                      </a:pPr>
                      <a:r>
                        <a:rPr lang="en-GB" sz="1200" kern="1200" dirty="0">
                          <a:solidFill>
                            <a:srgbClr val="000000"/>
                          </a:solidFill>
                          <a:effectLst/>
                          <a:latin typeface="Calibri"/>
                          <a:ea typeface="Times New Roman"/>
                          <a:cs typeface="Arial"/>
                        </a:rPr>
                        <a:t>%age of staff believing the Trust provides equal opportunities</a:t>
                      </a:r>
                      <a:endParaRPr lang="en-GB" sz="1200" dirty="0">
                        <a:effectLst/>
                        <a:latin typeface="Calibri"/>
                        <a:ea typeface="Calibri"/>
                        <a:cs typeface="Times New Roman"/>
                      </a:endParaRPr>
                    </a:p>
                  </a:txBody>
                  <a:tcPr marL="90050" marR="90050" marT="45025" marB="450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en-GB" sz="1200" kern="1200" dirty="0" smtClean="0">
                          <a:solidFill>
                            <a:srgbClr val="000000"/>
                          </a:solidFill>
                          <a:effectLst/>
                          <a:latin typeface="Calibri"/>
                          <a:ea typeface="Times New Roman"/>
                          <a:cs typeface="Arial"/>
                        </a:rPr>
                        <a:t>White</a:t>
                      </a:r>
                      <a:r>
                        <a:rPr lang="en-GB" sz="1200" kern="1200" dirty="0">
                          <a:solidFill>
                            <a:srgbClr val="000000"/>
                          </a:solidFill>
                          <a:effectLst/>
                          <a:latin typeface="Calibri"/>
                          <a:ea typeface="Times New Roman"/>
                          <a:cs typeface="Arial"/>
                        </a:rPr>
                        <a:t>: </a:t>
                      </a:r>
                      <a:r>
                        <a:rPr lang="en-GB" sz="1200" kern="1200" dirty="0" smtClean="0">
                          <a:solidFill>
                            <a:srgbClr val="000000"/>
                          </a:solidFill>
                          <a:effectLst/>
                          <a:latin typeface="Calibri"/>
                          <a:ea typeface="Times New Roman"/>
                          <a:cs typeface="Arial"/>
                        </a:rPr>
                        <a:t>88.8%</a:t>
                      </a:r>
                      <a:endParaRPr lang="en-GB" sz="1200" dirty="0">
                        <a:effectLst/>
                        <a:latin typeface="Calibri"/>
                        <a:ea typeface="Calibri"/>
                        <a:cs typeface="Times New Roman"/>
                      </a:endParaRPr>
                    </a:p>
                    <a:p>
                      <a:pPr>
                        <a:lnSpc>
                          <a:spcPct val="115000"/>
                        </a:lnSpc>
                        <a:spcAft>
                          <a:spcPts val="0"/>
                        </a:spcAft>
                      </a:pPr>
                      <a:r>
                        <a:rPr lang="en-GB" sz="1200" kern="1200" dirty="0">
                          <a:solidFill>
                            <a:srgbClr val="000000"/>
                          </a:solidFill>
                          <a:effectLst/>
                          <a:latin typeface="Calibri"/>
                          <a:ea typeface="Times New Roman"/>
                          <a:cs typeface="Arial"/>
                        </a:rPr>
                        <a:t>BME: </a:t>
                      </a:r>
                      <a:r>
                        <a:rPr lang="en-GB" sz="1200" kern="1200" dirty="0" smtClean="0">
                          <a:solidFill>
                            <a:srgbClr val="000000"/>
                          </a:solidFill>
                          <a:effectLst/>
                          <a:latin typeface="Calibri"/>
                          <a:ea typeface="Times New Roman"/>
                          <a:cs typeface="Arial"/>
                        </a:rPr>
                        <a:t>70.51%</a:t>
                      </a:r>
                      <a:endParaRPr lang="en-GB" sz="1200" dirty="0">
                        <a:effectLst/>
                        <a:latin typeface="Calibri"/>
                        <a:ea typeface="Calibri"/>
                        <a:cs typeface="Times New Roman"/>
                      </a:endParaRPr>
                    </a:p>
                  </a:txBody>
                  <a:tcPr marL="90050" marR="90050" marT="45025" marB="450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endParaRPr lang="en-GB" sz="1200" dirty="0">
                        <a:effectLst/>
                        <a:latin typeface="Calibri"/>
                        <a:ea typeface="Calibri"/>
                        <a:cs typeface="Times New Roman"/>
                      </a:endParaRPr>
                    </a:p>
                  </a:txBody>
                  <a:tcPr marL="90050" marR="90050" marT="45025" marB="450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endParaRPr lang="en-GB" sz="1200" dirty="0">
                        <a:effectLst/>
                        <a:latin typeface="Calibri"/>
                        <a:ea typeface="Calibri"/>
                        <a:cs typeface="Times New Roman"/>
                      </a:endParaRPr>
                    </a:p>
                  </a:txBody>
                  <a:tcPr marL="90050" marR="90050" marT="45025" marB="450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405583862"/>
              </p:ext>
            </p:extLst>
          </p:nvPr>
        </p:nvGraphicFramePr>
        <p:xfrm>
          <a:off x="467544" y="1772816"/>
          <a:ext cx="8280920" cy="1158187"/>
        </p:xfrm>
        <a:graphic>
          <a:graphicData uri="http://schemas.openxmlformats.org/drawingml/2006/table">
            <a:tbl>
              <a:tblPr firstRow="1" bandRow="1">
                <a:tableStyleId>{5C22544A-7EE6-4342-B048-85BDC9FD1C3A}</a:tableStyleId>
              </a:tblPr>
              <a:tblGrid>
                <a:gridCol w="2070230"/>
                <a:gridCol w="2070230"/>
                <a:gridCol w="2070230"/>
                <a:gridCol w="2070230"/>
              </a:tblGrid>
              <a:tr h="1158187">
                <a:tc>
                  <a:txBody>
                    <a:bodyPr/>
                    <a:lstStyle/>
                    <a:p>
                      <a:pPr>
                        <a:lnSpc>
                          <a:spcPct val="115000"/>
                        </a:lnSpc>
                        <a:spcAft>
                          <a:spcPts val="0"/>
                        </a:spcAft>
                      </a:pPr>
                      <a:r>
                        <a:rPr lang="en-GB" sz="1200" b="0" kern="1200" dirty="0">
                          <a:effectLst/>
                          <a:latin typeface="+mn-lt"/>
                        </a:rPr>
                        <a:t>%age of staff experiencing bullying from patients , relatives</a:t>
                      </a:r>
                      <a:endParaRPr lang="en-GB" sz="1200" b="0" dirty="0">
                        <a:effectLst/>
                        <a:latin typeface="+mn-lt"/>
                        <a:ea typeface="Calibri"/>
                        <a:cs typeface="Times New Roman"/>
                      </a:endParaRPr>
                    </a:p>
                  </a:txBody>
                  <a:tcPr marL="64935" marR="64935" marT="32467" marB="32467"/>
                </a:tc>
                <a:tc>
                  <a:txBody>
                    <a:bodyPr/>
                    <a:lstStyle/>
                    <a:p>
                      <a:pPr>
                        <a:lnSpc>
                          <a:spcPct val="115000"/>
                        </a:lnSpc>
                        <a:spcAft>
                          <a:spcPts val="0"/>
                        </a:spcAft>
                      </a:pPr>
                      <a:r>
                        <a:rPr lang="en-GB" sz="1200" b="0" kern="1200" dirty="0" smtClean="0">
                          <a:effectLst/>
                          <a:latin typeface="+mn-lt"/>
                        </a:rPr>
                        <a:t>White</a:t>
                      </a:r>
                      <a:r>
                        <a:rPr lang="en-GB" sz="1200" b="0" kern="1200" dirty="0">
                          <a:effectLst/>
                          <a:latin typeface="+mn-lt"/>
                        </a:rPr>
                        <a:t>: </a:t>
                      </a:r>
                      <a:r>
                        <a:rPr lang="en-GB" sz="1200" b="0" kern="1200" dirty="0" smtClean="0">
                          <a:effectLst/>
                          <a:latin typeface="+mn-lt"/>
                        </a:rPr>
                        <a:t>28.67%</a:t>
                      </a:r>
                      <a:endParaRPr lang="en-GB" sz="1200" b="0" dirty="0">
                        <a:effectLst/>
                        <a:latin typeface="+mn-lt"/>
                      </a:endParaRPr>
                    </a:p>
                    <a:p>
                      <a:pPr>
                        <a:lnSpc>
                          <a:spcPct val="115000"/>
                        </a:lnSpc>
                        <a:spcAft>
                          <a:spcPts val="0"/>
                        </a:spcAft>
                      </a:pPr>
                      <a:r>
                        <a:rPr lang="en-GB" sz="1200" b="0" kern="1200" dirty="0">
                          <a:effectLst/>
                          <a:latin typeface="+mn-lt"/>
                        </a:rPr>
                        <a:t>BME: </a:t>
                      </a:r>
                      <a:r>
                        <a:rPr lang="en-GB" sz="1200" b="0" kern="1200" dirty="0" smtClean="0">
                          <a:effectLst/>
                          <a:latin typeface="+mn-lt"/>
                        </a:rPr>
                        <a:t>27.35%</a:t>
                      </a:r>
                      <a:endParaRPr lang="en-GB" sz="1200" b="0" dirty="0">
                        <a:effectLst/>
                        <a:latin typeface="+mn-lt"/>
                        <a:ea typeface="Calibri"/>
                        <a:cs typeface="Times New Roman"/>
                      </a:endParaRPr>
                    </a:p>
                  </a:txBody>
                  <a:tcPr marL="64935" marR="64935" marT="32467" marB="32467"/>
                </a:tc>
                <a:tc>
                  <a:txBody>
                    <a:bodyPr/>
                    <a:lstStyle/>
                    <a:p>
                      <a:pPr algn="l">
                        <a:lnSpc>
                          <a:spcPct val="115000"/>
                        </a:lnSpc>
                        <a:spcAft>
                          <a:spcPts val="1000"/>
                        </a:spcAft>
                      </a:pPr>
                      <a:r>
                        <a:rPr lang="en-GB" sz="1100" b="0" dirty="0">
                          <a:effectLst/>
                          <a:latin typeface="Calibri"/>
                          <a:ea typeface="Calibri"/>
                          <a:cs typeface="Times New Roman"/>
                        </a:rPr>
                        <a:t>Line managers to continue to address concerns locally.</a:t>
                      </a:r>
                    </a:p>
                    <a:p>
                      <a:pPr algn="l">
                        <a:lnSpc>
                          <a:spcPct val="115000"/>
                        </a:lnSpc>
                        <a:spcAft>
                          <a:spcPts val="1000"/>
                        </a:spcAft>
                      </a:pPr>
                      <a:r>
                        <a:rPr lang="en-GB" sz="1100" b="0" dirty="0">
                          <a:effectLst/>
                          <a:latin typeface="Calibri"/>
                          <a:ea typeface="Calibri"/>
                          <a:cs typeface="Times New Roman"/>
                        </a:rPr>
                        <a:t> </a:t>
                      </a:r>
                      <a:r>
                        <a:rPr lang="en-GB" sz="1100" b="0" dirty="0" smtClean="0">
                          <a:effectLst/>
                          <a:latin typeface="Calibri"/>
                          <a:ea typeface="Calibri"/>
                          <a:cs typeface="Times New Roman"/>
                        </a:rPr>
                        <a:t>Plans </a:t>
                      </a:r>
                      <a:r>
                        <a:rPr lang="en-GB" sz="1100" b="0" dirty="0">
                          <a:effectLst/>
                          <a:latin typeface="Calibri"/>
                          <a:ea typeface="Calibri"/>
                          <a:cs typeface="Times New Roman"/>
                        </a:rPr>
                        <a:t>to set up network of ‘Fair Treatment at Work’ Facilitators under way</a:t>
                      </a:r>
                      <a:r>
                        <a:rPr lang="en-GB" sz="1100" dirty="0">
                          <a:solidFill>
                            <a:srgbClr val="FF0000"/>
                          </a:solidFill>
                          <a:effectLst/>
                          <a:latin typeface="Calibri"/>
                          <a:ea typeface="Calibri"/>
                          <a:cs typeface="Times New Roman"/>
                        </a:rPr>
                        <a:t>. </a:t>
                      </a:r>
                      <a:endParaRPr lang="en-GB" sz="1100" dirty="0">
                        <a:effectLst/>
                        <a:latin typeface="Calibri"/>
                        <a:ea typeface="Calibri"/>
                        <a:cs typeface="Times New Roman"/>
                      </a:endParaRPr>
                    </a:p>
                  </a:txBody>
                  <a:tcPr marL="114300" marR="114300" marT="0" marB="0"/>
                </a:tc>
                <a:tc>
                  <a:txBody>
                    <a:bodyPr/>
                    <a:lstStyle/>
                    <a:p>
                      <a:pPr>
                        <a:lnSpc>
                          <a:spcPct val="115000"/>
                        </a:lnSpc>
                        <a:spcAft>
                          <a:spcPts val="0"/>
                        </a:spcAft>
                      </a:pPr>
                      <a:r>
                        <a:rPr lang="en-GB" sz="1200" b="0" dirty="0" smtClean="0">
                          <a:effectLst/>
                          <a:latin typeface="+mn-lt"/>
                          <a:ea typeface="Calibri"/>
                          <a:cs typeface="Times New Roman"/>
                        </a:rPr>
                        <a:t>Fair Treatment Facilitator</a:t>
                      </a:r>
                      <a:r>
                        <a:rPr lang="en-GB" sz="1200" b="0" baseline="0" dirty="0" smtClean="0">
                          <a:effectLst/>
                          <a:latin typeface="+mn-lt"/>
                          <a:ea typeface="Calibri"/>
                          <a:cs typeface="Times New Roman"/>
                        </a:rPr>
                        <a:t> training 17 October 2016. HR and union representatives inputting.</a:t>
                      </a:r>
                      <a:endParaRPr lang="en-GB" sz="1200" b="0" dirty="0">
                        <a:effectLst/>
                        <a:latin typeface="+mn-lt"/>
                        <a:ea typeface="Calibri"/>
                        <a:cs typeface="Times New Roman"/>
                      </a:endParaRPr>
                    </a:p>
                  </a:txBody>
                  <a:tcPr marL="64935" marR="64935" marT="32467" marB="32467"/>
                </a:tc>
              </a:tr>
            </a:tbl>
          </a:graphicData>
        </a:graphic>
      </p:graphicFrame>
    </p:spTree>
    <p:extLst>
      <p:ext uri="{BB962C8B-B14F-4D97-AF65-F5344CB8AC3E}">
        <p14:creationId xmlns:p14="http://schemas.microsoft.com/office/powerpoint/2010/main" val="3974500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436910"/>
          </a:xfrm>
        </p:spPr>
        <p:txBody>
          <a:bodyPr>
            <a:normAutofit fontScale="90000"/>
          </a:bodyPr>
          <a:lstStyle/>
          <a:p>
            <a:r>
              <a:rPr lang="en-GB" sz="2400" dirty="0" smtClean="0"/>
              <a:t>WRES 2016</a:t>
            </a:r>
            <a:endParaRPr lang="en-GB"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9564316"/>
              </p:ext>
            </p:extLst>
          </p:nvPr>
        </p:nvGraphicFramePr>
        <p:xfrm>
          <a:off x="467544" y="1700808"/>
          <a:ext cx="8229600" cy="365204"/>
        </p:xfrm>
        <a:graphic>
          <a:graphicData uri="http://schemas.openxmlformats.org/drawingml/2006/table">
            <a:tbl>
              <a:tblPr firstRow="1" bandRow="1"/>
              <a:tblGrid>
                <a:gridCol w="2057400"/>
                <a:gridCol w="2057400"/>
                <a:gridCol w="2057400"/>
                <a:gridCol w="2057400"/>
              </a:tblGrid>
              <a:tr h="365204">
                <a:tc>
                  <a:txBody>
                    <a:bodyPr/>
                    <a:lstStyle/>
                    <a:p>
                      <a:pPr>
                        <a:lnSpc>
                          <a:spcPct val="115000"/>
                        </a:lnSpc>
                        <a:spcAft>
                          <a:spcPts val="0"/>
                        </a:spcAft>
                      </a:pPr>
                      <a:r>
                        <a:rPr lang="en-GB" sz="1200" b="1" kern="1200" dirty="0">
                          <a:solidFill>
                            <a:srgbClr val="FFFFFF"/>
                          </a:solidFill>
                          <a:effectLst/>
                          <a:latin typeface="Calibri"/>
                          <a:ea typeface="Times New Roman"/>
                          <a:cs typeface="Arial"/>
                        </a:rPr>
                        <a:t>Indicator</a:t>
                      </a:r>
                      <a:endParaRPr lang="en-GB" sz="1100" dirty="0">
                        <a:effectLst/>
                        <a:latin typeface="Calibri"/>
                        <a:ea typeface="Calibri"/>
                        <a:cs typeface="Times New Roman"/>
                      </a:endParaRPr>
                    </a:p>
                  </a:txBody>
                  <a:tcPr marL="90050" marR="90050" marT="45025" marB="450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nSpc>
                          <a:spcPct val="115000"/>
                        </a:lnSpc>
                        <a:spcAft>
                          <a:spcPts val="0"/>
                        </a:spcAft>
                      </a:pPr>
                      <a:r>
                        <a:rPr lang="en-GB" sz="1200" b="1" kern="1200" dirty="0">
                          <a:solidFill>
                            <a:srgbClr val="FFFFFF"/>
                          </a:solidFill>
                          <a:effectLst/>
                          <a:latin typeface="Calibri"/>
                          <a:ea typeface="Times New Roman"/>
                          <a:cs typeface="Arial"/>
                        </a:rPr>
                        <a:t>2015 </a:t>
                      </a:r>
                      <a:r>
                        <a:rPr lang="en-GB" sz="1200" b="1" kern="1200" dirty="0" smtClean="0">
                          <a:solidFill>
                            <a:srgbClr val="FFFFFF"/>
                          </a:solidFill>
                          <a:effectLst/>
                          <a:latin typeface="Calibri"/>
                          <a:ea typeface="Times New Roman"/>
                          <a:cs typeface="Arial"/>
                        </a:rPr>
                        <a:t>WRES</a:t>
                      </a:r>
                      <a:endParaRPr lang="en-GB" sz="1100" dirty="0">
                        <a:effectLst/>
                        <a:latin typeface="Calibri"/>
                        <a:ea typeface="Calibri"/>
                        <a:cs typeface="Times New Roman"/>
                      </a:endParaRPr>
                    </a:p>
                  </a:txBody>
                  <a:tcPr marL="90050" marR="90050" marT="45025" marB="450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nSpc>
                          <a:spcPct val="115000"/>
                        </a:lnSpc>
                        <a:spcAft>
                          <a:spcPts val="0"/>
                        </a:spcAft>
                      </a:pPr>
                      <a:r>
                        <a:rPr lang="en-GB" sz="1200" b="1" kern="1200">
                          <a:solidFill>
                            <a:srgbClr val="FFFFFF"/>
                          </a:solidFill>
                          <a:effectLst/>
                          <a:latin typeface="Calibri"/>
                          <a:ea typeface="Times New Roman"/>
                          <a:cs typeface="Arial"/>
                        </a:rPr>
                        <a:t>Agreed action Plan</a:t>
                      </a:r>
                      <a:endParaRPr lang="en-GB" sz="1100">
                        <a:effectLst/>
                        <a:latin typeface="Calibri"/>
                        <a:ea typeface="Calibri"/>
                        <a:cs typeface="Times New Roman"/>
                      </a:endParaRPr>
                    </a:p>
                  </a:txBody>
                  <a:tcPr marL="90050" marR="90050" marT="45025" marB="450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nSpc>
                          <a:spcPct val="115000"/>
                        </a:lnSpc>
                        <a:spcAft>
                          <a:spcPts val="0"/>
                        </a:spcAft>
                      </a:pPr>
                      <a:r>
                        <a:rPr lang="en-GB" sz="1200" b="1" kern="1200" dirty="0">
                          <a:solidFill>
                            <a:srgbClr val="FFFFFF"/>
                          </a:solidFill>
                          <a:effectLst/>
                          <a:latin typeface="Calibri"/>
                          <a:ea typeface="Times New Roman"/>
                          <a:cs typeface="Arial"/>
                        </a:rPr>
                        <a:t>Update</a:t>
                      </a:r>
                      <a:endParaRPr lang="en-GB" sz="1100" dirty="0">
                        <a:effectLst/>
                        <a:latin typeface="Calibri"/>
                        <a:ea typeface="Calibri"/>
                        <a:cs typeface="Times New Roman"/>
                      </a:endParaRPr>
                    </a:p>
                  </a:txBody>
                  <a:tcPr marL="90050" marR="90050" marT="45025" marB="450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13928896"/>
              </p:ext>
            </p:extLst>
          </p:nvPr>
        </p:nvGraphicFramePr>
        <p:xfrm>
          <a:off x="467544" y="3429000"/>
          <a:ext cx="8229600" cy="1125629"/>
        </p:xfrm>
        <a:graphic>
          <a:graphicData uri="http://schemas.openxmlformats.org/drawingml/2006/table">
            <a:tbl>
              <a:tblPr firstRow="1" bandRow="1"/>
              <a:tblGrid>
                <a:gridCol w="2057400"/>
                <a:gridCol w="2057400"/>
                <a:gridCol w="2057400"/>
                <a:gridCol w="2057400"/>
              </a:tblGrid>
              <a:tr h="1125629">
                <a:tc>
                  <a:txBody>
                    <a:bodyPr/>
                    <a:lstStyle/>
                    <a:p>
                      <a:pPr>
                        <a:lnSpc>
                          <a:spcPct val="115000"/>
                        </a:lnSpc>
                        <a:spcAft>
                          <a:spcPts val="0"/>
                        </a:spcAft>
                      </a:pPr>
                      <a:r>
                        <a:rPr lang="en-GB" sz="1200" kern="1200" dirty="0" smtClean="0">
                          <a:solidFill>
                            <a:srgbClr val="000000"/>
                          </a:solidFill>
                          <a:effectLst/>
                          <a:latin typeface="+mn-lt"/>
                          <a:ea typeface="Times New Roman"/>
                          <a:cs typeface="Arial"/>
                        </a:rPr>
                        <a:t>Percentage difference between the organisations’ Board voting membership and its overall workforce.</a:t>
                      </a:r>
                      <a:endParaRPr lang="en-GB" sz="1100" dirty="0">
                        <a:effectLst/>
                        <a:latin typeface="Calibri"/>
                        <a:ea typeface="Calibri"/>
                        <a:cs typeface="Times New Roman"/>
                      </a:endParaRPr>
                    </a:p>
                  </a:txBody>
                  <a:tcPr marL="90050" marR="90050" marT="45025" marB="450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en-GB" sz="1200" kern="1200" dirty="0" smtClean="0">
                          <a:solidFill>
                            <a:srgbClr val="000000"/>
                          </a:solidFill>
                          <a:effectLst/>
                          <a:latin typeface="Calibri"/>
                          <a:ea typeface="Times New Roman"/>
                          <a:cs typeface="Arial"/>
                        </a:rPr>
                        <a:t>-14.3</a:t>
                      </a:r>
                      <a:endParaRPr lang="en-GB" sz="1100" dirty="0">
                        <a:effectLst/>
                        <a:latin typeface="Calibri"/>
                        <a:ea typeface="Calibri"/>
                        <a:cs typeface="Times New Roman"/>
                      </a:endParaRPr>
                    </a:p>
                  </a:txBody>
                  <a:tcPr marL="90050" marR="90050" marT="45025" marB="450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endParaRPr lang="en-GB" sz="1100" dirty="0">
                        <a:effectLst/>
                        <a:latin typeface="Calibri"/>
                        <a:ea typeface="Calibri"/>
                        <a:cs typeface="Times New Roman"/>
                      </a:endParaRPr>
                    </a:p>
                  </a:txBody>
                  <a:tcPr marL="90050" marR="90050" marT="45025" marB="450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endParaRPr lang="en-GB" sz="1100" dirty="0">
                        <a:effectLst/>
                        <a:latin typeface="Calibri"/>
                        <a:ea typeface="Calibri"/>
                        <a:cs typeface="Times New Roman"/>
                      </a:endParaRPr>
                    </a:p>
                  </a:txBody>
                  <a:tcPr marL="90050" marR="90050" marT="45025" marB="450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580215835"/>
              </p:ext>
            </p:extLst>
          </p:nvPr>
        </p:nvGraphicFramePr>
        <p:xfrm>
          <a:off x="467544" y="2060848"/>
          <a:ext cx="8280920" cy="4464496"/>
        </p:xfrm>
        <a:graphic>
          <a:graphicData uri="http://schemas.openxmlformats.org/drawingml/2006/table">
            <a:tbl>
              <a:tblPr firstRow="1" bandRow="1"/>
              <a:tblGrid>
                <a:gridCol w="2070230"/>
                <a:gridCol w="2070230"/>
                <a:gridCol w="2070230"/>
                <a:gridCol w="2070230"/>
              </a:tblGrid>
              <a:tr h="4464496">
                <a:tc>
                  <a:txBody>
                    <a:bodyPr/>
                    <a:lstStyle/>
                    <a:p>
                      <a:pPr>
                        <a:lnSpc>
                          <a:spcPct val="115000"/>
                        </a:lnSpc>
                        <a:spcAft>
                          <a:spcPts val="0"/>
                        </a:spcAft>
                      </a:pPr>
                      <a:r>
                        <a:rPr lang="en-GB" sz="1200" kern="1200" dirty="0">
                          <a:solidFill>
                            <a:srgbClr val="000000"/>
                          </a:solidFill>
                          <a:effectLst/>
                          <a:latin typeface="Calibri"/>
                          <a:ea typeface="Times New Roman"/>
                          <a:cs typeface="Arial"/>
                        </a:rPr>
                        <a:t>%age of staff experiencing discrimination at work</a:t>
                      </a:r>
                      <a:endParaRPr lang="en-GB" sz="1200" dirty="0">
                        <a:effectLst/>
                        <a:latin typeface="Calibri"/>
                        <a:ea typeface="Calibri"/>
                        <a:cs typeface="Times New Roman"/>
                      </a:endParaRPr>
                    </a:p>
                  </a:txBody>
                  <a:tcPr marL="90050" marR="90050" marT="45025" marB="450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n-GB" sz="1200" kern="1200" dirty="0" smtClean="0">
                          <a:solidFill>
                            <a:srgbClr val="000000"/>
                          </a:solidFill>
                          <a:effectLst/>
                          <a:latin typeface="Calibri"/>
                          <a:ea typeface="Times New Roman"/>
                          <a:cs typeface="Arial"/>
                        </a:rPr>
                        <a:t>White</a:t>
                      </a:r>
                      <a:r>
                        <a:rPr lang="en-GB" sz="1200" kern="1200" dirty="0">
                          <a:solidFill>
                            <a:srgbClr val="000000"/>
                          </a:solidFill>
                          <a:effectLst/>
                          <a:latin typeface="Calibri"/>
                          <a:ea typeface="Times New Roman"/>
                          <a:cs typeface="Arial"/>
                        </a:rPr>
                        <a:t>: </a:t>
                      </a:r>
                      <a:r>
                        <a:rPr lang="en-GB" sz="1200" kern="1200" dirty="0" smtClean="0">
                          <a:solidFill>
                            <a:srgbClr val="000000"/>
                          </a:solidFill>
                          <a:effectLst/>
                          <a:latin typeface="Calibri"/>
                          <a:ea typeface="Times New Roman"/>
                          <a:cs typeface="Arial"/>
                        </a:rPr>
                        <a:t>6.12%</a:t>
                      </a:r>
                      <a:endParaRPr lang="en-GB" sz="1200" dirty="0">
                        <a:effectLst/>
                        <a:latin typeface="Calibri"/>
                        <a:ea typeface="Calibri"/>
                        <a:cs typeface="Times New Roman"/>
                      </a:endParaRPr>
                    </a:p>
                    <a:p>
                      <a:pPr>
                        <a:lnSpc>
                          <a:spcPct val="115000"/>
                        </a:lnSpc>
                        <a:spcAft>
                          <a:spcPts val="0"/>
                        </a:spcAft>
                      </a:pPr>
                      <a:r>
                        <a:rPr lang="en-GB" sz="1200" kern="1200" dirty="0">
                          <a:solidFill>
                            <a:srgbClr val="000000"/>
                          </a:solidFill>
                          <a:effectLst/>
                          <a:latin typeface="Calibri"/>
                          <a:ea typeface="Times New Roman"/>
                          <a:cs typeface="Arial"/>
                        </a:rPr>
                        <a:t>BME: </a:t>
                      </a:r>
                      <a:r>
                        <a:rPr lang="en-GB" sz="1200" kern="1200" dirty="0" smtClean="0">
                          <a:solidFill>
                            <a:srgbClr val="000000"/>
                          </a:solidFill>
                          <a:effectLst/>
                          <a:latin typeface="Calibri"/>
                          <a:ea typeface="Times New Roman"/>
                          <a:cs typeface="Arial"/>
                        </a:rPr>
                        <a:t>16.37%</a:t>
                      </a:r>
                      <a:endParaRPr lang="en-GB" sz="1200" dirty="0">
                        <a:effectLst/>
                        <a:latin typeface="Calibri"/>
                        <a:ea typeface="Calibri"/>
                        <a:cs typeface="Times New Roman"/>
                      </a:endParaRPr>
                    </a:p>
                  </a:txBody>
                  <a:tcPr marL="90050" marR="90050" marT="45025" marB="450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a:lnSpc>
                          <a:spcPct val="115000"/>
                        </a:lnSpc>
                        <a:spcAft>
                          <a:spcPts val="1000"/>
                        </a:spcAft>
                      </a:pPr>
                      <a:r>
                        <a:rPr lang="en-GB" sz="1100" dirty="0" smtClean="0">
                          <a:effectLst/>
                          <a:latin typeface="Calibri"/>
                          <a:ea typeface="Calibri"/>
                          <a:cs typeface="Times New Roman"/>
                        </a:rPr>
                        <a:t>As above, line </a:t>
                      </a:r>
                      <a:r>
                        <a:rPr lang="en-GB" sz="1100" dirty="0">
                          <a:effectLst/>
                          <a:latin typeface="Calibri"/>
                          <a:ea typeface="Calibri"/>
                          <a:cs typeface="Times New Roman"/>
                        </a:rPr>
                        <a:t>managers to continue to address concerns locally. A toolkit to allow managers to work with teams to address issues of local concern arising from staff survey </a:t>
                      </a:r>
                      <a:r>
                        <a:rPr lang="en-GB" sz="1100" dirty="0" smtClean="0">
                          <a:effectLst/>
                          <a:latin typeface="Calibri"/>
                          <a:ea typeface="Calibri"/>
                          <a:cs typeface="Times New Roman"/>
                        </a:rPr>
                        <a:t>is available</a:t>
                      </a:r>
                      <a:r>
                        <a:rPr lang="en-GB" sz="1100" baseline="0" dirty="0" smtClean="0">
                          <a:effectLst/>
                          <a:latin typeface="Calibri"/>
                          <a:ea typeface="Calibri"/>
                          <a:cs typeface="Times New Roman"/>
                        </a:rPr>
                        <a:t>.</a:t>
                      </a:r>
                      <a:endParaRPr lang="en-GB" sz="1100" dirty="0">
                        <a:effectLst/>
                        <a:latin typeface="Calibri"/>
                        <a:ea typeface="Calibri"/>
                        <a:cs typeface="Times New Roman"/>
                      </a:endParaRPr>
                    </a:p>
                    <a:p>
                      <a:pPr algn="l">
                        <a:lnSpc>
                          <a:spcPct val="115000"/>
                        </a:lnSpc>
                        <a:spcAft>
                          <a:spcPts val="1000"/>
                        </a:spcAft>
                      </a:pPr>
                      <a:r>
                        <a:rPr lang="en-GB" sz="1100" dirty="0">
                          <a:effectLst/>
                          <a:latin typeface="Calibri"/>
                          <a:ea typeface="Calibri"/>
                          <a:cs typeface="Times New Roman"/>
                        </a:rPr>
                        <a:t> </a:t>
                      </a:r>
                      <a:r>
                        <a:rPr lang="en-GB" sz="1100" dirty="0" smtClean="0">
                          <a:effectLst/>
                          <a:latin typeface="Calibri"/>
                          <a:ea typeface="Calibri"/>
                          <a:cs typeface="Times New Roman"/>
                        </a:rPr>
                        <a:t>Plans </a:t>
                      </a:r>
                      <a:r>
                        <a:rPr lang="en-GB" sz="1100" dirty="0">
                          <a:effectLst/>
                          <a:latin typeface="Calibri"/>
                          <a:ea typeface="Calibri"/>
                          <a:cs typeface="Times New Roman"/>
                        </a:rPr>
                        <a:t>to set up network of ‘Fair Treatment at Work’ Facilitators under way</a:t>
                      </a:r>
                      <a:r>
                        <a:rPr lang="en-GB" sz="1100" dirty="0">
                          <a:solidFill>
                            <a:srgbClr val="FF0000"/>
                          </a:solidFill>
                          <a:effectLst/>
                          <a:latin typeface="Calibri"/>
                          <a:ea typeface="Calibri"/>
                          <a:cs typeface="Times New Roman"/>
                        </a:rPr>
                        <a:t>. </a:t>
                      </a:r>
                      <a:endParaRPr lang="en-GB" sz="1100" dirty="0">
                        <a:effectLst/>
                        <a:latin typeface="Calibri"/>
                        <a:ea typeface="Calibri"/>
                        <a:cs typeface="Times New Roman"/>
                      </a:endParaRPr>
                    </a:p>
                    <a:p>
                      <a:pPr algn="l">
                        <a:lnSpc>
                          <a:spcPct val="115000"/>
                        </a:lnSpc>
                        <a:spcAft>
                          <a:spcPts val="1000"/>
                        </a:spcAft>
                      </a:pPr>
                      <a:r>
                        <a:rPr lang="en-GB" sz="1100" dirty="0">
                          <a:solidFill>
                            <a:srgbClr val="FF0000"/>
                          </a:solidFill>
                          <a:effectLst/>
                          <a:latin typeface="Calibri"/>
                          <a:ea typeface="Calibri"/>
                          <a:cs typeface="Times New Roman"/>
                        </a:rPr>
                        <a:t> </a:t>
                      </a:r>
                      <a:r>
                        <a:rPr lang="en-GB" sz="1100" dirty="0" smtClean="0">
                          <a:effectLst/>
                          <a:latin typeface="Calibri"/>
                          <a:ea typeface="Calibri"/>
                          <a:cs typeface="Times New Roman"/>
                        </a:rPr>
                        <a:t>E&amp;D </a:t>
                      </a:r>
                      <a:r>
                        <a:rPr lang="en-GB" sz="1100" dirty="0">
                          <a:effectLst/>
                          <a:latin typeface="Calibri"/>
                          <a:ea typeface="Calibri"/>
                          <a:cs typeface="Times New Roman"/>
                        </a:rPr>
                        <a:t>Lead in conjunction with HR and L&amp;D will explore options for schemes to coach, mentor and provide shadowing opportunities at work to support the career advancement of staff from BME backgrounds.</a:t>
                      </a:r>
                    </a:p>
                    <a:p>
                      <a:pPr algn="l">
                        <a:lnSpc>
                          <a:spcPct val="115000"/>
                        </a:lnSpc>
                        <a:spcAft>
                          <a:spcPts val="1000"/>
                        </a:spcAft>
                      </a:pPr>
                      <a:r>
                        <a:rPr lang="en-GB" sz="1100" dirty="0">
                          <a:effectLst/>
                          <a:latin typeface="Calibri"/>
                          <a:ea typeface="Calibri"/>
                          <a:cs typeface="Times New Roman"/>
                        </a:rPr>
                        <a:t> </a:t>
                      </a:r>
                    </a:p>
                  </a:txBody>
                  <a:tcPr marL="114300" marR="11430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n-GB" sz="1200" i="0" dirty="0" smtClean="0">
                          <a:effectLst/>
                          <a:latin typeface="Calibri"/>
                          <a:ea typeface="Calibri"/>
                          <a:cs typeface="Times New Roman"/>
                        </a:rPr>
                        <a:t>As above, mixed response</a:t>
                      </a:r>
                      <a:r>
                        <a:rPr lang="en-GB" sz="1200" i="0" baseline="0" dirty="0" smtClean="0">
                          <a:effectLst/>
                          <a:latin typeface="Calibri"/>
                          <a:ea typeface="Calibri"/>
                          <a:cs typeface="Times New Roman"/>
                        </a:rPr>
                        <a:t> from Directorates re Staff Survey Action Planning. </a:t>
                      </a:r>
                    </a:p>
                    <a:p>
                      <a:pPr>
                        <a:lnSpc>
                          <a:spcPct val="115000"/>
                        </a:lnSpc>
                        <a:spcAft>
                          <a:spcPts val="0"/>
                        </a:spcAft>
                      </a:pPr>
                      <a:endParaRPr lang="en-GB" sz="1200" baseline="0" dirty="0" smtClean="0">
                        <a:effectLst/>
                        <a:latin typeface="Calibri"/>
                        <a:ea typeface="Calibri"/>
                        <a:cs typeface="Times New Roman"/>
                      </a:endParaRPr>
                    </a:p>
                    <a:p>
                      <a:pPr>
                        <a:lnSpc>
                          <a:spcPct val="115000"/>
                        </a:lnSpc>
                        <a:spcAft>
                          <a:spcPts val="0"/>
                        </a:spcAft>
                      </a:pPr>
                      <a:endParaRPr lang="en-GB" sz="1200" baseline="0" dirty="0" smtClean="0">
                        <a:effectLst/>
                        <a:latin typeface="Calibri"/>
                        <a:ea typeface="Calibri"/>
                        <a:cs typeface="Times New Roman"/>
                      </a:endParaRPr>
                    </a:p>
                    <a:p>
                      <a:pPr>
                        <a:lnSpc>
                          <a:spcPct val="115000"/>
                        </a:lnSpc>
                        <a:spcAft>
                          <a:spcPts val="0"/>
                        </a:spcAft>
                      </a:pPr>
                      <a:endParaRPr lang="en-GB" sz="1200" baseline="0" dirty="0" smtClean="0">
                        <a:effectLst/>
                        <a:latin typeface="Calibri"/>
                        <a:ea typeface="Calibri"/>
                        <a:cs typeface="Times New Roman"/>
                      </a:endParaRPr>
                    </a:p>
                    <a:p>
                      <a:pPr>
                        <a:lnSpc>
                          <a:spcPct val="115000"/>
                        </a:lnSpc>
                        <a:spcAft>
                          <a:spcPts val="0"/>
                        </a:spcAft>
                      </a:pPr>
                      <a:endParaRPr lang="en-GB" sz="1200" baseline="0" dirty="0" smtClean="0">
                        <a:effectLst/>
                        <a:latin typeface="Calibri"/>
                        <a:ea typeface="Calibri"/>
                        <a:cs typeface="Times New Roman"/>
                      </a:endParaRPr>
                    </a:p>
                    <a:p>
                      <a:pPr>
                        <a:lnSpc>
                          <a:spcPct val="115000"/>
                        </a:lnSpc>
                        <a:spcAft>
                          <a:spcPts val="0"/>
                        </a:spcAft>
                      </a:pPr>
                      <a:r>
                        <a:rPr lang="en-GB" sz="1200" baseline="0" dirty="0" smtClean="0">
                          <a:effectLst/>
                          <a:latin typeface="Calibri"/>
                          <a:ea typeface="Calibri"/>
                          <a:cs typeface="Times New Roman"/>
                        </a:rPr>
                        <a:t>Training in October 2016.</a:t>
                      </a:r>
                    </a:p>
                    <a:p>
                      <a:pPr>
                        <a:lnSpc>
                          <a:spcPct val="115000"/>
                        </a:lnSpc>
                        <a:spcAft>
                          <a:spcPts val="0"/>
                        </a:spcAft>
                      </a:pPr>
                      <a:endParaRPr lang="en-GB" sz="1200" baseline="0" dirty="0" smtClean="0">
                        <a:effectLst/>
                        <a:latin typeface="Calibri"/>
                        <a:ea typeface="Calibri"/>
                        <a:cs typeface="Times New Roman"/>
                      </a:endParaRPr>
                    </a:p>
                    <a:p>
                      <a:pPr>
                        <a:lnSpc>
                          <a:spcPct val="115000"/>
                        </a:lnSpc>
                        <a:spcAft>
                          <a:spcPts val="0"/>
                        </a:spcAft>
                      </a:pPr>
                      <a:endParaRPr lang="en-GB" sz="1200" baseline="0" dirty="0" smtClean="0">
                        <a:effectLst/>
                        <a:latin typeface="Calibri"/>
                        <a:ea typeface="Calibri"/>
                        <a:cs typeface="Times New Roman"/>
                      </a:endParaRPr>
                    </a:p>
                    <a:p>
                      <a:pPr>
                        <a:lnSpc>
                          <a:spcPct val="115000"/>
                        </a:lnSpc>
                        <a:spcAft>
                          <a:spcPts val="0"/>
                        </a:spcAft>
                      </a:pPr>
                      <a:r>
                        <a:rPr lang="en-GB" sz="1200" baseline="0" dirty="0" smtClean="0">
                          <a:effectLst/>
                          <a:latin typeface="Calibri"/>
                          <a:ea typeface="Calibri"/>
                          <a:cs typeface="Times New Roman"/>
                        </a:rPr>
                        <a:t>No update</a:t>
                      </a:r>
                    </a:p>
                    <a:p>
                      <a:pPr>
                        <a:lnSpc>
                          <a:spcPct val="115000"/>
                        </a:lnSpc>
                        <a:spcAft>
                          <a:spcPts val="0"/>
                        </a:spcAft>
                      </a:pPr>
                      <a:endParaRPr lang="en-GB" sz="1200" baseline="0" dirty="0" smtClean="0">
                        <a:effectLst/>
                        <a:latin typeface="Calibri"/>
                        <a:ea typeface="Calibri"/>
                        <a:cs typeface="Times New Roman"/>
                      </a:endParaRPr>
                    </a:p>
                    <a:p>
                      <a:pPr>
                        <a:lnSpc>
                          <a:spcPct val="115000"/>
                        </a:lnSpc>
                        <a:spcAft>
                          <a:spcPts val="0"/>
                        </a:spcAft>
                      </a:pPr>
                      <a:endParaRPr lang="en-GB" sz="1200" baseline="0" dirty="0" smtClean="0">
                        <a:effectLst/>
                        <a:latin typeface="Calibri"/>
                        <a:ea typeface="Calibri"/>
                        <a:cs typeface="Times New Roman"/>
                      </a:endParaRPr>
                    </a:p>
                    <a:p>
                      <a:pPr>
                        <a:lnSpc>
                          <a:spcPct val="115000"/>
                        </a:lnSpc>
                        <a:spcAft>
                          <a:spcPts val="0"/>
                        </a:spcAft>
                      </a:pPr>
                      <a:endParaRPr lang="en-GB" sz="1200" baseline="0" dirty="0" smtClean="0">
                        <a:effectLst/>
                        <a:latin typeface="Calibri"/>
                        <a:ea typeface="Calibri"/>
                        <a:cs typeface="Times New Roman"/>
                      </a:endParaRPr>
                    </a:p>
                    <a:p>
                      <a:pPr>
                        <a:lnSpc>
                          <a:spcPct val="115000"/>
                        </a:lnSpc>
                        <a:spcAft>
                          <a:spcPts val="0"/>
                        </a:spcAft>
                      </a:pPr>
                      <a:endParaRPr lang="en-GB" sz="1200" baseline="0" dirty="0" smtClean="0">
                        <a:effectLst/>
                        <a:latin typeface="Calibri"/>
                        <a:ea typeface="Calibri"/>
                        <a:cs typeface="Times New Roman"/>
                      </a:endParaRPr>
                    </a:p>
                    <a:p>
                      <a:pPr>
                        <a:lnSpc>
                          <a:spcPct val="115000"/>
                        </a:lnSpc>
                        <a:spcAft>
                          <a:spcPts val="0"/>
                        </a:spcAft>
                      </a:pPr>
                      <a:endParaRPr lang="en-GB" sz="1200" baseline="0" dirty="0" smtClean="0">
                        <a:effectLst/>
                        <a:latin typeface="Calibri"/>
                        <a:ea typeface="Calibri"/>
                        <a:cs typeface="Times New Roman"/>
                      </a:endParaRPr>
                    </a:p>
                    <a:p>
                      <a:pPr>
                        <a:lnSpc>
                          <a:spcPct val="115000"/>
                        </a:lnSpc>
                        <a:spcAft>
                          <a:spcPts val="0"/>
                        </a:spcAft>
                      </a:pPr>
                      <a:endParaRPr lang="en-GB" sz="1200" baseline="0" dirty="0" smtClean="0">
                        <a:effectLst/>
                        <a:latin typeface="Calibri"/>
                        <a:ea typeface="Calibri"/>
                        <a:cs typeface="Times New Roman"/>
                      </a:endParaRPr>
                    </a:p>
                    <a:p>
                      <a:pPr>
                        <a:lnSpc>
                          <a:spcPct val="115000"/>
                        </a:lnSpc>
                        <a:spcAft>
                          <a:spcPts val="0"/>
                        </a:spcAft>
                      </a:pPr>
                      <a:endParaRPr lang="en-GB" sz="1200" baseline="0" dirty="0" smtClean="0">
                        <a:effectLst/>
                        <a:latin typeface="Calibri"/>
                        <a:ea typeface="Calibri"/>
                        <a:cs typeface="Times New Roman"/>
                      </a:endParaRPr>
                    </a:p>
                    <a:p>
                      <a:endParaRPr lang="en-GB" sz="1100" i="0" kern="1200" dirty="0">
                        <a:solidFill>
                          <a:schemeClr val="tx1"/>
                        </a:solidFill>
                        <a:effectLst/>
                        <a:latin typeface="+mn-lt"/>
                        <a:ea typeface="+mn-ea"/>
                        <a:cs typeface="+mn-cs"/>
                      </a:endParaRPr>
                    </a:p>
                  </a:txBody>
                  <a:tcPr marL="90050" marR="90050" marT="45025" marB="450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bl>
          </a:graphicData>
        </a:graphic>
      </p:graphicFrame>
    </p:spTree>
    <p:extLst>
      <p:ext uri="{BB962C8B-B14F-4D97-AF65-F5344CB8AC3E}">
        <p14:creationId xmlns:p14="http://schemas.microsoft.com/office/powerpoint/2010/main" val="1417179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9259</TotalTime>
  <Words>938</Words>
  <Application>Microsoft Office PowerPoint</Application>
  <PresentationFormat>On-screen Show (4:3)</PresentationFormat>
  <Paragraphs>150</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Workforce Performance Report October 2016</vt:lpstr>
      <vt:lpstr>There is a lag of approximately one month in agency spend due to reporting from invoicing compared to Bank.  Therefore the increase in Agency spend is August is reflective of the August holiday season, where as Bank spend in September decreased.  August’s increase in temporary staffing spend correlates with an increased vacancy rate of 10.2% compared with 8.2% in July. The increase in agency spend in September was due to a continued increase in Registered Nursing spend.</vt:lpstr>
      <vt:lpstr>PowerPoint Presentation</vt:lpstr>
      <vt:lpstr>The Vacancy rate decreased to 9.47% in September compared to 10.10% in August. The main driver for the decrease has been the summer intake of Medics and a reduction in the vacancy rate for Allied Health Professionals (AHP).</vt:lpstr>
      <vt:lpstr>Sickness fell below the 3.5% target this month to stand at 3.4%. This significant decline resulted from a 14.2% fall in absence due to ‘Anxiety/Stress’, a 38% reduction in ‘Cold/Flu’. The overall decline will also be influenced by staff taking annual leave of the summer period.</vt:lpstr>
      <vt:lpstr>The Turnover figure has increased to 14.02% following a four month decline. The increase is driven by higher turnover in the Corporate and Adult Service Directorates but is spread evenly across all Staff Groups.</vt:lpstr>
      <vt:lpstr>WRES 2016 </vt:lpstr>
      <vt:lpstr>WRES 2016</vt:lpstr>
      <vt:lpstr>WRES 2016</vt:lpstr>
      <vt:lpstr>WRES 2016</vt:lpstr>
    </vt:vector>
  </TitlesOfParts>
  <Company>Oxford Health NHS Foundation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Workforce Performance Report September 2015</dc:title>
  <dc:creator>Williams Angela (RNU) Oxford Health</dc:creator>
  <cp:lastModifiedBy>Ian Edwards</cp:lastModifiedBy>
  <cp:revision>745</cp:revision>
  <cp:lastPrinted>2016-09-15T07:09:45Z</cp:lastPrinted>
  <dcterms:created xsi:type="dcterms:W3CDTF">2015-09-07T13:55:20Z</dcterms:created>
  <dcterms:modified xsi:type="dcterms:W3CDTF">2016-10-17T12:44:11Z</dcterms:modified>
</cp:coreProperties>
</file>