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80" r:id="rId2"/>
    <p:sldId id="294" r:id="rId3"/>
    <p:sldId id="339" r:id="rId4"/>
    <p:sldId id="332" r:id="rId5"/>
    <p:sldId id="347" r:id="rId6"/>
    <p:sldId id="348" r:id="rId7"/>
    <p:sldId id="349" r:id="rId8"/>
  </p:sldIdLst>
  <p:sldSz cx="9144000" cy="6858000" type="screen4x3"/>
  <p:notesSz cx="6797675" cy="9872663"/>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00"/>
    <a:srgbClr val="5287B7"/>
    <a:srgbClr val="4A13A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465" autoAdjust="0"/>
    <p:restoredTop sz="94660"/>
  </p:normalViewPr>
  <p:slideViewPr>
    <p:cSldViewPr>
      <p:cViewPr>
        <p:scale>
          <a:sx n="87" d="100"/>
          <a:sy n="87" d="100"/>
        </p:scale>
        <p:origin x="-1116" y="-5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pPr>
              <a:defRPr/>
            </a:pPr>
            <a:endParaRPr lang="en-GB" dirty="0"/>
          </a:p>
        </p:txBody>
      </p:sp>
      <p:sp>
        <p:nvSpPr>
          <p:cNvPr id="3" name="Date Placeholder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vl1pPr>
          </a:lstStyle>
          <a:p>
            <a:pPr>
              <a:defRPr/>
            </a:pPr>
            <a:fld id="{16FF4D30-70ED-4914-8E2E-6B62332FC6F6}" type="datetimeFigureOut">
              <a:rPr lang="en-GB"/>
              <a:pPr>
                <a:defRPr/>
              </a:pPr>
              <a:t>20/11/2013</a:t>
            </a:fld>
            <a:endParaRPr lang="en-GB" dirty="0"/>
          </a:p>
        </p:txBody>
      </p:sp>
      <p:sp>
        <p:nvSpPr>
          <p:cNvPr id="4" name="Footer Placeholder 3"/>
          <p:cNvSpPr>
            <a:spLocks noGrp="1"/>
          </p:cNvSpPr>
          <p:nvPr>
            <p:ph type="ftr" sz="quarter" idx="2"/>
          </p:nvPr>
        </p:nvSpPr>
        <p:spPr>
          <a:xfrm>
            <a:off x="0" y="9377363"/>
            <a:ext cx="2946400" cy="493712"/>
          </a:xfrm>
          <a:prstGeom prst="rect">
            <a:avLst/>
          </a:prstGeom>
        </p:spPr>
        <p:txBody>
          <a:bodyPr vert="horz" lIns="91440" tIns="45720" rIns="91440" bIns="45720" rtlCol="0" anchor="b"/>
          <a:lstStyle>
            <a:lvl1pPr algn="l">
              <a:defRPr sz="1200"/>
            </a:lvl1pPr>
          </a:lstStyle>
          <a:p>
            <a:pPr>
              <a:defRPr/>
            </a:pPr>
            <a:endParaRPr lang="en-GB" dirty="0"/>
          </a:p>
        </p:txBody>
      </p:sp>
      <p:sp>
        <p:nvSpPr>
          <p:cNvPr id="5" name="Slide Number Placeholder 4"/>
          <p:cNvSpPr>
            <a:spLocks noGrp="1"/>
          </p:cNvSpPr>
          <p:nvPr>
            <p:ph type="sldNum" sz="quarter" idx="3"/>
          </p:nvPr>
        </p:nvSpPr>
        <p:spPr>
          <a:xfrm>
            <a:off x="3849688" y="9377363"/>
            <a:ext cx="2946400" cy="493712"/>
          </a:xfrm>
          <a:prstGeom prst="rect">
            <a:avLst/>
          </a:prstGeom>
        </p:spPr>
        <p:txBody>
          <a:bodyPr vert="horz" lIns="91440" tIns="45720" rIns="91440" bIns="45720" rtlCol="0" anchor="b"/>
          <a:lstStyle>
            <a:lvl1pPr algn="r">
              <a:defRPr sz="1200"/>
            </a:lvl1pPr>
          </a:lstStyle>
          <a:p>
            <a:pPr>
              <a:defRPr/>
            </a:pPr>
            <a:fld id="{476D4EC4-89B1-4154-A47A-27AE9A8E6732}" type="slidenum">
              <a:rPr lang="en-GB"/>
              <a:pPr>
                <a:defRPr/>
              </a:pPr>
              <a:t>‹#›</a:t>
            </a:fld>
            <a:endParaRPr lang="en-GB" dirty="0"/>
          </a:p>
        </p:txBody>
      </p:sp>
    </p:spTree>
    <p:extLst>
      <p:ext uri="{BB962C8B-B14F-4D97-AF65-F5344CB8AC3E}">
        <p14:creationId xmlns:p14="http://schemas.microsoft.com/office/powerpoint/2010/main" xmlns="" val="3907775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dirty="0"/>
          </a:p>
        </p:txBody>
      </p:sp>
      <p:sp>
        <p:nvSpPr>
          <p:cNvPr id="3" name="Date Placeholder 2"/>
          <p:cNvSpPr>
            <a:spLocks noGrp="1"/>
          </p:cNvSpPr>
          <p:nvPr>
            <p:ph type="dt" idx="1"/>
          </p:nvPr>
        </p:nvSpPr>
        <p:spPr>
          <a:xfrm>
            <a:off x="3849688" y="0"/>
            <a:ext cx="2946400" cy="493713"/>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BC7B047E-A344-4A1A-B84B-0073E356D120}" type="datetimeFigureOut">
              <a:rPr lang="en-US"/>
              <a:pPr>
                <a:defRPr/>
              </a:pPr>
              <a:t>11/20/2013</a:t>
            </a:fld>
            <a:endParaRPr lang="en-GB" dirty="0"/>
          </a:p>
        </p:txBody>
      </p:sp>
      <p:sp>
        <p:nvSpPr>
          <p:cNvPr id="4" name="Slide Image Placeholder 3"/>
          <p:cNvSpPr>
            <a:spLocks noGrp="1" noRot="1" noChangeAspect="1"/>
          </p:cNvSpPr>
          <p:nvPr>
            <p:ph type="sldImg" idx="2"/>
          </p:nvPr>
        </p:nvSpPr>
        <p:spPr>
          <a:xfrm>
            <a:off x="931863" y="739775"/>
            <a:ext cx="4933950" cy="3702050"/>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79450" y="4687888"/>
            <a:ext cx="5438775" cy="44450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377363"/>
            <a:ext cx="2946400" cy="493712"/>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dirty="0"/>
          </a:p>
        </p:txBody>
      </p:sp>
      <p:sp>
        <p:nvSpPr>
          <p:cNvPr id="7" name="Slide Number Placeholder 6"/>
          <p:cNvSpPr>
            <a:spLocks noGrp="1"/>
          </p:cNvSpPr>
          <p:nvPr>
            <p:ph type="sldNum" sz="quarter" idx="5"/>
          </p:nvPr>
        </p:nvSpPr>
        <p:spPr>
          <a:xfrm>
            <a:off x="3849688" y="9377363"/>
            <a:ext cx="2946400" cy="493712"/>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CE91E75C-8643-4422-8BFA-74CA5B1B1894}" type="slidenum">
              <a:rPr lang="en-GB"/>
              <a:pPr>
                <a:defRPr/>
              </a:pPr>
              <a:t>‹#›</a:t>
            </a:fld>
            <a:endParaRPr lang="en-GB" dirty="0"/>
          </a:p>
        </p:txBody>
      </p:sp>
    </p:spTree>
    <p:extLst>
      <p:ext uri="{BB962C8B-B14F-4D97-AF65-F5344CB8AC3E}">
        <p14:creationId xmlns:p14="http://schemas.microsoft.com/office/powerpoint/2010/main" xmlns="" val="14245590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E367465B-DA5F-46AE-9420-B02C35FF48E2}" type="datetime1">
              <a:rPr lang="en-US"/>
              <a:pPr>
                <a:defRPr/>
              </a:pPr>
              <a:t>11/20/2013</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B483FF32-290A-46AC-9481-03CC9C4B5535}"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A837FBA6-1940-498D-9DF2-EACF6A9B1573}" type="datetime1">
              <a:rPr lang="en-US"/>
              <a:pPr>
                <a:defRPr/>
              </a:pPr>
              <a:t>11/20/2013</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1C744865-BFA8-4A37-9B20-5FB9B81D721F}"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83650826-9760-4357-B0FF-84F95C79A1E6}" type="datetime1">
              <a:rPr lang="en-US"/>
              <a:pPr>
                <a:defRPr/>
              </a:pPr>
              <a:t>11/20/2013</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D8256E83-81D3-4D77-A442-AB3108E3A3E1}"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3FF875B0-2FF8-4889-BBEE-95BCA9BF3C65}" type="datetime1">
              <a:rPr lang="en-US"/>
              <a:pPr>
                <a:defRPr/>
              </a:pPr>
              <a:t>11/20/2013</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6342F9B0-212C-429A-BAA8-AAF07282A540}"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21FDEC8-5658-4F3F-8F8E-CBBA57FEB3A4}" type="datetime1">
              <a:rPr lang="en-US"/>
              <a:pPr>
                <a:defRPr/>
              </a:pPr>
              <a:t>11/20/2013</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6B707AC1-7409-4540-9F77-592C95A390EE}"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3D4B5F62-E9FF-4016-A38D-15E23AC765F2}" type="datetime1">
              <a:rPr lang="en-US"/>
              <a:pPr>
                <a:defRPr/>
              </a:pPr>
              <a:t>11/20/2013</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0B40AA91-9A8D-41F7-95AD-611A81B8FBDC}"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AD728A62-B6CF-4851-9A7B-0A52E208AA33}" type="datetime1">
              <a:rPr lang="en-US"/>
              <a:pPr>
                <a:defRPr/>
              </a:pPr>
              <a:t>11/20/2013</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dirty="0"/>
          </a:p>
        </p:txBody>
      </p:sp>
      <p:sp>
        <p:nvSpPr>
          <p:cNvPr id="9" name="Slide Number Placeholder 5"/>
          <p:cNvSpPr>
            <a:spLocks noGrp="1"/>
          </p:cNvSpPr>
          <p:nvPr>
            <p:ph type="sldNum" sz="quarter" idx="12"/>
          </p:nvPr>
        </p:nvSpPr>
        <p:spPr/>
        <p:txBody>
          <a:bodyPr/>
          <a:lstStyle>
            <a:lvl1pPr>
              <a:defRPr/>
            </a:lvl1pPr>
          </a:lstStyle>
          <a:p>
            <a:pPr>
              <a:defRPr/>
            </a:pPr>
            <a:fld id="{7DBD03D4-F6F8-4C9E-8D82-3A77EAF4C954}"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8A8B0252-A250-4630-B021-6FFBED62CDDF}" type="datetime1">
              <a:rPr lang="en-US"/>
              <a:pPr>
                <a:defRPr/>
              </a:pPr>
              <a:t>11/20/2013</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52142871-C3EE-4398-98AA-A330C9F99F09}"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E2B2776-EB8E-4419-A367-FF0B6EC43C73}" type="datetime1">
              <a:rPr lang="en-US"/>
              <a:pPr>
                <a:defRPr/>
              </a:pPr>
              <a:t>11/20/2013</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dirty="0"/>
          </a:p>
        </p:txBody>
      </p:sp>
      <p:sp>
        <p:nvSpPr>
          <p:cNvPr id="4" name="Slide Number Placeholder 5"/>
          <p:cNvSpPr>
            <a:spLocks noGrp="1"/>
          </p:cNvSpPr>
          <p:nvPr>
            <p:ph type="sldNum" sz="quarter" idx="12"/>
          </p:nvPr>
        </p:nvSpPr>
        <p:spPr/>
        <p:txBody>
          <a:bodyPr/>
          <a:lstStyle>
            <a:lvl1pPr>
              <a:defRPr/>
            </a:lvl1pPr>
          </a:lstStyle>
          <a:p>
            <a:pPr>
              <a:defRPr/>
            </a:pPr>
            <a:fld id="{12E42711-C38C-40E5-A933-0C170CC02A2C}"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44B310D-CCEA-4E69-96F8-8F16EB81C27D}" type="datetime1">
              <a:rPr lang="en-US"/>
              <a:pPr>
                <a:defRPr/>
              </a:pPr>
              <a:t>11/20/2013</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013E10DC-73C9-4839-97B6-CF5DF170B160}"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B7A1035-5BDE-4EEB-80C8-45A3612C374B}" type="datetime1">
              <a:rPr lang="en-US"/>
              <a:pPr>
                <a:defRPr/>
              </a:pPr>
              <a:t>11/20/2013</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53C0C0FC-8127-44A8-801F-3A45FB02D993}"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BA7F4193-2A34-4870-8BC3-090850AA341B}" type="datetime1">
              <a:rPr lang="en-US"/>
              <a:pPr>
                <a:defRPr/>
              </a:pPr>
              <a:t>11/20/2013</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88FCE04-5919-4E09-930E-C7359A8957A1}"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4.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539750" y="1125538"/>
            <a:ext cx="7772400" cy="1470025"/>
          </a:xfrm>
        </p:spPr>
        <p:txBody>
          <a:bodyPr/>
          <a:lstStyle/>
          <a:p>
            <a:pPr algn="l"/>
            <a:r>
              <a:rPr lang="en-GB" altLang="en-US" sz="3600" dirty="0" smtClean="0">
                <a:latin typeface="Arial" pitchFamily="34" charset="0"/>
                <a:cs typeface="Arial" pitchFamily="34" charset="0"/>
              </a:rPr>
              <a:t>Workforce Performance Report</a:t>
            </a:r>
            <a:br>
              <a:rPr lang="en-GB" altLang="en-US" sz="3600" dirty="0" smtClean="0">
                <a:latin typeface="Arial" pitchFamily="34" charset="0"/>
                <a:cs typeface="Arial" pitchFamily="34" charset="0"/>
              </a:rPr>
            </a:br>
            <a:r>
              <a:rPr lang="en-GB" altLang="en-US" sz="3600" dirty="0" smtClean="0">
                <a:latin typeface="Arial" pitchFamily="34" charset="0"/>
                <a:cs typeface="Arial" pitchFamily="34" charset="0"/>
              </a:rPr>
              <a:t>October 2013</a:t>
            </a:r>
          </a:p>
        </p:txBody>
      </p:sp>
      <p:sp>
        <p:nvSpPr>
          <p:cNvPr id="3" name="Subtitle 2"/>
          <p:cNvSpPr>
            <a:spLocks noGrp="1"/>
          </p:cNvSpPr>
          <p:nvPr>
            <p:ph type="subTitle" idx="1"/>
          </p:nvPr>
        </p:nvSpPr>
        <p:spPr>
          <a:xfrm>
            <a:off x="684213" y="3716338"/>
            <a:ext cx="6400800" cy="1752600"/>
          </a:xfrm>
        </p:spPr>
        <p:txBody>
          <a:bodyPr/>
          <a:lstStyle/>
          <a:p>
            <a:pPr algn="l">
              <a:buFont typeface="Arial" charset="0"/>
              <a:buNone/>
              <a:defRPr/>
            </a:pPr>
            <a:r>
              <a:rPr lang="en-GB" dirty="0" smtClean="0">
                <a:latin typeface="Arial" pitchFamily="34" charset="0"/>
                <a:cs typeface="Arial" pitchFamily="34" charset="0"/>
              </a:rPr>
              <a:t>Jayne Halford</a:t>
            </a:r>
            <a:br>
              <a:rPr lang="en-GB" dirty="0" smtClean="0">
                <a:latin typeface="Arial" pitchFamily="34" charset="0"/>
                <a:cs typeface="Arial" pitchFamily="34" charset="0"/>
              </a:rPr>
            </a:br>
            <a:r>
              <a:rPr lang="en-GB" dirty="0" smtClean="0">
                <a:latin typeface="Arial" pitchFamily="34" charset="0"/>
                <a:cs typeface="Arial" pitchFamily="34" charset="0"/>
              </a:rPr>
              <a:t>Deputy Director of HR</a:t>
            </a:r>
            <a:endParaRPr lang="en-GB" dirty="0">
              <a:latin typeface="Arial" pitchFamily="34" charset="0"/>
              <a:cs typeface="Arial" pitchFamily="34" charset="0"/>
            </a:endParaRPr>
          </a:p>
        </p:txBody>
      </p:sp>
      <p:sp>
        <p:nvSpPr>
          <p:cNvPr id="4" name="Rectangle 3"/>
          <p:cNvSpPr/>
          <p:nvPr/>
        </p:nvSpPr>
        <p:spPr>
          <a:xfrm>
            <a:off x="0" y="5957888"/>
            <a:ext cx="9144000" cy="900112"/>
          </a:xfrm>
          <a:prstGeom prst="rect">
            <a:avLst/>
          </a:prstGeom>
          <a:solidFill>
            <a:srgbClr val="003B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5" name="Rectangle 4"/>
          <p:cNvSpPr/>
          <p:nvPr/>
        </p:nvSpPr>
        <p:spPr>
          <a:xfrm>
            <a:off x="250825" y="5961063"/>
            <a:ext cx="8640763" cy="88900"/>
          </a:xfrm>
          <a:prstGeom prst="rect">
            <a:avLst/>
          </a:prstGeom>
          <a:solidFill>
            <a:srgbClr val="00264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2054" name="Picture 5" descr="powerpointlogo.jpg"/>
          <p:cNvPicPr>
            <a:picLocks noChangeAspect="1"/>
          </p:cNvPicPr>
          <p:nvPr/>
        </p:nvPicPr>
        <p:blipFill>
          <a:blip r:embed="rId2" cstate="print"/>
          <a:srcRect/>
          <a:stretch>
            <a:fillRect/>
          </a:stretch>
        </p:blipFill>
        <p:spPr bwMode="auto">
          <a:xfrm>
            <a:off x="7010400" y="6237288"/>
            <a:ext cx="1882775" cy="385762"/>
          </a:xfrm>
          <a:prstGeom prst="rect">
            <a:avLst/>
          </a:prstGeom>
          <a:noFill/>
          <a:ln w="9525">
            <a:noFill/>
            <a:miter lim="800000"/>
            <a:headEnd/>
            <a:tailEnd/>
          </a:ln>
        </p:spPr>
      </p:pic>
      <p:sp>
        <p:nvSpPr>
          <p:cNvPr id="2055" name="TextBox 7"/>
          <p:cNvSpPr txBox="1">
            <a:spLocks noChangeArrowheads="1"/>
          </p:cNvSpPr>
          <p:nvPr/>
        </p:nvSpPr>
        <p:spPr bwMode="auto">
          <a:xfrm>
            <a:off x="250825" y="6310313"/>
            <a:ext cx="2808288" cy="214312"/>
          </a:xfrm>
          <a:prstGeom prst="rect">
            <a:avLst/>
          </a:prstGeom>
          <a:noFill/>
          <a:ln w="9525">
            <a:noFill/>
            <a:miter lim="800000"/>
            <a:headEnd/>
            <a:tailEnd/>
          </a:ln>
        </p:spPr>
        <p:txBody>
          <a:bodyPr lIns="0" tIns="0" rIns="0" bIns="0">
            <a:spAutoFit/>
          </a:bodyPr>
          <a:lstStyle/>
          <a:p>
            <a:r>
              <a:rPr lang="en-GB" altLang="en-US" sz="1400" dirty="0">
                <a:solidFill>
                  <a:schemeClr val="bg1"/>
                </a:solidFill>
                <a:latin typeface="Segoe UI Light"/>
              </a:rPr>
              <a:t>Caring, safe and excellent</a:t>
            </a:r>
          </a:p>
        </p:txBody>
      </p:sp>
      <p:sp>
        <p:nvSpPr>
          <p:cNvPr id="8" name="Slide Number Placeholder 7"/>
          <p:cNvSpPr>
            <a:spLocks noGrp="1"/>
          </p:cNvSpPr>
          <p:nvPr>
            <p:ph type="sldNum" sz="quarter" idx="12"/>
          </p:nvPr>
        </p:nvSpPr>
        <p:spPr>
          <a:xfrm>
            <a:off x="6516688" y="6492875"/>
            <a:ext cx="2133600" cy="365125"/>
          </a:xfrm>
        </p:spPr>
        <p:txBody>
          <a:bodyPr/>
          <a:lstStyle/>
          <a:p>
            <a:pPr>
              <a:defRPr/>
            </a:pPr>
            <a:fld id="{3556651B-FC9A-4A69-ABFF-7AA43286675A}" type="slidenum">
              <a:rPr lang="en-GB" smtClean="0"/>
              <a:pPr>
                <a:defRPr/>
              </a:pPr>
              <a:t>1</a:t>
            </a:fld>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4" name="Title 1"/>
          <p:cNvSpPr>
            <a:spLocks noGrp="1"/>
          </p:cNvSpPr>
          <p:nvPr>
            <p:ph type="title"/>
          </p:nvPr>
        </p:nvSpPr>
        <p:spPr>
          <a:xfrm>
            <a:off x="468313" y="115888"/>
            <a:ext cx="8229600" cy="633412"/>
          </a:xfrm>
          <a:solidFill>
            <a:srgbClr val="5287B7"/>
          </a:solidFill>
        </p:spPr>
        <p:txBody>
          <a:bodyPr/>
          <a:lstStyle/>
          <a:p>
            <a:r>
              <a:rPr lang="en-GB" altLang="en-US" sz="2800" dirty="0" smtClean="0">
                <a:solidFill>
                  <a:schemeClr val="bg1"/>
                </a:solidFill>
                <a:latin typeface="Arial" pitchFamily="34" charset="0"/>
                <a:cs typeface="Arial" pitchFamily="34" charset="0"/>
              </a:rPr>
              <a:t>Headline HR KPIs</a:t>
            </a:r>
          </a:p>
        </p:txBody>
      </p:sp>
      <p:sp>
        <p:nvSpPr>
          <p:cNvPr id="3075" name="Content Placeholder 2"/>
          <p:cNvSpPr>
            <a:spLocks noGrp="1"/>
          </p:cNvSpPr>
          <p:nvPr>
            <p:ph idx="1"/>
          </p:nvPr>
        </p:nvSpPr>
        <p:spPr>
          <a:xfrm>
            <a:off x="4356100" y="836613"/>
            <a:ext cx="4537075" cy="5761037"/>
          </a:xfrm>
        </p:spPr>
        <p:txBody>
          <a:bodyPr/>
          <a:lstStyle/>
          <a:p>
            <a:pPr algn="just">
              <a:buFont typeface="Arial" pitchFamily="34" charset="0"/>
              <a:buNone/>
            </a:pPr>
            <a:r>
              <a:rPr lang="en-GB" altLang="en-US" sz="1000" b="1" dirty="0" smtClean="0">
                <a:latin typeface="Arial" pitchFamily="34" charset="0"/>
                <a:cs typeface="Arial" pitchFamily="34" charset="0"/>
              </a:rPr>
              <a:t>Turnover </a:t>
            </a:r>
            <a:r>
              <a:rPr lang="en-GB" altLang="en-US" sz="1000" dirty="0" smtClean="0">
                <a:latin typeface="Arial" pitchFamily="34" charset="0"/>
                <a:cs typeface="Arial" pitchFamily="34" charset="0"/>
              </a:rPr>
              <a:t>– </a:t>
            </a:r>
            <a:r>
              <a:rPr lang="en-GB" altLang="en-US" sz="1000" b="1" dirty="0" smtClean="0">
                <a:latin typeface="Arial" pitchFamily="34" charset="0"/>
                <a:cs typeface="Arial" pitchFamily="34" charset="0"/>
              </a:rPr>
              <a:t>Target 12% - Actual 11.79%</a:t>
            </a:r>
          </a:p>
          <a:p>
            <a:pPr algn="just">
              <a:buFont typeface="Arial" pitchFamily="34" charset="0"/>
              <a:buNone/>
            </a:pPr>
            <a:r>
              <a:rPr lang="en-GB" altLang="en-US" sz="1000" dirty="0" smtClean="0">
                <a:latin typeface="Arial" pitchFamily="34" charset="0"/>
                <a:cs typeface="Arial" pitchFamily="34" charset="0"/>
              </a:rPr>
              <a:t>	Turnover is at its lowest for a considerable period of time and continues to be a largely downward trend.</a:t>
            </a:r>
          </a:p>
          <a:p>
            <a:pPr algn="just">
              <a:buFont typeface="Arial" pitchFamily="34" charset="0"/>
              <a:buNone/>
            </a:pPr>
            <a:endParaRPr lang="en-GB" altLang="en-US" sz="1000" dirty="0" smtClean="0">
              <a:latin typeface="Arial" pitchFamily="34" charset="0"/>
              <a:cs typeface="Arial" pitchFamily="34" charset="0"/>
            </a:endParaRPr>
          </a:p>
          <a:p>
            <a:pPr algn="just">
              <a:buFont typeface="Arial" pitchFamily="34" charset="0"/>
              <a:buNone/>
            </a:pPr>
            <a:r>
              <a:rPr lang="en-GB" altLang="en-US" sz="1000" dirty="0" smtClean="0">
                <a:latin typeface="Arial" pitchFamily="34" charset="0"/>
                <a:cs typeface="Arial" pitchFamily="34" charset="0"/>
              </a:rPr>
              <a:t>          The stability figure has remained at around the 85% plus for the majority of the year . Nationally stability appears to be around the 90% mark, so although 85% represents a core stable workforce we could improve on this figure.</a:t>
            </a:r>
            <a:endParaRPr lang="en-GB" altLang="en-US" sz="1000" b="1" dirty="0" smtClean="0">
              <a:latin typeface="Arial" pitchFamily="34" charset="0"/>
              <a:cs typeface="Arial" pitchFamily="34" charset="0"/>
            </a:endParaRPr>
          </a:p>
          <a:p>
            <a:pPr algn="just">
              <a:buFont typeface="Arial" pitchFamily="34" charset="0"/>
              <a:buNone/>
            </a:pPr>
            <a:endParaRPr lang="en-GB" altLang="en-US" sz="1000" b="1" dirty="0" smtClean="0">
              <a:latin typeface="Arial" pitchFamily="34" charset="0"/>
              <a:cs typeface="Arial" pitchFamily="34" charset="0"/>
            </a:endParaRPr>
          </a:p>
          <a:p>
            <a:pPr algn="just">
              <a:buFont typeface="Arial" pitchFamily="34" charset="0"/>
              <a:buNone/>
            </a:pPr>
            <a:endParaRPr lang="en-GB" altLang="en-US" sz="1000" b="1" dirty="0" smtClean="0">
              <a:latin typeface="Arial" pitchFamily="34" charset="0"/>
              <a:cs typeface="Arial" pitchFamily="34" charset="0"/>
            </a:endParaRPr>
          </a:p>
          <a:p>
            <a:pPr algn="just">
              <a:buFont typeface="Arial" pitchFamily="34" charset="0"/>
              <a:buNone/>
            </a:pPr>
            <a:r>
              <a:rPr lang="en-GB" altLang="en-US" sz="1000" b="1" dirty="0" smtClean="0">
                <a:latin typeface="Arial" pitchFamily="34" charset="0"/>
                <a:cs typeface="Arial" pitchFamily="34" charset="0"/>
              </a:rPr>
              <a:t>Sickness </a:t>
            </a:r>
            <a:r>
              <a:rPr lang="en-GB" altLang="en-US" sz="1000" dirty="0" smtClean="0">
                <a:latin typeface="Arial" pitchFamily="34" charset="0"/>
                <a:cs typeface="Arial" pitchFamily="34" charset="0"/>
              </a:rPr>
              <a:t>– </a:t>
            </a:r>
            <a:r>
              <a:rPr lang="en-GB" altLang="en-US" sz="1000" b="1" dirty="0" smtClean="0">
                <a:latin typeface="Arial" pitchFamily="34" charset="0"/>
                <a:cs typeface="Arial" pitchFamily="34" charset="0"/>
              </a:rPr>
              <a:t>Target 3.5% - Actual  3.87%  </a:t>
            </a:r>
          </a:p>
          <a:p>
            <a:pPr algn="just">
              <a:buFont typeface="Arial" pitchFamily="34" charset="0"/>
              <a:buNone/>
            </a:pPr>
            <a:r>
              <a:rPr lang="en-GB" altLang="en-US" sz="1000" dirty="0" smtClean="0">
                <a:latin typeface="Arial" pitchFamily="34" charset="0"/>
                <a:cs typeface="Arial" pitchFamily="34" charset="0"/>
              </a:rPr>
              <a:t> 	Sickness has also decreased  after a seasonal peak last month  but is still slightly higher than October 12. Long term absence is at 1.86% which is the lowest rate seen in the last 12 months and is as a result of intense sickness absence management. We should however expect a seasonal increase in short-term from next month.  Flu prevention delivery is at 35% (49% of frontline staff)</a:t>
            </a:r>
          </a:p>
          <a:p>
            <a:pPr algn="just">
              <a:buFont typeface="Arial" pitchFamily="34" charset="0"/>
              <a:buNone/>
            </a:pPr>
            <a:endParaRPr lang="en-GB" altLang="en-US" sz="1000" b="1" dirty="0" smtClean="0">
              <a:latin typeface="Arial" pitchFamily="34" charset="0"/>
              <a:cs typeface="Arial" pitchFamily="34" charset="0"/>
            </a:endParaRPr>
          </a:p>
          <a:p>
            <a:pPr algn="just">
              <a:buFont typeface="Arial" pitchFamily="34" charset="0"/>
              <a:buNone/>
            </a:pPr>
            <a:r>
              <a:rPr lang="en-GB" altLang="en-US" sz="1000" b="1" dirty="0" smtClean="0">
                <a:latin typeface="Arial" pitchFamily="34" charset="0"/>
                <a:cs typeface="Arial" pitchFamily="34" charset="0"/>
              </a:rPr>
              <a:t>Bank &amp; Agency- Target 5% - Actual  3.9%</a:t>
            </a:r>
          </a:p>
          <a:p>
            <a:pPr algn="just">
              <a:buNone/>
            </a:pPr>
            <a:r>
              <a:rPr lang="en-GB" altLang="en-US" sz="1000" dirty="0" smtClean="0">
                <a:latin typeface="Arial" pitchFamily="34" charset="0"/>
                <a:cs typeface="Arial" pitchFamily="34" charset="0"/>
              </a:rPr>
              <a:t>	Bank and agency has seen a decrease from last month – although sessional use has increased from 2.7% to 2.9%. The use of additional hours has also increased particularly in Community Hospitals where it accounted for 2.8% of staff spend in October. These trends are likely to be due to the increase in vacancies. Whilst Bank and agency is consistently below target, trustwide there are pockets of high usage - in Prison Healthcare agency costs are above target to staff the new Substance Misuse Service. Posts in this service have been advertised.   Agency use is also high in Estates &amp; Facilities for a variety of planned reasons. </a:t>
            </a:r>
          </a:p>
          <a:p>
            <a:pPr algn="just">
              <a:buFont typeface="Arial" pitchFamily="34" charset="0"/>
              <a:buNone/>
            </a:pPr>
            <a:endParaRPr lang="en-GB" altLang="en-US" sz="1000" b="1" dirty="0" smtClean="0">
              <a:latin typeface="Arial" pitchFamily="34" charset="0"/>
              <a:cs typeface="Arial" pitchFamily="34" charset="0"/>
            </a:endParaRPr>
          </a:p>
          <a:p>
            <a:pPr algn="just">
              <a:buFont typeface="Arial" pitchFamily="34" charset="0"/>
              <a:buNone/>
            </a:pPr>
            <a:r>
              <a:rPr lang="en-GB" altLang="en-US" sz="1000" b="1" dirty="0" smtClean="0">
                <a:latin typeface="Arial" pitchFamily="34" charset="0"/>
                <a:cs typeface="Arial" pitchFamily="34" charset="0"/>
              </a:rPr>
              <a:t>Vacancies  -   Target  9% - Actual 7.8%</a:t>
            </a:r>
          </a:p>
          <a:p>
            <a:pPr algn="just">
              <a:buFont typeface="Arial" pitchFamily="34" charset="0"/>
              <a:buNone/>
            </a:pPr>
            <a:r>
              <a:rPr lang="en-GB" altLang="en-US" sz="1000" dirty="0" smtClean="0">
                <a:latin typeface="Arial" pitchFamily="34" charset="0"/>
                <a:cs typeface="Arial" pitchFamily="34" charset="0"/>
              </a:rPr>
              <a:t>	Vacancies have increased on last month by 0.6% as leavers have outnumbered starters for the second consecutive month. Recruitment activity is up with 494 vacancies currently being recruited  to. </a:t>
            </a:r>
          </a:p>
        </p:txBody>
      </p:sp>
      <p:sp>
        <p:nvSpPr>
          <p:cNvPr id="6" name="Slide Number Placeholder 5"/>
          <p:cNvSpPr>
            <a:spLocks noGrp="1"/>
          </p:cNvSpPr>
          <p:nvPr>
            <p:ph type="sldNum" sz="quarter" idx="12"/>
          </p:nvPr>
        </p:nvSpPr>
        <p:spPr/>
        <p:txBody>
          <a:bodyPr/>
          <a:lstStyle/>
          <a:p>
            <a:pPr>
              <a:defRPr/>
            </a:pPr>
            <a:fld id="{73E54A21-E7B5-46D8-82AB-B9DCD72B57B7}" type="slidenum">
              <a:rPr lang="en-GB" smtClean="0"/>
              <a:pPr>
                <a:defRPr/>
              </a:pPr>
              <a:t>2</a:t>
            </a:fld>
            <a:endParaRPr lang="en-GB" dirty="0"/>
          </a:p>
        </p:txBody>
      </p:sp>
      <p:pic>
        <p:nvPicPr>
          <p:cNvPr id="3077" name="Picture 9"/>
          <p:cNvPicPr>
            <a:picLocks noChangeAspect="1" noChangeArrowheads="1"/>
          </p:cNvPicPr>
          <p:nvPr/>
        </p:nvPicPr>
        <p:blipFill>
          <a:blip r:embed="rId2" cstate="print"/>
          <a:srcRect/>
          <a:stretch>
            <a:fillRect/>
          </a:stretch>
        </p:blipFill>
        <p:spPr bwMode="auto">
          <a:xfrm>
            <a:off x="107950" y="836613"/>
            <a:ext cx="4176713" cy="1458912"/>
          </a:xfrm>
          <a:prstGeom prst="rect">
            <a:avLst/>
          </a:prstGeom>
          <a:noFill/>
          <a:ln w="9525">
            <a:noFill/>
            <a:miter lim="800000"/>
            <a:headEnd/>
            <a:tailEnd/>
          </a:ln>
        </p:spPr>
      </p:pic>
      <p:pic>
        <p:nvPicPr>
          <p:cNvPr id="3078" name="Picture 10"/>
          <p:cNvPicPr>
            <a:picLocks noChangeAspect="1" noChangeArrowheads="1"/>
          </p:cNvPicPr>
          <p:nvPr/>
        </p:nvPicPr>
        <p:blipFill>
          <a:blip r:embed="rId3" cstate="print"/>
          <a:srcRect/>
          <a:stretch>
            <a:fillRect/>
          </a:stretch>
        </p:blipFill>
        <p:spPr bwMode="auto">
          <a:xfrm>
            <a:off x="107950" y="2276475"/>
            <a:ext cx="4176713" cy="1449388"/>
          </a:xfrm>
          <a:prstGeom prst="rect">
            <a:avLst/>
          </a:prstGeom>
          <a:noFill/>
          <a:ln w="9525">
            <a:noFill/>
            <a:miter lim="800000"/>
            <a:headEnd/>
            <a:tailEnd/>
          </a:ln>
        </p:spPr>
      </p:pic>
      <p:pic>
        <p:nvPicPr>
          <p:cNvPr id="3079" name="Picture 11"/>
          <p:cNvPicPr>
            <a:picLocks noChangeAspect="1" noChangeArrowheads="1"/>
          </p:cNvPicPr>
          <p:nvPr/>
        </p:nvPicPr>
        <p:blipFill>
          <a:blip r:embed="rId4" cstate="print"/>
          <a:srcRect/>
          <a:stretch>
            <a:fillRect/>
          </a:stretch>
        </p:blipFill>
        <p:spPr bwMode="auto">
          <a:xfrm>
            <a:off x="107950" y="3716338"/>
            <a:ext cx="4191000" cy="1458912"/>
          </a:xfrm>
          <a:prstGeom prst="rect">
            <a:avLst/>
          </a:prstGeom>
          <a:noFill/>
          <a:ln w="9525">
            <a:noFill/>
            <a:miter lim="800000"/>
            <a:headEnd/>
            <a:tailEnd/>
          </a:ln>
        </p:spPr>
      </p:pic>
      <p:pic>
        <p:nvPicPr>
          <p:cNvPr id="3080" name="Picture 12"/>
          <p:cNvPicPr>
            <a:picLocks noChangeAspect="1" noChangeArrowheads="1"/>
          </p:cNvPicPr>
          <p:nvPr/>
        </p:nvPicPr>
        <p:blipFill>
          <a:blip r:embed="rId5" cstate="print"/>
          <a:srcRect/>
          <a:stretch>
            <a:fillRect/>
          </a:stretch>
        </p:blipFill>
        <p:spPr bwMode="auto">
          <a:xfrm>
            <a:off x="107950" y="5157788"/>
            <a:ext cx="4191000" cy="14573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98" name="Title 1"/>
          <p:cNvSpPr>
            <a:spLocks noGrp="1"/>
          </p:cNvSpPr>
          <p:nvPr>
            <p:ph type="title"/>
          </p:nvPr>
        </p:nvSpPr>
        <p:spPr>
          <a:xfrm>
            <a:off x="468313" y="115888"/>
            <a:ext cx="8229600" cy="576262"/>
          </a:xfrm>
          <a:solidFill>
            <a:srgbClr val="5287B7"/>
          </a:solidFill>
        </p:spPr>
        <p:txBody>
          <a:bodyPr/>
          <a:lstStyle/>
          <a:p>
            <a:r>
              <a:rPr lang="en-GB" altLang="en-US" sz="3200" dirty="0" smtClean="0">
                <a:solidFill>
                  <a:schemeClr val="bg1"/>
                </a:solidFill>
                <a:latin typeface="Arial" pitchFamily="34" charset="0"/>
                <a:cs typeface="Arial" pitchFamily="34" charset="0"/>
              </a:rPr>
              <a:t>Headline HR KPIs - Sickness</a:t>
            </a:r>
          </a:p>
        </p:txBody>
      </p:sp>
      <p:sp>
        <p:nvSpPr>
          <p:cNvPr id="4099" name="Content Placeholder 14"/>
          <p:cNvSpPr>
            <a:spLocks noGrp="1"/>
          </p:cNvSpPr>
          <p:nvPr>
            <p:ph sz="half" idx="2"/>
          </p:nvPr>
        </p:nvSpPr>
        <p:spPr>
          <a:xfrm>
            <a:off x="4643438" y="1052735"/>
            <a:ext cx="4038600" cy="5472609"/>
          </a:xfrm>
        </p:spPr>
        <p:txBody>
          <a:bodyPr/>
          <a:lstStyle/>
          <a:p>
            <a:pPr algn="just">
              <a:buFont typeface="Arial" pitchFamily="34" charset="0"/>
              <a:buNone/>
            </a:pPr>
            <a:r>
              <a:rPr lang="en-GB" altLang="en-US" sz="1000" dirty="0" smtClean="0">
                <a:latin typeface="Arial" pitchFamily="34" charset="0"/>
                <a:cs typeface="Arial" pitchFamily="34" charset="0"/>
              </a:rPr>
              <a:t>	Anxiety/stress and related illnesses continues to present as the highest reason for sickness absence overall and for long-term sickness.  </a:t>
            </a:r>
          </a:p>
          <a:p>
            <a:pPr algn="just">
              <a:buFont typeface="Arial" pitchFamily="34" charset="0"/>
              <a:buNone/>
            </a:pPr>
            <a:endParaRPr lang="en-GB" altLang="en-US" sz="1000" dirty="0" smtClean="0">
              <a:latin typeface="Arial" pitchFamily="34" charset="0"/>
              <a:cs typeface="Arial" pitchFamily="34" charset="0"/>
            </a:endParaRPr>
          </a:p>
          <a:p>
            <a:pPr algn="just">
              <a:buFont typeface="Arial" pitchFamily="34" charset="0"/>
              <a:buNone/>
            </a:pPr>
            <a:r>
              <a:rPr lang="en-GB" altLang="en-US" sz="1000" dirty="0" smtClean="0">
                <a:latin typeface="Arial" pitchFamily="34" charset="0"/>
                <a:cs typeface="Arial" pitchFamily="34" charset="0"/>
              </a:rPr>
              <a:t>          The percentage of long term sickness caused by psychiatric illnesses has increased slightly on last month.  Year to date Specialised services incur the highest incidence of this absence type.  In the month Bucks and Oxon Adults of working age, community nursing and Tier 4 CAMHS have had high rates.</a:t>
            </a:r>
          </a:p>
          <a:p>
            <a:pPr algn="just">
              <a:buFont typeface="Arial" pitchFamily="34" charset="0"/>
              <a:buNone/>
            </a:pPr>
            <a:endParaRPr lang="en-GB" altLang="en-US" sz="1000" dirty="0" smtClean="0">
              <a:latin typeface="Arial" pitchFamily="34" charset="0"/>
              <a:cs typeface="Arial" pitchFamily="34" charset="0"/>
            </a:endParaRPr>
          </a:p>
          <a:p>
            <a:pPr algn="just">
              <a:buFont typeface="Arial" pitchFamily="34" charset="0"/>
              <a:buNone/>
            </a:pPr>
            <a:r>
              <a:rPr lang="en-GB" altLang="en-US" sz="1000" dirty="0" smtClean="0">
                <a:latin typeface="Arial" pitchFamily="34" charset="0"/>
                <a:cs typeface="Arial" pitchFamily="34" charset="0"/>
              </a:rPr>
              <a:t>          Musculoskeletal problems are highest in Community Nursing and Specialised Community Services.</a:t>
            </a:r>
          </a:p>
          <a:p>
            <a:pPr algn="just">
              <a:buFont typeface="Arial" pitchFamily="34" charset="0"/>
              <a:buNone/>
            </a:pPr>
            <a:endParaRPr lang="en-GB" altLang="en-US" sz="1000" dirty="0" smtClean="0">
              <a:latin typeface="Arial" pitchFamily="34" charset="0"/>
              <a:cs typeface="Arial" pitchFamily="34" charset="0"/>
            </a:endParaRPr>
          </a:p>
          <a:p>
            <a:pPr algn="just">
              <a:buFont typeface="Arial" pitchFamily="34" charset="0"/>
              <a:buNone/>
            </a:pPr>
            <a:r>
              <a:rPr lang="en-GB" altLang="en-US" sz="1000" dirty="0" smtClean="0">
                <a:latin typeface="Arial" pitchFamily="34" charset="0"/>
                <a:cs typeface="Arial" pitchFamily="34" charset="0"/>
              </a:rPr>
              <a:t>          Gastro- intestinal issues are highest in Eating Disorders and Childrens and Families management although the latter is skewed by small numbers.</a:t>
            </a:r>
          </a:p>
          <a:p>
            <a:pPr algn="just">
              <a:buFont typeface="Arial" pitchFamily="34" charset="0"/>
              <a:buNone/>
            </a:pPr>
            <a:endParaRPr lang="en-GB" altLang="en-US" sz="1000" dirty="0" smtClean="0">
              <a:latin typeface="Arial" pitchFamily="34" charset="0"/>
              <a:cs typeface="Arial" pitchFamily="34" charset="0"/>
            </a:endParaRPr>
          </a:p>
          <a:p>
            <a:pPr algn="just">
              <a:buNone/>
            </a:pPr>
            <a:r>
              <a:rPr lang="en-GB" altLang="en-US" sz="1000" dirty="0" smtClean="0">
                <a:latin typeface="Arial" pitchFamily="34" charset="0"/>
                <a:cs typeface="Arial" pitchFamily="34" charset="0"/>
              </a:rPr>
              <a:t> 	Short-term sickness has increased  to 1.04% from 0.95% last month and we can see that this is largely due to the increase in coughs and colds. This month coughs and colds have surpassed gastrointestinal problems considerably and have approximately doubled in the percentage short-term sickness absence that they cause.  This is a general pattern that occurs moving into autumn/winter.</a:t>
            </a:r>
          </a:p>
          <a:p>
            <a:pPr algn="just">
              <a:buNone/>
            </a:pPr>
            <a:endParaRPr lang="en-GB" altLang="en-US" sz="1000" dirty="0" smtClean="0">
              <a:latin typeface="Arial" pitchFamily="34" charset="0"/>
              <a:cs typeface="Arial" pitchFamily="34" charset="0"/>
            </a:endParaRPr>
          </a:p>
          <a:p>
            <a:pPr algn="just">
              <a:buNone/>
            </a:pPr>
            <a:r>
              <a:rPr lang="en-GB" altLang="en-US" sz="1000" dirty="0" smtClean="0">
                <a:latin typeface="Arial" pitchFamily="34" charset="0"/>
                <a:cs typeface="Arial" pitchFamily="34" charset="0"/>
              </a:rPr>
              <a:t>	We will track whether this is seasonal and what effect the flu vaccination programme may have.</a:t>
            </a:r>
          </a:p>
          <a:p>
            <a:pPr>
              <a:buNone/>
            </a:pPr>
            <a:endParaRPr lang="en-GB" altLang="en-US" sz="1000" dirty="0" smtClean="0"/>
          </a:p>
          <a:p>
            <a:pPr>
              <a:buNone/>
            </a:pPr>
            <a:r>
              <a:rPr lang="en-GB" altLang="en-US" sz="1000" dirty="0" smtClean="0"/>
              <a:t>          </a:t>
            </a:r>
          </a:p>
          <a:p>
            <a:pPr>
              <a:buNone/>
            </a:pPr>
            <a:endParaRPr lang="en-GB" altLang="en-US" sz="1000" dirty="0" smtClean="0"/>
          </a:p>
          <a:p>
            <a:pPr>
              <a:buFont typeface="Arial" pitchFamily="34" charset="0"/>
              <a:buNone/>
            </a:pPr>
            <a:endParaRPr lang="en-GB" altLang="en-US" sz="1000" dirty="0" smtClean="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pPr>
              <a:defRPr/>
            </a:pPr>
            <a:fld id="{C15C709C-0181-4A53-9BFC-3CD2581A4920}" type="slidenum">
              <a:rPr lang="en-GB" smtClean="0"/>
              <a:pPr>
                <a:defRPr/>
              </a:pPr>
              <a:t>3</a:t>
            </a:fld>
            <a:endParaRPr lang="en-GB" dirty="0"/>
          </a:p>
        </p:txBody>
      </p:sp>
      <p:pic>
        <p:nvPicPr>
          <p:cNvPr id="4101" name="Picture 9"/>
          <p:cNvPicPr>
            <a:picLocks noChangeAspect="1" noChangeArrowheads="1"/>
          </p:cNvPicPr>
          <p:nvPr/>
        </p:nvPicPr>
        <p:blipFill>
          <a:blip r:embed="rId2" cstate="print"/>
          <a:srcRect/>
          <a:stretch>
            <a:fillRect/>
          </a:stretch>
        </p:blipFill>
        <p:spPr bwMode="auto">
          <a:xfrm>
            <a:off x="468313" y="765175"/>
            <a:ext cx="4102100" cy="1727200"/>
          </a:xfrm>
          <a:prstGeom prst="rect">
            <a:avLst/>
          </a:prstGeom>
          <a:noFill/>
          <a:ln w="9525">
            <a:noFill/>
            <a:miter lim="800000"/>
            <a:headEnd/>
            <a:tailEnd/>
          </a:ln>
        </p:spPr>
      </p:pic>
      <p:pic>
        <p:nvPicPr>
          <p:cNvPr id="4102" name="Picture 10"/>
          <p:cNvPicPr>
            <a:picLocks noChangeAspect="1" noChangeArrowheads="1"/>
          </p:cNvPicPr>
          <p:nvPr/>
        </p:nvPicPr>
        <p:blipFill>
          <a:blip r:embed="rId3" cstate="print"/>
          <a:srcRect/>
          <a:stretch>
            <a:fillRect/>
          </a:stretch>
        </p:blipFill>
        <p:spPr bwMode="auto">
          <a:xfrm>
            <a:off x="468313" y="2565400"/>
            <a:ext cx="4102100" cy="1727200"/>
          </a:xfrm>
          <a:prstGeom prst="rect">
            <a:avLst/>
          </a:prstGeom>
          <a:noFill/>
          <a:ln w="9525">
            <a:noFill/>
            <a:miter lim="800000"/>
            <a:headEnd/>
            <a:tailEnd/>
          </a:ln>
        </p:spPr>
      </p:pic>
      <p:pic>
        <p:nvPicPr>
          <p:cNvPr id="4103" name="Picture 11"/>
          <p:cNvPicPr>
            <a:picLocks noChangeAspect="1" noChangeArrowheads="1"/>
          </p:cNvPicPr>
          <p:nvPr/>
        </p:nvPicPr>
        <p:blipFill>
          <a:blip r:embed="rId4" cstate="print"/>
          <a:srcRect/>
          <a:stretch>
            <a:fillRect/>
          </a:stretch>
        </p:blipFill>
        <p:spPr bwMode="auto">
          <a:xfrm>
            <a:off x="468313" y="4365625"/>
            <a:ext cx="4102100" cy="17272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95288" y="188913"/>
            <a:ext cx="8353425" cy="576262"/>
          </a:xfrm>
          <a:solidFill>
            <a:srgbClr val="5287B7"/>
          </a:solidFill>
        </p:spPr>
        <p:txBody>
          <a:bodyPr/>
          <a:lstStyle/>
          <a:p>
            <a:r>
              <a:rPr lang="en-GB" altLang="en-US" sz="2800" dirty="0" smtClean="0">
                <a:solidFill>
                  <a:schemeClr val="bg1"/>
                </a:solidFill>
                <a:latin typeface="Arial" pitchFamily="34" charset="0"/>
                <a:cs typeface="Arial" pitchFamily="34" charset="0"/>
              </a:rPr>
              <a:t>Divisional  Performance – Headlines</a:t>
            </a:r>
          </a:p>
        </p:txBody>
      </p:sp>
      <p:sp>
        <p:nvSpPr>
          <p:cNvPr id="3" name="Slide Number Placeholder 2"/>
          <p:cNvSpPr>
            <a:spLocks noGrp="1"/>
          </p:cNvSpPr>
          <p:nvPr>
            <p:ph type="sldNum" sz="quarter" idx="12"/>
          </p:nvPr>
        </p:nvSpPr>
        <p:spPr/>
        <p:txBody>
          <a:bodyPr/>
          <a:lstStyle/>
          <a:p>
            <a:pPr>
              <a:defRPr/>
            </a:pPr>
            <a:fld id="{5D7BEB71-9CEC-4B7A-8F43-916967C61896}" type="slidenum">
              <a:rPr lang="en-GB" smtClean="0"/>
              <a:pPr>
                <a:defRPr/>
              </a:pPr>
              <a:t>4</a:t>
            </a:fld>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xmlns="" val="900198676"/>
              </p:ext>
            </p:extLst>
          </p:nvPr>
        </p:nvGraphicFramePr>
        <p:xfrm>
          <a:off x="395288" y="2276475"/>
          <a:ext cx="8353425" cy="4411994"/>
        </p:xfrm>
        <a:graphic>
          <a:graphicData uri="http://schemas.openxmlformats.org/drawingml/2006/table">
            <a:tbl>
              <a:tblPr/>
              <a:tblGrid>
                <a:gridCol w="8353425"/>
              </a:tblGrid>
              <a:tr h="3888829">
                <a:tc>
                  <a:txBody>
                    <a:bodyPr/>
                    <a:lstStyle/>
                    <a:p>
                      <a:pPr algn="just"/>
                      <a:r>
                        <a:rPr lang="en-GB" sz="1050" b="1" kern="1200" dirty="0" smtClean="0">
                          <a:solidFill>
                            <a:schemeClr val="tx1"/>
                          </a:solidFill>
                          <a:effectLst/>
                          <a:latin typeface="Arial" panose="020B0604020202020204" pitchFamily="34" charset="0"/>
                          <a:ea typeface="+mn-ea"/>
                          <a:cs typeface="Arial" panose="020B0604020202020204" pitchFamily="34" charset="0"/>
                        </a:rPr>
                        <a:t>Turnover </a:t>
                      </a:r>
                    </a:p>
                    <a:p>
                      <a:pPr algn="just"/>
                      <a:endParaRPr lang="en-GB" sz="1050" b="1" kern="1200" dirty="0" smtClean="0">
                        <a:solidFill>
                          <a:schemeClr val="tx1"/>
                        </a:solidFill>
                        <a:effectLst/>
                        <a:latin typeface="Arial" panose="020B0604020202020204" pitchFamily="34" charset="0"/>
                        <a:ea typeface="+mn-ea"/>
                        <a:cs typeface="Arial" panose="020B0604020202020204" pitchFamily="34" charset="0"/>
                      </a:endParaRPr>
                    </a:p>
                    <a:p>
                      <a:pPr algn="just"/>
                      <a:r>
                        <a:rPr lang="en-GB" sz="1050" kern="1200" dirty="0" smtClean="0">
                          <a:solidFill>
                            <a:schemeClr val="tx1"/>
                          </a:solidFill>
                          <a:latin typeface="Arial" panose="020B0604020202020204" pitchFamily="34" charset="0"/>
                          <a:ea typeface="+mn-ea"/>
                          <a:cs typeface="Arial" panose="020B0604020202020204" pitchFamily="34" charset="0"/>
                        </a:rPr>
                        <a:t>Specialised </a:t>
                      </a:r>
                      <a:r>
                        <a:rPr lang="en-GB" sz="1050" kern="1200" baseline="0" dirty="0" smtClean="0">
                          <a:solidFill>
                            <a:schemeClr val="tx1"/>
                          </a:solidFill>
                          <a:latin typeface="Arial" panose="020B0604020202020204" pitchFamily="34" charset="0"/>
                          <a:ea typeface="+mn-ea"/>
                          <a:cs typeface="Arial" panose="020B0604020202020204" pitchFamily="34" charset="0"/>
                        </a:rPr>
                        <a:t> Services and Community divisions </a:t>
                      </a:r>
                      <a:r>
                        <a:rPr lang="en-GB" sz="1050" kern="1200" dirty="0" smtClean="0">
                          <a:solidFill>
                            <a:schemeClr val="tx1"/>
                          </a:solidFill>
                          <a:latin typeface="Arial" panose="020B0604020202020204" pitchFamily="34" charset="0"/>
                          <a:ea typeface="+mn-ea"/>
                          <a:cs typeface="Arial" panose="020B0604020202020204" pitchFamily="34" charset="0"/>
                        </a:rPr>
                        <a:t>remain above target even with the exclusion of </a:t>
                      </a:r>
                      <a:r>
                        <a:rPr lang="en-GB" sz="1050" kern="1200" dirty="0" err="1" smtClean="0">
                          <a:solidFill>
                            <a:schemeClr val="tx1"/>
                          </a:solidFill>
                          <a:latin typeface="Arial" panose="020B0604020202020204" pitchFamily="34" charset="0"/>
                          <a:ea typeface="+mn-ea"/>
                          <a:cs typeface="Arial" panose="020B0604020202020204" pitchFamily="34" charset="0"/>
                        </a:rPr>
                        <a:t>Bullingdon</a:t>
                      </a:r>
                      <a:r>
                        <a:rPr lang="en-GB" sz="1050" kern="1200" dirty="0" smtClean="0">
                          <a:solidFill>
                            <a:schemeClr val="tx1"/>
                          </a:solidFill>
                          <a:latin typeface="Arial" panose="020B0604020202020204" pitchFamily="34" charset="0"/>
                          <a:ea typeface="+mn-ea"/>
                          <a:cs typeface="Arial" panose="020B0604020202020204" pitchFamily="34" charset="0"/>
                        </a:rPr>
                        <a:t> Healthcare. Turnover has been consistently high with a number of leavers moving on after relatively short periods of service.</a:t>
                      </a:r>
                      <a:r>
                        <a:rPr lang="en-GB" sz="1050" kern="1200" baseline="0" dirty="0" smtClean="0">
                          <a:solidFill>
                            <a:schemeClr val="tx1"/>
                          </a:solidFill>
                          <a:latin typeface="Arial" panose="020B0604020202020204" pitchFamily="34" charset="0"/>
                          <a:ea typeface="+mn-ea"/>
                          <a:cs typeface="Arial" panose="020B0604020202020204" pitchFamily="34" charset="0"/>
                        </a:rPr>
                        <a:t>  Progress continues to ascertain why District Nurses are leaving the DN Service and a similar exercise is, being  carried out in Community Hospitals.</a:t>
                      </a:r>
                      <a:endParaRPr lang="en-GB" sz="1050" kern="1200" dirty="0" smtClean="0">
                        <a:solidFill>
                          <a:schemeClr val="tx1"/>
                        </a:solidFill>
                        <a:latin typeface="Arial" panose="020B0604020202020204" pitchFamily="34" charset="0"/>
                        <a:ea typeface="+mn-ea"/>
                        <a:cs typeface="Arial" panose="020B0604020202020204" pitchFamily="34" charset="0"/>
                      </a:endParaRPr>
                    </a:p>
                    <a:p>
                      <a:pPr algn="just"/>
                      <a:endParaRPr lang="en-GB" sz="1050" b="1" kern="1200" dirty="0" smtClean="0">
                        <a:solidFill>
                          <a:schemeClr val="tx1"/>
                        </a:solidFill>
                        <a:effectLst/>
                        <a:latin typeface="Arial" panose="020B0604020202020204" pitchFamily="34" charset="0"/>
                        <a:ea typeface="+mn-ea"/>
                        <a:cs typeface="Arial" panose="020B0604020202020204" pitchFamily="34" charset="0"/>
                      </a:endParaRPr>
                    </a:p>
                    <a:p>
                      <a:pPr algn="just"/>
                      <a:r>
                        <a:rPr lang="en-GB" sz="1050" b="1" kern="1200" dirty="0" smtClean="0">
                          <a:solidFill>
                            <a:schemeClr val="tx1"/>
                          </a:solidFill>
                          <a:effectLst/>
                          <a:latin typeface="Arial" panose="020B0604020202020204" pitchFamily="34" charset="0"/>
                          <a:ea typeface="+mn-ea"/>
                          <a:cs typeface="Arial" panose="020B0604020202020204" pitchFamily="34" charset="0"/>
                        </a:rPr>
                        <a:t>Sickness</a:t>
                      </a:r>
                    </a:p>
                    <a:p>
                      <a:pPr algn="just"/>
                      <a:endParaRPr lang="en-GB" sz="1050" b="1" kern="1200" dirty="0" smtClean="0">
                        <a:solidFill>
                          <a:schemeClr val="tx1"/>
                        </a:solidFill>
                        <a:effectLst/>
                        <a:latin typeface="Arial" panose="020B0604020202020204" pitchFamily="34" charset="0"/>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GB" sz="1050" b="0" kern="1200" dirty="0" smtClean="0">
                          <a:solidFill>
                            <a:schemeClr val="tx1"/>
                          </a:solidFill>
                          <a:effectLst/>
                          <a:latin typeface="Arial" panose="020B0604020202020204" pitchFamily="34" charset="0"/>
                          <a:ea typeface="+mn-ea"/>
                          <a:cs typeface="Arial" panose="020B0604020202020204" pitchFamily="34" charset="0"/>
                        </a:rPr>
                        <a:t>Most areas of Mental Health, Community and Specialised Services are above the Trust’s target of 3.5%.   In Specialised Services</a:t>
                      </a:r>
                      <a:r>
                        <a:rPr lang="en-GB" sz="1050" b="0" kern="1200" baseline="0" dirty="0" smtClean="0">
                          <a:solidFill>
                            <a:schemeClr val="tx1"/>
                          </a:solidFill>
                          <a:effectLst/>
                          <a:latin typeface="Arial" panose="020B0604020202020204" pitchFamily="34" charset="0"/>
                          <a:ea typeface="+mn-ea"/>
                          <a:cs typeface="Arial" panose="020B0604020202020204" pitchFamily="34" charset="0"/>
                        </a:rPr>
                        <a:t> </a:t>
                      </a:r>
                      <a:r>
                        <a:rPr lang="en-GB" sz="1050" b="0" kern="1200" dirty="0" smtClean="0">
                          <a:solidFill>
                            <a:schemeClr val="tx1"/>
                          </a:solidFill>
                          <a:effectLst/>
                          <a:latin typeface="Arial" panose="020B0604020202020204" pitchFamily="34" charset="0"/>
                          <a:ea typeface="+mn-ea"/>
                          <a:cs typeface="Arial" panose="020B0604020202020204" pitchFamily="34" charset="0"/>
                        </a:rPr>
                        <a:t>levels have increased in</a:t>
                      </a:r>
                      <a:r>
                        <a:rPr lang="en-GB" sz="1050" b="0" kern="1200" baseline="0" dirty="0" smtClean="0">
                          <a:solidFill>
                            <a:schemeClr val="tx1"/>
                          </a:solidFill>
                          <a:effectLst/>
                          <a:latin typeface="Arial" panose="020B0604020202020204" pitchFamily="34" charset="0"/>
                          <a:ea typeface="+mn-ea"/>
                          <a:cs typeface="Arial" panose="020B0604020202020204" pitchFamily="34" charset="0"/>
                        </a:rPr>
                        <a:t> long term and short term sickness. </a:t>
                      </a:r>
                      <a:r>
                        <a:rPr lang="en-GB" sz="1050" kern="1200" dirty="0" smtClean="0">
                          <a:solidFill>
                            <a:schemeClr val="tx1"/>
                          </a:solidFill>
                          <a:latin typeface="Arial" panose="020B0604020202020204" pitchFamily="34" charset="0"/>
                          <a:ea typeface="+mn-ea"/>
                          <a:cs typeface="Arial" panose="020B0604020202020204" pitchFamily="34" charset="0"/>
                        </a:rPr>
                        <a:t>A number of individuals on long term sick leave have returned to work or left the Trust. Absence management continues in line with Trust policy. </a:t>
                      </a:r>
                      <a:r>
                        <a:rPr lang="en-GB" sz="1050" b="0" kern="1200" baseline="0" dirty="0" smtClean="0">
                          <a:solidFill>
                            <a:schemeClr val="tx1"/>
                          </a:solidFill>
                          <a:effectLst/>
                          <a:latin typeface="Arial" panose="020B0604020202020204" pitchFamily="34" charset="0"/>
                          <a:ea typeface="+mn-ea"/>
                          <a:cs typeface="Arial" panose="020B0604020202020204" pitchFamily="34" charset="0"/>
                        </a:rPr>
                        <a:t>Areas of high absence include Prisons, Dental and Harm Minimisation. </a:t>
                      </a:r>
                    </a:p>
                    <a:p>
                      <a:pPr marL="0" marR="0" indent="0" algn="just" defTabSz="914400" rtl="0" eaLnBrk="1" fontAlgn="auto" latinLnBrk="0" hangingPunct="1">
                        <a:lnSpc>
                          <a:spcPct val="100000"/>
                        </a:lnSpc>
                        <a:spcBef>
                          <a:spcPts val="0"/>
                        </a:spcBef>
                        <a:spcAft>
                          <a:spcPts val="0"/>
                        </a:spcAft>
                        <a:buClrTx/>
                        <a:buSzTx/>
                        <a:buFontTx/>
                        <a:buNone/>
                        <a:tabLst/>
                        <a:defRPr/>
                      </a:pPr>
                      <a:endParaRPr lang="en-GB" sz="1050" b="0" kern="1200" baseline="0" dirty="0" smtClean="0">
                        <a:solidFill>
                          <a:schemeClr val="tx1"/>
                        </a:solidFill>
                        <a:effectLst/>
                        <a:latin typeface="Arial" panose="020B0604020202020204" pitchFamily="34" charset="0"/>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GB" sz="1050" kern="1200" dirty="0" smtClean="0">
                          <a:solidFill>
                            <a:schemeClr val="tx1"/>
                          </a:solidFill>
                          <a:latin typeface="Arial" panose="020B0604020202020204" pitchFamily="34" charset="0"/>
                          <a:ea typeface="+mn-ea"/>
                          <a:cs typeface="Arial" panose="020B0604020202020204" pitchFamily="34" charset="0"/>
                        </a:rPr>
                        <a:t>In the Community division</a:t>
                      </a:r>
                      <a:r>
                        <a:rPr lang="en-GB" sz="1050" kern="1200" baseline="0" dirty="0" smtClean="0">
                          <a:solidFill>
                            <a:schemeClr val="tx1"/>
                          </a:solidFill>
                          <a:latin typeface="Arial" panose="020B0604020202020204" pitchFamily="34" charset="0"/>
                          <a:ea typeface="+mn-ea"/>
                          <a:cs typeface="Arial" panose="020B0604020202020204" pitchFamily="34" charset="0"/>
                        </a:rPr>
                        <a:t> </a:t>
                      </a:r>
                      <a:r>
                        <a:rPr lang="en-GB" sz="1050" kern="1200" dirty="0" smtClean="0">
                          <a:solidFill>
                            <a:schemeClr val="tx1"/>
                          </a:solidFill>
                          <a:latin typeface="Arial" panose="020B0604020202020204" pitchFamily="34" charset="0"/>
                          <a:ea typeface="+mn-ea"/>
                          <a:cs typeface="Arial" panose="020B0604020202020204" pitchFamily="34" charset="0"/>
                        </a:rPr>
                        <a:t>managers are being trained in the new Sickness Absence policy which is on-going;</a:t>
                      </a:r>
                      <a:r>
                        <a:rPr lang="en-GB" sz="1050" kern="1200" baseline="0" dirty="0" smtClean="0">
                          <a:solidFill>
                            <a:schemeClr val="tx1"/>
                          </a:solidFill>
                          <a:latin typeface="Arial" panose="020B0604020202020204" pitchFamily="34" charset="0"/>
                          <a:ea typeface="+mn-ea"/>
                          <a:cs typeface="Arial" panose="020B0604020202020204" pitchFamily="34" charset="0"/>
                        </a:rPr>
                        <a:t> and there is to be a session at </a:t>
                      </a:r>
                      <a:r>
                        <a:rPr lang="en-GB" sz="1050" kern="1200" dirty="0" smtClean="0">
                          <a:solidFill>
                            <a:schemeClr val="tx1"/>
                          </a:solidFill>
                          <a:latin typeface="Arial" panose="020B0604020202020204" pitchFamily="34" charset="0"/>
                          <a:ea typeface="+mn-ea"/>
                          <a:cs typeface="Arial" panose="020B0604020202020204" pitchFamily="34" charset="0"/>
                        </a:rPr>
                        <a:t>Senior</a:t>
                      </a:r>
                      <a:r>
                        <a:rPr lang="en-GB" sz="1050" kern="1200" baseline="0" dirty="0" smtClean="0">
                          <a:solidFill>
                            <a:schemeClr val="tx1"/>
                          </a:solidFill>
                          <a:latin typeface="Arial" panose="020B0604020202020204" pitchFamily="34" charset="0"/>
                          <a:ea typeface="+mn-ea"/>
                          <a:cs typeface="Arial" panose="020B0604020202020204" pitchFamily="34" charset="0"/>
                        </a:rPr>
                        <a:t> </a:t>
                      </a:r>
                      <a:r>
                        <a:rPr lang="en-GB" sz="1050" kern="1200" dirty="0" smtClean="0">
                          <a:solidFill>
                            <a:schemeClr val="tx1"/>
                          </a:solidFill>
                          <a:latin typeface="Arial" panose="020B0604020202020204" pitchFamily="34" charset="0"/>
                          <a:ea typeface="+mn-ea"/>
                          <a:cs typeface="Arial" panose="020B0604020202020204" pitchFamily="34" charset="0"/>
                        </a:rPr>
                        <a:t>Management  Team meeting on stress management and how  it can be  best approached  in  the service . </a:t>
                      </a:r>
                    </a:p>
                    <a:p>
                      <a:pPr marL="0" marR="0" indent="0" algn="just" defTabSz="914400" rtl="0" eaLnBrk="1" fontAlgn="auto" latinLnBrk="0" hangingPunct="1">
                        <a:lnSpc>
                          <a:spcPct val="100000"/>
                        </a:lnSpc>
                        <a:spcBef>
                          <a:spcPts val="0"/>
                        </a:spcBef>
                        <a:spcAft>
                          <a:spcPts val="0"/>
                        </a:spcAft>
                        <a:buClrTx/>
                        <a:buSzTx/>
                        <a:buFontTx/>
                        <a:buNone/>
                        <a:tabLst/>
                        <a:defRPr/>
                      </a:pPr>
                      <a:endParaRPr lang="en-GB" sz="1050" kern="1200" dirty="0" smtClean="0">
                        <a:solidFill>
                          <a:schemeClr val="tx1"/>
                        </a:solidFill>
                        <a:latin typeface="Arial" panose="020B0604020202020204" pitchFamily="34" charset="0"/>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GB" sz="1050" kern="1200" dirty="0" smtClean="0">
                          <a:solidFill>
                            <a:schemeClr val="tx1"/>
                          </a:solidFill>
                          <a:latin typeface="Arial" panose="020B0604020202020204" pitchFamily="34" charset="0"/>
                          <a:ea typeface="+mn-ea"/>
                          <a:cs typeface="Arial" panose="020B0604020202020204" pitchFamily="34" charset="0"/>
                        </a:rPr>
                        <a:t>An Action plan is now in place to tackle high absence levels in Re-</a:t>
                      </a:r>
                      <a:r>
                        <a:rPr lang="en-GB" sz="1050" kern="1200" dirty="0" err="1" smtClean="0">
                          <a:solidFill>
                            <a:schemeClr val="tx1"/>
                          </a:solidFill>
                          <a:latin typeface="Arial" panose="020B0604020202020204" pitchFamily="34" charset="0"/>
                          <a:ea typeface="+mn-ea"/>
                          <a:cs typeface="Arial" panose="020B0604020202020204" pitchFamily="34" charset="0"/>
                        </a:rPr>
                        <a:t>ablement</a:t>
                      </a:r>
                      <a:r>
                        <a:rPr lang="en-GB" sz="1050" kern="1200" dirty="0" smtClean="0">
                          <a:solidFill>
                            <a:schemeClr val="tx1"/>
                          </a:solidFill>
                          <a:latin typeface="Arial" panose="020B0604020202020204" pitchFamily="34" charset="0"/>
                          <a:ea typeface="+mn-ea"/>
                          <a:cs typeface="Arial" panose="020B0604020202020204" pitchFamily="34" charset="0"/>
                        </a:rPr>
                        <a:t> </a:t>
                      </a:r>
                      <a:r>
                        <a:rPr lang="en-GB" sz="1050" kern="1200" baseline="0" dirty="0" smtClean="0">
                          <a:solidFill>
                            <a:schemeClr val="tx1"/>
                          </a:solidFill>
                          <a:latin typeface="Arial" panose="020B0604020202020204" pitchFamily="34" charset="0"/>
                          <a:ea typeface="+mn-ea"/>
                          <a:cs typeface="Arial" panose="020B0604020202020204" pitchFamily="34" charset="0"/>
                        </a:rPr>
                        <a:t> </a:t>
                      </a:r>
                      <a:r>
                        <a:rPr lang="en-GB" sz="1050" kern="1200" dirty="0" smtClean="0">
                          <a:solidFill>
                            <a:schemeClr val="tx1"/>
                          </a:solidFill>
                          <a:latin typeface="Arial" panose="020B0604020202020204" pitchFamily="34" charset="0"/>
                          <a:ea typeface="+mn-ea"/>
                          <a:cs typeface="Arial" panose="020B0604020202020204" pitchFamily="34" charset="0"/>
                        </a:rPr>
                        <a:t>and planning</a:t>
                      </a:r>
                      <a:r>
                        <a:rPr lang="en-GB" sz="1050" kern="1200" baseline="0" dirty="0" smtClean="0">
                          <a:solidFill>
                            <a:schemeClr val="tx1"/>
                          </a:solidFill>
                          <a:latin typeface="Arial" panose="020B0604020202020204" pitchFamily="34" charset="0"/>
                          <a:ea typeface="+mn-ea"/>
                          <a:cs typeface="Arial" panose="020B0604020202020204" pitchFamily="34" charset="0"/>
                        </a:rPr>
                        <a:t> is underway to extend the </a:t>
                      </a:r>
                      <a:r>
                        <a:rPr lang="en-GB" sz="1050" kern="1200" dirty="0" smtClean="0">
                          <a:solidFill>
                            <a:schemeClr val="tx1"/>
                          </a:solidFill>
                          <a:latin typeface="Arial" panose="020B0604020202020204" pitchFamily="34" charset="0"/>
                          <a:ea typeface="+mn-ea"/>
                          <a:cs typeface="Arial" panose="020B0604020202020204" pitchFamily="34" charset="0"/>
                        </a:rPr>
                        <a:t>roll-out within</a:t>
                      </a:r>
                      <a:r>
                        <a:rPr lang="en-GB" sz="1050" kern="1200" baseline="0" dirty="0" smtClean="0">
                          <a:solidFill>
                            <a:schemeClr val="tx1"/>
                          </a:solidFill>
                          <a:latin typeface="Arial" panose="020B0604020202020204" pitchFamily="34" charset="0"/>
                          <a:ea typeface="+mn-ea"/>
                          <a:cs typeface="Arial" panose="020B0604020202020204" pitchFamily="34" charset="0"/>
                        </a:rPr>
                        <a:t> </a:t>
                      </a:r>
                      <a:r>
                        <a:rPr lang="en-GB" sz="1050" kern="1200" dirty="0" smtClean="0">
                          <a:solidFill>
                            <a:schemeClr val="tx1"/>
                          </a:solidFill>
                          <a:latin typeface="Arial" panose="020B0604020202020204" pitchFamily="34" charset="0"/>
                          <a:ea typeface="+mn-ea"/>
                          <a:cs typeface="Arial" panose="020B0604020202020204" pitchFamily="34" charset="0"/>
                        </a:rPr>
                        <a:t>Community Hospitals. </a:t>
                      </a:r>
                      <a:r>
                        <a:rPr lang="en-GB" sz="1050" kern="1200" dirty="0" smtClean="0">
                          <a:solidFill>
                            <a:schemeClr val="tx1"/>
                          </a:solidFill>
                          <a:latin typeface="Arial" panose="020B0604020202020204" pitchFamily="34" charset="0"/>
                          <a:ea typeface="Calibri" pitchFamily="34" charset="0"/>
                          <a:cs typeface="Arial" panose="020B0604020202020204" pitchFamily="34" charset="0"/>
                        </a:rPr>
                        <a:t>In the Mental Health division </a:t>
                      </a:r>
                      <a:r>
                        <a:rPr lang="en-GB" sz="1050" kern="1200" dirty="0" smtClean="0">
                          <a:solidFill>
                            <a:schemeClr val="tx1"/>
                          </a:solidFill>
                          <a:latin typeface="Arial" panose="020B0604020202020204" pitchFamily="34" charset="0"/>
                          <a:ea typeface="+mn-ea"/>
                          <a:cs typeface="Arial" panose="020B0604020202020204" pitchFamily="34" charset="0"/>
                        </a:rPr>
                        <a:t>sickness has increased which</a:t>
                      </a:r>
                      <a:r>
                        <a:rPr lang="en-GB" sz="1050" kern="1200" baseline="0" dirty="0" smtClean="0">
                          <a:solidFill>
                            <a:schemeClr val="tx1"/>
                          </a:solidFill>
                          <a:latin typeface="Arial" panose="020B0604020202020204" pitchFamily="34" charset="0"/>
                          <a:ea typeface="+mn-ea"/>
                          <a:cs typeface="Arial" panose="020B0604020202020204" pitchFamily="34" charset="0"/>
                        </a:rPr>
                        <a:t> may be attributed to organisational change and the holding of vacancies in Community  </a:t>
                      </a:r>
                      <a:r>
                        <a:rPr lang="en-GB" sz="1050" kern="1200" dirty="0" smtClean="0">
                          <a:solidFill>
                            <a:schemeClr val="tx1"/>
                          </a:solidFill>
                          <a:latin typeface="Arial" panose="020B0604020202020204" pitchFamily="34" charset="0"/>
                          <a:ea typeface="+mn-ea"/>
                          <a:cs typeface="Arial" panose="020B0604020202020204" pitchFamily="34" charset="0"/>
                        </a:rPr>
                        <a:t>to ensure that we have roles for all staff prior to implementation. Formal sickness cases are being supported by HR and there have been a number of dismissals for reasons of  Capability due to ill-health. </a:t>
                      </a:r>
                    </a:p>
                    <a:p>
                      <a:pPr eaLnBrk="0" hangingPunct="0">
                        <a:defRPr/>
                      </a:pPr>
                      <a:endParaRPr lang="en-GB" sz="1050" kern="1200" dirty="0" smtClean="0">
                        <a:solidFill>
                          <a:schemeClr val="tx1"/>
                        </a:solidFill>
                        <a:latin typeface="Arial" panose="020B0604020202020204" pitchFamily="34" charset="0"/>
                        <a:ea typeface="+mn-ea"/>
                        <a:cs typeface="Arial" panose="020B0604020202020204" pitchFamily="34" charset="0"/>
                      </a:endParaRPr>
                    </a:p>
                    <a:p>
                      <a:pPr marL="0" defTabSz="914400" rtl="0" latinLnBrk="0"/>
                      <a:r>
                        <a:rPr lang="en-GB" sz="1050" b="1" kern="1200" dirty="0" smtClean="0">
                          <a:solidFill>
                            <a:schemeClr val="tx1"/>
                          </a:solidFill>
                          <a:effectLst/>
                          <a:latin typeface="Arial" panose="020B0604020202020204" pitchFamily="34" charset="0"/>
                          <a:ea typeface="+mn-ea"/>
                          <a:cs typeface="Arial" panose="020B0604020202020204" pitchFamily="34" charset="0"/>
                        </a:rPr>
                        <a:t>Vacancies</a:t>
                      </a:r>
                    </a:p>
                    <a:p>
                      <a:pPr marL="0" defTabSz="914400" rtl="0" latinLnBrk="0"/>
                      <a:endParaRPr lang="en-GB" sz="1050" b="1" kern="1200" dirty="0" smtClean="0">
                        <a:solidFill>
                          <a:schemeClr val="tx1"/>
                        </a:solidFill>
                        <a:effectLst/>
                        <a:latin typeface="Arial" panose="020B0604020202020204" pitchFamily="34" charset="0"/>
                        <a:ea typeface="+mn-ea"/>
                        <a:cs typeface="Arial" panose="020B0604020202020204" pitchFamily="34" charset="0"/>
                      </a:endParaRPr>
                    </a:p>
                    <a:p>
                      <a:pPr algn="just"/>
                      <a:r>
                        <a:rPr lang="en-GB" sz="1050" kern="1200" dirty="0" smtClean="0">
                          <a:solidFill>
                            <a:schemeClr val="tx1"/>
                          </a:solidFill>
                          <a:latin typeface="Arial" panose="020B0604020202020204" pitchFamily="34" charset="0"/>
                          <a:ea typeface="+mn-ea"/>
                          <a:cs typeface="Arial" panose="020B0604020202020204" pitchFamily="34" charset="0"/>
                        </a:rPr>
                        <a:t>Arrangements to review all existing vacancies in the Trust continue and requests to fill vacant positions are</a:t>
                      </a:r>
                      <a:r>
                        <a:rPr lang="en-GB" sz="1050" kern="1200" baseline="0" dirty="0" smtClean="0">
                          <a:solidFill>
                            <a:schemeClr val="tx1"/>
                          </a:solidFill>
                          <a:latin typeface="Arial" panose="020B0604020202020204" pitchFamily="34" charset="0"/>
                          <a:ea typeface="+mn-ea"/>
                          <a:cs typeface="Arial" panose="020B0604020202020204" pitchFamily="34" charset="0"/>
                        </a:rPr>
                        <a:t> reviewed</a:t>
                      </a:r>
                      <a:r>
                        <a:rPr lang="en-GB" sz="1050" kern="1200" dirty="0" smtClean="0">
                          <a:solidFill>
                            <a:schemeClr val="tx1"/>
                          </a:solidFill>
                          <a:latin typeface="Arial" panose="020B0604020202020204" pitchFamily="34" charset="0"/>
                          <a:ea typeface="+mn-ea"/>
                          <a:cs typeface="Arial" panose="020B0604020202020204" pitchFamily="34" charset="0"/>
                        </a:rPr>
                        <a:t> weekly at the Operational Senior Management Team meeting with Divisional Directors.</a:t>
                      </a:r>
                      <a:r>
                        <a:rPr lang="en-GB" sz="1050" kern="1200" baseline="0" dirty="0" smtClean="0">
                          <a:solidFill>
                            <a:schemeClr val="tx1"/>
                          </a:solidFill>
                          <a:latin typeface="Arial" panose="020B0604020202020204" pitchFamily="34" charset="0"/>
                          <a:ea typeface="+mn-ea"/>
                          <a:cs typeface="Arial" panose="020B0604020202020204" pitchFamily="34" charset="0"/>
                        </a:rPr>
                        <a:t> All Corporate vacancies are reviewed weekly by the Chief Executive. </a:t>
                      </a:r>
                      <a:endParaRPr lang="en-GB" sz="1050" kern="1200" dirty="0" smtClean="0">
                        <a:solidFill>
                          <a:schemeClr val="tx1"/>
                        </a:solidFill>
                        <a:latin typeface="Arial" panose="020B0604020202020204" pitchFamily="34" charset="0"/>
                        <a:ea typeface="+mn-ea"/>
                        <a:cs typeface="Arial" panose="020B0604020202020204" pitchFamily="34" charset="0"/>
                      </a:endParaRPr>
                    </a:p>
                    <a:p>
                      <a:r>
                        <a:rPr lang="en-GB" sz="1050" kern="1200" dirty="0" smtClean="0">
                          <a:solidFill>
                            <a:schemeClr val="tx1"/>
                          </a:solidFill>
                          <a:latin typeface="Arial" panose="020B0604020202020204" pitchFamily="34" charset="0"/>
                          <a:ea typeface="+mn-ea"/>
                          <a:cs typeface="Arial" panose="020B0604020202020204" pitchFamily="34" charset="0"/>
                        </a:rPr>
                        <a:t> </a:t>
                      </a:r>
                    </a:p>
                    <a:p>
                      <a:endParaRPr lang="en-GB" sz="1050" dirty="0">
                        <a:latin typeface="Arial" panose="020B0604020202020204" pitchFamily="34" charset="0"/>
                        <a:cs typeface="Arial" panose="020B0604020202020204" pitchFamily="34" charset="0"/>
                      </a:endParaRPr>
                    </a:p>
                  </a:txBody>
                  <a:tcPr marL="91429" marR="91429" marT="45727" marB="45727">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pic>
        <p:nvPicPr>
          <p:cNvPr id="6155" name="Picture 11"/>
          <p:cNvPicPr>
            <a:picLocks noChangeAspect="1" noChangeArrowheads="1"/>
          </p:cNvPicPr>
          <p:nvPr/>
        </p:nvPicPr>
        <p:blipFill>
          <a:blip r:embed="rId2" cstate="print"/>
          <a:srcRect/>
          <a:stretch>
            <a:fillRect/>
          </a:stretch>
        </p:blipFill>
        <p:spPr bwMode="auto">
          <a:xfrm>
            <a:off x="395536" y="764704"/>
            <a:ext cx="8351837" cy="1381125"/>
          </a:xfrm>
          <a:prstGeom prst="rect">
            <a:avLst/>
          </a:prstGeom>
          <a:noFill/>
          <a:ln w="9525">
            <a:noFill/>
            <a:miter lim="800000"/>
            <a:headEnd/>
            <a:tailEnd/>
          </a:ln>
        </p:spPr>
      </p:pic>
      <p:sp>
        <p:nvSpPr>
          <p:cNvPr id="6" name="TextBox 5"/>
          <p:cNvSpPr txBox="1"/>
          <p:nvPr/>
        </p:nvSpPr>
        <p:spPr>
          <a:xfrm>
            <a:off x="395536" y="6416285"/>
            <a:ext cx="6840760" cy="353943"/>
          </a:xfrm>
          <a:prstGeom prst="rect">
            <a:avLst/>
          </a:prstGeom>
          <a:noFill/>
        </p:spPr>
        <p:txBody>
          <a:bodyPr wrap="square" rtlCol="0">
            <a:spAutoFit/>
          </a:bodyPr>
          <a:lstStyle/>
          <a:p>
            <a:r>
              <a:rPr lang="en-GB" sz="850" dirty="0" smtClean="0"/>
              <a:t> *   Turnover in Specialised Services now excludes all leavers from Bullingdon Prisons - Healthcare</a:t>
            </a:r>
            <a:endParaRPr lang="en-GB" sz="850" dirty="0" smtClean="0">
              <a:cs typeface="Arial" panose="020B0604020202020204" pitchFamily="34" charset="0"/>
            </a:endParaRPr>
          </a:p>
          <a:p>
            <a:pPr algn="just"/>
            <a:r>
              <a:rPr lang="en-GB" sz="850" dirty="0" smtClean="0">
                <a:cs typeface="Arial" panose="020B0604020202020204" pitchFamily="34" charset="0"/>
              </a:rPr>
              <a:t>**  Includes Core Corporate services, also Junior Doctors, Students, Research &amp; Development, Pharmacy and Estates &amp; Facilities</a:t>
            </a:r>
            <a:endParaRPr lang="en-GB" sz="850" dirty="0">
              <a:cs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E2257B13-8B2B-49DC-8396-57ED3DE8BB48}" type="slidenum">
              <a:rPr lang="en-GB" smtClean="0"/>
              <a:pPr>
                <a:defRPr/>
              </a:pPr>
              <a:t>5</a:t>
            </a:fld>
            <a:endParaRPr lang="en-GB" dirty="0"/>
          </a:p>
        </p:txBody>
      </p:sp>
      <p:sp>
        <p:nvSpPr>
          <p:cNvPr id="8195" name="Title 1"/>
          <p:cNvSpPr>
            <a:spLocks noGrp="1"/>
          </p:cNvSpPr>
          <p:nvPr>
            <p:ph type="title"/>
          </p:nvPr>
        </p:nvSpPr>
        <p:spPr>
          <a:xfrm>
            <a:off x="395288" y="19050"/>
            <a:ext cx="8229600" cy="561975"/>
          </a:xfrm>
          <a:solidFill>
            <a:srgbClr val="5287B7"/>
          </a:solidFill>
        </p:spPr>
        <p:txBody>
          <a:bodyPr/>
          <a:lstStyle/>
          <a:p>
            <a:r>
              <a:rPr lang="en-GB" altLang="en-US" sz="3200" dirty="0" smtClean="0">
                <a:solidFill>
                  <a:schemeClr val="bg1"/>
                </a:solidFill>
                <a:latin typeface="Arial" pitchFamily="34" charset="0"/>
                <a:cs typeface="Arial" pitchFamily="34" charset="0"/>
              </a:rPr>
              <a:t>Recruitment Data</a:t>
            </a:r>
          </a:p>
        </p:txBody>
      </p:sp>
      <p:sp>
        <p:nvSpPr>
          <p:cNvPr id="8196" name="TextBox 10"/>
          <p:cNvSpPr txBox="1">
            <a:spLocks noChangeArrowheads="1"/>
          </p:cNvSpPr>
          <p:nvPr/>
        </p:nvSpPr>
        <p:spPr bwMode="auto">
          <a:xfrm>
            <a:off x="5599113" y="620713"/>
            <a:ext cx="3294062" cy="400050"/>
          </a:xfrm>
          <a:prstGeom prst="rect">
            <a:avLst/>
          </a:prstGeom>
          <a:noFill/>
          <a:ln w="9525">
            <a:noFill/>
            <a:miter lim="800000"/>
            <a:headEnd/>
            <a:tailEnd/>
          </a:ln>
        </p:spPr>
        <p:txBody>
          <a:bodyPr>
            <a:spAutoFit/>
          </a:bodyPr>
          <a:lstStyle/>
          <a:p>
            <a:endParaRPr lang="en-GB" altLang="en-US" sz="1000" dirty="0"/>
          </a:p>
          <a:p>
            <a:endParaRPr lang="en-GB" altLang="en-US" sz="1000" dirty="0"/>
          </a:p>
        </p:txBody>
      </p:sp>
      <p:sp>
        <p:nvSpPr>
          <p:cNvPr id="18" name="TextBox 17"/>
          <p:cNvSpPr txBox="1"/>
          <p:nvPr/>
        </p:nvSpPr>
        <p:spPr>
          <a:xfrm>
            <a:off x="5148065" y="639763"/>
            <a:ext cx="3887986" cy="6093976"/>
          </a:xfrm>
          <a:prstGeom prst="rect">
            <a:avLst/>
          </a:prstGeom>
          <a:noFill/>
        </p:spPr>
        <p:txBody>
          <a:bodyPr wrap="square">
            <a:spAutoFit/>
          </a:bodyPr>
          <a:lstStyle/>
          <a:p>
            <a:r>
              <a:rPr lang="en-GB" sz="1000" b="1" dirty="0" smtClean="0"/>
              <a:t>Vacancies </a:t>
            </a:r>
            <a:r>
              <a:rPr lang="en-GB" sz="1000" b="1" dirty="0"/>
              <a:t>and applications </a:t>
            </a:r>
            <a:endParaRPr lang="en-GB" sz="1000" b="1" dirty="0" smtClean="0"/>
          </a:p>
          <a:p>
            <a:endParaRPr lang="en-GB" sz="1000" b="1" dirty="0" smtClean="0"/>
          </a:p>
          <a:p>
            <a:pPr algn="just"/>
            <a:r>
              <a:rPr lang="en-GB" sz="1000" dirty="0" smtClean="0"/>
              <a:t>The level of Vacancies </a:t>
            </a:r>
            <a:r>
              <a:rPr lang="en-GB" sz="1000" dirty="0"/>
              <a:t>and </a:t>
            </a:r>
            <a:r>
              <a:rPr lang="en-GB" sz="1000" dirty="0" smtClean="0"/>
              <a:t>applications remains </a:t>
            </a:r>
            <a:r>
              <a:rPr lang="en-GB" sz="1000" dirty="0"/>
              <a:t>high, </a:t>
            </a:r>
            <a:r>
              <a:rPr lang="en-GB" sz="1000" dirty="0" smtClean="0"/>
              <a:t>reflecting </a:t>
            </a:r>
            <a:r>
              <a:rPr lang="en-GB" sz="1000" dirty="0"/>
              <a:t>the Trust turnover figures.  Between June 2013 and October 2013 the recruitment team processed over 2400 recruitment activities, averaging over 480 vacancies a month. </a:t>
            </a:r>
            <a:endParaRPr lang="en-GB" sz="1000" dirty="0" smtClean="0"/>
          </a:p>
          <a:p>
            <a:pPr algn="just"/>
            <a:r>
              <a:rPr lang="en-GB" sz="1000" dirty="0" smtClean="0"/>
              <a:t> </a:t>
            </a:r>
          </a:p>
          <a:p>
            <a:pPr algn="just"/>
            <a:r>
              <a:rPr lang="en-GB" sz="1000" dirty="0" smtClean="0"/>
              <a:t>Recruitment continue to work with recruiting managers linking workforce planning/staff turnover to ensure a clear approach to recruitment. Each Division within the Trust has a Recruitment plan to tackle local recruitment issues and employ strategies that go beyond traditional recruitment methods such as: </a:t>
            </a:r>
          </a:p>
          <a:p>
            <a:pPr algn="just"/>
            <a:endParaRPr lang="en-GB" sz="1000" dirty="0"/>
          </a:p>
          <a:p>
            <a:pPr marL="171450" indent="-171450" algn="just">
              <a:buFont typeface="Arial" panose="020B0604020202020204" pitchFamily="34" charset="0"/>
              <a:buChar char="•"/>
            </a:pPr>
            <a:r>
              <a:rPr lang="en-GB" sz="1000" dirty="0" smtClean="0"/>
              <a:t>Use of Social Media to advertise and attract suitable candidates</a:t>
            </a:r>
          </a:p>
          <a:p>
            <a:pPr marL="171450" indent="-171450" algn="just">
              <a:buFont typeface="Arial" panose="020B0604020202020204" pitchFamily="34" charset="0"/>
              <a:buChar char="•"/>
            </a:pPr>
            <a:r>
              <a:rPr lang="en-GB" sz="1000" dirty="0" smtClean="0"/>
              <a:t>improving our links within the communities/Job Centre plus</a:t>
            </a:r>
          </a:p>
          <a:p>
            <a:pPr marL="171450" indent="-171450" algn="just">
              <a:buFont typeface="Arial" panose="020B0604020202020204" pitchFamily="34" charset="0"/>
              <a:buChar char="•"/>
            </a:pPr>
            <a:r>
              <a:rPr lang="en-GB" sz="1000" dirty="0" smtClean="0"/>
              <a:t>attendance at  Nursing job fairs</a:t>
            </a:r>
            <a:r>
              <a:rPr lang="en-GB" sz="1000" dirty="0"/>
              <a:t> </a:t>
            </a:r>
            <a:r>
              <a:rPr lang="en-GB" sz="1000" dirty="0" smtClean="0"/>
              <a:t>and other recruitment events</a:t>
            </a:r>
          </a:p>
          <a:p>
            <a:pPr marL="171450" indent="-171450" algn="just">
              <a:buFont typeface="Arial" panose="020B0604020202020204" pitchFamily="34" charset="0"/>
              <a:buChar char="•"/>
            </a:pPr>
            <a:r>
              <a:rPr lang="en-GB" sz="1000" dirty="0" smtClean="0"/>
              <a:t>keeping a register of interviewed candidates above the line, but not offered a position at the time, for re-consideration and rebranding to ensure our competitiveness in the primary labour market.</a:t>
            </a:r>
          </a:p>
          <a:p>
            <a:pPr algn="just"/>
            <a:r>
              <a:rPr lang="en-GB" sz="1000" dirty="0"/>
              <a:t/>
            </a:r>
            <a:br>
              <a:rPr lang="en-GB" sz="1000" dirty="0"/>
            </a:br>
            <a:r>
              <a:rPr lang="en-GB" sz="1000" b="1" dirty="0" smtClean="0"/>
              <a:t>Recruitment Improvement Project</a:t>
            </a:r>
          </a:p>
          <a:p>
            <a:pPr algn="just"/>
            <a:endParaRPr lang="en-GB" sz="1000" b="1" dirty="0" smtClean="0"/>
          </a:p>
          <a:p>
            <a:pPr algn="just"/>
            <a:r>
              <a:rPr lang="en-GB" sz="1000" dirty="0" smtClean="0"/>
              <a:t>The Recruitment Improvement project launched in September 2013 was designed to improve how the Trust handles all recruitment processes in line with agreed timescales/KPIs; to review and improve our procedure for issuing honorary contracts, work experience and volunteer agreements, to review and come up with new ways of working to reduce reliance on paper based working.</a:t>
            </a:r>
          </a:p>
          <a:p>
            <a:pPr algn="just"/>
            <a:r>
              <a:rPr lang="en-GB" sz="1000" dirty="0" smtClean="0"/>
              <a:t> </a:t>
            </a:r>
          </a:p>
          <a:p>
            <a:pPr algn="just"/>
            <a:r>
              <a:rPr lang="en-GB" sz="1000" dirty="0" smtClean="0"/>
              <a:t>The project work resulted in a re-launch of recruitment processes (Managers’ Portal introduced) with all forms and process reviewed to ensure greater simplification and speed. Initial feedback from managers on the re-launch has been very positive. The newly introduced Managers’ Portal has customer focus at its core and ensures managers are able to access recruitment and staff related information more easily and at the touch of a button.</a:t>
            </a:r>
            <a:endParaRPr lang="en-GB" sz="1000" b="1" dirty="0"/>
          </a:p>
        </p:txBody>
      </p:sp>
      <p:pic>
        <p:nvPicPr>
          <p:cNvPr id="1028" name="Picture 4"/>
          <p:cNvPicPr>
            <a:picLocks noChangeAspect="1" noChangeArrowheads="1"/>
          </p:cNvPicPr>
          <p:nvPr/>
        </p:nvPicPr>
        <p:blipFill>
          <a:blip r:embed="rId2" cstate="print"/>
          <a:srcRect/>
          <a:stretch>
            <a:fillRect/>
          </a:stretch>
        </p:blipFill>
        <p:spPr bwMode="auto">
          <a:xfrm>
            <a:off x="179512" y="836712"/>
            <a:ext cx="4931867" cy="37680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22275" y="28575"/>
            <a:ext cx="8229600" cy="561975"/>
          </a:xfrm>
          <a:solidFill>
            <a:srgbClr val="5287B7"/>
          </a:solidFill>
        </p:spPr>
        <p:txBody>
          <a:bodyPr/>
          <a:lstStyle/>
          <a:p>
            <a:r>
              <a:rPr lang="en-GB" altLang="en-US" sz="3200" dirty="0" smtClean="0">
                <a:solidFill>
                  <a:schemeClr val="bg1"/>
                </a:solidFill>
                <a:latin typeface="Arial" pitchFamily="34" charset="0"/>
                <a:cs typeface="Arial" pitchFamily="34" charset="0"/>
              </a:rPr>
              <a:t>Exit Questionnaire Data </a:t>
            </a:r>
          </a:p>
        </p:txBody>
      </p:sp>
      <p:sp>
        <p:nvSpPr>
          <p:cNvPr id="4" name="Slide Number Placeholder 3"/>
          <p:cNvSpPr>
            <a:spLocks noGrp="1"/>
          </p:cNvSpPr>
          <p:nvPr>
            <p:ph type="sldNum" sz="quarter" idx="12"/>
          </p:nvPr>
        </p:nvSpPr>
        <p:spPr/>
        <p:txBody>
          <a:bodyPr/>
          <a:lstStyle/>
          <a:p>
            <a:pPr>
              <a:defRPr/>
            </a:pPr>
            <a:fld id="{1DBA3B41-A5AE-4246-849D-90DDF2533A9B}" type="slidenum">
              <a:rPr lang="en-GB" smtClean="0"/>
              <a:pPr>
                <a:defRPr/>
              </a:pPr>
              <a:t>6</a:t>
            </a:fld>
            <a:endParaRPr lang="en-GB" dirty="0"/>
          </a:p>
        </p:txBody>
      </p:sp>
      <p:sp>
        <p:nvSpPr>
          <p:cNvPr id="9220" name="Rectangle 6"/>
          <p:cNvSpPr>
            <a:spLocks noChangeArrowheads="1"/>
          </p:cNvSpPr>
          <p:nvPr/>
        </p:nvSpPr>
        <p:spPr bwMode="auto">
          <a:xfrm>
            <a:off x="1784350" y="2879725"/>
            <a:ext cx="9144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dirty="0">
              <a:latin typeface="Arial" pitchFamily="34" charset="0"/>
            </a:endParaRPr>
          </a:p>
        </p:txBody>
      </p:sp>
      <p:sp>
        <p:nvSpPr>
          <p:cNvPr id="9221" name="Rectangle 7"/>
          <p:cNvSpPr>
            <a:spLocks noChangeArrowheads="1"/>
          </p:cNvSpPr>
          <p:nvPr/>
        </p:nvSpPr>
        <p:spPr bwMode="auto">
          <a:xfrm>
            <a:off x="1784350" y="2894013"/>
            <a:ext cx="9144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dirty="0">
              <a:latin typeface="Arial" pitchFamily="34" charset="0"/>
            </a:endParaRPr>
          </a:p>
        </p:txBody>
      </p:sp>
      <p:sp>
        <p:nvSpPr>
          <p:cNvPr id="9222" name="Rectangle 7"/>
          <p:cNvSpPr>
            <a:spLocks noChangeArrowheads="1"/>
          </p:cNvSpPr>
          <p:nvPr/>
        </p:nvSpPr>
        <p:spPr bwMode="auto">
          <a:xfrm>
            <a:off x="395288" y="1484313"/>
            <a:ext cx="5581650" cy="2778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fr-FR" altLang="en-US" sz="1200" dirty="0">
              <a:latin typeface="Arial" pitchFamily="34" charset="0"/>
            </a:endParaRPr>
          </a:p>
        </p:txBody>
      </p:sp>
      <p:sp>
        <p:nvSpPr>
          <p:cNvPr id="11" name="TextBox 10"/>
          <p:cNvSpPr txBox="1"/>
          <p:nvPr/>
        </p:nvSpPr>
        <p:spPr>
          <a:xfrm>
            <a:off x="6227763" y="1989138"/>
            <a:ext cx="2736850" cy="246062"/>
          </a:xfrm>
          <a:prstGeom prst="rect">
            <a:avLst/>
          </a:prstGeom>
          <a:noFill/>
        </p:spPr>
        <p:txBody>
          <a:bodyPr>
            <a:spAutoFit/>
          </a:bodyPr>
          <a:lstStyle/>
          <a:p>
            <a:pPr>
              <a:defRPr/>
            </a:pPr>
            <a:r>
              <a:rPr lang="en-GB" sz="1000" dirty="0">
                <a:latin typeface="+mn-lt"/>
              </a:rPr>
              <a:t>.</a:t>
            </a:r>
          </a:p>
        </p:txBody>
      </p:sp>
      <p:graphicFrame>
        <p:nvGraphicFramePr>
          <p:cNvPr id="2" name="Table 1"/>
          <p:cNvGraphicFramePr>
            <a:graphicFrameLocks noGrp="1"/>
          </p:cNvGraphicFramePr>
          <p:nvPr/>
        </p:nvGraphicFramePr>
        <p:xfrm>
          <a:off x="422275" y="855663"/>
          <a:ext cx="5207000" cy="1535117"/>
        </p:xfrm>
        <a:graphic>
          <a:graphicData uri="http://schemas.openxmlformats.org/drawingml/2006/table">
            <a:tbl>
              <a:tblPr/>
              <a:tblGrid>
                <a:gridCol w="1643063"/>
                <a:gridCol w="2725737"/>
                <a:gridCol w="838200"/>
              </a:tblGrid>
              <a:tr h="152400">
                <a:tc>
                  <a:txBody>
                    <a:bodyPr/>
                    <a:lstStyle/>
                    <a:p>
                      <a:pPr marL="12700" marR="0" lvl="0" indent="0" algn="l" defTabSz="914400" rtl="0" eaLnBrk="0" fontAlgn="base" latinLnBrk="0" hangingPunct="0">
                        <a:lnSpc>
                          <a:spcPct val="115000"/>
                        </a:lnSpc>
                        <a:spcBef>
                          <a:spcPts val="88"/>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Flexible Working Policies</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13"/>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88"/>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13">
                <a:tc>
                  <a:txBody>
                    <a:bodyPr/>
                    <a:lstStyle/>
                    <a:p>
                      <a:pPr marL="12700" marR="0" lvl="0" indent="0" algn="l"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Job Security</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6%</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13">
                <a:tc>
                  <a:txBody>
                    <a:bodyPr/>
                    <a:lstStyle/>
                    <a:p>
                      <a:pPr marL="12700" marR="0" lvl="0" indent="0" algn="l"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Location</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21%</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13">
                <a:tc>
                  <a:txBody>
                    <a:bodyPr/>
                    <a:lstStyle/>
                    <a:p>
                      <a:pPr marL="12700" marR="0" lvl="0" indent="0" algn="l"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Pay</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5%</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13">
                <a:tc>
                  <a:txBody>
                    <a:bodyPr/>
                    <a:lstStyle/>
                    <a:p>
                      <a:pPr marL="12700" marR="0" lvl="0" indent="0" algn="l"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Pension Scheme</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13">
                <a:tc>
                  <a:txBody>
                    <a:bodyPr/>
                    <a:lstStyle/>
                    <a:p>
                      <a:pPr marL="12700" marR="0" lvl="0" indent="0" algn="l"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Promotional Prospects</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3%</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13">
                <a:tc>
                  <a:txBody>
                    <a:bodyPr/>
                    <a:lstStyle/>
                    <a:p>
                      <a:pPr marL="12700" marR="0" lvl="0" indent="0" algn="l"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Reputation of the Trust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6%</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9700">
                <a:tc>
                  <a:txBody>
                    <a:bodyPr/>
                    <a:lstStyle/>
                    <a:p>
                      <a:pPr marL="12700" marR="0" lvl="0" indent="0" algn="l"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Role/Job Description</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28%</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13">
                <a:tc>
                  <a:txBody>
                    <a:bodyPr/>
                    <a:lstStyle/>
                    <a:p>
                      <a:pPr marL="12700" marR="0" lvl="0" indent="0" algn="l"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Terms and Conditions</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0%</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13">
                <a:tc>
                  <a:txBody>
                    <a:bodyPr/>
                    <a:lstStyle/>
                    <a:p>
                      <a:pPr marL="12700" marR="0" lvl="0" indent="0" algn="l"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Training/Development Opportunities</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9%</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13">
                <a:tc>
                  <a:txBody>
                    <a:bodyPr/>
                    <a:lstStyle/>
                    <a:p>
                      <a:pPr marL="12700" marR="0" lvl="0" indent="0" algn="l"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Working for the NHS</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18%</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3" name="Table 2"/>
          <p:cNvGraphicFramePr>
            <a:graphicFrameLocks noGrp="1"/>
          </p:cNvGraphicFramePr>
          <p:nvPr/>
        </p:nvGraphicFramePr>
        <p:xfrm>
          <a:off x="395288" y="2792413"/>
          <a:ext cx="5256212" cy="1554165"/>
        </p:xfrm>
        <a:graphic>
          <a:graphicData uri="http://schemas.openxmlformats.org/drawingml/2006/table">
            <a:tbl>
              <a:tblPr/>
              <a:tblGrid>
                <a:gridCol w="447675"/>
                <a:gridCol w="849312"/>
                <a:gridCol w="2303463"/>
                <a:gridCol w="1008062"/>
                <a:gridCol w="647700"/>
              </a:tblGrid>
              <a:tr h="210312">
                <a:tc>
                  <a:txBody>
                    <a:bodyPr/>
                    <a:lstStyle/>
                    <a:p>
                      <a:pPr marL="127000" marR="0" lvl="0" indent="0" algn="l" defTabSz="914400" rtl="0" eaLnBrk="0" fontAlgn="base" latinLnBrk="0" hangingPunct="0">
                        <a:lnSpc>
                          <a:spcPct val="115000"/>
                        </a:lnSpc>
                        <a:spcBef>
                          <a:spcPts val="50"/>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Percent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Unsatisfying</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12700" marR="0" lvl="0" indent="0" algn="l"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Satisfying</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42863" marR="0" lvl="0" indent="0" algn="l" defTabSz="914400" rtl="0" eaLnBrk="0" fontAlgn="base" latinLnBrk="0" hangingPunct="0">
                        <a:lnSpc>
                          <a:spcPct val="115000"/>
                        </a:lnSpc>
                        <a:spcBef>
                          <a:spcPts val="50"/>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Percent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44381">
                <a:tc>
                  <a:txBody>
                    <a:bodyPr/>
                    <a:lstStyle/>
                    <a:p>
                      <a:pPr marL="0" marR="0" lvl="0" indent="0" algn="r"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6%</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88"/>
                        </a:spcBef>
                        <a:spcAft>
                          <a:spcPct val="0"/>
                        </a:spcAft>
                        <a:buClrTx/>
                        <a:buSzTx/>
                        <a:buFontTx/>
                        <a:buNone/>
                        <a:tabLst/>
                      </a:pPr>
                      <a:r>
                        <a:rPr kumimoji="0" lang="en-GB" sz="700" b="0" i="0" u="none" strike="noStrike" cap="none" normalizeH="0" baseline="0" dirty="0" smtClean="0">
                          <a:ln>
                            <a:noFill/>
                          </a:ln>
                          <a:solidFill>
                            <a:srgbClr val="FF000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11200" marR="0" lvl="0" indent="0" algn="r"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Caring/Contact with service users</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88"/>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7800"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94%</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4381">
                <a:tc>
                  <a:txBody>
                    <a:bodyPr/>
                    <a:lstStyle/>
                    <a:p>
                      <a:pPr marL="261938"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10%</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88"/>
                        </a:spcBef>
                        <a:spcAft>
                          <a:spcPct val="0"/>
                        </a:spcAft>
                        <a:buClrTx/>
                        <a:buSzTx/>
                        <a:buFontTx/>
                        <a:buNone/>
                        <a:tabLst/>
                      </a:pPr>
                      <a:r>
                        <a:rPr kumimoji="0" lang="en-GB" sz="700" b="0" i="0" u="none" strike="noStrike" cap="none" normalizeH="0" baseline="0" dirty="0" smtClean="0">
                          <a:ln>
                            <a:noFill/>
                          </a:ln>
                          <a:solidFill>
                            <a:srgbClr val="FF000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58813" marR="0" lvl="0" indent="0" algn="r"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Contributing to the local community</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88"/>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7800"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90%</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4381">
                <a:tc>
                  <a:txBody>
                    <a:bodyPr/>
                    <a:lstStyle/>
                    <a:p>
                      <a:pPr marL="261938"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13%</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88"/>
                        </a:spcBef>
                        <a:spcAft>
                          <a:spcPct val="0"/>
                        </a:spcAft>
                        <a:buClrTx/>
                        <a:buSzTx/>
                        <a:buFontTx/>
                        <a:buNone/>
                        <a:tabLst/>
                      </a:pPr>
                      <a:r>
                        <a:rPr kumimoji="0" lang="en-GB" sz="700" b="0" i="0" u="none" strike="noStrike" cap="none" normalizeH="0" baseline="0" dirty="0" smtClean="0">
                          <a:ln>
                            <a:noFill/>
                          </a:ln>
                          <a:solidFill>
                            <a:srgbClr val="FF000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01688" marR="0" lvl="0" indent="0" algn="r"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Job content/variety of duties</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88"/>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7800"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88%</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4381">
                <a:tc>
                  <a:txBody>
                    <a:bodyPr/>
                    <a:lstStyle/>
                    <a:p>
                      <a:pPr marL="261938"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25%</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88"/>
                        </a:spcBef>
                        <a:spcAft>
                          <a:spcPct val="0"/>
                        </a:spcAft>
                        <a:buClrTx/>
                        <a:buSzTx/>
                        <a:buFontTx/>
                        <a:buNone/>
                        <a:tabLst/>
                      </a:pPr>
                      <a:r>
                        <a:rPr kumimoji="0" lang="en-GB" sz="700" b="0" i="0" u="none" strike="noStrike" cap="none" normalizeH="0" baseline="0" dirty="0" smtClean="0">
                          <a:ln>
                            <a:noFill/>
                          </a:ln>
                          <a:solidFill>
                            <a:srgbClr val="FF000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87400" marR="0" lvl="0" indent="0" algn="r"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Feeling valued and supported</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88"/>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7800"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75%</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4381">
                <a:tc>
                  <a:txBody>
                    <a:bodyPr/>
                    <a:lstStyle/>
                    <a:p>
                      <a:pPr marL="0" marR="0" lvl="0" indent="0" algn="r"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6%</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88"/>
                        </a:spcBef>
                        <a:spcAft>
                          <a:spcPct val="0"/>
                        </a:spcAft>
                        <a:buClrTx/>
                        <a:buSzTx/>
                        <a:buFontTx/>
                        <a:buNone/>
                        <a:tabLst/>
                      </a:pPr>
                      <a:r>
                        <a:rPr kumimoji="0" lang="en-GB" sz="700" b="0" i="0" u="none" strike="noStrike" cap="none" normalizeH="0" baseline="0" dirty="0" smtClean="0">
                          <a:ln>
                            <a:noFill/>
                          </a:ln>
                          <a:solidFill>
                            <a:srgbClr val="FF000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9525" marR="0" lvl="0" indent="0" algn="r"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Working relationships</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88"/>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7800"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94%</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4381">
                <a:tc>
                  <a:txBody>
                    <a:bodyPr/>
                    <a:lstStyle/>
                    <a:p>
                      <a:pPr marL="261938"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15%</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88"/>
                        </a:spcBef>
                        <a:spcAft>
                          <a:spcPct val="0"/>
                        </a:spcAft>
                        <a:buClrTx/>
                        <a:buSzTx/>
                        <a:buFontTx/>
                        <a:buNone/>
                        <a:tabLst/>
                      </a:pPr>
                      <a:r>
                        <a:rPr kumimoji="0" lang="en-GB" sz="700" b="0" i="0" u="none" strike="noStrike" cap="none" normalizeH="0" baseline="0" dirty="0" smtClean="0">
                          <a:ln>
                            <a:noFill/>
                          </a:ln>
                          <a:solidFill>
                            <a:srgbClr val="FF000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30250" marR="0" lvl="0" indent="0" algn="r"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Communication/feeling involved</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88"/>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7800"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85%</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4381">
                <a:tc>
                  <a:txBody>
                    <a:bodyPr/>
                    <a:lstStyle/>
                    <a:p>
                      <a:pPr marL="261938"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10%</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88"/>
                        </a:spcBef>
                        <a:spcAft>
                          <a:spcPct val="0"/>
                        </a:spcAft>
                        <a:buClrTx/>
                        <a:buSzTx/>
                        <a:buFontTx/>
                        <a:buNone/>
                        <a:tabLst/>
                      </a:pPr>
                      <a:r>
                        <a:rPr kumimoji="0" lang="en-GB" sz="700" b="0" i="0" u="none" strike="noStrike" cap="none" normalizeH="0" baseline="0" dirty="0" smtClean="0">
                          <a:ln>
                            <a:noFill/>
                          </a:ln>
                          <a:solidFill>
                            <a:srgbClr val="FF000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9525" marR="0" lvl="0" indent="0" algn="r"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Level of responsibility</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88"/>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7800"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90%</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4381">
                <a:tc>
                  <a:txBody>
                    <a:bodyPr/>
                    <a:lstStyle/>
                    <a:p>
                      <a:pPr marL="261938"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21%</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88"/>
                        </a:spcBef>
                        <a:spcAft>
                          <a:spcPct val="0"/>
                        </a:spcAft>
                        <a:buClrTx/>
                        <a:buSzTx/>
                        <a:buFontTx/>
                        <a:buNone/>
                        <a:tabLst/>
                      </a:pPr>
                      <a:r>
                        <a:rPr kumimoji="0" lang="en-GB" sz="700" b="0" i="0" u="none" strike="noStrike" cap="none" normalizeH="0" baseline="0" dirty="0" smtClean="0">
                          <a:ln>
                            <a:noFill/>
                          </a:ln>
                          <a:solidFill>
                            <a:srgbClr val="FF000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9525" marR="0" lvl="0" indent="0" algn="r"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Flexible working</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88"/>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7800"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79%</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8805">
                <a:tc>
                  <a:txBody>
                    <a:bodyPr/>
                    <a:lstStyle/>
                    <a:p>
                      <a:pPr marL="261938"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25%</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88"/>
                        </a:spcBef>
                        <a:spcAft>
                          <a:spcPct val="0"/>
                        </a:spcAft>
                        <a:buClrTx/>
                        <a:buSzTx/>
                        <a:buFontTx/>
                        <a:buNone/>
                        <a:tabLst/>
                      </a:pPr>
                      <a:r>
                        <a:rPr kumimoji="0" lang="en-GB" sz="700" b="0" i="0" u="none" strike="noStrike" cap="none" normalizeH="0" baseline="0" dirty="0" smtClean="0">
                          <a:ln>
                            <a:noFill/>
                          </a:ln>
                          <a:solidFill>
                            <a:srgbClr val="FF000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68325" marR="0" lvl="0" indent="0" algn="r"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Learning and development opportunities</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88"/>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7800"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75%</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5" name="Table 4"/>
          <p:cNvGraphicFramePr>
            <a:graphicFrameLocks noGrp="1"/>
          </p:cNvGraphicFramePr>
          <p:nvPr/>
        </p:nvGraphicFramePr>
        <p:xfrm>
          <a:off x="395288" y="4797425"/>
          <a:ext cx="5205412" cy="623889"/>
        </p:xfrm>
        <a:graphic>
          <a:graphicData uri="http://schemas.openxmlformats.org/drawingml/2006/table">
            <a:tbl>
              <a:tblPr/>
              <a:tblGrid>
                <a:gridCol w="1643062"/>
                <a:gridCol w="2725738"/>
                <a:gridCol w="836612"/>
              </a:tblGrid>
              <a:tr h="210311">
                <a:tc>
                  <a:txBody>
                    <a:bodyPr/>
                    <a:lstStyle/>
                    <a:p>
                      <a:pPr marL="12700" marR="0" lvl="0" indent="0" algn="l" defTabSz="914400" rtl="0" eaLnBrk="0" fontAlgn="base" latinLnBrk="0" hangingPunct="0">
                        <a:lnSpc>
                          <a:spcPct val="115000"/>
                        </a:lnSpc>
                        <a:spcBef>
                          <a:spcPts val="88"/>
                        </a:spcBef>
                        <a:spcAft>
                          <a:spcPct val="0"/>
                        </a:spcAft>
                        <a:buClrTx/>
                        <a:buSzTx/>
                        <a:buFontTx/>
                        <a:buNone/>
                        <a:tabLst/>
                      </a:pPr>
                      <a:r>
                        <a:rPr kumimoji="0" lang="en-GB" sz="800" b="1" i="0" u="none" strike="noStrike" cap="none" normalizeH="0" baseline="0" dirty="0" smtClean="0">
                          <a:ln>
                            <a:noFill/>
                          </a:ln>
                          <a:solidFill>
                            <a:schemeClr val="tx1"/>
                          </a:solidFill>
                          <a:effectLst/>
                          <a:latin typeface="Calibri" pitchFamily="34" charset="0"/>
                          <a:ea typeface="Calibri" pitchFamily="34" charset="0"/>
                          <a:cs typeface="Calibri" pitchFamily="34" charset="0"/>
                        </a:rPr>
                        <a:t>Controlled </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13"/>
                        </a:spcBef>
                        <a:spcAft>
                          <a:spcPct val="0"/>
                        </a:spcAft>
                        <a:buClrTx/>
                        <a:buSzTx/>
                        <a:buFontTx/>
                        <a:buNone/>
                        <a:tabLst/>
                      </a:pPr>
                      <a:r>
                        <a:rPr kumimoji="0" lang="en-GB"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88"/>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7859">
                <a:tc>
                  <a:txBody>
                    <a:bodyPr/>
                    <a:lstStyle/>
                    <a:p>
                      <a:pPr marL="12700" marR="0" lvl="0" indent="0" algn="l"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Not treated fairly/equitably</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5%</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7859">
                <a:tc>
                  <a:txBody>
                    <a:bodyPr/>
                    <a:lstStyle/>
                    <a:p>
                      <a:pPr marL="12700" marR="0" lvl="0" indent="0" algn="l"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Obtaining a better job/promotion</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14%</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7859">
                <a:tc>
                  <a:txBody>
                    <a:bodyPr/>
                    <a:lstStyle/>
                    <a:p>
                      <a:pPr marL="12700" marR="0" lvl="0" indent="0" algn="l"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Workload</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5%</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6" name="Table 5"/>
          <p:cNvGraphicFramePr>
            <a:graphicFrameLocks noGrp="1"/>
          </p:cNvGraphicFramePr>
          <p:nvPr/>
        </p:nvGraphicFramePr>
        <p:xfrm>
          <a:off x="395288" y="5589588"/>
          <a:ext cx="5205412" cy="1038228"/>
        </p:xfrm>
        <a:graphic>
          <a:graphicData uri="http://schemas.openxmlformats.org/drawingml/2006/table">
            <a:tbl>
              <a:tblPr/>
              <a:tblGrid>
                <a:gridCol w="1643062"/>
                <a:gridCol w="2725738"/>
                <a:gridCol w="836612"/>
              </a:tblGrid>
              <a:tr h="210311">
                <a:tc>
                  <a:txBody>
                    <a:bodyPr/>
                    <a:lstStyle/>
                    <a:p>
                      <a:pPr marL="12700" marR="0" lvl="0" indent="0" algn="l" defTabSz="914400" rtl="0" eaLnBrk="0" fontAlgn="base" latinLnBrk="0" hangingPunct="0">
                        <a:lnSpc>
                          <a:spcPct val="115000"/>
                        </a:lnSpc>
                        <a:spcBef>
                          <a:spcPts val="75"/>
                        </a:spcBef>
                        <a:spcAft>
                          <a:spcPct val="0"/>
                        </a:spcAft>
                        <a:buClrTx/>
                        <a:buSzTx/>
                        <a:buFontTx/>
                        <a:buNone/>
                        <a:tabLst/>
                      </a:pPr>
                      <a:r>
                        <a:rPr kumimoji="0" lang="en-GB" sz="800" b="1" i="0" u="none" strike="noStrike" cap="none" normalizeH="0" baseline="0" dirty="0" smtClean="0">
                          <a:ln>
                            <a:noFill/>
                          </a:ln>
                          <a:solidFill>
                            <a:schemeClr val="tx1"/>
                          </a:solidFill>
                          <a:effectLst/>
                          <a:latin typeface="Calibri" pitchFamily="34" charset="0"/>
                          <a:ea typeface="Calibri" pitchFamily="34" charset="0"/>
                          <a:cs typeface="Calibri" pitchFamily="34" charset="0"/>
                        </a:rPr>
                        <a:t>Uncontrolled </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ct val="0"/>
                        </a:spcAft>
                        <a:buClrTx/>
                        <a:buSzTx/>
                        <a:buFontTx/>
                        <a:buNone/>
                        <a:tabLst/>
                      </a:pPr>
                      <a:r>
                        <a:rPr kumimoji="0" lang="en-GB"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7986">
                <a:tc>
                  <a:txBody>
                    <a:bodyPr/>
                    <a:lstStyle/>
                    <a:p>
                      <a:pPr marL="12700" marR="0" lvl="0" indent="0" algn="l"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Relocating</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9%</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7986">
                <a:tc>
                  <a:txBody>
                    <a:bodyPr/>
                    <a:lstStyle/>
                    <a:p>
                      <a:pPr marL="12700" marR="0" lvl="0" indent="0" algn="l"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Retirement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11%</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7986">
                <a:tc>
                  <a:txBody>
                    <a:bodyPr/>
                    <a:lstStyle/>
                    <a:p>
                      <a:pPr marL="12700" marR="0" lvl="0" indent="0" algn="l"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To undertake training/study</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4%</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7986">
                <a:tc>
                  <a:txBody>
                    <a:bodyPr/>
                    <a:lstStyle/>
                    <a:p>
                      <a:pPr marL="12700" marR="0" lvl="0" indent="0" algn="l"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Travelling difficulties</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6%</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7986">
                <a:tc>
                  <a:txBody>
                    <a:bodyPr/>
                    <a:lstStyle/>
                    <a:p>
                      <a:pPr marL="12700" marR="0" lvl="0" indent="0" algn="l"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Career change</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11%</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7986">
                <a:tc>
                  <a:txBody>
                    <a:bodyPr/>
                    <a:lstStyle/>
                    <a:p>
                      <a:pPr marL="12700" marR="0" lvl="0" indent="0" algn="l"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Change in family circumstances</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ct val="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7%</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9398" name="Rectangle 8"/>
          <p:cNvSpPr>
            <a:spLocks noChangeArrowheads="1"/>
          </p:cNvSpPr>
          <p:nvPr/>
        </p:nvSpPr>
        <p:spPr bwMode="auto">
          <a:xfrm>
            <a:off x="1968500" y="3343275"/>
            <a:ext cx="9144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dirty="0">
              <a:latin typeface="Arial" pitchFamily="34" charset="0"/>
            </a:endParaRPr>
          </a:p>
        </p:txBody>
      </p:sp>
      <p:sp>
        <p:nvSpPr>
          <p:cNvPr id="8" name="TextBox 7"/>
          <p:cNvSpPr txBox="1"/>
          <p:nvPr/>
        </p:nvSpPr>
        <p:spPr>
          <a:xfrm>
            <a:off x="338138" y="531813"/>
            <a:ext cx="5256212" cy="276225"/>
          </a:xfrm>
          <a:prstGeom prst="rect">
            <a:avLst/>
          </a:prstGeom>
          <a:noFill/>
        </p:spPr>
        <p:txBody>
          <a:bodyPr>
            <a:spAutoFit/>
          </a:bodyPr>
          <a:lstStyle/>
          <a:p>
            <a:pPr>
              <a:defRPr/>
            </a:pPr>
            <a:r>
              <a:rPr lang="en-GB" sz="1200" b="1" dirty="0">
                <a:latin typeface="+mn-lt"/>
              </a:rPr>
              <a:t>What attracted you to your job?</a:t>
            </a:r>
          </a:p>
        </p:txBody>
      </p:sp>
      <p:sp>
        <p:nvSpPr>
          <p:cNvPr id="14" name="TextBox 13"/>
          <p:cNvSpPr txBox="1"/>
          <p:nvPr/>
        </p:nvSpPr>
        <p:spPr>
          <a:xfrm>
            <a:off x="338138" y="2420938"/>
            <a:ext cx="5256212" cy="276225"/>
          </a:xfrm>
          <a:prstGeom prst="rect">
            <a:avLst/>
          </a:prstGeom>
          <a:noFill/>
        </p:spPr>
        <p:txBody>
          <a:bodyPr>
            <a:spAutoFit/>
          </a:bodyPr>
          <a:lstStyle/>
          <a:p>
            <a:pPr>
              <a:defRPr/>
            </a:pPr>
            <a:r>
              <a:rPr lang="en-GB" sz="1200" b="1" dirty="0">
                <a:latin typeface="+mn-lt"/>
              </a:rPr>
              <a:t>What parts of your job did you enjoy?</a:t>
            </a:r>
          </a:p>
        </p:txBody>
      </p:sp>
      <p:sp>
        <p:nvSpPr>
          <p:cNvPr id="15" name="TextBox 14"/>
          <p:cNvSpPr txBox="1"/>
          <p:nvPr/>
        </p:nvSpPr>
        <p:spPr>
          <a:xfrm>
            <a:off x="366713" y="4437063"/>
            <a:ext cx="5257800" cy="277812"/>
          </a:xfrm>
          <a:prstGeom prst="rect">
            <a:avLst/>
          </a:prstGeom>
          <a:noFill/>
        </p:spPr>
        <p:txBody>
          <a:bodyPr>
            <a:spAutoFit/>
          </a:bodyPr>
          <a:lstStyle/>
          <a:p>
            <a:pPr>
              <a:defRPr/>
            </a:pPr>
            <a:r>
              <a:rPr lang="en-GB" sz="1200" b="1" dirty="0">
                <a:latin typeface="+mn-lt"/>
              </a:rPr>
              <a:t>Top 10 reasons for leaving</a:t>
            </a:r>
          </a:p>
        </p:txBody>
      </p:sp>
      <p:sp>
        <p:nvSpPr>
          <p:cNvPr id="9" name="TextBox 8"/>
          <p:cNvSpPr txBox="1"/>
          <p:nvPr/>
        </p:nvSpPr>
        <p:spPr>
          <a:xfrm>
            <a:off x="5984875" y="808038"/>
            <a:ext cx="2690813" cy="7294305"/>
          </a:xfrm>
          <a:prstGeom prst="rect">
            <a:avLst/>
          </a:prstGeom>
          <a:noFill/>
        </p:spPr>
        <p:txBody>
          <a:bodyPr>
            <a:spAutoFit/>
          </a:bodyPr>
          <a:lstStyle/>
          <a:p>
            <a:pPr algn="just">
              <a:defRPr/>
            </a:pPr>
            <a:r>
              <a:rPr lang="en-GB" sz="1000" b="1" dirty="0">
                <a:cs typeface="Arial" panose="020B0604020202020204" pitchFamily="34" charset="0"/>
              </a:rPr>
              <a:t>Return </a:t>
            </a:r>
            <a:r>
              <a:rPr lang="en-GB" sz="1000" b="1" dirty="0" smtClean="0">
                <a:cs typeface="Arial" panose="020B0604020202020204" pitchFamily="34" charset="0"/>
              </a:rPr>
              <a:t>Rate</a:t>
            </a:r>
          </a:p>
          <a:p>
            <a:pPr algn="just">
              <a:defRPr/>
            </a:pPr>
            <a:endParaRPr lang="en-GB" sz="1000" b="1" dirty="0">
              <a:cs typeface="Arial" panose="020B0604020202020204" pitchFamily="34" charset="0"/>
            </a:endParaRPr>
          </a:p>
          <a:p>
            <a:pPr algn="just">
              <a:defRPr/>
            </a:pPr>
            <a:r>
              <a:rPr lang="en-GB" sz="1000" dirty="0" smtClean="0">
                <a:cs typeface="Arial" panose="020B0604020202020204" pitchFamily="34" charset="0"/>
              </a:rPr>
              <a:t>The Return </a:t>
            </a:r>
            <a:r>
              <a:rPr lang="en-GB" sz="1000" dirty="0">
                <a:cs typeface="Arial" panose="020B0604020202020204" pitchFamily="34" charset="0"/>
              </a:rPr>
              <a:t>rate </a:t>
            </a:r>
            <a:r>
              <a:rPr lang="en-GB" sz="1000" dirty="0" smtClean="0">
                <a:cs typeface="Arial" panose="020B0604020202020204" pitchFamily="34" charset="0"/>
              </a:rPr>
              <a:t>for October is </a:t>
            </a:r>
            <a:r>
              <a:rPr lang="en-GB" sz="1000" dirty="0">
                <a:cs typeface="Arial" panose="020B0604020202020204" pitchFamily="34" charset="0"/>
              </a:rPr>
              <a:t>62.9% </a:t>
            </a:r>
            <a:r>
              <a:rPr lang="en-GB" sz="1000" dirty="0" smtClean="0">
                <a:cs typeface="Arial" panose="020B0604020202020204" pitchFamily="34" charset="0"/>
              </a:rPr>
              <a:t>a significant increase from 38.3% in September.  This increase is a result of the </a:t>
            </a:r>
            <a:r>
              <a:rPr lang="en-GB" sz="1000" dirty="0">
                <a:cs typeface="Arial" panose="020B0604020202020204" pitchFamily="34" charset="0"/>
              </a:rPr>
              <a:t>development </a:t>
            </a:r>
            <a:r>
              <a:rPr lang="en-GB" sz="1000" dirty="0" smtClean="0">
                <a:cs typeface="Arial" panose="020B0604020202020204" pitchFamily="34" charset="0"/>
              </a:rPr>
              <a:t>and awareness of </a:t>
            </a:r>
            <a:r>
              <a:rPr lang="en-GB" sz="1000" dirty="0">
                <a:cs typeface="Arial" panose="020B0604020202020204" pitchFamily="34" charset="0"/>
              </a:rPr>
              <a:t>the </a:t>
            </a:r>
            <a:r>
              <a:rPr lang="en-GB" sz="1000" dirty="0" smtClean="0">
                <a:cs typeface="Arial" panose="020B0604020202020204" pitchFamily="34" charset="0"/>
              </a:rPr>
              <a:t>Managers’ Portal and Exit Process enabling leavers’ forms to be completed online to improve delays. HR have also prioritised chasing leavers more frequently.</a:t>
            </a:r>
            <a:endParaRPr lang="en-GB" sz="1000" dirty="0">
              <a:cs typeface="Arial" panose="020B0604020202020204" pitchFamily="34" charset="0"/>
            </a:endParaRPr>
          </a:p>
          <a:p>
            <a:pPr algn="just">
              <a:defRPr/>
            </a:pPr>
            <a:r>
              <a:rPr lang="en-GB" sz="1000" dirty="0">
                <a:cs typeface="Arial" panose="020B0604020202020204" pitchFamily="34" charset="0"/>
              </a:rPr>
              <a:t> </a:t>
            </a:r>
          </a:p>
          <a:p>
            <a:pPr algn="just">
              <a:defRPr/>
            </a:pPr>
            <a:r>
              <a:rPr lang="en-GB" sz="1000" dirty="0">
                <a:cs typeface="Arial" panose="020B0604020202020204" pitchFamily="34" charset="0"/>
              </a:rPr>
              <a:t>The Return Rate for June to October is 42.2%.</a:t>
            </a:r>
          </a:p>
          <a:p>
            <a:pPr algn="just">
              <a:defRPr/>
            </a:pPr>
            <a:endParaRPr lang="en-GB" sz="1000" b="1" dirty="0">
              <a:cs typeface="Arial" panose="020B0604020202020204" pitchFamily="34" charset="0"/>
            </a:endParaRPr>
          </a:p>
          <a:p>
            <a:pPr algn="just">
              <a:defRPr/>
            </a:pPr>
            <a:r>
              <a:rPr lang="en-GB" sz="1000" dirty="0">
                <a:cs typeface="Arial" panose="020B0604020202020204" pitchFamily="34" charset="0"/>
              </a:rPr>
              <a:t>The 3 tables opposite illustrate why people join  the </a:t>
            </a:r>
            <a:r>
              <a:rPr lang="en-GB" sz="1000" dirty="0" smtClean="0">
                <a:cs typeface="Arial" panose="020B0604020202020204" pitchFamily="34" charset="0"/>
              </a:rPr>
              <a:t>Trust and what </a:t>
            </a:r>
            <a:r>
              <a:rPr lang="en-GB" sz="1000" dirty="0">
                <a:cs typeface="Arial" panose="020B0604020202020204" pitchFamily="34" charset="0"/>
              </a:rPr>
              <a:t>they enjoy about working in the Trust year to date.</a:t>
            </a:r>
          </a:p>
          <a:p>
            <a:pPr algn="just">
              <a:defRPr/>
            </a:pPr>
            <a:endParaRPr lang="en-GB" sz="1000" dirty="0">
              <a:cs typeface="Arial" panose="020B0604020202020204" pitchFamily="34" charset="0"/>
            </a:endParaRPr>
          </a:p>
          <a:p>
            <a:pPr marL="171450" indent="-171450" algn="just">
              <a:buFont typeface="Arial" panose="020B0604020202020204" pitchFamily="34" charset="0"/>
              <a:buChar char="•"/>
              <a:defRPr/>
            </a:pPr>
            <a:r>
              <a:rPr lang="en-GB" sz="1000" dirty="0">
                <a:cs typeface="Arial" panose="020B0604020202020204" pitchFamily="34" charset="0"/>
              </a:rPr>
              <a:t>Top 3 reasons for attracting new staff </a:t>
            </a:r>
            <a:r>
              <a:rPr lang="en-GB" sz="1000" dirty="0" smtClean="0">
                <a:cs typeface="Arial" panose="020B0604020202020204" pitchFamily="34" charset="0"/>
              </a:rPr>
              <a:t>are </a:t>
            </a:r>
            <a:r>
              <a:rPr lang="en-GB" sz="1000" dirty="0">
                <a:cs typeface="Arial" panose="020B0604020202020204" pitchFamily="34" charset="0"/>
              </a:rPr>
              <a:t>Location, Role/Job Description and working for the NHS </a:t>
            </a:r>
          </a:p>
          <a:p>
            <a:pPr marL="171450" indent="-171450" algn="just">
              <a:buFont typeface="Arial" panose="020B0604020202020204" pitchFamily="34" charset="0"/>
              <a:buChar char="•"/>
              <a:defRPr/>
            </a:pPr>
            <a:r>
              <a:rPr lang="en-GB" sz="1000" dirty="0">
                <a:cs typeface="Arial" panose="020B0604020202020204" pitchFamily="34" charset="0"/>
              </a:rPr>
              <a:t>Top 3 most satisfying parts of the job </a:t>
            </a:r>
            <a:r>
              <a:rPr lang="en-GB" sz="1000" dirty="0" smtClean="0">
                <a:cs typeface="Arial" panose="020B0604020202020204" pitchFamily="34" charset="0"/>
              </a:rPr>
              <a:t>role are, </a:t>
            </a:r>
            <a:r>
              <a:rPr lang="en-GB" sz="1000" dirty="0">
                <a:cs typeface="Arial" panose="020B0604020202020204" pitchFamily="34" charset="0"/>
              </a:rPr>
              <a:t>Caring/Contact with service users, Working relationships and Contributing to the local community</a:t>
            </a:r>
          </a:p>
          <a:p>
            <a:pPr marL="171450" indent="-171450" algn="just">
              <a:buFont typeface="Arial" panose="020B0604020202020204" pitchFamily="34" charset="0"/>
              <a:buChar char="•"/>
              <a:defRPr/>
            </a:pPr>
            <a:r>
              <a:rPr lang="en-GB" sz="1000" dirty="0">
                <a:cs typeface="Arial" panose="020B0604020202020204" pitchFamily="34" charset="0"/>
              </a:rPr>
              <a:t>Top 3 most unsatisfying parts of the </a:t>
            </a:r>
            <a:r>
              <a:rPr lang="en-GB" sz="1000" dirty="0" smtClean="0">
                <a:cs typeface="Arial" panose="020B0604020202020204" pitchFamily="34" charset="0"/>
              </a:rPr>
              <a:t>job are, </a:t>
            </a:r>
            <a:r>
              <a:rPr lang="en-GB" sz="1000" dirty="0">
                <a:cs typeface="Arial" panose="020B0604020202020204" pitchFamily="34" charset="0"/>
              </a:rPr>
              <a:t>feeling valued and supported, Learning and development opportunities and flexible working</a:t>
            </a:r>
          </a:p>
          <a:p>
            <a:pPr algn="just">
              <a:defRPr/>
            </a:pPr>
            <a:endParaRPr lang="en-GB" sz="1000" dirty="0">
              <a:cs typeface="Arial" panose="020B0604020202020204" pitchFamily="34" charset="0"/>
            </a:endParaRPr>
          </a:p>
          <a:p>
            <a:pPr marL="171450" indent="-171450" algn="just">
              <a:buFont typeface="Arial" panose="020B0604020202020204" pitchFamily="34" charset="0"/>
              <a:buChar char="•"/>
              <a:defRPr/>
            </a:pPr>
            <a:r>
              <a:rPr lang="en-GB" sz="1000" dirty="0" smtClean="0">
                <a:cs typeface="Arial" panose="020B0604020202020204" pitchFamily="34" charset="0"/>
              </a:rPr>
              <a:t>Top </a:t>
            </a:r>
            <a:r>
              <a:rPr lang="en-GB" sz="1000" dirty="0">
                <a:cs typeface="Arial" panose="020B0604020202020204" pitchFamily="34" charset="0"/>
              </a:rPr>
              <a:t>3 reasons for </a:t>
            </a:r>
            <a:r>
              <a:rPr lang="en-GB" sz="1000" dirty="0" smtClean="0">
                <a:cs typeface="Arial" panose="020B0604020202020204" pitchFamily="34" charset="0"/>
              </a:rPr>
              <a:t>leaving are, </a:t>
            </a:r>
            <a:r>
              <a:rPr lang="en-GB" sz="1000" dirty="0">
                <a:cs typeface="Arial" panose="020B0604020202020204" pitchFamily="34" charset="0"/>
              </a:rPr>
              <a:t>obtaining a better job/promotion, retirement, career change</a:t>
            </a:r>
          </a:p>
          <a:p>
            <a:pPr marL="171450" indent="-171450" algn="just">
              <a:buFont typeface="Arial" panose="020B0604020202020204" pitchFamily="34" charset="0"/>
              <a:buChar char="•"/>
              <a:defRPr/>
            </a:pPr>
            <a:endParaRPr lang="en-GB" sz="1000" dirty="0" smtClean="0">
              <a:latin typeface="+mn-lt"/>
            </a:endParaRPr>
          </a:p>
          <a:p>
            <a:pPr algn="just">
              <a:defRPr/>
            </a:pPr>
            <a:r>
              <a:rPr lang="en-GB" sz="1000" dirty="0" smtClean="0">
                <a:cs typeface="Arial" panose="020B0604020202020204" pitchFamily="34" charset="0"/>
              </a:rPr>
              <a:t>Work will be undertaken to look at career progression and promotional opportunity.</a:t>
            </a:r>
            <a:endParaRPr lang="en-GB" sz="1000" dirty="0">
              <a:cs typeface="Arial" panose="020B0604020202020204" pitchFamily="34" charset="0"/>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p:txBody>
      </p:sp>
    </p:spTree>
    <p:extLst>
      <p:ext uri="{BB962C8B-B14F-4D97-AF65-F5344CB8AC3E}">
        <p14:creationId xmlns:p14="http://schemas.microsoft.com/office/powerpoint/2010/main" xmlns="" val="39507067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solidFill>
            <a:srgbClr val="5287B7"/>
          </a:solidFill>
        </p:spPr>
        <p:txBody>
          <a:bodyPr/>
          <a:lstStyle/>
          <a:p>
            <a:r>
              <a:rPr lang="en-GB" altLang="en-US" sz="3200" dirty="0" smtClean="0">
                <a:solidFill>
                  <a:schemeClr val="bg1"/>
                </a:solidFill>
                <a:latin typeface="Arial" pitchFamily="34" charset="0"/>
                <a:cs typeface="Arial" pitchFamily="34" charset="0"/>
              </a:rPr>
              <a:t>Casework Data </a:t>
            </a:r>
          </a:p>
        </p:txBody>
      </p:sp>
      <p:sp>
        <p:nvSpPr>
          <p:cNvPr id="10243" name="Content Placeholder 5"/>
          <p:cNvSpPr>
            <a:spLocks noGrp="1"/>
          </p:cNvSpPr>
          <p:nvPr>
            <p:ph sz="half" idx="1"/>
          </p:nvPr>
        </p:nvSpPr>
        <p:spPr>
          <a:xfrm>
            <a:off x="468313" y="1557338"/>
            <a:ext cx="4895850" cy="4525962"/>
          </a:xfrm>
        </p:spPr>
        <p:txBody>
          <a:bodyPr/>
          <a:lstStyle/>
          <a:p>
            <a:pPr marL="0" indent="0">
              <a:buFont typeface="Arial" pitchFamily="34" charset="0"/>
              <a:buNone/>
            </a:pPr>
            <a:endParaRPr lang="en-GB" altLang="en-US" dirty="0" smtClean="0"/>
          </a:p>
          <a:p>
            <a:pPr marL="0" indent="0">
              <a:buFont typeface="Arial" pitchFamily="34" charset="0"/>
              <a:buNone/>
            </a:pPr>
            <a:endParaRPr lang="en-GB" altLang="en-US" dirty="0" smtClean="0"/>
          </a:p>
          <a:p>
            <a:pPr marL="0" indent="0">
              <a:buFont typeface="Arial" pitchFamily="34" charset="0"/>
              <a:buNone/>
            </a:pPr>
            <a:endParaRPr lang="en-GB" altLang="en-US" dirty="0" smtClean="0"/>
          </a:p>
        </p:txBody>
      </p:sp>
      <p:sp>
        <p:nvSpPr>
          <p:cNvPr id="5" name="Content Placeholder 4"/>
          <p:cNvSpPr>
            <a:spLocks noGrp="1"/>
          </p:cNvSpPr>
          <p:nvPr>
            <p:ph sz="half" idx="2"/>
          </p:nvPr>
        </p:nvSpPr>
        <p:spPr>
          <a:xfrm>
            <a:off x="5292725" y="1600200"/>
            <a:ext cx="3394075" cy="4525963"/>
          </a:xfrm>
        </p:spPr>
        <p:txBody>
          <a:bodyPr/>
          <a:lstStyle/>
          <a:p>
            <a:pPr marL="0" indent="0" algn="just">
              <a:buFont typeface="Arial" pitchFamily="34" charset="0"/>
              <a:buNone/>
              <a:defRPr/>
            </a:pPr>
            <a:r>
              <a:rPr lang="en-GB" sz="1050" dirty="0" smtClean="0">
                <a:latin typeface="Arial" panose="020B0604020202020204" pitchFamily="34" charset="0"/>
                <a:cs typeface="Arial" panose="020B0604020202020204" pitchFamily="34" charset="0"/>
              </a:rPr>
              <a:t>There </a:t>
            </a:r>
            <a:r>
              <a:rPr lang="en-GB" sz="1050" dirty="0">
                <a:latin typeface="Arial" panose="020B0604020202020204" pitchFamily="34" charset="0"/>
                <a:cs typeface="Arial" panose="020B0604020202020204" pitchFamily="34" charset="0"/>
              </a:rPr>
              <a:t>has been a steady decline in the number of cases overall this year. The casework is kept under close review within HR and is reported weekly to Nursing &amp; Clinical Standards, where it is reviewed </a:t>
            </a:r>
            <a:r>
              <a:rPr lang="en-GB" sz="1050" dirty="0" smtClean="0">
                <a:latin typeface="Arial" panose="020B0604020202020204" pitchFamily="34" charset="0"/>
                <a:cs typeface="Arial" panose="020B0604020202020204" pitchFamily="34" charset="0"/>
              </a:rPr>
              <a:t>alongside complaints </a:t>
            </a:r>
            <a:r>
              <a:rPr lang="en-GB" sz="1050" dirty="0">
                <a:latin typeface="Arial" panose="020B0604020202020204" pitchFamily="34" charset="0"/>
                <a:cs typeface="Arial" panose="020B0604020202020204" pitchFamily="34" charset="0"/>
              </a:rPr>
              <a:t>and incidents. Suspensions are reviewed regularly and numbers have reduced to </a:t>
            </a:r>
            <a:r>
              <a:rPr lang="en-GB" sz="1050" dirty="0" smtClean="0">
                <a:latin typeface="Arial" panose="020B0604020202020204" pitchFamily="34" charset="0"/>
                <a:cs typeface="Arial" panose="020B0604020202020204" pitchFamily="34" charset="0"/>
              </a:rPr>
              <a:t>3 members of staff - this is a reduction of 4 since last month.</a:t>
            </a:r>
            <a:endParaRPr lang="en-GB" sz="1050" dirty="0">
              <a:latin typeface="Arial" panose="020B0604020202020204" pitchFamily="34" charset="0"/>
              <a:cs typeface="Arial" panose="020B0604020202020204" pitchFamily="34" charset="0"/>
            </a:endParaRPr>
          </a:p>
          <a:p>
            <a:pPr marL="0" indent="0" algn="just">
              <a:buNone/>
            </a:pPr>
            <a:endParaRPr lang="en-GB" sz="1050" dirty="0">
              <a:latin typeface="Arial" panose="020B0604020202020204" pitchFamily="34" charset="0"/>
              <a:cs typeface="Arial" panose="020B0604020202020204" pitchFamily="34" charset="0"/>
            </a:endParaRPr>
          </a:p>
          <a:p>
            <a:pPr marL="0" indent="0" algn="just">
              <a:buNone/>
            </a:pPr>
            <a:r>
              <a:rPr lang="en-GB" sz="1050" dirty="0">
                <a:latin typeface="Arial" panose="020B0604020202020204" pitchFamily="34" charset="0"/>
                <a:cs typeface="Arial" panose="020B0604020202020204" pitchFamily="34" charset="0"/>
              </a:rPr>
              <a:t>A review is being undertaken of recent Whistle-blowing cases to benchmark against other Trusts and </a:t>
            </a:r>
            <a:r>
              <a:rPr lang="en-GB" sz="1050" dirty="0" smtClean="0">
                <a:latin typeface="Arial" panose="020B0604020202020204" pitchFamily="34" charset="0"/>
                <a:cs typeface="Arial" panose="020B0604020202020204" pitchFamily="34" charset="0"/>
              </a:rPr>
              <a:t>to ensure </a:t>
            </a:r>
            <a:r>
              <a:rPr lang="en-GB" sz="1050" dirty="0">
                <a:latin typeface="Arial" panose="020B0604020202020204" pitchFamily="34" charset="0"/>
                <a:cs typeface="Arial" panose="020B0604020202020204" pitchFamily="34" charset="0"/>
              </a:rPr>
              <a:t>appropriate </a:t>
            </a:r>
            <a:r>
              <a:rPr lang="en-GB" sz="1050" dirty="0" smtClean="0">
                <a:latin typeface="Arial" panose="020B0604020202020204" pitchFamily="34" charset="0"/>
                <a:cs typeface="Arial" panose="020B0604020202020204" pitchFamily="34" charset="0"/>
              </a:rPr>
              <a:t>reviews </a:t>
            </a:r>
            <a:r>
              <a:rPr lang="en-GB" sz="1050" dirty="0">
                <a:latin typeface="Arial" panose="020B0604020202020204" pitchFamily="34" charset="0"/>
                <a:cs typeface="Arial" panose="020B0604020202020204" pitchFamily="34" charset="0"/>
              </a:rPr>
              <a:t>of outcomes and trends. The Whistle blowing policy has been amended to ensure consistent  visibility and review at Executive Board </a:t>
            </a:r>
            <a:r>
              <a:rPr lang="en-GB" sz="1050" dirty="0" smtClean="0">
                <a:latin typeface="Arial" panose="020B0604020202020204" pitchFamily="34" charset="0"/>
                <a:cs typeface="Arial" panose="020B0604020202020204" pitchFamily="34" charset="0"/>
              </a:rPr>
              <a:t>level.</a:t>
            </a:r>
          </a:p>
          <a:p>
            <a:pPr marL="0" indent="0" algn="just">
              <a:buNone/>
            </a:pPr>
            <a:endParaRPr lang="en-GB" sz="1050" dirty="0">
              <a:latin typeface="Arial" panose="020B0604020202020204" pitchFamily="34" charset="0"/>
              <a:cs typeface="Arial" panose="020B0604020202020204" pitchFamily="34" charset="0"/>
            </a:endParaRPr>
          </a:p>
          <a:p>
            <a:pPr marL="0" indent="0" algn="just">
              <a:buNone/>
            </a:pPr>
            <a:r>
              <a:rPr lang="en-GB" sz="1050" dirty="0" smtClean="0">
                <a:latin typeface="Arial" panose="020B0604020202020204" pitchFamily="34" charset="0"/>
                <a:cs typeface="Arial" panose="020B0604020202020204" pitchFamily="34" charset="0"/>
              </a:rPr>
              <a:t>Timescales </a:t>
            </a:r>
            <a:r>
              <a:rPr lang="en-GB" sz="1050" dirty="0">
                <a:latin typeface="Arial" panose="020B0604020202020204" pitchFamily="34" charset="0"/>
                <a:cs typeface="Arial" panose="020B0604020202020204" pitchFamily="34" charset="0"/>
              </a:rPr>
              <a:t>for casework investigations is also being reviewed and will be reported </a:t>
            </a:r>
            <a:r>
              <a:rPr lang="en-GB" sz="1050" dirty="0" smtClean="0">
                <a:latin typeface="Arial" panose="020B0604020202020204" pitchFamily="34" charset="0"/>
                <a:cs typeface="Arial" panose="020B0604020202020204" pitchFamily="34" charset="0"/>
              </a:rPr>
              <a:t>next quarter.</a:t>
            </a:r>
            <a:endParaRPr lang="en-GB" sz="1050" dirty="0">
              <a:latin typeface="Arial" panose="020B0604020202020204" pitchFamily="34" charset="0"/>
              <a:cs typeface="Arial" panose="020B0604020202020204" pitchFamily="34" charset="0"/>
            </a:endParaRPr>
          </a:p>
          <a:p>
            <a:pPr marL="0" indent="0">
              <a:buFont typeface="Arial" pitchFamily="34" charset="0"/>
              <a:buNone/>
              <a:defRPr/>
            </a:pPr>
            <a:endParaRPr lang="en-GB" sz="1050" dirty="0">
              <a:latin typeface="Arial" panose="020B0604020202020204" pitchFamily="34" charset="0"/>
              <a:cs typeface="Arial" panose="020B0604020202020204" pitchFamily="34" charset="0"/>
            </a:endParaRPr>
          </a:p>
          <a:p>
            <a:pPr marL="0" indent="0">
              <a:buFont typeface="Arial" pitchFamily="34" charset="0"/>
              <a:buNone/>
              <a:defRPr/>
            </a:pPr>
            <a:endParaRPr lang="en-GB" sz="1050" dirty="0" smtClean="0">
              <a:latin typeface="Arial" panose="020B0604020202020204" pitchFamily="34" charset="0"/>
              <a:cs typeface="Arial" panose="020B0604020202020204" pitchFamily="34" charset="0"/>
            </a:endParaRPr>
          </a:p>
          <a:p>
            <a:pPr marL="0" indent="0">
              <a:buFont typeface="Arial" pitchFamily="34" charset="0"/>
              <a:buNone/>
              <a:defRPr/>
            </a:pPr>
            <a:endParaRPr lang="en-GB" sz="1050" dirty="0">
              <a:latin typeface="Arial" panose="020B0604020202020204" pitchFamily="34" charset="0"/>
              <a:cs typeface="Arial" panose="020B0604020202020204" pitchFamily="34" charset="0"/>
            </a:endParaRPr>
          </a:p>
          <a:p>
            <a:pPr marL="0" indent="0">
              <a:buFont typeface="Arial" pitchFamily="34" charset="0"/>
              <a:buNone/>
              <a:defRPr/>
            </a:pPr>
            <a:endParaRPr lang="en-GB" sz="1050" dirty="0" smtClean="0">
              <a:latin typeface="Arial" panose="020B0604020202020204" pitchFamily="34" charset="0"/>
              <a:cs typeface="Arial" panose="020B0604020202020204" pitchFamily="34" charset="0"/>
            </a:endParaRPr>
          </a:p>
          <a:p>
            <a:pPr marL="0" indent="0">
              <a:buFont typeface="Arial" pitchFamily="34" charset="0"/>
              <a:buNone/>
              <a:defRPr/>
            </a:pPr>
            <a:endParaRPr lang="en-GB" sz="1050" dirty="0">
              <a:latin typeface="Arial" panose="020B0604020202020204" pitchFamily="34" charset="0"/>
              <a:cs typeface="Arial" panose="020B0604020202020204" pitchFamily="34" charset="0"/>
            </a:endParaRPr>
          </a:p>
          <a:p>
            <a:pPr marL="0" indent="0">
              <a:buFont typeface="Arial" pitchFamily="34" charset="0"/>
              <a:buNone/>
              <a:defRPr/>
            </a:pPr>
            <a:endParaRPr lang="en-GB" sz="1050" dirty="0" smtClean="0">
              <a:latin typeface="Arial" panose="020B0604020202020204" pitchFamily="34" charset="0"/>
              <a:cs typeface="Arial" panose="020B0604020202020204" pitchFamily="34" charset="0"/>
            </a:endParaRPr>
          </a:p>
          <a:p>
            <a:pPr marL="0" indent="0">
              <a:buFont typeface="Arial" pitchFamily="34" charset="0"/>
              <a:buNone/>
              <a:defRPr/>
            </a:pPr>
            <a:endParaRPr lang="en-GB" sz="1050" dirty="0">
              <a:latin typeface="Arial" panose="020B0604020202020204" pitchFamily="34" charset="0"/>
              <a:cs typeface="Arial" panose="020B0604020202020204" pitchFamily="34" charset="0"/>
            </a:endParaRPr>
          </a:p>
          <a:p>
            <a:pPr marL="0" indent="0">
              <a:buFont typeface="Arial" pitchFamily="34" charset="0"/>
              <a:buNone/>
              <a:defRPr/>
            </a:pPr>
            <a:endParaRPr lang="en-GB" sz="1050" dirty="0" smtClean="0">
              <a:latin typeface="Arial" panose="020B0604020202020204" pitchFamily="34" charset="0"/>
              <a:cs typeface="Arial" panose="020B0604020202020204" pitchFamily="34" charset="0"/>
            </a:endParaRPr>
          </a:p>
          <a:p>
            <a:pPr marL="0" indent="0">
              <a:buFont typeface="Arial" pitchFamily="34" charset="0"/>
              <a:buNone/>
              <a:defRPr/>
            </a:pPr>
            <a:endParaRPr lang="en-GB" sz="1050" dirty="0">
              <a:latin typeface="Arial" panose="020B0604020202020204" pitchFamily="34" charset="0"/>
              <a:cs typeface="Arial" panose="020B0604020202020204" pitchFamily="34" charset="0"/>
            </a:endParaRPr>
          </a:p>
          <a:p>
            <a:pPr marL="0" indent="0">
              <a:buFont typeface="Arial" pitchFamily="34" charset="0"/>
              <a:buNone/>
              <a:defRPr/>
            </a:pPr>
            <a:endParaRPr lang="en-GB" sz="1050" dirty="0" smtClean="0">
              <a:latin typeface="Arial" panose="020B0604020202020204" pitchFamily="34" charset="0"/>
              <a:cs typeface="Arial" panose="020B0604020202020204" pitchFamily="34" charset="0"/>
            </a:endParaRPr>
          </a:p>
          <a:p>
            <a:pPr marL="0" indent="0">
              <a:buFont typeface="Arial" pitchFamily="34" charset="0"/>
              <a:buNone/>
              <a:defRPr/>
            </a:pPr>
            <a:endParaRPr lang="en-GB" sz="1050" dirty="0">
              <a:latin typeface="Arial" panose="020B0604020202020204" pitchFamily="34" charset="0"/>
              <a:cs typeface="Arial" panose="020B0604020202020204" pitchFamily="34" charset="0"/>
            </a:endParaRPr>
          </a:p>
          <a:p>
            <a:pPr marL="0" indent="0">
              <a:buFont typeface="Arial" pitchFamily="34" charset="0"/>
              <a:buNone/>
              <a:defRPr/>
            </a:pPr>
            <a:endParaRPr lang="en-GB" sz="1050" dirty="0" smtClean="0">
              <a:latin typeface="Arial" panose="020B0604020202020204" pitchFamily="34" charset="0"/>
              <a:cs typeface="Arial" panose="020B0604020202020204" pitchFamily="34" charset="0"/>
            </a:endParaRPr>
          </a:p>
          <a:p>
            <a:pPr marL="0" indent="0">
              <a:buFont typeface="Arial" pitchFamily="34" charset="0"/>
              <a:buNone/>
              <a:defRPr/>
            </a:pPr>
            <a:endParaRPr lang="en-GB" sz="1050" dirty="0">
              <a:latin typeface="Arial" panose="020B0604020202020204" pitchFamily="34" charset="0"/>
              <a:cs typeface="Arial" panose="020B0604020202020204" pitchFamily="34" charset="0"/>
            </a:endParaRPr>
          </a:p>
          <a:p>
            <a:pPr marL="0" indent="0">
              <a:buFont typeface="Arial" pitchFamily="34" charset="0"/>
              <a:buNone/>
              <a:defRPr/>
            </a:pPr>
            <a:endParaRPr lang="en-GB" sz="105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a:defRPr/>
            </a:pPr>
            <a:fld id="{75CEF956-4720-4ECF-98A0-3CBBA3C17A03}" type="slidenum">
              <a:rPr lang="en-GB" smtClean="0"/>
              <a:pPr>
                <a:defRPr/>
              </a:pPr>
              <a:t>7</a:t>
            </a:fld>
            <a:endParaRPr lang="en-GB" dirty="0"/>
          </a:p>
        </p:txBody>
      </p:sp>
      <p:graphicFrame>
        <p:nvGraphicFramePr>
          <p:cNvPr id="10246" name="Chart 7"/>
          <p:cNvGraphicFramePr>
            <a:graphicFrameLocks/>
          </p:cNvGraphicFramePr>
          <p:nvPr>
            <p:extLst>
              <p:ext uri="{D42A27DB-BD31-4B8C-83A1-F6EECF244321}">
                <p14:modId xmlns:p14="http://schemas.microsoft.com/office/powerpoint/2010/main" xmlns="" val="3070060580"/>
              </p:ext>
            </p:extLst>
          </p:nvPr>
        </p:nvGraphicFramePr>
        <p:xfrm>
          <a:off x="107504" y="1865313"/>
          <a:ext cx="5055046" cy="4227983"/>
        </p:xfrm>
        <a:graphic>
          <a:graphicData uri="http://schemas.openxmlformats.org/presentationml/2006/ole">
            <p:oleObj spid="_x0000_s1042" name="Worksheet" r:id="rId3" imgW="5210342" imgH="4276547" progId="Excel.Sheet.8">
              <p:embed/>
            </p:oleObj>
          </a:graphicData>
        </a:graphic>
      </p:graphicFrame>
    </p:spTree>
    <p:extLst>
      <p:ext uri="{BB962C8B-B14F-4D97-AF65-F5344CB8AC3E}">
        <p14:creationId xmlns:p14="http://schemas.microsoft.com/office/powerpoint/2010/main" xmlns="" val="7541621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8543</TotalTime>
  <Words>543</Words>
  <Application>Microsoft Office PowerPoint</Application>
  <PresentationFormat>On-screen Show (4:3)</PresentationFormat>
  <Paragraphs>236</Paragraphs>
  <Slides>7</Slides>
  <Notes>0</Notes>
  <HiddenSlides>2</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Office Theme</vt:lpstr>
      <vt:lpstr>Worksheet</vt:lpstr>
      <vt:lpstr>Workforce Performance Report October 2013</vt:lpstr>
      <vt:lpstr>Headline HR KPIs</vt:lpstr>
      <vt:lpstr>Headline HR KPIs - Sickness</vt:lpstr>
      <vt:lpstr>Divisional  Performance – Headlines</vt:lpstr>
      <vt:lpstr>Recruitment Data</vt:lpstr>
      <vt:lpstr>Exit Questionnaire Data </vt:lpstr>
      <vt:lpstr>Casework Data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graeme.armitage</dc:creator>
  <cp:lastModifiedBy>justinian.habner</cp:lastModifiedBy>
  <cp:revision>699</cp:revision>
  <cp:lastPrinted>2013-11-18T16:58:46Z</cp:lastPrinted>
  <dcterms:created xsi:type="dcterms:W3CDTF">2012-09-19T08:45:33Z</dcterms:created>
  <dcterms:modified xsi:type="dcterms:W3CDTF">2013-11-20T10:48:58Z</dcterms:modified>
</cp:coreProperties>
</file>