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heme/themeOverride4.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0" r:id="rId2"/>
    <p:sldId id="294" r:id="rId3"/>
    <p:sldId id="272" r:id="rId4"/>
    <p:sldId id="303" r:id="rId5"/>
    <p:sldId id="305" r:id="rId6"/>
    <p:sldId id="295" r:id="rId7"/>
    <p:sldId id="302" r:id="rId8"/>
    <p:sldId id="296" r:id="rId9"/>
    <p:sldId id="304" r:id="rId10"/>
    <p:sldId id="297" r:id="rId11"/>
    <p:sldId id="300" r:id="rId12"/>
    <p:sldId id="298" r:id="rId13"/>
    <p:sldId id="301" r:id="rId14"/>
    <p:sldId id="306" r:id="rId15"/>
    <p:sldId id="307" r:id="rId16"/>
    <p:sldId id="308" r:id="rId17"/>
    <p:sldId id="309" r:id="rId18"/>
  </p:sldIdLst>
  <p:sldSz cx="9144000" cy="6858000" type="screen4x3"/>
  <p:notesSz cx="6797675" cy="9872663"/>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4A13AD"/>
    <a:srgbClr val="5287B7"/>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385" autoAdjust="0"/>
    <p:restoredTop sz="94660"/>
  </p:normalViewPr>
  <p:slideViewPr>
    <p:cSldViewPr>
      <p:cViewPr>
        <p:scale>
          <a:sx n="110" d="100"/>
          <a:sy n="110" d="100"/>
        </p:scale>
        <p:origin x="-72"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obmh.nhs.uk\G_Data\Oxfordshire\HR\Workforce%20Reports\Performance%20Reporting\Trend%20Information\Trends%20for%20GA%20Jan%2013.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obmh.nhs.uk\G_Data\Oxfordshire\HR\Workforce%20Reports\Performance%20Reporting\Trend%20Information\Trends%20for%20GA%20Jan%2013.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obmh.nhs.uk\G_Data\Oxfordshire\OXCEPT\ADMIN\MONTHLY%20PERFORMANCE%20REPORTS\S&amp;M%20Trg\FY1213\S&amp;M%20&amp;%20PDR%20Chart.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obmh.nhs.uk\G_Data\Oxfordshire\OXCEPT\ADMIN\MONTHLY%20PERFORMANCE%20REPORTS\S&amp;M%20Trg\FY1213\S&amp;M%20&amp;%20PDR%20Chart.xls"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title>
      <c:tx>
        <c:rich>
          <a:bodyPr/>
          <a:lstStyle/>
          <a:p>
            <a:pPr>
              <a:defRPr sz="975" b="1" i="0" u="none" strike="noStrike" baseline="0">
                <a:solidFill>
                  <a:srgbClr val="000000"/>
                </a:solidFill>
                <a:latin typeface="Arial"/>
                <a:ea typeface="Arial"/>
                <a:cs typeface="Arial"/>
              </a:defRPr>
            </a:pPr>
            <a:r>
              <a:rPr lang="en-GB" sz="1400" dirty="0"/>
              <a:t>Oxford Health NHS FT</a:t>
            </a:r>
          </a:p>
          <a:p>
            <a:pPr>
              <a:defRPr sz="975" b="1" i="0" u="none" strike="noStrike" baseline="0">
                <a:solidFill>
                  <a:srgbClr val="000000"/>
                </a:solidFill>
                <a:latin typeface="Arial"/>
                <a:ea typeface="Arial"/>
                <a:cs typeface="Arial"/>
              </a:defRPr>
            </a:pPr>
            <a:r>
              <a:rPr lang="en-GB" sz="1100" dirty="0"/>
              <a:t>12m Turnover %, Bank/Agency</a:t>
            </a:r>
            <a:r>
              <a:rPr lang="en-GB" sz="1100" baseline="0" dirty="0"/>
              <a:t> £%, Budgeted Vacancies % and Pay Budget £ </a:t>
            </a:r>
            <a:endParaRPr lang="en-GB" sz="1100" dirty="0"/>
          </a:p>
        </c:rich>
      </c:tx>
      <c:layout>
        <c:manualLayout>
          <c:xMode val="edge"/>
          <c:yMode val="edge"/>
          <c:x val="0.10935085149240065"/>
          <c:y val="2.1721388600010064E-2"/>
        </c:manualLayout>
      </c:layout>
      <c:spPr>
        <a:noFill/>
        <a:ln w="25400">
          <a:noFill/>
        </a:ln>
      </c:spPr>
    </c:title>
    <c:plotArea>
      <c:layout>
        <c:manualLayout>
          <c:layoutTarget val="inner"/>
          <c:xMode val="edge"/>
          <c:yMode val="edge"/>
          <c:x val="6.0214704266617833E-2"/>
          <c:y val="0.29838112217105156"/>
          <c:w val="0.86206982950028455"/>
          <c:h val="0.56281582726688184"/>
        </c:manualLayout>
      </c:layout>
      <c:lineChart>
        <c:grouping val="standard"/>
        <c:ser>
          <c:idx val="1"/>
          <c:order val="1"/>
          <c:tx>
            <c:strRef>
              <c:f>'[Trended KPI''s Oxford Health from April 2011.xlsx]FY Comparisons'!$A$8</c:f>
              <c:strCache>
                <c:ptCount val="1"/>
                <c:pt idx="0">
                  <c:v>FY12-13 12 M Turnover %</c:v>
                </c:pt>
              </c:strCache>
            </c:strRef>
          </c:tx>
          <c:spPr>
            <a:ln w="41275">
              <a:solidFill>
                <a:srgbClr val="002060"/>
              </a:solidFill>
              <a:prstDash val="solid"/>
            </a:ln>
          </c:spPr>
          <c:marker>
            <c:symbol val="square"/>
            <c:size val="7"/>
            <c:spPr>
              <a:solidFill>
                <a:srgbClr val="002060"/>
              </a:solidFill>
              <a:ln>
                <a:solidFill>
                  <a:srgbClr val="1F497D">
                    <a:lumMod val="75000"/>
                  </a:srgbClr>
                </a:solidFill>
              </a:ln>
            </c:spPr>
          </c:marker>
          <c:cat>
            <c:strRef>
              <c:f>'[Trended KPI''s Oxford Health from April 2011.xlsx]FY Comparisons'!$B$2:$M$2</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'[Trended KPI''s Oxford Health from April 2011.xlsx]FY Comparisons'!$B$8:$M$8</c:f>
              <c:numCache>
                <c:formatCode>General</c:formatCode>
                <c:ptCount val="12"/>
                <c:pt idx="0">
                  <c:v>0.11397437999514159</c:v>
                </c:pt>
                <c:pt idx="1">
                  <c:v>0.12030630577425476</c:v>
                </c:pt>
                <c:pt idx="2">
                  <c:v>0.12132939255697207</c:v>
                </c:pt>
                <c:pt idx="3">
                  <c:v>0.12302734761888932</c:v>
                </c:pt>
                <c:pt idx="4">
                  <c:v>0.12654808247691213</c:v>
                </c:pt>
                <c:pt idx="5">
                  <c:v>0.12668119734291658</c:v>
                </c:pt>
                <c:pt idx="6">
                  <c:v>0.12383102411354727</c:v>
                </c:pt>
                <c:pt idx="7">
                  <c:v>0.12577052182713672</c:v>
                </c:pt>
                <c:pt idx="8">
                  <c:v>0.12469037527756667</c:v>
                </c:pt>
                <c:pt idx="9">
                  <c:v>0.12249522831454829</c:v>
                </c:pt>
              </c:numCache>
            </c:numRef>
          </c:val>
        </c:ser>
        <c:ser>
          <c:idx val="4"/>
          <c:order val="2"/>
          <c:tx>
            <c:strRef>
              <c:f>'[Trended KPI''s Oxford Health from April 2011.xlsx]FY Comparisons'!$A$7</c:f>
              <c:strCache>
                <c:ptCount val="1"/>
                <c:pt idx="0">
                  <c:v>FY11-12 12 M Turnover %</c:v>
                </c:pt>
              </c:strCache>
            </c:strRef>
          </c:tx>
          <c:spPr>
            <a:ln>
              <a:solidFill>
                <a:srgbClr val="002060"/>
              </a:solidFill>
            </a:ln>
          </c:spPr>
          <c:marker>
            <c:symbol val="none"/>
          </c:marker>
          <c:cat>
            <c:strRef>
              <c:f>'[Trended KPI''s Oxford Health from April 2011.xlsx]FY Comparisons'!$B$2:$M$2</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'[Trended KPI''s Oxford Health from April 2011.xlsx]FY Comparisons'!$B$7:$M$7</c:f>
              <c:numCache>
                <c:formatCode>General</c:formatCode>
                <c:ptCount val="12"/>
                <c:pt idx="0">
                  <c:v>0.10879600462643262</c:v>
                </c:pt>
                <c:pt idx="1">
                  <c:v>0.107214347825891</c:v>
                </c:pt>
                <c:pt idx="2">
                  <c:v>0.10542486006939721</c:v>
                </c:pt>
                <c:pt idx="3">
                  <c:v>0.10583075046395175</c:v>
                </c:pt>
                <c:pt idx="4">
                  <c:v>0.10530136836016556</c:v>
                </c:pt>
                <c:pt idx="5">
                  <c:v>0.10283545019623266</c:v>
                </c:pt>
                <c:pt idx="6">
                  <c:v>0.10678632154421867</c:v>
                </c:pt>
                <c:pt idx="7">
                  <c:v>0.10693902808872724</c:v>
                </c:pt>
                <c:pt idx="8">
                  <c:v>0.10605060489865432</c:v>
                </c:pt>
                <c:pt idx="9">
                  <c:v>0.10514587767025216</c:v>
                </c:pt>
                <c:pt idx="10">
                  <c:v>0.10592302764195065</c:v>
                </c:pt>
                <c:pt idx="11">
                  <c:v>0.10824705439764325</c:v>
                </c:pt>
              </c:numCache>
            </c:numRef>
          </c:val>
        </c:ser>
        <c:ser>
          <c:idx val="0"/>
          <c:order val="3"/>
          <c:tx>
            <c:strRef>
              <c:f>'[Trended KPI''s Oxford Health from April 2011.xlsx]FY Comparisons'!$A$11</c:f>
              <c:strCache>
                <c:ptCount val="1"/>
                <c:pt idx="0">
                  <c:v>FY12-13 Bank &amp; Agency £ %</c:v>
                </c:pt>
              </c:strCache>
            </c:strRef>
          </c:tx>
          <c:spPr>
            <a:ln>
              <a:solidFill>
                <a:srgbClr val="FF0000"/>
              </a:solidFill>
            </a:ln>
          </c:spPr>
          <c:marker>
            <c:symbol val="triangle"/>
            <c:size val="8"/>
            <c:spPr>
              <a:solidFill>
                <a:srgbClr val="FF0000"/>
              </a:solidFill>
              <a:ln>
                <a:solidFill>
                  <a:srgbClr val="FF0000"/>
                </a:solidFill>
              </a:ln>
            </c:spPr>
          </c:marker>
          <c:cat>
            <c:strRef>
              <c:f>'[Trended KPI''s Oxford Health from April 2011.xlsx]FY Comparisons'!$B$2:$M$2</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'[Trended KPI''s Oxford Health from April 2011.xlsx]FY Comparisons'!$B$11:$M$11</c:f>
              <c:numCache>
                <c:formatCode>General</c:formatCode>
                <c:ptCount val="12"/>
                <c:pt idx="0">
                  <c:v>2.3144505710886588E-2</c:v>
                </c:pt>
                <c:pt idx="1">
                  <c:v>2.6576039634110402E-2</c:v>
                </c:pt>
                <c:pt idx="2">
                  <c:v>2.6143437927365218E-2</c:v>
                </c:pt>
                <c:pt idx="3">
                  <c:v>3.2356627419765985E-2</c:v>
                </c:pt>
                <c:pt idx="4">
                  <c:v>3.3364130645833975E-2</c:v>
                </c:pt>
                <c:pt idx="5">
                  <c:v>3.6008426113493051E-2</c:v>
                </c:pt>
                <c:pt idx="6">
                  <c:v>4.1947574326793712E-2</c:v>
                </c:pt>
                <c:pt idx="7">
                  <c:v>3.692023643936744E-2</c:v>
                </c:pt>
                <c:pt idx="8">
                  <c:v>2.9126207920706446E-2</c:v>
                </c:pt>
                <c:pt idx="9">
                  <c:v>4.8386947963618317E-2</c:v>
                </c:pt>
              </c:numCache>
            </c:numRef>
          </c:val>
        </c:ser>
        <c:ser>
          <c:idx val="5"/>
          <c:order val="4"/>
          <c:tx>
            <c:strRef>
              <c:f>'[Trended KPI''s Oxford Health from April 2011.xlsx]FY Comparisons'!$A$10</c:f>
              <c:strCache>
                <c:ptCount val="1"/>
                <c:pt idx="0">
                  <c:v>FY11-12 Bank &amp; Agency £ %</c:v>
                </c:pt>
              </c:strCache>
            </c:strRef>
          </c:tx>
          <c:spPr>
            <a:ln>
              <a:solidFill>
                <a:srgbClr val="FF0000"/>
              </a:solidFill>
            </a:ln>
          </c:spPr>
          <c:marker>
            <c:symbol val="none"/>
          </c:marker>
          <c:cat>
            <c:strRef>
              <c:f>'[Trended KPI''s Oxford Health from April 2011.xlsx]FY Comparisons'!$B$2:$M$2</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'[Trended KPI''s Oxford Health from April 2011.xlsx]FY Comparisons'!$B$10:$M$10</c:f>
              <c:numCache>
                <c:formatCode>General</c:formatCode>
                <c:ptCount val="12"/>
                <c:pt idx="0">
                  <c:v>2.2220982499159259E-2</c:v>
                </c:pt>
                <c:pt idx="1">
                  <c:v>2.6524699936585214E-2</c:v>
                </c:pt>
                <c:pt idx="2">
                  <c:v>3.120447068559485E-2</c:v>
                </c:pt>
                <c:pt idx="3">
                  <c:v>3.7724644274038079E-2</c:v>
                </c:pt>
                <c:pt idx="4">
                  <c:v>3.5035611293744405E-2</c:v>
                </c:pt>
                <c:pt idx="5">
                  <c:v>3.13298110070254E-2</c:v>
                </c:pt>
                <c:pt idx="6">
                  <c:v>2.4476523272888597E-2</c:v>
                </c:pt>
                <c:pt idx="7">
                  <c:v>2.7214243131746897E-2</c:v>
                </c:pt>
                <c:pt idx="8">
                  <c:v>3.2107875777661353E-2</c:v>
                </c:pt>
                <c:pt idx="9">
                  <c:v>3.0534179905595212E-2</c:v>
                </c:pt>
                <c:pt idx="10">
                  <c:v>3.1861771338571952E-2</c:v>
                </c:pt>
                <c:pt idx="11">
                  <c:v>3.8952844387941485E-2</c:v>
                </c:pt>
              </c:numCache>
            </c:numRef>
          </c:val>
        </c:ser>
        <c:ser>
          <c:idx val="2"/>
          <c:order val="5"/>
          <c:tx>
            <c:strRef>
              <c:f>'[Trended KPI''s Oxford Health from April 2011.xlsx]FY Comparisons'!$A$14</c:f>
              <c:strCache>
                <c:ptCount val="1"/>
                <c:pt idx="0">
                  <c:v>FY12-13 Vacancy Rate %</c:v>
                </c:pt>
              </c:strCache>
            </c:strRef>
          </c:tx>
          <c:spPr>
            <a:ln>
              <a:solidFill>
                <a:srgbClr val="0070C0"/>
              </a:solidFill>
            </a:ln>
          </c:spPr>
          <c:marker>
            <c:symbol val="circle"/>
            <c:size val="7"/>
            <c:spPr>
              <a:solidFill>
                <a:srgbClr val="0070C0"/>
              </a:solidFill>
              <a:ln>
                <a:solidFill>
                  <a:srgbClr val="0070C0"/>
                </a:solidFill>
              </a:ln>
            </c:spPr>
          </c:marker>
          <c:cat>
            <c:strRef>
              <c:f>'[Trended KPI''s Oxford Health from April 2011.xlsx]FY Comparisons'!$B$2:$M$2</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'[Trended KPI''s Oxford Health from April 2011.xlsx]FY Comparisons'!$B$14:$M$14</c:f>
              <c:numCache>
                <c:formatCode>General</c:formatCode>
                <c:ptCount val="12"/>
                <c:pt idx="0">
                  <c:v>7.2570820663788116E-2</c:v>
                </c:pt>
                <c:pt idx="1">
                  <c:v>8.0343583096293844E-2</c:v>
                </c:pt>
                <c:pt idx="2">
                  <c:v>8.0807447354389952E-2</c:v>
                </c:pt>
                <c:pt idx="3">
                  <c:v>8.4274752012054768E-2</c:v>
                </c:pt>
                <c:pt idx="4">
                  <c:v>8.3616830072571605E-2</c:v>
                </c:pt>
                <c:pt idx="5">
                  <c:v>8.35778395906423E-2</c:v>
                </c:pt>
                <c:pt idx="6">
                  <c:v>8.0228052656715163E-2</c:v>
                </c:pt>
                <c:pt idx="7">
                  <c:v>7.1351199337328405E-2</c:v>
                </c:pt>
                <c:pt idx="8">
                  <c:v>7.1337609657564513E-2</c:v>
                </c:pt>
                <c:pt idx="9">
                  <c:v>6.1558764974510523E-2</c:v>
                </c:pt>
              </c:numCache>
            </c:numRef>
          </c:val>
        </c:ser>
        <c:ser>
          <c:idx val="6"/>
          <c:order val="6"/>
          <c:tx>
            <c:strRef>
              <c:f>'[Trended KPI''s Oxford Health from April 2011.xlsx]FY Comparisons'!$A$13</c:f>
              <c:strCache>
                <c:ptCount val="1"/>
                <c:pt idx="0">
                  <c:v>FY11-12 Vacancy Rate %</c:v>
                </c:pt>
              </c:strCache>
            </c:strRef>
          </c:tx>
          <c:spPr>
            <a:ln>
              <a:solidFill>
                <a:srgbClr val="0070C0"/>
              </a:solidFill>
            </a:ln>
          </c:spPr>
          <c:marker>
            <c:symbol val="none"/>
          </c:marker>
          <c:cat>
            <c:strRef>
              <c:f>'[Trended KPI''s Oxford Health from April 2011.xlsx]FY Comparisons'!$B$2:$M$2</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'[Trended KPI''s Oxford Health from April 2011.xlsx]FY Comparisons'!$B$13:$M$13</c:f>
              <c:numCache>
                <c:formatCode>General</c:formatCode>
                <c:ptCount val="12"/>
                <c:pt idx="0">
                  <c:v>8.0456472184533515E-2</c:v>
                </c:pt>
                <c:pt idx="1">
                  <c:v>7.8954600971259822E-2</c:v>
                </c:pt>
                <c:pt idx="2">
                  <c:v>7.6151767047660801E-2</c:v>
                </c:pt>
                <c:pt idx="3">
                  <c:v>6.7634117434826974E-2</c:v>
                </c:pt>
                <c:pt idx="4">
                  <c:v>7.0584891602723923E-2</c:v>
                </c:pt>
                <c:pt idx="5">
                  <c:v>7.6323468761380783E-2</c:v>
                </c:pt>
                <c:pt idx="6">
                  <c:v>6.572538500748E-2</c:v>
                </c:pt>
                <c:pt idx="7">
                  <c:v>7.0960758477750269E-2</c:v>
                </c:pt>
                <c:pt idx="8">
                  <c:v>6.849756983874758E-2</c:v>
                </c:pt>
                <c:pt idx="9">
                  <c:v>5.8762385745427373E-2</c:v>
                </c:pt>
                <c:pt idx="10">
                  <c:v>5.4506578811006859E-2</c:v>
                </c:pt>
                <c:pt idx="11">
                  <c:v>5.1065294485351034E-2</c:v>
                </c:pt>
              </c:numCache>
            </c:numRef>
          </c:val>
        </c:ser>
        <c:marker val="1"/>
        <c:axId val="65006208"/>
        <c:axId val="64762240"/>
      </c:lineChart>
      <c:lineChart>
        <c:grouping val="standard"/>
        <c:ser>
          <c:idx val="3"/>
          <c:order val="0"/>
          <c:tx>
            <c:v>FY12-13 Pay Spend £</c:v>
          </c:tx>
          <c:spPr>
            <a:ln>
              <a:solidFill>
                <a:srgbClr val="7030A0"/>
              </a:solidFill>
            </a:ln>
          </c:spPr>
          <c:marker>
            <c:symbol val="diamond"/>
            <c:size val="8"/>
            <c:spPr>
              <a:solidFill>
                <a:srgbClr val="7030A0"/>
              </a:solidFill>
            </c:spPr>
          </c:marker>
          <c:cat>
            <c:strRef>
              <c:f>'[Trended KPI''s Oxford Health from April 2011.xlsx]FY Comparisons'!$B$2:$M$2</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'[Trended KPI''s Oxford Health from April 2011.xlsx]FY Comparisons'!$B$17:$M$17</c:f>
              <c:numCache>
                <c:formatCode>General</c:formatCode>
                <c:ptCount val="12"/>
                <c:pt idx="0">
                  <c:v>15985182.219999975</c:v>
                </c:pt>
                <c:pt idx="1">
                  <c:v>15885773.739999974</c:v>
                </c:pt>
                <c:pt idx="2">
                  <c:v>15765634.599999987</c:v>
                </c:pt>
                <c:pt idx="3">
                  <c:v>16094451.679999989</c:v>
                </c:pt>
                <c:pt idx="4">
                  <c:v>16083106.930000003</c:v>
                </c:pt>
                <c:pt idx="5">
                  <c:v>16233717.469999999</c:v>
                </c:pt>
                <c:pt idx="6">
                  <c:v>16265645.329999993</c:v>
                </c:pt>
                <c:pt idx="7">
                  <c:v>16350879.300000004</c:v>
                </c:pt>
                <c:pt idx="8">
                  <c:v>16256655.860000012</c:v>
                </c:pt>
                <c:pt idx="9">
                  <c:v>16298722.129999977</c:v>
                </c:pt>
              </c:numCache>
            </c:numRef>
          </c:val>
        </c:ser>
        <c:ser>
          <c:idx val="7"/>
          <c:order val="7"/>
          <c:tx>
            <c:v>FY11-12 Pay spend £</c:v>
          </c:tx>
          <c:spPr>
            <a:ln>
              <a:solidFill>
                <a:srgbClr val="7030A0"/>
              </a:solidFill>
            </a:ln>
          </c:spPr>
          <c:marker>
            <c:symbol val="none"/>
          </c:marker>
          <c:cat>
            <c:strRef>
              <c:f>'[Trended KPI''s Oxford Health from April 2011.xlsx]FY Comparisons'!$B$2:$M$2</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'[Trended KPI''s Oxford Health from April 2011.xlsx]FY Comparisons'!$B$16:$M$16</c:f>
              <c:numCache>
                <c:formatCode>General</c:formatCode>
                <c:ptCount val="12"/>
                <c:pt idx="0">
                  <c:v>15563120</c:v>
                </c:pt>
                <c:pt idx="1">
                  <c:v>15533022.01</c:v>
                </c:pt>
                <c:pt idx="2">
                  <c:v>15493328</c:v>
                </c:pt>
                <c:pt idx="3">
                  <c:v>15616107</c:v>
                </c:pt>
                <c:pt idx="4">
                  <c:v>15861636</c:v>
                </c:pt>
                <c:pt idx="5">
                  <c:v>15689570</c:v>
                </c:pt>
                <c:pt idx="6">
                  <c:v>16118178</c:v>
                </c:pt>
                <c:pt idx="7">
                  <c:v>15801134</c:v>
                </c:pt>
                <c:pt idx="8">
                  <c:v>15658956</c:v>
                </c:pt>
                <c:pt idx="9">
                  <c:v>15821178</c:v>
                </c:pt>
                <c:pt idx="10">
                  <c:v>16104603</c:v>
                </c:pt>
                <c:pt idx="11">
                  <c:v>15856032</c:v>
                </c:pt>
              </c:numCache>
            </c:numRef>
          </c:val>
        </c:ser>
        <c:marker val="1"/>
        <c:axId val="64765312"/>
        <c:axId val="64763776"/>
      </c:lineChart>
      <c:dateAx>
        <c:axId val="65006208"/>
        <c:scaling>
          <c:orientation val="minMax"/>
        </c:scaling>
        <c:axPos val="b"/>
        <c:numFmt formatCode="mmm\-yy" sourceLinked="0"/>
        <c:tickLblPos val="nextTo"/>
        <c:spPr>
          <a:ln w="3175">
            <a:solidFill>
              <a:srgbClr val="000000"/>
            </a:solidFill>
            <a:prstDash val="solid"/>
          </a:ln>
        </c:spPr>
        <c:txPr>
          <a:bodyPr rot="-2700000" vert="horz"/>
          <a:lstStyle/>
          <a:p>
            <a:pPr>
              <a:defRPr sz="900" b="0" i="0" u="none" strike="noStrike" baseline="0">
                <a:solidFill>
                  <a:srgbClr val="000000"/>
                </a:solidFill>
                <a:latin typeface="Arial"/>
                <a:ea typeface="Arial"/>
                <a:cs typeface="Arial"/>
              </a:defRPr>
            </a:pPr>
            <a:endParaRPr lang="en-US"/>
          </a:p>
        </c:txPr>
        <c:crossAx val="64762240"/>
        <c:crosses val="autoZero"/>
        <c:auto val="1"/>
        <c:lblOffset val="100"/>
        <c:baseTimeUnit val="months"/>
        <c:majorUnit val="1"/>
        <c:majorTimeUnit val="months"/>
        <c:minorUnit val="1"/>
        <c:minorTimeUnit val="months"/>
      </c:dateAx>
      <c:valAx>
        <c:axId val="64762240"/>
        <c:scaling>
          <c:orientation val="minMax"/>
          <c:max val="0.16000000000000025"/>
        </c:scaling>
        <c:axPos val="l"/>
        <c:majorGridlines>
          <c:spPr>
            <a:ln w="3175">
              <a:solidFill>
                <a:srgbClr val="000000"/>
              </a:solidFill>
              <a:prstDash val="solid"/>
            </a:ln>
          </c:spPr>
        </c:majorGridlines>
        <c:numFmt formatCode="0.0%" sourceLinked="0"/>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65006208"/>
        <c:crosses val="autoZero"/>
        <c:crossBetween val="between"/>
      </c:valAx>
      <c:valAx>
        <c:axId val="64763776"/>
        <c:scaling>
          <c:orientation val="minMax"/>
          <c:max val="17000000"/>
          <c:min val="1000000"/>
        </c:scaling>
        <c:axPos val="r"/>
        <c:numFmt formatCode="General" sourceLinked="1"/>
        <c:tickLblPos val="nextTo"/>
        <c:txPr>
          <a:bodyPr/>
          <a:lstStyle/>
          <a:p>
            <a:pPr>
              <a:defRPr sz="800"/>
            </a:pPr>
            <a:endParaRPr lang="en-US"/>
          </a:p>
        </c:txPr>
        <c:crossAx val="64765312"/>
        <c:crosses val="max"/>
        <c:crossBetween val="between"/>
      </c:valAx>
      <c:catAx>
        <c:axId val="64765312"/>
        <c:scaling>
          <c:orientation val="minMax"/>
        </c:scaling>
        <c:delete val="1"/>
        <c:axPos val="b"/>
        <c:numFmt formatCode="mmm\-yy" sourceLinked="1"/>
        <c:tickLblPos val="none"/>
        <c:crossAx val="64763776"/>
        <c:crosses val="autoZero"/>
        <c:auto val="1"/>
        <c:lblAlgn val="ctr"/>
        <c:lblOffset val="100"/>
      </c:catAx>
      <c:spPr>
        <a:noFill/>
        <a:ln w="25400">
          <a:noFill/>
        </a:ln>
      </c:spPr>
    </c:plotArea>
    <c:legend>
      <c:legendPos val="r"/>
      <c:layout>
        <c:manualLayout>
          <c:xMode val="edge"/>
          <c:yMode val="edge"/>
          <c:x val="7.2621925166330953E-2"/>
          <c:y val="0.13360892388451437"/>
          <c:w val="0.80923457242263319"/>
          <c:h val="0.15313574010795841"/>
        </c:manualLayout>
      </c:layout>
      <c:spPr>
        <a:solidFill>
          <a:srgbClr val="FFFFFF"/>
        </a:solidFill>
        <a:ln w="3175">
          <a:solidFill>
            <a:srgbClr val="000000"/>
          </a:solidFill>
          <a:prstDash val="solid"/>
        </a:ln>
      </c:spPr>
      <c:txPr>
        <a:bodyPr/>
        <a:lstStyle/>
        <a:p>
          <a:pPr>
            <a:defRPr sz="900"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3175">
      <a:solidFill>
        <a:srgbClr val="000000"/>
      </a:solidFill>
      <a:prstDash val="solid"/>
    </a:ln>
  </c:spPr>
  <c:txPr>
    <a:bodyPr/>
    <a:lstStyle/>
    <a:p>
      <a:pPr>
        <a:defRPr sz="975" b="0" i="0" u="none" strike="noStrike" baseline="0">
          <a:solidFill>
            <a:srgbClr val="000000"/>
          </a:solidFill>
          <a:latin typeface="Arial"/>
          <a:ea typeface="Arial"/>
          <a:cs typeface="Arial"/>
        </a:defRPr>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title>
      <c:tx>
        <c:rich>
          <a:bodyPr/>
          <a:lstStyle/>
          <a:p>
            <a:pPr>
              <a:defRPr sz="1400" b="1" i="0" u="none" strike="noStrike" baseline="0">
                <a:solidFill>
                  <a:srgbClr val="000000"/>
                </a:solidFill>
                <a:latin typeface="Arial"/>
                <a:ea typeface="Arial"/>
                <a:cs typeface="Arial"/>
              </a:defRPr>
            </a:pPr>
            <a:r>
              <a:rPr lang="en-GB" sz="1400" dirty="0"/>
              <a:t>Oxford Health NHS FT</a:t>
            </a:r>
          </a:p>
          <a:p>
            <a:pPr>
              <a:defRPr sz="1400" b="1" i="0" u="none" strike="noStrike" baseline="0">
                <a:solidFill>
                  <a:srgbClr val="000000"/>
                </a:solidFill>
                <a:latin typeface="Arial"/>
                <a:ea typeface="Arial"/>
                <a:cs typeface="Arial"/>
              </a:defRPr>
            </a:pPr>
            <a:r>
              <a:rPr lang="en-GB" sz="1200" dirty="0"/>
              <a:t>Sickness Rate %</a:t>
            </a:r>
          </a:p>
        </c:rich>
      </c:tx>
      <c:layout>
        <c:manualLayout>
          <c:xMode val="edge"/>
          <c:yMode val="edge"/>
          <c:x val="0.3892228028458557"/>
          <c:y val="3.0295176670755833E-2"/>
        </c:manualLayout>
      </c:layout>
      <c:spPr>
        <a:noFill/>
        <a:ln w="25400">
          <a:noFill/>
        </a:ln>
      </c:spPr>
    </c:title>
    <c:plotArea>
      <c:layout>
        <c:manualLayout>
          <c:layoutTarget val="inner"/>
          <c:xMode val="edge"/>
          <c:yMode val="edge"/>
          <c:x val="7.5549476023526324E-2"/>
          <c:y val="0.27389096214090192"/>
          <c:w val="0.91640362472939052"/>
          <c:h val="0.57198934500433107"/>
        </c:manualLayout>
      </c:layout>
      <c:lineChart>
        <c:grouping val="standard"/>
        <c:ser>
          <c:idx val="3"/>
          <c:order val="0"/>
          <c:tx>
            <c:strRef>
              <c:f>'[Trended KPI''s Oxford Health from April 2011.xlsx]FY Comparisons'!$A$5</c:f>
              <c:strCache>
                <c:ptCount val="1"/>
                <c:pt idx="0">
                  <c:v>Sickness Target (3.5%)</c:v>
                </c:pt>
              </c:strCache>
            </c:strRef>
          </c:tx>
          <c:spPr>
            <a:ln w="38100">
              <a:solidFill>
                <a:srgbClr val="003300"/>
              </a:solidFill>
              <a:prstDash val="sysDash"/>
            </a:ln>
          </c:spPr>
          <c:marker>
            <c:symbol val="none"/>
          </c:marker>
          <c:cat>
            <c:strRef>
              <c:f>'[Trended KPI''s Oxford Health from April 2011.xlsx]FY Comparisons'!$B$2:$M$2</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'[Trended KPI''s Oxford Health from April 2011.xlsx]FY Comparisons'!$B$5:$M$5</c:f>
              <c:numCache>
                <c:formatCode>General</c:formatCode>
                <c:ptCount val="12"/>
                <c:pt idx="0">
                  <c:v>3.500000000000001E-2</c:v>
                </c:pt>
                <c:pt idx="1">
                  <c:v>3.500000000000001E-2</c:v>
                </c:pt>
                <c:pt idx="2">
                  <c:v>3.500000000000001E-2</c:v>
                </c:pt>
                <c:pt idx="3">
                  <c:v>3.500000000000001E-2</c:v>
                </c:pt>
                <c:pt idx="4">
                  <c:v>3.500000000000001E-2</c:v>
                </c:pt>
                <c:pt idx="5">
                  <c:v>3.500000000000001E-2</c:v>
                </c:pt>
                <c:pt idx="6">
                  <c:v>3.500000000000001E-2</c:v>
                </c:pt>
                <c:pt idx="7">
                  <c:v>3.500000000000001E-2</c:v>
                </c:pt>
                <c:pt idx="8">
                  <c:v>3.500000000000001E-2</c:v>
                </c:pt>
                <c:pt idx="9">
                  <c:v>3.500000000000001E-2</c:v>
                </c:pt>
                <c:pt idx="10">
                  <c:v>3.500000000000001E-2</c:v>
                </c:pt>
                <c:pt idx="11">
                  <c:v>3.500000000000001E-2</c:v>
                </c:pt>
              </c:numCache>
            </c:numRef>
          </c:val>
        </c:ser>
        <c:ser>
          <c:idx val="0"/>
          <c:order val="1"/>
          <c:tx>
            <c:strRef>
              <c:f>'[Trended KPI''s Oxford Health from April 2011.xlsx]FY Comparisons'!$A$3</c:f>
              <c:strCache>
                <c:ptCount val="1"/>
                <c:pt idx="0">
                  <c:v>FY11-12 Trustwide Sickness %</c:v>
                </c:pt>
              </c:strCache>
            </c:strRef>
          </c:tx>
          <c:spPr>
            <a:ln w="41275">
              <a:solidFill>
                <a:srgbClr val="00B050"/>
              </a:solidFill>
            </a:ln>
          </c:spPr>
          <c:marker>
            <c:symbol val="diamond"/>
            <c:size val="9"/>
            <c:spPr>
              <a:solidFill>
                <a:srgbClr val="00B050"/>
              </a:solidFill>
              <a:ln>
                <a:solidFill>
                  <a:srgbClr val="00B050"/>
                </a:solidFill>
              </a:ln>
            </c:spPr>
          </c:marker>
          <c:cat>
            <c:strRef>
              <c:f>'[Trended KPI''s Oxford Health from April 2011.xlsx]FY Comparisons'!$B$2:$M$2</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'[Trended KPI''s Oxford Health from April 2011.xlsx]FY Comparisons'!$B$3:$M$3</c:f>
              <c:numCache>
                <c:formatCode>General</c:formatCode>
                <c:ptCount val="12"/>
                <c:pt idx="0">
                  <c:v>3.7548930211134951E-2</c:v>
                </c:pt>
                <c:pt idx="1">
                  <c:v>3.5329769236663554E-2</c:v>
                </c:pt>
                <c:pt idx="2">
                  <c:v>3.4277375008456963E-2</c:v>
                </c:pt>
                <c:pt idx="3">
                  <c:v>3.960079268875475E-2</c:v>
                </c:pt>
                <c:pt idx="4">
                  <c:v>3.6605427197051094E-2</c:v>
                </c:pt>
                <c:pt idx="5">
                  <c:v>3.7575498749868055E-2</c:v>
                </c:pt>
                <c:pt idx="6">
                  <c:v>3.6519284297244985E-2</c:v>
                </c:pt>
                <c:pt idx="7">
                  <c:v>3.65158950658808E-2</c:v>
                </c:pt>
                <c:pt idx="8">
                  <c:v>4.0912092679892598E-2</c:v>
                </c:pt>
                <c:pt idx="9">
                  <c:v>3.9867130091850222E-2</c:v>
                </c:pt>
                <c:pt idx="10">
                  <c:v>4.0202205323852727E-2</c:v>
                </c:pt>
                <c:pt idx="11">
                  <c:v>4.2783354600591877E-2</c:v>
                </c:pt>
              </c:numCache>
            </c:numRef>
          </c:val>
        </c:ser>
        <c:ser>
          <c:idx val="1"/>
          <c:order val="2"/>
          <c:tx>
            <c:strRef>
              <c:f>'[Trended KPI''s Oxford Health from April 2011.xlsx]FY Comparisons'!$A$4</c:f>
              <c:strCache>
                <c:ptCount val="1"/>
                <c:pt idx="0">
                  <c:v>FY12-13 Trustwide Sickness %</c:v>
                </c:pt>
              </c:strCache>
            </c:strRef>
          </c:tx>
          <c:trendline>
            <c:name>Trend. (FY12-13 Trustwide Sickness %)</c:name>
            <c:spPr>
              <a:ln w="19050"/>
            </c:spPr>
            <c:trendlineType val="poly"/>
            <c:order val="2"/>
          </c:trendline>
          <c:cat>
            <c:strRef>
              <c:f>'[Trended KPI''s Oxford Health from April 2011.xlsx]FY Comparisons'!$B$2:$M$2</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'[Trended KPI''s Oxford Health from April 2011.xlsx]FY Comparisons'!$B$4:$M$4</c:f>
              <c:numCache>
                <c:formatCode>General</c:formatCode>
                <c:ptCount val="12"/>
                <c:pt idx="0">
                  <c:v>3.9356132268476035E-2</c:v>
                </c:pt>
                <c:pt idx="1">
                  <c:v>3.7654877592633293E-2</c:v>
                </c:pt>
                <c:pt idx="2">
                  <c:v>3.7827195295205292E-2</c:v>
                </c:pt>
                <c:pt idx="3">
                  <c:v>3.6358249371092E-2</c:v>
                </c:pt>
                <c:pt idx="4">
                  <c:v>4.0639444199008772E-2</c:v>
                </c:pt>
                <c:pt idx="5">
                  <c:v>3.6881154340777614E-2</c:v>
                </c:pt>
                <c:pt idx="6">
                  <c:v>3.8182705456865092E-2</c:v>
                </c:pt>
                <c:pt idx="7">
                  <c:v>4.203540873695355E-2</c:v>
                </c:pt>
                <c:pt idx="8">
                  <c:v>4.4493062661307203E-2</c:v>
                </c:pt>
                <c:pt idx="9">
                  <c:v>4.4454646225493513E-2</c:v>
                </c:pt>
              </c:numCache>
            </c:numRef>
          </c:val>
        </c:ser>
        <c:marker val="1"/>
        <c:axId val="65185280"/>
        <c:axId val="65186816"/>
      </c:lineChart>
      <c:dateAx>
        <c:axId val="65185280"/>
        <c:scaling>
          <c:orientation val="minMax"/>
        </c:scaling>
        <c:axPos val="b"/>
        <c:numFmt formatCode="mmm\-yy" sourceLinked="0"/>
        <c:tickLblPos val="nextTo"/>
        <c:spPr>
          <a:ln w="3175">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65186816"/>
        <c:crosses val="autoZero"/>
        <c:auto val="1"/>
        <c:lblOffset val="100"/>
        <c:baseTimeUnit val="months"/>
        <c:majorUnit val="1"/>
        <c:majorTimeUnit val="months"/>
        <c:minorUnit val="1"/>
        <c:minorTimeUnit val="months"/>
      </c:dateAx>
      <c:valAx>
        <c:axId val="65186816"/>
        <c:scaling>
          <c:orientation val="minMax"/>
          <c:min val="3.0000000000000002E-2"/>
        </c:scaling>
        <c:axPos val="l"/>
        <c:majorGridlines>
          <c:spPr>
            <a:ln w="3175">
              <a:solidFill>
                <a:srgbClr val="000000"/>
              </a:solidFill>
              <a:prstDash val="solid"/>
            </a:ln>
          </c:spPr>
        </c:majorGridlines>
        <c:numFmt formatCode="0.0%" sourceLinked="0"/>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65185280"/>
        <c:crosses val="autoZero"/>
        <c:crossBetween val="between"/>
      </c:valAx>
      <c:spPr>
        <a:noFill/>
        <a:ln w="25400">
          <a:noFill/>
        </a:ln>
      </c:spPr>
    </c:plotArea>
    <c:legend>
      <c:legendPos val="r"/>
      <c:layout>
        <c:manualLayout>
          <c:xMode val="edge"/>
          <c:yMode val="edge"/>
          <c:x val="0.10346111845508379"/>
          <c:y val="0.1476725086783495"/>
          <c:w val="0.83220445619480898"/>
          <c:h val="9.1302631836032933E-2"/>
        </c:manualLayout>
      </c:layout>
      <c:spPr>
        <a:solidFill>
          <a:srgbClr val="FFFFFF"/>
        </a:solidFill>
        <a:ln w="3175">
          <a:solidFill>
            <a:srgbClr val="000000"/>
          </a:solidFill>
          <a:prstDash val="solid"/>
        </a:ln>
      </c:spPr>
      <c:txPr>
        <a:bodyPr/>
        <a:lstStyle/>
        <a:p>
          <a:pPr>
            <a:defRPr sz="900"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title>
      <c:tx>
        <c:rich>
          <a:bodyPr/>
          <a:lstStyle/>
          <a:p>
            <a:pPr>
              <a:defRPr sz="1200"/>
            </a:pPr>
            <a:r>
              <a:rPr lang="en-GB" sz="1200"/>
              <a:t>Statutory Training</a:t>
            </a:r>
          </a:p>
        </c:rich>
      </c:tx>
      <c:layout/>
    </c:title>
    <c:plotArea>
      <c:layout>
        <c:manualLayout>
          <c:layoutTarget val="inner"/>
          <c:xMode val="edge"/>
          <c:yMode val="edge"/>
          <c:x val="5.37248838693603E-2"/>
          <c:y val="0.16483791798752431"/>
          <c:w val="0.72579912556444204"/>
          <c:h val="0.70939734805876542"/>
        </c:manualLayout>
      </c:layout>
      <c:barChart>
        <c:barDir val="col"/>
        <c:grouping val="clustered"/>
        <c:ser>
          <c:idx val="0"/>
          <c:order val="0"/>
          <c:tx>
            <c:strRef>
              <c:f>Sheet1!$A$5</c:f>
              <c:strCache>
                <c:ptCount val="1"/>
                <c:pt idx="0">
                  <c:v>Statutory</c:v>
                </c:pt>
              </c:strCache>
            </c:strRef>
          </c:tx>
          <c:dLbls>
            <c:dLbl>
              <c:idx val="0"/>
              <c:layout>
                <c:manualLayout>
                  <c:x val="0"/>
                  <c:y val="9.7222222222222238E-2"/>
                </c:manualLayout>
              </c:layout>
              <c:spPr/>
              <c:txPr>
                <a:bodyPr/>
                <a:lstStyle/>
                <a:p>
                  <a:pPr>
                    <a:defRPr/>
                  </a:pPr>
                  <a:endParaRPr lang="en-US"/>
                </a:p>
              </c:txPr>
              <c:dLblPos val="outEnd"/>
              <c:showVal val="1"/>
            </c:dLbl>
            <c:showVal val="1"/>
          </c:dLbls>
          <c:cat>
            <c:numRef>
              <c:f>Sheet1!$B$1:$K$1</c:f>
              <c:numCache>
                <c:formatCode>mmm\-yy</c:formatCode>
                <c:ptCount val="10"/>
                <c:pt idx="0">
                  <c:v>41000</c:v>
                </c:pt>
                <c:pt idx="1">
                  <c:v>41030</c:v>
                </c:pt>
                <c:pt idx="2">
                  <c:v>41061</c:v>
                </c:pt>
                <c:pt idx="3">
                  <c:v>41091</c:v>
                </c:pt>
                <c:pt idx="4">
                  <c:v>41122</c:v>
                </c:pt>
                <c:pt idx="5">
                  <c:v>41153</c:v>
                </c:pt>
                <c:pt idx="6">
                  <c:v>41183</c:v>
                </c:pt>
                <c:pt idx="7">
                  <c:v>41214</c:v>
                </c:pt>
                <c:pt idx="8">
                  <c:v>41244</c:v>
                </c:pt>
                <c:pt idx="9">
                  <c:v>41275</c:v>
                </c:pt>
              </c:numCache>
            </c:numRef>
          </c:cat>
          <c:val>
            <c:numRef>
              <c:f>Sheet1!$B$5:$K$5</c:f>
              <c:numCache>
                <c:formatCode>General</c:formatCode>
                <c:ptCount val="10"/>
                <c:pt idx="1">
                  <c:v>74</c:v>
                </c:pt>
                <c:pt idx="2">
                  <c:v>70</c:v>
                </c:pt>
                <c:pt idx="3">
                  <c:v>71</c:v>
                </c:pt>
                <c:pt idx="4">
                  <c:v>75</c:v>
                </c:pt>
                <c:pt idx="5">
                  <c:v>78</c:v>
                </c:pt>
                <c:pt idx="6">
                  <c:v>81</c:v>
                </c:pt>
                <c:pt idx="7">
                  <c:v>82</c:v>
                </c:pt>
                <c:pt idx="8">
                  <c:v>84</c:v>
                </c:pt>
                <c:pt idx="9">
                  <c:v>83</c:v>
                </c:pt>
              </c:numCache>
            </c:numRef>
          </c:val>
        </c:ser>
        <c:axId val="65384448"/>
        <c:axId val="65385984"/>
      </c:barChart>
      <c:dateAx>
        <c:axId val="65384448"/>
        <c:scaling>
          <c:orientation val="minMax"/>
        </c:scaling>
        <c:axPos val="b"/>
        <c:numFmt formatCode="mmm\-yy" sourceLinked="0"/>
        <c:majorTickMark val="none"/>
        <c:tickLblPos val="nextTo"/>
        <c:crossAx val="65385984"/>
        <c:crosses val="autoZero"/>
        <c:auto val="1"/>
        <c:lblOffset val="100"/>
        <c:baseTimeUnit val="months"/>
      </c:dateAx>
      <c:valAx>
        <c:axId val="65385984"/>
        <c:scaling>
          <c:orientation val="minMax"/>
        </c:scaling>
        <c:axPos val="l"/>
        <c:majorGridlines/>
        <c:numFmt formatCode="General" sourceLinked="1"/>
        <c:majorTickMark val="none"/>
        <c:tickLblPos val="nextTo"/>
        <c:crossAx val="65384448"/>
        <c:crosses val="autoZero"/>
        <c:crossBetween val="between"/>
      </c:valAx>
    </c:plotArea>
    <c:legend>
      <c:legendPos val="r"/>
      <c:layout/>
    </c:legend>
    <c:plotVisOnly val="1"/>
    <c:dispBlanksAs val="gap"/>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title>
      <c:layout/>
      <c:txPr>
        <a:bodyPr/>
        <a:lstStyle/>
        <a:p>
          <a:pPr>
            <a:defRPr sz="1200"/>
          </a:pPr>
          <a:endParaRPr lang="en-US"/>
        </a:p>
      </c:txPr>
    </c:title>
    <c:plotArea>
      <c:layout/>
      <c:barChart>
        <c:barDir val="col"/>
        <c:grouping val="clustered"/>
        <c:ser>
          <c:idx val="0"/>
          <c:order val="0"/>
          <c:tx>
            <c:strRef>
              <c:f>Sheet1!$A$24</c:f>
              <c:strCache>
                <c:ptCount val="1"/>
                <c:pt idx="0">
                  <c:v>PDRs</c:v>
                </c:pt>
              </c:strCache>
            </c:strRef>
          </c:tx>
          <c:dLbls>
            <c:dLbl>
              <c:idx val="0"/>
              <c:layout>
                <c:manualLayout>
                  <c:x val="0"/>
                  <c:y val="0.125"/>
                </c:manualLayout>
              </c:layout>
              <c:dLblPos val="outEnd"/>
              <c:showVal val="1"/>
            </c:dLbl>
            <c:dLbl>
              <c:idx val="1"/>
              <c:layout>
                <c:manualLayout>
                  <c:x val="0"/>
                  <c:y val="9.7222222222222224E-2"/>
                </c:manualLayout>
              </c:layout>
              <c:dLblPos val="outEnd"/>
              <c:showVal val="1"/>
            </c:dLbl>
            <c:dLbl>
              <c:idx val="2"/>
              <c:layout>
                <c:manualLayout>
                  <c:x val="0"/>
                  <c:y val="0.10648137266423786"/>
                </c:manualLayout>
              </c:layout>
              <c:dLblPos val="outEnd"/>
              <c:showVal val="1"/>
            </c:dLbl>
            <c:dLbl>
              <c:idx val="3"/>
              <c:layout>
                <c:manualLayout>
                  <c:x val="1.0185067526416052E-16"/>
                  <c:y val="8.3333333333333343E-2"/>
                </c:manualLayout>
              </c:layout>
              <c:dLblPos val="outEnd"/>
              <c:showVal val="1"/>
            </c:dLbl>
            <c:dLbl>
              <c:idx val="4"/>
              <c:layout>
                <c:manualLayout>
                  <c:x val="0"/>
                  <c:y val="0.10447761194029849"/>
                </c:manualLayout>
              </c:layout>
              <c:dLblPos val="outEnd"/>
              <c:showVal val="1"/>
            </c:dLbl>
            <c:dLbl>
              <c:idx val="5"/>
              <c:layout>
                <c:manualLayout>
                  <c:x val="0"/>
                  <c:y val="8.45771144278607E-2"/>
                </c:manualLayout>
              </c:layout>
              <c:dLblPos val="outEnd"/>
              <c:showVal val="1"/>
            </c:dLbl>
            <c:dLbl>
              <c:idx val="6"/>
              <c:layout>
                <c:manualLayout>
                  <c:x val="0"/>
                  <c:y val="7.9601990049751353E-2"/>
                </c:manualLayout>
              </c:layout>
              <c:dLblPos val="outEnd"/>
              <c:showVal val="1"/>
            </c:dLbl>
            <c:dLbl>
              <c:idx val="7"/>
              <c:layout>
                <c:manualLayout>
                  <c:x val="0"/>
                  <c:y val="8.95522388059702E-2"/>
                </c:manualLayout>
              </c:layout>
              <c:dLblPos val="outEnd"/>
              <c:showVal val="1"/>
            </c:dLbl>
            <c:dLbl>
              <c:idx val="8"/>
              <c:layout>
                <c:manualLayout>
                  <c:x val="-2.7777777777777874E-3"/>
                  <c:y val="7.9601990049751353E-2"/>
                </c:manualLayout>
              </c:layout>
              <c:dLblPos val="outEnd"/>
              <c:showVal val="1"/>
            </c:dLbl>
            <c:dLbl>
              <c:idx val="9"/>
              <c:layout>
                <c:manualLayout>
                  <c:x val="-1.0185067526416052E-16"/>
                  <c:y val="7.9601990049751353E-2"/>
                </c:manualLayout>
              </c:layout>
              <c:showVal val="1"/>
            </c:dLbl>
            <c:txPr>
              <a:bodyPr/>
              <a:lstStyle/>
              <a:p>
                <a:pPr>
                  <a:defRPr b="1">
                    <a:solidFill>
                      <a:schemeClr val="tx1"/>
                    </a:solidFill>
                  </a:defRPr>
                </a:pPr>
                <a:endParaRPr lang="en-US"/>
              </a:p>
            </c:txPr>
            <c:showVal val="1"/>
          </c:dLbls>
          <c:cat>
            <c:numRef>
              <c:f>Sheet1!$C$23:$L$23</c:f>
              <c:numCache>
                <c:formatCode>mmm\-yy</c:formatCode>
                <c:ptCount val="10"/>
                <c:pt idx="0">
                  <c:v>41000</c:v>
                </c:pt>
                <c:pt idx="1">
                  <c:v>41030</c:v>
                </c:pt>
                <c:pt idx="2">
                  <c:v>41061</c:v>
                </c:pt>
                <c:pt idx="3">
                  <c:v>41091</c:v>
                </c:pt>
                <c:pt idx="4">
                  <c:v>41122</c:v>
                </c:pt>
                <c:pt idx="5">
                  <c:v>41153</c:v>
                </c:pt>
                <c:pt idx="6">
                  <c:v>41183</c:v>
                </c:pt>
                <c:pt idx="7">
                  <c:v>41214</c:v>
                </c:pt>
                <c:pt idx="8">
                  <c:v>41244</c:v>
                </c:pt>
                <c:pt idx="9">
                  <c:v>41275</c:v>
                </c:pt>
              </c:numCache>
            </c:numRef>
          </c:cat>
          <c:val>
            <c:numRef>
              <c:f>Sheet1!$C$24:$L$24</c:f>
              <c:numCache>
                <c:formatCode>General</c:formatCode>
                <c:ptCount val="10"/>
                <c:pt idx="0">
                  <c:v>80</c:v>
                </c:pt>
                <c:pt idx="1">
                  <c:v>71</c:v>
                </c:pt>
                <c:pt idx="2">
                  <c:v>83</c:v>
                </c:pt>
                <c:pt idx="3">
                  <c:v>88</c:v>
                </c:pt>
                <c:pt idx="4">
                  <c:v>89</c:v>
                </c:pt>
                <c:pt idx="5">
                  <c:v>91</c:v>
                </c:pt>
                <c:pt idx="6">
                  <c:v>91</c:v>
                </c:pt>
                <c:pt idx="7">
                  <c:v>90</c:v>
                </c:pt>
                <c:pt idx="8">
                  <c:v>91</c:v>
                </c:pt>
                <c:pt idx="9">
                  <c:v>92</c:v>
                </c:pt>
              </c:numCache>
            </c:numRef>
          </c:val>
        </c:ser>
        <c:axId val="65424000"/>
        <c:axId val="65433984"/>
      </c:barChart>
      <c:dateAx>
        <c:axId val="65424000"/>
        <c:scaling>
          <c:orientation val="minMax"/>
        </c:scaling>
        <c:axPos val="b"/>
        <c:numFmt formatCode="mmm\-yy" sourceLinked="0"/>
        <c:tickLblPos val="nextTo"/>
        <c:crossAx val="65433984"/>
        <c:crosses val="autoZero"/>
        <c:auto val="1"/>
        <c:lblOffset val="100"/>
        <c:baseTimeUnit val="months"/>
        <c:majorUnit val="1"/>
      </c:dateAx>
      <c:valAx>
        <c:axId val="65433984"/>
        <c:scaling>
          <c:orientation val="minMax"/>
          <c:max val="100"/>
          <c:min val="0"/>
        </c:scaling>
        <c:axPos val="l"/>
        <c:majorGridlines/>
        <c:numFmt formatCode="General" sourceLinked="1"/>
        <c:tickLblPos val="nextTo"/>
        <c:txPr>
          <a:bodyPr/>
          <a:lstStyle/>
          <a:p>
            <a:pPr>
              <a:defRPr sz="800"/>
            </a:pPr>
            <a:endParaRPr lang="en-US"/>
          </a:p>
        </c:txPr>
        <c:crossAx val="65424000"/>
        <c:crosses val="autoZero"/>
        <c:crossBetween val="between"/>
        <c:majorUnit val="10"/>
      </c:valAx>
    </c:plotArea>
    <c:legend>
      <c:legendPos val="r"/>
      <c:layout/>
    </c:legend>
    <c:plotVisOnly val="1"/>
    <c:dispBlanksAs val="gap"/>
  </c:chart>
  <c:externalData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0.01055</cdr:x>
      <cdr:y>0.94934</cdr:y>
    </cdr:from>
    <cdr:to>
      <cdr:x>0.96155</cdr:x>
      <cdr:y>1</cdr:y>
    </cdr:to>
    <cdr:sp macro="" textlink="">
      <cdr:nvSpPr>
        <cdr:cNvPr id="46081" name="Text Box 1"/>
        <cdr:cNvSpPr txBox="1">
          <a:spLocks xmlns:a="http://schemas.openxmlformats.org/drawingml/2006/main" noChangeArrowheads="1"/>
        </cdr:cNvSpPr>
      </cdr:nvSpPr>
      <cdr:spPr bwMode="auto">
        <a:xfrm xmlns:a="http://schemas.openxmlformats.org/drawingml/2006/main">
          <a:off x="69136" y="3848091"/>
          <a:ext cx="6232093" cy="204595"/>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GB" sz="800" b="1" i="0" u="none" strike="noStrike" baseline="0" dirty="0">
              <a:solidFill>
                <a:srgbClr val="000000"/>
              </a:solidFill>
              <a:latin typeface="Arial"/>
              <a:cs typeface="Arial"/>
            </a:rPr>
            <a:t>The Turnover calculation excludes Junior Doctors, Students, FTCs and TUPE Transfers</a:t>
          </a:r>
        </a:p>
      </cdr:txBody>
    </cdr:sp>
  </cdr:relSizeAnchor>
</c:userShapes>
</file>

<file path=ppt/drawings/drawing2.xml><?xml version="1.0" encoding="utf-8"?>
<c:userShapes xmlns:c="http://schemas.openxmlformats.org/drawingml/2006/chart">
  <cdr:relSizeAnchor xmlns:cdr="http://schemas.openxmlformats.org/drawingml/2006/chartDrawing">
    <cdr:from>
      <cdr:x>0.76204</cdr:x>
      <cdr:y>0.27295</cdr:y>
    </cdr:from>
    <cdr:to>
      <cdr:x>0.83795</cdr:x>
      <cdr:y>0.84863</cdr:y>
    </cdr:to>
    <cdr:sp macro="" textlink="">
      <cdr:nvSpPr>
        <cdr:cNvPr id="4" name="Rectangle 3"/>
        <cdr:cNvSpPr/>
      </cdr:nvSpPr>
      <cdr:spPr>
        <a:xfrm xmlns:a="http://schemas.openxmlformats.org/drawingml/2006/main">
          <a:off x="4972041" y="1047744"/>
          <a:ext cx="495284" cy="2209791"/>
        </a:xfrm>
        <a:prstGeom xmlns:a="http://schemas.openxmlformats.org/drawingml/2006/main" prst="rect">
          <a:avLst/>
        </a:prstGeom>
        <a:solidFill xmlns:a="http://schemas.openxmlformats.org/drawingml/2006/main">
          <a:schemeClr val="accent1">
            <a:alpha val="3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4186"/>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3851098" y="0"/>
            <a:ext cx="2944958" cy="494186"/>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D5AC07A-9EE2-4296-9776-E4BC45FBF4C3}" type="datetimeFigureOut">
              <a:rPr lang="en-US"/>
              <a:pPr>
                <a:defRPr/>
              </a:pPr>
              <a:t>7/8/2013</a:t>
            </a:fld>
            <a:endParaRPr lang="en-GB" dirty="0"/>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606" y="4689239"/>
            <a:ext cx="5438464" cy="444293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376899"/>
            <a:ext cx="2944958" cy="494185"/>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3851098" y="9376899"/>
            <a:ext cx="2944958" cy="494185"/>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5A20C37-BF6B-4EAC-B444-C9F579491562}" type="slidenum">
              <a:rPr lang="en-GB"/>
              <a:pPr>
                <a:defRPr/>
              </a:pPr>
              <a:t>‹#›</a:t>
            </a:fld>
            <a:endParaRPr lang="en-GB" dirty="0"/>
          </a:p>
        </p:txBody>
      </p:sp>
    </p:spTree>
    <p:extLst>
      <p:ext uri="{BB962C8B-B14F-4D97-AF65-F5344CB8AC3E}">
        <p14:creationId xmlns="" xmlns:p14="http://schemas.microsoft.com/office/powerpoint/2010/main" val="14235527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AADDB3-0582-45E0-9783-67510C16CDD9}" type="slidenum">
              <a:rPr lang="en-GB" smtClean="0"/>
              <a:pPr fontAlgn="base">
                <a:spcBef>
                  <a:spcPct val="0"/>
                </a:spcBef>
                <a:spcAft>
                  <a:spcPct val="0"/>
                </a:spcAft>
                <a:defRPr/>
              </a:pPr>
              <a:t>3</a:t>
            </a:fld>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9D5C06-2939-408F-BB84-F5CBBBA03090}" type="slidenum">
              <a:rPr lang="en-GB" smtClean="0"/>
              <a:pPr fontAlgn="base">
                <a:spcBef>
                  <a:spcPct val="0"/>
                </a:spcBef>
                <a:spcAft>
                  <a:spcPct val="0"/>
                </a:spcAft>
                <a:defRPr/>
              </a:pPr>
              <a:t>12</a:t>
            </a:fld>
            <a:endParaRPr lang="en-GB"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4840C4-C383-4DF2-9B36-99F1EEB59F55}" type="slidenum">
              <a:rPr lang="en-GB" smtClean="0"/>
              <a:pPr fontAlgn="base">
                <a:spcBef>
                  <a:spcPct val="0"/>
                </a:spcBef>
                <a:spcAft>
                  <a:spcPct val="0"/>
                </a:spcAft>
                <a:defRPr/>
              </a:pPr>
              <a:t>13</a:t>
            </a:fld>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B2E4CC-8ECB-4C50-918B-AF9112BF6463}" type="slidenum">
              <a:rPr lang="en-GB" smtClean="0"/>
              <a:pPr fontAlgn="base">
                <a:spcBef>
                  <a:spcPct val="0"/>
                </a:spcBef>
                <a:spcAft>
                  <a:spcPct val="0"/>
                </a:spcAft>
                <a:defRPr/>
              </a:pPr>
              <a:t>4</a:t>
            </a:fld>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A2480A-4D89-4BF0-ABB8-C75FC309EB40}" type="slidenum">
              <a:rPr lang="en-GB" smtClean="0"/>
              <a:pPr fontAlgn="base">
                <a:spcBef>
                  <a:spcPct val="0"/>
                </a:spcBef>
                <a:spcAft>
                  <a:spcPct val="0"/>
                </a:spcAft>
                <a:defRPr/>
              </a:pPr>
              <a:t>5</a:t>
            </a:fld>
            <a:endParaRPr lang="en-GB"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B4CA05-2B1C-45B2-8154-4FA63F0DD92C}" type="slidenum">
              <a:rPr lang="en-GB" smtClean="0"/>
              <a:pPr fontAlgn="base">
                <a:spcBef>
                  <a:spcPct val="0"/>
                </a:spcBef>
                <a:spcAft>
                  <a:spcPct val="0"/>
                </a:spcAft>
                <a:defRPr/>
              </a:pPr>
              <a:t>6</a:t>
            </a:fld>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6FE98B-6011-4F2D-B5EA-86FC2B6BA924}" type="slidenum">
              <a:rPr lang="en-GB" smtClean="0"/>
              <a:pPr fontAlgn="base">
                <a:spcBef>
                  <a:spcPct val="0"/>
                </a:spcBef>
                <a:spcAft>
                  <a:spcPct val="0"/>
                </a:spcAft>
                <a:defRPr/>
              </a:pPr>
              <a:t>7</a:t>
            </a:fld>
            <a:endParaRPr lang="en-GB"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980894-F1C2-430C-80DD-3D5954657BA7}" type="slidenum">
              <a:rPr lang="en-GB" smtClean="0"/>
              <a:pPr fontAlgn="base">
                <a:spcBef>
                  <a:spcPct val="0"/>
                </a:spcBef>
                <a:spcAft>
                  <a:spcPct val="0"/>
                </a:spcAft>
                <a:defRPr/>
              </a:pPr>
              <a:t>8</a:t>
            </a:fld>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AED635-392E-4591-BCB6-D26079792429}" type="slidenum">
              <a:rPr lang="en-GB" smtClean="0"/>
              <a:pPr fontAlgn="base">
                <a:spcBef>
                  <a:spcPct val="0"/>
                </a:spcBef>
                <a:spcAft>
                  <a:spcPct val="0"/>
                </a:spcAft>
                <a:defRPr/>
              </a:pPr>
              <a:t>9</a:t>
            </a:fld>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2B0FC2-2679-48A6-9D12-72822F966F7C}" type="slidenum">
              <a:rPr lang="en-GB" smtClean="0"/>
              <a:pPr fontAlgn="base">
                <a:spcBef>
                  <a:spcPct val="0"/>
                </a:spcBef>
                <a:spcAft>
                  <a:spcPct val="0"/>
                </a:spcAft>
                <a:defRPr/>
              </a:pPr>
              <a:t>10</a:t>
            </a:fld>
            <a:endParaRPr lang="en-GB"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6810F4-B6A1-46E3-9C6B-18EB5D9F1A57}" type="slidenum">
              <a:rPr lang="en-GB" smtClean="0"/>
              <a:pPr fontAlgn="base">
                <a:spcBef>
                  <a:spcPct val="0"/>
                </a:spcBef>
                <a:spcAft>
                  <a:spcPct val="0"/>
                </a:spcAft>
                <a:defRPr/>
              </a:pPr>
              <a:t>11</a:t>
            </a:fld>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3CD9CE4D-1F80-4F64-9471-927C5399BFB8}" type="datetime1">
              <a:rPr lang="en-US"/>
              <a:pPr>
                <a:defRPr/>
              </a:pPr>
              <a:t>7/8/2013</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78FDD0C0-62BD-486B-8360-423E6CF81ADF}"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13790EC-A52F-4A28-BE56-7DA938812B38}" type="datetime1">
              <a:rPr lang="en-US"/>
              <a:pPr>
                <a:defRPr/>
              </a:pPr>
              <a:t>7/8/2013</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22A84C0F-F635-4201-8891-E1EE346FDA70}"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B48AAB0-390A-47F0-A2A9-C42346A1150F}" type="datetime1">
              <a:rPr lang="en-US"/>
              <a:pPr>
                <a:defRPr/>
              </a:pPr>
              <a:t>7/8/2013</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4CCE9A81-2FEA-48AA-9117-4FC67A0E6D82}"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2C350AA-6F8D-488B-9E90-98200CE22DAE}" type="datetime1">
              <a:rPr lang="en-US"/>
              <a:pPr>
                <a:defRPr/>
              </a:pPr>
              <a:t>7/8/2013</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861F146B-89DE-491C-BBDC-7FE48B876E72}"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59B83AD-CE02-4674-936A-E665C3CF783F}" type="datetime1">
              <a:rPr lang="en-US"/>
              <a:pPr>
                <a:defRPr/>
              </a:pPr>
              <a:t>7/8/2013</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61AD591C-8E3C-40CE-98E3-7FC12D5D5338}"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80FB6DD7-4E05-4902-BFEC-891FE0A64241}" type="datetime1">
              <a:rPr lang="en-US"/>
              <a:pPr>
                <a:defRPr/>
              </a:pPr>
              <a:t>7/8/2013</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B3618F83-3A0B-4144-A27A-94E1D38C3BBB}"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3F635F21-BE72-418B-9C7A-58ED62E7BD6F}" type="datetime1">
              <a:rPr lang="en-US"/>
              <a:pPr>
                <a:defRPr/>
              </a:pPr>
              <a:t>7/8/2013</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D7799ACB-79D4-45F4-8A25-EAD22B02EB15}"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CEE05BD2-E43F-4C6D-B2A2-CA3B9F4B53B0}" type="datetime1">
              <a:rPr lang="en-US"/>
              <a:pPr>
                <a:defRPr/>
              </a:pPr>
              <a:t>7/8/2013</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F316A588-FFD0-49BC-9A7C-94E5C013EAF4}"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30EB26-5D52-4FDB-B0C0-44AB7E285FB1}" type="datetime1">
              <a:rPr lang="en-US"/>
              <a:pPr>
                <a:defRPr/>
              </a:pPr>
              <a:t>7/8/2013</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51617FD3-0D0F-4214-9329-3F09DCA43E8D}"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F88B5E-2E4C-410C-9216-1DD78478B3DF}" type="datetime1">
              <a:rPr lang="en-US"/>
              <a:pPr>
                <a:defRPr/>
              </a:pPr>
              <a:t>7/8/2013</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5684702B-3FE7-418F-B443-617FB286359C}"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4E3CD4-4B4C-403B-ACB8-8F650E5372E2}" type="datetime1">
              <a:rPr lang="en-US"/>
              <a:pPr>
                <a:defRPr/>
              </a:pPr>
              <a:t>7/8/2013</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84776A8B-BD09-40A3-9656-3D0EB32EACA1}"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9C50ECE-22AB-43DD-8B45-B10FBB203B2B}" type="datetime1">
              <a:rPr lang="en-US"/>
              <a:pPr>
                <a:defRPr/>
              </a:pPr>
              <a:t>7/8/2013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BC22BAE-7EBF-4CFB-B2A2-4B1A8CCA60CF}"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jpe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5.png"/><Relationship Id="rId4" Type="http://schemas.openxmlformats.org/officeDocument/2006/relationships/image" Target="../media/image21.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jpe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5.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4.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package" Target="../embeddings/Microsoft_Office_Excel_Worksheet2.xlsx"/><Relationship Id="rId4" Type="http://schemas.openxmlformats.org/officeDocument/2006/relationships/package" Target="../embeddings/Microsoft_Office_Excel_Worksheet1.xlsx"/><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jpe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539750" y="1125538"/>
            <a:ext cx="7772400" cy="1470025"/>
          </a:xfrm>
        </p:spPr>
        <p:txBody>
          <a:bodyPr/>
          <a:lstStyle/>
          <a:p>
            <a:pPr algn="l"/>
            <a:r>
              <a:rPr lang="en-GB" sz="3600" dirty="0" smtClean="0">
                <a:latin typeface="Arial" pitchFamily="34" charset="0"/>
                <a:cs typeface="Arial" pitchFamily="34" charset="0"/>
              </a:rPr>
              <a:t>Workforce Performance Report</a:t>
            </a:r>
            <a:r>
              <a:rPr lang="en-GB" sz="3600" dirty="0" smtClean="0">
                <a:latin typeface="Segoe UI" pitchFamily="34" charset="0"/>
                <a:cs typeface="Segoe UI" pitchFamily="34" charset="0"/>
              </a:rPr>
              <a:t/>
            </a:r>
            <a:br>
              <a:rPr lang="en-GB" sz="3600" dirty="0" smtClean="0">
                <a:latin typeface="Segoe UI" pitchFamily="34" charset="0"/>
                <a:cs typeface="Segoe UI" pitchFamily="34" charset="0"/>
              </a:rPr>
            </a:br>
            <a:r>
              <a:rPr lang="en-GB" sz="3600" dirty="0" smtClean="0">
                <a:latin typeface="Arial" pitchFamily="34" charset="0"/>
                <a:cs typeface="Arial" pitchFamily="34" charset="0"/>
              </a:rPr>
              <a:t>February</a:t>
            </a:r>
            <a:r>
              <a:rPr lang="en-GB" sz="3600" dirty="0" smtClean="0">
                <a:latin typeface="Segoe UI" pitchFamily="34" charset="0"/>
                <a:cs typeface="Segoe UI" pitchFamily="34" charset="0"/>
              </a:rPr>
              <a:t> 2013</a:t>
            </a:r>
          </a:p>
        </p:txBody>
      </p:sp>
      <p:sp>
        <p:nvSpPr>
          <p:cNvPr id="3" name="Subtitle 2"/>
          <p:cNvSpPr>
            <a:spLocks noGrp="1"/>
          </p:cNvSpPr>
          <p:nvPr>
            <p:ph type="subTitle" idx="1"/>
          </p:nvPr>
        </p:nvSpPr>
        <p:spPr>
          <a:xfrm>
            <a:off x="611188" y="3789363"/>
            <a:ext cx="6400800" cy="1752600"/>
          </a:xfrm>
        </p:spPr>
        <p:txBody>
          <a:bodyPr/>
          <a:lstStyle/>
          <a:p>
            <a:pPr algn="l">
              <a:buFont typeface="Arial" charset="0"/>
              <a:buNone/>
              <a:defRPr/>
            </a:pPr>
            <a:r>
              <a:rPr lang="en-GB" dirty="0" smtClean="0">
                <a:latin typeface="Arial" pitchFamily="34" charset="0"/>
                <a:cs typeface="Arial" pitchFamily="34" charset="0"/>
              </a:rPr>
              <a:t>Graeme </a:t>
            </a:r>
            <a:r>
              <a:rPr lang="en-GB" dirty="0" smtClean="0">
                <a:latin typeface="Segoe UI" pitchFamily="34" charset="0"/>
                <a:cs typeface="Segoe UI" pitchFamily="34" charset="0"/>
              </a:rPr>
              <a:t>Armitage</a:t>
            </a:r>
            <a:r>
              <a:rPr lang="en-GB" dirty="0" smtClean="0">
                <a:latin typeface="Arial" pitchFamily="34" charset="0"/>
                <a:cs typeface="Arial" pitchFamily="34" charset="0"/>
              </a:rPr>
              <a:t> </a:t>
            </a:r>
            <a:br>
              <a:rPr lang="en-GB" dirty="0" smtClean="0">
                <a:latin typeface="Arial" pitchFamily="34" charset="0"/>
                <a:cs typeface="Arial" pitchFamily="34" charset="0"/>
              </a:rPr>
            </a:br>
            <a:r>
              <a:rPr lang="en-GB" dirty="0" smtClean="0">
                <a:latin typeface="Arial" pitchFamily="34" charset="0"/>
                <a:cs typeface="Arial" pitchFamily="34" charset="0"/>
              </a:rPr>
              <a:t>Director of HR &amp; OD</a:t>
            </a:r>
            <a:endParaRPr lang="en-GB" dirty="0">
              <a:latin typeface="Arial" pitchFamily="34" charset="0"/>
              <a:cs typeface="Arial" pitchFamily="34" charset="0"/>
            </a:endParaRPr>
          </a:p>
        </p:txBody>
      </p:sp>
      <p:sp>
        <p:nvSpPr>
          <p:cNvPr id="4" name="Rectangle 3"/>
          <p:cNvSpPr/>
          <p:nvPr/>
        </p:nvSpPr>
        <p:spPr>
          <a:xfrm>
            <a:off x="0" y="5957888"/>
            <a:ext cx="9144000" cy="900112"/>
          </a:xfrm>
          <a:prstGeom prst="rect">
            <a:avLst/>
          </a:prstGeom>
          <a:solidFill>
            <a:srgbClr val="003B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 name="Rectangle 4"/>
          <p:cNvSpPr/>
          <p:nvPr/>
        </p:nvSpPr>
        <p:spPr>
          <a:xfrm>
            <a:off x="250825" y="5961063"/>
            <a:ext cx="8640763" cy="88900"/>
          </a:xfrm>
          <a:prstGeom prst="rect">
            <a:avLst/>
          </a:prstGeom>
          <a:solidFill>
            <a:srgbClr val="0026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3078" name="Picture 5" descr="powerpointlogo.jpg"/>
          <p:cNvPicPr>
            <a:picLocks noChangeAspect="1"/>
          </p:cNvPicPr>
          <p:nvPr/>
        </p:nvPicPr>
        <p:blipFill>
          <a:blip r:embed="rId2" cstate="print"/>
          <a:srcRect/>
          <a:stretch>
            <a:fillRect/>
          </a:stretch>
        </p:blipFill>
        <p:spPr bwMode="auto">
          <a:xfrm>
            <a:off x="7010400" y="6237288"/>
            <a:ext cx="1882775" cy="385762"/>
          </a:xfrm>
          <a:prstGeom prst="rect">
            <a:avLst/>
          </a:prstGeom>
          <a:noFill/>
          <a:ln w="9525">
            <a:noFill/>
            <a:miter lim="800000"/>
            <a:headEnd/>
            <a:tailEnd/>
          </a:ln>
        </p:spPr>
      </p:pic>
      <p:sp>
        <p:nvSpPr>
          <p:cNvPr id="3079" name="TextBox 7"/>
          <p:cNvSpPr txBox="1">
            <a:spLocks noChangeArrowheads="1"/>
          </p:cNvSpPr>
          <p:nvPr/>
        </p:nvSpPr>
        <p:spPr bwMode="auto">
          <a:xfrm>
            <a:off x="250825" y="6310313"/>
            <a:ext cx="2808288" cy="214312"/>
          </a:xfrm>
          <a:prstGeom prst="rect">
            <a:avLst/>
          </a:prstGeom>
          <a:noFill/>
          <a:ln w="9525">
            <a:noFill/>
            <a:miter lim="800000"/>
            <a:headEnd/>
            <a:tailEnd/>
          </a:ln>
        </p:spPr>
        <p:txBody>
          <a:bodyPr lIns="0" tIns="0" rIns="0" bIns="0">
            <a:spAutoFit/>
          </a:bodyPr>
          <a:lstStyle/>
          <a:p>
            <a:r>
              <a:rPr lang="en-GB" sz="1400" dirty="0">
                <a:solidFill>
                  <a:schemeClr val="bg1"/>
                </a:solidFill>
                <a:latin typeface="Segoe UI Light"/>
              </a:rPr>
              <a:t>Caring, safe and excellent</a:t>
            </a:r>
          </a:p>
        </p:txBody>
      </p:sp>
      <p:sp>
        <p:nvSpPr>
          <p:cNvPr id="8" name="Slide Number Placeholder 7"/>
          <p:cNvSpPr>
            <a:spLocks noGrp="1"/>
          </p:cNvSpPr>
          <p:nvPr>
            <p:ph type="sldNum" sz="quarter" idx="12"/>
          </p:nvPr>
        </p:nvSpPr>
        <p:spPr/>
        <p:txBody>
          <a:bodyPr/>
          <a:lstStyle/>
          <a:p>
            <a:pPr>
              <a:defRPr/>
            </a:pPr>
            <a:fld id="{6626D2FF-D933-49F1-AC5F-23F4EE7DBDBD}" type="slidenum">
              <a:rPr lang="en-GB" smtClean="0"/>
              <a:pPr>
                <a:defRPr/>
              </a:pPr>
              <a:t>1</a:t>
            </a:fld>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rtlCol="0">
            <a:normAutofit fontScale="90000"/>
          </a:bodyPr>
          <a:lstStyle/>
          <a:p>
            <a:pPr algn="l" eaLnBrk="1" fontAlgn="auto" hangingPunct="1">
              <a:spcAft>
                <a:spcPts val="0"/>
              </a:spcAft>
              <a:defRPr/>
            </a:pPr>
            <a:r>
              <a:rPr lang="en-GB" sz="1800" b="1" dirty="0" smtClean="0"/>
              <a:t>Workforce Performance Report</a:t>
            </a:r>
            <a:br>
              <a:rPr lang="en-GB" sz="1800" b="1" dirty="0" smtClean="0"/>
            </a:br>
            <a:r>
              <a:rPr lang="en-GB" sz="1800" b="1" dirty="0" smtClean="0"/>
              <a:t>August 2012</a:t>
            </a:r>
            <a:br>
              <a:rPr lang="en-GB" sz="1800" b="1" dirty="0" smtClean="0"/>
            </a:br>
            <a:r>
              <a:rPr lang="en-GB" sz="1800" b="1" dirty="0" smtClean="0"/>
              <a:t/>
            </a:r>
            <a:br>
              <a:rPr lang="en-GB" sz="1800" b="1" dirty="0" smtClean="0"/>
            </a:br>
            <a:endParaRPr lang="en-GB" sz="1800" b="1" dirty="0" smtClean="0"/>
          </a:p>
        </p:txBody>
      </p:sp>
      <p:pic>
        <p:nvPicPr>
          <p:cNvPr id="11267" name="Picture 0" descr="Logo.jpg"/>
          <p:cNvPicPr>
            <a:picLocks noChangeAspect="1" noChangeArrowheads="1"/>
          </p:cNvPicPr>
          <p:nvPr/>
        </p:nvPicPr>
        <p:blipFill>
          <a:blip r:embed="rId3" cstate="print"/>
          <a:srcRect/>
          <a:stretch>
            <a:fillRect/>
          </a:stretch>
        </p:blipFill>
        <p:spPr bwMode="auto">
          <a:xfrm>
            <a:off x="6227763" y="404813"/>
            <a:ext cx="2552700" cy="504825"/>
          </a:xfrm>
          <a:prstGeom prst="rect">
            <a:avLst/>
          </a:prstGeom>
          <a:noFill/>
          <a:ln w="9525">
            <a:noFill/>
            <a:miter lim="800000"/>
            <a:headEnd/>
            <a:tailEnd/>
          </a:ln>
        </p:spPr>
      </p:pic>
      <p:graphicFrame>
        <p:nvGraphicFramePr>
          <p:cNvPr id="2062" name="Group 14"/>
          <p:cNvGraphicFramePr>
            <a:graphicFrameLocks noGrp="1"/>
          </p:cNvGraphicFramePr>
          <p:nvPr/>
        </p:nvGraphicFramePr>
        <p:xfrm>
          <a:off x="323850" y="0"/>
          <a:ext cx="8568060" cy="6701793"/>
        </p:xfrm>
        <a:graphic>
          <a:graphicData uri="http://schemas.openxmlformats.org/drawingml/2006/table">
            <a:tbl>
              <a:tblPr/>
              <a:tblGrid>
                <a:gridCol w="8568060"/>
              </a:tblGrid>
              <a:tr h="5232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FFFFFF"/>
                          </a:solidFill>
                          <a:effectLst/>
                          <a:latin typeface="Arial"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lang="en-GB" sz="1600" b="1" kern="1200" dirty="0" smtClean="0">
                          <a:solidFill>
                            <a:schemeClr val="bg1"/>
                          </a:solidFill>
                          <a:latin typeface="Arial" pitchFamily="34" charset="0"/>
                          <a:ea typeface="+mn-ea"/>
                          <a:cs typeface="Arial" pitchFamily="34" charset="0"/>
                        </a:rPr>
                        <a:t>Children &amp; Families  </a:t>
                      </a:r>
                      <a:r>
                        <a:rPr lang="en-GB" sz="1600" b="1" kern="1200" baseline="0" dirty="0" smtClean="0">
                          <a:solidFill>
                            <a:schemeClr val="bg1"/>
                          </a:solidFill>
                          <a:latin typeface="Arial" pitchFamily="34" charset="0"/>
                          <a:ea typeface="+mn-ea"/>
                          <a:cs typeface="Arial" pitchFamily="34" charset="0"/>
                        </a:rPr>
                        <a:t>Services - </a:t>
                      </a:r>
                      <a:r>
                        <a:rPr lang="en-GB" sz="1600" b="1" kern="1200" dirty="0" smtClean="0">
                          <a:solidFill>
                            <a:schemeClr val="bg1"/>
                          </a:solidFill>
                          <a:latin typeface="Arial" pitchFamily="34" charset="0"/>
                          <a:ea typeface="+mn-ea"/>
                          <a:cs typeface="Arial" pitchFamily="34" charset="0"/>
                        </a:rPr>
                        <a:t>Performance against Target</a:t>
                      </a:r>
                      <a:r>
                        <a:rPr lang="en-GB" sz="1600" b="1" kern="1200" baseline="0" dirty="0" smtClean="0">
                          <a:solidFill>
                            <a:schemeClr val="bg1"/>
                          </a:solidFill>
                          <a:latin typeface="Arial" pitchFamily="34" charset="0"/>
                          <a:ea typeface="+mn-ea"/>
                          <a:cs typeface="Arial" pitchFamily="34" charset="0"/>
                        </a:rPr>
                        <a:t> – All Indicators</a:t>
                      </a:r>
                      <a:endParaRPr kumimoji="0" lang="en-GB" sz="1600" b="1" i="0" u="none" strike="noStrike" cap="none" normalizeH="0" baseline="0" dirty="0" smtClean="0">
                        <a:ln>
                          <a:noFill/>
                        </a:ln>
                        <a:solidFill>
                          <a:srgbClr val="FFFFFF"/>
                        </a:solidFill>
                        <a:effectLst/>
                        <a:latin typeface="Arial" pitchFamily="34" charset="0"/>
                        <a:cs typeface="Arial" pitchFamily="34" charset="0"/>
                      </a:endParaRP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6178546">
                <a:tc>
                  <a:txBody>
                    <a:bodyPr/>
                    <a:lstStyle/>
                    <a:p>
                      <a:endParaRPr lang="en-GB" sz="1100" kern="1200" dirty="0" smtClean="0">
                        <a:solidFill>
                          <a:schemeClr val="tx1"/>
                        </a:solidFill>
                        <a:latin typeface="Arial" pitchFamily="34" charset="0"/>
                        <a:ea typeface="+mn-ea"/>
                        <a:cs typeface="Arial" pitchFamily="34" charset="0"/>
                      </a:endParaRPr>
                    </a:p>
                    <a:p>
                      <a:endParaRPr lang="en-GB" sz="1100" kern="1200" dirty="0" smtClean="0">
                        <a:solidFill>
                          <a:schemeClr val="tx1"/>
                        </a:solidFill>
                        <a:latin typeface="Arial" pitchFamily="34" charset="0"/>
                        <a:ea typeface="+mn-ea"/>
                        <a:cs typeface="Arial" pitchFamily="34" charset="0"/>
                      </a:endParaRPr>
                    </a:p>
                    <a:p>
                      <a:endParaRPr lang="en-GB" sz="1100" kern="1200" dirty="0" smtClean="0">
                        <a:solidFill>
                          <a:schemeClr val="tx1"/>
                        </a:solidFill>
                        <a:latin typeface="Arial" pitchFamily="34" charset="0"/>
                        <a:ea typeface="+mn-ea"/>
                        <a:cs typeface="Arial" pitchFamily="34" charset="0"/>
                      </a:endParaRPr>
                    </a:p>
                    <a:p>
                      <a:endParaRPr lang="en-GB" sz="1100" kern="1200" dirty="0" smtClean="0">
                        <a:solidFill>
                          <a:schemeClr val="tx1"/>
                        </a:solidFill>
                        <a:latin typeface="Arial" pitchFamily="34" charset="0"/>
                        <a:ea typeface="+mn-ea"/>
                        <a:cs typeface="Arial" pitchFamily="34" charset="0"/>
                      </a:endParaRPr>
                    </a:p>
                    <a:p>
                      <a:endParaRPr lang="en-GB" sz="1100" kern="1200" dirty="0" smtClean="0">
                        <a:solidFill>
                          <a:schemeClr val="tx1"/>
                        </a:solidFill>
                        <a:latin typeface="Arial" pitchFamily="34" charset="0"/>
                        <a:ea typeface="+mn-ea"/>
                        <a:cs typeface="Arial" pitchFamily="34" charset="0"/>
                      </a:endParaRPr>
                    </a:p>
                    <a:p>
                      <a:endParaRPr lang="en-GB" sz="1100" kern="1200" dirty="0" smtClean="0">
                        <a:solidFill>
                          <a:schemeClr val="tx1"/>
                        </a:solidFill>
                        <a:latin typeface="Arial" pitchFamily="34" charset="0"/>
                        <a:ea typeface="+mn-ea"/>
                        <a:cs typeface="Arial" pitchFamily="34" charset="0"/>
                      </a:endParaRPr>
                    </a:p>
                    <a:p>
                      <a:endParaRPr lang="en-GB" sz="1100" kern="1200" dirty="0" smtClean="0">
                        <a:solidFill>
                          <a:schemeClr val="tx1"/>
                        </a:solidFill>
                        <a:latin typeface="Arial" pitchFamily="34" charset="0"/>
                        <a:ea typeface="+mn-ea"/>
                        <a:cs typeface="Arial" pitchFamily="34" charset="0"/>
                      </a:endParaRPr>
                    </a:p>
                    <a:p>
                      <a:endParaRPr lang="en-GB" sz="1100" kern="1200" dirty="0" smtClean="0">
                        <a:solidFill>
                          <a:schemeClr val="tx1"/>
                        </a:solidFill>
                        <a:latin typeface="Arial" pitchFamily="34" charset="0"/>
                        <a:ea typeface="+mn-ea"/>
                        <a:cs typeface="Arial" pitchFamily="34" charset="0"/>
                      </a:endParaRPr>
                    </a:p>
                    <a:p>
                      <a:endParaRPr lang="en-GB" sz="1100" kern="1200" dirty="0" smtClean="0">
                        <a:solidFill>
                          <a:schemeClr val="tx1"/>
                        </a:solidFill>
                        <a:latin typeface="Arial" pitchFamily="34" charset="0"/>
                        <a:ea typeface="+mn-ea"/>
                        <a:cs typeface="Arial" pitchFamily="34" charset="0"/>
                      </a:endParaRPr>
                    </a:p>
                    <a:p>
                      <a:pPr algn="r"/>
                      <a:r>
                        <a:rPr lang="en-GB" sz="900" b="1" i="1" kern="1200" dirty="0" smtClean="0">
                          <a:solidFill>
                            <a:srgbClr val="0070C0"/>
                          </a:solidFill>
                          <a:latin typeface="Arial" pitchFamily="34" charset="0"/>
                          <a:ea typeface="+mn-ea"/>
                          <a:cs typeface="Arial" pitchFamily="34" charset="0"/>
                        </a:rPr>
                        <a:t>Note: Some</a:t>
                      </a:r>
                      <a:r>
                        <a:rPr lang="en-GB" sz="900" b="1" i="1" kern="1200" baseline="0" dirty="0" smtClean="0">
                          <a:solidFill>
                            <a:srgbClr val="0070C0"/>
                          </a:solidFill>
                          <a:latin typeface="Arial" pitchFamily="34" charset="0"/>
                          <a:ea typeface="+mn-ea"/>
                          <a:cs typeface="Arial" pitchFamily="34" charset="0"/>
                        </a:rPr>
                        <a:t> service areas have phased Statutory and Mandatory training targets which may result in achievement greater than 100%</a:t>
                      </a:r>
                      <a:r>
                        <a:rPr lang="en-GB" sz="1200" b="1" kern="1200" baseline="0" dirty="0" smtClean="0">
                          <a:solidFill>
                            <a:srgbClr val="0070C0"/>
                          </a:solidFill>
                          <a:latin typeface="Arial" pitchFamily="34" charset="0"/>
                          <a:ea typeface="+mn-ea"/>
                          <a:cs typeface="Arial" pitchFamily="34" charset="0"/>
                        </a:rPr>
                        <a:t> </a:t>
                      </a:r>
                      <a:endParaRPr lang="en-GB" sz="1200" b="1" kern="1200" dirty="0" smtClean="0">
                        <a:solidFill>
                          <a:srgbClr val="0070C0"/>
                        </a:solidFill>
                        <a:latin typeface="Arial" pitchFamily="34" charset="0"/>
                        <a:ea typeface="+mn-ea"/>
                        <a:cs typeface="Arial" pitchFamily="34" charset="0"/>
                      </a:endParaRPr>
                    </a:p>
                    <a:p>
                      <a:endParaRPr lang="en-GB" sz="900" b="1" u="sng" kern="1200" dirty="0" smtClean="0">
                        <a:solidFill>
                          <a:schemeClr val="tx1"/>
                        </a:solidFill>
                        <a:latin typeface="Arial" pitchFamily="34" charset="0"/>
                        <a:ea typeface="+mn-ea"/>
                        <a:cs typeface="Arial" pitchFamily="34" charset="0"/>
                      </a:endParaRP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 name="Slide Number Placeholder 8"/>
          <p:cNvSpPr>
            <a:spLocks noGrp="1"/>
          </p:cNvSpPr>
          <p:nvPr>
            <p:ph type="sldNum" sz="quarter" idx="12"/>
          </p:nvPr>
        </p:nvSpPr>
        <p:spPr/>
        <p:txBody>
          <a:bodyPr/>
          <a:lstStyle/>
          <a:p>
            <a:pPr>
              <a:defRPr/>
            </a:pPr>
            <a:fld id="{2E1DDD43-5902-4F6E-8D79-CECE9DB307E1}" type="slidenum">
              <a:rPr lang="en-GB" smtClean="0"/>
              <a:pPr>
                <a:defRPr/>
              </a:pPr>
              <a:t>10</a:t>
            </a:fld>
            <a:endParaRPr lang="en-GB" dirty="0"/>
          </a:p>
        </p:txBody>
      </p:sp>
      <p:pic>
        <p:nvPicPr>
          <p:cNvPr id="11277" name="Picture 15"/>
          <p:cNvPicPr>
            <a:picLocks noChangeAspect="1" noChangeArrowheads="1"/>
          </p:cNvPicPr>
          <p:nvPr/>
        </p:nvPicPr>
        <p:blipFill>
          <a:blip r:embed="rId4" cstate="print"/>
          <a:srcRect/>
          <a:stretch>
            <a:fillRect/>
          </a:stretch>
        </p:blipFill>
        <p:spPr bwMode="auto">
          <a:xfrm>
            <a:off x="4787900" y="4437063"/>
            <a:ext cx="4032250" cy="2087562"/>
          </a:xfrm>
          <a:prstGeom prst="rect">
            <a:avLst/>
          </a:prstGeom>
          <a:noFill/>
          <a:ln w="9525">
            <a:noFill/>
            <a:miter lim="800000"/>
            <a:headEnd/>
            <a:tailEnd/>
          </a:ln>
        </p:spPr>
      </p:pic>
      <p:pic>
        <p:nvPicPr>
          <p:cNvPr id="11278" name="Picture 16"/>
          <p:cNvPicPr>
            <a:picLocks noChangeAspect="1" noChangeArrowheads="1"/>
          </p:cNvPicPr>
          <p:nvPr/>
        </p:nvPicPr>
        <p:blipFill>
          <a:blip r:embed="rId5" cstate="print"/>
          <a:srcRect/>
          <a:stretch>
            <a:fillRect/>
          </a:stretch>
        </p:blipFill>
        <p:spPr bwMode="auto">
          <a:xfrm>
            <a:off x="468313" y="692150"/>
            <a:ext cx="8280400" cy="352425"/>
          </a:xfrm>
          <a:prstGeom prst="rect">
            <a:avLst/>
          </a:prstGeom>
          <a:noFill/>
          <a:ln w="9525">
            <a:noFill/>
            <a:miter lim="800000"/>
            <a:headEnd/>
            <a:tailEnd/>
          </a:ln>
        </p:spPr>
      </p:pic>
      <p:pic>
        <p:nvPicPr>
          <p:cNvPr id="11279" name="Picture 17"/>
          <p:cNvPicPr>
            <a:picLocks noChangeAspect="1" noChangeArrowheads="1"/>
          </p:cNvPicPr>
          <p:nvPr/>
        </p:nvPicPr>
        <p:blipFill>
          <a:blip r:embed="rId6" cstate="print"/>
          <a:srcRect/>
          <a:stretch>
            <a:fillRect/>
          </a:stretch>
        </p:blipFill>
        <p:spPr bwMode="auto">
          <a:xfrm>
            <a:off x="468313" y="1052513"/>
            <a:ext cx="8258175" cy="1076325"/>
          </a:xfrm>
          <a:prstGeom prst="rect">
            <a:avLst/>
          </a:prstGeom>
          <a:noFill/>
          <a:ln w="9525">
            <a:noFill/>
            <a:miter lim="800000"/>
            <a:headEnd/>
            <a:tailEnd/>
          </a:ln>
        </p:spPr>
      </p:pic>
      <p:pic>
        <p:nvPicPr>
          <p:cNvPr id="11280" name="Picture 18"/>
          <p:cNvPicPr>
            <a:picLocks noChangeAspect="1" noChangeArrowheads="1"/>
          </p:cNvPicPr>
          <p:nvPr/>
        </p:nvPicPr>
        <p:blipFill>
          <a:blip r:embed="rId7" cstate="print"/>
          <a:srcRect/>
          <a:stretch>
            <a:fillRect/>
          </a:stretch>
        </p:blipFill>
        <p:spPr bwMode="auto">
          <a:xfrm>
            <a:off x="395288" y="4437063"/>
            <a:ext cx="4248150" cy="2087562"/>
          </a:xfrm>
          <a:prstGeom prst="rect">
            <a:avLst/>
          </a:prstGeom>
          <a:noFill/>
          <a:ln w="9525">
            <a:noFill/>
            <a:miter lim="800000"/>
            <a:headEnd/>
            <a:tailEnd/>
          </a:ln>
        </p:spPr>
      </p:pic>
      <p:pic>
        <p:nvPicPr>
          <p:cNvPr id="11281" name="Picture 19"/>
          <p:cNvPicPr>
            <a:picLocks noChangeAspect="1" noChangeArrowheads="1"/>
          </p:cNvPicPr>
          <p:nvPr/>
        </p:nvPicPr>
        <p:blipFill>
          <a:blip r:embed="rId8" cstate="print"/>
          <a:srcRect/>
          <a:stretch>
            <a:fillRect/>
          </a:stretch>
        </p:blipFill>
        <p:spPr bwMode="auto">
          <a:xfrm>
            <a:off x="395288" y="2276475"/>
            <a:ext cx="4248150" cy="2089150"/>
          </a:xfrm>
          <a:prstGeom prst="rect">
            <a:avLst/>
          </a:prstGeom>
          <a:noFill/>
          <a:ln w="9525">
            <a:noFill/>
            <a:miter lim="800000"/>
            <a:headEnd/>
            <a:tailEnd/>
          </a:ln>
        </p:spPr>
      </p:pic>
      <p:pic>
        <p:nvPicPr>
          <p:cNvPr id="11282" name="Picture 20"/>
          <p:cNvPicPr>
            <a:picLocks noChangeAspect="1" noChangeArrowheads="1"/>
          </p:cNvPicPr>
          <p:nvPr/>
        </p:nvPicPr>
        <p:blipFill>
          <a:blip r:embed="rId9" cstate="print"/>
          <a:srcRect/>
          <a:stretch>
            <a:fillRect/>
          </a:stretch>
        </p:blipFill>
        <p:spPr bwMode="auto">
          <a:xfrm>
            <a:off x="4787900" y="2276475"/>
            <a:ext cx="3981450" cy="208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rtlCol="0">
            <a:normAutofit fontScale="90000"/>
          </a:bodyPr>
          <a:lstStyle/>
          <a:p>
            <a:pPr algn="l" eaLnBrk="1" fontAlgn="auto" hangingPunct="1">
              <a:spcAft>
                <a:spcPts val="0"/>
              </a:spcAft>
              <a:defRPr/>
            </a:pPr>
            <a:r>
              <a:rPr lang="en-GB" sz="1800" b="1" dirty="0" smtClean="0"/>
              <a:t>Workforce Performance Report</a:t>
            </a:r>
            <a:br>
              <a:rPr lang="en-GB" sz="1800" b="1" dirty="0" smtClean="0"/>
            </a:br>
            <a:r>
              <a:rPr lang="en-GB" sz="1800" b="1" dirty="0" smtClean="0"/>
              <a:t>August 2012</a:t>
            </a:r>
            <a:br>
              <a:rPr lang="en-GB" sz="1800" b="1" dirty="0" smtClean="0"/>
            </a:br>
            <a:r>
              <a:rPr lang="en-GB" sz="1800" b="1" dirty="0" smtClean="0"/>
              <a:t/>
            </a:r>
            <a:br>
              <a:rPr lang="en-GB" sz="1800" b="1" dirty="0" smtClean="0"/>
            </a:br>
            <a:endParaRPr lang="en-GB" sz="1800" b="1" dirty="0" smtClean="0"/>
          </a:p>
        </p:txBody>
      </p:sp>
      <p:pic>
        <p:nvPicPr>
          <p:cNvPr id="12291" name="Picture 0" descr="Logo.jpg"/>
          <p:cNvPicPr>
            <a:picLocks noChangeAspect="1" noChangeArrowheads="1"/>
          </p:cNvPicPr>
          <p:nvPr/>
        </p:nvPicPr>
        <p:blipFill>
          <a:blip r:embed="rId3" cstate="print"/>
          <a:srcRect/>
          <a:stretch>
            <a:fillRect/>
          </a:stretch>
        </p:blipFill>
        <p:spPr bwMode="auto">
          <a:xfrm>
            <a:off x="6227763" y="404813"/>
            <a:ext cx="2552700" cy="504825"/>
          </a:xfrm>
          <a:prstGeom prst="rect">
            <a:avLst/>
          </a:prstGeom>
          <a:noFill/>
          <a:ln w="9525">
            <a:noFill/>
            <a:miter lim="800000"/>
            <a:headEnd/>
            <a:tailEnd/>
          </a:ln>
        </p:spPr>
      </p:pic>
      <p:graphicFrame>
        <p:nvGraphicFramePr>
          <p:cNvPr id="2062" name="Group 14"/>
          <p:cNvGraphicFramePr>
            <a:graphicFrameLocks noGrp="1"/>
          </p:cNvGraphicFramePr>
          <p:nvPr/>
        </p:nvGraphicFramePr>
        <p:xfrm>
          <a:off x="250825" y="311150"/>
          <a:ext cx="8642350" cy="6319838"/>
        </p:xfrm>
        <a:graphic>
          <a:graphicData uri="http://schemas.openxmlformats.org/drawingml/2006/table">
            <a:tbl>
              <a:tblPr/>
              <a:tblGrid>
                <a:gridCol w="8642350"/>
              </a:tblGrid>
              <a:tr h="5029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FFFFFF"/>
                          </a:solidFill>
                          <a:effectLst/>
                          <a:latin typeface="Arial"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lang="en-GB" sz="1600" b="1" kern="1200" dirty="0" smtClean="0">
                          <a:solidFill>
                            <a:schemeClr val="bg1"/>
                          </a:solidFill>
                          <a:latin typeface="Arial" pitchFamily="34" charset="0"/>
                          <a:ea typeface="+mn-ea"/>
                          <a:cs typeface="Arial" pitchFamily="34" charset="0"/>
                        </a:rPr>
                        <a:t>Children and Families</a:t>
                      </a:r>
                      <a:r>
                        <a:rPr lang="en-GB" sz="1600" b="1" kern="1200" baseline="0" dirty="0" smtClean="0">
                          <a:solidFill>
                            <a:schemeClr val="bg1"/>
                          </a:solidFill>
                          <a:latin typeface="Arial" pitchFamily="34" charset="0"/>
                          <a:ea typeface="+mn-ea"/>
                          <a:cs typeface="Arial" pitchFamily="34" charset="0"/>
                        </a:rPr>
                        <a:t> Services - </a:t>
                      </a:r>
                      <a:r>
                        <a:rPr lang="en-GB" sz="1600" b="1" kern="1200" dirty="0" smtClean="0">
                          <a:solidFill>
                            <a:schemeClr val="bg1"/>
                          </a:solidFill>
                          <a:latin typeface="Arial" pitchFamily="34" charset="0"/>
                          <a:ea typeface="+mn-ea"/>
                          <a:cs typeface="Arial" pitchFamily="34" charset="0"/>
                        </a:rPr>
                        <a:t>Performance against Target</a:t>
                      </a:r>
                      <a:r>
                        <a:rPr lang="en-GB" sz="1600" b="1" kern="1200" baseline="0" dirty="0" smtClean="0">
                          <a:solidFill>
                            <a:schemeClr val="bg1"/>
                          </a:solidFill>
                          <a:latin typeface="Arial" pitchFamily="34" charset="0"/>
                          <a:ea typeface="+mn-ea"/>
                          <a:cs typeface="Arial" pitchFamily="34" charset="0"/>
                        </a:rPr>
                        <a:t> – All Indicators</a:t>
                      </a:r>
                      <a:endParaRPr kumimoji="0" lang="en-GB" sz="1600" b="1" i="0" u="none" strike="noStrike" cap="none" normalizeH="0" baseline="0" dirty="0" smtClean="0">
                        <a:ln>
                          <a:noFill/>
                        </a:ln>
                        <a:solidFill>
                          <a:srgbClr val="FFFFFF"/>
                        </a:solidFill>
                        <a:effectLst/>
                        <a:latin typeface="Arial" pitchFamily="34" charset="0"/>
                        <a:cs typeface="Arial" pitchFamily="34" charset="0"/>
                      </a:endParaRPr>
                    </a:p>
                  </a:txBody>
                  <a:tcPr marL="91447" marR="914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8169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kern="1200" dirty="0" smtClean="0">
                          <a:solidFill>
                            <a:srgbClr val="0070C0"/>
                          </a:solidFill>
                          <a:latin typeface="Arial" pitchFamily="34" charset="0"/>
                          <a:ea typeface="+mn-ea"/>
                          <a:cs typeface="Arial" pitchFamily="34" charset="0"/>
                        </a:rPr>
                        <a:t>ANALYSIS:</a:t>
                      </a:r>
                    </a:p>
                    <a:p>
                      <a:r>
                        <a:rPr lang="en-GB" sz="900" b="1" kern="1200" dirty="0" smtClean="0">
                          <a:solidFill>
                            <a:schemeClr val="tx1"/>
                          </a:solidFill>
                          <a:latin typeface="Arial" pitchFamily="34" charset="0"/>
                          <a:ea typeface="+mn-ea"/>
                          <a:cs typeface="Arial" pitchFamily="34" charset="0"/>
                        </a:rPr>
                        <a:t>TURNOVER</a:t>
                      </a:r>
                      <a:endParaRPr lang="en-GB" sz="900" kern="1200" dirty="0" smtClean="0">
                        <a:solidFill>
                          <a:schemeClr val="tx1"/>
                        </a:solidFill>
                        <a:latin typeface="Arial" pitchFamily="34" charset="0"/>
                        <a:ea typeface="+mn-ea"/>
                        <a:cs typeface="Arial" pitchFamily="34" charset="0"/>
                      </a:endParaRPr>
                    </a:p>
                    <a:p>
                      <a:r>
                        <a:rPr lang="en-GB" sz="900" kern="1200" dirty="0" smtClean="0">
                          <a:solidFill>
                            <a:schemeClr val="tx1"/>
                          </a:solidFill>
                          <a:latin typeface="Arial" pitchFamily="34" charset="0"/>
                          <a:ea typeface="+mn-ea"/>
                          <a:cs typeface="Arial" pitchFamily="34" charset="0"/>
                        </a:rPr>
                        <a:t>Turnover (12 monthly) has seen a slight increase from January of 0.3%. We have seen a decrease within Psychological Therapies &amp; Liaison of 2.4%. T4 (inpatient ) Camhs  do remain high at 20.9%. The second highest area is  Community Camhs at 13.4%.</a:t>
                      </a:r>
                    </a:p>
                    <a:p>
                      <a:r>
                        <a:rPr lang="en-GB" sz="900" b="1" kern="1200" dirty="0" smtClean="0">
                          <a:solidFill>
                            <a:schemeClr val="tx1"/>
                          </a:solidFill>
                          <a:latin typeface="Arial" pitchFamily="34" charset="0"/>
                          <a:ea typeface="+mn-ea"/>
                          <a:cs typeface="Arial" pitchFamily="34" charset="0"/>
                        </a:rPr>
                        <a:t>SICKNESS</a:t>
                      </a:r>
                      <a:endParaRPr lang="en-GB" sz="900" kern="1200" dirty="0" smtClean="0">
                        <a:solidFill>
                          <a:schemeClr val="tx1"/>
                        </a:solidFill>
                        <a:latin typeface="Arial" pitchFamily="34" charset="0"/>
                        <a:ea typeface="+mn-ea"/>
                        <a:cs typeface="Arial" pitchFamily="34" charset="0"/>
                      </a:endParaRPr>
                    </a:p>
                    <a:p>
                      <a:r>
                        <a:rPr lang="en-GB" sz="900" b="1" kern="1200" dirty="0" smtClean="0">
                          <a:solidFill>
                            <a:schemeClr val="tx1"/>
                          </a:solidFill>
                          <a:latin typeface="Arial" pitchFamily="34" charset="0"/>
                          <a:ea typeface="+mn-ea"/>
                          <a:cs typeface="Arial" pitchFamily="34" charset="0"/>
                        </a:rPr>
                        <a:t>Sickness 3.78% v Trust target 3.5%</a:t>
                      </a:r>
                      <a:r>
                        <a:rPr lang="en-GB" sz="900" kern="1200" dirty="0" smtClean="0">
                          <a:solidFill>
                            <a:schemeClr val="tx1"/>
                          </a:solidFill>
                          <a:latin typeface="Arial" pitchFamily="34" charset="0"/>
                          <a:ea typeface="+mn-ea"/>
                          <a:cs typeface="Arial" pitchFamily="34" charset="0"/>
                        </a:rPr>
                        <a:t> </a:t>
                      </a:r>
                    </a:p>
                    <a:p>
                      <a:r>
                        <a:rPr lang="en-GB" sz="900" kern="1200" dirty="0" smtClean="0">
                          <a:solidFill>
                            <a:schemeClr val="tx1"/>
                          </a:solidFill>
                          <a:latin typeface="Arial" pitchFamily="34" charset="0"/>
                          <a:ea typeface="+mn-ea"/>
                          <a:cs typeface="Arial" pitchFamily="34" charset="0"/>
                        </a:rPr>
                        <a:t>We have seen a slight increase this month of 0.22% Community Camhs has seen an increase of 0.74%. This is due to a number of serious long term sickness cases all of which have occupational health input.  Eating Disorders has seen a decrease of 1.69% and CF management has decreased by 0.76%. The Divisions sickness rate is below the overall Trusts rate of 4.45% and the lowest  % across all four divisions.  </a:t>
                      </a:r>
                    </a:p>
                    <a:p>
                      <a:r>
                        <a:rPr lang="en-GB" sz="900" b="1" kern="1200" dirty="0" smtClean="0">
                          <a:solidFill>
                            <a:schemeClr val="tx1"/>
                          </a:solidFill>
                          <a:latin typeface="Arial" pitchFamily="34" charset="0"/>
                          <a:ea typeface="+mn-ea"/>
                          <a:cs typeface="Arial" pitchFamily="34" charset="0"/>
                        </a:rPr>
                        <a:t>BANK &amp; AGENCY </a:t>
                      </a:r>
                      <a:endParaRPr lang="en-GB" sz="900" kern="1200" dirty="0" smtClean="0">
                        <a:solidFill>
                          <a:schemeClr val="tx1"/>
                        </a:solidFill>
                        <a:latin typeface="Arial" pitchFamily="34" charset="0"/>
                        <a:ea typeface="+mn-ea"/>
                        <a:cs typeface="Arial" pitchFamily="34" charset="0"/>
                      </a:endParaRPr>
                    </a:p>
                    <a:p>
                      <a:r>
                        <a:rPr lang="en-GB" sz="900" b="1" kern="1200" dirty="0" smtClean="0">
                          <a:solidFill>
                            <a:schemeClr val="tx1"/>
                          </a:solidFill>
                          <a:latin typeface="Arial" pitchFamily="34" charset="0"/>
                          <a:ea typeface="+mn-ea"/>
                          <a:cs typeface="Arial" pitchFamily="34" charset="0"/>
                        </a:rPr>
                        <a:t>Bank &amp; Agency 2.58% vs. Target 5.0%</a:t>
                      </a:r>
                      <a:r>
                        <a:rPr lang="en-GB" sz="900" kern="1200" dirty="0" smtClean="0">
                          <a:solidFill>
                            <a:schemeClr val="tx1"/>
                          </a:solidFill>
                          <a:latin typeface="Arial" pitchFamily="34" charset="0"/>
                          <a:ea typeface="+mn-ea"/>
                          <a:cs typeface="Arial" pitchFamily="34" charset="0"/>
                        </a:rPr>
                        <a:t> </a:t>
                      </a:r>
                    </a:p>
                    <a:p>
                      <a:r>
                        <a:rPr lang="en-GB" sz="900" kern="1200" dirty="0" smtClean="0">
                          <a:solidFill>
                            <a:schemeClr val="tx1"/>
                          </a:solidFill>
                          <a:latin typeface="Arial" pitchFamily="34" charset="0"/>
                          <a:ea typeface="+mn-ea"/>
                          <a:cs typeface="Arial" pitchFamily="34" charset="0"/>
                        </a:rPr>
                        <a:t>Agency spend has reduced this month by 0.51%.and still remains below trust target.  Agency accounts for 2.3% and Bank  0.3%. Eating disorders have seen a significant drop of 6.25%. However Tier 4 (inpatient Camhs) has seen an increase of 5.29%, there appears to be two reasons for this:  </a:t>
                      </a:r>
                    </a:p>
                    <a:p>
                      <a:pPr lvl="0"/>
                      <a:r>
                        <a:rPr lang="en-GB" sz="900" kern="1200" dirty="0" smtClean="0">
                          <a:solidFill>
                            <a:schemeClr val="tx1"/>
                          </a:solidFill>
                          <a:latin typeface="Arial" pitchFamily="34" charset="0"/>
                          <a:ea typeface="+mn-ea"/>
                          <a:cs typeface="Arial" pitchFamily="34" charset="0"/>
                        </a:rPr>
                        <a:t>January included a large number of invoices relating to December (and December was low). In addition,</a:t>
                      </a:r>
                      <a:r>
                        <a:rPr lang="en-GB" sz="900" kern="1200" baseline="0" dirty="0" smtClean="0">
                          <a:solidFill>
                            <a:schemeClr val="tx1"/>
                          </a:solidFill>
                          <a:latin typeface="Arial" pitchFamily="34" charset="0"/>
                          <a:ea typeface="+mn-ea"/>
                          <a:cs typeface="Arial" pitchFamily="34" charset="0"/>
                        </a:rPr>
                        <a:t> to support the opening of the new Highfield Unit, Oxford, staff (new and existing)  had to undergo  further  periods of t</a:t>
                      </a:r>
                      <a:r>
                        <a:rPr lang="en-GB" sz="900" kern="1200" dirty="0" smtClean="0">
                          <a:solidFill>
                            <a:schemeClr val="tx1"/>
                          </a:solidFill>
                          <a:latin typeface="Arial" pitchFamily="34" charset="0"/>
                          <a:ea typeface="+mn-ea"/>
                          <a:cs typeface="Arial" pitchFamily="34" charset="0"/>
                        </a:rPr>
                        <a:t>raining.  </a:t>
                      </a:r>
                    </a:p>
                    <a:p>
                      <a:endParaRPr lang="en-GB" sz="900" b="1" kern="1200" dirty="0" smtClean="0">
                        <a:solidFill>
                          <a:srgbClr val="4A13AD"/>
                        </a:solidFill>
                        <a:latin typeface="Arial" pitchFamily="34" charset="0"/>
                        <a:ea typeface="+mn-ea"/>
                        <a:cs typeface="Arial" pitchFamily="34" charset="0"/>
                      </a:endParaRPr>
                    </a:p>
                    <a:p>
                      <a:r>
                        <a:rPr lang="en-GB" sz="900" b="1" kern="1200" dirty="0" smtClean="0">
                          <a:solidFill>
                            <a:srgbClr val="4A13AD"/>
                          </a:solidFill>
                          <a:latin typeface="Arial" pitchFamily="34" charset="0"/>
                          <a:ea typeface="+mn-ea"/>
                          <a:cs typeface="Arial" pitchFamily="34" charset="0"/>
                        </a:rPr>
                        <a:t>ACTIONS:</a:t>
                      </a:r>
                    </a:p>
                    <a:p>
                      <a:r>
                        <a:rPr lang="en-GB" sz="900" kern="1200" dirty="0" smtClean="0">
                          <a:solidFill>
                            <a:schemeClr val="tx1"/>
                          </a:solidFill>
                          <a:latin typeface="Arial" pitchFamily="34" charset="0"/>
                          <a:ea typeface="+mn-ea"/>
                          <a:cs typeface="Arial" pitchFamily="34" charset="0"/>
                        </a:rPr>
                        <a:t>Turnover has been historically high within both Tier 4 and Psychological Therapies,</a:t>
                      </a:r>
                      <a:r>
                        <a:rPr lang="en-GB" sz="900" kern="1200" baseline="0" dirty="0" smtClean="0">
                          <a:solidFill>
                            <a:schemeClr val="tx1"/>
                          </a:solidFill>
                          <a:latin typeface="Arial" pitchFamily="34" charset="0"/>
                          <a:ea typeface="+mn-ea"/>
                          <a:cs typeface="Arial" pitchFamily="34" charset="0"/>
                        </a:rPr>
                        <a:t> this is p</a:t>
                      </a:r>
                      <a:r>
                        <a:rPr lang="en-GB" sz="900" kern="1200" dirty="0" smtClean="0">
                          <a:solidFill>
                            <a:schemeClr val="tx1"/>
                          </a:solidFill>
                          <a:latin typeface="Arial" pitchFamily="34" charset="0"/>
                          <a:ea typeface="+mn-ea"/>
                          <a:cs typeface="Arial" pitchFamily="34" charset="0"/>
                        </a:rPr>
                        <a:t>artly due to the complex and challenging nature of the work. Recruitment of new staff needs to cover the nature of the work</a:t>
                      </a:r>
                      <a:r>
                        <a:rPr lang="en-GB" sz="900" kern="1200" baseline="0" dirty="0" smtClean="0">
                          <a:solidFill>
                            <a:schemeClr val="tx1"/>
                          </a:solidFill>
                          <a:latin typeface="Arial" pitchFamily="34" charset="0"/>
                          <a:ea typeface="+mn-ea"/>
                          <a:cs typeface="Arial" pitchFamily="34" charset="0"/>
                        </a:rPr>
                        <a:t> and </a:t>
                      </a:r>
                      <a:r>
                        <a:rPr lang="en-GB" sz="900" kern="1200" dirty="0" smtClean="0">
                          <a:solidFill>
                            <a:schemeClr val="tx1"/>
                          </a:solidFill>
                          <a:latin typeface="Arial" pitchFamily="34" charset="0"/>
                          <a:ea typeface="+mn-ea"/>
                          <a:cs typeface="Arial" pitchFamily="34" charset="0"/>
                        </a:rPr>
                        <a:t>this is particularly relevant for staff recruited into Tier 4 due to the high number of eating disorder cases. However we have seen a drop in turnover for Tier 4 over the last 2 months, and adopt a proactive approach in managing sickness absence, in which, we have also  seen a decrease this month. HR will check trainee turnover is being entered correctly on ESR.  Direct HR interventions will continue and focus on hot spot areas. To note, of the 17 staff approaching ½ pay we have managed;</a:t>
                      </a:r>
                    </a:p>
                    <a:p>
                      <a:r>
                        <a:rPr lang="en-GB" sz="900" kern="1200" dirty="0" smtClean="0">
                          <a:solidFill>
                            <a:schemeClr val="tx1"/>
                          </a:solidFill>
                          <a:latin typeface="Arial" pitchFamily="34" charset="0"/>
                          <a:ea typeface="+mn-ea"/>
                          <a:cs typeface="Arial" pitchFamily="34" charset="0"/>
                        </a:rPr>
                        <a:t>1 dismissal/3 resignations /2 ill health/1 redeployment</a:t>
                      </a:r>
                    </a:p>
                    <a:p>
                      <a:r>
                        <a:rPr lang="en-GB" sz="900" kern="1200" dirty="0" smtClean="0">
                          <a:solidFill>
                            <a:schemeClr val="tx1"/>
                          </a:solidFill>
                          <a:latin typeface="Arial" pitchFamily="34" charset="0"/>
                          <a:ea typeface="+mn-ea"/>
                          <a:cs typeface="Arial" pitchFamily="34" charset="0"/>
                        </a:rPr>
                        <a:t>1 unable to complete training seeking redeployment/3 short length of service so triggering pay reduction/3 long term serious health issues/3 RTW</a:t>
                      </a:r>
                    </a:p>
                    <a:p>
                      <a:r>
                        <a:rPr lang="en-GB" sz="900" kern="1200" dirty="0" smtClean="0">
                          <a:solidFill>
                            <a:schemeClr val="tx1"/>
                          </a:solidFill>
                          <a:latin typeface="Arial" pitchFamily="34" charset="0"/>
                          <a:ea typeface="+mn-ea"/>
                          <a:cs typeface="Arial" pitchFamily="34" charset="0"/>
                        </a:rPr>
                        <a:t>Use of locum medical cover is high due to covering long term sick and ER issues regarding on call rotas.  Actions are in place to support staff. Senior HR management to meet with NHSP  to discuss providing a service  across Swindon/Marlborough areas, these areas are the highest users of agency. A resulting action plan will be developed.</a:t>
                      </a:r>
                    </a:p>
                    <a:p>
                      <a:endParaRPr lang="en-GB" sz="900" b="0" u="none" kern="1200" dirty="0" smtClean="0">
                        <a:solidFill>
                          <a:schemeClr val="tx1"/>
                        </a:solidFill>
                        <a:latin typeface="Arial" pitchFamily="34" charset="0"/>
                        <a:ea typeface="+mn-ea"/>
                        <a:cs typeface="Arial" pitchFamily="34" charset="0"/>
                      </a:endParaRPr>
                    </a:p>
                    <a:p>
                      <a:r>
                        <a:rPr lang="en-GB" sz="900" b="1" kern="1200" dirty="0" smtClean="0">
                          <a:solidFill>
                            <a:srgbClr val="FF0000"/>
                          </a:solidFill>
                          <a:latin typeface="Arial" pitchFamily="34" charset="0"/>
                          <a:ea typeface="+mn-ea"/>
                          <a:cs typeface="Arial" pitchFamily="34" charset="0"/>
                        </a:rPr>
                        <a:t>IMPACT:</a:t>
                      </a:r>
                    </a:p>
                    <a:p>
                      <a:r>
                        <a:rPr lang="en-GB" sz="900" kern="1200" dirty="0" smtClean="0">
                          <a:solidFill>
                            <a:schemeClr val="tx1"/>
                          </a:solidFill>
                          <a:latin typeface="Arial" pitchFamily="34" charset="0"/>
                          <a:ea typeface="+mn-ea"/>
                          <a:cs typeface="Arial" pitchFamily="34" charset="0"/>
                        </a:rPr>
                        <a:t>The turnover for the Division is 13.3% compared to the Trust overall turnover of 12.25% (difference of 1.05%). Reductions in sickness absence should improve staff morale, however a number of cases are long term and as such we are unlikely to see a signification drop in hotspots areas in the next quarter. This has also had an effect on the high usage of Bank &amp; Agency.  The division has a high number cases (10) falling under the absence  reason benign and malignant tumours/cancers is so high compare to other Divisions, and has the potential to impact our long term sickness figures. This also impacts on the B&amp;A usage. </a:t>
                      </a:r>
                      <a:endParaRPr lang="en-GB" sz="900" b="1" kern="1200" dirty="0" smtClean="0">
                        <a:solidFill>
                          <a:srgbClr val="FF0000"/>
                        </a:solidFill>
                        <a:latin typeface="Arial" pitchFamily="34" charset="0"/>
                        <a:ea typeface="+mn-ea"/>
                        <a:cs typeface="Arial" pitchFamily="34" charset="0"/>
                      </a:endParaRPr>
                    </a:p>
                  </a:txBody>
                  <a:tcPr marL="91447" marR="914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 name="Slide Number Placeholder 5"/>
          <p:cNvSpPr>
            <a:spLocks noGrp="1"/>
          </p:cNvSpPr>
          <p:nvPr>
            <p:ph type="sldNum" sz="quarter" idx="12"/>
          </p:nvPr>
        </p:nvSpPr>
        <p:spPr/>
        <p:txBody>
          <a:bodyPr/>
          <a:lstStyle/>
          <a:p>
            <a:pPr>
              <a:defRPr/>
            </a:pPr>
            <a:fld id="{AAF34F28-1121-454C-97A7-0F9B126153CB}" type="slidenum">
              <a:rPr lang="en-GB" smtClean="0"/>
              <a:pPr>
                <a:defRPr/>
              </a:pPr>
              <a:t>11</a:t>
            </a:fld>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rtlCol="0">
            <a:normAutofit fontScale="90000"/>
          </a:bodyPr>
          <a:lstStyle/>
          <a:p>
            <a:pPr algn="l" eaLnBrk="1" fontAlgn="auto" hangingPunct="1">
              <a:spcAft>
                <a:spcPts val="0"/>
              </a:spcAft>
              <a:defRPr/>
            </a:pPr>
            <a:r>
              <a:rPr lang="en-GB" sz="1800" b="1" dirty="0" smtClean="0"/>
              <a:t>Workforce Performance Report</a:t>
            </a:r>
            <a:br>
              <a:rPr lang="en-GB" sz="1800" b="1" dirty="0" smtClean="0"/>
            </a:br>
            <a:r>
              <a:rPr lang="en-GB" sz="1800" b="1" dirty="0" smtClean="0"/>
              <a:t>August 2012</a:t>
            </a:r>
            <a:br>
              <a:rPr lang="en-GB" sz="1800" b="1" dirty="0" smtClean="0"/>
            </a:br>
            <a:r>
              <a:rPr lang="en-GB" sz="1800" b="1" dirty="0" smtClean="0"/>
              <a:t/>
            </a:r>
            <a:br>
              <a:rPr lang="en-GB" sz="1800" b="1" dirty="0" smtClean="0"/>
            </a:br>
            <a:endParaRPr lang="en-GB" sz="1800" b="1" dirty="0" smtClean="0"/>
          </a:p>
        </p:txBody>
      </p:sp>
      <p:pic>
        <p:nvPicPr>
          <p:cNvPr id="13315" name="Picture 0" descr="Logo.jpg"/>
          <p:cNvPicPr>
            <a:picLocks noChangeAspect="1" noChangeArrowheads="1"/>
          </p:cNvPicPr>
          <p:nvPr/>
        </p:nvPicPr>
        <p:blipFill>
          <a:blip r:embed="rId3" cstate="print"/>
          <a:srcRect/>
          <a:stretch>
            <a:fillRect/>
          </a:stretch>
        </p:blipFill>
        <p:spPr bwMode="auto">
          <a:xfrm>
            <a:off x="6227763" y="404813"/>
            <a:ext cx="2552700" cy="504825"/>
          </a:xfrm>
          <a:prstGeom prst="rect">
            <a:avLst/>
          </a:prstGeom>
          <a:noFill/>
          <a:ln w="9525">
            <a:noFill/>
            <a:miter lim="800000"/>
            <a:headEnd/>
            <a:tailEnd/>
          </a:ln>
        </p:spPr>
      </p:pic>
      <p:graphicFrame>
        <p:nvGraphicFramePr>
          <p:cNvPr id="2062" name="Group 14"/>
          <p:cNvGraphicFramePr>
            <a:graphicFrameLocks noGrp="1"/>
          </p:cNvGraphicFramePr>
          <p:nvPr/>
        </p:nvGraphicFramePr>
        <p:xfrm>
          <a:off x="323850" y="288925"/>
          <a:ext cx="8569647" cy="6569075"/>
        </p:xfrm>
        <a:graphic>
          <a:graphicData uri="http://schemas.openxmlformats.org/drawingml/2006/table">
            <a:tbl>
              <a:tblPr/>
              <a:tblGrid>
                <a:gridCol w="8569647"/>
              </a:tblGrid>
              <a:tr h="5029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FFFFFF"/>
                          </a:solidFill>
                          <a:effectLst/>
                          <a:latin typeface="Arial"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lang="en-GB" sz="1600" b="1" kern="1200" dirty="0" smtClean="0">
                          <a:solidFill>
                            <a:schemeClr val="bg1"/>
                          </a:solidFill>
                          <a:latin typeface="Arial" pitchFamily="34" charset="0"/>
                          <a:ea typeface="+mn-ea"/>
                          <a:cs typeface="Arial" pitchFamily="34" charset="0"/>
                        </a:rPr>
                        <a:t>Specialised </a:t>
                      </a:r>
                      <a:r>
                        <a:rPr lang="en-GB" sz="1600" b="1" kern="1200" baseline="0" dirty="0" smtClean="0">
                          <a:solidFill>
                            <a:schemeClr val="bg1"/>
                          </a:solidFill>
                          <a:latin typeface="Arial" pitchFamily="34" charset="0"/>
                          <a:ea typeface="+mn-ea"/>
                          <a:cs typeface="Arial" pitchFamily="34" charset="0"/>
                        </a:rPr>
                        <a:t>Services - </a:t>
                      </a:r>
                      <a:r>
                        <a:rPr lang="en-GB" sz="1600" b="1" kern="1200" dirty="0" smtClean="0">
                          <a:solidFill>
                            <a:schemeClr val="bg1"/>
                          </a:solidFill>
                          <a:latin typeface="Arial" pitchFamily="34" charset="0"/>
                          <a:ea typeface="+mn-ea"/>
                          <a:cs typeface="Arial" pitchFamily="34" charset="0"/>
                        </a:rPr>
                        <a:t>Performance against Target</a:t>
                      </a:r>
                      <a:r>
                        <a:rPr lang="en-GB" sz="1600" b="1" kern="1200" baseline="0" dirty="0" smtClean="0">
                          <a:solidFill>
                            <a:schemeClr val="bg1"/>
                          </a:solidFill>
                          <a:latin typeface="Arial" pitchFamily="34" charset="0"/>
                          <a:ea typeface="+mn-ea"/>
                          <a:cs typeface="Arial" pitchFamily="34" charset="0"/>
                        </a:rPr>
                        <a:t> – All Indicators</a:t>
                      </a:r>
                      <a:endParaRPr kumimoji="0" lang="en-GB" sz="1600" b="1" i="0" u="none" strike="noStrike" cap="none" normalizeH="0" baseline="0" dirty="0" smtClean="0">
                        <a:ln>
                          <a:noFill/>
                        </a:ln>
                        <a:solidFill>
                          <a:srgbClr val="FFFFFF"/>
                        </a:solidFill>
                        <a:effectLst/>
                        <a:latin typeface="Arial" pitchFamily="34" charset="0"/>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6066106">
                <a:tc>
                  <a:txBody>
                    <a:bodyPr/>
                    <a:lstStyle/>
                    <a:p>
                      <a:endParaRPr lang="en-GB" sz="1100" kern="1200" dirty="0" smtClean="0">
                        <a:solidFill>
                          <a:schemeClr val="tx1"/>
                        </a:solidFill>
                        <a:latin typeface="+mj-lt"/>
                        <a:ea typeface="+mn-ea"/>
                        <a:cs typeface="+mn-cs"/>
                      </a:endParaRPr>
                    </a:p>
                    <a:p>
                      <a:endParaRPr lang="en-GB" sz="1100" kern="1200" dirty="0" smtClean="0">
                        <a:solidFill>
                          <a:schemeClr val="tx1"/>
                        </a:solidFill>
                        <a:latin typeface="+mj-lt"/>
                        <a:ea typeface="+mn-ea"/>
                        <a:cs typeface="+mn-cs"/>
                      </a:endParaRPr>
                    </a:p>
                    <a:p>
                      <a:endParaRPr lang="en-GB" sz="1100" kern="1200" dirty="0" smtClean="0">
                        <a:solidFill>
                          <a:schemeClr val="tx1"/>
                        </a:solidFill>
                        <a:latin typeface="+mj-lt"/>
                        <a:ea typeface="+mn-ea"/>
                        <a:cs typeface="+mn-cs"/>
                      </a:endParaRPr>
                    </a:p>
                    <a:p>
                      <a:endParaRPr lang="en-GB" sz="1100" kern="1200" dirty="0" smtClean="0">
                        <a:solidFill>
                          <a:schemeClr val="tx1"/>
                        </a:solidFill>
                        <a:latin typeface="Arial" pitchFamily="34" charset="0"/>
                        <a:ea typeface="+mn-ea"/>
                        <a:cs typeface="Arial" pitchFamily="34" charset="0"/>
                      </a:endParaRPr>
                    </a:p>
                    <a:p>
                      <a:endParaRPr lang="en-GB" sz="1100" kern="1200" dirty="0" smtClean="0">
                        <a:solidFill>
                          <a:schemeClr val="tx1"/>
                        </a:solidFill>
                        <a:latin typeface="Arial" pitchFamily="34" charset="0"/>
                        <a:ea typeface="+mn-ea"/>
                        <a:cs typeface="Arial" pitchFamily="34" charset="0"/>
                      </a:endParaRPr>
                    </a:p>
                    <a:p>
                      <a:endParaRPr lang="en-GB" sz="1100" kern="1200" dirty="0" smtClean="0">
                        <a:solidFill>
                          <a:schemeClr val="tx1"/>
                        </a:solidFill>
                        <a:latin typeface="Arial" pitchFamily="34" charset="0"/>
                        <a:ea typeface="+mn-ea"/>
                        <a:cs typeface="Arial" pitchFamily="34" charset="0"/>
                      </a:endParaRPr>
                    </a:p>
                    <a:p>
                      <a:endParaRPr lang="en-GB" sz="1100" kern="1200" dirty="0" smtClean="0">
                        <a:solidFill>
                          <a:schemeClr val="tx1"/>
                        </a:solidFill>
                        <a:latin typeface="Arial" pitchFamily="34" charset="0"/>
                        <a:ea typeface="+mn-ea"/>
                        <a:cs typeface="Arial" pitchFamily="34" charset="0"/>
                      </a:endParaRPr>
                    </a:p>
                    <a:p>
                      <a:endParaRPr lang="en-GB" sz="1100" kern="1200" dirty="0" smtClean="0">
                        <a:solidFill>
                          <a:schemeClr val="tx1"/>
                        </a:solidFill>
                        <a:latin typeface="Arial" pitchFamily="34" charset="0"/>
                        <a:ea typeface="+mn-ea"/>
                        <a:cs typeface="Arial" pitchFamily="34" charset="0"/>
                      </a:endParaRPr>
                    </a:p>
                    <a:p>
                      <a:pPr algn="r"/>
                      <a:r>
                        <a:rPr lang="en-GB" sz="800" b="1" i="1" kern="1200" dirty="0" smtClean="0">
                          <a:solidFill>
                            <a:srgbClr val="0070C0"/>
                          </a:solidFill>
                          <a:latin typeface="Arial" pitchFamily="34" charset="0"/>
                          <a:ea typeface="+mn-ea"/>
                          <a:cs typeface="Arial" pitchFamily="34" charset="0"/>
                        </a:rPr>
                        <a:t>Note: Some</a:t>
                      </a:r>
                      <a:r>
                        <a:rPr lang="en-GB" sz="800" b="1" i="1" kern="1200" baseline="0" dirty="0" smtClean="0">
                          <a:solidFill>
                            <a:srgbClr val="0070C0"/>
                          </a:solidFill>
                          <a:latin typeface="Arial" pitchFamily="34" charset="0"/>
                          <a:ea typeface="+mn-ea"/>
                          <a:cs typeface="Arial" pitchFamily="34" charset="0"/>
                        </a:rPr>
                        <a:t> service areas have phased Statutory and Mandatory training targets which may result in achievement greater than 100%</a:t>
                      </a:r>
                      <a:r>
                        <a:rPr lang="en-GB" sz="800" b="1" kern="1200" baseline="0" dirty="0" smtClean="0">
                          <a:solidFill>
                            <a:srgbClr val="0070C0"/>
                          </a:solidFill>
                          <a:latin typeface="Arial" pitchFamily="34" charset="0"/>
                          <a:ea typeface="+mn-ea"/>
                          <a:cs typeface="Arial" pitchFamily="34" charset="0"/>
                        </a:rPr>
                        <a:t> </a:t>
                      </a:r>
                      <a:endParaRPr lang="en-GB" sz="800" b="1" kern="1200" dirty="0" smtClean="0">
                        <a:solidFill>
                          <a:srgbClr val="0070C0"/>
                        </a:solidFill>
                        <a:latin typeface="Arial" pitchFamily="34" charset="0"/>
                        <a:ea typeface="+mn-ea"/>
                        <a:cs typeface="Arial" pitchFamily="34" charset="0"/>
                      </a:endParaRPr>
                    </a:p>
                    <a:p>
                      <a:pPr algn="r"/>
                      <a:r>
                        <a:rPr lang="en-GB" sz="800" b="1" i="1" kern="1200" dirty="0" smtClean="0">
                          <a:solidFill>
                            <a:srgbClr val="4A13AD"/>
                          </a:solidFill>
                          <a:latin typeface="Arial" pitchFamily="34" charset="0"/>
                          <a:ea typeface="+mn-ea"/>
                          <a:cs typeface="Arial" pitchFamily="34" charset="0"/>
                        </a:rPr>
                        <a:t>Figures for Bullingdon</a:t>
                      </a:r>
                      <a:r>
                        <a:rPr lang="en-GB" sz="800" b="1" i="1" kern="1200" baseline="0" dirty="0" smtClean="0">
                          <a:solidFill>
                            <a:srgbClr val="4A13AD"/>
                          </a:solidFill>
                          <a:latin typeface="Arial" pitchFamily="34" charset="0"/>
                          <a:ea typeface="+mn-ea"/>
                          <a:cs typeface="Arial" pitchFamily="34" charset="0"/>
                        </a:rPr>
                        <a:t> Prison have been excluded from the above statistics, to give a more realistic picture of core workforce issues</a:t>
                      </a:r>
                      <a:endParaRPr lang="en-GB" sz="800" b="1" i="1" kern="1200" dirty="0" smtClean="0">
                        <a:solidFill>
                          <a:srgbClr val="4A13AD"/>
                        </a:solidFill>
                        <a:latin typeface="Arial" pitchFamily="34" charset="0"/>
                        <a:ea typeface="+mn-ea"/>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 name="Slide Number Placeholder 8"/>
          <p:cNvSpPr>
            <a:spLocks noGrp="1"/>
          </p:cNvSpPr>
          <p:nvPr>
            <p:ph type="sldNum" sz="quarter" idx="12"/>
          </p:nvPr>
        </p:nvSpPr>
        <p:spPr/>
        <p:txBody>
          <a:bodyPr/>
          <a:lstStyle/>
          <a:p>
            <a:pPr>
              <a:defRPr/>
            </a:pPr>
            <a:fld id="{97293A9A-8432-4501-8954-4734065CB2C4}" type="slidenum">
              <a:rPr lang="en-GB" smtClean="0"/>
              <a:pPr>
                <a:defRPr/>
              </a:pPr>
              <a:t>12</a:t>
            </a:fld>
            <a:endParaRPr lang="en-GB" dirty="0"/>
          </a:p>
        </p:txBody>
      </p:sp>
      <p:pic>
        <p:nvPicPr>
          <p:cNvPr id="13325" name="Picture 15"/>
          <p:cNvPicPr>
            <a:picLocks noChangeAspect="1" noChangeArrowheads="1"/>
          </p:cNvPicPr>
          <p:nvPr/>
        </p:nvPicPr>
        <p:blipFill>
          <a:blip r:embed="rId4" cstate="print"/>
          <a:srcRect/>
          <a:stretch>
            <a:fillRect/>
          </a:stretch>
        </p:blipFill>
        <p:spPr bwMode="auto">
          <a:xfrm>
            <a:off x="827584" y="802922"/>
            <a:ext cx="7992566" cy="320920"/>
          </a:xfrm>
          <a:prstGeom prst="rect">
            <a:avLst/>
          </a:prstGeom>
          <a:noFill/>
          <a:ln w="9525">
            <a:noFill/>
            <a:miter lim="800000"/>
            <a:headEnd/>
            <a:tailEnd/>
          </a:ln>
        </p:spPr>
      </p:pic>
      <p:pic>
        <p:nvPicPr>
          <p:cNvPr id="13327" name="Picture 18"/>
          <p:cNvPicPr>
            <a:picLocks noChangeAspect="1" noChangeArrowheads="1"/>
          </p:cNvPicPr>
          <p:nvPr/>
        </p:nvPicPr>
        <p:blipFill>
          <a:blip r:embed="rId5" cstate="print"/>
          <a:srcRect/>
          <a:stretch>
            <a:fillRect/>
          </a:stretch>
        </p:blipFill>
        <p:spPr bwMode="auto">
          <a:xfrm>
            <a:off x="4356100" y="4437063"/>
            <a:ext cx="4464050" cy="2016125"/>
          </a:xfrm>
          <a:prstGeom prst="rect">
            <a:avLst/>
          </a:prstGeom>
          <a:noFill/>
          <a:ln w="9525">
            <a:noFill/>
            <a:miter lim="800000"/>
            <a:headEnd/>
            <a:tailEnd/>
          </a:ln>
        </p:spPr>
      </p:pic>
      <p:pic>
        <p:nvPicPr>
          <p:cNvPr id="13328" name="Picture 19"/>
          <p:cNvPicPr>
            <a:picLocks noChangeAspect="1" noChangeArrowheads="1"/>
          </p:cNvPicPr>
          <p:nvPr/>
        </p:nvPicPr>
        <p:blipFill>
          <a:blip r:embed="rId6" cstate="print"/>
          <a:srcRect/>
          <a:stretch>
            <a:fillRect/>
          </a:stretch>
        </p:blipFill>
        <p:spPr bwMode="auto">
          <a:xfrm>
            <a:off x="323850" y="4378325"/>
            <a:ext cx="3960813" cy="2209800"/>
          </a:xfrm>
          <a:prstGeom prst="rect">
            <a:avLst/>
          </a:prstGeom>
          <a:noFill/>
          <a:ln w="9525">
            <a:noFill/>
            <a:miter lim="800000"/>
            <a:headEnd/>
            <a:tailEnd/>
          </a:ln>
        </p:spPr>
      </p:pic>
      <p:pic>
        <p:nvPicPr>
          <p:cNvPr id="13329" name="Picture 20"/>
          <p:cNvPicPr>
            <a:picLocks noChangeAspect="1" noChangeArrowheads="1"/>
          </p:cNvPicPr>
          <p:nvPr/>
        </p:nvPicPr>
        <p:blipFill>
          <a:blip r:embed="rId7" cstate="print"/>
          <a:srcRect/>
          <a:stretch>
            <a:fillRect/>
          </a:stretch>
        </p:blipFill>
        <p:spPr bwMode="auto">
          <a:xfrm>
            <a:off x="323850" y="2420938"/>
            <a:ext cx="3960813" cy="1905000"/>
          </a:xfrm>
          <a:prstGeom prst="rect">
            <a:avLst/>
          </a:prstGeom>
          <a:noFill/>
          <a:ln w="9525">
            <a:noFill/>
            <a:miter lim="800000"/>
            <a:headEnd/>
            <a:tailEnd/>
          </a:ln>
        </p:spPr>
      </p:pic>
      <p:pic>
        <p:nvPicPr>
          <p:cNvPr id="13330" name="Picture 21"/>
          <p:cNvPicPr>
            <a:picLocks noChangeAspect="1" noChangeArrowheads="1"/>
          </p:cNvPicPr>
          <p:nvPr/>
        </p:nvPicPr>
        <p:blipFill>
          <a:blip r:embed="rId8" cstate="print"/>
          <a:srcRect/>
          <a:stretch>
            <a:fillRect/>
          </a:stretch>
        </p:blipFill>
        <p:spPr bwMode="auto">
          <a:xfrm>
            <a:off x="4356100" y="2420938"/>
            <a:ext cx="4464050" cy="1927225"/>
          </a:xfrm>
          <a:prstGeom prst="rect">
            <a:avLst/>
          </a:prstGeom>
          <a:noFill/>
          <a:ln w="9525">
            <a:noFill/>
            <a:miter lim="800000"/>
            <a:headEnd/>
            <a:tailEnd/>
          </a:ln>
        </p:spPr>
      </p:pic>
      <p:pic>
        <p:nvPicPr>
          <p:cNvPr id="13331" name="Picture 19"/>
          <p:cNvPicPr>
            <a:picLocks noChangeAspect="1" noChangeArrowheads="1"/>
          </p:cNvPicPr>
          <p:nvPr/>
        </p:nvPicPr>
        <p:blipFill>
          <a:blip r:embed="rId9" cstate="print"/>
          <a:srcRect/>
          <a:stretch>
            <a:fillRect/>
          </a:stretch>
        </p:blipFill>
        <p:spPr bwMode="auto">
          <a:xfrm>
            <a:off x="395536" y="1196753"/>
            <a:ext cx="8424614" cy="936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rtlCol="0">
            <a:normAutofit fontScale="90000"/>
          </a:bodyPr>
          <a:lstStyle/>
          <a:p>
            <a:pPr algn="l" eaLnBrk="1" fontAlgn="auto" hangingPunct="1">
              <a:spcAft>
                <a:spcPts val="0"/>
              </a:spcAft>
              <a:defRPr/>
            </a:pPr>
            <a:r>
              <a:rPr lang="en-GB" sz="1800" b="1" dirty="0" smtClean="0"/>
              <a:t>Workforce Performance Report</a:t>
            </a:r>
            <a:br>
              <a:rPr lang="en-GB" sz="1800" b="1" dirty="0" smtClean="0"/>
            </a:br>
            <a:r>
              <a:rPr lang="en-GB" sz="1800" b="1" dirty="0" smtClean="0"/>
              <a:t>August 2012</a:t>
            </a:r>
            <a:br>
              <a:rPr lang="en-GB" sz="1800" b="1" dirty="0" smtClean="0"/>
            </a:br>
            <a:r>
              <a:rPr lang="en-GB" sz="1800" b="1" dirty="0" smtClean="0"/>
              <a:t/>
            </a:r>
            <a:br>
              <a:rPr lang="en-GB" sz="1800" b="1" dirty="0" smtClean="0"/>
            </a:br>
            <a:endParaRPr lang="en-GB" sz="1800" b="1" dirty="0" smtClean="0"/>
          </a:p>
        </p:txBody>
      </p:sp>
      <p:pic>
        <p:nvPicPr>
          <p:cNvPr id="14339" name="Picture 0" descr="Logo.jpg"/>
          <p:cNvPicPr>
            <a:picLocks noChangeAspect="1" noChangeArrowheads="1"/>
          </p:cNvPicPr>
          <p:nvPr/>
        </p:nvPicPr>
        <p:blipFill>
          <a:blip r:embed="rId3" cstate="print"/>
          <a:srcRect/>
          <a:stretch>
            <a:fillRect/>
          </a:stretch>
        </p:blipFill>
        <p:spPr bwMode="auto">
          <a:xfrm>
            <a:off x="6227763" y="404813"/>
            <a:ext cx="2552700" cy="504825"/>
          </a:xfrm>
          <a:prstGeom prst="rect">
            <a:avLst/>
          </a:prstGeom>
          <a:noFill/>
          <a:ln w="9525">
            <a:noFill/>
            <a:miter lim="800000"/>
            <a:headEnd/>
            <a:tailEnd/>
          </a:ln>
        </p:spPr>
      </p:pic>
      <p:graphicFrame>
        <p:nvGraphicFramePr>
          <p:cNvPr id="2062" name="Group 14"/>
          <p:cNvGraphicFramePr>
            <a:graphicFrameLocks noGrp="1"/>
          </p:cNvGraphicFramePr>
          <p:nvPr/>
        </p:nvGraphicFramePr>
        <p:xfrm>
          <a:off x="250825" y="311150"/>
          <a:ext cx="8569325" cy="6356350"/>
        </p:xfrm>
        <a:graphic>
          <a:graphicData uri="http://schemas.openxmlformats.org/drawingml/2006/table">
            <a:tbl>
              <a:tblPr/>
              <a:tblGrid>
                <a:gridCol w="8569325"/>
              </a:tblGrid>
              <a:tr h="5647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FFFFFF"/>
                          </a:solidFill>
                          <a:effectLst/>
                          <a:latin typeface="Arial"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lang="en-GB" sz="1600" b="1" kern="1200" dirty="0" smtClean="0">
                          <a:solidFill>
                            <a:schemeClr val="bg1"/>
                          </a:solidFill>
                          <a:latin typeface="Arial" pitchFamily="34" charset="0"/>
                          <a:ea typeface="+mn-ea"/>
                          <a:cs typeface="Arial" pitchFamily="34" charset="0"/>
                        </a:rPr>
                        <a:t>Specialised</a:t>
                      </a:r>
                      <a:r>
                        <a:rPr lang="en-GB" sz="1600" b="1" kern="1200" baseline="0" dirty="0" smtClean="0">
                          <a:solidFill>
                            <a:schemeClr val="bg1"/>
                          </a:solidFill>
                          <a:latin typeface="Arial" pitchFamily="34" charset="0"/>
                          <a:ea typeface="+mn-ea"/>
                          <a:cs typeface="Arial" pitchFamily="34" charset="0"/>
                        </a:rPr>
                        <a:t> Services - </a:t>
                      </a:r>
                      <a:r>
                        <a:rPr lang="en-GB" sz="1600" b="1" kern="1200" dirty="0" smtClean="0">
                          <a:solidFill>
                            <a:schemeClr val="bg1"/>
                          </a:solidFill>
                          <a:latin typeface="Arial" pitchFamily="34" charset="0"/>
                          <a:ea typeface="+mn-ea"/>
                          <a:cs typeface="Arial" pitchFamily="34" charset="0"/>
                        </a:rPr>
                        <a:t>Performance against Target</a:t>
                      </a:r>
                      <a:r>
                        <a:rPr lang="en-GB" sz="1600" b="1" kern="1200" baseline="0" dirty="0" smtClean="0">
                          <a:solidFill>
                            <a:schemeClr val="bg1"/>
                          </a:solidFill>
                          <a:latin typeface="Arial" pitchFamily="34" charset="0"/>
                          <a:ea typeface="+mn-ea"/>
                          <a:cs typeface="Arial" pitchFamily="34" charset="0"/>
                        </a:rPr>
                        <a:t> – All Indicators</a:t>
                      </a:r>
                      <a:endParaRPr kumimoji="0" lang="en-GB" sz="1600" b="1" i="0" u="none" strike="noStrike" cap="none" normalizeH="0" baseline="0" dirty="0" smtClean="0">
                        <a:ln>
                          <a:noFill/>
                        </a:ln>
                        <a:solidFill>
                          <a:srgbClr val="FFFFFF"/>
                        </a:solidFill>
                        <a:effectLst/>
                        <a:latin typeface="Arial" pitchFamily="34" charset="0"/>
                        <a:cs typeface="Arial" pitchFamily="34" charset="0"/>
                      </a:endParaRPr>
                    </a:p>
                  </a:txBody>
                  <a:tcPr marL="91437" marR="9143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7915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kern="1200" dirty="0" smtClean="0">
                          <a:solidFill>
                            <a:srgbClr val="4A13AD"/>
                          </a:solidFill>
                          <a:latin typeface="Arial" pitchFamily="34" charset="0"/>
                          <a:ea typeface="+mn-ea"/>
                          <a:cs typeface="Arial" pitchFamily="34" charset="0"/>
                        </a:rPr>
                        <a:t>ANALYSIS:</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1" kern="1200" dirty="0" smtClean="0">
                          <a:solidFill>
                            <a:srgbClr val="4A13AD"/>
                          </a:solidFill>
                          <a:latin typeface="Arial" pitchFamily="34" charset="0"/>
                          <a:ea typeface="+mn-ea"/>
                          <a:cs typeface="Arial" pitchFamily="34" charset="0"/>
                        </a:rPr>
                        <a:t>Note</a:t>
                      </a:r>
                      <a:r>
                        <a:rPr lang="en-GB" sz="900" b="1" kern="1200" baseline="0" dirty="0" smtClean="0">
                          <a:solidFill>
                            <a:srgbClr val="4A13AD"/>
                          </a:solidFill>
                          <a:latin typeface="Arial" pitchFamily="34" charset="0"/>
                          <a:ea typeface="+mn-ea"/>
                          <a:cs typeface="Arial" pitchFamily="34" charset="0"/>
                        </a:rPr>
                        <a:t> that whilst Bullingdon healthcare has been removed from the statistics, it is still included in the 12 monthly trend charts. There were a range of issues in Bullingdon affecting sickness absence levels, turnover rate and bank &amp; agency</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1" u="none" kern="1200" baseline="0" dirty="0" smtClean="0">
                          <a:solidFill>
                            <a:schemeClr val="tx1"/>
                          </a:solidFill>
                          <a:latin typeface="Arial" pitchFamily="34" charset="0"/>
                          <a:ea typeface="+mn-ea"/>
                          <a:cs typeface="Arial" pitchFamily="34" charset="0"/>
                        </a:rPr>
                        <a:t>Turnover</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u="none" kern="1200" baseline="0" dirty="0" smtClean="0">
                          <a:solidFill>
                            <a:schemeClr val="tx1"/>
                          </a:solidFill>
                          <a:latin typeface="Arial" pitchFamily="34" charset="0"/>
                          <a:ea typeface="+mn-ea"/>
                          <a:cs typeface="Arial" pitchFamily="34" charset="0"/>
                        </a:rPr>
                        <a:t>The Division wide turnover rate has improved since last month but remains slightly above target.  Turnover rate in Forensic Services and Huntercombe Healthcare is within target.  Specialised Community Services is high and has impacted the Division wide rate. Results from organisational change in Harm Min in April 2012 which has inflated the 12 months rolling average. Analysis of the monthly turnover rate suggests there is no underlying cause for concern</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1" u="none" kern="1200" baseline="0" dirty="0" smtClean="0">
                          <a:solidFill>
                            <a:schemeClr val="tx1"/>
                          </a:solidFill>
                          <a:latin typeface="Arial" pitchFamily="34" charset="0"/>
                          <a:ea typeface="+mn-ea"/>
                          <a:cs typeface="Arial" pitchFamily="34" charset="0"/>
                        </a:rPr>
                        <a:t>Sickness</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u="none" kern="1200" dirty="0" smtClean="0">
                          <a:solidFill>
                            <a:schemeClr val="tx1"/>
                          </a:solidFill>
                          <a:latin typeface="Arial" pitchFamily="34" charset="0"/>
                          <a:ea typeface="+mn-ea"/>
                          <a:cs typeface="Arial" pitchFamily="34" charset="0"/>
                        </a:rPr>
                        <a:t>The</a:t>
                      </a:r>
                      <a:r>
                        <a:rPr lang="en-GB" sz="900" b="0" u="none" kern="1200" baseline="0" dirty="0" smtClean="0">
                          <a:solidFill>
                            <a:schemeClr val="tx1"/>
                          </a:solidFill>
                          <a:latin typeface="Arial" pitchFamily="34" charset="0"/>
                          <a:ea typeface="+mn-ea"/>
                          <a:cs typeface="Arial" pitchFamily="34" charset="0"/>
                        </a:rPr>
                        <a:t> Division wide sickness rate has lowered since last month but remains above target</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u="none" kern="1200" baseline="0" dirty="0" smtClean="0">
                          <a:solidFill>
                            <a:schemeClr val="tx1"/>
                          </a:solidFill>
                          <a:latin typeface="Arial" pitchFamily="34" charset="0"/>
                          <a:ea typeface="+mn-ea"/>
                          <a:cs typeface="Arial" pitchFamily="34" charset="0"/>
                        </a:rPr>
                        <a:t>Sickness rate is mainly driven by a number of long term cases; these are in appropriate management processes. This month’s statistics continue to include 1 long term sickness case where the individual sadly died in service in late December 2012. In the Forensic Service a number of staff were assaulted by a patient and this resulted in a number of long term absences. There are a number of co-incidental and unrelated absences in Salaried Dental Service </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1" u="none" kern="1200" dirty="0" smtClean="0">
                          <a:solidFill>
                            <a:schemeClr val="tx1"/>
                          </a:solidFill>
                          <a:latin typeface="Arial" pitchFamily="34" charset="0"/>
                          <a:ea typeface="+mn-ea"/>
                          <a:cs typeface="Arial" pitchFamily="34" charset="0"/>
                        </a:rPr>
                        <a:t>Bank &amp; Agency</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u="none" kern="1200" dirty="0" smtClean="0">
                          <a:solidFill>
                            <a:schemeClr val="tx1"/>
                          </a:solidFill>
                          <a:latin typeface="Arial" pitchFamily="34" charset="0"/>
                          <a:ea typeface="+mn-ea"/>
                          <a:cs typeface="Arial" pitchFamily="34" charset="0"/>
                        </a:rPr>
                        <a:t>The</a:t>
                      </a:r>
                      <a:r>
                        <a:rPr lang="en-GB" sz="900" b="0" u="none" kern="1200" baseline="0" dirty="0" smtClean="0">
                          <a:solidFill>
                            <a:schemeClr val="tx1"/>
                          </a:solidFill>
                          <a:latin typeface="Arial" pitchFamily="34" charset="0"/>
                          <a:ea typeface="+mn-ea"/>
                          <a:cs typeface="Arial" pitchFamily="34" charset="0"/>
                        </a:rPr>
                        <a:t> Division wide use of bank &amp; agency has increased this month but remains below target.  High use of bank &amp; agency in Huntercombe Healthcare – this is a small team with 2 long term sickness cases at present.  High use of agency in Specialised Community Services where the Harm Min Manager post has been covered by agency worker</a:t>
                      </a:r>
                      <a:endParaRPr lang="en-GB" sz="900" b="1"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1"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1" kern="1200" dirty="0" smtClean="0">
                          <a:solidFill>
                            <a:srgbClr val="4A13AD"/>
                          </a:solidFill>
                          <a:latin typeface="Arial" pitchFamily="34" charset="0"/>
                          <a:ea typeface="+mn-ea"/>
                          <a:cs typeface="Arial" pitchFamily="34" charset="0"/>
                        </a:rPr>
                        <a:t>ACTIONS:</a:t>
                      </a:r>
                    </a:p>
                    <a:p>
                      <a:r>
                        <a:rPr lang="en-GB" sz="900" b="0" kern="1200" dirty="0" smtClean="0">
                          <a:solidFill>
                            <a:schemeClr val="tx1"/>
                          </a:solidFill>
                          <a:latin typeface="Arial" pitchFamily="34" charset="0"/>
                          <a:ea typeface="+mn-ea"/>
                          <a:cs typeface="Arial" pitchFamily="34" charset="0"/>
                        </a:rPr>
                        <a:t>HR</a:t>
                      </a:r>
                      <a:r>
                        <a:rPr lang="en-GB" sz="900" b="0" kern="1200" baseline="0" dirty="0" smtClean="0">
                          <a:solidFill>
                            <a:schemeClr val="tx1"/>
                          </a:solidFill>
                          <a:latin typeface="Arial" pitchFamily="34" charset="0"/>
                          <a:ea typeface="+mn-ea"/>
                          <a:cs typeface="Arial" pitchFamily="34" charset="0"/>
                        </a:rPr>
                        <a:t> c</a:t>
                      </a:r>
                      <a:r>
                        <a:rPr lang="en-GB" sz="900" b="0" kern="1200" dirty="0" smtClean="0">
                          <a:solidFill>
                            <a:schemeClr val="tx1"/>
                          </a:solidFill>
                          <a:latin typeface="Arial" pitchFamily="34" charset="0"/>
                          <a:ea typeface="+mn-ea"/>
                          <a:cs typeface="Arial" pitchFamily="34" charset="0"/>
                        </a:rPr>
                        <a:t>ontinue</a:t>
                      </a:r>
                      <a:r>
                        <a:rPr lang="en-GB" sz="900" b="0" kern="1200" baseline="0" dirty="0" smtClean="0">
                          <a:solidFill>
                            <a:schemeClr val="tx1"/>
                          </a:solidFill>
                          <a:latin typeface="Arial" pitchFamily="34" charset="0"/>
                          <a:ea typeface="+mn-ea"/>
                          <a:cs typeface="Arial" pitchFamily="34" charset="0"/>
                        </a:rPr>
                        <a:t> to monitor turnover rate in Specialised Community Services. However at present no underlying cause or cause for concern has been identified.  Support c</a:t>
                      </a:r>
                      <a:r>
                        <a:rPr lang="en-GB" sz="900" b="0" i="0" u="none" kern="1200" baseline="0" dirty="0" smtClean="0">
                          <a:solidFill>
                            <a:schemeClr val="tx1"/>
                          </a:solidFill>
                          <a:latin typeface="Arial" pitchFamily="34" charset="0"/>
                          <a:ea typeface="+mn-ea"/>
                          <a:cs typeface="Arial" pitchFamily="34" charset="0"/>
                        </a:rPr>
                        <a:t>ontinues to be provided to managers using absence management processes.  </a:t>
                      </a:r>
                    </a:p>
                    <a:p>
                      <a:r>
                        <a:rPr lang="en-GB" sz="900" b="0" i="0" u="none" kern="1200" baseline="0" dirty="0" smtClean="0">
                          <a:solidFill>
                            <a:schemeClr val="tx1"/>
                          </a:solidFill>
                          <a:latin typeface="Arial" pitchFamily="34" charset="0"/>
                          <a:ea typeface="+mn-ea"/>
                          <a:cs typeface="Arial" pitchFamily="34" charset="0"/>
                        </a:rPr>
                        <a:t>Specific cases to progress: </a:t>
                      </a:r>
                    </a:p>
                    <a:p>
                      <a:r>
                        <a:rPr lang="en-GB" sz="900" b="0" i="0" u="none" kern="1200" baseline="0" dirty="0" smtClean="0">
                          <a:solidFill>
                            <a:schemeClr val="tx1"/>
                          </a:solidFill>
                          <a:latin typeface="Arial" pitchFamily="34" charset="0"/>
                          <a:ea typeface="+mn-ea"/>
                          <a:cs typeface="Arial" pitchFamily="34" charset="0"/>
                        </a:rPr>
                        <a:t>1 long term case in Huntercombe will commence phased return to work late Feb 2013, 1 long term case in Forensic Service may be approved Ill Health Retirement and another has commenced a phased return</a:t>
                      </a:r>
                    </a:p>
                    <a:p>
                      <a:r>
                        <a:rPr lang="en-GB" sz="900" b="0" i="0" u="none" kern="1200" baseline="0" dirty="0" smtClean="0">
                          <a:solidFill>
                            <a:schemeClr val="tx1"/>
                          </a:solidFill>
                          <a:latin typeface="Arial" pitchFamily="34" charset="0"/>
                          <a:ea typeface="+mn-ea"/>
                          <a:cs typeface="Arial" pitchFamily="34" charset="0"/>
                        </a:rPr>
                        <a:t>Actions linked to bank and agency usage management include the review, use and authorisation process for booking agency with Huntercombe Modern Matron and the review of use of sessional Contracts in Huntercombe Healthcare.  A new Harm Min Manager commences employment Feb 2013, and establishment levels in Forensic Service are to be reviewed.</a:t>
                      </a:r>
                      <a:endParaRPr lang="en-GB" sz="900" b="1" kern="1200" dirty="0" smtClean="0">
                        <a:solidFill>
                          <a:schemeClr val="tx1"/>
                        </a:solidFill>
                        <a:latin typeface="Arial" pitchFamily="34" charset="0"/>
                        <a:ea typeface="+mn-ea"/>
                        <a:cs typeface="Arial" pitchFamily="34" charset="0"/>
                      </a:endParaRPr>
                    </a:p>
                    <a:p>
                      <a:endParaRPr lang="en-GB" sz="900" b="1" kern="1200" dirty="0" smtClean="0">
                        <a:solidFill>
                          <a:srgbClr val="FF0000"/>
                        </a:solidFill>
                        <a:latin typeface="Arial" pitchFamily="34" charset="0"/>
                        <a:ea typeface="+mn-ea"/>
                        <a:cs typeface="Arial" pitchFamily="34" charset="0"/>
                      </a:endParaRPr>
                    </a:p>
                    <a:p>
                      <a:r>
                        <a:rPr lang="en-GB" sz="900" b="1" kern="1200" dirty="0" smtClean="0">
                          <a:solidFill>
                            <a:srgbClr val="FF0000"/>
                          </a:solidFill>
                          <a:latin typeface="Arial" pitchFamily="34" charset="0"/>
                          <a:ea typeface="+mn-ea"/>
                          <a:cs typeface="Arial" pitchFamily="34" charset="0"/>
                        </a:rPr>
                        <a:t>IMPACT:</a:t>
                      </a:r>
                    </a:p>
                    <a:p>
                      <a:r>
                        <a:rPr lang="en-GB" sz="900" b="0" u="none" kern="1200" dirty="0" smtClean="0">
                          <a:solidFill>
                            <a:schemeClr val="tx1"/>
                          </a:solidFill>
                          <a:latin typeface="Arial" pitchFamily="34" charset="0"/>
                          <a:ea typeface="+mn-ea"/>
                          <a:cs typeface="Arial" pitchFamily="34" charset="0"/>
                        </a:rPr>
                        <a:t>Rolling average in Specialised Services should stabilise</a:t>
                      </a:r>
                      <a:r>
                        <a:rPr lang="en-GB" sz="900" b="0" u="none" kern="1200" baseline="0" dirty="0" smtClean="0">
                          <a:solidFill>
                            <a:schemeClr val="tx1"/>
                          </a:solidFill>
                          <a:latin typeface="Arial" pitchFamily="34" charset="0"/>
                          <a:ea typeface="+mn-ea"/>
                          <a:cs typeface="Arial" pitchFamily="34" charset="0"/>
                        </a:rPr>
                        <a:t> in coming months.  As long term cases are managed to conclusion, and as we leave the winter illness season, sickness levels should reduce.  </a:t>
                      </a:r>
                      <a:r>
                        <a:rPr lang="en-GB" sz="900" b="0" kern="1200" dirty="0" smtClean="0">
                          <a:solidFill>
                            <a:schemeClr val="tx1"/>
                          </a:solidFill>
                          <a:latin typeface="Arial" pitchFamily="34" charset="0"/>
                          <a:ea typeface="+mn-ea"/>
                          <a:cs typeface="Arial" pitchFamily="34" charset="0"/>
                        </a:rPr>
                        <a:t>Whilst</a:t>
                      </a:r>
                      <a:r>
                        <a:rPr lang="en-GB" sz="900" b="0" kern="1200" baseline="0" dirty="0" smtClean="0">
                          <a:solidFill>
                            <a:schemeClr val="tx1"/>
                          </a:solidFill>
                          <a:latin typeface="Arial" pitchFamily="34" charset="0"/>
                          <a:ea typeface="+mn-ea"/>
                          <a:cs typeface="Arial" pitchFamily="34" charset="0"/>
                        </a:rPr>
                        <a:t> use of agency in Huntercombe will be reviewed, it will take some time before there is any impact on this. </a:t>
                      </a:r>
                      <a:endParaRPr lang="en-GB" sz="900" b="0" kern="1200" dirty="0" smtClean="0">
                        <a:solidFill>
                          <a:schemeClr val="tx1"/>
                        </a:solidFill>
                        <a:latin typeface="Arial" pitchFamily="34" charset="0"/>
                        <a:ea typeface="+mn-ea"/>
                        <a:cs typeface="Arial" pitchFamily="34" charset="0"/>
                      </a:endParaRPr>
                    </a:p>
                    <a:p>
                      <a:endParaRPr lang="en-GB" sz="900" b="1" kern="1200" dirty="0" smtClean="0">
                        <a:solidFill>
                          <a:srgbClr val="FF0000"/>
                        </a:solidFill>
                        <a:latin typeface="Arial" pitchFamily="34" charset="0"/>
                        <a:ea typeface="+mn-ea"/>
                        <a:cs typeface="Arial" pitchFamily="34" charset="0"/>
                      </a:endParaRPr>
                    </a:p>
                    <a:p>
                      <a:endParaRPr lang="en-GB" sz="900" b="1" kern="1200" dirty="0" smtClean="0">
                        <a:solidFill>
                          <a:srgbClr val="FF0000"/>
                        </a:solidFill>
                        <a:latin typeface="Arial" pitchFamily="34" charset="0"/>
                        <a:ea typeface="+mn-ea"/>
                        <a:cs typeface="Arial" pitchFamily="34" charset="0"/>
                      </a:endParaRPr>
                    </a:p>
                    <a:p>
                      <a:endParaRPr lang="en-GB" sz="900" b="1" kern="1200" dirty="0" smtClean="0">
                        <a:solidFill>
                          <a:schemeClr val="tx1"/>
                        </a:solidFill>
                        <a:latin typeface="Arial" pitchFamily="34" charset="0"/>
                        <a:ea typeface="+mn-ea"/>
                        <a:cs typeface="Arial" pitchFamily="34" charset="0"/>
                      </a:endParaRPr>
                    </a:p>
                  </a:txBody>
                  <a:tcPr marL="91437" marR="9143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 name="Slide Number Placeholder 5"/>
          <p:cNvSpPr>
            <a:spLocks noGrp="1"/>
          </p:cNvSpPr>
          <p:nvPr>
            <p:ph type="sldNum" sz="quarter" idx="12"/>
          </p:nvPr>
        </p:nvSpPr>
        <p:spPr/>
        <p:txBody>
          <a:bodyPr/>
          <a:lstStyle/>
          <a:p>
            <a:pPr>
              <a:defRPr/>
            </a:pPr>
            <a:fld id="{25B386AE-FE6F-4146-8F71-7BA592D746F2}" type="slidenum">
              <a:rPr lang="en-GB" smtClean="0"/>
              <a:pPr>
                <a:defRPr/>
              </a:pPr>
              <a:t>13</a:t>
            </a:fld>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167979-3101-4B59-9639-93F68E8D779E}" type="slidenum">
              <a:rPr lang="en-GB" smtClean="0">
                <a:solidFill>
                  <a:srgbClr val="898989"/>
                </a:solidFill>
              </a:rPr>
              <a:pPr fontAlgn="base">
                <a:spcBef>
                  <a:spcPct val="0"/>
                </a:spcBef>
                <a:spcAft>
                  <a:spcPct val="0"/>
                </a:spcAft>
                <a:defRPr/>
              </a:pPr>
              <a:t>14</a:t>
            </a:fld>
            <a:endParaRPr lang="en-GB" smtClean="0">
              <a:solidFill>
                <a:srgbClr val="898989"/>
              </a:solidFill>
            </a:endParaRPr>
          </a:p>
        </p:txBody>
      </p:sp>
      <p:sp>
        <p:nvSpPr>
          <p:cNvPr id="2051" name="Title 6"/>
          <p:cNvSpPr>
            <a:spLocks noGrp="1"/>
          </p:cNvSpPr>
          <p:nvPr>
            <p:ph type="title"/>
          </p:nvPr>
        </p:nvSpPr>
        <p:spPr>
          <a:xfrm>
            <a:off x="457200" y="274638"/>
            <a:ext cx="8229600" cy="417512"/>
          </a:xfrm>
          <a:solidFill>
            <a:schemeClr val="accent1"/>
          </a:solidFill>
          <a:ln>
            <a:solidFill>
              <a:schemeClr val="tx1"/>
            </a:solidFill>
            <a:miter lim="800000"/>
            <a:headEnd/>
            <a:tailEnd/>
          </a:ln>
        </p:spPr>
        <p:txBody>
          <a:bodyPr/>
          <a:lstStyle/>
          <a:p>
            <a:pPr eaLnBrk="1" hangingPunct="1"/>
            <a:r>
              <a:rPr lang="en-GB" sz="2000" b="1" smtClean="0">
                <a:solidFill>
                  <a:schemeClr val="bg1"/>
                </a:solidFill>
              </a:rPr>
              <a:t>Statutory Training - Trust</a:t>
            </a:r>
          </a:p>
        </p:txBody>
      </p:sp>
      <p:sp>
        <p:nvSpPr>
          <p:cNvPr id="2052" name="TextBox 12"/>
          <p:cNvSpPr txBox="1">
            <a:spLocks noChangeArrowheads="1"/>
          </p:cNvSpPr>
          <p:nvPr/>
        </p:nvSpPr>
        <p:spPr bwMode="auto">
          <a:xfrm>
            <a:off x="684213" y="2924175"/>
            <a:ext cx="7848600" cy="340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85725" indent="-85725" eaLnBrk="0" hangingPunct="0">
              <a:defRPr>
                <a:solidFill>
                  <a:schemeClr val="tx1"/>
                </a:solidFill>
                <a:latin typeface="Arial" charset="0"/>
              </a:defRPr>
            </a:lvl1pPr>
            <a:lvl2pPr marL="542925" indent="-85725"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50000"/>
              </a:lnSpc>
            </a:pPr>
            <a:r>
              <a:rPr lang="en-GB" sz="1000" b="1" dirty="0">
                <a:solidFill>
                  <a:srgbClr val="000000"/>
                </a:solidFill>
                <a:ea typeface="Segoe UI" pitchFamily="34" charset="0"/>
                <a:cs typeface="Arial" charset="0"/>
              </a:rPr>
              <a:t>Actions</a:t>
            </a:r>
          </a:p>
          <a:p>
            <a:pPr algn="just" eaLnBrk="1" hangingPunct="1">
              <a:buFont typeface="Arial" charset="0"/>
              <a:buChar char="•"/>
            </a:pPr>
            <a:endParaRPr lang="en-GB" sz="1000" dirty="0">
              <a:solidFill>
                <a:srgbClr val="000000"/>
              </a:solidFill>
              <a:ea typeface="Segoe UI" pitchFamily="34" charset="0"/>
              <a:cs typeface="Arial" charset="0"/>
            </a:endParaRPr>
          </a:p>
          <a:p>
            <a:pPr algn="just" eaLnBrk="1" hangingPunct="1">
              <a:buFont typeface="Arial" charset="0"/>
              <a:buChar char="•"/>
            </a:pPr>
            <a:r>
              <a:rPr lang="en-GB" sz="1000" dirty="0">
                <a:cs typeface="Arial" charset="0"/>
              </a:rPr>
              <a:t>The use of ‘risk based’ reporting has enabled Divisions in updating their action plans to ensure that the higher risk categories continue to complete training needs.</a:t>
            </a:r>
          </a:p>
          <a:p>
            <a:pPr marL="0" indent="0" algn="just" eaLnBrk="1" hangingPunct="1"/>
            <a:endParaRPr lang="en-GB" sz="1000" dirty="0">
              <a:cs typeface="Arial" charset="0"/>
            </a:endParaRPr>
          </a:p>
          <a:p>
            <a:pPr algn="just" eaLnBrk="1" hangingPunct="1">
              <a:buFont typeface="Arial" charset="0"/>
              <a:buChar char="•"/>
            </a:pPr>
            <a:r>
              <a:rPr lang="en-GB" sz="1000" dirty="0">
                <a:cs typeface="Arial" charset="0"/>
              </a:rPr>
              <a:t>E-Learning solutions  planned for delivery in Quarter 4 include:</a:t>
            </a:r>
          </a:p>
          <a:p>
            <a:pPr marL="628650" lvl="1" indent="-171450" algn="just" eaLnBrk="1" hangingPunct="1">
              <a:lnSpc>
                <a:spcPct val="150000"/>
              </a:lnSpc>
              <a:buFont typeface="Wingdings" pitchFamily="2" charset="2"/>
              <a:buChar char="q"/>
            </a:pPr>
            <a:r>
              <a:rPr lang="en-GB" sz="1000" dirty="0">
                <a:cs typeface="Arial" charset="0"/>
              </a:rPr>
              <a:t>Falls Awareness</a:t>
            </a:r>
          </a:p>
          <a:p>
            <a:pPr marL="628650" lvl="1" indent="-171450" algn="just" eaLnBrk="1" hangingPunct="1">
              <a:buFont typeface="Wingdings" pitchFamily="2" charset="2"/>
              <a:buChar char="q"/>
            </a:pPr>
            <a:r>
              <a:rPr lang="en-GB" sz="1000" dirty="0">
                <a:cs typeface="Arial" charset="0"/>
              </a:rPr>
              <a:t>Medicines Management</a:t>
            </a:r>
          </a:p>
          <a:p>
            <a:pPr algn="just" eaLnBrk="1" hangingPunct="1">
              <a:buFont typeface="Arial" charset="0"/>
              <a:buChar char="•"/>
            </a:pPr>
            <a:endParaRPr lang="en-GB" sz="1000" dirty="0">
              <a:cs typeface="Arial" charset="0"/>
            </a:endParaRPr>
          </a:p>
          <a:p>
            <a:pPr algn="just" eaLnBrk="1" hangingPunct="1">
              <a:buFont typeface="Arial" charset="0"/>
              <a:buChar char="•"/>
            </a:pPr>
            <a:r>
              <a:rPr lang="en-GB" sz="1000" dirty="0">
                <a:cs typeface="Arial" charset="0"/>
              </a:rPr>
              <a:t>Comparison of e-learning use for statutory &amp; mandatory training in the first 3 quarters of 2012/13 with the previous year shows an increase from 3700 to 10,000 sessions (165%). As e-learning accounts for  52% of statutory training, this rate of increase should support greater progress towards achieving performance targets.</a:t>
            </a:r>
          </a:p>
          <a:p>
            <a:pPr algn="just" eaLnBrk="1" hangingPunct="1"/>
            <a:endParaRPr lang="en-GB" sz="1000" dirty="0">
              <a:cs typeface="Arial" charset="0"/>
            </a:endParaRPr>
          </a:p>
          <a:p>
            <a:pPr algn="just" eaLnBrk="1" hangingPunct="1">
              <a:buFont typeface="Arial" charset="0"/>
              <a:buChar char="•"/>
            </a:pPr>
            <a:r>
              <a:rPr lang="en-GB" sz="1000" dirty="0">
                <a:cs typeface="Arial" charset="0"/>
              </a:rPr>
              <a:t>From Q1 2013/14, the use of e-assessments is planned for several subjects (Safeguarding, Information Governance, Equality &amp; Diversity) in order to further reduce the need for classroom attendance and thus time away from service provision.</a:t>
            </a:r>
          </a:p>
          <a:p>
            <a:pPr algn="just" eaLnBrk="1" hangingPunct="1">
              <a:buFont typeface="Arial" charset="0"/>
              <a:buChar char="•"/>
            </a:pPr>
            <a:endParaRPr lang="en-GB" sz="1000" dirty="0">
              <a:cs typeface="Arial" charset="0"/>
            </a:endParaRPr>
          </a:p>
          <a:p>
            <a:pPr algn="just" eaLnBrk="1" hangingPunct="1">
              <a:buFont typeface="Arial" charset="0"/>
              <a:buChar char="•"/>
            </a:pPr>
            <a:r>
              <a:rPr lang="en-GB" sz="1000" dirty="0">
                <a:solidFill>
                  <a:srgbClr val="000000"/>
                </a:solidFill>
                <a:cs typeface="Segoe UI" pitchFamily="34" charset="0"/>
              </a:rPr>
              <a:t>The recently introduced ‘course calendar’ feature within Online Training Records is being promoted with line managers to enable them to see at a glance all the course bookings made by their staff over coming months.  This helps with rostering and should reduce wastage of course places through late cancellations.</a:t>
            </a:r>
            <a:endParaRPr lang="en-GB" sz="1000" dirty="0">
              <a:cs typeface="Arial" charset="0"/>
            </a:endParaRPr>
          </a:p>
          <a:p>
            <a:pPr algn="just" eaLnBrk="1" hangingPunct="1">
              <a:lnSpc>
                <a:spcPct val="150000"/>
              </a:lnSpc>
            </a:pPr>
            <a:endParaRPr lang="en-GB" sz="1000" dirty="0">
              <a:solidFill>
                <a:srgbClr val="000000"/>
              </a:solidFill>
              <a:latin typeface="Segoe UI" pitchFamily="34" charset="0"/>
              <a:cs typeface="Segoe UI" pitchFamily="34" charset="0"/>
            </a:endParaRPr>
          </a:p>
        </p:txBody>
      </p:sp>
      <p:sp>
        <p:nvSpPr>
          <p:cNvPr id="2054" name="TextBox 7"/>
          <p:cNvSpPr txBox="1">
            <a:spLocks noChangeArrowheads="1"/>
          </p:cNvSpPr>
          <p:nvPr/>
        </p:nvSpPr>
        <p:spPr bwMode="auto">
          <a:xfrm>
            <a:off x="468313" y="765175"/>
            <a:ext cx="4679950" cy="1692771"/>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GB" sz="1200" b="1" dirty="0" smtClean="0">
                <a:solidFill>
                  <a:prstClr val="black"/>
                </a:solidFill>
                <a:latin typeface="Arial" pitchFamily="34" charset="0"/>
                <a:ea typeface="Segoe UI" pitchFamily="34" charset="0"/>
                <a:cs typeface="Arial" pitchFamily="34" charset="0"/>
              </a:rPr>
              <a:t>Trust performance - January 2013</a:t>
            </a:r>
          </a:p>
          <a:p>
            <a:pPr eaLnBrk="1" fontAlgn="auto" hangingPunct="1">
              <a:spcBef>
                <a:spcPts val="0"/>
              </a:spcBef>
              <a:spcAft>
                <a:spcPts val="0"/>
              </a:spcAft>
              <a:defRPr/>
            </a:pPr>
            <a:endParaRPr lang="en-GB" sz="1200" b="1" dirty="0" smtClean="0">
              <a:solidFill>
                <a:prstClr val="black"/>
              </a:solidFill>
              <a:latin typeface="Arial" pitchFamily="34" charset="0"/>
              <a:ea typeface="Segoe UI" pitchFamily="34" charset="0"/>
              <a:cs typeface="Arial" pitchFamily="34" charset="0"/>
            </a:endParaRPr>
          </a:p>
          <a:p>
            <a:pPr marL="85725" indent="-85725" eaLnBrk="1" fontAlgn="auto" hangingPunct="1">
              <a:spcBef>
                <a:spcPts val="0"/>
              </a:spcBef>
              <a:spcAft>
                <a:spcPts val="0"/>
              </a:spcAft>
              <a:buFont typeface="Arial" charset="0"/>
              <a:buChar char="•"/>
              <a:defRPr/>
            </a:pPr>
            <a:r>
              <a:rPr lang="en-GB" sz="1000" b="1" dirty="0" smtClean="0">
                <a:solidFill>
                  <a:prstClr val="black"/>
                </a:solidFill>
                <a:latin typeface="Arial" pitchFamily="34" charset="0"/>
                <a:ea typeface="Segoe UI" pitchFamily="34" charset="0"/>
                <a:cs typeface="Arial" pitchFamily="34" charset="0"/>
              </a:rPr>
              <a:t> </a:t>
            </a:r>
            <a:r>
              <a:rPr lang="en-GB" sz="1000" dirty="0" smtClean="0">
                <a:solidFill>
                  <a:prstClr val="black"/>
                </a:solidFill>
                <a:latin typeface="Arial" pitchFamily="34" charset="0"/>
                <a:ea typeface="Segoe UI" pitchFamily="34" charset="0"/>
                <a:cs typeface="Arial" pitchFamily="34" charset="0"/>
              </a:rPr>
              <a:t>An overall 1% decrease on  the December 2012 position to 83%.</a:t>
            </a:r>
          </a:p>
          <a:p>
            <a:pPr marL="85725" indent="-85725" eaLnBrk="1" fontAlgn="auto" hangingPunct="1">
              <a:spcBef>
                <a:spcPts val="0"/>
              </a:spcBef>
              <a:spcAft>
                <a:spcPts val="0"/>
              </a:spcAft>
              <a:defRPr/>
            </a:pPr>
            <a:endParaRPr lang="en-GB" sz="1000" dirty="0" smtClean="0">
              <a:solidFill>
                <a:prstClr val="black"/>
              </a:solidFill>
              <a:latin typeface="Arial" pitchFamily="34" charset="0"/>
              <a:ea typeface="Segoe UI" pitchFamily="34" charset="0"/>
              <a:cs typeface="Arial" pitchFamily="34" charset="0"/>
            </a:endParaRPr>
          </a:p>
          <a:p>
            <a:pPr marL="85725" indent="-85725" eaLnBrk="1" fontAlgn="auto" hangingPunct="1">
              <a:spcBef>
                <a:spcPts val="0"/>
              </a:spcBef>
              <a:spcAft>
                <a:spcPts val="0"/>
              </a:spcAft>
              <a:buFont typeface="Arial" charset="0"/>
              <a:buChar char="•"/>
              <a:defRPr/>
            </a:pPr>
            <a:r>
              <a:rPr lang="en-GB" sz="1000" dirty="0" smtClean="0">
                <a:latin typeface="Arial" pitchFamily="34" charset="0"/>
                <a:cs typeface="Arial" pitchFamily="34" charset="0"/>
              </a:rPr>
              <a:t>OCSD performance reduced by 3% to 80% with pressure on service levels across the whole Oxfordshire healthcare system during the winter months.</a:t>
            </a:r>
          </a:p>
          <a:p>
            <a:pPr marL="85725" indent="-85725" eaLnBrk="1" fontAlgn="auto" hangingPunct="1">
              <a:spcBef>
                <a:spcPts val="0"/>
              </a:spcBef>
              <a:spcAft>
                <a:spcPts val="0"/>
              </a:spcAft>
              <a:buFont typeface="Arial" charset="0"/>
              <a:buChar char="•"/>
              <a:defRPr/>
            </a:pPr>
            <a:endParaRPr lang="en-GB" sz="1000" dirty="0" smtClean="0">
              <a:latin typeface="Arial" pitchFamily="34" charset="0"/>
              <a:cs typeface="Arial" pitchFamily="34" charset="0"/>
            </a:endParaRPr>
          </a:p>
          <a:p>
            <a:pPr marL="85725" indent="-85725" eaLnBrk="1" fontAlgn="auto" hangingPunct="1">
              <a:spcBef>
                <a:spcPts val="0"/>
              </a:spcBef>
              <a:spcAft>
                <a:spcPts val="0"/>
              </a:spcAft>
              <a:buFont typeface="Arial" charset="0"/>
              <a:buChar char="•"/>
              <a:defRPr/>
            </a:pPr>
            <a:r>
              <a:rPr lang="en-GB" sz="1000" dirty="0" smtClean="0">
                <a:latin typeface="Arial" pitchFamily="34" charset="0"/>
                <a:cs typeface="Arial" pitchFamily="34" charset="0"/>
              </a:rPr>
              <a:t>SSD reduced by 2% points largely due to performance in Prisons with the imminent TUPE of </a:t>
            </a:r>
            <a:r>
              <a:rPr lang="en-GB" sz="1000" dirty="0" err="1" smtClean="0">
                <a:latin typeface="Arial" pitchFamily="34" charset="0"/>
                <a:cs typeface="Arial" pitchFamily="34" charset="0"/>
              </a:rPr>
              <a:t>Bullingdon</a:t>
            </a:r>
            <a:r>
              <a:rPr lang="en-GB" sz="1000" dirty="0" smtClean="0">
                <a:latin typeface="Arial" pitchFamily="34" charset="0"/>
                <a:cs typeface="Arial" pitchFamily="34" charset="0"/>
              </a:rPr>
              <a:t> services at the quarter end.</a:t>
            </a:r>
          </a:p>
          <a:p>
            <a:pPr marL="85725" indent="-85725" eaLnBrk="1" fontAlgn="auto" hangingPunct="1">
              <a:spcBef>
                <a:spcPts val="0"/>
              </a:spcBef>
              <a:spcAft>
                <a:spcPts val="0"/>
              </a:spcAft>
              <a:buFont typeface="Arial" charset="0"/>
              <a:buChar char="•"/>
              <a:defRPr/>
            </a:pPr>
            <a:endParaRPr lang="en-GB" sz="1000" dirty="0" smtClean="0">
              <a:solidFill>
                <a:prstClr val="black"/>
              </a:solidFill>
              <a:latin typeface="Arial" pitchFamily="34" charset="0"/>
              <a:ea typeface="Segoe UI" pitchFamily="34" charset="0"/>
              <a:cs typeface="Arial" pitchFamily="34" charset="0"/>
            </a:endParaRPr>
          </a:p>
        </p:txBody>
      </p:sp>
      <p:graphicFrame>
        <p:nvGraphicFramePr>
          <p:cNvPr id="7" name="Chart 6"/>
          <p:cNvGraphicFramePr>
            <a:graphicFrameLocks/>
          </p:cNvGraphicFramePr>
          <p:nvPr/>
        </p:nvGraphicFramePr>
        <p:xfrm>
          <a:off x="5076056" y="908720"/>
          <a:ext cx="3773413" cy="20173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4465161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8"/>
            <a:ext cx="8229600" cy="417512"/>
          </a:xfrm>
        </p:spPr>
        <p:txBody>
          <a:bodyPr/>
          <a:lstStyle/>
          <a:p>
            <a:pPr eaLnBrk="1" hangingPunct="1"/>
            <a:r>
              <a:rPr lang="en-GB" b="1" smtClean="0"/>
              <a:t/>
            </a:r>
            <a:br>
              <a:rPr lang="en-GB" b="1" smtClean="0"/>
            </a:br>
            <a:endParaRPr lang="en-GB" sz="1400" smtClean="0"/>
          </a:p>
        </p:txBody>
      </p:sp>
      <p:sp>
        <p:nvSpPr>
          <p:cNvPr id="4099" name="Slide Number Placeholder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651527-B218-45CA-8B88-793AEA236F68}" type="slidenum">
              <a:rPr lang="en-GB" smtClean="0">
                <a:solidFill>
                  <a:srgbClr val="898989"/>
                </a:solidFill>
              </a:rPr>
              <a:pPr fontAlgn="base">
                <a:spcBef>
                  <a:spcPct val="0"/>
                </a:spcBef>
                <a:spcAft>
                  <a:spcPct val="0"/>
                </a:spcAft>
                <a:defRPr/>
              </a:pPr>
              <a:t>15</a:t>
            </a:fld>
            <a:endParaRPr lang="en-GB" smtClean="0">
              <a:solidFill>
                <a:srgbClr val="898989"/>
              </a:solidFill>
            </a:endParaRPr>
          </a:p>
        </p:txBody>
      </p:sp>
      <p:sp>
        <p:nvSpPr>
          <p:cNvPr id="3076" name="Title 6"/>
          <p:cNvSpPr txBox="1">
            <a:spLocks/>
          </p:cNvSpPr>
          <p:nvPr/>
        </p:nvSpPr>
        <p:spPr bwMode="auto">
          <a:xfrm>
            <a:off x="457200" y="274638"/>
            <a:ext cx="8229600" cy="417512"/>
          </a:xfrm>
          <a:prstGeom prst="rect">
            <a:avLst/>
          </a:prstGeom>
          <a:solidFill>
            <a:schemeClr val="accent1"/>
          </a:solidFill>
          <a:ln w="9525">
            <a:solidFill>
              <a:schemeClr val="tx1"/>
            </a:solidFill>
            <a:miter lim="800000"/>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sz="2000" b="1">
                <a:solidFill>
                  <a:srgbClr val="FFFFFF"/>
                </a:solidFill>
                <a:latin typeface="Calibri" pitchFamily="34" charset="0"/>
              </a:rPr>
              <a:t>Statutory Training by Division</a:t>
            </a:r>
          </a:p>
        </p:txBody>
      </p:sp>
      <p:sp>
        <p:nvSpPr>
          <p:cNvPr id="3484" name="TextBox 7"/>
          <p:cNvSpPr txBox="1">
            <a:spLocks noChangeArrowheads="1"/>
          </p:cNvSpPr>
          <p:nvPr/>
        </p:nvSpPr>
        <p:spPr bwMode="auto">
          <a:xfrm>
            <a:off x="684213" y="5732463"/>
            <a:ext cx="7704137" cy="86201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GB" sz="1000" b="1" dirty="0" smtClean="0">
                <a:solidFill>
                  <a:prstClr val="black"/>
                </a:solidFill>
              </a:rPr>
              <a:t>Notes:</a:t>
            </a:r>
          </a:p>
          <a:p>
            <a:pPr marL="171450" indent="-171450" eaLnBrk="1" fontAlgn="auto" hangingPunct="1">
              <a:spcBef>
                <a:spcPts val="0"/>
              </a:spcBef>
              <a:spcAft>
                <a:spcPts val="0"/>
              </a:spcAft>
              <a:buFont typeface="Arial" pitchFamily="34" charset="0"/>
              <a:buChar char="•"/>
              <a:defRPr/>
            </a:pPr>
            <a:r>
              <a:rPr lang="en-GB" sz="1000" b="1" dirty="0" smtClean="0">
                <a:solidFill>
                  <a:prstClr val="black"/>
                </a:solidFill>
                <a:latin typeface="Arial" pitchFamily="34" charset="0"/>
                <a:ea typeface="Segoe UI" pitchFamily="34" charset="0"/>
                <a:cs typeface="Arial" pitchFamily="34" charset="0"/>
              </a:rPr>
              <a:t>Activity</a:t>
            </a:r>
            <a:r>
              <a:rPr lang="en-GB" sz="1000" dirty="0" smtClean="0">
                <a:solidFill>
                  <a:prstClr val="black"/>
                </a:solidFill>
                <a:latin typeface="Arial" pitchFamily="34" charset="0"/>
                <a:ea typeface="Segoe UI" pitchFamily="34" charset="0"/>
                <a:cs typeface="Arial" pitchFamily="34" charset="0"/>
              </a:rPr>
              <a:t> - each subject area of statutory training without showing individual course types</a:t>
            </a:r>
          </a:p>
          <a:p>
            <a:pPr marL="171450" indent="-171450" eaLnBrk="1" fontAlgn="auto" hangingPunct="1">
              <a:spcBef>
                <a:spcPts val="0"/>
              </a:spcBef>
              <a:spcAft>
                <a:spcPts val="0"/>
              </a:spcAft>
              <a:buFont typeface="Arial" pitchFamily="34" charset="0"/>
              <a:buChar char="•"/>
              <a:defRPr/>
            </a:pPr>
            <a:r>
              <a:rPr lang="en-GB" sz="1000" b="1" dirty="0" smtClean="0">
                <a:solidFill>
                  <a:prstClr val="black"/>
                </a:solidFill>
                <a:latin typeface="Arial" pitchFamily="34" charset="0"/>
                <a:ea typeface="Segoe UI" pitchFamily="34" charset="0"/>
                <a:cs typeface="Arial" pitchFamily="34" charset="0"/>
              </a:rPr>
              <a:t>Booked</a:t>
            </a:r>
            <a:r>
              <a:rPr lang="en-GB" sz="1000" dirty="0" smtClean="0">
                <a:solidFill>
                  <a:prstClr val="black"/>
                </a:solidFill>
                <a:latin typeface="Arial" pitchFamily="34" charset="0"/>
                <a:ea typeface="Segoe UI" pitchFamily="34" charset="0"/>
                <a:cs typeface="Arial" pitchFamily="34" charset="0"/>
              </a:rPr>
              <a:t> - a committed place on a training course, i.e. a plan to achieve currency of training</a:t>
            </a:r>
          </a:p>
          <a:p>
            <a:pPr marL="171450" indent="-171450" eaLnBrk="1" fontAlgn="auto" hangingPunct="1">
              <a:spcBef>
                <a:spcPts val="0"/>
              </a:spcBef>
              <a:spcAft>
                <a:spcPts val="0"/>
              </a:spcAft>
              <a:buFont typeface="Arial" pitchFamily="34" charset="0"/>
              <a:buChar char="•"/>
              <a:defRPr/>
            </a:pPr>
            <a:r>
              <a:rPr lang="en-GB" sz="1000" b="1" dirty="0" smtClean="0">
                <a:solidFill>
                  <a:prstClr val="black"/>
                </a:solidFill>
                <a:latin typeface="Arial" pitchFamily="34" charset="0"/>
                <a:ea typeface="Segoe UI" pitchFamily="34" charset="0"/>
                <a:cs typeface="Arial" pitchFamily="34" charset="0"/>
              </a:rPr>
              <a:t>Not booked </a:t>
            </a:r>
            <a:r>
              <a:rPr lang="en-GB" sz="1000" dirty="0" smtClean="0">
                <a:solidFill>
                  <a:prstClr val="black"/>
                </a:solidFill>
                <a:latin typeface="Arial" pitchFamily="34" charset="0"/>
                <a:ea typeface="Segoe UI" pitchFamily="34" charset="0"/>
                <a:cs typeface="Arial" pitchFamily="34" charset="0"/>
              </a:rPr>
              <a:t>- the remaining ‘gap’ where no action has been taken to achieve currency of training</a:t>
            </a:r>
            <a:endParaRPr lang="en-GB" sz="1000" dirty="0" smtClean="0">
              <a:solidFill>
                <a:prstClr val="black"/>
              </a:solidFill>
              <a:latin typeface="Arial" pitchFamily="34" charset="0"/>
              <a:cs typeface="Arial" pitchFamily="34" charset="0"/>
            </a:endParaRPr>
          </a:p>
          <a:p>
            <a:pPr eaLnBrk="1" fontAlgn="auto" hangingPunct="1">
              <a:spcBef>
                <a:spcPts val="0"/>
              </a:spcBef>
              <a:spcAft>
                <a:spcPts val="0"/>
              </a:spcAft>
              <a:defRPr/>
            </a:pPr>
            <a:endParaRPr lang="en-GB" sz="1000" dirty="0" smtClean="0">
              <a:solidFill>
                <a:prstClr val="black"/>
              </a:solidFill>
            </a:endParaRPr>
          </a:p>
        </p:txBody>
      </p:sp>
      <p:graphicFrame>
        <p:nvGraphicFramePr>
          <p:cNvPr id="7" name="Table 6"/>
          <p:cNvGraphicFramePr>
            <a:graphicFrameLocks noGrp="1"/>
          </p:cNvGraphicFramePr>
          <p:nvPr/>
        </p:nvGraphicFramePr>
        <p:xfrm>
          <a:off x="468313" y="760413"/>
          <a:ext cx="8158162" cy="4724410"/>
        </p:xfrm>
        <a:graphic>
          <a:graphicData uri="http://schemas.openxmlformats.org/drawingml/2006/table">
            <a:tbl>
              <a:tblPr/>
              <a:tblGrid>
                <a:gridCol w="1746234"/>
                <a:gridCol w="446143"/>
                <a:gridCol w="418259"/>
                <a:gridCol w="324149"/>
                <a:gridCol w="437796"/>
                <a:gridCol w="587580"/>
                <a:gridCol w="144006"/>
                <a:gridCol w="2014982"/>
                <a:gridCol w="446143"/>
                <a:gridCol w="418259"/>
                <a:gridCol w="324149"/>
                <a:gridCol w="487970"/>
                <a:gridCol w="362492"/>
              </a:tblGrid>
              <a:tr h="180325">
                <a:tc>
                  <a:txBody>
                    <a:bodyPr/>
                    <a:lstStyle/>
                    <a:p>
                      <a:pPr algn="l" rtl="0" fontAlgn="b"/>
                      <a:r>
                        <a:rPr lang="en-GB" sz="900" b="1" i="0" u="none" strike="noStrike" dirty="0">
                          <a:solidFill>
                            <a:srgbClr val="000000"/>
                          </a:solidFill>
                          <a:latin typeface="Calibri"/>
                        </a:rPr>
                        <a:t>Activity</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900" b="1" i="0" u="none" strike="noStrike" dirty="0">
                          <a:solidFill>
                            <a:srgbClr val="000000"/>
                          </a:solidFill>
                          <a:latin typeface="Calibri"/>
                        </a:rPr>
                        <a:t>MHSD</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900" b="1" i="0" u="none" strike="noStrike">
                          <a:solidFill>
                            <a:srgbClr val="000000"/>
                          </a:solidFill>
                          <a:latin typeface="Calibri"/>
                        </a:rPr>
                        <a:t>OCSD</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900" b="1" i="0" u="none" strike="noStrike">
                          <a:solidFill>
                            <a:srgbClr val="000000"/>
                          </a:solidFill>
                          <a:latin typeface="Calibri"/>
                        </a:rPr>
                        <a:t>SSD</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900" b="1" i="0" u="none" strike="noStrike">
                          <a:solidFill>
                            <a:srgbClr val="000000"/>
                          </a:solidFill>
                          <a:latin typeface="Calibri"/>
                        </a:rPr>
                        <a:t>C&amp;FSD</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900" b="1" i="0" u="none" strike="noStrike">
                          <a:solidFill>
                            <a:srgbClr val="000000"/>
                          </a:solidFill>
                          <a:latin typeface="Calibri"/>
                        </a:rPr>
                        <a:t>Corp</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1" i="0" u="none" strike="noStrike">
                          <a:solidFill>
                            <a:srgbClr val="000000"/>
                          </a:solidFill>
                          <a:latin typeface="Calibri"/>
                        </a:rPr>
                        <a:t> </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GB" sz="900" b="1" i="0" u="none" strike="noStrike">
                          <a:solidFill>
                            <a:srgbClr val="000000"/>
                          </a:solidFill>
                          <a:latin typeface="Calibri"/>
                        </a:rPr>
                        <a:t>Activity</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900" b="1" i="0" u="none" strike="noStrike">
                          <a:solidFill>
                            <a:srgbClr val="000000"/>
                          </a:solidFill>
                          <a:latin typeface="Calibri"/>
                        </a:rPr>
                        <a:t>MHSD</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900" b="1" i="0" u="none" strike="noStrike">
                          <a:solidFill>
                            <a:srgbClr val="000000"/>
                          </a:solidFill>
                          <a:latin typeface="Calibri"/>
                        </a:rPr>
                        <a:t>OCSD</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900" b="1" i="0" u="none" strike="noStrike">
                          <a:solidFill>
                            <a:srgbClr val="000000"/>
                          </a:solidFill>
                          <a:latin typeface="Calibri"/>
                        </a:rPr>
                        <a:t>SSD</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900" b="1" i="0" u="none" strike="noStrike">
                          <a:solidFill>
                            <a:srgbClr val="000000"/>
                          </a:solidFill>
                          <a:latin typeface="Calibri"/>
                        </a:rPr>
                        <a:t>C&amp;FSD</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900" b="1" i="0" u="none" strike="noStrike">
                          <a:solidFill>
                            <a:srgbClr val="000000"/>
                          </a:solidFill>
                          <a:latin typeface="Calibri"/>
                        </a:rPr>
                        <a:t>Corp</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0325">
                <a:tc>
                  <a:txBody>
                    <a:bodyPr/>
                    <a:lstStyle/>
                    <a:p>
                      <a:pPr algn="l" fontAlgn="b"/>
                      <a:r>
                        <a:rPr lang="en-GB" sz="900" b="1" i="0" u="none" strike="noStrike" dirty="0">
                          <a:solidFill>
                            <a:srgbClr val="000000"/>
                          </a:solidFill>
                          <a:latin typeface="Calibri"/>
                        </a:rPr>
                        <a:t>Equality &amp; Diversity</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3"/>
                    </a:solidFill>
                  </a:tcPr>
                </a:tc>
                <a:tc>
                  <a:txBody>
                    <a:bodyPr/>
                    <a:lstStyle/>
                    <a:p>
                      <a:pPr algn="ctr" fontAlgn="b"/>
                      <a:r>
                        <a:rPr lang="en-GB" sz="900" b="0" i="0" u="none" strike="noStrike">
                          <a:solidFill>
                            <a:srgbClr val="000000"/>
                          </a:solidFill>
                          <a:latin typeface="Calibri"/>
                        </a:rPr>
                        <a:t>91%</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900" b="0" i="0" u="none" strike="noStrike">
                          <a:solidFill>
                            <a:srgbClr val="000000"/>
                          </a:solidFill>
                          <a:latin typeface="Calibri"/>
                        </a:rPr>
                        <a:t>79%</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900" b="0" i="0" u="none" strike="noStrike">
                          <a:solidFill>
                            <a:srgbClr val="000000"/>
                          </a:solidFill>
                          <a:latin typeface="Calibri"/>
                        </a:rPr>
                        <a:t>91%</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900" b="0" i="0" u="none" strike="noStrike">
                          <a:solidFill>
                            <a:srgbClr val="000000"/>
                          </a:solidFill>
                          <a:latin typeface="Calibri"/>
                        </a:rPr>
                        <a:t>91%</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900" b="0" i="0" u="none" strike="noStrike">
                          <a:solidFill>
                            <a:srgbClr val="000000"/>
                          </a:solidFill>
                          <a:latin typeface="Calibri"/>
                        </a:rPr>
                        <a:t>92%</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GB" sz="900" b="0" i="0" u="none" strike="noStrike">
                          <a:solidFill>
                            <a:srgbClr val="000000"/>
                          </a:solidFill>
                          <a:latin typeface="Calibri"/>
                        </a:rPr>
                        <a:t> </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1" i="0" u="none" strike="noStrike">
                          <a:solidFill>
                            <a:srgbClr val="000000"/>
                          </a:solidFill>
                          <a:latin typeface="Calibri"/>
                        </a:rPr>
                        <a:t>Infection Control</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3"/>
                    </a:solidFill>
                  </a:tcPr>
                </a:tc>
                <a:tc>
                  <a:txBody>
                    <a:bodyPr/>
                    <a:lstStyle/>
                    <a:p>
                      <a:pPr algn="ctr" fontAlgn="b"/>
                      <a:r>
                        <a:rPr lang="en-GB" sz="900" b="0" i="0" u="none" strike="noStrike">
                          <a:solidFill>
                            <a:srgbClr val="000000"/>
                          </a:solidFill>
                          <a:latin typeface="Calibri"/>
                        </a:rPr>
                        <a:t>76%</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900" b="0" i="0" u="none" strike="noStrike">
                          <a:solidFill>
                            <a:srgbClr val="000000"/>
                          </a:solidFill>
                          <a:latin typeface="Calibri"/>
                        </a:rPr>
                        <a:t>80%</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900" b="0" i="0" u="none" strike="noStrike">
                          <a:solidFill>
                            <a:srgbClr val="000000"/>
                          </a:solidFill>
                          <a:latin typeface="Calibri"/>
                        </a:rPr>
                        <a:t>69%</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900" b="0" i="0" u="none" strike="noStrike">
                          <a:solidFill>
                            <a:srgbClr val="000000"/>
                          </a:solidFill>
                          <a:latin typeface="Calibri"/>
                        </a:rPr>
                        <a:t>83%</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900" b="0" i="0" u="none" strike="noStrike">
                          <a:solidFill>
                            <a:srgbClr val="000000"/>
                          </a:solidFill>
                          <a:latin typeface="Calibri"/>
                        </a:rPr>
                        <a:t>80%</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180325">
                <a:tc>
                  <a:txBody>
                    <a:bodyPr/>
                    <a:lstStyle/>
                    <a:p>
                      <a:pPr algn="l" fontAlgn="b"/>
                      <a:r>
                        <a:rPr lang="en-GB" sz="900" b="0" i="0" u="none" strike="noStrike">
                          <a:solidFill>
                            <a:srgbClr val="000000"/>
                          </a:solidFill>
                          <a:latin typeface="Calibri"/>
                        </a:rPr>
                        <a:t>Staff</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1162</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1751</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553</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1386</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613</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0" i="0" u="none" strike="noStrike">
                          <a:solidFill>
                            <a:srgbClr val="000000"/>
                          </a:solidFill>
                          <a:latin typeface="Calibri"/>
                        </a:rPr>
                        <a:t> </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0" i="0" u="none" strike="noStrike">
                          <a:solidFill>
                            <a:srgbClr val="000000"/>
                          </a:solidFill>
                          <a:latin typeface="Calibri"/>
                        </a:rPr>
                        <a:t>Staff</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2124</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3445</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1044</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2615</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483</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0325">
                <a:tc>
                  <a:txBody>
                    <a:bodyPr/>
                    <a:lstStyle/>
                    <a:p>
                      <a:pPr algn="l" fontAlgn="b"/>
                      <a:r>
                        <a:rPr lang="en-GB" sz="900" b="0" i="0" u="none" strike="noStrike">
                          <a:solidFill>
                            <a:srgbClr val="000000"/>
                          </a:solidFill>
                          <a:latin typeface="Calibri"/>
                        </a:rPr>
                        <a:t>Trained</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1061</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1384</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501</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1267</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565</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0" i="0" u="none" strike="noStrike">
                          <a:solidFill>
                            <a:srgbClr val="000000"/>
                          </a:solidFill>
                          <a:latin typeface="Calibri"/>
                        </a:rPr>
                        <a:t> </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0" i="0" u="none" strike="noStrike">
                          <a:solidFill>
                            <a:srgbClr val="000000"/>
                          </a:solidFill>
                          <a:latin typeface="Calibri"/>
                        </a:rPr>
                        <a:t>Trained</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1623</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2758</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725</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2183</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388</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0325">
                <a:tc>
                  <a:txBody>
                    <a:bodyPr/>
                    <a:lstStyle/>
                    <a:p>
                      <a:pPr algn="l" fontAlgn="b"/>
                      <a:r>
                        <a:rPr lang="en-GB" sz="900" b="0" i="0" u="none" strike="noStrike">
                          <a:solidFill>
                            <a:srgbClr val="000000"/>
                          </a:solidFill>
                          <a:latin typeface="Calibri"/>
                        </a:rPr>
                        <a:t>Booked</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21</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38</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6</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18</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2</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0" i="0" u="none" strike="noStrike">
                          <a:solidFill>
                            <a:srgbClr val="000000"/>
                          </a:solidFill>
                          <a:latin typeface="Calibri"/>
                        </a:rPr>
                        <a:t> </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0" i="0" u="none" strike="noStrike">
                          <a:solidFill>
                            <a:srgbClr val="000000"/>
                          </a:solidFill>
                          <a:latin typeface="Calibri"/>
                        </a:rPr>
                        <a:t>Booked</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169</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28</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167</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56</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6</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0325">
                <a:tc>
                  <a:txBody>
                    <a:bodyPr/>
                    <a:lstStyle/>
                    <a:p>
                      <a:pPr algn="l" fontAlgn="b"/>
                      <a:r>
                        <a:rPr lang="en-GB" sz="900" b="0" i="0" u="none" strike="noStrike">
                          <a:solidFill>
                            <a:srgbClr val="000000"/>
                          </a:solidFill>
                          <a:latin typeface="Calibri"/>
                        </a:rPr>
                        <a:t>Gap</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80</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329</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46</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101</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46</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0" i="0" u="none" strike="noStrike">
                          <a:solidFill>
                            <a:srgbClr val="000000"/>
                          </a:solidFill>
                          <a:latin typeface="Calibri"/>
                        </a:rPr>
                        <a:t> </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0" i="0" u="none" strike="noStrike">
                          <a:solidFill>
                            <a:srgbClr val="000000"/>
                          </a:solidFill>
                          <a:latin typeface="Calibri"/>
                        </a:rPr>
                        <a:t>Gap</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332</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659</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152</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376</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89</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0325">
                <a:tc>
                  <a:txBody>
                    <a:bodyPr/>
                    <a:lstStyle/>
                    <a:p>
                      <a:pPr algn="l" fontAlgn="b"/>
                      <a:r>
                        <a:rPr lang="en-GB" sz="900" b="1" i="0" u="none" strike="noStrike">
                          <a:solidFill>
                            <a:srgbClr val="000000"/>
                          </a:solidFill>
                          <a:latin typeface="Calibri"/>
                        </a:rPr>
                        <a:t>Fire</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3"/>
                    </a:solidFill>
                  </a:tcPr>
                </a:tc>
                <a:tc>
                  <a:txBody>
                    <a:bodyPr/>
                    <a:lstStyle/>
                    <a:p>
                      <a:pPr algn="ctr" fontAlgn="b"/>
                      <a:r>
                        <a:rPr lang="en-GB" sz="900" b="0" i="0" u="none" strike="noStrike">
                          <a:solidFill>
                            <a:srgbClr val="000000"/>
                          </a:solidFill>
                          <a:latin typeface="Calibri"/>
                        </a:rPr>
                        <a:t>81%</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900" b="0" i="0" u="none" strike="noStrike">
                          <a:solidFill>
                            <a:srgbClr val="000000"/>
                          </a:solidFill>
                          <a:latin typeface="Calibri"/>
                        </a:rPr>
                        <a:t>73%</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900" b="0" i="0" u="none" strike="noStrike">
                          <a:solidFill>
                            <a:srgbClr val="000000"/>
                          </a:solidFill>
                          <a:latin typeface="Calibri"/>
                        </a:rPr>
                        <a:t>82%</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900" b="0" i="0" u="none" strike="noStrike">
                          <a:solidFill>
                            <a:srgbClr val="000000"/>
                          </a:solidFill>
                          <a:latin typeface="Calibri"/>
                        </a:rPr>
                        <a:t>81%</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900" b="0" i="0" u="none" strike="noStrike">
                          <a:solidFill>
                            <a:srgbClr val="000000"/>
                          </a:solidFill>
                          <a:latin typeface="Calibri"/>
                        </a:rPr>
                        <a:t>79%</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b"/>
                      <a:r>
                        <a:rPr lang="en-GB" sz="900" b="0" i="0" u="none" strike="noStrike">
                          <a:solidFill>
                            <a:srgbClr val="000000"/>
                          </a:solidFill>
                          <a:latin typeface="Calibri"/>
                        </a:rPr>
                        <a:t> </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1" i="0" u="none" strike="noStrike">
                          <a:solidFill>
                            <a:srgbClr val="000000"/>
                          </a:solidFill>
                          <a:latin typeface="Calibri"/>
                        </a:rPr>
                        <a:t>Moving &amp; Handling</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3"/>
                    </a:solidFill>
                  </a:tcPr>
                </a:tc>
                <a:tc>
                  <a:txBody>
                    <a:bodyPr/>
                    <a:lstStyle/>
                    <a:p>
                      <a:pPr algn="ctr" fontAlgn="b"/>
                      <a:r>
                        <a:rPr lang="en-GB" sz="900" b="0" i="0" u="none" strike="noStrike">
                          <a:solidFill>
                            <a:srgbClr val="000000"/>
                          </a:solidFill>
                          <a:latin typeface="Calibri"/>
                        </a:rPr>
                        <a:t>77%</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900" b="0" i="0" u="none" strike="noStrike">
                          <a:solidFill>
                            <a:srgbClr val="000000"/>
                          </a:solidFill>
                          <a:latin typeface="Calibri"/>
                        </a:rPr>
                        <a:t>78%</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900" b="0" i="0" u="none" strike="noStrike">
                          <a:solidFill>
                            <a:srgbClr val="000000"/>
                          </a:solidFill>
                          <a:latin typeface="Calibri"/>
                        </a:rPr>
                        <a:t>72%</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900" b="0" i="0" u="none" strike="noStrike">
                          <a:solidFill>
                            <a:srgbClr val="000000"/>
                          </a:solidFill>
                          <a:latin typeface="Calibri"/>
                        </a:rPr>
                        <a:t>83%</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900" b="0" i="0" u="none" strike="noStrike">
                          <a:solidFill>
                            <a:srgbClr val="000000"/>
                          </a:solidFill>
                          <a:latin typeface="Calibri"/>
                        </a:rPr>
                        <a:t>83%</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180325">
                <a:tc>
                  <a:txBody>
                    <a:bodyPr/>
                    <a:lstStyle/>
                    <a:p>
                      <a:pPr algn="l" fontAlgn="b"/>
                      <a:r>
                        <a:rPr lang="en-GB" sz="900" b="0" i="0" u="none" strike="noStrike">
                          <a:solidFill>
                            <a:srgbClr val="000000"/>
                          </a:solidFill>
                          <a:latin typeface="Calibri"/>
                        </a:rPr>
                        <a:t>Staff</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1160</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1754</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553</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1384</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610</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0" i="0" u="none" strike="noStrike">
                          <a:solidFill>
                            <a:srgbClr val="000000"/>
                          </a:solidFill>
                          <a:latin typeface="Calibri"/>
                        </a:rPr>
                        <a:t> </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0" i="0" u="none" strike="noStrike">
                          <a:solidFill>
                            <a:srgbClr val="000000"/>
                          </a:solidFill>
                          <a:latin typeface="Calibri"/>
                        </a:rPr>
                        <a:t>Staff</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1158</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1719</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552</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1384</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613</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0325">
                <a:tc>
                  <a:txBody>
                    <a:bodyPr/>
                    <a:lstStyle/>
                    <a:p>
                      <a:pPr algn="l" fontAlgn="b"/>
                      <a:r>
                        <a:rPr lang="en-GB" sz="900" b="0" i="0" u="none" strike="noStrike">
                          <a:solidFill>
                            <a:srgbClr val="000000"/>
                          </a:solidFill>
                          <a:latin typeface="Calibri"/>
                        </a:rPr>
                        <a:t>Trained</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935</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1286</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453</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1117</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480</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0" i="0" u="none" strike="noStrike">
                          <a:solidFill>
                            <a:srgbClr val="000000"/>
                          </a:solidFill>
                          <a:latin typeface="Calibri"/>
                        </a:rPr>
                        <a:t> </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0" i="0" u="none" strike="noStrike">
                          <a:solidFill>
                            <a:srgbClr val="000000"/>
                          </a:solidFill>
                          <a:latin typeface="Calibri"/>
                        </a:rPr>
                        <a:t>Trained</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894</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1336</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398</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1146</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506</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0325">
                <a:tc>
                  <a:txBody>
                    <a:bodyPr/>
                    <a:lstStyle/>
                    <a:p>
                      <a:pPr algn="l" fontAlgn="b"/>
                      <a:r>
                        <a:rPr lang="en-GB" sz="900" b="0" i="0" u="none" strike="noStrike" dirty="0">
                          <a:solidFill>
                            <a:srgbClr val="000000"/>
                          </a:solidFill>
                          <a:latin typeface="Calibri"/>
                        </a:rPr>
                        <a:t>Booked</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63</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87</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26</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55</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16</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0" i="0" u="none" strike="noStrike">
                          <a:solidFill>
                            <a:srgbClr val="000000"/>
                          </a:solidFill>
                          <a:latin typeface="Calibri"/>
                        </a:rPr>
                        <a:t> </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0" i="0" u="none" strike="noStrike">
                          <a:solidFill>
                            <a:srgbClr val="000000"/>
                          </a:solidFill>
                          <a:latin typeface="Calibri"/>
                        </a:rPr>
                        <a:t>Booked</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90</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73</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45</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48</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3</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0325">
                <a:tc>
                  <a:txBody>
                    <a:bodyPr/>
                    <a:lstStyle/>
                    <a:p>
                      <a:pPr algn="l" fontAlgn="b"/>
                      <a:r>
                        <a:rPr lang="en-GB" sz="900" b="0" i="0" u="none" strike="noStrike">
                          <a:solidFill>
                            <a:srgbClr val="000000"/>
                          </a:solidFill>
                          <a:latin typeface="Calibri"/>
                        </a:rPr>
                        <a:t>Gap</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162</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381</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74</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212</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114</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0" i="0" u="none" strike="noStrike">
                          <a:solidFill>
                            <a:srgbClr val="000000"/>
                          </a:solidFill>
                          <a:latin typeface="Calibri"/>
                        </a:rPr>
                        <a:t> </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0" i="0" u="none" strike="noStrike">
                          <a:solidFill>
                            <a:srgbClr val="000000"/>
                          </a:solidFill>
                          <a:latin typeface="Calibri"/>
                        </a:rPr>
                        <a:t>Gap</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174</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310</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109</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190</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104</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0325">
                <a:tc>
                  <a:txBody>
                    <a:bodyPr/>
                    <a:lstStyle/>
                    <a:p>
                      <a:pPr algn="l" fontAlgn="b"/>
                      <a:r>
                        <a:rPr lang="en-GB" sz="900" b="1" i="0" u="none" strike="noStrike">
                          <a:solidFill>
                            <a:srgbClr val="000000"/>
                          </a:solidFill>
                          <a:latin typeface="Calibri"/>
                        </a:rPr>
                        <a:t>H&amp;S</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3"/>
                    </a:solidFill>
                  </a:tcPr>
                </a:tc>
                <a:tc>
                  <a:txBody>
                    <a:bodyPr/>
                    <a:lstStyle/>
                    <a:p>
                      <a:pPr algn="ctr" fontAlgn="b"/>
                      <a:r>
                        <a:rPr lang="en-GB" sz="900" b="0" i="0" u="none" strike="noStrike">
                          <a:solidFill>
                            <a:srgbClr val="000000"/>
                          </a:solidFill>
                          <a:latin typeface="Calibri"/>
                        </a:rPr>
                        <a:t>67%</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900" b="0" i="0" u="none" strike="noStrike">
                          <a:solidFill>
                            <a:srgbClr val="000000"/>
                          </a:solidFill>
                          <a:latin typeface="Calibri"/>
                        </a:rPr>
                        <a:t>63%</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900" b="0" i="0" u="none" strike="noStrike">
                          <a:solidFill>
                            <a:srgbClr val="000000"/>
                          </a:solidFill>
                          <a:latin typeface="Calibri"/>
                        </a:rPr>
                        <a:t>86%</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900" b="0" i="0" u="none" strike="noStrike">
                          <a:solidFill>
                            <a:srgbClr val="000000"/>
                          </a:solidFill>
                          <a:latin typeface="Calibri"/>
                        </a:rPr>
                        <a:t>77%</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900" b="0" i="0" u="none" strike="noStrike">
                          <a:solidFill>
                            <a:srgbClr val="000000"/>
                          </a:solidFill>
                          <a:latin typeface="Calibri"/>
                        </a:rPr>
                        <a:t>68%</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b"/>
                      <a:r>
                        <a:rPr lang="en-GB" sz="900" b="0" i="0" u="none" strike="noStrike">
                          <a:solidFill>
                            <a:srgbClr val="000000"/>
                          </a:solidFill>
                          <a:latin typeface="Calibri"/>
                        </a:rPr>
                        <a:t> </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1" i="0" u="none" strike="noStrike">
                          <a:solidFill>
                            <a:srgbClr val="000000"/>
                          </a:solidFill>
                          <a:latin typeface="Calibri"/>
                        </a:rPr>
                        <a:t>PMVA</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3"/>
                    </a:solidFill>
                  </a:tcPr>
                </a:tc>
                <a:tc>
                  <a:txBody>
                    <a:bodyPr/>
                    <a:lstStyle/>
                    <a:p>
                      <a:pPr algn="ctr" fontAlgn="b"/>
                      <a:r>
                        <a:rPr lang="en-GB" sz="900" b="0" i="0" u="none" strike="noStrike">
                          <a:solidFill>
                            <a:srgbClr val="000000"/>
                          </a:solidFill>
                          <a:latin typeface="Calibri"/>
                        </a:rPr>
                        <a:t>74%</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900" b="0" i="0" u="none" strike="noStrike">
                          <a:solidFill>
                            <a:srgbClr val="000000"/>
                          </a:solidFill>
                          <a:latin typeface="Calibri"/>
                        </a:rPr>
                        <a:t>43%</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900" b="0" i="0" u="none" strike="noStrike">
                          <a:solidFill>
                            <a:srgbClr val="000000"/>
                          </a:solidFill>
                          <a:latin typeface="Calibri"/>
                        </a:rPr>
                        <a:t>70%</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900" b="0" i="0" u="none" strike="noStrike">
                          <a:solidFill>
                            <a:srgbClr val="000000"/>
                          </a:solidFill>
                          <a:latin typeface="Calibri"/>
                        </a:rPr>
                        <a:t>66%</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900" b="0" i="0" u="none" strike="noStrike">
                          <a:solidFill>
                            <a:srgbClr val="000000"/>
                          </a:solidFill>
                          <a:latin typeface="Calibri"/>
                        </a:rPr>
                        <a:t>60%</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0325">
                <a:tc>
                  <a:txBody>
                    <a:bodyPr/>
                    <a:lstStyle/>
                    <a:p>
                      <a:pPr algn="l" fontAlgn="b"/>
                      <a:r>
                        <a:rPr lang="en-GB" sz="900" b="0" i="0" u="none" strike="noStrike">
                          <a:solidFill>
                            <a:srgbClr val="000000"/>
                          </a:solidFill>
                          <a:latin typeface="Calibri"/>
                        </a:rPr>
                        <a:t>Staff</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54</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142</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21</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13</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97</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0" i="0" u="none" strike="noStrike">
                          <a:solidFill>
                            <a:srgbClr val="000000"/>
                          </a:solidFill>
                          <a:latin typeface="Calibri"/>
                        </a:rPr>
                        <a:t> </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0" i="0" u="none" strike="noStrike">
                          <a:solidFill>
                            <a:srgbClr val="000000"/>
                          </a:solidFill>
                          <a:latin typeface="Calibri"/>
                        </a:rPr>
                        <a:t>Staff</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1769</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500</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1070</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1028</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236</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0325">
                <a:tc>
                  <a:txBody>
                    <a:bodyPr/>
                    <a:lstStyle/>
                    <a:p>
                      <a:pPr algn="l" fontAlgn="b"/>
                      <a:r>
                        <a:rPr lang="en-GB" sz="900" b="0" i="0" u="none" strike="noStrike">
                          <a:solidFill>
                            <a:srgbClr val="000000"/>
                          </a:solidFill>
                          <a:latin typeface="Calibri"/>
                        </a:rPr>
                        <a:t>Trained</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36</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89</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18</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10</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66</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0" i="0" u="none" strike="noStrike">
                          <a:solidFill>
                            <a:srgbClr val="000000"/>
                          </a:solidFill>
                          <a:latin typeface="Calibri"/>
                        </a:rPr>
                        <a:t> </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0" i="0" u="none" strike="noStrike">
                          <a:solidFill>
                            <a:srgbClr val="000000"/>
                          </a:solidFill>
                          <a:latin typeface="Calibri"/>
                        </a:rPr>
                        <a:t>Trained</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1302</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214</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753</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678</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142</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0325">
                <a:tc>
                  <a:txBody>
                    <a:bodyPr/>
                    <a:lstStyle/>
                    <a:p>
                      <a:pPr algn="l" fontAlgn="b"/>
                      <a:r>
                        <a:rPr lang="en-GB" sz="900" b="0" i="0" u="none" strike="noStrike">
                          <a:solidFill>
                            <a:srgbClr val="000000"/>
                          </a:solidFill>
                          <a:latin typeface="Calibri"/>
                        </a:rPr>
                        <a:t>Booked</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7</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2</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0</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0" i="0" u="none" strike="noStrike">
                          <a:solidFill>
                            <a:srgbClr val="000000"/>
                          </a:solidFill>
                          <a:latin typeface="Calibri"/>
                        </a:rPr>
                        <a:t> </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0" i="0" u="none" strike="noStrike">
                          <a:solidFill>
                            <a:srgbClr val="000000"/>
                          </a:solidFill>
                          <a:latin typeface="Calibri"/>
                        </a:rPr>
                        <a:t>Booked</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323</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9</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175</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193</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20</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0325">
                <a:tc>
                  <a:txBody>
                    <a:bodyPr/>
                    <a:lstStyle/>
                    <a:p>
                      <a:pPr algn="l" fontAlgn="b"/>
                      <a:r>
                        <a:rPr lang="en-GB" sz="900" b="0" i="0" u="none" strike="noStrike">
                          <a:solidFill>
                            <a:srgbClr val="000000"/>
                          </a:solidFill>
                          <a:latin typeface="Calibri"/>
                        </a:rPr>
                        <a:t>Gap</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11</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51</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3</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2</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30</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0" i="0" u="none" strike="noStrike">
                          <a:solidFill>
                            <a:srgbClr val="000000"/>
                          </a:solidFill>
                          <a:latin typeface="Calibri"/>
                        </a:rPr>
                        <a:t> </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0" i="0" u="none" strike="noStrike">
                          <a:solidFill>
                            <a:srgbClr val="000000"/>
                          </a:solidFill>
                          <a:latin typeface="Calibri"/>
                        </a:rPr>
                        <a:t>Gap</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144</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277</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142</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157</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74</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6285">
                <a:tc>
                  <a:txBody>
                    <a:bodyPr/>
                    <a:lstStyle/>
                    <a:p>
                      <a:pPr algn="l" fontAlgn="b"/>
                      <a:r>
                        <a:rPr lang="en-GB" sz="900" b="1" i="0" u="none" strike="noStrike" dirty="0">
                          <a:solidFill>
                            <a:srgbClr val="000000"/>
                          </a:solidFill>
                          <a:latin typeface="Calibri"/>
                        </a:rPr>
                        <a:t>Induction Corporate &amp; </a:t>
                      </a:r>
                      <a:r>
                        <a:rPr lang="en-GB" sz="900" b="1" i="0" u="none" strike="noStrike" dirty="0" err="1">
                          <a:solidFill>
                            <a:srgbClr val="000000"/>
                          </a:solidFill>
                          <a:latin typeface="Calibri"/>
                        </a:rPr>
                        <a:t>Jnr</a:t>
                      </a:r>
                      <a:r>
                        <a:rPr lang="en-GB" sz="900" b="1" i="0" u="none" strike="noStrike" dirty="0">
                          <a:solidFill>
                            <a:srgbClr val="000000"/>
                          </a:solidFill>
                          <a:latin typeface="Calibri"/>
                        </a:rPr>
                        <a:t> Doc</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3"/>
                    </a:solidFill>
                  </a:tcPr>
                </a:tc>
                <a:tc>
                  <a:txBody>
                    <a:bodyPr/>
                    <a:lstStyle/>
                    <a:p>
                      <a:pPr algn="ctr" fontAlgn="b"/>
                      <a:r>
                        <a:rPr lang="en-GB" sz="900" b="0" i="0" u="none" strike="noStrike">
                          <a:solidFill>
                            <a:srgbClr val="000000"/>
                          </a:solidFill>
                          <a:latin typeface="Calibri"/>
                        </a:rPr>
                        <a:t>74%</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900" b="0" i="0" u="none" strike="noStrike">
                          <a:solidFill>
                            <a:srgbClr val="000000"/>
                          </a:solidFill>
                          <a:latin typeface="Calibri"/>
                        </a:rPr>
                        <a:t>75%</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900" b="0" i="0" u="none" strike="noStrike">
                          <a:solidFill>
                            <a:srgbClr val="000000"/>
                          </a:solidFill>
                          <a:latin typeface="Calibri"/>
                        </a:rPr>
                        <a:t>68%</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900" b="0" i="0" u="none" strike="noStrike">
                          <a:solidFill>
                            <a:srgbClr val="000000"/>
                          </a:solidFill>
                          <a:latin typeface="Calibri"/>
                        </a:rPr>
                        <a:t>83%</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900" b="0" i="0" u="none" strike="noStrike">
                          <a:solidFill>
                            <a:srgbClr val="000000"/>
                          </a:solidFill>
                          <a:latin typeface="Calibri"/>
                        </a:rPr>
                        <a:t>77%</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b"/>
                      <a:r>
                        <a:rPr lang="en-GB" sz="900" b="0" i="0" u="none" strike="noStrike">
                          <a:solidFill>
                            <a:srgbClr val="000000"/>
                          </a:solidFill>
                          <a:latin typeface="Calibri"/>
                        </a:rPr>
                        <a:t> </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1" i="0" u="none" strike="noStrike" dirty="0">
                          <a:solidFill>
                            <a:srgbClr val="000000"/>
                          </a:solidFill>
                          <a:latin typeface="Calibri"/>
                        </a:rPr>
                        <a:t>Resuscitation</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3"/>
                    </a:solidFill>
                  </a:tcPr>
                </a:tc>
                <a:tc>
                  <a:txBody>
                    <a:bodyPr/>
                    <a:lstStyle/>
                    <a:p>
                      <a:pPr algn="ctr" fontAlgn="b"/>
                      <a:r>
                        <a:rPr lang="en-GB" sz="900" b="0" i="0" u="none" strike="noStrike">
                          <a:solidFill>
                            <a:srgbClr val="000000"/>
                          </a:solidFill>
                          <a:latin typeface="Calibri"/>
                        </a:rPr>
                        <a:t>70%</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900" b="0" i="0" u="none" strike="noStrike">
                          <a:solidFill>
                            <a:srgbClr val="000000"/>
                          </a:solidFill>
                          <a:latin typeface="Calibri"/>
                        </a:rPr>
                        <a:t>74%</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900" b="0" i="0" u="none" strike="noStrike">
                          <a:solidFill>
                            <a:srgbClr val="000000"/>
                          </a:solidFill>
                          <a:latin typeface="Calibri"/>
                        </a:rPr>
                        <a:t>78%</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900" b="0" i="0" u="none" strike="noStrike">
                          <a:solidFill>
                            <a:srgbClr val="000000"/>
                          </a:solidFill>
                          <a:latin typeface="Calibri"/>
                        </a:rPr>
                        <a:t>76%</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900" b="0" i="0" u="none" strike="noStrike">
                          <a:solidFill>
                            <a:srgbClr val="000000"/>
                          </a:solidFill>
                          <a:latin typeface="Calibri"/>
                        </a:rPr>
                        <a:t>53%</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0325">
                <a:tc>
                  <a:txBody>
                    <a:bodyPr/>
                    <a:lstStyle/>
                    <a:p>
                      <a:pPr algn="l" fontAlgn="b"/>
                      <a:r>
                        <a:rPr lang="en-GB" sz="900" b="0" i="0" u="none" strike="noStrike">
                          <a:solidFill>
                            <a:srgbClr val="000000"/>
                          </a:solidFill>
                          <a:latin typeface="Calibri"/>
                        </a:rPr>
                        <a:t>Staff</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121</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357</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53</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199</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124</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0" i="0" u="none" strike="noStrike">
                          <a:solidFill>
                            <a:srgbClr val="000000"/>
                          </a:solidFill>
                          <a:latin typeface="Calibri"/>
                        </a:rPr>
                        <a:t> </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0" i="0" u="none" strike="noStrike">
                          <a:solidFill>
                            <a:srgbClr val="000000"/>
                          </a:solidFill>
                          <a:latin typeface="Calibri"/>
                        </a:rPr>
                        <a:t>Staff</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1817</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2863</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969</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2311</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314</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0325">
                <a:tc>
                  <a:txBody>
                    <a:bodyPr/>
                    <a:lstStyle/>
                    <a:p>
                      <a:pPr algn="l" fontAlgn="b"/>
                      <a:r>
                        <a:rPr lang="en-GB" sz="900" b="0" i="0" u="none" strike="noStrike">
                          <a:solidFill>
                            <a:srgbClr val="000000"/>
                          </a:solidFill>
                          <a:latin typeface="Calibri"/>
                        </a:rPr>
                        <a:t>Trained</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90</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266</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36</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165</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95</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0" i="0" u="none" strike="noStrike">
                          <a:solidFill>
                            <a:srgbClr val="000000"/>
                          </a:solidFill>
                          <a:latin typeface="Calibri"/>
                        </a:rPr>
                        <a:t> </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0" i="0" u="none" strike="noStrike">
                          <a:solidFill>
                            <a:srgbClr val="000000"/>
                          </a:solidFill>
                          <a:latin typeface="Calibri"/>
                        </a:rPr>
                        <a:t>Trained</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1269</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2113</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755</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1767</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166</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0325">
                <a:tc>
                  <a:txBody>
                    <a:bodyPr/>
                    <a:lstStyle/>
                    <a:p>
                      <a:pPr algn="l" fontAlgn="b"/>
                      <a:r>
                        <a:rPr lang="en-GB" sz="900" b="0" i="0" u="none" strike="noStrike">
                          <a:solidFill>
                            <a:srgbClr val="000000"/>
                          </a:solidFill>
                          <a:latin typeface="Calibri"/>
                        </a:rPr>
                        <a:t>Booked</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17</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10</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5</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12</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2</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0" i="0" u="none" strike="noStrike">
                          <a:solidFill>
                            <a:srgbClr val="000000"/>
                          </a:solidFill>
                          <a:latin typeface="Calibri"/>
                        </a:rPr>
                        <a:t> </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0" i="0" u="none" strike="noStrike">
                          <a:solidFill>
                            <a:srgbClr val="000000"/>
                          </a:solidFill>
                          <a:latin typeface="Calibri"/>
                        </a:rPr>
                        <a:t>Booked</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100</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104</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43</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98</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14</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0325">
                <a:tc>
                  <a:txBody>
                    <a:bodyPr/>
                    <a:lstStyle/>
                    <a:p>
                      <a:pPr algn="l" fontAlgn="b"/>
                      <a:r>
                        <a:rPr lang="en-GB" sz="900" b="0" i="0" u="none" strike="noStrike">
                          <a:solidFill>
                            <a:srgbClr val="000000"/>
                          </a:solidFill>
                          <a:latin typeface="Calibri"/>
                        </a:rPr>
                        <a:t>Gap</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14</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81</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12</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22</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27</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0" i="0" u="none" strike="noStrike">
                          <a:solidFill>
                            <a:srgbClr val="000000"/>
                          </a:solidFill>
                          <a:latin typeface="Calibri"/>
                        </a:rPr>
                        <a:t> </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0" i="0" u="none" strike="noStrike">
                          <a:solidFill>
                            <a:srgbClr val="000000"/>
                          </a:solidFill>
                          <a:latin typeface="Calibri"/>
                        </a:rPr>
                        <a:t>Gap</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448</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646</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171</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446</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134</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0325">
                <a:tc>
                  <a:txBody>
                    <a:bodyPr/>
                    <a:lstStyle/>
                    <a:p>
                      <a:pPr algn="l" fontAlgn="b"/>
                      <a:r>
                        <a:rPr lang="en-GB" sz="900" b="1" i="0" u="none" strike="noStrike">
                          <a:solidFill>
                            <a:srgbClr val="000000"/>
                          </a:solidFill>
                          <a:latin typeface="Calibri"/>
                        </a:rPr>
                        <a:t>Local Workplace Induction</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3"/>
                    </a:solidFill>
                  </a:tcPr>
                </a:tc>
                <a:tc>
                  <a:txBody>
                    <a:bodyPr/>
                    <a:lstStyle/>
                    <a:p>
                      <a:pPr algn="ctr" fontAlgn="b"/>
                      <a:r>
                        <a:rPr lang="en-GB" sz="900" b="0" i="0" u="none" strike="noStrike">
                          <a:solidFill>
                            <a:srgbClr val="000000"/>
                          </a:solidFill>
                          <a:latin typeface="Calibri"/>
                        </a:rPr>
                        <a:t>69%</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900" b="0" i="0" u="none" strike="noStrike">
                          <a:solidFill>
                            <a:srgbClr val="000000"/>
                          </a:solidFill>
                          <a:latin typeface="Calibri"/>
                        </a:rPr>
                        <a:t>41%</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900" b="0" i="0" u="none" strike="noStrike">
                          <a:solidFill>
                            <a:srgbClr val="000000"/>
                          </a:solidFill>
                          <a:latin typeface="Calibri"/>
                        </a:rPr>
                        <a:t>55%</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900" b="0" i="0" u="none" strike="noStrike">
                          <a:solidFill>
                            <a:srgbClr val="000000"/>
                          </a:solidFill>
                          <a:latin typeface="Calibri"/>
                        </a:rPr>
                        <a:t>74%</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900" b="0" i="0" u="none" strike="noStrike">
                          <a:solidFill>
                            <a:srgbClr val="000000"/>
                          </a:solidFill>
                          <a:latin typeface="Calibri"/>
                        </a:rPr>
                        <a:t>54%</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b"/>
                      <a:r>
                        <a:rPr lang="en-GB" sz="900" b="0" i="0" u="none" strike="noStrike">
                          <a:solidFill>
                            <a:srgbClr val="000000"/>
                          </a:solidFill>
                          <a:latin typeface="Calibri"/>
                        </a:rPr>
                        <a:t> </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1" i="0" u="none" strike="noStrike">
                          <a:solidFill>
                            <a:srgbClr val="000000"/>
                          </a:solidFill>
                          <a:latin typeface="Calibri"/>
                        </a:rPr>
                        <a:t>Safeguarding (adults/children)</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3"/>
                    </a:solidFill>
                  </a:tcPr>
                </a:tc>
                <a:tc>
                  <a:txBody>
                    <a:bodyPr/>
                    <a:lstStyle/>
                    <a:p>
                      <a:pPr algn="ctr" fontAlgn="b"/>
                      <a:r>
                        <a:rPr lang="en-GB" sz="900" b="0" i="0" u="none" strike="noStrike">
                          <a:solidFill>
                            <a:srgbClr val="000000"/>
                          </a:solidFill>
                          <a:latin typeface="Calibri"/>
                        </a:rPr>
                        <a:t>80%</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900" b="0" i="0" u="none" strike="noStrike">
                          <a:solidFill>
                            <a:srgbClr val="000000"/>
                          </a:solidFill>
                          <a:latin typeface="Calibri"/>
                        </a:rPr>
                        <a:t>74%</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900" b="0" i="0" u="none" strike="noStrike">
                          <a:solidFill>
                            <a:srgbClr val="000000"/>
                          </a:solidFill>
                          <a:latin typeface="Calibri"/>
                        </a:rPr>
                        <a:t>80%</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900" b="0" i="0" u="none" strike="noStrike">
                          <a:solidFill>
                            <a:srgbClr val="000000"/>
                          </a:solidFill>
                          <a:latin typeface="Calibri"/>
                        </a:rPr>
                        <a:t>87%</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900" b="0" i="0" u="none" strike="noStrike">
                          <a:solidFill>
                            <a:srgbClr val="000000"/>
                          </a:solidFill>
                          <a:latin typeface="Calibri"/>
                        </a:rPr>
                        <a:t>81%</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180325">
                <a:tc>
                  <a:txBody>
                    <a:bodyPr/>
                    <a:lstStyle/>
                    <a:p>
                      <a:pPr algn="l" fontAlgn="b"/>
                      <a:r>
                        <a:rPr lang="en-GB" sz="900" b="0" i="0" u="none" strike="noStrike">
                          <a:solidFill>
                            <a:srgbClr val="000000"/>
                          </a:solidFill>
                          <a:latin typeface="Calibri"/>
                        </a:rPr>
                        <a:t>Staff</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122</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357</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64</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197</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50</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0" i="0" u="none" strike="noStrike">
                          <a:solidFill>
                            <a:srgbClr val="000000"/>
                          </a:solidFill>
                          <a:latin typeface="Calibri"/>
                        </a:rPr>
                        <a:t> </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0" i="0" u="none" strike="noStrike">
                          <a:solidFill>
                            <a:srgbClr val="000000"/>
                          </a:solidFill>
                          <a:latin typeface="Calibri"/>
                        </a:rPr>
                        <a:t>Staff</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2149</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3189</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1066</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2921</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400</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0325">
                <a:tc>
                  <a:txBody>
                    <a:bodyPr/>
                    <a:lstStyle/>
                    <a:p>
                      <a:pPr algn="l" fontAlgn="b"/>
                      <a:r>
                        <a:rPr lang="en-GB" sz="900" b="0" i="0" u="none" strike="noStrike">
                          <a:solidFill>
                            <a:srgbClr val="000000"/>
                          </a:solidFill>
                          <a:latin typeface="Calibri"/>
                        </a:rPr>
                        <a:t>Trained</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84</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148</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35</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146</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27</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0" i="0" u="none" strike="noStrike">
                          <a:solidFill>
                            <a:srgbClr val="000000"/>
                          </a:solidFill>
                          <a:latin typeface="Calibri"/>
                        </a:rPr>
                        <a:t> </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0" i="0" u="none" strike="noStrike">
                          <a:solidFill>
                            <a:srgbClr val="000000"/>
                          </a:solidFill>
                          <a:latin typeface="Calibri"/>
                        </a:rPr>
                        <a:t>Trained</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1714</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2351</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858</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2532</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325</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0325">
                <a:tc>
                  <a:txBody>
                    <a:bodyPr/>
                    <a:lstStyle/>
                    <a:p>
                      <a:pPr algn="l" fontAlgn="b"/>
                      <a:r>
                        <a:rPr lang="en-GB" sz="900" b="0" i="0" u="none" strike="noStrike">
                          <a:solidFill>
                            <a:srgbClr val="000000"/>
                          </a:solidFill>
                          <a:latin typeface="Calibri"/>
                        </a:rPr>
                        <a:t>Booked</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0</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0</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0</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0</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0</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0" i="0" u="none" strike="noStrike">
                          <a:solidFill>
                            <a:srgbClr val="000000"/>
                          </a:solidFill>
                          <a:latin typeface="Calibri"/>
                        </a:rPr>
                        <a:t> </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0" i="0" u="none" strike="noStrike">
                          <a:solidFill>
                            <a:srgbClr val="000000"/>
                          </a:solidFill>
                          <a:latin typeface="Calibri"/>
                        </a:rPr>
                        <a:t>Booked</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154</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108</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58</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147</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16</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0325">
                <a:tc>
                  <a:txBody>
                    <a:bodyPr/>
                    <a:lstStyle/>
                    <a:p>
                      <a:pPr algn="l" fontAlgn="b"/>
                      <a:r>
                        <a:rPr lang="en-GB" sz="900" b="0" i="0" u="none" strike="noStrike">
                          <a:solidFill>
                            <a:srgbClr val="000000"/>
                          </a:solidFill>
                          <a:latin typeface="Calibri"/>
                        </a:rPr>
                        <a:t>Gap</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38</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209</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29</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51</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23</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0" i="0" u="none" strike="noStrike">
                          <a:solidFill>
                            <a:srgbClr val="000000"/>
                          </a:solidFill>
                          <a:latin typeface="Calibri"/>
                        </a:rPr>
                        <a:t> </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0" i="0" u="none" strike="noStrike">
                          <a:solidFill>
                            <a:srgbClr val="000000"/>
                          </a:solidFill>
                          <a:latin typeface="Calibri"/>
                        </a:rPr>
                        <a:t>Gap</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281</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730</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150</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latin typeface="Calibri"/>
                        </a:rPr>
                        <a:t>242</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dirty="0">
                          <a:solidFill>
                            <a:srgbClr val="000000"/>
                          </a:solidFill>
                          <a:latin typeface="Calibri"/>
                        </a:rPr>
                        <a:t>59</a:t>
                      </a:r>
                    </a:p>
                  </a:txBody>
                  <a:tcPr marL="7775" marR="7775" marT="7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793554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A267FF-BF6B-4A95-82FE-DCF1850310BA}" type="slidenum">
              <a:rPr lang="en-GB" smtClean="0">
                <a:solidFill>
                  <a:srgbClr val="898989"/>
                </a:solidFill>
              </a:rPr>
              <a:pPr fontAlgn="base">
                <a:spcBef>
                  <a:spcPct val="0"/>
                </a:spcBef>
                <a:spcAft>
                  <a:spcPct val="0"/>
                </a:spcAft>
                <a:defRPr/>
              </a:pPr>
              <a:t>16</a:t>
            </a:fld>
            <a:endParaRPr lang="en-GB" smtClean="0">
              <a:solidFill>
                <a:srgbClr val="898989"/>
              </a:solidFill>
            </a:endParaRPr>
          </a:p>
        </p:txBody>
      </p:sp>
      <p:sp>
        <p:nvSpPr>
          <p:cNvPr id="4099" name="Title 6"/>
          <p:cNvSpPr>
            <a:spLocks noGrp="1"/>
          </p:cNvSpPr>
          <p:nvPr>
            <p:ph type="title"/>
          </p:nvPr>
        </p:nvSpPr>
        <p:spPr>
          <a:xfrm>
            <a:off x="179388" y="260350"/>
            <a:ext cx="8496300" cy="490538"/>
          </a:xfrm>
          <a:solidFill>
            <a:schemeClr val="accent1"/>
          </a:solidFill>
          <a:ln>
            <a:solidFill>
              <a:schemeClr val="tx1"/>
            </a:solidFill>
            <a:miter lim="800000"/>
            <a:headEnd/>
            <a:tailEnd/>
          </a:ln>
        </p:spPr>
        <p:txBody>
          <a:bodyPr/>
          <a:lstStyle/>
          <a:p>
            <a:pPr eaLnBrk="1" hangingPunct="1"/>
            <a:r>
              <a:rPr lang="en-GB" sz="1800" b="1" smtClean="0">
                <a:solidFill>
                  <a:schemeClr val="bg1"/>
                </a:solidFill>
              </a:rPr>
              <a:t>Statutory Training  - Risk Level 1 – Ward Registered Staff</a:t>
            </a:r>
          </a:p>
        </p:txBody>
      </p:sp>
      <p:sp>
        <p:nvSpPr>
          <p:cNvPr id="4100" name="TextBox 8"/>
          <p:cNvSpPr txBox="1">
            <a:spLocks noChangeArrowheads="1"/>
          </p:cNvSpPr>
          <p:nvPr/>
        </p:nvSpPr>
        <p:spPr bwMode="auto">
          <a:xfrm>
            <a:off x="107950" y="765175"/>
            <a:ext cx="8640763"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000">
                <a:solidFill>
                  <a:srgbClr val="000000"/>
                </a:solidFill>
                <a:cs typeface="Arial" charset="0"/>
              </a:rPr>
              <a:t>The following courses have been selected as high risk for the highest risk group; All registered staff working on inpatient wards. </a:t>
            </a:r>
          </a:p>
          <a:p>
            <a:pPr eaLnBrk="1" hangingPunct="1"/>
            <a:endParaRPr lang="en-GB" sz="1600">
              <a:solidFill>
                <a:srgbClr val="000000"/>
              </a:solidFill>
              <a:latin typeface="Calibri" pitchFamily="34" charset="0"/>
            </a:endParaRPr>
          </a:p>
        </p:txBody>
      </p:sp>
      <p:graphicFrame>
        <p:nvGraphicFramePr>
          <p:cNvPr id="11" name="Table 10"/>
          <p:cNvGraphicFramePr>
            <a:graphicFrameLocks noGrp="1"/>
          </p:cNvGraphicFramePr>
          <p:nvPr/>
        </p:nvGraphicFramePr>
        <p:xfrm>
          <a:off x="323850" y="1125538"/>
          <a:ext cx="8064501" cy="3251197"/>
        </p:xfrm>
        <a:graphic>
          <a:graphicData uri="http://schemas.openxmlformats.org/drawingml/2006/table">
            <a:tbl>
              <a:tblPr/>
              <a:tblGrid>
                <a:gridCol w="1963724"/>
                <a:gridCol w="701330"/>
                <a:gridCol w="490931"/>
                <a:gridCol w="490931"/>
                <a:gridCol w="561064"/>
                <a:gridCol w="560467"/>
                <a:gridCol w="1855908"/>
                <a:gridCol w="1440146"/>
              </a:tblGrid>
              <a:tr h="359932">
                <a:tc>
                  <a:txBody>
                    <a:bodyPr/>
                    <a:lstStyle/>
                    <a:p>
                      <a:pPr algn="ctr" rtl="0" fontAlgn="b"/>
                      <a:r>
                        <a:rPr lang="en-GB" sz="1000" b="1" i="0" u="none" strike="noStrike" dirty="0">
                          <a:solidFill>
                            <a:srgbClr val="000000"/>
                          </a:solidFill>
                          <a:latin typeface="Calibri"/>
                        </a:rPr>
                        <a:t>Course </a:t>
                      </a: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1" i="0" u="none" strike="noStrike" dirty="0" smtClean="0">
                          <a:solidFill>
                            <a:srgbClr val="000000"/>
                          </a:solidFill>
                          <a:latin typeface="Calibri"/>
                        </a:rPr>
                        <a:t>Performance</a:t>
                      </a:r>
                    </a:p>
                    <a:p>
                      <a:pPr algn="ctr" rtl="0" fontAlgn="b"/>
                      <a:r>
                        <a:rPr lang="en-GB" sz="1000" b="1" i="0" u="none" strike="noStrike" dirty="0" smtClean="0">
                          <a:solidFill>
                            <a:srgbClr val="000000"/>
                          </a:solidFill>
                          <a:latin typeface="Calibri"/>
                        </a:rPr>
                        <a:t>%</a:t>
                      </a:r>
                      <a:endParaRPr lang="en-GB" sz="1000" b="1"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1" i="0" u="none" strike="noStrike" dirty="0">
                          <a:solidFill>
                            <a:srgbClr val="000000"/>
                          </a:solidFill>
                          <a:latin typeface="Calibri"/>
                        </a:rPr>
                        <a:t>Total Staff</a:t>
                      </a: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FF6"/>
                    </a:solidFill>
                  </a:tcPr>
                </a:tc>
                <a:tc>
                  <a:txBody>
                    <a:bodyPr/>
                    <a:lstStyle/>
                    <a:p>
                      <a:pPr algn="ctr" rtl="0" fontAlgn="b"/>
                      <a:r>
                        <a:rPr lang="en-GB" sz="1000" b="1" i="0" u="none" strike="noStrike" dirty="0" smtClean="0">
                          <a:solidFill>
                            <a:srgbClr val="000000"/>
                          </a:solidFill>
                          <a:latin typeface="Calibri"/>
                        </a:rPr>
                        <a:t>Staff Trained</a:t>
                      </a:r>
                      <a:endParaRPr lang="en-GB" sz="1000" b="1"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GB" sz="1000" b="1" i="0" u="none" strike="noStrike" dirty="0">
                          <a:solidFill>
                            <a:srgbClr val="000000"/>
                          </a:solidFill>
                          <a:latin typeface="Calibri"/>
                        </a:rPr>
                        <a:t>Training </a:t>
                      </a:r>
                      <a:r>
                        <a:rPr lang="en-GB" sz="1000" b="1" i="0" u="none" strike="noStrike" dirty="0" smtClean="0">
                          <a:solidFill>
                            <a:srgbClr val="000000"/>
                          </a:solidFill>
                          <a:latin typeface="Calibri"/>
                        </a:rPr>
                        <a:t>required</a:t>
                      </a:r>
                      <a:endParaRPr lang="en-GB" sz="1000" b="1"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GB" sz="1000" b="1" i="0" u="none" strike="noStrike" dirty="0" smtClean="0">
                          <a:solidFill>
                            <a:srgbClr val="000000"/>
                          </a:solidFill>
                          <a:latin typeface="Calibri"/>
                        </a:rPr>
                        <a:t>Already </a:t>
                      </a:r>
                    </a:p>
                    <a:p>
                      <a:pPr algn="ctr" rtl="0" fontAlgn="b"/>
                      <a:r>
                        <a:rPr lang="en-GB" sz="1000" b="1" i="0" u="none" strike="noStrike" dirty="0" smtClean="0">
                          <a:solidFill>
                            <a:srgbClr val="000000"/>
                          </a:solidFill>
                          <a:latin typeface="Calibri"/>
                        </a:rPr>
                        <a:t>Booked</a:t>
                      </a:r>
                      <a:endParaRPr lang="en-GB" sz="1000" b="1"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000" b="1" i="0" u="none" strike="noStrike" dirty="0" smtClean="0">
                          <a:solidFill>
                            <a:srgbClr val="000000"/>
                          </a:solidFill>
                          <a:latin typeface="+mn-lt"/>
                        </a:rPr>
                        <a:t> Action required</a:t>
                      </a:r>
                    </a:p>
                    <a:p>
                      <a:pPr algn="ctr" rtl="0" fontAlgn="b"/>
                      <a:endParaRPr lang="en-GB" sz="1000" b="1"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1" i="0" u="none" strike="noStrike" dirty="0" smtClean="0">
                          <a:solidFill>
                            <a:srgbClr val="000000"/>
                          </a:solidFill>
                          <a:latin typeface="Calibri"/>
                        </a:rPr>
                        <a:t>Places available </a:t>
                      </a:r>
                    </a:p>
                    <a:p>
                      <a:pPr algn="ctr" rtl="0" fontAlgn="b"/>
                      <a:r>
                        <a:rPr lang="en-GB" sz="1000" b="1" i="0" u="none" strike="noStrike" dirty="0" smtClean="0">
                          <a:solidFill>
                            <a:srgbClr val="000000"/>
                          </a:solidFill>
                          <a:latin typeface="Calibri"/>
                        </a:rPr>
                        <a:t>in next </a:t>
                      </a:r>
                      <a:r>
                        <a:rPr lang="en-GB" sz="1000" b="1" i="0" u="none" strike="noStrike" dirty="0">
                          <a:solidFill>
                            <a:srgbClr val="000000"/>
                          </a:solidFill>
                          <a:latin typeface="Calibri"/>
                        </a:rPr>
                        <a:t>3 </a:t>
                      </a:r>
                      <a:r>
                        <a:rPr lang="en-GB" sz="1000" b="1" i="0" u="none" strike="noStrike" dirty="0" smtClean="0">
                          <a:solidFill>
                            <a:srgbClr val="000000"/>
                          </a:solidFill>
                          <a:latin typeface="Calibri"/>
                        </a:rPr>
                        <a:t>months</a:t>
                      </a:r>
                      <a:endParaRPr lang="en-GB" sz="1000" b="1"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320">
                <a:tc>
                  <a:txBody>
                    <a:bodyPr/>
                    <a:lstStyle/>
                    <a:p>
                      <a:pPr algn="ctr" rtl="0" fontAlgn="b"/>
                      <a:r>
                        <a:rPr lang="en-GB" sz="1000" b="0" i="0" u="none" strike="noStrike" dirty="0">
                          <a:solidFill>
                            <a:srgbClr val="000000"/>
                          </a:solidFill>
                          <a:latin typeface="Calibri"/>
                        </a:rPr>
                        <a:t>Fire Awareness</a:t>
                      </a: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smtClean="0">
                          <a:solidFill>
                            <a:srgbClr val="000000"/>
                          </a:solidFill>
                          <a:latin typeface="Calibri"/>
                        </a:rPr>
                        <a:t>80</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b"/>
                      <a:r>
                        <a:rPr lang="en-GB" sz="1000" b="0" i="0" u="none" strike="noStrike" dirty="0" smtClean="0">
                          <a:solidFill>
                            <a:srgbClr val="000000"/>
                          </a:solidFill>
                          <a:latin typeface="Calibri"/>
                        </a:rPr>
                        <a:t>838</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FF6"/>
                    </a:solidFill>
                  </a:tcPr>
                </a:tc>
                <a:tc>
                  <a:txBody>
                    <a:bodyPr/>
                    <a:lstStyle/>
                    <a:p>
                      <a:pPr algn="ctr" rtl="0" fontAlgn="b"/>
                      <a:r>
                        <a:rPr lang="en-GB" sz="1000" b="0" i="0" u="none" strike="noStrike" dirty="0" smtClean="0">
                          <a:solidFill>
                            <a:srgbClr val="000000"/>
                          </a:solidFill>
                          <a:latin typeface="Calibri"/>
                        </a:rPr>
                        <a:t>661</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GB" sz="1000" b="0" i="0" u="none" strike="noStrike" dirty="0" smtClean="0">
                          <a:solidFill>
                            <a:srgbClr val="000000"/>
                          </a:solidFill>
                          <a:latin typeface="Calibri"/>
                        </a:rPr>
                        <a:t>132</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GB" sz="1000" b="0" i="0" u="none" strike="noStrike" dirty="0" smtClean="0">
                          <a:solidFill>
                            <a:srgbClr val="000000"/>
                          </a:solidFill>
                          <a:latin typeface="Calibri"/>
                        </a:rPr>
                        <a:t>40</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smtClean="0">
                          <a:solidFill>
                            <a:srgbClr val="000000"/>
                          </a:solidFill>
                          <a:latin typeface="Calibri"/>
                        </a:rPr>
                        <a:t>Book 92 places &amp; attend</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smtClean="0">
                          <a:solidFill>
                            <a:srgbClr val="000000"/>
                          </a:solidFill>
                          <a:latin typeface="Calibri"/>
                        </a:rPr>
                        <a:t>336</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327">
                <a:tc>
                  <a:txBody>
                    <a:bodyPr/>
                    <a:lstStyle/>
                    <a:p>
                      <a:pPr algn="ctr" rtl="0" fontAlgn="b"/>
                      <a:r>
                        <a:rPr lang="en-GB" sz="1000" b="0" i="0" u="none" strike="noStrike" dirty="0">
                          <a:solidFill>
                            <a:srgbClr val="000000"/>
                          </a:solidFill>
                          <a:latin typeface="Calibri"/>
                        </a:rPr>
                        <a:t>Induction - Local </a:t>
                      </a:r>
                      <a:r>
                        <a:rPr lang="en-GB" sz="1000" b="0" i="0" u="none" strike="noStrike" dirty="0" smtClean="0">
                          <a:solidFill>
                            <a:srgbClr val="000000"/>
                          </a:solidFill>
                          <a:latin typeface="Calibri"/>
                        </a:rPr>
                        <a:t>Workplace </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smtClean="0">
                          <a:solidFill>
                            <a:srgbClr val="000000"/>
                          </a:solidFill>
                          <a:latin typeface="Calibri"/>
                        </a:rPr>
                        <a:t>54</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GB" sz="1000" b="0" i="0" u="none" strike="noStrike" dirty="0" smtClean="0">
                          <a:solidFill>
                            <a:srgbClr val="000000"/>
                          </a:solidFill>
                          <a:latin typeface="Calibri"/>
                        </a:rPr>
                        <a:t>99</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FF6"/>
                    </a:solidFill>
                  </a:tcPr>
                </a:tc>
                <a:tc>
                  <a:txBody>
                    <a:bodyPr/>
                    <a:lstStyle/>
                    <a:p>
                      <a:pPr algn="ctr" rtl="0" fontAlgn="b"/>
                      <a:r>
                        <a:rPr lang="en-GB" sz="1000" b="0" i="0" u="none" strike="noStrike" dirty="0" smtClean="0">
                          <a:solidFill>
                            <a:srgbClr val="000000"/>
                          </a:solidFill>
                          <a:latin typeface="Calibri"/>
                        </a:rPr>
                        <a:t>53</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GB" sz="1000" b="0" i="0" u="none" strike="noStrike" dirty="0" smtClean="0">
                          <a:solidFill>
                            <a:srgbClr val="000000"/>
                          </a:solidFill>
                          <a:latin typeface="Calibri"/>
                        </a:rPr>
                        <a:t>46</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GB" sz="1000" b="0" i="0" u="none" strike="noStrike" dirty="0">
                          <a:solidFill>
                            <a:srgbClr val="000000"/>
                          </a:solidFill>
                          <a:latin typeface="Calibri"/>
                        </a:rPr>
                        <a:t>0</a:t>
                      </a: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dirty="0" smtClean="0">
                          <a:solidFill>
                            <a:srgbClr val="000000"/>
                          </a:solidFill>
                          <a:latin typeface="+mn-lt"/>
                        </a:rPr>
                        <a:t>Managers  to input date on OTR</a:t>
                      </a: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320">
                <a:tc>
                  <a:txBody>
                    <a:bodyPr/>
                    <a:lstStyle/>
                    <a:p>
                      <a:pPr algn="ctr" rtl="0" fontAlgn="b"/>
                      <a:r>
                        <a:rPr lang="en-GB" sz="1000" b="0" i="0" u="none" strike="noStrike">
                          <a:solidFill>
                            <a:srgbClr val="000000"/>
                          </a:solidFill>
                          <a:latin typeface="Calibri"/>
                        </a:rPr>
                        <a:t>Infection Control - Classroom</a:t>
                      </a: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smtClean="0">
                          <a:solidFill>
                            <a:srgbClr val="000000"/>
                          </a:solidFill>
                          <a:latin typeface="Calibri"/>
                        </a:rPr>
                        <a:t>79</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GB" sz="1000" b="0" i="0" u="none" strike="noStrike" dirty="0" smtClean="0">
                          <a:solidFill>
                            <a:srgbClr val="000000"/>
                          </a:solidFill>
                          <a:latin typeface="Calibri"/>
                        </a:rPr>
                        <a:t>838</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FF6"/>
                    </a:solidFill>
                  </a:tcPr>
                </a:tc>
                <a:tc>
                  <a:txBody>
                    <a:bodyPr/>
                    <a:lstStyle/>
                    <a:p>
                      <a:pPr algn="ctr" rtl="0" fontAlgn="b"/>
                      <a:r>
                        <a:rPr lang="en-GB" sz="1000" b="0" i="0" u="none" strike="noStrike" dirty="0" smtClean="0">
                          <a:solidFill>
                            <a:srgbClr val="000000"/>
                          </a:solidFill>
                          <a:latin typeface="Calibri"/>
                        </a:rPr>
                        <a:t>659</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GB" sz="1000" b="0" i="0" u="none" strike="noStrike" dirty="0" smtClean="0">
                          <a:solidFill>
                            <a:srgbClr val="000000"/>
                          </a:solidFill>
                          <a:latin typeface="Calibri"/>
                        </a:rPr>
                        <a:t>179</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GB" sz="1000" b="0" i="0" u="none" strike="noStrike" dirty="0" smtClean="0">
                          <a:solidFill>
                            <a:srgbClr val="000000"/>
                          </a:solidFill>
                          <a:latin typeface="Calibri"/>
                        </a:rPr>
                        <a:t>32</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smtClean="0">
                          <a:solidFill>
                            <a:srgbClr val="000000"/>
                          </a:solidFill>
                          <a:latin typeface="Calibri"/>
                        </a:rPr>
                        <a:t>Book 147</a:t>
                      </a:r>
                      <a:r>
                        <a:rPr lang="en-GB" sz="1000" b="0" i="0" u="none" strike="noStrike" baseline="0" dirty="0" smtClean="0">
                          <a:solidFill>
                            <a:srgbClr val="000000"/>
                          </a:solidFill>
                          <a:latin typeface="Calibri"/>
                        </a:rPr>
                        <a:t> </a:t>
                      </a:r>
                      <a:r>
                        <a:rPr lang="en-GB" sz="1000" b="0" i="0" u="none" strike="noStrike" dirty="0" smtClean="0">
                          <a:solidFill>
                            <a:srgbClr val="000000"/>
                          </a:solidFill>
                          <a:latin typeface="Calibri"/>
                        </a:rPr>
                        <a:t>places &amp; attend</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smtClean="0">
                          <a:solidFill>
                            <a:srgbClr val="000000"/>
                          </a:solidFill>
                          <a:latin typeface="Calibri"/>
                        </a:rPr>
                        <a:t>340</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331">
                <a:tc>
                  <a:txBody>
                    <a:bodyPr/>
                    <a:lstStyle/>
                    <a:p>
                      <a:pPr algn="ctr" rtl="0" fontAlgn="b"/>
                      <a:r>
                        <a:rPr lang="en-GB" sz="1000" b="0" i="0" u="none" strike="noStrike" dirty="0">
                          <a:solidFill>
                            <a:srgbClr val="000000"/>
                          </a:solidFill>
                          <a:latin typeface="Calibri"/>
                        </a:rPr>
                        <a:t>Infection control - Workbook</a:t>
                      </a: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smtClean="0">
                          <a:solidFill>
                            <a:srgbClr val="000000"/>
                          </a:solidFill>
                          <a:latin typeface="Calibri"/>
                        </a:rPr>
                        <a:t>70</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GB" sz="1000" b="0" i="0" u="none" strike="noStrike" dirty="0" smtClean="0">
                          <a:solidFill>
                            <a:srgbClr val="000000"/>
                          </a:solidFill>
                          <a:latin typeface="Calibri"/>
                        </a:rPr>
                        <a:t>744</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FF6"/>
                    </a:solidFill>
                  </a:tcPr>
                </a:tc>
                <a:tc>
                  <a:txBody>
                    <a:bodyPr/>
                    <a:lstStyle/>
                    <a:p>
                      <a:pPr algn="ctr" rtl="0" fontAlgn="b"/>
                      <a:r>
                        <a:rPr lang="en-GB" sz="1000" b="0" i="0" u="none" strike="noStrike" dirty="0" smtClean="0">
                          <a:solidFill>
                            <a:srgbClr val="000000"/>
                          </a:solidFill>
                          <a:latin typeface="Calibri"/>
                        </a:rPr>
                        <a:t>521</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GB" sz="1000" b="0" i="0" u="none" strike="noStrike" dirty="0" smtClean="0">
                          <a:solidFill>
                            <a:srgbClr val="000000"/>
                          </a:solidFill>
                          <a:latin typeface="Calibri"/>
                        </a:rPr>
                        <a:t>223</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GB" sz="1000" b="0" i="0" u="none" strike="noStrike" dirty="0" smtClean="0">
                          <a:solidFill>
                            <a:srgbClr val="000000"/>
                          </a:solidFill>
                          <a:latin typeface="Calibri"/>
                        </a:rPr>
                        <a:t>0</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dirty="0" smtClean="0">
                          <a:solidFill>
                            <a:srgbClr val="000000"/>
                          </a:solidFill>
                          <a:latin typeface="+mn-lt"/>
                        </a:rPr>
                        <a:t>Completion of workbook by individual</a:t>
                      </a: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320">
                <a:tc>
                  <a:txBody>
                    <a:bodyPr/>
                    <a:lstStyle/>
                    <a:p>
                      <a:pPr algn="ctr" rtl="0" fontAlgn="b"/>
                      <a:r>
                        <a:rPr lang="en-GB" sz="1000" b="0" i="0" u="none" strike="noStrike">
                          <a:solidFill>
                            <a:srgbClr val="000000"/>
                          </a:solidFill>
                          <a:latin typeface="Calibri"/>
                        </a:rPr>
                        <a:t>PMVA Full Course Teamwork</a:t>
                      </a: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smtClean="0">
                          <a:solidFill>
                            <a:srgbClr val="000000"/>
                          </a:solidFill>
                          <a:latin typeface="Calibri"/>
                        </a:rPr>
                        <a:t>92</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b"/>
                      <a:r>
                        <a:rPr lang="en-GB" sz="1000" b="0" i="0" u="none" strike="noStrike" dirty="0" smtClean="0">
                          <a:solidFill>
                            <a:srgbClr val="000000"/>
                          </a:solidFill>
                          <a:latin typeface="Calibri"/>
                        </a:rPr>
                        <a:t>263</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FF6"/>
                    </a:solidFill>
                  </a:tcPr>
                </a:tc>
                <a:tc>
                  <a:txBody>
                    <a:bodyPr/>
                    <a:lstStyle/>
                    <a:p>
                      <a:pPr algn="ctr" rtl="0" fontAlgn="b"/>
                      <a:r>
                        <a:rPr lang="en-GB" sz="1000" b="0" i="0" u="none" strike="noStrike" dirty="0" smtClean="0">
                          <a:solidFill>
                            <a:srgbClr val="000000"/>
                          </a:solidFill>
                          <a:latin typeface="Calibri"/>
                        </a:rPr>
                        <a:t>243</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GB" sz="1000" b="0" i="0" u="none" strike="noStrike" dirty="0" smtClean="0">
                          <a:solidFill>
                            <a:srgbClr val="000000"/>
                          </a:solidFill>
                          <a:latin typeface="Calibri"/>
                        </a:rPr>
                        <a:t>20</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GB" sz="1000" b="0" i="0" u="none" strike="noStrike" dirty="0" smtClean="0">
                          <a:solidFill>
                            <a:srgbClr val="000000"/>
                          </a:solidFill>
                          <a:latin typeface="Calibri"/>
                        </a:rPr>
                        <a:t>6</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smtClean="0">
                          <a:solidFill>
                            <a:srgbClr val="000000"/>
                          </a:solidFill>
                          <a:latin typeface="Calibri"/>
                        </a:rPr>
                        <a:t>Book  14 places &amp; attend</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smtClean="0">
                          <a:solidFill>
                            <a:srgbClr val="000000"/>
                          </a:solidFill>
                          <a:latin typeface="Calibri"/>
                        </a:rPr>
                        <a:t>24</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327">
                <a:tc>
                  <a:txBody>
                    <a:bodyPr/>
                    <a:lstStyle/>
                    <a:p>
                      <a:pPr algn="ctr" rtl="0" fontAlgn="b"/>
                      <a:r>
                        <a:rPr lang="en-GB" sz="1000" b="0" i="0" u="none" strike="noStrike" dirty="0">
                          <a:solidFill>
                            <a:srgbClr val="000000"/>
                          </a:solidFill>
                          <a:latin typeface="Calibri"/>
                        </a:rPr>
                        <a:t>PMVA Full Course Recertification</a:t>
                      </a: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smtClean="0">
                          <a:solidFill>
                            <a:srgbClr val="000000"/>
                          </a:solidFill>
                          <a:latin typeface="Calibri"/>
                        </a:rPr>
                        <a:t>75</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GB" sz="1000" b="0" i="0" u="none" strike="noStrike" dirty="0" smtClean="0">
                          <a:solidFill>
                            <a:srgbClr val="000000"/>
                          </a:solidFill>
                          <a:latin typeface="Calibri"/>
                        </a:rPr>
                        <a:t>202</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FF6"/>
                    </a:solidFill>
                  </a:tcPr>
                </a:tc>
                <a:tc>
                  <a:txBody>
                    <a:bodyPr/>
                    <a:lstStyle/>
                    <a:p>
                      <a:pPr algn="ctr" rtl="0" fontAlgn="b"/>
                      <a:r>
                        <a:rPr lang="en-GB" sz="1000" b="0" i="0" u="none" strike="noStrike" dirty="0" smtClean="0">
                          <a:solidFill>
                            <a:srgbClr val="000000"/>
                          </a:solidFill>
                          <a:latin typeface="Calibri"/>
                        </a:rPr>
                        <a:t>152</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GB" sz="1000" b="0" i="0" u="none" strike="noStrike" dirty="0" smtClean="0">
                          <a:solidFill>
                            <a:srgbClr val="000000"/>
                          </a:solidFill>
                          <a:latin typeface="Calibri"/>
                        </a:rPr>
                        <a:t>50</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GB" sz="1000" b="0" i="0" u="none" strike="noStrike" dirty="0" smtClean="0">
                          <a:solidFill>
                            <a:srgbClr val="000000"/>
                          </a:solidFill>
                          <a:latin typeface="Calibri"/>
                        </a:rPr>
                        <a:t>28</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smtClean="0">
                          <a:solidFill>
                            <a:srgbClr val="000000"/>
                          </a:solidFill>
                          <a:latin typeface="Calibri"/>
                        </a:rPr>
                        <a:t>Book 22 places &amp; attend</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smtClean="0">
                          <a:solidFill>
                            <a:srgbClr val="000000"/>
                          </a:solidFill>
                          <a:latin typeface="Calibri"/>
                        </a:rPr>
                        <a:t>49</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331">
                <a:tc>
                  <a:txBody>
                    <a:bodyPr/>
                    <a:lstStyle/>
                    <a:p>
                      <a:pPr algn="ctr" rtl="0" fontAlgn="b"/>
                      <a:r>
                        <a:rPr lang="en-GB" sz="1000" b="0" i="0" u="none" strike="noStrike">
                          <a:solidFill>
                            <a:srgbClr val="000000"/>
                          </a:solidFill>
                          <a:latin typeface="Calibri"/>
                        </a:rPr>
                        <a:t>PMVA Short Course Teamwork</a:t>
                      </a: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smtClean="0">
                          <a:solidFill>
                            <a:srgbClr val="000000"/>
                          </a:solidFill>
                          <a:latin typeface="Calibri"/>
                        </a:rPr>
                        <a:t>84</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b"/>
                      <a:r>
                        <a:rPr lang="en-GB" sz="1000" b="0" i="0" u="none" strike="noStrike" dirty="0" smtClean="0">
                          <a:solidFill>
                            <a:srgbClr val="000000"/>
                          </a:solidFill>
                          <a:latin typeface="Calibri"/>
                        </a:rPr>
                        <a:t>95</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FF6"/>
                    </a:solidFill>
                  </a:tcPr>
                </a:tc>
                <a:tc>
                  <a:txBody>
                    <a:bodyPr/>
                    <a:lstStyle/>
                    <a:p>
                      <a:pPr algn="ctr" rtl="0" fontAlgn="b"/>
                      <a:r>
                        <a:rPr lang="en-GB" sz="1000" b="0" i="0" u="none" strike="noStrike" dirty="0" smtClean="0">
                          <a:solidFill>
                            <a:srgbClr val="000000"/>
                          </a:solidFill>
                          <a:latin typeface="Calibri"/>
                        </a:rPr>
                        <a:t>80</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GB" sz="1000" b="0" i="0" u="none" strike="noStrike" dirty="0" smtClean="0">
                          <a:solidFill>
                            <a:srgbClr val="000000"/>
                          </a:solidFill>
                          <a:latin typeface="Calibri"/>
                        </a:rPr>
                        <a:t>15</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GB" sz="1000" b="0" i="0" u="none" strike="noStrike" dirty="0" smtClean="0">
                          <a:solidFill>
                            <a:srgbClr val="000000"/>
                          </a:solidFill>
                          <a:latin typeface="Calibri"/>
                        </a:rPr>
                        <a:t>8</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smtClean="0">
                          <a:solidFill>
                            <a:srgbClr val="000000"/>
                          </a:solidFill>
                          <a:latin typeface="Calibri"/>
                        </a:rPr>
                        <a:t>Book 7 places &amp; attend</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smtClean="0">
                          <a:solidFill>
                            <a:srgbClr val="000000"/>
                          </a:solidFill>
                          <a:latin typeface="Calibri"/>
                        </a:rPr>
                        <a:t>16 </a:t>
                      </a:r>
                      <a:r>
                        <a:rPr lang="en-GB" sz="1000" b="0" i="0" u="none" strike="noStrike" dirty="0">
                          <a:solidFill>
                            <a:srgbClr val="000000"/>
                          </a:solidFill>
                          <a:latin typeface="Calibri"/>
                        </a:rPr>
                        <a:t>places available in </a:t>
                      </a:r>
                      <a:r>
                        <a:rPr lang="en-GB" sz="1000" b="0" i="0" u="none" strike="noStrike" dirty="0" smtClean="0">
                          <a:solidFill>
                            <a:srgbClr val="000000"/>
                          </a:solidFill>
                          <a:latin typeface="Calibri"/>
                        </a:rPr>
                        <a:t>Feb</a:t>
                      </a:r>
                    </a:p>
                    <a:p>
                      <a:pPr algn="ctr" rtl="0" fontAlgn="b"/>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327">
                <a:tc>
                  <a:txBody>
                    <a:bodyPr/>
                    <a:lstStyle/>
                    <a:p>
                      <a:pPr algn="ctr" rtl="0" fontAlgn="b"/>
                      <a:r>
                        <a:rPr lang="en-GB" sz="1000" b="0" i="0" u="none" strike="noStrike" dirty="0">
                          <a:solidFill>
                            <a:srgbClr val="000000"/>
                          </a:solidFill>
                          <a:latin typeface="Calibri"/>
                        </a:rPr>
                        <a:t>PMVA Short Course Recertification</a:t>
                      </a: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smtClean="0">
                          <a:solidFill>
                            <a:srgbClr val="000000"/>
                          </a:solidFill>
                          <a:latin typeface="Calibri"/>
                        </a:rPr>
                        <a:t>67</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GB" sz="1000" b="0" i="0" u="none" strike="noStrike" dirty="0" smtClean="0">
                          <a:solidFill>
                            <a:srgbClr val="000000"/>
                          </a:solidFill>
                          <a:latin typeface="Calibri"/>
                        </a:rPr>
                        <a:t>83</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FF6"/>
                    </a:solidFill>
                  </a:tcPr>
                </a:tc>
                <a:tc>
                  <a:txBody>
                    <a:bodyPr/>
                    <a:lstStyle/>
                    <a:p>
                      <a:pPr algn="ctr" rtl="0" fontAlgn="b"/>
                      <a:r>
                        <a:rPr lang="en-GB" sz="1000" b="0" i="0" u="none" strike="noStrike" dirty="0" smtClean="0">
                          <a:solidFill>
                            <a:srgbClr val="000000"/>
                          </a:solidFill>
                          <a:latin typeface="Calibri"/>
                        </a:rPr>
                        <a:t>56</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GB" sz="1000" b="0" i="0" u="none" strike="noStrike" dirty="0" smtClean="0">
                          <a:solidFill>
                            <a:srgbClr val="000000"/>
                          </a:solidFill>
                          <a:latin typeface="Calibri"/>
                        </a:rPr>
                        <a:t>27</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GB" sz="1000" b="0" i="0" u="none" strike="noStrike" dirty="0" smtClean="0">
                          <a:solidFill>
                            <a:srgbClr val="000000"/>
                          </a:solidFill>
                          <a:latin typeface="Calibri"/>
                        </a:rPr>
                        <a:t>22</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smtClean="0">
                          <a:solidFill>
                            <a:srgbClr val="000000"/>
                          </a:solidFill>
                          <a:latin typeface="Calibri"/>
                        </a:rPr>
                        <a:t>Book 5 places &amp; attend</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smtClean="0">
                          <a:solidFill>
                            <a:srgbClr val="000000"/>
                          </a:solidFill>
                          <a:latin typeface="Calibri"/>
                        </a:rPr>
                        <a:t>46</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331">
                <a:tc>
                  <a:txBody>
                    <a:bodyPr/>
                    <a:lstStyle/>
                    <a:p>
                      <a:pPr algn="ctr" rtl="0" fontAlgn="b"/>
                      <a:r>
                        <a:rPr lang="en-GB" sz="1000" b="0" i="0" u="none" strike="noStrike" dirty="0">
                          <a:solidFill>
                            <a:srgbClr val="000000"/>
                          </a:solidFill>
                          <a:latin typeface="Calibri"/>
                        </a:rPr>
                        <a:t>Resuscitation Assessment ABLS &amp; AED</a:t>
                      </a: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smtClean="0">
                          <a:solidFill>
                            <a:srgbClr val="000000"/>
                          </a:solidFill>
                          <a:latin typeface="Calibri"/>
                        </a:rPr>
                        <a:t>74</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GB" sz="1000" b="0" i="0" u="none" strike="noStrike" dirty="0" smtClean="0">
                          <a:solidFill>
                            <a:srgbClr val="000000"/>
                          </a:solidFill>
                          <a:latin typeface="Calibri"/>
                        </a:rPr>
                        <a:t>838</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FF6"/>
                    </a:solidFill>
                  </a:tcPr>
                </a:tc>
                <a:tc>
                  <a:txBody>
                    <a:bodyPr/>
                    <a:lstStyle/>
                    <a:p>
                      <a:pPr algn="ctr" rtl="0" fontAlgn="b"/>
                      <a:r>
                        <a:rPr lang="en-GB" sz="1000" b="0" i="0" u="none" strike="noStrike" dirty="0" smtClean="0">
                          <a:solidFill>
                            <a:srgbClr val="000000"/>
                          </a:solidFill>
                          <a:latin typeface="Calibri"/>
                        </a:rPr>
                        <a:t>621</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GB" sz="1000" b="0" i="0" u="none" strike="noStrike" dirty="0" smtClean="0">
                          <a:solidFill>
                            <a:srgbClr val="000000"/>
                          </a:solidFill>
                          <a:latin typeface="Calibri"/>
                        </a:rPr>
                        <a:t>217</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GB" sz="1000" b="0" i="0" u="none" strike="noStrike" dirty="0" smtClean="0">
                          <a:solidFill>
                            <a:srgbClr val="000000"/>
                          </a:solidFill>
                          <a:latin typeface="Calibri"/>
                        </a:rPr>
                        <a:t>70</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smtClean="0">
                          <a:solidFill>
                            <a:srgbClr val="000000"/>
                          </a:solidFill>
                          <a:latin typeface="Calibri"/>
                        </a:rPr>
                        <a:t>Book 147 places &amp; attend</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smtClean="0">
                          <a:solidFill>
                            <a:srgbClr val="000000"/>
                          </a:solidFill>
                          <a:latin typeface="Calibri"/>
                        </a:rPr>
                        <a:t>245</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331">
                <a:tc>
                  <a:txBody>
                    <a:bodyPr/>
                    <a:lstStyle/>
                    <a:p>
                      <a:pPr algn="ctr" rtl="0" fontAlgn="b"/>
                      <a:r>
                        <a:rPr lang="en-GB" sz="1000" b="0" i="0" u="none" strike="noStrike" dirty="0">
                          <a:solidFill>
                            <a:srgbClr val="000000"/>
                          </a:solidFill>
                          <a:latin typeface="Calibri"/>
                        </a:rPr>
                        <a:t>Resuscitation eLearning ABLS &amp; AED</a:t>
                      </a: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smtClean="0">
                          <a:solidFill>
                            <a:srgbClr val="000000"/>
                          </a:solidFill>
                          <a:latin typeface="Calibri"/>
                        </a:rPr>
                        <a:t>76</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GB" sz="1000" b="0" i="0" u="none" strike="noStrike" dirty="0" smtClean="0">
                          <a:solidFill>
                            <a:srgbClr val="000000"/>
                          </a:solidFill>
                          <a:latin typeface="Calibri"/>
                        </a:rPr>
                        <a:t>838</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FF6"/>
                    </a:solidFill>
                  </a:tcPr>
                </a:tc>
                <a:tc>
                  <a:txBody>
                    <a:bodyPr/>
                    <a:lstStyle/>
                    <a:p>
                      <a:pPr algn="ctr" rtl="0" fontAlgn="b"/>
                      <a:r>
                        <a:rPr lang="en-GB" sz="1000" b="0" i="0" u="none" strike="noStrike" dirty="0" smtClean="0">
                          <a:solidFill>
                            <a:srgbClr val="000000"/>
                          </a:solidFill>
                          <a:latin typeface="Calibri"/>
                        </a:rPr>
                        <a:t>639</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GB" sz="1000" b="0" i="0" u="none" strike="noStrike" dirty="0" smtClean="0">
                          <a:solidFill>
                            <a:srgbClr val="000000"/>
                          </a:solidFill>
                          <a:latin typeface="Calibri"/>
                        </a:rPr>
                        <a:t>199</a:t>
                      </a:r>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GB" sz="1000" b="0" i="0" u="none" strike="noStrike" dirty="0">
                          <a:solidFill>
                            <a:srgbClr val="000000"/>
                          </a:solidFill>
                          <a:latin typeface="Calibri"/>
                        </a:rPr>
                        <a:t>0</a:t>
                      </a: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dirty="0" smtClean="0">
                          <a:solidFill>
                            <a:srgbClr val="000000"/>
                          </a:solidFill>
                          <a:latin typeface="+mn-lt"/>
                        </a:rPr>
                        <a:t>Completion of eLearning by individual</a:t>
                      </a: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GB" sz="1000" b="0" i="0" u="none" strike="noStrike" dirty="0">
                        <a:solidFill>
                          <a:srgbClr val="000000"/>
                        </a:solidFill>
                        <a:latin typeface="Calibri"/>
                      </a:endParaRPr>
                    </a:p>
                  </a:txBody>
                  <a:tcPr marL="6485" marR="6485" marT="64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211" name="TextBox 6"/>
          <p:cNvSpPr txBox="1">
            <a:spLocks noChangeArrowheads="1"/>
          </p:cNvSpPr>
          <p:nvPr/>
        </p:nvSpPr>
        <p:spPr bwMode="auto">
          <a:xfrm>
            <a:off x="250825" y="4365625"/>
            <a:ext cx="8496300" cy="224631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lnSpc>
                <a:spcPct val="150000"/>
              </a:lnSpc>
              <a:spcBef>
                <a:spcPts val="0"/>
              </a:spcBef>
              <a:spcAft>
                <a:spcPts val="0"/>
              </a:spcAft>
              <a:defRPr/>
            </a:pPr>
            <a:r>
              <a:rPr lang="en-GB" sz="1000" b="1" dirty="0" smtClean="0">
                <a:solidFill>
                  <a:prstClr val="black"/>
                </a:solidFill>
                <a:latin typeface="Arial" pitchFamily="34" charset="0"/>
                <a:cs typeface="Arial" pitchFamily="34" charset="0"/>
              </a:rPr>
              <a:t>Actions:</a:t>
            </a:r>
          </a:p>
          <a:p>
            <a:pPr algn="just" eaLnBrk="1" fontAlgn="auto" hangingPunct="1">
              <a:spcBef>
                <a:spcPts val="0"/>
              </a:spcBef>
              <a:spcAft>
                <a:spcPts val="0"/>
              </a:spcAft>
              <a:defRPr/>
            </a:pPr>
            <a:r>
              <a:rPr lang="en-GB" sz="1000" dirty="0" smtClean="0">
                <a:solidFill>
                  <a:prstClr val="black"/>
                </a:solidFill>
                <a:latin typeface="Arial" pitchFamily="34" charset="0"/>
                <a:ea typeface="Segoe UI" pitchFamily="34" charset="0"/>
                <a:cs typeface="Arial" pitchFamily="34" charset="0"/>
              </a:rPr>
              <a:t>In conjunction with the Chief Operating Officer and the Director of Nursing &amp; Clinical Standards, new strategic principles for statutory and mandatory training have now been agreed to prioritise patient safety and address staff perception. These include:</a:t>
            </a:r>
          </a:p>
          <a:p>
            <a:pPr marL="628650" lvl="1" indent="-171450" eaLnBrk="1" fontAlgn="auto" hangingPunct="1">
              <a:spcBef>
                <a:spcPts val="0"/>
              </a:spcBef>
              <a:spcAft>
                <a:spcPts val="0"/>
              </a:spcAft>
              <a:buFont typeface="Arial" pitchFamily="34" charset="0"/>
              <a:buChar char="•"/>
              <a:defRPr/>
            </a:pPr>
            <a:r>
              <a:rPr lang="en-GB" sz="1000" dirty="0" smtClean="0">
                <a:solidFill>
                  <a:prstClr val="black"/>
                </a:solidFill>
                <a:latin typeface="Arial" pitchFamily="34" charset="0"/>
                <a:ea typeface="Segoe UI" pitchFamily="34" charset="0"/>
                <a:cs typeface="Arial" pitchFamily="34" charset="0"/>
              </a:rPr>
              <a:t>Assign to staff groups a ‘risk’ rating to ensure that those in the higher risk category are given priority access to training</a:t>
            </a:r>
          </a:p>
          <a:p>
            <a:pPr marL="628650" lvl="1" indent="-171450" eaLnBrk="1" fontAlgn="auto" hangingPunct="1">
              <a:spcBef>
                <a:spcPts val="0"/>
              </a:spcBef>
              <a:spcAft>
                <a:spcPts val="0"/>
              </a:spcAft>
              <a:buFont typeface="Arial" pitchFamily="34" charset="0"/>
              <a:buChar char="•"/>
              <a:defRPr/>
            </a:pPr>
            <a:r>
              <a:rPr lang="en-GB" sz="1000" dirty="0" smtClean="0">
                <a:solidFill>
                  <a:prstClr val="black"/>
                </a:solidFill>
                <a:latin typeface="Arial" pitchFamily="34" charset="0"/>
                <a:ea typeface="Segoe UI" pitchFamily="34" charset="0"/>
                <a:cs typeface="Arial" pitchFamily="34" charset="0"/>
              </a:rPr>
              <a:t>Assign to each subject a ‘priority’ rating to reflect those with the greatest impact on patient (or personal) safety</a:t>
            </a:r>
          </a:p>
          <a:p>
            <a:pPr marL="628650" lvl="1" indent="-171450" eaLnBrk="1" fontAlgn="auto" hangingPunct="1">
              <a:spcBef>
                <a:spcPts val="0"/>
              </a:spcBef>
              <a:spcAft>
                <a:spcPts val="0"/>
              </a:spcAft>
              <a:buFont typeface="Arial" pitchFamily="34" charset="0"/>
              <a:buChar char="•"/>
              <a:defRPr/>
            </a:pPr>
            <a:r>
              <a:rPr lang="en-GB" sz="1000" dirty="0" smtClean="0">
                <a:solidFill>
                  <a:prstClr val="black"/>
                </a:solidFill>
                <a:latin typeface="Arial" pitchFamily="34" charset="0"/>
                <a:ea typeface="Segoe UI" pitchFamily="34" charset="0"/>
                <a:cs typeface="Arial" pitchFamily="34" charset="0"/>
              </a:rPr>
              <a:t>Rebrand ‘statutory &amp; mandatory’ to ‘Patient &amp; Personal Safety Training’ (PPS) from Q1 2013/14 to help shift the emphasis and increase relevance to patient safety. This follows success in other benchmarked Trusts.</a:t>
            </a:r>
          </a:p>
          <a:p>
            <a:pPr eaLnBrk="1" fontAlgn="auto" hangingPunct="1">
              <a:lnSpc>
                <a:spcPct val="150000"/>
              </a:lnSpc>
              <a:spcBef>
                <a:spcPts val="0"/>
              </a:spcBef>
              <a:spcAft>
                <a:spcPts val="0"/>
              </a:spcAft>
              <a:defRPr/>
            </a:pPr>
            <a:r>
              <a:rPr lang="en-GB" sz="1000" b="1" dirty="0" smtClean="0">
                <a:solidFill>
                  <a:prstClr val="black"/>
                </a:solidFill>
                <a:latin typeface="Arial" pitchFamily="34" charset="0"/>
                <a:cs typeface="Arial" pitchFamily="34" charset="0"/>
              </a:rPr>
              <a:t>Impact:</a:t>
            </a:r>
          </a:p>
          <a:p>
            <a:pPr eaLnBrk="1" fontAlgn="auto" hangingPunct="1">
              <a:spcBef>
                <a:spcPts val="0"/>
              </a:spcBef>
              <a:spcAft>
                <a:spcPts val="0"/>
              </a:spcAft>
              <a:defRPr/>
            </a:pPr>
            <a:r>
              <a:rPr lang="en-GB" sz="1000" dirty="0" smtClean="0">
                <a:solidFill>
                  <a:prstClr val="black"/>
                </a:solidFill>
                <a:latin typeface="Arial" pitchFamily="34" charset="0"/>
                <a:ea typeface="Segoe UI" pitchFamily="34" charset="0"/>
                <a:cs typeface="Arial" pitchFamily="34" charset="0"/>
              </a:rPr>
              <a:t>Performance can improve subject to the following:</a:t>
            </a:r>
          </a:p>
          <a:p>
            <a:pPr marL="628650" indent="-180975" eaLnBrk="1" fontAlgn="auto" hangingPunct="1">
              <a:spcBef>
                <a:spcPts val="0"/>
              </a:spcBef>
              <a:spcAft>
                <a:spcPts val="0"/>
              </a:spcAft>
              <a:buFont typeface="Arial" pitchFamily="34" charset="0"/>
              <a:buChar char="•"/>
              <a:defRPr/>
            </a:pPr>
            <a:r>
              <a:rPr lang="en-GB" sz="1000" dirty="0" smtClean="0">
                <a:solidFill>
                  <a:prstClr val="black"/>
                </a:solidFill>
                <a:latin typeface="Arial" pitchFamily="34" charset="0"/>
                <a:ea typeface="Segoe UI" pitchFamily="34" charset="0"/>
                <a:cs typeface="Arial" pitchFamily="34" charset="0"/>
              </a:rPr>
              <a:t>recruiting to budgetted establishment</a:t>
            </a:r>
          </a:p>
          <a:p>
            <a:pPr marL="628650" indent="-180975" eaLnBrk="1" fontAlgn="auto" hangingPunct="1">
              <a:spcBef>
                <a:spcPts val="0"/>
              </a:spcBef>
              <a:spcAft>
                <a:spcPts val="0"/>
              </a:spcAft>
              <a:buFont typeface="Arial" pitchFamily="34" charset="0"/>
              <a:buChar char="•"/>
              <a:defRPr/>
            </a:pPr>
            <a:r>
              <a:rPr lang="en-GB" sz="1000" dirty="0" smtClean="0">
                <a:solidFill>
                  <a:prstClr val="black"/>
                </a:solidFill>
                <a:latin typeface="Arial" pitchFamily="34" charset="0"/>
                <a:ea typeface="Segoe UI" pitchFamily="34" charset="0"/>
                <a:cs typeface="Arial" pitchFamily="34" charset="0"/>
              </a:rPr>
              <a:t>sickness and turnover being within target</a:t>
            </a:r>
          </a:p>
          <a:p>
            <a:pPr marL="628650" indent="-180975" eaLnBrk="1" fontAlgn="auto" hangingPunct="1">
              <a:spcBef>
                <a:spcPts val="0"/>
              </a:spcBef>
              <a:spcAft>
                <a:spcPts val="0"/>
              </a:spcAft>
              <a:buFont typeface="Arial" pitchFamily="34" charset="0"/>
              <a:buChar char="•"/>
              <a:defRPr/>
            </a:pPr>
            <a:r>
              <a:rPr lang="en-GB" sz="1000" dirty="0" smtClean="0">
                <a:solidFill>
                  <a:prstClr val="black"/>
                </a:solidFill>
                <a:latin typeface="Arial" pitchFamily="34" charset="0"/>
                <a:ea typeface="Segoe UI" pitchFamily="34" charset="0"/>
                <a:cs typeface="Arial" pitchFamily="34" charset="0"/>
              </a:rPr>
              <a:t>the ability to release staff from wards whilst maintaining safe service delivery</a:t>
            </a:r>
          </a:p>
          <a:p>
            <a:pPr marL="628650" indent="-180975" eaLnBrk="1" fontAlgn="auto" hangingPunct="1">
              <a:spcBef>
                <a:spcPts val="0"/>
              </a:spcBef>
              <a:spcAft>
                <a:spcPts val="0"/>
              </a:spcAft>
              <a:buFont typeface="Arial" pitchFamily="34" charset="0"/>
              <a:buChar char="•"/>
              <a:defRPr/>
            </a:pPr>
            <a:r>
              <a:rPr lang="en-GB" sz="1000" dirty="0" smtClean="0">
                <a:solidFill>
                  <a:prstClr val="black"/>
                </a:solidFill>
                <a:latin typeface="Arial" pitchFamily="34" charset="0"/>
                <a:ea typeface="Segoe UI" pitchFamily="34" charset="0"/>
                <a:cs typeface="Arial" pitchFamily="34" charset="0"/>
              </a:rPr>
              <a:t>training places booked are not cancelled and DNAs are avoided. </a:t>
            </a:r>
          </a:p>
        </p:txBody>
      </p:sp>
    </p:spTree>
    <p:extLst>
      <p:ext uri="{BB962C8B-B14F-4D97-AF65-F5344CB8AC3E}">
        <p14:creationId xmlns="" xmlns:p14="http://schemas.microsoft.com/office/powerpoint/2010/main" val="3274132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FB11CA-2A49-4E3C-8389-2322F95FF498}" type="slidenum">
              <a:rPr lang="en-GB" smtClean="0">
                <a:solidFill>
                  <a:srgbClr val="898989"/>
                </a:solidFill>
              </a:rPr>
              <a:pPr fontAlgn="base">
                <a:spcBef>
                  <a:spcPct val="0"/>
                </a:spcBef>
                <a:spcAft>
                  <a:spcPct val="0"/>
                </a:spcAft>
                <a:defRPr/>
              </a:pPr>
              <a:t>17</a:t>
            </a:fld>
            <a:endParaRPr lang="en-GB" smtClean="0">
              <a:solidFill>
                <a:srgbClr val="898989"/>
              </a:solidFill>
            </a:endParaRPr>
          </a:p>
        </p:txBody>
      </p:sp>
      <p:sp>
        <p:nvSpPr>
          <p:cNvPr id="6147" name="Title 6"/>
          <p:cNvSpPr>
            <a:spLocks noGrp="1"/>
          </p:cNvSpPr>
          <p:nvPr>
            <p:ph type="title"/>
          </p:nvPr>
        </p:nvSpPr>
        <p:spPr>
          <a:xfrm>
            <a:off x="179388" y="260350"/>
            <a:ext cx="8640762" cy="490538"/>
          </a:xfrm>
          <a:solidFill>
            <a:schemeClr val="accent1"/>
          </a:solidFill>
          <a:ln>
            <a:solidFill>
              <a:schemeClr val="tx1"/>
            </a:solidFill>
            <a:miter lim="800000"/>
            <a:headEnd/>
            <a:tailEnd/>
          </a:ln>
        </p:spPr>
        <p:txBody>
          <a:bodyPr/>
          <a:lstStyle/>
          <a:p>
            <a:pPr eaLnBrk="1" hangingPunct="1"/>
            <a:r>
              <a:rPr lang="en-GB" sz="1800" b="1" smtClean="0">
                <a:solidFill>
                  <a:schemeClr val="bg1"/>
                </a:solidFill>
              </a:rPr>
              <a:t>PDRs </a:t>
            </a:r>
          </a:p>
        </p:txBody>
      </p:sp>
      <p:sp>
        <p:nvSpPr>
          <p:cNvPr id="6148" name="TextBox 7"/>
          <p:cNvSpPr txBox="1">
            <a:spLocks noChangeArrowheads="1"/>
          </p:cNvSpPr>
          <p:nvPr/>
        </p:nvSpPr>
        <p:spPr bwMode="auto">
          <a:xfrm>
            <a:off x="4284663" y="836613"/>
            <a:ext cx="4535487" cy="20923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auto" hangingPunct="1">
              <a:spcBef>
                <a:spcPts val="0"/>
              </a:spcBef>
              <a:spcAft>
                <a:spcPts val="0"/>
              </a:spcAft>
              <a:defRPr/>
            </a:pPr>
            <a:r>
              <a:rPr lang="en-GB" sz="1200" b="1" dirty="0" smtClean="0">
                <a:solidFill>
                  <a:prstClr val="black"/>
                </a:solidFill>
              </a:rPr>
              <a:t>January – improved to </a:t>
            </a:r>
            <a:r>
              <a:rPr lang="en-GB" sz="1200" b="1" smtClean="0">
                <a:solidFill>
                  <a:prstClr val="black"/>
                </a:solidFill>
              </a:rPr>
              <a:t>92%</a:t>
            </a:r>
            <a:endParaRPr lang="en-GB" sz="1200" b="1" dirty="0" smtClean="0">
              <a:solidFill>
                <a:prstClr val="black"/>
              </a:solidFill>
            </a:endParaRPr>
          </a:p>
          <a:p>
            <a:pPr algn="just" eaLnBrk="1" fontAlgn="auto" hangingPunct="1">
              <a:spcBef>
                <a:spcPts val="0"/>
              </a:spcBef>
              <a:spcAft>
                <a:spcPts val="0"/>
              </a:spcAft>
              <a:defRPr/>
            </a:pPr>
            <a:endParaRPr lang="en-GB" sz="800" dirty="0" smtClean="0">
              <a:solidFill>
                <a:prstClr val="black"/>
              </a:solidFill>
            </a:endParaRPr>
          </a:p>
          <a:p>
            <a:pPr marL="180975" indent="-180975" algn="just" eaLnBrk="1" fontAlgn="auto" hangingPunct="1">
              <a:spcBef>
                <a:spcPts val="0"/>
              </a:spcBef>
              <a:spcAft>
                <a:spcPts val="0"/>
              </a:spcAft>
              <a:defRPr/>
            </a:pPr>
            <a:endParaRPr lang="en-GB" sz="1000" dirty="0" smtClean="0">
              <a:solidFill>
                <a:prstClr val="black"/>
              </a:solidFill>
            </a:endParaRPr>
          </a:p>
          <a:p>
            <a:pPr marL="180975" indent="-180975" algn="just" eaLnBrk="1" fontAlgn="auto" hangingPunct="1">
              <a:spcBef>
                <a:spcPts val="0"/>
              </a:spcBef>
              <a:spcAft>
                <a:spcPts val="0"/>
              </a:spcAft>
              <a:buFont typeface="Arial" charset="0"/>
              <a:buChar char="•"/>
              <a:defRPr/>
            </a:pPr>
            <a:r>
              <a:rPr lang="en-GB" sz="1000" dirty="0" smtClean="0">
                <a:solidFill>
                  <a:prstClr val="black"/>
                </a:solidFill>
              </a:rPr>
              <a:t>The current gap of 435 (non-medical) individuals without a reported PDR have been identified by name and notified to divisions to ensure managers resolve this by the end of Q4.  </a:t>
            </a:r>
          </a:p>
          <a:p>
            <a:pPr marL="180975" indent="-180975" algn="just" eaLnBrk="1" fontAlgn="auto" hangingPunct="1">
              <a:spcBef>
                <a:spcPts val="0"/>
              </a:spcBef>
              <a:spcAft>
                <a:spcPts val="0"/>
              </a:spcAft>
              <a:defRPr/>
            </a:pPr>
            <a:endParaRPr lang="en-GB" sz="1000" dirty="0" smtClean="0">
              <a:solidFill>
                <a:prstClr val="black"/>
              </a:solidFill>
            </a:endParaRPr>
          </a:p>
          <a:p>
            <a:pPr marL="180975" indent="-180975" algn="just" eaLnBrk="1" fontAlgn="auto" hangingPunct="1">
              <a:spcBef>
                <a:spcPts val="0"/>
              </a:spcBef>
              <a:spcAft>
                <a:spcPts val="0"/>
              </a:spcAft>
              <a:buFont typeface="Arial" charset="0"/>
              <a:buChar char="•"/>
              <a:defRPr/>
            </a:pPr>
            <a:r>
              <a:rPr lang="en-GB" sz="1000" dirty="0" smtClean="0">
                <a:solidFill>
                  <a:prstClr val="black"/>
                </a:solidFill>
              </a:rPr>
              <a:t>57% of these are within OCSD where the Divisional Director is taking action with Heads of Service to complete data entry and/or PDRs.</a:t>
            </a:r>
          </a:p>
          <a:p>
            <a:pPr marL="180975" indent="-180975" algn="just" eaLnBrk="1" fontAlgn="auto" hangingPunct="1">
              <a:spcBef>
                <a:spcPts val="0"/>
              </a:spcBef>
              <a:spcAft>
                <a:spcPts val="0"/>
              </a:spcAft>
              <a:buFont typeface="Arial" charset="0"/>
              <a:buChar char="•"/>
              <a:defRPr/>
            </a:pPr>
            <a:endParaRPr lang="en-GB" sz="1000" dirty="0" smtClean="0">
              <a:solidFill>
                <a:prstClr val="black"/>
              </a:solidFill>
            </a:endParaRPr>
          </a:p>
          <a:p>
            <a:pPr marL="180975" indent="-180975" algn="just" eaLnBrk="1" fontAlgn="auto" hangingPunct="1">
              <a:spcBef>
                <a:spcPts val="0"/>
              </a:spcBef>
              <a:spcAft>
                <a:spcPts val="0"/>
              </a:spcAft>
              <a:buFont typeface="Arial" charset="0"/>
              <a:buChar char="•"/>
              <a:defRPr/>
            </a:pPr>
            <a:r>
              <a:rPr lang="en-GB" sz="1000" dirty="0" smtClean="0">
                <a:solidFill>
                  <a:prstClr val="black"/>
                </a:solidFill>
              </a:rPr>
              <a:t>Data cleansing and information on completion dates is being concluded with line managers for two other units (Bucks S&amp;LT and Re-</a:t>
            </a:r>
            <a:r>
              <a:rPr lang="en-GB" sz="1000" dirty="0" err="1" smtClean="0">
                <a:solidFill>
                  <a:prstClr val="black"/>
                </a:solidFill>
              </a:rPr>
              <a:t>Ablement</a:t>
            </a:r>
            <a:r>
              <a:rPr lang="en-GB" sz="1000" dirty="0" smtClean="0">
                <a:solidFill>
                  <a:prstClr val="black"/>
                </a:solidFill>
              </a:rPr>
              <a:t> Service) in which 140 staff have </a:t>
            </a:r>
            <a:r>
              <a:rPr lang="en-GB" sz="1000" dirty="0" err="1" smtClean="0">
                <a:solidFill>
                  <a:prstClr val="black"/>
                </a:solidFill>
              </a:rPr>
              <a:t>TUPE’d</a:t>
            </a:r>
            <a:r>
              <a:rPr lang="en-GB" sz="1000" dirty="0" smtClean="0">
                <a:solidFill>
                  <a:prstClr val="black"/>
                </a:solidFill>
              </a:rPr>
              <a:t> in to the Trust. </a:t>
            </a:r>
            <a:endParaRPr lang="en-GB" sz="1400" dirty="0" smtClean="0">
              <a:solidFill>
                <a:prstClr val="black"/>
              </a:solidFill>
            </a:endParaRPr>
          </a:p>
        </p:txBody>
      </p:sp>
      <p:graphicFrame>
        <p:nvGraphicFramePr>
          <p:cNvPr id="13" name="Table 12"/>
          <p:cNvGraphicFramePr>
            <a:graphicFrameLocks noGrp="1"/>
          </p:cNvGraphicFramePr>
          <p:nvPr>
            <p:extLst>
              <p:ext uri="{D42A27DB-BD31-4B8C-83A1-F6EECF244321}">
                <p14:modId xmlns="" xmlns:p14="http://schemas.microsoft.com/office/powerpoint/2010/main" val="866029914"/>
              </p:ext>
            </p:extLst>
          </p:nvPr>
        </p:nvGraphicFramePr>
        <p:xfrm>
          <a:off x="7668344" y="3429000"/>
          <a:ext cx="720725" cy="1295398"/>
        </p:xfrm>
        <a:graphic>
          <a:graphicData uri="http://schemas.openxmlformats.org/drawingml/2006/table">
            <a:tbl>
              <a:tblPr/>
              <a:tblGrid>
                <a:gridCol w="720725"/>
              </a:tblGrid>
              <a:tr h="198850">
                <a:tc>
                  <a:txBody>
                    <a:bodyPr/>
                    <a:lstStyle/>
                    <a:p>
                      <a:pPr algn="ctr" fontAlgn="b"/>
                      <a:r>
                        <a:rPr lang="en-GB" sz="1100" b="1" i="0" u="none" strike="noStrike" dirty="0" smtClean="0">
                          <a:solidFill>
                            <a:schemeClr val="bg1"/>
                          </a:solidFill>
                          <a:latin typeface="Calibri"/>
                        </a:rPr>
                        <a:t>Numbers</a:t>
                      </a:r>
                      <a:endParaRPr lang="en-GB" sz="1100" b="1" i="0" u="none" strike="noStrike" dirty="0">
                        <a:solidFill>
                          <a:schemeClr val="bg1"/>
                        </a:solidFill>
                        <a:latin typeface="Calibri"/>
                      </a:endParaRPr>
                    </a:p>
                  </a:txBody>
                  <a:tcPr marL="9535" marR="9535" marT="9518" marB="0" anchor="b">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r>
              <a:tr h="217120">
                <a:tc>
                  <a:txBody>
                    <a:bodyPr/>
                    <a:lstStyle/>
                    <a:p>
                      <a:pPr algn="ctr" fontAlgn="b"/>
                      <a:r>
                        <a:rPr lang="en-GB" sz="1000" b="0" i="0" u="none" strike="noStrike" dirty="0" smtClean="0">
                          <a:solidFill>
                            <a:srgbClr val="000000"/>
                          </a:solidFill>
                          <a:latin typeface="Calibri"/>
                        </a:rPr>
                        <a:t>77</a:t>
                      </a:r>
                      <a:endParaRPr lang="en-GB" sz="1000" b="0" i="0" u="none" strike="noStrike" dirty="0">
                        <a:solidFill>
                          <a:srgbClr val="000000"/>
                        </a:solidFill>
                        <a:latin typeface="Calibri"/>
                      </a:endParaRPr>
                    </a:p>
                  </a:txBody>
                  <a:tcPr marL="9535" marR="9535" marT="9518" marB="0" anchor="b">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tcPr>
                </a:tc>
              </a:tr>
              <a:tr h="169630">
                <a:tc>
                  <a:txBody>
                    <a:bodyPr/>
                    <a:lstStyle/>
                    <a:p>
                      <a:pPr algn="ctr" fontAlgn="b"/>
                      <a:r>
                        <a:rPr lang="en-GB" sz="1000" b="0" i="0" u="none" strike="noStrike" dirty="0" smtClean="0">
                          <a:solidFill>
                            <a:srgbClr val="000000"/>
                          </a:solidFill>
                          <a:latin typeface="Calibri"/>
                        </a:rPr>
                        <a:t>29</a:t>
                      </a:r>
                      <a:endParaRPr lang="en-GB" sz="1000" b="0" i="0" u="none" strike="noStrike" dirty="0">
                        <a:solidFill>
                          <a:srgbClr val="000000"/>
                        </a:solidFill>
                        <a:latin typeface="Calibri"/>
                      </a:endParaRPr>
                    </a:p>
                  </a:txBody>
                  <a:tcPr marL="9535" marR="9535" marT="9518" marB="0" anchor="b">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tcPr>
                </a:tc>
              </a:tr>
              <a:tr h="169630">
                <a:tc>
                  <a:txBody>
                    <a:bodyPr/>
                    <a:lstStyle/>
                    <a:p>
                      <a:pPr algn="ctr" fontAlgn="b"/>
                      <a:r>
                        <a:rPr lang="en-GB" sz="1000" b="0" i="0" u="none" strike="noStrike" dirty="0" smtClean="0">
                          <a:solidFill>
                            <a:srgbClr val="000000"/>
                          </a:solidFill>
                          <a:latin typeface="Calibri"/>
                        </a:rPr>
                        <a:t>250</a:t>
                      </a:r>
                      <a:endParaRPr lang="en-GB" sz="1000" b="0" i="0" u="none" strike="noStrike" dirty="0">
                        <a:solidFill>
                          <a:srgbClr val="000000"/>
                        </a:solidFill>
                        <a:latin typeface="Calibri"/>
                      </a:endParaRPr>
                    </a:p>
                  </a:txBody>
                  <a:tcPr marL="9535" marR="9535" marT="9518" marB="0" anchor="b">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tcPr>
                </a:tc>
              </a:tr>
              <a:tr h="169630">
                <a:tc>
                  <a:txBody>
                    <a:bodyPr/>
                    <a:lstStyle/>
                    <a:p>
                      <a:pPr algn="ctr" fontAlgn="b"/>
                      <a:r>
                        <a:rPr lang="en-GB" sz="1000" b="0" i="0" u="none" strike="noStrike" dirty="0" smtClean="0">
                          <a:solidFill>
                            <a:srgbClr val="000000"/>
                          </a:solidFill>
                          <a:latin typeface="Calibri"/>
                        </a:rPr>
                        <a:t>25</a:t>
                      </a:r>
                      <a:endParaRPr lang="en-GB" sz="1000" b="0" i="0" u="none" strike="noStrike" dirty="0">
                        <a:solidFill>
                          <a:srgbClr val="000000"/>
                        </a:solidFill>
                        <a:latin typeface="Calibri"/>
                      </a:endParaRPr>
                    </a:p>
                  </a:txBody>
                  <a:tcPr marL="9535" marR="9535" marT="9518" marB="0" anchor="b">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tcPr>
                </a:tc>
              </a:tr>
              <a:tr h="169630">
                <a:tc>
                  <a:txBody>
                    <a:bodyPr/>
                    <a:lstStyle/>
                    <a:p>
                      <a:pPr algn="ctr" fontAlgn="b"/>
                      <a:r>
                        <a:rPr lang="en-GB" sz="1000" b="0" i="0" u="none" strike="noStrike" dirty="0" smtClean="0">
                          <a:solidFill>
                            <a:srgbClr val="000000"/>
                          </a:solidFill>
                          <a:latin typeface="Calibri"/>
                        </a:rPr>
                        <a:t>54</a:t>
                      </a:r>
                      <a:endParaRPr lang="en-GB" sz="1000" b="0" i="0" u="none" strike="noStrike" dirty="0">
                        <a:solidFill>
                          <a:srgbClr val="000000"/>
                        </a:solidFill>
                        <a:latin typeface="Calibri"/>
                      </a:endParaRPr>
                    </a:p>
                  </a:txBody>
                  <a:tcPr marL="9535" marR="9535" marT="9518" marB="0" anchor="b">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tcPr>
                </a:tc>
              </a:tr>
              <a:tr h="200908">
                <a:tc>
                  <a:txBody>
                    <a:bodyPr/>
                    <a:lstStyle/>
                    <a:p>
                      <a:pPr algn="ctr" fontAlgn="b"/>
                      <a:r>
                        <a:rPr lang="en-GB" sz="1000" b="1" i="0" u="none" strike="noStrike" dirty="0" smtClean="0">
                          <a:solidFill>
                            <a:srgbClr val="000000"/>
                          </a:solidFill>
                          <a:latin typeface="Calibri"/>
                        </a:rPr>
                        <a:t>435</a:t>
                      </a:r>
                      <a:endParaRPr lang="en-GB" sz="1000" b="1" i="0" u="none" strike="noStrike" dirty="0">
                        <a:solidFill>
                          <a:srgbClr val="000000"/>
                        </a:solidFill>
                        <a:latin typeface="Calibri"/>
                      </a:endParaRPr>
                    </a:p>
                  </a:txBody>
                  <a:tcPr marL="9535" marR="9535" marT="9518" marB="0" anchor="b">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8" name="Table 17"/>
          <p:cNvGraphicFramePr>
            <a:graphicFrameLocks noGrp="1"/>
          </p:cNvGraphicFramePr>
          <p:nvPr>
            <p:extLst>
              <p:ext uri="{D42A27DB-BD31-4B8C-83A1-F6EECF244321}">
                <p14:modId xmlns="" xmlns:p14="http://schemas.microsoft.com/office/powerpoint/2010/main" val="538322933"/>
              </p:ext>
            </p:extLst>
          </p:nvPr>
        </p:nvGraphicFramePr>
        <p:xfrm>
          <a:off x="7668344" y="5373216"/>
          <a:ext cx="719137" cy="1209676"/>
        </p:xfrm>
        <a:graphic>
          <a:graphicData uri="http://schemas.openxmlformats.org/drawingml/2006/table">
            <a:tbl>
              <a:tblPr/>
              <a:tblGrid>
                <a:gridCol w="719137"/>
              </a:tblGrid>
              <a:tr h="273956">
                <a:tc>
                  <a:txBody>
                    <a:bodyPr/>
                    <a:lstStyle/>
                    <a:p>
                      <a:pPr algn="ctr">
                        <a:lnSpc>
                          <a:spcPct val="115000"/>
                        </a:lnSpc>
                        <a:spcAft>
                          <a:spcPts val="1000"/>
                        </a:spcAft>
                      </a:pPr>
                      <a:r>
                        <a:rPr lang="en-GB" sz="1100" b="1" dirty="0">
                          <a:solidFill>
                            <a:schemeClr val="bg1"/>
                          </a:solidFill>
                          <a:latin typeface="Calibri"/>
                          <a:ea typeface="Calibri"/>
                          <a:cs typeface="Times New Roman"/>
                        </a:rPr>
                        <a:t>Numbers</a:t>
                      </a:r>
                      <a:endParaRPr lang="en-GB" sz="1100" dirty="0">
                        <a:solidFill>
                          <a:schemeClr val="bg1"/>
                        </a:solidFill>
                        <a:latin typeface="Calibri"/>
                        <a:ea typeface="Calibri"/>
                        <a:cs typeface="Times New Roman"/>
                      </a:endParaRPr>
                    </a:p>
                  </a:txBody>
                  <a:tcPr marL="9515" marR="9515" marT="9526" marB="0" anchor="b">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rgbClr val="00B0F0"/>
                    </a:solidFill>
                  </a:tcPr>
                </a:tc>
              </a:tr>
              <a:tr h="195643">
                <a:tc>
                  <a:txBody>
                    <a:bodyPr/>
                    <a:lstStyle/>
                    <a:p>
                      <a:pPr algn="ctr">
                        <a:lnSpc>
                          <a:spcPct val="115000"/>
                        </a:lnSpc>
                        <a:spcAft>
                          <a:spcPts val="1000"/>
                        </a:spcAft>
                      </a:pPr>
                      <a:r>
                        <a:rPr lang="en-GB" sz="1000" b="0" dirty="0" smtClean="0">
                          <a:latin typeface="Calibri"/>
                          <a:ea typeface="Calibri"/>
                          <a:cs typeface="Times New Roman"/>
                        </a:rPr>
                        <a:t>7</a:t>
                      </a:r>
                      <a:endParaRPr lang="en-GB" sz="1000" b="0" dirty="0">
                        <a:latin typeface="Calibri"/>
                        <a:ea typeface="Calibri"/>
                        <a:cs typeface="Times New Roman"/>
                      </a:endParaRPr>
                    </a:p>
                  </a:txBody>
                  <a:tcPr marL="9515" marR="9515" marT="9526" marB="0" anchor="b">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r>
              <a:tr h="184900">
                <a:tc>
                  <a:txBody>
                    <a:bodyPr/>
                    <a:lstStyle/>
                    <a:p>
                      <a:pPr algn="ctr">
                        <a:lnSpc>
                          <a:spcPct val="115000"/>
                        </a:lnSpc>
                        <a:spcAft>
                          <a:spcPts val="1000"/>
                        </a:spcAft>
                      </a:pPr>
                      <a:r>
                        <a:rPr lang="en-GB" sz="1000" b="0" dirty="0" smtClean="0">
                          <a:latin typeface="Calibri"/>
                          <a:ea typeface="Calibri"/>
                          <a:cs typeface="Times New Roman"/>
                        </a:rPr>
                        <a:t>0</a:t>
                      </a:r>
                      <a:endParaRPr lang="en-GB" sz="1000" b="0" dirty="0">
                        <a:latin typeface="Calibri"/>
                        <a:ea typeface="Calibri"/>
                        <a:cs typeface="Times New Roman"/>
                      </a:endParaRPr>
                    </a:p>
                  </a:txBody>
                  <a:tcPr marL="9515" marR="9515" marT="9526" marB="0" anchor="b">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r>
              <a:tr h="184900">
                <a:tc>
                  <a:txBody>
                    <a:bodyPr/>
                    <a:lstStyle/>
                    <a:p>
                      <a:pPr algn="ctr">
                        <a:lnSpc>
                          <a:spcPct val="115000"/>
                        </a:lnSpc>
                        <a:spcAft>
                          <a:spcPts val="1000"/>
                        </a:spcAft>
                      </a:pPr>
                      <a:r>
                        <a:rPr lang="en-GB" sz="1000" b="0" dirty="0" smtClean="0">
                          <a:latin typeface="Calibri"/>
                          <a:ea typeface="Calibri"/>
                          <a:cs typeface="Times New Roman"/>
                        </a:rPr>
                        <a:t>2</a:t>
                      </a:r>
                      <a:endParaRPr lang="en-GB" sz="1000" b="0" dirty="0">
                        <a:latin typeface="Calibri"/>
                        <a:ea typeface="Calibri"/>
                        <a:cs typeface="Times New Roman"/>
                      </a:endParaRPr>
                    </a:p>
                  </a:txBody>
                  <a:tcPr marL="9515" marR="9515" marT="9526" marB="0" anchor="b">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r>
              <a:tr h="184900">
                <a:tc>
                  <a:txBody>
                    <a:bodyPr/>
                    <a:lstStyle/>
                    <a:p>
                      <a:pPr algn="ctr">
                        <a:lnSpc>
                          <a:spcPct val="115000"/>
                        </a:lnSpc>
                        <a:spcAft>
                          <a:spcPts val="1000"/>
                        </a:spcAft>
                      </a:pPr>
                      <a:r>
                        <a:rPr lang="en-GB" sz="1000" b="0" dirty="0" smtClean="0">
                          <a:latin typeface="Calibri"/>
                          <a:ea typeface="Calibri"/>
                          <a:cs typeface="Times New Roman"/>
                        </a:rPr>
                        <a:t>13</a:t>
                      </a:r>
                      <a:endParaRPr lang="en-GB" sz="1000" b="0" dirty="0">
                        <a:latin typeface="Calibri"/>
                        <a:ea typeface="Calibri"/>
                        <a:cs typeface="Times New Roman"/>
                      </a:endParaRPr>
                    </a:p>
                  </a:txBody>
                  <a:tcPr marL="9515" marR="9515" marT="9526" marB="0" anchor="b">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r>
              <a:tr h="185377">
                <a:tc>
                  <a:txBody>
                    <a:bodyPr/>
                    <a:lstStyle/>
                    <a:p>
                      <a:pPr algn="ctr">
                        <a:lnSpc>
                          <a:spcPct val="115000"/>
                        </a:lnSpc>
                        <a:spcAft>
                          <a:spcPts val="1000"/>
                        </a:spcAft>
                      </a:pPr>
                      <a:r>
                        <a:rPr lang="en-GB" sz="1000" b="1" dirty="0" smtClean="0">
                          <a:latin typeface="Calibri"/>
                          <a:ea typeface="Calibri"/>
                          <a:cs typeface="Times New Roman"/>
                        </a:rPr>
                        <a:t>22</a:t>
                      </a:r>
                      <a:endParaRPr lang="en-GB" sz="1000" b="1" dirty="0">
                        <a:latin typeface="Calibri"/>
                        <a:ea typeface="Calibri"/>
                        <a:cs typeface="Times New Roman"/>
                      </a:endParaRPr>
                    </a:p>
                  </a:txBody>
                  <a:tcPr marL="9515" marR="9515" marT="9526" marB="0" anchor="b">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r>
            </a:tbl>
          </a:graphicData>
        </a:graphic>
      </p:graphicFrame>
      <p:pic>
        <p:nvPicPr>
          <p:cNvPr id="6183" name="Picture 42"/>
          <p:cNvPicPr>
            <a:picLocks noChangeAspect="1" noChangeArrowheads="1"/>
          </p:cNvPicPr>
          <p:nvPr/>
        </p:nvPicPr>
        <p:blipFill>
          <a:blip r:embed="rId2" cstate="print">
            <a:extLst>
              <a:ext uri="{28A0092B-C50C-407E-A947-70E740481C1C}">
                <a14:useLocalDpi xmlns="" xmlns:a14="http://schemas.microsoft.com/office/drawing/2010/main" val="0"/>
              </a:ext>
            </a:extLst>
          </a:blip>
          <a:srcRect l="3436" t="15012" r="58455" b="42819"/>
          <a:stretch>
            <a:fillRect/>
          </a:stretch>
        </p:blipFill>
        <p:spPr bwMode="auto">
          <a:xfrm>
            <a:off x="323528" y="3068638"/>
            <a:ext cx="7200800" cy="3673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4" name="Chart 13"/>
          <p:cNvGraphicFramePr>
            <a:graphicFrameLocks/>
          </p:cNvGraphicFramePr>
          <p:nvPr/>
        </p:nvGraphicFramePr>
        <p:xfrm>
          <a:off x="179512" y="836712"/>
          <a:ext cx="4104456" cy="2016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4278000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8229600" cy="633412"/>
          </a:xfrm>
          <a:solidFill>
            <a:srgbClr val="5287B7"/>
          </a:solidFill>
        </p:spPr>
        <p:txBody>
          <a:bodyPr/>
          <a:lstStyle/>
          <a:p>
            <a:r>
              <a:rPr lang="en-GB" sz="3200" dirty="0" smtClean="0">
                <a:solidFill>
                  <a:schemeClr val="bg1"/>
                </a:solidFill>
                <a:latin typeface="Arial" pitchFamily="34" charset="0"/>
                <a:cs typeface="Arial" pitchFamily="34" charset="0"/>
              </a:rPr>
              <a:t>Headline HR KPIs</a:t>
            </a:r>
          </a:p>
        </p:txBody>
      </p:sp>
      <p:sp>
        <p:nvSpPr>
          <p:cNvPr id="4099" name="Content Placeholder 2"/>
          <p:cNvSpPr>
            <a:spLocks noGrp="1"/>
          </p:cNvSpPr>
          <p:nvPr>
            <p:ph idx="1"/>
          </p:nvPr>
        </p:nvSpPr>
        <p:spPr>
          <a:xfrm>
            <a:off x="5219700" y="1196975"/>
            <a:ext cx="3384550" cy="5111750"/>
          </a:xfrm>
        </p:spPr>
        <p:txBody>
          <a:bodyPr/>
          <a:lstStyle/>
          <a:p>
            <a:r>
              <a:rPr lang="en-GB" sz="1000" b="1" dirty="0" smtClean="0">
                <a:latin typeface="Arial" pitchFamily="34" charset="0"/>
                <a:cs typeface="Arial" pitchFamily="34" charset="0"/>
              </a:rPr>
              <a:t>Turnover</a:t>
            </a:r>
            <a:r>
              <a:rPr lang="en-GB" sz="1000" dirty="0" smtClean="0">
                <a:latin typeface="Arial" pitchFamily="34" charset="0"/>
                <a:cs typeface="Arial" pitchFamily="34" charset="0"/>
              </a:rPr>
              <a:t>  </a:t>
            </a:r>
          </a:p>
          <a:p>
            <a:pPr>
              <a:buFont typeface="Arial" pitchFamily="34" charset="0"/>
              <a:buNone/>
            </a:pPr>
            <a:r>
              <a:rPr lang="en-GB" sz="1000" dirty="0" smtClean="0">
                <a:latin typeface="Arial" pitchFamily="34" charset="0"/>
                <a:cs typeface="Arial" pitchFamily="34" charset="0"/>
              </a:rPr>
              <a:t>	Turnover has reduced slightly in January, and is now lower than Oct by 0.4%. This is a cumulative reduction over 4 months of just under 1%  The steady trend above target  of  12% continues. Forecasts indicate that turnover could reach 13% in the next 2 months, slightly less than predicted earlier in the year. Staffing stability has increased slightly again to 85.6%.   This indicates that the organisational staffing core is stable, and some key issues within individual divisions are being resolved.</a:t>
            </a:r>
          </a:p>
          <a:p>
            <a:pPr>
              <a:buFont typeface="Arial" pitchFamily="34" charset="0"/>
              <a:buNone/>
            </a:pPr>
            <a:r>
              <a:rPr lang="en-GB" sz="1000" dirty="0" smtClean="0">
                <a:latin typeface="Arial" pitchFamily="34" charset="0"/>
                <a:cs typeface="Arial" pitchFamily="34" charset="0"/>
              </a:rPr>
              <a:t>	Divisional breakdowns provide detail of actions being taken.</a:t>
            </a:r>
          </a:p>
          <a:p>
            <a:r>
              <a:rPr lang="en-GB" sz="1000" dirty="0" smtClean="0">
                <a:latin typeface="Arial" pitchFamily="34" charset="0"/>
                <a:cs typeface="Arial" pitchFamily="34" charset="0"/>
              </a:rPr>
              <a:t> </a:t>
            </a:r>
            <a:r>
              <a:rPr lang="en-GB" sz="1000" b="1" dirty="0" smtClean="0">
                <a:latin typeface="Arial" pitchFamily="34" charset="0"/>
                <a:cs typeface="Arial" pitchFamily="34" charset="0"/>
              </a:rPr>
              <a:t>Bank and Agency Usage </a:t>
            </a:r>
          </a:p>
          <a:p>
            <a:pPr>
              <a:buFont typeface="Arial" pitchFamily="34" charset="0"/>
              <a:buNone/>
            </a:pPr>
            <a:r>
              <a:rPr lang="en-GB" sz="1000" b="1" dirty="0" smtClean="0">
                <a:latin typeface="Arial" pitchFamily="34" charset="0"/>
                <a:cs typeface="Arial" pitchFamily="34" charset="0"/>
              </a:rPr>
              <a:t>	 </a:t>
            </a:r>
            <a:r>
              <a:rPr lang="en-GB" sz="1000" dirty="0" smtClean="0">
                <a:latin typeface="Arial" pitchFamily="34" charset="0"/>
                <a:cs typeface="Arial" pitchFamily="34" charset="0"/>
              </a:rPr>
              <a:t>Increase in Bank and  Agency usage continues to be driven by the impact over the year of increasing levels of absence and turnover.  The spike in January is specifically due to the opening of escalation beds to support discharge from the JR, and financial accruals, along with increased usage within Specialised Services and Specialist Mental Health.  It is expected that spend at this level will continue to the end of the financial year</a:t>
            </a:r>
          </a:p>
          <a:p>
            <a:r>
              <a:rPr lang="en-GB" sz="1000" b="1" dirty="0" smtClean="0">
                <a:latin typeface="Arial" pitchFamily="34" charset="0"/>
                <a:cs typeface="Arial" pitchFamily="34" charset="0"/>
              </a:rPr>
              <a:t>Live vacancies </a:t>
            </a:r>
          </a:p>
          <a:p>
            <a:pPr>
              <a:buFont typeface="Arial" pitchFamily="34" charset="0"/>
              <a:buNone/>
            </a:pPr>
            <a:r>
              <a:rPr lang="en-GB" sz="1000" b="1" dirty="0" smtClean="0">
                <a:solidFill>
                  <a:srgbClr val="FF0000"/>
                </a:solidFill>
                <a:latin typeface="Arial" pitchFamily="34" charset="0"/>
                <a:cs typeface="Arial" pitchFamily="34" charset="0"/>
              </a:rPr>
              <a:t>	</a:t>
            </a:r>
            <a:r>
              <a:rPr lang="en-GB" sz="1000" dirty="0" smtClean="0">
                <a:latin typeface="Arial" pitchFamily="34" charset="0"/>
                <a:cs typeface="Arial" pitchFamily="34" charset="0"/>
              </a:rPr>
              <a:t> Vacancy rate trends over the last 3 months are now showing a significant decrease in budgeted vacant posts of 2%. This has been significantly due to recruitment turnaround times and stabilisation of turnover</a:t>
            </a:r>
            <a:endParaRPr lang="en-GB" sz="1000" dirty="0" smtClean="0"/>
          </a:p>
          <a:p>
            <a:pPr>
              <a:buFont typeface="Arial" pitchFamily="34" charset="0"/>
              <a:buNone/>
            </a:pPr>
            <a:endParaRPr lang="en-GB" sz="1000" dirty="0" smtClean="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a:defRPr/>
            </a:pPr>
            <a:fld id="{2605523C-03D7-4181-9995-79720B406DE7}" type="slidenum">
              <a:rPr lang="en-GB" smtClean="0"/>
              <a:pPr>
                <a:defRPr/>
              </a:pPr>
              <a:t>2</a:t>
            </a:fld>
            <a:endParaRPr lang="en-GB" dirty="0"/>
          </a:p>
        </p:txBody>
      </p:sp>
      <p:graphicFrame>
        <p:nvGraphicFramePr>
          <p:cNvPr id="7" name="Chart 6"/>
          <p:cNvGraphicFramePr>
            <a:graphicFrameLocks/>
          </p:cNvGraphicFramePr>
          <p:nvPr/>
        </p:nvGraphicFramePr>
        <p:xfrm>
          <a:off x="467544" y="1124744"/>
          <a:ext cx="4824536" cy="5400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rtlCol="0">
            <a:normAutofit fontScale="90000"/>
          </a:bodyPr>
          <a:lstStyle/>
          <a:p>
            <a:pPr algn="l" eaLnBrk="1" fontAlgn="auto" hangingPunct="1">
              <a:spcAft>
                <a:spcPts val="0"/>
              </a:spcAft>
              <a:defRPr/>
            </a:pPr>
            <a:r>
              <a:rPr lang="en-GB" sz="1800" b="1" dirty="0" smtClean="0"/>
              <a:t>Workforce Performance Report</a:t>
            </a:r>
            <a:br>
              <a:rPr lang="en-GB" sz="1800" b="1" dirty="0" smtClean="0"/>
            </a:br>
            <a:r>
              <a:rPr lang="en-GB" sz="1800" b="1" dirty="0" smtClean="0"/>
              <a:t>August 2012</a:t>
            </a:r>
            <a:br>
              <a:rPr lang="en-GB" sz="1800" b="1" dirty="0" smtClean="0"/>
            </a:br>
            <a:r>
              <a:rPr lang="en-GB" sz="1800" b="1" dirty="0" smtClean="0"/>
              <a:t/>
            </a:r>
            <a:br>
              <a:rPr lang="en-GB" sz="1800" b="1" dirty="0" smtClean="0"/>
            </a:br>
            <a:endParaRPr lang="en-GB" sz="1800" b="1" dirty="0" smtClean="0"/>
          </a:p>
        </p:txBody>
      </p:sp>
      <p:pic>
        <p:nvPicPr>
          <p:cNvPr id="5123" name="Picture 0" descr="Logo.jpg"/>
          <p:cNvPicPr>
            <a:picLocks noChangeAspect="1" noChangeArrowheads="1"/>
          </p:cNvPicPr>
          <p:nvPr/>
        </p:nvPicPr>
        <p:blipFill>
          <a:blip r:embed="rId3" cstate="print"/>
          <a:srcRect/>
          <a:stretch>
            <a:fillRect/>
          </a:stretch>
        </p:blipFill>
        <p:spPr bwMode="auto">
          <a:xfrm>
            <a:off x="6227763" y="404813"/>
            <a:ext cx="2552700" cy="504825"/>
          </a:xfrm>
          <a:prstGeom prst="rect">
            <a:avLst/>
          </a:prstGeom>
          <a:noFill/>
          <a:ln w="9525">
            <a:noFill/>
            <a:miter lim="800000"/>
            <a:headEnd/>
            <a:tailEnd/>
          </a:ln>
        </p:spPr>
      </p:pic>
      <p:graphicFrame>
        <p:nvGraphicFramePr>
          <p:cNvPr id="2062" name="Group 14"/>
          <p:cNvGraphicFramePr>
            <a:graphicFrameLocks noGrp="1"/>
          </p:cNvGraphicFramePr>
          <p:nvPr/>
        </p:nvGraphicFramePr>
        <p:xfrm>
          <a:off x="285750" y="311150"/>
          <a:ext cx="8462963" cy="5894408"/>
        </p:xfrm>
        <a:graphic>
          <a:graphicData uri="http://schemas.openxmlformats.org/drawingml/2006/table">
            <a:tbl>
              <a:tblPr/>
              <a:tblGrid>
                <a:gridCol w="8462963"/>
              </a:tblGrid>
              <a:tr h="746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FFFFFF"/>
                          </a:solidFill>
                          <a:effectLst/>
                          <a:latin typeface="+mj-lt"/>
                        </a:rPr>
                        <a:t> </a:t>
                      </a:r>
                    </a:p>
                    <a:p>
                      <a:pPr marL="0" marR="0" lvl="0" indent="0" algn="ctr" defTabSz="914400" rtl="0" eaLnBrk="1" fontAlgn="base" latinLnBrk="0" hangingPunct="1">
                        <a:lnSpc>
                          <a:spcPct val="100000"/>
                        </a:lnSpc>
                        <a:spcBef>
                          <a:spcPct val="0"/>
                        </a:spcBef>
                        <a:spcAft>
                          <a:spcPct val="0"/>
                        </a:spcAft>
                        <a:buClrTx/>
                        <a:buSzTx/>
                        <a:buFontTx/>
                        <a:buNone/>
                        <a:tabLst/>
                      </a:pPr>
                      <a:r>
                        <a:rPr lang="en-GB" sz="3200" b="0" dirty="0" smtClean="0">
                          <a:solidFill>
                            <a:schemeClr val="bg1"/>
                          </a:solidFill>
                          <a:latin typeface="Arial" pitchFamily="34" charset="0"/>
                          <a:cs typeface="Arial" pitchFamily="34" charset="0"/>
                        </a:rPr>
                        <a:t>Headline HR KPIs</a:t>
                      </a:r>
                      <a:endParaRPr kumimoji="0" lang="en-GB" sz="3200" b="0" i="0" u="none" strike="noStrike" cap="none" normalizeH="0" baseline="0" dirty="0" smtClean="0">
                        <a:ln>
                          <a:noFill/>
                        </a:ln>
                        <a:solidFill>
                          <a:srgbClr val="FFFFFF"/>
                        </a:solidFill>
                        <a:effectLst/>
                        <a:latin typeface="Arial" pitchFamily="34" charset="0"/>
                        <a:cs typeface="Arial" pitchFamily="34" charset="0"/>
                      </a:endParaRPr>
                    </a:p>
                  </a:txBody>
                  <a:tcPr marL="91443" marR="9144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287B7"/>
                    </a:solidFill>
                  </a:tcPr>
                </a:tc>
              </a:tr>
              <a:tr h="5147650">
                <a:tc>
                  <a:txBody>
                    <a:bodyPr/>
                    <a:lstStyle/>
                    <a:p>
                      <a:endParaRPr lang="en-GB" sz="1100" b="1" dirty="0">
                        <a:cs typeface="Arial" pitchFamily="34" charset="0"/>
                      </a:endParaRPr>
                    </a:p>
                  </a:txBody>
                  <a:tcPr marL="91443" marR="9144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1276" name="TextBox 10"/>
          <p:cNvSpPr txBox="1">
            <a:spLocks noChangeArrowheads="1"/>
          </p:cNvSpPr>
          <p:nvPr/>
        </p:nvSpPr>
        <p:spPr bwMode="auto">
          <a:xfrm rot="10800000" flipV="1">
            <a:off x="5011044" y="1124744"/>
            <a:ext cx="3593404" cy="3100849"/>
          </a:xfrm>
          <a:prstGeom prst="rect">
            <a:avLst/>
          </a:prstGeom>
          <a:noFill/>
          <a:ln w="9525">
            <a:noFill/>
            <a:miter lim="800000"/>
            <a:headEnd/>
            <a:tailEnd/>
          </a:ln>
        </p:spPr>
        <p:txBody>
          <a:bodyPr wrap="square">
            <a:spAutoFit/>
          </a:bodyPr>
          <a:lstStyle/>
          <a:p>
            <a:pPr>
              <a:defRPr/>
            </a:pPr>
            <a:r>
              <a:rPr lang="en-GB" sz="850" b="1" dirty="0">
                <a:effectLst>
                  <a:outerShdw blurRad="38100" dist="38100" dir="2700000" algn="tl">
                    <a:srgbClr val="000000">
                      <a:alpha val="43137"/>
                    </a:srgbClr>
                  </a:outerShdw>
                </a:effectLst>
                <a:cs typeface="Arial" pitchFamily="34" charset="0"/>
              </a:rPr>
              <a:t>Sickness /</a:t>
            </a:r>
            <a:r>
              <a:rPr lang="en-GB" sz="850" b="1" dirty="0" smtClean="0">
                <a:effectLst>
                  <a:outerShdw blurRad="38100" dist="38100" dir="2700000" algn="tl">
                    <a:srgbClr val="000000">
                      <a:alpha val="43137"/>
                    </a:srgbClr>
                  </a:outerShdw>
                </a:effectLst>
                <a:cs typeface="Arial" pitchFamily="34" charset="0"/>
              </a:rPr>
              <a:t>Absence</a:t>
            </a:r>
          </a:p>
          <a:p>
            <a:pPr>
              <a:defRPr/>
            </a:pPr>
            <a:endParaRPr lang="en-GB" sz="850" b="1" dirty="0">
              <a:effectLst>
                <a:outerShdw blurRad="38100" dist="38100" dir="2700000" algn="tl">
                  <a:srgbClr val="000000">
                    <a:alpha val="43137"/>
                  </a:srgbClr>
                </a:outerShdw>
              </a:effectLst>
              <a:cs typeface="Arial" pitchFamily="34" charset="0"/>
            </a:endParaRPr>
          </a:p>
          <a:p>
            <a:pPr>
              <a:defRPr/>
            </a:pPr>
            <a:r>
              <a:rPr lang="en-GB" sz="850" dirty="0">
                <a:effectLst>
                  <a:outerShdw blurRad="38100" dist="38100" dir="2700000" algn="tl">
                    <a:srgbClr val="000000">
                      <a:alpha val="43137"/>
                    </a:srgbClr>
                  </a:outerShdw>
                </a:effectLst>
              </a:rPr>
              <a:t>Whilst staff absence through sickness remained at 4% or below through 2012-13 to October, the last quarter continues to show a steep increase in sickness absence of over 1%, although the rate appears to have stabilised during January 13. </a:t>
            </a:r>
            <a:endParaRPr lang="en-GB" sz="850" dirty="0" smtClean="0">
              <a:effectLst>
                <a:outerShdw blurRad="38100" dist="38100" dir="2700000" algn="tl">
                  <a:srgbClr val="000000">
                    <a:alpha val="43137"/>
                  </a:srgbClr>
                </a:outerShdw>
              </a:effectLst>
            </a:endParaRPr>
          </a:p>
          <a:p>
            <a:pPr>
              <a:defRPr/>
            </a:pPr>
            <a:endParaRPr lang="en-GB" sz="850" dirty="0">
              <a:effectLst>
                <a:outerShdw blurRad="38100" dist="38100" dir="2700000" algn="tl">
                  <a:srgbClr val="000000">
                    <a:alpha val="43137"/>
                  </a:srgbClr>
                </a:outerShdw>
              </a:effectLst>
            </a:endParaRPr>
          </a:p>
          <a:p>
            <a:pPr>
              <a:defRPr/>
            </a:pPr>
            <a:r>
              <a:rPr lang="en-GB" sz="850" dirty="0" smtClean="0">
                <a:effectLst>
                  <a:outerShdw blurRad="38100" dist="38100" dir="2700000" algn="tl">
                    <a:srgbClr val="000000">
                      <a:alpha val="43137"/>
                    </a:srgbClr>
                  </a:outerShdw>
                </a:effectLst>
              </a:rPr>
              <a:t> </a:t>
            </a:r>
            <a:r>
              <a:rPr lang="en-GB" sz="850" dirty="0">
                <a:effectLst>
                  <a:outerShdw blurRad="38100" dist="38100" dir="2700000" algn="tl">
                    <a:srgbClr val="000000">
                      <a:alpha val="43137"/>
                    </a:srgbClr>
                  </a:outerShdw>
                </a:effectLst>
              </a:rPr>
              <a:t>The cost to the organisation of all sickness absence over the last rolling 12 month period has been £4.9 million (including all staff groups and salary grades, based on an individuals salary at the point of sickness absence). </a:t>
            </a:r>
            <a:endParaRPr lang="en-GB" sz="850" dirty="0" smtClean="0">
              <a:effectLst>
                <a:outerShdw blurRad="38100" dist="38100" dir="2700000" algn="tl">
                  <a:srgbClr val="000000">
                    <a:alpha val="43137"/>
                  </a:srgbClr>
                </a:outerShdw>
              </a:effectLst>
            </a:endParaRPr>
          </a:p>
          <a:p>
            <a:pPr>
              <a:defRPr/>
            </a:pPr>
            <a:endParaRPr lang="en-GB" sz="850" dirty="0">
              <a:effectLst>
                <a:outerShdw blurRad="38100" dist="38100" dir="2700000" algn="tl">
                  <a:srgbClr val="000000">
                    <a:alpha val="43137"/>
                  </a:srgbClr>
                </a:outerShdw>
              </a:effectLst>
            </a:endParaRPr>
          </a:p>
          <a:p>
            <a:pPr>
              <a:defRPr/>
            </a:pPr>
            <a:r>
              <a:rPr lang="en-GB" sz="850" dirty="0" smtClean="0">
                <a:effectLst>
                  <a:outerShdw blurRad="38100" dist="38100" dir="2700000" algn="tl">
                    <a:srgbClr val="000000">
                      <a:alpha val="43137"/>
                    </a:srgbClr>
                  </a:outerShdw>
                </a:effectLst>
              </a:rPr>
              <a:t>Outturn </a:t>
            </a:r>
            <a:r>
              <a:rPr lang="en-GB" sz="850" dirty="0">
                <a:effectLst>
                  <a:outerShdw blurRad="38100" dist="38100" dir="2700000" algn="tl">
                    <a:srgbClr val="000000">
                      <a:alpha val="43137"/>
                    </a:srgbClr>
                  </a:outerShdw>
                </a:effectLst>
              </a:rPr>
              <a:t>cost of sickness absence for Financial Year 12-13 is estimated to be £5.5 million. This cost does not include spend on </a:t>
            </a:r>
            <a:r>
              <a:rPr lang="en-GB" sz="850" dirty="0" smtClean="0">
                <a:effectLst>
                  <a:outerShdw blurRad="38100" dist="38100" dir="2700000" algn="tl">
                    <a:srgbClr val="000000">
                      <a:alpha val="43137"/>
                    </a:srgbClr>
                  </a:outerShdw>
                </a:effectLst>
              </a:rPr>
              <a:t>backfill </a:t>
            </a:r>
            <a:r>
              <a:rPr lang="en-GB" sz="850" dirty="0">
                <a:effectLst>
                  <a:outerShdw blurRad="38100" dist="38100" dir="2700000" algn="tl">
                    <a:srgbClr val="000000">
                      <a:alpha val="43137"/>
                    </a:srgbClr>
                  </a:outerShdw>
                </a:effectLst>
              </a:rPr>
              <a:t>required to maintain service delivery.  This equates to a total of 77,278 calendar days lost, or an average of 6439 days or </a:t>
            </a:r>
            <a:r>
              <a:rPr lang="en-GB" sz="850" dirty="0" smtClean="0">
                <a:effectLst>
                  <a:outerShdw blurRad="38100" dist="38100" dir="2700000" algn="tl">
                    <a:srgbClr val="000000">
                      <a:alpha val="43137"/>
                    </a:srgbClr>
                  </a:outerShdw>
                </a:effectLst>
              </a:rPr>
              <a:t>200</a:t>
            </a:r>
            <a:r>
              <a:rPr lang="en-GB" sz="850" dirty="0" smtClean="0">
                <a:solidFill>
                  <a:srgbClr val="FF0000"/>
                </a:solidFill>
                <a:effectLst>
                  <a:outerShdw blurRad="38100" dist="38100" dir="2700000" algn="tl">
                    <a:srgbClr val="000000">
                      <a:alpha val="43137"/>
                    </a:srgbClr>
                  </a:outerShdw>
                </a:effectLst>
              </a:rPr>
              <a:t> </a:t>
            </a:r>
            <a:r>
              <a:rPr lang="en-GB" sz="850" dirty="0">
                <a:effectLst>
                  <a:outerShdw blurRad="38100" dist="38100" dir="2700000" algn="tl">
                    <a:srgbClr val="000000">
                      <a:alpha val="43137"/>
                    </a:srgbClr>
                  </a:outerShdw>
                </a:effectLst>
              </a:rPr>
              <a:t>WTE per month across the </a:t>
            </a:r>
            <a:r>
              <a:rPr lang="en-GB" sz="850" dirty="0" smtClean="0">
                <a:effectLst>
                  <a:outerShdw blurRad="38100" dist="38100" dir="2700000" algn="tl">
                    <a:srgbClr val="000000">
                      <a:alpha val="43137"/>
                    </a:srgbClr>
                  </a:outerShdw>
                </a:effectLst>
              </a:rPr>
              <a:t>organisation, an increase on the rolling average across the last 12 months, driven by the increase in absence since October 12. </a:t>
            </a:r>
          </a:p>
          <a:p>
            <a:pPr>
              <a:defRPr/>
            </a:pPr>
            <a:endParaRPr lang="en-GB" sz="850" dirty="0">
              <a:effectLst>
                <a:outerShdw blurRad="38100" dist="38100" dir="2700000" algn="tl">
                  <a:srgbClr val="000000">
                    <a:alpha val="43137"/>
                  </a:srgbClr>
                </a:outerShdw>
              </a:effectLst>
            </a:endParaRPr>
          </a:p>
          <a:p>
            <a:pPr>
              <a:defRPr/>
            </a:pPr>
            <a:r>
              <a:rPr lang="en-GB" sz="850" dirty="0" smtClean="0">
                <a:effectLst>
                  <a:outerShdw blurRad="38100" dist="38100" dir="2700000" algn="tl">
                    <a:srgbClr val="000000">
                      <a:alpha val="43137"/>
                    </a:srgbClr>
                  </a:outerShdw>
                </a:effectLst>
              </a:rPr>
              <a:t>The </a:t>
            </a:r>
            <a:r>
              <a:rPr lang="en-GB" sz="850" dirty="0">
                <a:effectLst>
                  <a:outerShdw blurRad="38100" dist="38100" dir="2700000" algn="tl">
                    <a:srgbClr val="000000">
                      <a:alpha val="43137"/>
                    </a:srgbClr>
                  </a:outerShdw>
                </a:effectLst>
              </a:rPr>
              <a:t>top 3 reasons for sickness to end December 12 continue to include anxiety and stress, and  musculoskeletal problems.  Cold and flu related sickness appear in the top 3 reasons in this month, indicating the end of the latest Norovirus occurrence .</a:t>
            </a:r>
            <a:endParaRPr lang="en-GB" sz="1400" b="1" dirty="0">
              <a:cs typeface="Arial" pitchFamily="34" charset="0"/>
            </a:endParaRPr>
          </a:p>
        </p:txBody>
      </p:sp>
      <p:sp>
        <p:nvSpPr>
          <p:cNvPr id="8" name="Slide Number Placeholder 7"/>
          <p:cNvSpPr>
            <a:spLocks noGrp="1"/>
          </p:cNvSpPr>
          <p:nvPr>
            <p:ph type="sldNum" sz="quarter" idx="12"/>
          </p:nvPr>
        </p:nvSpPr>
        <p:spPr/>
        <p:txBody>
          <a:bodyPr/>
          <a:lstStyle/>
          <a:p>
            <a:pPr>
              <a:defRPr/>
            </a:pPr>
            <a:fld id="{1C5ACED4-2F01-4548-8370-1DC088824DAD}" type="slidenum">
              <a:rPr lang="en-GB" smtClean="0"/>
              <a:pPr>
                <a:defRPr/>
              </a:pPr>
              <a:t>3</a:t>
            </a:fld>
            <a:endParaRPr lang="en-GB" dirty="0"/>
          </a:p>
        </p:txBody>
      </p:sp>
      <p:graphicFrame>
        <p:nvGraphicFramePr>
          <p:cNvPr id="10" name="Chart 9"/>
          <p:cNvGraphicFramePr>
            <a:graphicFrameLocks/>
          </p:cNvGraphicFramePr>
          <p:nvPr>
            <p:extLst>
              <p:ext uri="{D42A27DB-BD31-4B8C-83A1-F6EECF244321}">
                <p14:modId xmlns="" xmlns:p14="http://schemas.microsoft.com/office/powerpoint/2010/main" val="2531116493"/>
              </p:ext>
            </p:extLst>
          </p:nvPr>
        </p:nvGraphicFramePr>
        <p:xfrm>
          <a:off x="323529" y="1124744"/>
          <a:ext cx="4680518" cy="504056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rtlCol="0">
            <a:normAutofit fontScale="90000"/>
          </a:bodyPr>
          <a:lstStyle/>
          <a:p>
            <a:pPr algn="l" eaLnBrk="1" fontAlgn="auto" hangingPunct="1">
              <a:spcAft>
                <a:spcPts val="0"/>
              </a:spcAft>
              <a:defRPr/>
            </a:pPr>
            <a:r>
              <a:rPr lang="en-GB" sz="1800" b="1" dirty="0" smtClean="0"/>
              <a:t>Workforce Performance Report</a:t>
            </a:r>
            <a:br>
              <a:rPr lang="en-GB" sz="1800" b="1" dirty="0" smtClean="0"/>
            </a:br>
            <a:r>
              <a:rPr lang="en-GB" sz="1800" b="1" dirty="0" smtClean="0"/>
              <a:t>August 2012</a:t>
            </a:r>
            <a:br>
              <a:rPr lang="en-GB" sz="1800" b="1" dirty="0" smtClean="0"/>
            </a:br>
            <a:r>
              <a:rPr lang="en-GB" sz="1800" b="1" dirty="0" smtClean="0"/>
              <a:t/>
            </a:r>
            <a:br>
              <a:rPr lang="en-GB" sz="1800" b="1" dirty="0" smtClean="0"/>
            </a:br>
            <a:endParaRPr lang="en-GB" sz="1800" b="1" dirty="0" smtClean="0"/>
          </a:p>
        </p:txBody>
      </p:sp>
      <p:pic>
        <p:nvPicPr>
          <p:cNvPr id="6147" name="Picture 0" descr="Logo.jpg"/>
          <p:cNvPicPr>
            <a:picLocks noChangeAspect="1" noChangeArrowheads="1"/>
          </p:cNvPicPr>
          <p:nvPr/>
        </p:nvPicPr>
        <p:blipFill>
          <a:blip r:embed="rId3" cstate="print"/>
          <a:srcRect/>
          <a:stretch>
            <a:fillRect/>
          </a:stretch>
        </p:blipFill>
        <p:spPr bwMode="auto">
          <a:xfrm>
            <a:off x="6227763" y="404813"/>
            <a:ext cx="2552700" cy="504825"/>
          </a:xfrm>
          <a:prstGeom prst="rect">
            <a:avLst/>
          </a:prstGeom>
          <a:noFill/>
          <a:ln w="9525">
            <a:noFill/>
            <a:miter lim="800000"/>
            <a:headEnd/>
            <a:tailEnd/>
          </a:ln>
        </p:spPr>
      </p:pic>
      <p:graphicFrame>
        <p:nvGraphicFramePr>
          <p:cNvPr id="2062" name="Group 14"/>
          <p:cNvGraphicFramePr>
            <a:graphicFrameLocks noGrp="1"/>
          </p:cNvGraphicFramePr>
          <p:nvPr/>
        </p:nvGraphicFramePr>
        <p:xfrm>
          <a:off x="285750" y="311150"/>
          <a:ext cx="8534400" cy="6084888"/>
        </p:xfrm>
        <a:graphic>
          <a:graphicData uri="http://schemas.openxmlformats.org/drawingml/2006/table">
            <a:tbl>
              <a:tblPr/>
              <a:tblGrid>
                <a:gridCol w="8534400"/>
              </a:tblGrid>
              <a:tr h="7468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FFFFFF"/>
                          </a:solidFill>
                          <a:effectLst/>
                          <a:latin typeface="+mj-lt"/>
                        </a:rPr>
                        <a:t> </a:t>
                      </a:r>
                    </a:p>
                    <a:p>
                      <a:pPr marL="0" marR="0" lvl="0" indent="0" algn="ctr" defTabSz="914400" rtl="0" eaLnBrk="1" fontAlgn="base" latinLnBrk="0" hangingPunct="1">
                        <a:lnSpc>
                          <a:spcPct val="100000"/>
                        </a:lnSpc>
                        <a:spcBef>
                          <a:spcPct val="0"/>
                        </a:spcBef>
                        <a:spcAft>
                          <a:spcPct val="0"/>
                        </a:spcAft>
                        <a:buClrTx/>
                        <a:buSzTx/>
                        <a:buFontTx/>
                        <a:buNone/>
                        <a:tabLst/>
                      </a:pPr>
                      <a:r>
                        <a:rPr lang="en-GB" sz="3200" b="0" dirty="0" smtClean="0">
                          <a:solidFill>
                            <a:schemeClr val="bg1"/>
                          </a:solidFill>
                          <a:latin typeface="Arial" pitchFamily="34" charset="0"/>
                          <a:cs typeface="Arial" pitchFamily="34" charset="0"/>
                        </a:rPr>
                        <a:t>Headline HR KPIs</a:t>
                      </a:r>
                      <a:endParaRPr kumimoji="0" lang="en-GB" sz="3200" b="0" i="0" u="none" strike="noStrike" cap="none" normalizeH="0" baseline="0" dirty="0" smtClean="0">
                        <a:ln>
                          <a:noFill/>
                        </a:ln>
                        <a:solidFill>
                          <a:srgbClr val="FFFFFF"/>
                        </a:solidFill>
                        <a:effectLst/>
                        <a:latin typeface="Arial" pitchFamily="34" charset="0"/>
                        <a:cs typeface="Arial" pitchFamily="34" charset="0"/>
                      </a:endParaRPr>
                    </a:p>
                  </a:txBody>
                  <a:tcPr marL="91437" marR="9143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287B7"/>
                    </a:solidFill>
                  </a:tcPr>
                </a:tc>
              </a:tr>
              <a:tr h="5338083">
                <a:tc>
                  <a:txBody>
                    <a:bodyPr/>
                    <a:lstStyle/>
                    <a:p>
                      <a:endParaRPr lang="en-GB" sz="1100" dirty="0" smtClean="0">
                        <a:cs typeface="Arial" pitchFamily="34" charset="0"/>
                      </a:endParaRPr>
                    </a:p>
                    <a:p>
                      <a:endParaRPr lang="en-GB" sz="1100" dirty="0">
                        <a:cs typeface="Arial" pitchFamily="34" charset="0"/>
                      </a:endParaRPr>
                    </a:p>
                  </a:txBody>
                  <a:tcPr marL="91437" marR="9143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156" name="TextBox 10"/>
          <p:cNvSpPr txBox="1">
            <a:spLocks noChangeArrowheads="1"/>
          </p:cNvSpPr>
          <p:nvPr/>
        </p:nvSpPr>
        <p:spPr bwMode="auto">
          <a:xfrm rot="10800000" flipV="1">
            <a:off x="4860032" y="1124744"/>
            <a:ext cx="3817937" cy="8648521"/>
          </a:xfrm>
          <a:prstGeom prst="rect">
            <a:avLst/>
          </a:prstGeom>
          <a:noFill/>
          <a:ln w="9525">
            <a:noFill/>
            <a:miter lim="800000"/>
            <a:headEnd/>
            <a:tailEnd/>
          </a:ln>
        </p:spPr>
        <p:txBody>
          <a:bodyPr>
            <a:spAutoFit/>
          </a:bodyPr>
          <a:lstStyle/>
          <a:p>
            <a:r>
              <a:rPr lang="en-GB" sz="800" b="1" dirty="0">
                <a:cs typeface="Arial" pitchFamily="34" charset="0"/>
              </a:rPr>
              <a:t>Casework </a:t>
            </a:r>
            <a:r>
              <a:rPr lang="en-GB" sz="800" b="1" dirty="0" smtClean="0">
                <a:cs typeface="Arial" pitchFamily="34" charset="0"/>
              </a:rPr>
              <a:t>Management:</a:t>
            </a:r>
          </a:p>
          <a:p>
            <a:r>
              <a:rPr lang="en-GB" sz="800" dirty="0" smtClean="0">
                <a:cs typeface="Arial" pitchFamily="34" charset="0"/>
              </a:rPr>
              <a:t>The graph shows a general reduction in casework levels.</a:t>
            </a:r>
          </a:p>
          <a:p>
            <a:endParaRPr lang="en-GB" sz="800" dirty="0" smtClean="0">
              <a:cs typeface="Arial" pitchFamily="34" charset="0"/>
            </a:endParaRPr>
          </a:p>
          <a:p>
            <a:r>
              <a:rPr lang="en-GB" sz="800" dirty="0" smtClean="0"/>
              <a:t>During January the average number of cases in some form of formal HR process was 40. The number of cases in each division is:</a:t>
            </a:r>
          </a:p>
          <a:p>
            <a:endParaRPr lang="en-GB" sz="800" dirty="0" smtClean="0"/>
          </a:p>
          <a:p>
            <a:r>
              <a:rPr lang="en-GB" sz="800" dirty="0" smtClean="0"/>
              <a:t>Mental Health 5 cases</a:t>
            </a:r>
          </a:p>
          <a:p>
            <a:r>
              <a:rPr lang="en-GB" sz="800" dirty="0" smtClean="0"/>
              <a:t>Children &amp; Families  9 cases</a:t>
            </a:r>
          </a:p>
          <a:p>
            <a:r>
              <a:rPr lang="en-GB" sz="800" dirty="0" smtClean="0"/>
              <a:t>Community  4 cases - although note that ill health capability cases are managed differently in Community and this figure excludes a number of such cases Corporate 5 cases</a:t>
            </a:r>
          </a:p>
          <a:p>
            <a:r>
              <a:rPr lang="en-GB" sz="800" dirty="0" smtClean="0"/>
              <a:t>Specialised Services 13 cases</a:t>
            </a:r>
          </a:p>
          <a:p>
            <a:r>
              <a:rPr lang="en-GB" sz="800" dirty="0" smtClean="0"/>
              <a:t> </a:t>
            </a:r>
          </a:p>
          <a:p>
            <a:r>
              <a:rPr lang="en-GB" sz="800" dirty="0" smtClean="0"/>
              <a:t>The majority of cases (47%) related to disciplinary cases.  At the end of the month 9 staff members were suspended from duty pending investigation or panel hearings. </a:t>
            </a:r>
          </a:p>
          <a:p>
            <a:r>
              <a:rPr lang="en-GB" sz="800" dirty="0" smtClean="0"/>
              <a:t> </a:t>
            </a:r>
          </a:p>
          <a:p>
            <a:r>
              <a:rPr lang="en-GB" sz="800" dirty="0" smtClean="0"/>
              <a:t>The majority of suspensions from duty are for periods in excess of 4 weeks (average of 19 weeks). Whilst this is of concern it is important to note that the figures are distorted by 2 complex cases where individuals have been suspended for periods in excess of 11 months. Progress of each case is kept under regular review and suspensions / restrictions on practice are reviewed at regular interviews to ascertain whether this remains an appropriate action.</a:t>
            </a:r>
          </a:p>
          <a:p>
            <a:endParaRPr lang="en-GB" sz="800" dirty="0" smtClean="0"/>
          </a:p>
          <a:p>
            <a:r>
              <a:rPr lang="en-GB" sz="800" dirty="0" smtClean="0"/>
              <a:t>The ER team have been trained in improved techniques to record and monitor the progress of casework. As a result of meetings with the Operations SMT a piece of work will be undertaken to benchmark HR processes against other health providers and to set target milestones for key stages of HR processes.</a:t>
            </a:r>
          </a:p>
          <a:p>
            <a:endParaRPr lang="en-GB" sz="800" dirty="0" smtClean="0"/>
          </a:p>
          <a:p>
            <a:r>
              <a:rPr lang="en-GB" sz="800" dirty="0" smtClean="0"/>
              <a:t>Further work around the training and utilisation of investigators will be undertaken. An options appraisal around the cost / benefits of external investigators will also be scoped.</a:t>
            </a:r>
          </a:p>
          <a:p>
            <a:endParaRPr lang="en-GB" sz="800" dirty="0" smtClean="0"/>
          </a:p>
          <a:p>
            <a:r>
              <a:rPr lang="en-GB" sz="800" dirty="0" smtClean="0"/>
              <a:t>The Senior HR Business Partners will review HR processes to ensure that delays to casework are minimised as far as possible, for example improving the process for arranging panel hearings. </a:t>
            </a:r>
          </a:p>
          <a:p>
            <a:r>
              <a:rPr lang="en-GB" sz="800" dirty="0" smtClean="0"/>
              <a:t> </a:t>
            </a:r>
          </a:p>
          <a:p>
            <a:r>
              <a:rPr lang="en-GB" sz="800" dirty="0" smtClean="0"/>
              <a:t>A report of HR casework is presented weekly at the Corporate Clinical Governance meeting. This provides assurance in relation to casework progress and handling; it also allows for an overview of emergent themes or areas of concern. It also allows  a review of referrals to LADO.</a:t>
            </a:r>
          </a:p>
          <a:p>
            <a:endParaRPr lang="en-GB" sz="800" b="1" dirty="0">
              <a:cs typeface="Arial" pitchFamily="34" charset="0"/>
            </a:endParaRPr>
          </a:p>
          <a:p>
            <a:endParaRPr lang="en-GB" sz="1000" dirty="0">
              <a:cs typeface="Arial" pitchFamily="34" charset="0"/>
            </a:endParaRPr>
          </a:p>
          <a:p>
            <a:endParaRPr lang="en-GB" sz="1400" b="1" dirty="0">
              <a:cs typeface="Arial" pitchFamily="34" charset="0"/>
            </a:endParaRPr>
          </a:p>
          <a:p>
            <a:endParaRPr lang="en-GB" sz="1400" b="1" dirty="0">
              <a:cs typeface="Arial" pitchFamily="34" charset="0"/>
            </a:endParaRPr>
          </a:p>
          <a:p>
            <a:endParaRPr lang="en-GB" sz="1400" b="1" dirty="0">
              <a:cs typeface="Arial" pitchFamily="34" charset="0"/>
            </a:endParaRPr>
          </a:p>
          <a:p>
            <a:endParaRPr lang="en-GB" sz="1400" b="1" dirty="0">
              <a:cs typeface="Arial" pitchFamily="34" charset="0"/>
            </a:endParaRPr>
          </a:p>
          <a:p>
            <a:endParaRPr lang="en-GB" sz="1400" b="1" dirty="0">
              <a:cs typeface="Arial" pitchFamily="34" charset="0"/>
            </a:endParaRPr>
          </a:p>
          <a:p>
            <a:endParaRPr lang="en-GB" sz="1400" b="1" dirty="0">
              <a:cs typeface="Arial" pitchFamily="34" charset="0"/>
            </a:endParaRPr>
          </a:p>
          <a:p>
            <a:endParaRPr lang="en-GB" sz="1400" b="1" dirty="0">
              <a:cs typeface="Arial" pitchFamily="34" charset="0"/>
            </a:endParaRPr>
          </a:p>
          <a:p>
            <a:endParaRPr lang="en-GB" sz="1400" b="1" dirty="0">
              <a:cs typeface="Arial" pitchFamily="34" charset="0"/>
            </a:endParaRPr>
          </a:p>
          <a:p>
            <a:endParaRPr lang="en-GB" sz="1400" b="1" dirty="0">
              <a:cs typeface="Arial" pitchFamily="34" charset="0"/>
            </a:endParaRPr>
          </a:p>
          <a:p>
            <a:endParaRPr lang="en-GB" sz="1400" b="1" dirty="0">
              <a:cs typeface="Arial" pitchFamily="34" charset="0"/>
            </a:endParaRPr>
          </a:p>
          <a:p>
            <a:endParaRPr lang="en-GB" sz="1400" b="1" dirty="0">
              <a:cs typeface="Arial" pitchFamily="34" charset="0"/>
            </a:endParaRPr>
          </a:p>
          <a:p>
            <a:endParaRPr lang="en-GB" sz="1400" b="1" dirty="0">
              <a:cs typeface="Arial" pitchFamily="34" charset="0"/>
            </a:endParaRPr>
          </a:p>
          <a:p>
            <a:endParaRPr lang="en-GB" sz="1400" b="1" dirty="0">
              <a:cs typeface="Arial" pitchFamily="34" charset="0"/>
            </a:endParaRPr>
          </a:p>
          <a:p>
            <a:endParaRPr lang="en-GB" sz="1400" b="1" dirty="0">
              <a:cs typeface="Arial" pitchFamily="34" charset="0"/>
            </a:endParaRPr>
          </a:p>
          <a:p>
            <a:r>
              <a:rPr lang="en-GB" sz="1400" b="1" dirty="0">
                <a:cs typeface="Arial" pitchFamily="34" charset="0"/>
              </a:rPr>
              <a:t> </a:t>
            </a:r>
          </a:p>
        </p:txBody>
      </p:sp>
      <p:sp>
        <p:nvSpPr>
          <p:cNvPr id="9" name="Slide Number Placeholder 8"/>
          <p:cNvSpPr>
            <a:spLocks noGrp="1"/>
          </p:cNvSpPr>
          <p:nvPr>
            <p:ph type="sldNum" sz="quarter" idx="12"/>
          </p:nvPr>
        </p:nvSpPr>
        <p:spPr/>
        <p:txBody>
          <a:bodyPr/>
          <a:lstStyle/>
          <a:p>
            <a:pPr>
              <a:defRPr/>
            </a:pPr>
            <a:fld id="{D35306F0-8285-426F-B0C9-0A772295E4D9}" type="slidenum">
              <a:rPr lang="en-GB" smtClean="0"/>
              <a:pPr>
                <a:defRPr/>
              </a:pPr>
              <a:t>4</a:t>
            </a:fld>
            <a:endParaRPr lang="en-GB" dirty="0"/>
          </a:p>
        </p:txBody>
      </p:sp>
      <p:pic>
        <p:nvPicPr>
          <p:cNvPr id="6158" name="Picture 14"/>
          <p:cNvPicPr>
            <a:picLocks noChangeAspect="1" noChangeArrowheads="1"/>
          </p:cNvPicPr>
          <p:nvPr/>
        </p:nvPicPr>
        <p:blipFill>
          <a:blip r:embed="rId4" cstate="print"/>
          <a:srcRect/>
          <a:stretch>
            <a:fillRect/>
          </a:stretch>
        </p:blipFill>
        <p:spPr bwMode="auto">
          <a:xfrm>
            <a:off x="395288" y="1125538"/>
            <a:ext cx="4392612" cy="2476500"/>
          </a:xfrm>
          <a:prstGeom prst="rect">
            <a:avLst/>
          </a:prstGeom>
          <a:noFill/>
          <a:ln w="9525">
            <a:noFill/>
            <a:miter lim="800000"/>
            <a:headEnd/>
            <a:tailEnd/>
          </a:ln>
        </p:spPr>
      </p:pic>
      <p:pic>
        <p:nvPicPr>
          <p:cNvPr id="6159" name="Picture 15"/>
          <p:cNvPicPr>
            <a:picLocks noChangeAspect="1" noChangeArrowheads="1"/>
          </p:cNvPicPr>
          <p:nvPr/>
        </p:nvPicPr>
        <p:blipFill>
          <a:blip r:embed="rId5" cstate="print"/>
          <a:srcRect/>
          <a:stretch>
            <a:fillRect/>
          </a:stretch>
        </p:blipFill>
        <p:spPr bwMode="auto">
          <a:xfrm>
            <a:off x="395288" y="3644900"/>
            <a:ext cx="4392612" cy="2520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rtlCol="0">
            <a:normAutofit fontScale="90000"/>
          </a:bodyPr>
          <a:lstStyle/>
          <a:p>
            <a:pPr algn="l" eaLnBrk="1" fontAlgn="auto" hangingPunct="1">
              <a:spcAft>
                <a:spcPts val="0"/>
              </a:spcAft>
              <a:defRPr/>
            </a:pPr>
            <a:r>
              <a:rPr lang="en-GB" sz="1800" b="1" dirty="0" smtClean="0"/>
              <a:t>Workforce Performance Report</a:t>
            </a:r>
            <a:br>
              <a:rPr lang="en-GB" sz="1800" b="1" dirty="0" smtClean="0"/>
            </a:br>
            <a:r>
              <a:rPr lang="en-GB" sz="1800" b="1" dirty="0" smtClean="0"/>
              <a:t>August 2012</a:t>
            </a:r>
            <a:br>
              <a:rPr lang="en-GB" sz="1800" b="1" dirty="0" smtClean="0"/>
            </a:br>
            <a:r>
              <a:rPr lang="en-GB" sz="1800" b="1" dirty="0" smtClean="0"/>
              <a:t/>
            </a:r>
            <a:br>
              <a:rPr lang="en-GB" sz="1800" b="1" dirty="0" smtClean="0"/>
            </a:br>
            <a:endParaRPr lang="en-GB" sz="1800" b="1" dirty="0" smtClean="0"/>
          </a:p>
        </p:txBody>
      </p:sp>
      <p:pic>
        <p:nvPicPr>
          <p:cNvPr id="7171" name="Picture 0" descr="Logo.jpg"/>
          <p:cNvPicPr>
            <a:picLocks noChangeAspect="1" noChangeArrowheads="1"/>
          </p:cNvPicPr>
          <p:nvPr/>
        </p:nvPicPr>
        <p:blipFill>
          <a:blip r:embed="rId3" cstate="print"/>
          <a:srcRect/>
          <a:stretch>
            <a:fillRect/>
          </a:stretch>
        </p:blipFill>
        <p:spPr bwMode="auto">
          <a:xfrm>
            <a:off x="6227763" y="404813"/>
            <a:ext cx="2552700" cy="504825"/>
          </a:xfrm>
          <a:prstGeom prst="rect">
            <a:avLst/>
          </a:prstGeom>
          <a:noFill/>
          <a:ln w="9525">
            <a:noFill/>
            <a:miter lim="800000"/>
            <a:headEnd/>
            <a:tailEnd/>
          </a:ln>
        </p:spPr>
      </p:pic>
      <p:graphicFrame>
        <p:nvGraphicFramePr>
          <p:cNvPr id="2062" name="Group 14"/>
          <p:cNvGraphicFramePr>
            <a:graphicFrameLocks noGrp="1"/>
          </p:cNvGraphicFramePr>
          <p:nvPr/>
        </p:nvGraphicFramePr>
        <p:xfrm>
          <a:off x="285750" y="311150"/>
          <a:ext cx="8534400" cy="6084888"/>
        </p:xfrm>
        <a:graphic>
          <a:graphicData uri="http://schemas.openxmlformats.org/drawingml/2006/table">
            <a:tbl>
              <a:tblPr/>
              <a:tblGrid>
                <a:gridCol w="8534400"/>
              </a:tblGrid>
              <a:tr h="7468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FFFFFF"/>
                          </a:solidFill>
                          <a:effectLst/>
                          <a:latin typeface="+mj-lt"/>
                        </a:rPr>
                        <a:t> </a:t>
                      </a:r>
                    </a:p>
                    <a:p>
                      <a:pPr marL="0" marR="0" lvl="0" indent="0" algn="ctr" defTabSz="914400" rtl="0" eaLnBrk="1" fontAlgn="base" latinLnBrk="0" hangingPunct="1">
                        <a:lnSpc>
                          <a:spcPct val="100000"/>
                        </a:lnSpc>
                        <a:spcBef>
                          <a:spcPct val="0"/>
                        </a:spcBef>
                        <a:spcAft>
                          <a:spcPct val="0"/>
                        </a:spcAft>
                        <a:buClrTx/>
                        <a:buSzTx/>
                        <a:buFontTx/>
                        <a:buNone/>
                        <a:tabLst/>
                      </a:pPr>
                      <a:r>
                        <a:rPr lang="en-GB" sz="3200" b="0" dirty="0" smtClean="0">
                          <a:solidFill>
                            <a:schemeClr val="bg1"/>
                          </a:solidFill>
                          <a:latin typeface="Arial" pitchFamily="34" charset="0"/>
                          <a:cs typeface="Arial" pitchFamily="34" charset="0"/>
                        </a:rPr>
                        <a:t>Headline HR KPIs</a:t>
                      </a:r>
                      <a:endParaRPr kumimoji="0" lang="en-GB" sz="3200" b="0" i="0" u="none" strike="noStrike" cap="none" normalizeH="0" baseline="0" dirty="0" smtClean="0">
                        <a:ln>
                          <a:noFill/>
                        </a:ln>
                        <a:solidFill>
                          <a:srgbClr val="FFFFFF"/>
                        </a:solidFill>
                        <a:effectLst/>
                        <a:latin typeface="Arial" pitchFamily="34" charset="0"/>
                        <a:cs typeface="Arial" pitchFamily="34" charset="0"/>
                      </a:endParaRPr>
                    </a:p>
                  </a:txBody>
                  <a:tcPr marL="91437" marR="9143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287B7"/>
                    </a:solidFill>
                  </a:tcPr>
                </a:tc>
              </a:tr>
              <a:tr h="5338083">
                <a:tc>
                  <a:txBody>
                    <a:bodyPr/>
                    <a:lstStyle/>
                    <a:p>
                      <a:endParaRPr lang="en-GB" sz="1100" dirty="0" smtClean="0">
                        <a:cs typeface="Arial" pitchFamily="34" charset="0"/>
                      </a:endParaRPr>
                    </a:p>
                    <a:p>
                      <a:endParaRPr lang="en-GB" sz="1100" dirty="0">
                        <a:cs typeface="Arial" pitchFamily="34" charset="0"/>
                      </a:endParaRPr>
                    </a:p>
                  </a:txBody>
                  <a:tcPr marL="91437" marR="9143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 name="Slide Number Placeholder 8"/>
          <p:cNvSpPr>
            <a:spLocks noGrp="1"/>
          </p:cNvSpPr>
          <p:nvPr>
            <p:ph type="sldNum" sz="quarter" idx="12"/>
          </p:nvPr>
        </p:nvSpPr>
        <p:spPr/>
        <p:txBody>
          <a:bodyPr/>
          <a:lstStyle/>
          <a:p>
            <a:pPr>
              <a:defRPr/>
            </a:pPr>
            <a:fld id="{1451D495-FDE4-48D0-9DF8-6D5BEE656E32}" type="slidenum">
              <a:rPr lang="en-GB" smtClean="0"/>
              <a:pPr>
                <a:defRPr/>
              </a:pPr>
              <a:t>5</a:t>
            </a:fld>
            <a:endParaRPr lang="en-GB" dirty="0"/>
          </a:p>
        </p:txBody>
      </p:sp>
      <p:sp>
        <p:nvSpPr>
          <p:cNvPr id="8" name="TextBox 7"/>
          <p:cNvSpPr txBox="1"/>
          <p:nvPr/>
        </p:nvSpPr>
        <p:spPr>
          <a:xfrm>
            <a:off x="467544" y="1124744"/>
            <a:ext cx="2664296" cy="307777"/>
          </a:xfrm>
          <a:prstGeom prst="rect">
            <a:avLst/>
          </a:prstGeom>
          <a:noFill/>
        </p:spPr>
        <p:txBody>
          <a:bodyPr wrap="square" rtlCol="0">
            <a:spAutoFit/>
          </a:bodyPr>
          <a:lstStyle/>
          <a:p>
            <a:r>
              <a:rPr lang="en-GB" sz="1400" b="1" dirty="0" smtClean="0"/>
              <a:t>Equality and Diversity</a:t>
            </a:r>
            <a:endParaRPr lang="en-GB" sz="1400" b="1" dirty="0"/>
          </a:p>
        </p:txBody>
      </p:sp>
      <p:pic>
        <p:nvPicPr>
          <p:cNvPr id="7183" name="Picture 15"/>
          <p:cNvPicPr>
            <a:picLocks noChangeAspect="1" noChangeArrowheads="1"/>
          </p:cNvPicPr>
          <p:nvPr/>
        </p:nvPicPr>
        <p:blipFill>
          <a:blip r:embed="rId4" cstate="print"/>
          <a:srcRect/>
          <a:stretch>
            <a:fillRect/>
          </a:stretch>
        </p:blipFill>
        <p:spPr bwMode="auto">
          <a:xfrm>
            <a:off x="395536" y="1412776"/>
            <a:ext cx="2736304" cy="1969295"/>
          </a:xfrm>
          <a:prstGeom prst="rect">
            <a:avLst/>
          </a:prstGeom>
          <a:noFill/>
          <a:ln w="9525">
            <a:noFill/>
            <a:miter lim="800000"/>
            <a:headEnd/>
            <a:tailEnd/>
          </a:ln>
        </p:spPr>
      </p:pic>
      <p:pic>
        <p:nvPicPr>
          <p:cNvPr id="7184" name="Picture 16"/>
          <p:cNvPicPr>
            <a:picLocks noChangeAspect="1" noChangeArrowheads="1"/>
          </p:cNvPicPr>
          <p:nvPr/>
        </p:nvPicPr>
        <p:blipFill>
          <a:blip r:embed="rId5" cstate="print"/>
          <a:srcRect/>
          <a:stretch>
            <a:fillRect/>
          </a:stretch>
        </p:blipFill>
        <p:spPr bwMode="auto">
          <a:xfrm>
            <a:off x="3203848" y="1412776"/>
            <a:ext cx="2664296" cy="1965612"/>
          </a:xfrm>
          <a:prstGeom prst="rect">
            <a:avLst/>
          </a:prstGeom>
          <a:noFill/>
          <a:ln w="9525">
            <a:noFill/>
            <a:miter lim="800000"/>
            <a:headEnd/>
            <a:tailEnd/>
          </a:ln>
        </p:spPr>
      </p:pic>
      <p:pic>
        <p:nvPicPr>
          <p:cNvPr id="7185" name="Picture 17"/>
          <p:cNvPicPr>
            <a:picLocks noChangeAspect="1" noChangeArrowheads="1"/>
          </p:cNvPicPr>
          <p:nvPr/>
        </p:nvPicPr>
        <p:blipFill>
          <a:blip r:embed="rId6" cstate="print"/>
          <a:srcRect/>
          <a:stretch>
            <a:fillRect/>
          </a:stretch>
        </p:blipFill>
        <p:spPr bwMode="auto">
          <a:xfrm>
            <a:off x="5940152" y="1412776"/>
            <a:ext cx="2808312" cy="1944216"/>
          </a:xfrm>
          <a:prstGeom prst="rect">
            <a:avLst/>
          </a:prstGeom>
          <a:noFill/>
          <a:ln w="9525">
            <a:noFill/>
            <a:miter lim="800000"/>
            <a:headEnd/>
            <a:tailEnd/>
          </a:ln>
        </p:spPr>
      </p:pic>
      <p:pic>
        <p:nvPicPr>
          <p:cNvPr id="7186" name="Picture 18"/>
          <p:cNvPicPr>
            <a:picLocks noChangeAspect="1" noChangeArrowheads="1"/>
          </p:cNvPicPr>
          <p:nvPr/>
        </p:nvPicPr>
        <p:blipFill>
          <a:blip r:embed="rId7" cstate="print"/>
          <a:srcRect/>
          <a:stretch>
            <a:fillRect/>
          </a:stretch>
        </p:blipFill>
        <p:spPr bwMode="auto">
          <a:xfrm>
            <a:off x="395535" y="3429000"/>
            <a:ext cx="4663883" cy="2808312"/>
          </a:xfrm>
          <a:prstGeom prst="rect">
            <a:avLst/>
          </a:prstGeom>
          <a:noFill/>
          <a:ln w="9525">
            <a:noFill/>
            <a:miter lim="800000"/>
            <a:headEnd/>
            <a:tailEnd/>
          </a:ln>
        </p:spPr>
      </p:pic>
      <p:sp>
        <p:nvSpPr>
          <p:cNvPr id="13" name="TextBox 12"/>
          <p:cNvSpPr txBox="1"/>
          <p:nvPr/>
        </p:nvSpPr>
        <p:spPr>
          <a:xfrm>
            <a:off x="5292080" y="3501008"/>
            <a:ext cx="3384376" cy="1938992"/>
          </a:xfrm>
          <a:prstGeom prst="rect">
            <a:avLst/>
          </a:prstGeom>
          <a:noFill/>
        </p:spPr>
        <p:txBody>
          <a:bodyPr wrap="square" rtlCol="0">
            <a:spAutoFit/>
          </a:bodyPr>
          <a:lstStyle/>
          <a:p>
            <a:r>
              <a:rPr lang="en-GB" sz="1000" dirty="0" smtClean="0"/>
              <a:t>Since integration, the % of male employees has reduced by .5%.  This reflects the overall increase in staffing within professions which are traditionally female orientated.  Over the same period there has been a small increase in staff identifying themselves as White – British of 1.6%  and reduction in  employees within other ethnic groups.  46% of staff are aged between 45 and 64 years.  In key staffing groups such as Qualified Nursing, 67% of the current workforce is aged 40 or above.  Oxford Health  NHS FT currently follows the national trend of the potential to lose 16% of its qualified nursing workforce to retirement over the next 5 years.</a:t>
            </a:r>
            <a:endParaRPr lang="en-GB"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p:txBody>
          <a:bodyPr/>
          <a:lstStyle/>
          <a:p>
            <a:pPr algn="l" eaLnBrk="1" hangingPunct="1"/>
            <a:r>
              <a:rPr lang="en-GB" sz="1800" b="1" dirty="0" smtClean="0"/>
              <a:t/>
            </a:r>
            <a:br>
              <a:rPr lang="en-GB" sz="1800" b="1" dirty="0" smtClean="0"/>
            </a:br>
            <a:r>
              <a:rPr lang="en-GB" sz="1800" b="1" dirty="0" smtClean="0"/>
              <a:t/>
            </a:r>
            <a:br>
              <a:rPr lang="en-GB" sz="1800" b="1" dirty="0" smtClean="0"/>
            </a:br>
            <a:endParaRPr lang="en-GB" sz="1800" b="1" dirty="0" smtClean="0"/>
          </a:p>
        </p:txBody>
      </p:sp>
      <p:graphicFrame>
        <p:nvGraphicFramePr>
          <p:cNvPr id="2062" name="Group 14"/>
          <p:cNvGraphicFramePr>
            <a:graphicFrameLocks noGrp="1"/>
          </p:cNvGraphicFramePr>
          <p:nvPr/>
        </p:nvGraphicFramePr>
        <p:xfrm>
          <a:off x="250825" y="333375"/>
          <a:ext cx="8712200" cy="6126185"/>
        </p:xfrm>
        <a:graphic>
          <a:graphicData uri="http://schemas.openxmlformats.org/drawingml/2006/table">
            <a:tbl>
              <a:tblPr/>
              <a:tblGrid>
                <a:gridCol w="8712200"/>
              </a:tblGrid>
              <a:tr h="5028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FFFFFF"/>
                          </a:solidFill>
                          <a:effectLst/>
                          <a:latin typeface="+mj-lt"/>
                        </a:rPr>
                        <a:t> </a:t>
                      </a:r>
                    </a:p>
                    <a:p>
                      <a:pPr marL="0" marR="0" lvl="0" indent="0" algn="ctr" defTabSz="914400" rtl="0" eaLnBrk="1" fontAlgn="base" latinLnBrk="0" hangingPunct="1">
                        <a:lnSpc>
                          <a:spcPct val="100000"/>
                        </a:lnSpc>
                        <a:spcBef>
                          <a:spcPct val="0"/>
                        </a:spcBef>
                        <a:spcAft>
                          <a:spcPct val="0"/>
                        </a:spcAft>
                        <a:buClrTx/>
                        <a:buSzTx/>
                        <a:buFontTx/>
                        <a:buNone/>
                        <a:tabLst/>
                      </a:pPr>
                      <a:r>
                        <a:rPr lang="en-GB" sz="1600" b="1" kern="1200" dirty="0" smtClean="0">
                          <a:solidFill>
                            <a:schemeClr val="bg1"/>
                          </a:solidFill>
                          <a:latin typeface="Arial" pitchFamily="34" charset="0"/>
                          <a:ea typeface="+mn-ea"/>
                          <a:cs typeface="Arial" pitchFamily="34" charset="0"/>
                        </a:rPr>
                        <a:t>Specialist</a:t>
                      </a:r>
                      <a:r>
                        <a:rPr lang="en-GB" sz="1600" b="1" kern="1200" baseline="0" dirty="0" smtClean="0">
                          <a:solidFill>
                            <a:schemeClr val="bg1"/>
                          </a:solidFill>
                          <a:latin typeface="Arial" pitchFamily="34" charset="0"/>
                          <a:ea typeface="+mn-ea"/>
                          <a:cs typeface="Arial" pitchFamily="34" charset="0"/>
                        </a:rPr>
                        <a:t> Mental Health Services - </a:t>
                      </a:r>
                      <a:r>
                        <a:rPr lang="en-GB" sz="1600" b="1" kern="1200" dirty="0" smtClean="0">
                          <a:solidFill>
                            <a:schemeClr val="bg1"/>
                          </a:solidFill>
                          <a:latin typeface="Arial" pitchFamily="34" charset="0"/>
                          <a:ea typeface="+mn-ea"/>
                          <a:cs typeface="Arial" pitchFamily="34" charset="0"/>
                        </a:rPr>
                        <a:t>Performance against Target</a:t>
                      </a:r>
                      <a:r>
                        <a:rPr lang="en-GB" sz="1600" b="1" kern="1200" baseline="0" dirty="0" smtClean="0">
                          <a:solidFill>
                            <a:schemeClr val="bg1"/>
                          </a:solidFill>
                          <a:latin typeface="Arial" pitchFamily="34" charset="0"/>
                          <a:ea typeface="+mn-ea"/>
                          <a:cs typeface="Arial" pitchFamily="34" charset="0"/>
                        </a:rPr>
                        <a:t> – All Indicators</a:t>
                      </a:r>
                      <a:endParaRPr kumimoji="0" lang="en-GB" sz="1600" b="1" i="0" u="none" strike="noStrike" cap="none" normalizeH="0" baseline="0" dirty="0" smtClean="0">
                        <a:ln>
                          <a:noFill/>
                        </a:ln>
                        <a:solidFill>
                          <a:srgbClr val="FFFFFF"/>
                        </a:solidFill>
                        <a:effectLst/>
                        <a:latin typeface="Arial" pitchFamily="34" charset="0"/>
                        <a:cs typeface="Arial" pitchFamily="34" charset="0"/>
                      </a:endParaRPr>
                    </a:p>
                  </a:txBody>
                  <a:tcPr marL="91432" marR="91432"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1"/>
                    </a:solidFill>
                  </a:tcPr>
                </a:tc>
              </a:tr>
              <a:tr h="5623269">
                <a:tc>
                  <a:txBody>
                    <a:bodyPr/>
                    <a:lstStyle/>
                    <a:p>
                      <a:endParaRPr lang="en-GB" sz="1100" kern="1200" dirty="0" smtClean="0">
                        <a:solidFill>
                          <a:schemeClr val="tx1"/>
                        </a:solidFill>
                        <a:latin typeface="+mj-lt"/>
                        <a:ea typeface="+mn-ea"/>
                        <a:cs typeface="+mn-cs"/>
                      </a:endParaRPr>
                    </a:p>
                    <a:p>
                      <a:endParaRPr lang="en-GB" sz="1100" kern="1200" dirty="0" smtClean="0">
                        <a:solidFill>
                          <a:schemeClr val="tx1"/>
                        </a:solidFill>
                        <a:latin typeface="+mj-lt"/>
                        <a:ea typeface="+mn-ea"/>
                        <a:cs typeface="+mn-cs"/>
                      </a:endParaRPr>
                    </a:p>
                    <a:p>
                      <a:endParaRPr lang="en-GB" sz="1100" kern="1200" dirty="0" smtClean="0">
                        <a:solidFill>
                          <a:schemeClr val="tx1"/>
                        </a:solidFill>
                        <a:latin typeface="+mj-lt"/>
                        <a:ea typeface="+mn-ea"/>
                        <a:cs typeface="+mn-cs"/>
                      </a:endParaRPr>
                    </a:p>
                    <a:p>
                      <a:endParaRPr lang="en-GB" sz="1100" kern="1200" dirty="0" smtClean="0">
                        <a:solidFill>
                          <a:schemeClr val="tx1"/>
                        </a:solidFill>
                        <a:latin typeface="+mj-lt"/>
                        <a:ea typeface="+mn-ea"/>
                        <a:cs typeface="+mn-cs"/>
                      </a:endParaRPr>
                    </a:p>
                    <a:p>
                      <a:endParaRPr lang="en-GB" sz="1100" kern="1200" dirty="0" smtClean="0">
                        <a:solidFill>
                          <a:schemeClr val="tx1"/>
                        </a:solidFill>
                        <a:latin typeface="+mj-lt"/>
                        <a:ea typeface="+mn-ea"/>
                        <a:cs typeface="+mn-cs"/>
                      </a:endParaRPr>
                    </a:p>
                    <a:p>
                      <a:endParaRPr lang="en-GB" sz="1100" kern="1200" dirty="0" smtClean="0">
                        <a:solidFill>
                          <a:schemeClr val="tx1"/>
                        </a:solidFill>
                        <a:latin typeface="+mj-lt"/>
                        <a:ea typeface="+mn-ea"/>
                        <a:cs typeface="+mn-cs"/>
                      </a:endParaRPr>
                    </a:p>
                    <a:p>
                      <a:endParaRPr lang="en-GB" sz="1100" kern="1200" dirty="0" smtClean="0">
                        <a:solidFill>
                          <a:schemeClr val="tx1"/>
                        </a:solidFill>
                        <a:latin typeface="+mj-lt"/>
                        <a:ea typeface="+mn-ea"/>
                        <a:cs typeface="+mn-cs"/>
                      </a:endParaRPr>
                    </a:p>
                    <a:p>
                      <a:endParaRPr lang="en-GB" sz="1100" kern="1200" dirty="0" smtClean="0">
                        <a:solidFill>
                          <a:schemeClr val="tx1"/>
                        </a:solidFill>
                        <a:latin typeface="+mj-lt"/>
                        <a:ea typeface="+mn-ea"/>
                        <a:cs typeface="+mn-cs"/>
                      </a:endParaRPr>
                    </a:p>
                    <a:p>
                      <a:pPr algn="r"/>
                      <a:r>
                        <a:rPr lang="en-GB" sz="800" b="1" i="1" kern="1200" dirty="0" smtClean="0">
                          <a:solidFill>
                            <a:srgbClr val="0070C0"/>
                          </a:solidFill>
                          <a:latin typeface="Arial" pitchFamily="34" charset="0"/>
                          <a:ea typeface="+mn-ea"/>
                          <a:cs typeface="Arial" pitchFamily="34" charset="0"/>
                        </a:rPr>
                        <a:t>Note: Some</a:t>
                      </a:r>
                      <a:r>
                        <a:rPr lang="en-GB" sz="800" b="1" i="1" kern="1200" baseline="0" dirty="0" smtClean="0">
                          <a:solidFill>
                            <a:srgbClr val="0070C0"/>
                          </a:solidFill>
                          <a:latin typeface="Arial" pitchFamily="34" charset="0"/>
                          <a:ea typeface="+mn-ea"/>
                          <a:cs typeface="Arial" pitchFamily="34" charset="0"/>
                        </a:rPr>
                        <a:t> service areas have phased Statutory and Mandatory training targets which may result in achievement greater than 100%</a:t>
                      </a:r>
                      <a:r>
                        <a:rPr lang="en-GB" sz="1100" b="1" kern="1200" baseline="0" dirty="0" smtClean="0">
                          <a:solidFill>
                            <a:srgbClr val="0070C0"/>
                          </a:solidFill>
                          <a:latin typeface="Arial" pitchFamily="34" charset="0"/>
                          <a:ea typeface="+mn-ea"/>
                          <a:cs typeface="Arial" pitchFamily="34" charset="0"/>
                        </a:rPr>
                        <a:t> </a:t>
                      </a:r>
                      <a:endParaRPr lang="en-GB" sz="1100" b="1" kern="1200" dirty="0" smtClean="0">
                        <a:solidFill>
                          <a:srgbClr val="0070C0"/>
                        </a:solidFill>
                        <a:latin typeface="Arial" pitchFamily="34" charset="0"/>
                        <a:ea typeface="+mn-ea"/>
                        <a:cs typeface="Arial" pitchFamily="34" charset="0"/>
                      </a:endParaRPr>
                    </a:p>
                    <a:p>
                      <a:endParaRPr lang="en-GB" sz="1100" b="1" kern="1200" dirty="0" smtClean="0">
                        <a:solidFill>
                          <a:srgbClr val="4A13AD"/>
                        </a:solidFill>
                        <a:latin typeface="Arial" pitchFamily="34" charset="0"/>
                        <a:ea typeface="+mn-ea"/>
                        <a:cs typeface="Arial" pitchFamily="34" charset="0"/>
                      </a:endParaRPr>
                    </a:p>
                    <a:p>
                      <a:endParaRPr lang="en-GB" sz="1100" b="0" kern="1200" dirty="0" smtClean="0">
                        <a:solidFill>
                          <a:schemeClr val="tx1"/>
                        </a:solidFill>
                        <a:latin typeface="Arial" pitchFamily="34" charset="0"/>
                        <a:ea typeface="+mn-ea"/>
                        <a:cs typeface="Arial" pitchFamily="34" charset="0"/>
                      </a:endParaRPr>
                    </a:p>
                  </a:txBody>
                  <a:tcPr marL="91432" marR="91432" marT="45718" marB="45718"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 name="Slide Number Placeholder 8"/>
          <p:cNvSpPr>
            <a:spLocks noGrp="1"/>
          </p:cNvSpPr>
          <p:nvPr>
            <p:ph type="sldNum" sz="quarter" idx="12"/>
          </p:nvPr>
        </p:nvSpPr>
        <p:spPr/>
        <p:txBody>
          <a:bodyPr/>
          <a:lstStyle/>
          <a:p>
            <a:pPr>
              <a:defRPr/>
            </a:pPr>
            <a:fld id="{F56CE347-4248-4628-8F4D-AC19F64D48AB}" type="slidenum">
              <a:rPr lang="en-GB" smtClean="0"/>
              <a:pPr>
                <a:defRPr/>
              </a:pPr>
              <a:t>6</a:t>
            </a:fld>
            <a:endParaRPr lang="en-GB" dirty="0"/>
          </a:p>
        </p:txBody>
      </p:sp>
      <p:graphicFrame>
        <p:nvGraphicFramePr>
          <p:cNvPr id="1026" name="Object 16"/>
          <p:cNvGraphicFramePr>
            <a:graphicFrameLocks noChangeAspect="1"/>
          </p:cNvGraphicFramePr>
          <p:nvPr/>
        </p:nvGraphicFramePr>
        <p:xfrm>
          <a:off x="323850" y="981075"/>
          <a:ext cx="8424863" cy="360363"/>
        </p:xfrm>
        <a:graphic>
          <a:graphicData uri="http://schemas.openxmlformats.org/presentationml/2006/ole">
            <p:oleObj spid="_x0000_s1042" name="Worksheet" r:id="rId4" imgW="11477625" imgH="352425" progId="Excel.Sheet.12">
              <p:embed/>
            </p:oleObj>
          </a:graphicData>
        </a:graphic>
      </p:graphicFrame>
      <p:graphicFrame>
        <p:nvGraphicFramePr>
          <p:cNvPr id="1027" name="Object 17"/>
          <p:cNvGraphicFramePr>
            <a:graphicFrameLocks noChangeAspect="1"/>
          </p:cNvGraphicFramePr>
          <p:nvPr/>
        </p:nvGraphicFramePr>
        <p:xfrm>
          <a:off x="323850" y="1412875"/>
          <a:ext cx="8424863" cy="727075"/>
        </p:xfrm>
        <a:graphic>
          <a:graphicData uri="http://schemas.openxmlformats.org/presentationml/2006/ole">
            <p:oleObj spid="_x0000_s1043" name="Worksheet" r:id="rId5" imgW="11477625" imgH="1333500" progId="Excel.Sheet.12">
              <p:embed/>
            </p:oleObj>
          </a:graphicData>
        </a:graphic>
      </p:graphicFrame>
      <p:pic>
        <p:nvPicPr>
          <p:cNvPr id="1039" name="Picture 19"/>
          <p:cNvPicPr>
            <a:picLocks noChangeAspect="1" noChangeArrowheads="1"/>
          </p:cNvPicPr>
          <p:nvPr/>
        </p:nvPicPr>
        <p:blipFill>
          <a:blip r:embed="rId6" cstate="print"/>
          <a:srcRect/>
          <a:stretch>
            <a:fillRect/>
          </a:stretch>
        </p:blipFill>
        <p:spPr bwMode="auto">
          <a:xfrm>
            <a:off x="4572000" y="4292600"/>
            <a:ext cx="4306888" cy="2089150"/>
          </a:xfrm>
          <a:prstGeom prst="rect">
            <a:avLst/>
          </a:prstGeom>
          <a:noFill/>
          <a:ln w="9525">
            <a:noFill/>
            <a:miter lim="800000"/>
            <a:headEnd/>
            <a:tailEnd/>
          </a:ln>
        </p:spPr>
      </p:pic>
      <p:pic>
        <p:nvPicPr>
          <p:cNvPr id="1040" name="Picture 20"/>
          <p:cNvPicPr>
            <a:picLocks noChangeAspect="1" noChangeArrowheads="1"/>
          </p:cNvPicPr>
          <p:nvPr/>
        </p:nvPicPr>
        <p:blipFill>
          <a:blip r:embed="rId7" cstate="print"/>
          <a:srcRect/>
          <a:stretch>
            <a:fillRect/>
          </a:stretch>
        </p:blipFill>
        <p:spPr bwMode="auto">
          <a:xfrm>
            <a:off x="323850" y="4322763"/>
            <a:ext cx="4103688" cy="2089150"/>
          </a:xfrm>
          <a:prstGeom prst="rect">
            <a:avLst/>
          </a:prstGeom>
          <a:noFill/>
          <a:ln w="9525">
            <a:noFill/>
            <a:miter lim="800000"/>
            <a:headEnd/>
            <a:tailEnd/>
          </a:ln>
        </p:spPr>
      </p:pic>
      <p:pic>
        <p:nvPicPr>
          <p:cNvPr id="1041" name="Picture 21"/>
          <p:cNvPicPr>
            <a:picLocks noChangeAspect="1" noChangeArrowheads="1"/>
          </p:cNvPicPr>
          <p:nvPr/>
        </p:nvPicPr>
        <p:blipFill>
          <a:blip r:embed="rId8" cstate="print"/>
          <a:srcRect/>
          <a:stretch>
            <a:fillRect/>
          </a:stretch>
        </p:blipFill>
        <p:spPr bwMode="auto">
          <a:xfrm>
            <a:off x="323850" y="2420938"/>
            <a:ext cx="4103688" cy="1800225"/>
          </a:xfrm>
          <a:prstGeom prst="rect">
            <a:avLst/>
          </a:prstGeom>
          <a:noFill/>
          <a:ln w="9525">
            <a:noFill/>
            <a:miter lim="800000"/>
            <a:headEnd/>
            <a:tailEnd/>
          </a:ln>
        </p:spPr>
      </p:pic>
      <p:pic>
        <p:nvPicPr>
          <p:cNvPr id="1042" name="Picture 22"/>
          <p:cNvPicPr>
            <a:picLocks noChangeAspect="1" noChangeArrowheads="1"/>
          </p:cNvPicPr>
          <p:nvPr/>
        </p:nvPicPr>
        <p:blipFill>
          <a:blip r:embed="rId9" cstate="print"/>
          <a:srcRect/>
          <a:stretch>
            <a:fillRect/>
          </a:stretch>
        </p:blipFill>
        <p:spPr bwMode="auto">
          <a:xfrm>
            <a:off x="4500563" y="2420938"/>
            <a:ext cx="4392612"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rtlCol="0">
            <a:normAutofit fontScale="90000"/>
          </a:bodyPr>
          <a:lstStyle/>
          <a:p>
            <a:pPr algn="l" eaLnBrk="1" fontAlgn="auto" hangingPunct="1">
              <a:spcAft>
                <a:spcPts val="0"/>
              </a:spcAft>
              <a:defRPr/>
            </a:pPr>
            <a:r>
              <a:rPr lang="en-GB" sz="1800" b="1" dirty="0" smtClean="0"/>
              <a:t>Workforce Performance Report</a:t>
            </a:r>
            <a:br>
              <a:rPr lang="en-GB" sz="1800" b="1" dirty="0" smtClean="0"/>
            </a:br>
            <a:r>
              <a:rPr lang="en-GB" sz="1800" b="1" dirty="0" smtClean="0"/>
              <a:t>August 2012</a:t>
            </a:r>
            <a:br>
              <a:rPr lang="en-GB" sz="1800" b="1" dirty="0" smtClean="0"/>
            </a:br>
            <a:r>
              <a:rPr lang="en-GB" sz="1800" b="1" dirty="0" smtClean="0"/>
              <a:t/>
            </a:r>
            <a:br>
              <a:rPr lang="en-GB" sz="1800" b="1" dirty="0" smtClean="0"/>
            </a:br>
            <a:endParaRPr lang="en-GB" sz="1800" b="1" dirty="0" smtClean="0"/>
          </a:p>
        </p:txBody>
      </p:sp>
      <p:pic>
        <p:nvPicPr>
          <p:cNvPr id="8195" name="Picture 0" descr="Logo.jpg"/>
          <p:cNvPicPr>
            <a:picLocks noChangeAspect="1" noChangeArrowheads="1"/>
          </p:cNvPicPr>
          <p:nvPr/>
        </p:nvPicPr>
        <p:blipFill>
          <a:blip r:embed="rId3" cstate="print"/>
          <a:srcRect/>
          <a:stretch>
            <a:fillRect/>
          </a:stretch>
        </p:blipFill>
        <p:spPr bwMode="auto">
          <a:xfrm>
            <a:off x="6227763" y="404813"/>
            <a:ext cx="2552700" cy="504825"/>
          </a:xfrm>
          <a:prstGeom prst="rect">
            <a:avLst/>
          </a:prstGeom>
          <a:noFill/>
          <a:ln w="9525">
            <a:noFill/>
            <a:miter lim="800000"/>
            <a:headEnd/>
            <a:tailEnd/>
          </a:ln>
        </p:spPr>
      </p:pic>
      <p:graphicFrame>
        <p:nvGraphicFramePr>
          <p:cNvPr id="2062" name="Group 14"/>
          <p:cNvGraphicFramePr>
            <a:graphicFrameLocks noGrp="1"/>
          </p:cNvGraphicFramePr>
          <p:nvPr>
            <p:extLst>
              <p:ext uri="{D42A27DB-BD31-4B8C-83A1-F6EECF244321}">
                <p14:modId xmlns="" xmlns:p14="http://schemas.microsoft.com/office/powerpoint/2010/main" val="541107541"/>
              </p:ext>
            </p:extLst>
          </p:nvPr>
        </p:nvGraphicFramePr>
        <p:xfrm>
          <a:off x="250825" y="115888"/>
          <a:ext cx="8642350" cy="6513512"/>
        </p:xfrm>
        <a:graphic>
          <a:graphicData uri="http://schemas.openxmlformats.org/drawingml/2006/table">
            <a:tbl>
              <a:tblPr/>
              <a:tblGrid>
                <a:gridCol w="8642350"/>
              </a:tblGrid>
              <a:tr h="502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FFFFFF"/>
                          </a:solidFill>
                          <a:effectLst/>
                          <a:latin typeface="Arial"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lang="en-GB" sz="900" b="1" kern="1200" dirty="0" smtClean="0">
                          <a:solidFill>
                            <a:schemeClr val="bg1"/>
                          </a:solidFill>
                          <a:latin typeface="Arial" pitchFamily="34" charset="0"/>
                          <a:ea typeface="+mn-ea"/>
                          <a:cs typeface="Arial" pitchFamily="34" charset="0"/>
                        </a:rPr>
                        <a:t>Specialist</a:t>
                      </a:r>
                      <a:r>
                        <a:rPr lang="en-GB" sz="900" b="1" kern="1200" baseline="0" dirty="0" smtClean="0">
                          <a:solidFill>
                            <a:schemeClr val="bg1"/>
                          </a:solidFill>
                          <a:latin typeface="Arial" pitchFamily="34" charset="0"/>
                          <a:ea typeface="+mn-ea"/>
                          <a:cs typeface="Arial" pitchFamily="34" charset="0"/>
                        </a:rPr>
                        <a:t> Mental Health Services - </a:t>
                      </a:r>
                      <a:r>
                        <a:rPr lang="en-GB" sz="900" b="1" kern="1200" dirty="0" smtClean="0">
                          <a:solidFill>
                            <a:schemeClr val="bg1"/>
                          </a:solidFill>
                          <a:latin typeface="Arial" pitchFamily="34" charset="0"/>
                          <a:ea typeface="+mn-ea"/>
                          <a:cs typeface="Arial" pitchFamily="34" charset="0"/>
                        </a:rPr>
                        <a:t>Performance against Target</a:t>
                      </a:r>
                      <a:r>
                        <a:rPr lang="en-GB" sz="900" b="1" kern="1200" baseline="0" dirty="0" smtClean="0">
                          <a:solidFill>
                            <a:schemeClr val="bg1"/>
                          </a:solidFill>
                          <a:latin typeface="Arial" pitchFamily="34" charset="0"/>
                          <a:ea typeface="+mn-ea"/>
                          <a:cs typeface="Arial" pitchFamily="34" charset="0"/>
                        </a:rPr>
                        <a:t> – All Indicators</a:t>
                      </a:r>
                      <a:endParaRPr kumimoji="0" lang="en-GB" sz="900" b="1" i="0" u="none" strike="noStrike" cap="none" normalizeH="0" baseline="0" dirty="0" smtClean="0">
                        <a:ln>
                          <a:noFill/>
                        </a:ln>
                        <a:solidFill>
                          <a:srgbClr val="FFFFFF"/>
                        </a:solidFill>
                        <a:effectLst/>
                        <a:latin typeface="Arial" pitchFamily="34" charset="0"/>
                        <a:cs typeface="Arial" pitchFamily="34" charset="0"/>
                      </a:endParaRPr>
                    </a:p>
                  </a:txBody>
                  <a:tcPr marL="91447" marR="9144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60105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kern="1200" dirty="0" smtClean="0">
                          <a:solidFill>
                            <a:srgbClr val="0070C0"/>
                          </a:solidFill>
                          <a:latin typeface="Arial" pitchFamily="34" charset="0"/>
                          <a:ea typeface="+mn-ea"/>
                          <a:cs typeface="Arial" pitchFamily="34" charset="0"/>
                        </a:rPr>
                        <a:t>ANALYSIS:</a:t>
                      </a:r>
                    </a:p>
                    <a:p>
                      <a:pPr algn="l"/>
                      <a:r>
                        <a:rPr lang="en-GB" sz="900" b="1" kern="1200" dirty="0" smtClean="0">
                          <a:solidFill>
                            <a:schemeClr val="tx1"/>
                          </a:solidFill>
                          <a:latin typeface="Arial" pitchFamily="34" charset="0"/>
                          <a:ea typeface="+mn-ea"/>
                          <a:cs typeface="Arial" pitchFamily="34" charset="0"/>
                        </a:rPr>
                        <a:t>Turnover</a:t>
                      </a:r>
                    </a:p>
                    <a:p>
                      <a:pPr algn="l"/>
                      <a:r>
                        <a:rPr lang="en-GB" sz="900" kern="1200" dirty="0" smtClean="0">
                          <a:solidFill>
                            <a:schemeClr val="tx1"/>
                          </a:solidFill>
                          <a:latin typeface="Arial" pitchFamily="34" charset="0"/>
                          <a:ea typeface="+mn-ea"/>
                          <a:cs typeface="Arial" pitchFamily="34" charset="0"/>
                        </a:rPr>
                        <a:t> Reduced from 10.65% and below Trust KPI.  Bucks Adults of Working Age at 14% and Oxford Older Adults 12.2% are the two Pathways who are over target and the reasons for this have been reported in previous months. The Fiennes Unit has had an agreed increase of 4 staff following the outcome of a recent investigation which identified the needs for RGN’s and additional HCA’s. There are a number of staff who are choosing to retire ahead of the increase in Pension contributions. Robust HR support for managers is increasing the number of capability and sickness cases which in turn leads to staff being dismissed or resigning.</a:t>
                      </a:r>
                    </a:p>
                    <a:p>
                      <a:pPr algn="l"/>
                      <a:r>
                        <a:rPr lang="en-GB" sz="900" b="1" kern="1200" dirty="0" smtClean="0">
                          <a:solidFill>
                            <a:schemeClr val="tx1"/>
                          </a:solidFill>
                          <a:latin typeface="Arial" pitchFamily="34" charset="0"/>
                          <a:ea typeface="+mn-ea"/>
                          <a:cs typeface="Arial" pitchFamily="34" charset="0"/>
                        </a:rPr>
                        <a:t>Sickness</a:t>
                      </a:r>
                    </a:p>
                    <a:p>
                      <a:pPr algn="l"/>
                      <a:r>
                        <a:rPr lang="en-GB" sz="900" kern="1200" dirty="0" smtClean="0">
                          <a:solidFill>
                            <a:schemeClr val="tx1"/>
                          </a:solidFill>
                          <a:latin typeface="Arial" pitchFamily="34" charset="0"/>
                          <a:ea typeface="+mn-ea"/>
                          <a:cs typeface="Arial" pitchFamily="34" charset="0"/>
                        </a:rPr>
                        <a:t> Increased from 4.79% as anticipated and reported in the last workforce performance report. All pathways are over target except for Complex Needs with the Older Adult services in both Bucks and Oxford being a concern at 6.90% and 8.52%</a:t>
                      </a:r>
                    </a:p>
                    <a:p>
                      <a:pPr algn="l"/>
                      <a:r>
                        <a:rPr lang="en-GB" sz="900" b="1" kern="1200" dirty="0" smtClean="0">
                          <a:solidFill>
                            <a:schemeClr val="tx1"/>
                          </a:solidFill>
                          <a:latin typeface="Arial" pitchFamily="34" charset="0"/>
                          <a:ea typeface="+mn-ea"/>
                          <a:cs typeface="Arial" pitchFamily="34" charset="0"/>
                        </a:rPr>
                        <a:t>Bank &amp; Agency</a:t>
                      </a:r>
                    </a:p>
                    <a:p>
                      <a:pPr algn="l"/>
                      <a:r>
                        <a:rPr lang="en-GB" sz="900" kern="1200" dirty="0" smtClean="0">
                          <a:solidFill>
                            <a:schemeClr val="tx1"/>
                          </a:solidFill>
                          <a:latin typeface="Arial" pitchFamily="34" charset="0"/>
                          <a:ea typeface="+mn-ea"/>
                          <a:cs typeface="Arial" pitchFamily="34" charset="0"/>
                        </a:rPr>
                        <a:t> Below Trust KPI but has increased significantly due to staff shortages and NHSP not being able to cover gaps. Below target in every area except Bucks Older Adults but we are aware that many wards are using agencies for clinical staff which they have not done previously. There have been a number of incidents on wards that have required additional staff for observations which can’t easily be filled with sessional workers</a:t>
                      </a:r>
                    </a:p>
                    <a:p>
                      <a:pPr algn="l"/>
                      <a:r>
                        <a:rPr lang="en-GB" sz="900" b="1" kern="1200" dirty="0" smtClean="0">
                          <a:solidFill>
                            <a:schemeClr val="tx1"/>
                          </a:solidFill>
                          <a:latin typeface="Arial" pitchFamily="34" charset="0"/>
                          <a:ea typeface="+mn-ea"/>
                          <a:cs typeface="Arial" pitchFamily="34" charset="0"/>
                        </a:rPr>
                        <a:t>Vacancies</a:t>
                      </a:r>
                    </a:p>
                    <a:p>
                      <a:pPr algn="l"/>
                      <a:r>
                        <a:rPr lang="en-GB" sz="900" kern="1200" dirty="0" smtClean="0">
                          <a:solidFill>
                            <a:schemeClr val="tx1"/>
                          </a:solidFill>
                          <a:latin typeface="Arial" pitchFamily="34" charset="0"/>
                          <a:ea typeface="+mn-ea"/>
                          <a:cs typeface="Arial" pitchFamily="34" charset="0"/>
                        </a:rPr>
                        <a:t> Below target but as expected with high turnover in the Older Adult wards in Oxford vacancies for this service are currently 13.78%.  The actual vacancies in Mental Health are running at 117 – 4 live, 16 at short listing, 11 at interview, 12 at offer and 74 offer accepted</a:t>
                      </a:r>
                    </a:p>
                    <a:p>
                      <a:pPr algn="l"/>
                      <a:r>
                        <a:rPr lang="en-GB" sz="900" b="1" kern="1200" dirty="0" smtClean="0">
                          <a:solidFill>
                            <a:schemeClr val="tx1"/>
                          </a:solidFill>
                          <a:latin typeface="Arial" pitchFamily="34" charset="0"/>
                          <a:ea typeface="+mn-ea"/>
                          <a:cs typeface="Arial" pitchFamily="34" charset="0"/>
                        </a:rPr>
                        <a:t>Casework</a:t>
                      </a:r>
                    </a:p>
                    <a:p>
                      <a:pPr algn="l"/>
                      <a:r>
                        <a:rPr lang="en-GB" sz="900" kern="1200" dirty="0" smtClean="0">
                          <a:solidFill>
                            <a:schemeClr val="tx1"/>
                          </a:solidFill>
                          <a:latin typeface="Arial" pitchFamily="34" charset="0"/>
                          <a:ea typeface="+mn-ea"/>
                          <a:cs typeface="Arial" pitchFamily="34" charset="0"/>
                        </a:rPr>
                        <a:t> The number of cases 6 reduced from 30 when Oxford &amp; Bucks Divisions joined. 3 staff are currently suspended. One will be going to a hearing on the 8/3/13 and the 2 suspended HCA’s are under investigation and their suspension reviewed regularly.</a:t>
                      </a:r>
                    </a:p>
                    <a:p>
                      <a:pPr algn="l"/>
                      <a:endParaRPr lang="en-GB" sz="900"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1" kern="1200" dirty="0" smtClean="0">
                          <a:solidFill>
                            <a:srgbClr val="4A13AD"/>
                          </a:solidFill>
                          <a:latin typeface="Arial" pitchFamily="34" charset="0"/>
                          <a:ea typeface="+mn-ea"/>
                          <a:cs typeface="Arial" pitchFamily="34" charset="0"/>
                        </a:rPr>
                        <a:t>ACTIONS:</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latin typeface="Arial" pitchFamily="34" charset="0"/>
                          <a:ea typeface="+mn-ea"/>
                          <a:cs typeface="Arial" pitchFamily="34" charset="0"/>
                        </a:rPr>
                        <a:t>The HR team are contacting all leavers to encourage them to complete the on-line exit questionnaire and to offer an exit interview. There is a whistle blowing investigation starting on Mandalay where one of the areas to be probed is the high turnover of staff.  Recruitment requests being scrutinised ahead of Service redesign. Priority is been given to pipeline for the OA wards which are suffering with staff shortages. The Operational Senior Management team are updated regularly with the sickness figures so they can monitor the situation regularly with manager during supervision. The teams with the highest sickness figures are contacted by HR and assisted with data and coaching to support back to work interviews, formal and informal sickness management and medical discharges. HR is a member of the operational working party which weekly monitors staffing levels on the wards which are due to vacancies, sickness, leave to be taken before the end of the financial year and releasing staff for training. There is increasing pressure on existing staff who are working either on shifts that are not staffed at the desired level of numbers or skill or are working a large number of additional shifts to support the service. Overstaffing the ward is under discussion and a pilot is taking place for central recruitment to see if that shortens the vacancy pipeline.</a:t>
                      </a:r>
                      <a:r>
                        <a:rPr lang="en-GB" sz="900" kern="1200" baseline="0" dirty="0" smtClean="0">
                          <a:solidFill>
                            <a:schemeClr val="tx1"/>
                          </a:solidFill>
                          <a:latin typeface="Arial" pitchFamily="34" charset="0"/>
                          <a:ea typeface="+mn-ea"/>
                          <a:cs typeface="Arial" pitchFamily="34" charset="0"/>
                        </a:rPr>
                        <a:t> </a:t>
                      </a:r>
                      <a:r>
                        <a:rPr lang="en-GB" sz="900" kern="1200" dirty="0" smtClean="0">
                          <a:solidFill>
                            <a:schemeClr val="tx1"/>
                          </a:solidFill>
                          <a:latin typeface="Arial" pitchFamily="34" charset="0"/>
                          <a:ea typeface="+mn-ea"/>
                          <a:cs typeface="Arial" pitchFamily="34" charset="0"/>
                        </a:rPr>
                        <a:t>A working group is meeting each Monday to anticipate the gaps in staffing over the following 2 weeks. Consideration will be given to requesting a worker for 3 months rather than requesting shift by shift. A meeting with NHSP is organised for 22/2/13. Discussion about attending recruitment fairs outside of Bucks and Oxford with the Community. Central recruitment being piloted in the Division.  Recruitment training been given to new managers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1" kern="1200" dirty="0" smtClean="0">
                          <a:solidFill>
                            <a:srgbClr val="FF0000"/>
                          </a:solidFill>
                          <a:latin typeface="Arial" pitchFamily="34" charset="0"/>
                          <a:ea typeface="+mn-ea"/>
                          <a:cs typeface="Arial" pitchFamily="34" charset="0"/>
                        </a:rPr>
                        <a:t>IMPACT:</a:t>
                      </a:r>
                    </a:p>
                    <a:p>
                      <a:pPr algn="l"/>
                      <a:r>
                        <a:rPr lang="en-GB" sz="900" kern="1200" dirty="0" smtClean="0">
                          <a:solidFill>
                            <a:schemeClr val="tx1"/>
                          </a:solidFill>
                          <a:latin typeface="Arial" pitchFamily="34" charset="0"/>
                          <a:ea typeface="+mn-ea"/>
                          <a:cs typeface="Arial" pitchFamily="34" charset="0"/>
                        </a:rPr>
                        <a:t>It is expected that turnover will increase during Q1 following Christmas and the New Year which are traditionally quiet periods for staff changing roles. We anticipate that Mandalay will reduce its turnover but the Oxford Older Adult service could see an increase due to the difficulty of recruiting and getting cover from NHSP is impacting on sickness and the possibility of moving to a less stressful environment. The Crisis team is now fully staffed after a long period of staff shortages and their turnover should decrease as a monthly figure.  The number of referrals to Occupational Health has increased and the number of staff being formally and informally managed due to hitting the sickness trigger points has increased. Medical Discharge panels are taking place but in the short term sickness continues to rise through the winter months. There will continue to be a need for bank and agency staff due to staff sickness and the recruitment pipeline but existing staff working sessional contracts will always be offered vacant shifts first. Vacant shifts will be advised to NHSP earlier to increase the possibility of it being filled.   The current recruitment process is working well but is constantly under review to improve the pipeline time.</a:t>
                      </a:r>
                    </a:p>
                  </a:txBody>
                  <a:tcPr marL="91447" marR="9144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 name="Slide Number Placeholder 5"/>
          <p:cNvSpPr>
            <a:spLocks noGrp="1"/>
          </p:cNvSpPr>
          <p:nvPr>
            <p:ph type="sldNum" sz="quarter" idx="12"/>
          </p:nvPr>
        </p:nvSpPr>
        <p:spPr/>
        <p:txBody>
          <a:bodyPr/>
          <a:lstStyle/>
          <a:p>
            <a:pPr>
              <a:defRPr/>
            </a:pPr>
            <a:fld id="{B2D6F82F-B69F-4431-A100-BED92A0BDDC2}" type="slidenum">
              <a:rPr lang="en-GB" smtClean="0"/>
              <a:pPr>
                <a:defRPr/>
              </a:pPr>
              <a:t>7</a:t>
            </a:fld>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rtlCol="0">
            <a:normAutofit fontScale="90000"/>
          </a:bodyPr>
          <a:lstStyle/>
          <a:p>
            <a:pPr algn="l" eaLnBrk="1" fontAlgn="auto" hangingPunct="1">
              <a:spcAft>
                <a:spcPts val="0"/>
              </a:spcAft>
              <a:defRPr/>
            </a:pPr>
            <a:r>
              <a:rPr lang="en-GB" sz="1800" b="1" dirty="0" smtClean="0"/>
              <a:t>Workforce Performance Report</a:t>
            </a:r>
            <a:br>
              <a:rPr lang="en-GB" sz="1800" b="1" dirty="0" smtClean="0"/>
            </a:br>
            <a:r>
              <a:rPr lang="en-GB" sz="1800" b="1" dirty="0" smtClean="0"/>
              <a:t>August 2012</a:t>
            </a:r>
            <a:br>
              <a:rPr lang="en-GB" sz="1800" b="1" dirty="0" smtClean="0"/>
            </a:br>
            <a:r>
              <a:rPr lang="en-GB" sz="1800" b="1" dirty="0" smtClean="0"/>
              <a:t/>
            </a:r>
            <a:br>
              <a:rPr lang="en-GB" sz="1800" b="1" dirty="0" smtClean="0"/>
            </a:br>
            <a:endParaRPr lang="en-GB" sz="1800" b="1" dirty="0" smtClean="0"/>
          </a:p>
        </p:txBody>
      </p:sp>
      <p:pic>
        <p:nvPicPr>
          <p:cNvPr id="9219" name="Picture 0" descr="Logo.jpg"/>
          <p:cNvPicPr>
            <a:picLocks noChangeAspect="1" noChangeArrowheads="1"/>
          </p:cNvPicPr>
          <p:nvPr/>
        </p:nvPicPr>
        <p:blipFill>
          <a:blip r:embed="rId3" cstate="print"/>
          <a:srcRect/>
          <a:stretch>
            <a:fillRect/>
          </a:stretch>
        </p:blipFill>
        <p:spPr bwMode="auto">
          <a:xfrm>
            <a:off x="6227763" y="404813"/>
            <a:ext cx="2552700" cy="504825"/>
          </a:xfrm>
          <a:prstGeom prst="rect">
            <a:avLst/>
          </a:prstGeom>
          <a:noFill/>
          <a:ln w="9525">
            <a:noFill/>
            <a:miter lim="800000"/>
            <a:headEnd/>
            <a:tailEnd/>
          </a:ln>
        </p:spPr>
      </p:pic>
      <p:graphicFrame>
        <p:nvGraphicFramePr>
          <p:cNvPr id="2062" name="Group 14"/>
          <p:cNvGraphicFramePr>
            <a:graphicFrameLocks noGrp="1"/>
          </p:cNvGraphicFramePr>
          <p:nvPr/>
        </p:nvGraphicFramePr>
        <p:xfrm>
          <a:off x="250825" y="311150"/>
          <a:ext cx="8642350" cy="6319838"/>
        </p:xfrm>
        <a:graphic>
          <a:graphicData uri="http://schemas.openxmlformats.org/drawingml/2006/table">
            <a:tbl>
              <a:tblPr/>
              <a:tblGrid>
                <a:gridCol w="8642350"/>
              </a:tblGrid>
              <a:tr h="5029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FFFFFF"/>
                          </a:solidFill>
                          <a:effectLst/>
                          <a:latin typeface="Arial"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lang="en-GB" sz="1600" b="1" kern="1200" dirty="0" smtClean="0">
                          <a:solidFill>
                            <a:schemeClr val="bg1"/>
                          </a:solidFill>
                          <a:latin typeface="Arial" pitchFamily="34" charset="0"/>
                          <a:ea typeface="+mn-ea"/>
                          <a:cs typeface="Arial" pitchFamily="34" charset="0"/>
                        </a:rPr>
                        <a:t>Oxfordshire Community</a:t>
                      </a:r>
                      <a:r>
                        <a:rPr lang="en-GB" sz="1600" b="1" kern="1200" baseline="0" dirty="0" smtClean="0">
                          <a:solidFill>
                            <a:schemeClr val="bg1"/>
                          </a:solidFill>
                          <a:latin typeface="Arial" pitchFamily="34" charset="0"/>
                          <a:ea typeface="+mn-ea"/>
                          <a:cs typeface="Arial" pitchFamily="34" charset="0"/>
                        </a:rPr>
                        <a:t> Services - </a:t>
                      </a:r>
                      <a:r>
                        <a:rPr lang="en-GB" sz="1600" b="1" kern="1200" dirty="0" smtClean="0">
                          <a:solidFill>
                            <a:schemeClr val="bg1"/>
                          </a:solidFill>
                          <a:latin typeface="Arial" pitchFamily="34" charset="0"/>
                          <a:ea typeface="+mn-ea"/>
                          <a:cs typeface="Arial" pitchFamily="34" charset="0"/>
                        </a:rPr>
                        <a:t>Performance against Target</a:t>
                      </a:r>
                      <a:r>
                        <a:rPr lang="en-GB" sz="1600" b="1" kern="1200" baseline="0" dirty="0" smtClean="0">
                          <a:solidFill>
                            <a:schemeClr val="bg1"/>
                          </a:solidFill>
                          <a:latin typeface="Arial" pitchFamily="34" charset="0"/>
                          <a:ea typeface="+mn-ea"/>
                          <a:cs typeface="Arial" pitchFamily="34" charset="0"/>
                        </a:rPr>
                        <a:t> – All Indicators</a:t>
                      </a:r>
                      <a:endParaRPr kumimoji="0" lang="en-GB" sz="1600" b="1" i="0" u="none" strike="noStrike" cap="none" normalizeH="0" baseline="0" dirty="0" smtClean="0">
                        <a:ln>
                          <a:noFill/>
                        </a:ln>
                        <a:solidFill>
                          <a:srgbClr val="FFFFFF"/>
                        </a:solidFill>
                        <a:effectLst/>
                        <a:latin typeface="Arial" pitchFamily="34" charset="0"/>
                        <a:cs typeface="Arial" pitchFamily="34" charset="0"/>
                      </a:endParaRPr>
                    </a:p>
                  </a:txBody>
                  <a:tcPr marL="91447" marR="914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816914">
                <a:tc>
                  <a:txBody>
                    <a:bodyPr/>
                    <a:lstStyle/>
                    <a:p>
                      <a:endParaRPr lang="en-GB" sz="1100" kern="1200" dirty="0" smtClean="0">
                        <a:solidFill>
                          <a:schemeClr val="tx1"/>
                        </a:solidFill>
                        <a:latin typeface="Arial" pitchFamily="34" charset="0"/>
                        <a:ea typeface="+mn-ea"/>
                        <a:cs typeface="Arial" pitchFamily="34" charset="0"/>
                      </a:endParaRPr>
                    </a:p>
                    <a:p>
                      <a:endParaRPr lang="en-GB" sz="1100" kern="1200" dirty="0" smtClean="0">
                        <a:solidFill>
                          <a:schemeClr val="tx1"/>
                        </a:solidFill>
                        <a:latin typeface="Arial" pitchFamily="34" charset="0"/>
                        <a:ea typeface="+mn-ea"/>
                        <a:cs typeface="Arial" pitchFamily="34" charset="0"/>
                      </a:endParaRPr>
                    </a:p>
                    <a:p>
                      <a:endParaRPr lang="en-GB" sz="1100" kern="1200" dirty="0" smtClean="0">
                        <a:solidFill>
                          <a:schemeClr val="tx1"/>
                        </a:solidFill>
                        <a:latin typeface="Arial" pitchFamily="34" charset="0"/>
                        <a:ea typeface="+mn-ea"/>
                        <a:cs typeface="Arial" pitchFamily="34" charset="0"/>
                      </a:endParaRPr>
                    </a:p>
                    <a:p>
                      <a:endParaRPr lang="en-GB" sz="1100" kern="1200" dirty="0" smtClean="0">
                        <a:solidFill>
                          <a:schemeClr val="tx1"/>
                        </a:solidFill>
                        <a:latin typeface="Arial" pitchFamily="34" charset="0"/>
                        <a:ea typeface="+mn-ea"/>
                        <a:cs typeface="Arial" pitchFamily="34" charset="0"/>
                      </a:endParaRPr>
                    </a:p>
                    <a:p>
                      <a:endParaRPr lang="en-GB" sz="1100" kern="1200" dirty="0" smtClean="0">
                        <a:solidFill>
                          <a:schemeClr val="tx1"/>
                        </a:solidFill>
                        <a:latin typeface="Arial" pitchFamily="34" charset="0"/>
                        <a:ea typeface="+mn-ea"/>
                        <a:cs typeface="Arial" pitchFamily="34" charset="0"/>
                      </a:endParaRPr>
                    </a:p>
                    <a:p>
                      <a:endParaRPr lang="en-GB" sz="1100" kern="1200" dirty="0" smtClean="0">
                        <a:solidFill>
                          <a:schemeClr val="tx1"/>
                        </a:solidFill>
                        <a:latin typeface="Arial" pitchFamily="34" charset="0"/>
                        <a:ea typeface="+mn-ea"/>
                        <a:cs typeface="Arial" pitchFamily="34" charset="0"/>
                      </a:endParaRPr>
                    </a:p>
                    <a:p>
                      <a:endParaRPr lang="en-GB" sz="1100" kern="1200" dirty="0" smtClean="0">
                        <a:solidFill>
                          <a:schemeClr val="tx1"/>
                        </a:solidFill>
                        <a:latin typeface="Arial" pitchFamily="34" charset="0"/>
                        <a:ea typeface="+mn-ea"/>
                        <a:cs typeface="Arial" pitchFamily="34" charset="0"/>
                      </a:endParaRPr>
                    </a:p>
                    <a:p>
                      <a:endParaRPr lang="en-GB" sz="1100" kern="1200" dirty="0" smtClean="0">
                        <a:solidFill>
                          <a:schemeClr val="tx1"/>
                        </a:solidFill>
                        <a:latin typeface="Arial" pitchFamily="34" charset="0"/>
                        <a:ea typeface="+mn-ea"/>
                        <a:cs typeface="Arial" pitchFamily="34" charset="0"/>
                      </a:endParaRPr>
                    </a:p>
                    <a:p>
                      <a:endParaRPr lang="en-GB" sz="1100" kern="1200" dirty="0" smtClean="0">
                        <a:solidFill>
                          <a:schemeClr val="tx1"/>
                        </a:solidFill>
                        <a:latin typeface="Arial" pitchFamily="34" charset="0"/>
                        <a:ea typeface="+mn-ea"/>
                        <a:cs typeface="Arial" pitchFamily="34" charset="0"/>
                      </a:endParaRPr>
                    </a:p>
                    <a:p>
                      <a:endParaRPr lang="en-GB" sz="1100" kern="1200" dirty="0" smtClean="0">
                        <a:solidFill>
                          <a:schemeClr val="tx1"/>
                        </a:solidFill>
                        <a:latin typeface="Arial" pitchFamily="34" charset="0"/>
                        <a:ea typeface="+mn-ea"/>
                        <a:cs typeface="Arial" pitchFamily="34" charset="0"/>
                      </a:endParaRPr>
                    </a:p>
                    <a:p>
                      <a:endParaRPr lang="en-GB" sz="1100" b="1" kern="1200" dirty="0" smtClean="0">
                        <a:solidFill>
                          <a:srgbClr val="0070C0"/>
                        </a:solidFill>
                        <a:latin typeface="Arial" pitchFamily="34" charset="0"/>
                        <a:ea typeface="+mn-ea"/>
                        <a:cs typeface="Arial" pitchFamily="34" charset="0"/>
                      </a:endParaRPr>
                    </a:p>
                    <a:p>
                      <a:pPr algn="r"/>
                      <a:r>
                        <a:rPr lang="en-GB" sz="900" b="1" i="1" kern="1200" dirty="0" smtClean="0">
                          <a:solidFill>
                            <a:srgbClr val="0070C0"/>
                          </a:solidFill>
                          <a:latin typeface="Arial" pitchFamily="34" charset="0"/>
                          <a:ea typeface="+mn-ea"/>
                          <a:cs typeface="Arial" pitchFamily="34" charset="0"/>
                        </a:rPr>
                        <a:t>Note: Some</a:t>
                      </a:r>
                      <a:r>
                        <a:rPr lang="en-GB" sz="900" b="1" i="1" kern="1200" baseline="0" dirty="0" smtClean="0">
                          <a:solidFill>
                            <a:srgbClr val="0070C0"/>
                          </a:solidFill>
                          <a:latin typeface="Arial" pitchFamily="34" charset="0"/>
                          <a:ea typeface="+mn-ea"/>
                          <a:cs typeface="Arial" pitchFamily="34" charset="0"/>
                        </a:rPr>
                        <a:t> service areas have phased Statutory and Mandatory training targets which may result in achievement greater than 100%</a:t>
                      </a:r>
                      <a:r>
                        <a:rPr lang="en-GB" sz="1200" b="1" kern="1200" baseline="0" dirty="0" smtClean="0">
                          <a:solidFill>
                            <a:srgbClr val="0070C0"/>
                          </a:solidFill>
                          <a:latin typeface="Arial" pitchFamily="34" charset="0"/>
                          <a:ea typeface="+mn-ea"/>
                          <a:cs typeface="Arial" pitchFamily="34" charset="0"/>
                        </a:rPr>
                        <a:t> </a:t>
                      </a:r>
                      <a:endParaRPr lang="en-GB" sz="1200" b="1" kern="1200" dirty="0" smtClean="0">
                        <a:solidFill>
                          <a:srgbClr val="0070C0"/>
                        </a:solidFill>
                        <a:latin typeface="Arial" pitchFamily="34" charset="0"/>
                        <a:ea typeface="+mn-ea"/>
                        <a:cs typeface="Arial" pitchFamily="34" charset="0"/>
                      </a:endParaRPr>
                    </a:p>
                    <a:p>
                      <a:endParaRPr lang="en-GB" sz="1100" b="1" kern="1200" dirty="0" smtClean="0">
                        <a:solidFill>
                          <a:srgbClr val="0070C0"/>
                        </a:solidFill>
                        <a:latin typeface="Arial" pitchFamily="34" charset="0"/>
                        <a:ea typeface="+mn-ea"/>
                        <a:cs typeface="Arial" pitchFamily="34" charset="0"/>
                      </a:endParaRPr>
                    </a:p>
                  </a:txBody>
                  <a:tcPr marL="91447" marR="914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 name="Slide Number Placeholder 8"/>
          <p:cNvSpPr>
            <a:spLocks noGrp="1"/>
          </p:cNvSpPr>
          <p:nvPr>
            <p:ph type="sldNum" sz="quarter" idx="12"/>
          </p:nvPr>
        </p:nvSpPr>
        <p:spPr/>
        <p:txBody>
          <a:bodyPr/>
          <a:lstStyle/>
          <a:p>
            <a:pPr>
              <a:defRPr/>
            </a:pPr>
            <a:fld id="{62BD9A06-D8B8-4ABA-9837-35D74F502053}" type="slidenum">
              <a:rPr lang="en-GB" smtClean="0"/>
              <a:pPr>
                <a:defRPr/>
              </a:pPr>
              <a:t>8</a:t>
            </a:fld>
            <a:endParaRPr lang="en-GB" dirty="0"/>
          </a:p>
        </p:txBody>
      </p:sp>
      <p:pic>
        <p:nvPicPr>
          <p:cNvPr id="9229" name="Picture 15"/>
          <p:cNvPicPr>
            <a:picLocks noChangeAspect="1" noChangeArrowheads="1"/>
          </p:cNvPicPr>
          <p:nvPr/>
        </p:nvPicPr>
        <p:blipFill>
          <a:blip r:embed="rId4" cstate="print"/>
          <a:srcRect/>
          <a:stretch>
            <a:fillRect/>
          </a:stretch>
        </p:blipFill>
        <p:spPr bwMode="auto">
          <a:xfrm>
            <a:off x="395288" y="908050"/>
            <a:ext cx="8280400" cy="352425"/>
          </a:xfrm>
          <a:prstGeom prst="rect">
            <a:avLst/>
          </a:prstGeom>
          <a:noFill/>
          <a:ln w="9525">
            <a:noFill/>
            <a:miter lim="800000"/>
            <a:headEnd/>
            <a:tailEnd/>
          </a:ln>
        </p:spPr>
      </p:pic>
      <p:pic>
        <p:nvPicPr>
          <p:cNvPr id="9230" name="Picture 16"/>
          <p:cNvPicPr>
            <a:picLocks noChangeAspect="1" noChangeArrowheads="1"/>
          </p:cNvPicPr>
          <p:nvPr/>
        </p:nvPicPr>
        <p:blipFill>
          <a:blip r:embed="rId5" cstate="print"/>
          <a:srcRect/>
          <a:stretch>
            <a:fillRect/>
          </a:stretch>
        </p:blipFill>
        <p:spPr bwMode="auto">
          <a:xfrm>
            <a:off x="395288" y="1268413"/>
            <a:ext cx="8280400" cy="1323975"/>
          </a:xfrm>
          <a:prstGeom prst="rect">
            <a:avLst/>
          </a:prstGeom>
          <a:noFill/>
          <a:ln w="9525">
            <a:noFill/>
            <a:miter lim="800000"/>
            <a:headEnd/>
            <a:tailEnd/>
          </a:ln>
        </p:spPr>
      </p:pic>
      <p:pic>
        <p:nvPicPr>
          <p:cNvPr id="9231" name="Picture 17"/>
          <p:cNvPicPr>
            <a:picLocks noChangeAspect="1" noChangeArrowheads="1"/>
          </p:cNvPicPr>
          <p:nvPr/>
        </p:nvPicPr>
        <p:blipFill>
          <a:blip r:embed="rId6" cstate="print"/>
          <a:srcRect/>
          <a:stretch>
            <a:fillRect/>
          </a:stretch>
        </p:blipFill>
        <p:spPr bwMode="auto">
          <a:xfrm>
            <a:off x="4643438" y="4797425"/>
            <a:ext cx="4105275" cy="1727200"/>
          </a:xfrm>
          <a:prstGeom prst="rect">
            <a:avLst/>
          </a:prstGeom>
          <a:noFill/>
          <a:ln w="9525">
            <a:noFill/>
            <a:miter lim="800000"/>
            <a:headEnd/>
            <a:tailEnd/>
          </a:ln>
        </p:spPr>
      </p:pic>
      <p:pic>
        <p:nvPicPr>
          <p:cNvPr id="9232" name="Picture 18"/>
          <p:cNvPicPr>
            <a:picLocks noChangeAspect="1" noChangeArrowheads="1"/>
          </p:cNvPicPr>
          <p:nvPr/>
        </p:nvPicPr>
        <p:blipFill>
          <a:blip r:embed="rId7" cstate="print"/>
          <a:srcRect/>
          <a:stretch>
            <a:fillRect/>
          </a:stretch>
        </p:blipFill>
        <p:spPr bwMode="auto">
          <a:xfrm>
            <a:off x="395288" y="4797425"/>
            <a:ext cx="4176712" cy="1758950"/>
          </a:xfrm>
          <a:prstGeom prst="rect">
            <a:avLst/>
          </a:prstGeom>
          <a:noFill/>
          <a:ln w="9525">
            <a:noFill/>
            <a:miter lim="800000"/>
            <a:headEnd/>
            <a:tailEnd/>
          </a:ln>
        </p:spPr>
      </p:pic>
      <p:pic>
        <p:nvPicPr>
          <p:cNvPr id="9233" name="Picture 19"/>
          <p:cNvPicPr>
            <a:picLocks noChangeAspect="1" noChangeArrowheads="1"/>
          </p:cNvPicPr>
          <p:nvPr/>
        </p:nvPicPr>
        <p:blipFill>
          <a:blip r:embed="rId8" cstate="print"/>
          <a:srcRect/>
          <a:stretch>
            <a:fillRect/>
          </a:stretch>
        </p:blipFill>
        <p:spPr bwMode="auto">
          <a:xfrm>
            <a:off x="395288" y="2924175"/>
            <a:ext cx="4176712" cy="1800225"/>
          </a:xfrm>
          <a:prstGeom prst="rect">
            <a:avLst/>
          </a:prstGeom>
          <a:noFill/>
          <a:ln w="9525">
            <a:noFill/>
            <a:miter lim="800000"/>
            <a:headEnd/>
            <a:tailEnd/>
          </a:ln>
        </p:spPr>
      </p:pic>
      <p:pic>
        <p:nvPicPr>
          <p:cNvPr id="9234" name="Picture 20"/>
          <p:cNvPicPr>
            <a:picLocks noChangeAspect="1" noChangeArrowheads="1"/>
          </p:cNvPicPr>
          <p:nvPr/>
        </p:nvPicPr>
        <p:blipFill>
          <a:blip r:embed="rId9" cstate="print"/>
          <a:srcRect/>
          <a:stretch>
            <a:fillRect/>
          </a:stretch>
        </p:blipFill>
        <p:spPr bwMode="auto">
          <a:xfrm>
            <a:off x="4643438" y="2924175"/>
            <a:ext cx="4105275"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rtlCol="0">
            <a:normAutofit fontScale="90000"/>
          </a:bodyPr>
          <a:lstStyle/>
          <a:p>
            <a:pPr algn="l" eaLnBrk="1" fontAlgn="auto" hangingPunct="1">
              <a:spcAft>
                <a:spcPts val="0"/>
              </a:spcAft>
              <a:defRPr/>
            </a:pPr>
            <a:r>
              <a:rPr lang="en-GB" sz="1800" b="1" dirty="0" smtClean="0"/>
              <a:t>Workforce Performance Report</a:t>
            </a:r>
            <a:br>
              <a:rPr lang="en-GB" sz="1800" b="1" dirty="0" smtClean="0"/>
            </a:br>
            <a:r>
              <a:rPr lang="en-GB" sz="1800" b="1" dirty="0" smtClean="0"/>
              <a:t>August 2012</a:t>
            </a:r>
            <a:br>
              <a:rPr lang="en-GB" sz="1800" b="1" dirty="0" smtClean="0"/>
            </a:br>
            <a:r>
              <a:rPr lang="en-GB" sz="1800" b="1" dirty="0" smtClean="0"/>
              <a:t/>
            </a:r>
            <a:br>
              <a:rPr lang="en-GB" sz="1800" b="1" dirty="0" smtClean="0"/>
            </a:br>
            <a:endParaRPr lang="en-GB" sz="1800" b="1" dirty="0" smtClean="0"/>
          </a:p>
        </p:txBody>
      </p:sp>
      <p:pic>
        <p:nvPicPr>
          <p:cNvPr id="10243" name="Picture 0" descr="Logo.jpg"/>
          <p:cNvPicPr>
            <a:picLocks noChangeAspect="1" noChangeArrowheads="1"/>
          </p:cNvPicPr>
          <p:nvPr/>
        </p:nvPicPr>
        <p:blipFill>
          <a:blip r:embed="rId3" cstate="print"/>
          <a:srcRect/>
          <a:stretch>
            <a:fillRect/>
          </a:stretch>
        </p:blipFill>
        <p:spPr bwMode="auto">
          <a:xfrm>
            <a:off x="6227763" y="404813"/>
            <a:ext cx="2552700" cy="504825"/>
          </a:xfrm>
          <a:prstGeom prst="rect">
            <a:avLst/>
          </a:prstGeom>
          <a:noFill/>
          <a:ln w="9525">
            <a:noFill/>
            <a:miter lim="800000"/>
            <a:headEnd/>
            <a:tailEnd/>
          </a:ln>
        </p:spPr>
      </p:pic>
      <p:graphicFrame>
        <p:nvGraphicFramePr>
          <p:cNvPr id="2062" name="Group 14"/>
          <p:cNvGraphicFramePr>
            <a:graphicFrameLocks noGrp="1"/>
          </p:cNvGraphicFramePr>
          <p:nvPr>
            <p:extLst>
              <p:ext uri="{D42A27DB-BD31-4B8C-83A1-F6EECF244321}">
                <p14:modId xmlns="" xmlns:p14="http://schemas.microsoft.com/office/powerpoint/2010/main" val="3294182241"/>
              </p:ext>
            </p:extLst>
          </p:nvPr>
        </p:nvGraphicFramePr>
        <p:xfrm>
          <a:off x="251520" y="243856"/>
          <a:ext cx="8642350" cy="6461166"/>
        </p:xfrm>
        <a:graphic>
          <a:graphicData uri="http://schemas.openxmlformats.org/drawingml/2006/table">
            <a:tbl>
              <a:tblPr/>
              <a:tblGrid>
                <a:gridCol w="8642350"/>
              </a:tblGrid>
              <a:tr h="5028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FFFFFF"/>
                          </a:solidFill>
                          <a:effectLst/>
                          <a:latin typeface="Arial"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lang="en-GB" sz="1600" b="1" kern="1200" dirty="0" smtClean="0">
                          <a:solidFill>
                            <a:schemeClr val="bg1"/>
                          </a:solidFill>
                          <a:latin typeface="Arial" pitchFamily="34" charset="0"/>
                          <a:ea typeface="+mn-ea"/>
                          <a:cs typeface="Arial" pitchFamily="34" charset="0"/>
                        </a:rPr>
                        <a:t>Oxfordshire Community</a:t>
                      </a:r>
                      <a:r>
                        <a:rPr lang="en-GB" sz="1600" b="1" kern="1200" baseline="0" dirty="0" smtClean="0">
                          <a:solidFill>
                            <a:schemeClr val="bg1"/>
                          </a:solidFill>
                          <a:latin typeface="Arial" pitchFamily="34" charset="0"/>
                          <a:ea typeface="+mn-ea"/>
                          <a:cs typeface="Arial" pitchFamily="34" charset="0"/>
                        </a:rPr>
                        <a:t> Services - </a:t>
                      </a:r>
                      <a:r>
                        <a:rPr lang="en-GB" sz="1600" b="1" kern="1200" dirty="0" smtClean="0">
                          <a:solidFill>
                            <a:schemeClr val="bg1"/>
                          </a:solidFill>
                          <a:latin typeface="Arial" pitchFamily="34" charset="0"/>
                          <a:ea typeface="+mn-ea"/>
                          <a:cs typeface="Arial" pitchFamily="34" charset="0"/>
                        </a:rPr>
                        <a:t>Performance against Target</a:t>
                      </a:r>
                      <a:r>
                        <a:rPr lang="en-GB" sz="1600" b="1" kern="1200" baseline="0" dirty="0" smtClean="0">
                          <a:solidFill>
                            <a:schemeClr val="bg1"/>
                          </a:solidFill>
                          <a:latin typeface="Arial" pitchFamily="34" charset="0"/>
                          <a:ea typeface="+mn-ea"/>
                          <a:cs typeface="Arial" pitchFamily="34" charset="0"/>
                        </a:rPr>
                        <a:t> – All Indicators</a:t>
                      </a:r>
                      <a:endParaRPr kumimoji="0" lang="en-GB" sz="1600" b="1" i="0" u="none" strike="noStrike" cap="none" normalizeH="0" baseline="0" dirty="0" smtClean="0">
                        <a:ln>
                          <a:noFill/>
                        </a:ln>
                        <a:solidFill>
                          <a:srgbClr val="FFFFFF"/>
                        </a:solidFill>
                        <a:effectLst/>
                        <a:latin typeface="Arial" pitchFamily="34" charset="0"/>
                        <a:cs typeface="Arial" pitchFamily="34" charset="0"/>
                      </a:endParaRPr>
                    </a:p>
                  </a:txBody>
                  <a:tcPr marL="91447" marR="91447"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9582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kern="1200" dirty="0" smtClean="0">
                          <a:solidFill>
                            <a:srgbClr val="0070C0"/>
                          </a:solidFill>
                          <a:latin typeface="Arial" pitchFamily="34" charset="0"/>
                          <a:ea typeface="+mn-ea"/>
                          <a:cs typeface="Arial" pitchFamily="34" charset="0"/>
                        </a:rPr>
                        <a:t>ANALYSIS: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Turnover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This has fallen to just slightly under the Trust target at 11.8%, with the only area where it is higher being Local Community teams (13.7%)  and  Countywide services , which incorporates Re-ablement ( 12.1%). The  trend graph illustrates that  Turnover sits at on or around the Trust target consistently with small amounts of variation.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Sickness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Sickness is above Trust target in all areas of the Division, with the exception Oxon Community Management.  It is fairly consistent with the figures from last month. The trend graph illustrates that sickness is just slightly higher than in the same month last year.  It is, however, a concern as it has been at high levels for the past 4 months and is a priority on  the Divisional HR team’s agenda.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Bank and Agency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effectLst/>
                          <a:latin typeface="Arial" pitchFamily="34" charset="0"/>
                          <a:ea typeface="Calibri"/>
                          <a:cs typeface="Arial" pitchFamily="34" charset="0"/>
                        </a:rPr>
                        <a:t>Bank and Agency</a:t>
                      </a:r>
                      <a:r>
                        <a:rPr lang="en-GB" sz="800" b="0" baseline="0" dirty="0" smtClean="0">
                          <a:solidFill>
                            <a:schemeClr val="tx1"/>
                          </a:solidFill>
                          <a:effectLst/>
                          <a:latin typeface="Arial" pitchFamily="34" charset="0"/>
                          <a:ea typeface="Calibri"/>
                          <a:cs typeface="Arial" pitchFamily="34" charset="0"/>
                        </a:rPr>
                        <a:t> use is currently just below the Trust’s target . There is however significant use within Community Hospitals. </a:t>
                      </a:r>
                      <a:r>
                        <a:rPr lang="en-GB" sz="800" b="0" dirty="0" smtClean="0">
                          <a:solidFill>
                            <a:schemeClr val="tx1"/>
                          </a:solidFill>
                          <a:effectLst/>
                          <a:latin typeface="Arial" pitchFamily="34" charset="0"/>
                          <a:ea typeface="Calibri"/>
                          <a:cs typeface="Arial" pitchFamily="34" charset="0"/>
                        </a:rPr>
                        <a:t>Wallingford, Townlands and Didcot had the highest usage (72% of the bookings).  However, of the 64 shifts filled within Community Hospitals, only 6 (9%) were due to sickness.  91% of shifts were recorded as being due to escalation, vacancy or training.</a:t>
                      </a:r>
                      <a:endParaRPr kumimoji="0" lang="en-GB" sz="800" b="0" i="0" u="sng"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sng" strike="noStrike" kern="1200" cap="none" spc="0" normalizeH="0" baseline="0" noProof="0" dirty="0" smtClean="0">
                          <a:ln>
                            <a:noFill/>
                          </a:ln>
                          <a:solidFill>
                            <a:schemeClr val="tx1"/>
                          </a:solidFill>
                          <a:effectLst/>
                          <a:uLnTx/>
                          <a:uFillTx/>
                          <a:latin typeface="Arial" pitchFamily="34" charset="0"/>
                          <a:ea typeface="+mn-ea"/>
                          <a:cs typeface="Arial" pitchFamily="34" charset="0"/>
                        </a:rPr>
                        <a:t>Vacancies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The number of vacancies within Community Division has fallen significantly since the previous month. There are currently 151 vacancies, of which 30 are live. There are 25 candidates who are ready  to start.</a:t>
                      </a:r>
                      <a:endParaRPr lang="en-GB" sz="800" b="1" kern="1200" dirty="0" smtClean="0">
                        <a:solidFill>
                          <a:schemeClr val="tx1"/>
                        </a:solidFill>
                        <a:latin typeface="Arial" pitchFamily="34" charset="0"/>
                        <a:ea typeface="+mn-ea"/>
                        <a:cs typeface="Arial" pitchFamily="34" charset="0"/>
                      </a:endParaRPr>
                    </a:p>
                    <a:p>
                      <a:endParaRPr lang="en-GB" sz="900" b="1" kern="1200" dirty="0" smtClean="0">
                        <a:solidFill>
                          <a:srgbClr val="FF0000"/>
                        </a:solidFill>
                        <a:latin typeface="Arial" pitchFamily="34" charset="0"/>
                        <a:ea typeface="+mn-ea"/>
                        <a:cs typeface="Arial" pitchFamily="34" charset="0"/>
                      </a:endParaRPr>
                    </a:p>
                    <a:p>
                      <a:r>
                        <a:rPr lang="en-GB" sz="900" b="1" kern="1200" dirty="0" smtClean="0">
                          <a:solidFill>
                            <a:srgbClr val="4A13AD"/>
                          </a:solidFill>
                          <a:latin typeface="Arial" pitchFamily="34" charset="0"/>
                          <a:ea typeface="+mn-ea"/>
                          <a:cs typeface="Arial" pitchFamily="34" charset="0"/>
                        </a:rPr>
                        <a:t>ACTIONS:</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kern="1200" baseline="0" dirty="0" smtClean="0">
                          <a:solidFill>
                            <a:schemeClr val="tx1"/>
                          </a:solidFill>
                          <a:latin typeface="Arial" pitchFamily="34" charset="0"/>
                          <a:ea typeface="+mn-ea"/>
                          <a:cs typeface="Arial" pitchFamily="34" charset="0"/>
                        </a:rPr>
                        <a:t>Whilst turnover does not appear to be a significant area for concern within the Division, the are high levels of turnover in </a:t>
                      </a:r>
                      <a:r>
                        <a:rPr lang="en-GB" sz="800" kern="1200" baseline="0" dirty="0" err="1" smtClean="0">
                          <a:solidFill>
                            <a:schemeClr val="tx1"/>
                          </a:solidFill>
                          <a:latin typeface="Arial" pitchFamily="34" charset="0"/>
                          <a:ea typeface="+mn-ea"/>
                          <a:cs typeface="Arial" pitchFamily="34" charset="0"/>
                        </a:rPr>
                        <a:t>Reablement</a:t>
                      </a:r>
                      <a:r>
                        <a:rPr lang="en-GB" sz="800" kern="1200" baseline="0" dirty="0" smtClean="0">
                          <a:solidFill>
                            <a:schemeClr val="tx1"/>
                          </a:solidFill>
                          <a:latin typeface="Arial" pitchFamily="34" charset="0"/>
                          <a:ea typeface="+mn-ea"/>
                          <a:cs typeface="Arial" pitchFamily="34" charset="0"/>
                        </a:rPr>
                        <a:t>.   </a:t>
                      </a:r>
                      <a:r>
                        <a:rPr lang="en-GB" sz="800" b="0" u="none" kern="1200" baseline="0" dirty="0" smtClean="0">
                          <a:solidFill>
                            <a:schemeClr val="tx1"/>
                          </a:solidFill>
                          <a:latin typeface="Arial" pitchFamily="34" charset="0"/>
                          <a:ea typeface="+mn-ea"/>
                          <a:cs typeface="Arial" pitchFamily="34" charset="0"/>
                        </a:rPr>
                        <a:t>An action plan is being worked through to support managers in the Local Community teams in managing the current high levels of absence within the Service. </a:t>
                      </a:r>
                      <a:r>
                        <a:rPr lang="en-GB" sz="800" b="0" u="none" kern="1200" dirty="0" smtClean="0">
                          <a:solidFill>
                            <a:schemeClr val="tx1"/>
                          </a:solidFill>
                          <a:latin typeface="Arial" pitchFamily="34" charset="0"/>
                          <a:ea typeface="+mn-ea"/>
                          <a:cs typeface="Arial" pitchFamily="34" charset="0"/>
                        </a:rPr>
                        <a:t>The</a:t>
                      </a:r>
                      <a:r>
                        <a:rPr lang="en-GB" sz="800" b="0" u="none" kern="1200" baseline="0" dirty="0" smtClean="0">
                          <a:solidFill>
                            <a:schemeClr val="tx1"/>
                          </a:solidFill>
                          <a:latin typeface="Arial" pitchFamily="34" charset="0"/>
                          <a:ea typeface="+mn-ea"/>
                          <a:cs typeface="Arial" pitchFamily="34" charset="0"/>
                        </a:rPr>
                        <a:t> Business Area Review meeting (BARM) data has now been broken down further within Local Community teams so that the action plan can be further focused in the most problematic areas.  Nine staff are currently being formally managed via the Capability process due to health or absence concerns – three of these cases are at Stage 3 and one staff member was dismissed this month. A meeting has taken place with Occupational Health to discuss high levels of muscoskeletal (MSK) injuries within the Division. All MSK cases will be reviewed by Occupational Health and managers will be given some guidance around when and how to refer staff at the earliest opportunity when there are early indications of an MSK injury.  </a:t>
                      </a:r>
                      <a:r>
                        <a:rPr lang="en-GB" sz="800" b="0" u="none" kern="1200" dirty="0" smtClean="0">
                          <a:solidFill>
                            <a:schemeClr val="tx1"/>
                          </a:solidFill>
                          <a:latin typeface="Arial" pitchFamily="34" charset="0"/>
                          <a:ea typeface="+mn-ea"/>
                          <a:cs typeface="Arial" pitchFamily="34" charset="0"/>
                        </a:rPr>
                        <a:t>Bank</a:t>
                      </a:r>
                      <a:r>
                        <a:rPr lang="en-GB" sz="800" b="0" u="none" kern="1200" baseline="0" dirty="0" smtClean="0">
                          <a:solidFill>
                            <a:schemeClr val="tx1"/>
                          </a:solidFill>
                          <a:latin typeface="Arial" pitchFamily="34" charset="0"/>
                          <a:ea typeface="+mn-ea"/>
                          <a:cs typeface="Arial" pitchFamily="34" charset="0"/>
                        </a:rPr>
                        <a:t> and Agency use continues to be closely monitored through the BARM and through weekly reports in relation to use within Community Hospitals. A project is going to be undertaken within Community Services to harmonise arrangements for staff being paid on sessional contracts for additional hours. As part of this piece of work, the use of sessional contracts will be promoted across the Division. As part of the workforce planning process for the next financial year, a controlled  and co-ordinated approach to planning Statutory and Mandatory training to avoid large numbers of staff requiring this training during the periods of most activity has been discussed. </a:t>
                      </a:r>
                      <a:r>
                        <a:rPr lang="en-GB" sz="800" b="0" i="0" u="none" kern="1200" dirty="0" smtClean="0">
                          <a:solidFill>
                            <a:schemeClr val="tx1"/>
                          </a:solidFill>
                          <a:latin typeface="Arial" pitchFamily="34" charset="0"/>
                          <a:ea typeface="+mn-ea"/>
                          <a:cs typeface="Arial" pitchFamily="34" charset="0"/>
                        </a:rPr>
                        <a:t>A presentation has been delivered to Community</a:t>
                      </a:r>
                      <a:r>
                        <a:rPr lang="en-GB" sz="800" b="0" i="0" u="none" kern="1200" baseline="0" dirty="0" smtClean="0">
                          <a:solidFill>
                            <a:schemeClr val="tx1"/>
                          </a:solidFill>
                          <a:latin typeface="Arial" pitchFamily="34" charset="0"/>
                          <a:ea typeface="+mn-ea"/>
                          <a:cs typeface="Arial" pitchFamily="34" charset="0"/>
                        </a:rPr>
                        <a:t> Division’s SMT to ensure clear understanding of the recruitment process and joint responsibilities, this will be cascaded further to managers to ensure that recruitment is happening as expediently as possible. A piece of project work is also being convened to review the recruitment strategy across the</a:t>
                      </a:r>
                      <a:r>
                        <a:rPr lang="en-GB" sz="800" b="0" i="0" u="none" kern="1200" dirty="0" smtClean="0">
                          <a:solidFill>
                            <a:schemeClr val="tx1"/>
                          </a:solidFill>
                          <a:latin typeface="Arial" pitchFamily="34" charset="0"/>
                          <a:ea typeface="+mn-ea"/>
                          <a:cs typeface="Arial" pitchFamily="34" charset="0"/>
                        </a:rPr>
                        <a:t> Division.</a:t>
                      </a:r>
                      <a:r>
                        <a:rPr lang="en-GB" sz="800" b="0" i="0" u="none" kern="1200" baseline="0" dirty="0" smtClean="0">
                          <a:solidFill>
                            <a:schemeClr val="tx1"/>
                          </a:solidFill>
                          <a:latin typeface="Arial" pitchFamily="34" charset="0"/>
                          <a:ea typeface="+mn-ea"/>
                          <a:cs typeface="Arial" pitchFamily="34" charset="0"/>
                        </a:rPr>
                        <a:t> This will include looking at job fairs, attendance at Recruitment events in Manchester and Ireland to target nursing vacancies, in particular, and reviewing the recruitment material and methods (JDs, adverts etc) to better “sell” the vacancies and attract the right types of candidate.</a:t>
                      </a:r>
                      <a:endParaRPr lang="en-GB" sz="800" b="0" i="0" u="none"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1" i="0" u="sng" kern="1200" dirty="0" smtClean="0">
                        <a:solidFill>
                          <a:schemeClr val="tx1"/>
                        </a:solidFill>
                        <a:latin typeface="Arial" pitchFamily="34" charset="0"/>
                        <a:ea typeface="+mn-ea"/>
                        <a:cs typeface="Arial" pitchFamily="34" charset="0"/>
                      </a:endParaRPr>
                    </a:p>
                    <a:p>
                      <a:r>
                        <a:rPr lang="en-GB" sz="900" b="1" kern="1200" dirty="0" smtClean="0">
                          <a:solidFill>
                            <a:srgbClr val="FF0000"/>
                          </a:solidFill>
                          <a:latin typeface="Arial" pitchFamily="34" charset="0"/>
                          <a:ea typeface="+mn-ea"/>
                          <a:cs typeface="Arial" pitchFamily="34" charset="0"/>
                        </a:rPr>
                        <a:t>IMPACT:</a:t>
                      </a:r>
                    </a:p>
                    <a:p>
                      <a:r>
                        <a:rPr lang="en-GB" sz="800" b="0" u="none" kern="1200" dirty="0" smtClean="0">
                          <a:solidFill>
                            <a:schemeClr val="tx1"/>
                          </a:solidFill>
                          <a:latin typeface="Arial" pitchFamily="34" charset="0"/>
                          <a:ea typeface="+mn-ea"/>
                          <a:cs typeface="Arial" pitchFamily="34" charset="0"/>
                        </a:rPr>
                        <a:t>Work</a:t>
                      </a:r>
                      <a:r>
                        <a:rPr lang="en-GB" sz="800" b="0" u="none" kern="1200" baseline="0" dirty="0" smtClean="0">
                          <a:solidFill>
                            <a:schemeClr val="tx1"/>
                          </a:solidFill>
                          <a:latin typeface="Arial" pitchFamily="34" charset="0"/>
                          <a:ea typeface="+mn-ea"/>
                          <a:cs typeface="Arial" pitchFamily="34" charset="0"/>
                        </a:rPr>
                        <a:t> is still on-going to triangulate the BARM data, Exit Questionnaires and the staff survey results so that a better picture will be available concerning reasons for leaving, which can then start to be addressed over the following 3 months in focused action plans in any areas where it is considered problematic. Overall, turnover is not an area of significant concern for the Division.  </a:t>
                      </a:r>
                      <a:r>
                        <a:rPr lang="en-GB" sz="800" b="0" u="none" kern="1200" dirty="0" smtClean="0">
                          <a:solidFill>
                            <a:schemeClr val="tx1"/>
                          </a:solidFill>
                          <a:latin typeface="Arial" pitchFamily="34" charset="0"/>
                          <a:ea typeface="+mn-ea"/>
                          <a:cs typeface="Arial" pitchFamily="34" charset="0"/>
                        </a:rPr>
                        <a:t>Having</a:t>
                      </a:r>
                      <a:r>
                        <a:rPr lang="en-GB" sz="800" b="0" u="none" kern="1200" baseline="0" dirty="0" smtClean="0">
                          <a:solidFill>
                            <a:schemeClr val="tx1"/>
                          </a:solidFill>
                          <a:latin typeface="Arial" pitchFamily="34" charset="0"/>
                          <a:ea typeface="+mn-ea"/>
                          <a:cs typeface="Arial" pitchFamily="34" charset="0"/>
                        </a:rPr>
                        <a:t> reviewed the more detailed BARM data, HR support will be focused where it is most required. It is hoped that continuing to progress the sickness absence management action plan within the Locality teams will see an incremental reduction in sickness absence over the coming 3-6  months.  Whilst disappointing that  there does not appear to have been any immediate impact, it is perhaps too soon to see direct results and the plan will continue to be monitored and re-focused.  </a:t>
                      </a:r>
                      <a:r>
                        <a:rPr lang="en-GB" sz="800" b="0" u="none" kern="1200" dirty="0" smtClean="0">
                          <a:solidFill>
                            <a:schemeClr val="tx1"/>
                          </a:solidFill>
                          <a:latin typeface="Arial" pitchFamily="34" charset="0"/>
                          <a:ea typeface="+mn-ea"/>
                          <a:cs typeface="Arial" pitchFamily="34" charset="0"/>
                        </a:rPr>
                        <a:t>It is anticipated</a:t>
                      </a:r>
                      <a:r>
                        <a:rPr lang="en-GB" sz="800" b="0" u="none" kern="1200" baseline="0" dirty="0" smtClean="0">
                          <a:solidFill>
                            <a:schemeClr val="tx1"/>
                          </a:solidFill>
                          <a:latin typeface="Arial" pitchFamily="34" charset="0"/>
                          <a:ea typeface="+mn-ea"/>
                          <a:cs typeface="Arial" pitchFamily="34" charset="0"/>
                        </a:rPr>
                        <a:t> that some use of Bank/Agency staff will lessen as winter pressures reduce. The use of Bank/Agency staff has been linked with high levels of vacancies in some areas. Vacancies have been filled at Didcot so performance here should improve in the next 1-2 months. Reviewing the approach to recruitment at Townlands and more planning of training interventions should help in the medium to long term. The picture with regard to vacancies has significantly improved over the last two months. It is hope that reviewing the recruitment strategy will result in further improvements over the coming months, particularly in areas where it is difficult to recruit such as the Community Hospitals at Didcot and Townlands and continuing to concentrate on Reablement where there is a high turnover rate.</a:t>
                      </a:r>
                      <a:endParaRPr lang="en-GB" sz="800" b="1" kern="1200" dirty="0" smtClean="0">
                        <a:solidFill>
                          <a:schemeClr val="tx1"/>
                        </a:solidFill>
                        <a:latin typeface="Arial" pitchFamily="34" charset="0"/>
                        <a:ea typeface="+mn-ea"/>
                        <a:cs typeface="Arial" pitchFamily="34" charset="0"/>
                      </a:endParaRPr>
                    </a:p>
                  </a:txBody>
                  <a:tcPr marL="91447" marR="91447"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 name="Slide Number Placeholder 5"/>
          <p:cNvSpPr>
            <a:spLocks noGrp="1"/>
          </p:cNvSpPr>
          <p:nvPr>
            <p:ph type="sldNum" sz="quarter" idx="12"/>
          </p:nvPr>
        </p:nvSpPr>
        <p:spPr/>
        <p:txBody>
          <a:bodyPr/>
          <a:lstStyle/>
          <a:p>
            <a:pPr>
              <a:defRPr/>
            </a:pPr>
            <a:fld id="{F8A22546-61B4-4136-A571-998DF33E09B2}" type="slidenum">
              <a:rPr lang="en-GB" smtClean="0"/>
              <a:pPr>
                <a:defRPr/>
              </a:pPr>
              <a:t>9</a:t>
            </a:fld>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3432</TotalTime>
  <Words>2801</Words>
  <Application>Microsoft Office PowerPoint</Application>
  <PresentationFormat>On-screen Show (4:3)</PresentationFormat>
  <Paragraphs>737</Paragraphs>
  <Slides>17</Slides>
  <Notes>11</Notes>
  <HiddenSlides>4</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Worksheet</vt:lpstr>
      <vt:lpstr>Workforce Performance Report February 2013</vt:lpstr>
      <vt:lpstr>Headline HR KPIs</vt:lpstr>
      <vt:lpstr>Workforce Performance Report August 2012  </vt:lpstr>
      <vt:lpstr>Workforce Performance Report August 2012  </vt:lpstr>
      <vt:lpstr>Workforce Performance Report August 2012  </vt:lpstr>
      <vt:lpstr>  </vt:lpstr>
      <vt:lpstr>Workforce Performance Report August 2012  </vt:lpstr>
      <vt:lpstr>Workforce Performance Report August 2012  </vt:lpstr>
      <vt:lpstr>Workforce Performance Report August 2012  </vt:lpstr>
      <vt:lpstr>Workforce Performance Report August 2012  </vt:lpstr>
      <vt:lpstr>Workforce Performance Report August 2012  </vt:lpstr>
      <vt:lpstr>Workforce Performance Report August 2012  </vt:lpstr>
      <vt:lpstr>Workforce Performance Report August 2012  </vt:lpstr>
      <vt:lpstr>Statutory Training - Trust</vt:lpstr>
      <vt:lpstr> </vt:lpstr>
      <vt:lpstr>Statutory Training  - Risk Level 1 – Ward Registered Staff</vt:lpstr>
      <vt:lpstr>PDRs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graeme.armitage</dc:creator>
  <cp:lastModifiedBy>justinian.habner</cp:lastModifiedBy>
  <cp:revision>387</cp:revision>
  <cp:lastPrinted>2013-02-19T11:13:00Z</cp:lastPrinted>
  <dcterms:created xsi:type="dcterms:W3CDTF">2012-09-19T08:45:33Z</dcterms:created>
  <dcterms:modified xsi:type="dcterms:W3CDTF">2013-07-08T11:36:28Z</dcterms:modified>
</cp:coreProperties>
</file>