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58" r:id="rId4"/>
    <p:sldId id="266" r:id="rId5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66" y="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obmh.nhs.uk\G_Data\Oxfordshire\OXCEPT\ADMIN\MONTHLY%20PERFORMANCE%20REPORTS\S&amp;M%20Trg\FY1314\S&amp;M%20&amp;%20PDR%20Chart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All PPST</c:v>
                </c:pt>
              </c:strCache>
            </c:strRef>
          </c:tx>
          <c:dLbls>
            <c:dLbl>
              <c:idx val="0"/>
              <c:layout>
                <c:manualLayout>
                  <c:x val="5.8789764100285269E-3"/>
                  <c:y val="0.10240797617469025"/>
                </c:manualLayout>
              </c:layout>
              <c:spPr/>
              <c:txPr>
                <a:bodyPr/>
                <a:lstStyle/>
                <a:p>
                  <a:pPr>
                    <a:defRPr sz="9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Val val="1"/>
            </c:dLbl>
            <c:dLbl>
              <c:idx val="1"/>
              <c:layout>
                <c:manualLayout>
                  <c:x val="-2.9395723707466852E-3"/>
                  <c:y val="0.13759736572479628"/>
                </c:manualLayout>
              </c:layout>
              <c:spPr/>
              <c:txPr>
                <a:bodyPr/>
                <a:lstStyle/>
                <a:p>
                  <a:pPr>
                    <a:defRPr sz="9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Val val="1"/>
            </c:dLbl>
            <c:txPr>
              <a:bodyPr/>
              <a:lstStyle/>
              <a:p>
                <a:pPr>
                  <a:defRPr sz="900"/>
                </a:pPr>
                <a:endParaRPr lang="en-US"/>
              </a:p>
            </c:txPr>
            <c:showVal val="1"/>
          </c:dLbls>
          <c:cat>
            <c:numRef>
              <c:f>Sheet1!$B$1:$C$1</c:f>
              <c:numCache>
                <c:formatCode>mmm\-yy</c:formatCode>
                <c:ptCount val="2"/>
                <c:pt idx="0">
                  <c:v>41334</c:v>
                </c:pt>
                <c:pt idx="1">
                  <c:v>41365</c:v>
                </c:pt>
              </c:numCache>
            </c:numRef>
          </c:cat>
          <c:val>
            <c:numRef>
              <c:f>Sheet1!$B$2:$C$2</c:f>
              <c:numCache>
                <c:formatCode>General</c:formatCode>
                <c:ptCount val="2"/>
                <c:pt idx="0">
                  <c:v>84</c:v>
                </c:pt>
                <c:pt idx="1">
                  <c:v>82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PPST Level 1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0.11800077769136759"/>
                </c:manualLayout>
              </c:layout>
              <c:showVal val="1"/>
            </c:dLbl>
            <c:dLbl>
              <c:idx val="1"/>
              <c:layout>
                <c:manualLayout>
                  <c:x val="6.2055862105856573E-3"/>
                  <c:y val="0.14081074325074988"/>
                </c:manualLayout>
              </c:layout>
              <c:showVal val="1"/>
            </c:dLbl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numRef>
              <c:f>Sheet1!$B$1:$C$1</c:f>
              <c:numCache>
                <c:formatCode>mmm\-yy</c:formatCode>
                <c:ptCount val="2"/>
                <c:pt idx="0">
                  <c:v>41334</c:v>
                </c:pt>
                <c:pt idx="1">
                  <c:v>41365</c:v>
                </c:pt>
              </c:numCache>
            </c:numRef>
          </c:cat>
          <c:val>
            <c:numRef>
              <c:f>Sheet1!$B$3:$C$3</c:f>
              <c:numCache>
                <c:formatCode>General</c:formatCode>
                <c:ptCount val="2"/>
                <c:pt idx="0">
                  <c:v>90</c:v>
                </c:pt>
                <c:pt idx="1">
                  <c:v>79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PPST Level 2</c:v>
                </c:pt>
              </c:strCache>
            </c:strRef>
          </c:tx>
          <c:dLbls>
            <c:dLbl>
              <c:idx val="0"/>
              <c:layout>
                <c:manualLayout>
                  <c:x val="-3.4738564401935179E-3"/>
                  <c:y val="0.10493638566908202"/>
                </c:manualLayout>
              </c:layout>
              <c:showVal val="1"/>
            </c:dLbl>
            <c:dLbl>
              <c:idx val="1"/>
              <c:layout>
                <c:manualLayout>
                  <c:x val="3.9193176066856846E-3"/>
                  <c:y val="0.13915178406103029"/>
                </c:manualLayout>
              </c:layout>
              <c:showVal val="1"/>
            </c:dLbl>
            <c:txPr>
              <a:bodyPr/>
              <a:lstStyle/>
              <a:p>
                <a:pPr>
                  <a:defRPr sz="9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numRef>
              <c:f>Sheet1!$B$1:$C$1</c:f>
              <c:numCache>
                <c:formatCode>mmm\-yy</c:formatCode>
                <c:ptCount val="2"/>
                <c:pt idx="0">
                  <c:v>41334</c:v>
                </c:pt>
                <c:pt idx="1">
                  <c:v>41365</c:v>
                </c:pt>
              </c:numCache>
            </c:numRef>
          </c:cat>
          <c:val>
            <c:numRef>
              <c:f>Sheet1!$B$4:$C$4</c:f>
              <c:numCache>
                <c:formatCode>General</c:formatCode>
                <c:ptCount val="2"/>
                <c:pt idx="0">
                  <c:v>94</c:v>
                </c:pt>
                <c:pt idx="1">
                  <c:v>80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PPST Level 3 (Nominated)</c:v>
                </c:pt>
              </c:strCache>
            </c:strRef>
          </c:tx>
          <c:dLbls>
            <c:dLbl>
              <c:idx val="0"/>
              <c:layout>
                <c:manualLayout>
                  <c:x val="-2.9394882050142591E-3"/>
                  <c:y val="0.11378664019410044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0.12516530421350988"/>
                </c:manualLayout>
              </c:layout>
              <c:showVal val="1"/>
            </c:dLbl>
            <c:txPr>
              <a:bodyPr/>
              <a:lstStyle/>
              <a:p>
                <a:pPr>
                  <a:defRPr sz="9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numRef>
              <c:f>Sheet1!$B$1:$C$1</c:f>
              <c:numCache>
                <c:formatCode>mmm\-yy</c:formatCode>
                <c:ptCount val="2"/>
                <c:pt idx="0">
                  <c:v>41334</c:v>
                </c:pt>
                <c:pt idx="1">
                  <c:v>41365</c:v>
                </c:pt>
              </c:numCache>
            </c:numRef>
          </c:cat>
          <c:val>
            <c:numRef>
              <c:f>Sheet1!$B$5:$C$5</c:f>
              <c:numCache>
                <c:formatCode>General</c:formatCode>
                <c:ptCount val="2"/>
                <c:pt idx="0">
                  <c:v>81</c:v>
                </c:pt>
                <c:pt idx="1">
                  <c:v>54</c:v>
                </c:pt>
              </c:numCache>
            </c:numRef>
          </c:val>
        </c:ser>
        <c:axId val="65832064"/>
        <c:axId val="65833600"/>
      </c:barChart>
      <c:dateAx>
        <c:axId val="65832064"/>
        <c:scaling>
          <c:orientation val="minMax"/>
        </c:scaling>
        <c:axPos val="b"/>
        <c:numFmt formatCode="mmm\-yy" sourceLinked="1"/>
        <c:tickLblPos val="nextTo"/>
        <c:crossAx val="65833600"/>
        <c:crosses val="autoZero"/>
        <c:auto val="1"/>
        <c:lblOffset val="100"/>
      </c:dateAx>
      <c:valAx>
        <c:axId val="65833600"/>
        <c:scaling>
          <c:orientation val="minMax"/>
        </c:scaling>
        <c:axPos val="l"/>
        <c:majorGridlines/>
        <c:numFmt formatCode="General" sourceLinked="1"/>
        <c:tickLblPos val="nextTo"/>
        <c:crossAx val="65832064"/>
        <c:crosses val="autoZero"/>
        <c:crossBetween val="between"/>
      </c:valAx>
    </c:plotArea>
    <c:legend>
      <c:legendPos val="r"/>
      <c:layout/>
    </c:legend>
    <c:plotVisOnly val="1"/>
  </c:chart>
  <c:externalData r:id="rId2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5BAEB-5F3D-4479-ACFA-C5EF157FE3DE}" type="datetimeFigureOut">
              <a:rPr lang="en-GB"/>
              <a:pPr>
                <a:defRPr/>
              </a:pPr>
              <a:t>08/07/2013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5468B-3710-4122-A135-DDAF8F4BA73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BEF02-6CF1-4E1D-90DF-05835FACB2E2}" type="datetimeFigureOut">
              <a:rPr lang="en-GB"/>
              <a:pPr>
                <a:defRPr/>
              </a:pPr>
              <a:t>08/07/2013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C1AD0-EB37-43F7-9B32-DC9F71DA3D2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8A7EF-1F9A-4D64-A1B0-0D4EDC380FAC}" type="datetimeFigureOut">
              <a:rPr lang="en-GB"/>
              <a:pPr>
                <a:defRPr/>
              </a:pPr>
              <a:t>08/07/2013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9D4EC-9F39-40D2-9B41-E21598EDFD3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49519-D446-4BAD-BC06-AB2904B6ADEA}" type="datetimeFigureOut">
              <a:rPr lang="en-GB"/>
              <a:pPr>
                <a:defRPr/>
              </a:pPr>
              <a:t>08/07/2013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8AB4C-5F92-4240-86A3-8966B7B7366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48389-6F08-4EEA-BEE5-41843DDEF900}" type="datetimeFigureOut">
              <a:rPr lang="en-GB"/>
              <a:pPr>
                <a:defRPr/>
              </a:pPr>
              <a:t>08/07/2013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87EFC-338C-45CF-8329-D9BA0DEE9E3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3BCED-230C-4035-930F-F61ECA31CF6C}" type="datetimeFigureOut">
              <a:rPr lang="en-GB"/>
              <a:pPr>
                <a:defRPr/>
              </a:pPr>
              <a:t>08/07/2013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4E57E-74BD-42B4-BE50-ECCD1545E2C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51C68-83BF-4F41-98A7-30A10FFAE9B3}" type="datetimeFigureOut">
              <a:rPr lang="en-GB"/>
              <a:pPr>
                <a:defRPr/>
              </a:pPr>
              <a:t>08/07/2013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57796-F177-447B-9A08-4B0BFFF6EFE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92D82-66C1-491E-90FB-7759DADEBFA1}" type="datetimeFigureOut">
              <a:rPr lang="en-GB"/>
              <a:pPr>
                <a:defRPr/>
              </a:pPr>
              <a:t>08/07/2013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98040-822D-4EDB-97B3-2CA29CBB443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26038-F55F-4497-AEAD-251CDCF232D9}" type="datetimeFigureOut">
              <a:rPr lang="en-GB"/>
              <a:pPr>
                <a:defRPr/>
              </a:pPr>
              <a:t>08/07/2013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AE16-B914-4BDD-ACA0-F2D8306B956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3FEF9-4E90-41C9-AB53-F700BF123507}" type="datetimeFigureOut">
              <a:rPr lang="en-GB"/>
              <a:pPr>
                <a:defRPr/>
              </a:pPr>
              <a:t>08/07/2013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D1DD3-1142-485A-B1E0-CB89DA8CE29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BD1B8-9616-401A-94E3-268587EAA10F}" type="datetimeFigureOut">
              <a:rPr lang="en-GB"/>
              <a:pPr>
                <a:defRPr/>
              </a:pPr>
              <a:t>08/07/2013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A4892-0B44-4EBA-9D41-4AC423A7BB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A204176-CB8C-4A4F-99B9-951517CC9058}" type="datetimeFigureOut">
              <a:rPr lang="en-GB"/>
              <a:pPr>
                <a:defRPr/>
              </a:pPr>
              <a:t>08/07/2013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23F966E-F798-4549-95C4-8D32BD7A59A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38A4E4-B163-4FD2-BE54-BB941F0B8BCF}" type="slidenum">
              <a:rPr lang="en-GB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GB" dirty="0" smtClean="0">
              <a:solidFill>
                <a:srgbClr val="898989"/>
              </a:solidFill>
            </a:endParaRPr>
          </a:p>
        </p:txBody>
      </p:sp>
      <p:sp>
        <p:nvSpPr>
          <p:cNvPr id="2051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7512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GB" sz="2000" b="1" smtClean="0">
                <a:solidFill>
                  <a:schemeClr val="bg1"/>
                </a:solidFill>
              </a:rPr>
              <a:t>Patient &amp; Personal Safety Training  (PPST) - Trust</a:t>
            </a:r>
          </a:p>
        </p:txBody>
      </p:sp>
      <p:sp>
        <p:nvSpPr>
          <p:cNvPr id="2054" name="TextBox 7"/>
          <p:cNvSpPr txBox="1">
            <a:spLocks noChangeArrowheads="1"/>
          </p:cNvSpPr>
          <p:nvPr/>
        </p:nvSpPr>
        <p:spPr bwMode="auto">
          <a:xfrm>
            <a:off x="468313" y="765175"/>
            <a:ext cx="8207375" cy="104616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 smtClean="0">
                <a:solidFill>
                  <a:prstClr val="black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Trust performance - April 2013</a:t>
            </a:r>
          </a:p>
          <a:p>
            <a:pPr algn="just" eaLnBrk="1" hangingPunct="1">
              <a:defRPr/>
            </a:pPr>
            <a:r>
              <a:rPr lang="en-GB" sz="1000" dirty="0" smtClean="0">
                <a:solidFill>
                  <a:srgbClr val="002060"/>
                </a:solidFill>
                <a:latin typeface="Segoe UI Light"/>
              </a:rPr>
              <a:t>The Trust has replaced Statutory and Mandatory training with a new training framework called Patient &amp; Personal Safety Training (PPST). PPST is designed to enhance patient safety and ensure safe working practices. All staff have a duty to meet the standards required through PPST, either through completing training or demonstrating competence. Professionally registered staff have additional obligations to maintain registration with adherence to PPST requirements.</a:t>
            </a:r>
          </a:p>
          <a:p>
            <a:pPr marL="85725" indent="-857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000" dirty="0" smtClean="0">
              <a:solidFill>
                <a:prstClr val="black"/>
              </a:solidFill>
              <a:latin typeface="Arial" pitchFamily="34" charset="0"/>
              <a:ea typeface="Segoe UI" pitchFamily="34" charset="0"/>
              <a:cs typeface="Arial" pitchFamily="34" charset="0"/>
            </a:endParaRPr>
          </a:p>
        </p:txBody>
      </p:sp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468313" y="1628775"/>
            <a:ext cx="4464050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000">
                <a:solidFill>
                  <a:srgbClr val="002060"/>
                </a:solidFill>
              </a:rPr>
              <a:t>There are 3 categories of risk for the training subject areas which broadly reflect the former ‘statutory’, ‘mandatory’ and ‘individual nominated’ groups.</a:t>
            </a:r>
          </a:p>
        </p:txBody>
      </p:sp>
      <p:graphicFrame>
        <p:nvGraphicFramePr>
          <p:cNvPr id="14" name="Chart 13"/>
          <p:cNvGraphicFramePr/>
          <p:nvPr/>
        </p:nvGraphicFramePr>
        <p:xfrm>
          <a:off x="4932040" y="1484784"/>
          <a:ext cx="3888432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79388" y="2708275"/>
          <a:ext cx="1224136" cy="2453640"/>
        </p:xfrm>
        <a:graphic>
          <a:graphicData uri="http://schemas.openxmlformats.org/drawingml/2006/table">
            <a:tbl>
              <a:tblPr/>
              <a:tblGrid>
                <a:gridCol w="1224136"/>
              </a:tblGrid>
              <a:tr h="104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PPST Level 1</a:t>
                      </a:r>
                    </a:p>
                  </a:txBody>
                  <a:tcPr marL="68594" marR="68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7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 Equality &amp; Diversity</a:t>
                      </a:r>
                    </a:p>
                  </a:txBody>
                  <a:tcPr marL="68594" marR="68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047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Fire</a:t>
                      </a:r>
                    </a:p>
                  </a:txBody>
                  <a:tcPr marL="68594" marR="68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047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Health &amp; Safety</a:t>
                      </a:r>
                    </a:p>
                  </a:txBody>
                  <a:tcPr marL="68594" marR="68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7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Induction</a:t>
                      </a:r>
                    </a:p>
                  </a:txBody>
                  <a:tcPr marL="68594" marR="68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7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Infection Prevention &amp; Control</a:t>
                      </a:r>
                    </a:p>
                  </a:txBody>
                  <a:tcPr marL="68594" marR="68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047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Moving &amp; Handling</a:t>
                      </a:r>
                    </a:p>
                  </a:txBody>
                  <a:tcPr marL="68594" marR="68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4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Prevention &amp; Management of Violence &amp; Aggression</a:t>
                      </a:r>
                    </a:p>
                  </a:txBody>
                  <a:tcPr marL="68594" marR="68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047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Resuscitation</a:t>
                      </a:r>
                    </a:p>
                  </a:txBody>
                  <a:tcPr marL="68594" marR="68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047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Safeguarding</a:t>
                      </a:r>
                    </a:p>
                  </a:txBody>
                  <a:tcPr marL="68594" marR="68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476375" y="2708275"/>
          <a:ext cx="1296144" cy="3743544"/>
        </p:xfrm>
        <a:graphic>
          <a:graphicData uri="http://schemas.openxmlformats.org/drawingml/2006/table">
            <a:tbl>
              <a:tblPr/>
              <a:tblGrid>
                <a:gridCol w="1296144"/>
              </a:tblGrid>
              <a:tr h="2212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PPST Level 2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2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Care Programme Approach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2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Clinical Risk &amp; Management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2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Complaints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2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Dual Diagnosis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2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Falls Awareness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2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Food Hygiene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2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Information Governance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2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Medicines Management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2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Mental Capacity Act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2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Mental Health Act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2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Safe &amp; Supportive Observations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2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Security Awareness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212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Supervision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2843213" y="2708275"/>
          <a:ext cx="1295424" cy="3838194"/>
        </p:xfrm>
        <a:graphic>
          <a:graphicData uri="http://schemas.openxmlformats.org/drawingml/2006/table">
            <a:tbl>
              <a:tblPr/>
              <a:tblGrid>
                <a:gridCol w="1295424"/>
              </a:tblGrid>
              <a:tr h="3329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PPST Level </a:t>
                      </a:r>
                      <a:r>
                        <a:rPr lang="en-GB" sz="1000" b="1" dirty="0" smtClean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 smtClean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900" b="1" dirty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(Individual Nominated)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1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 smtClean="0">
                          <a:solidFill>
                            <a:schemeClr val="tx2"/>
                          </a:solidFill>
                          <a:latin typeface="Calibri"/>
                          <a:ea typeface="Calibri"/>
                          <a:cs typeface="Times New Roman"/>
                        </a:rPr>
                        <a:t>Medical Educational </a:t>
                      </a:r>
                      <a:r>
                        <a:rPr lang="en-GB" sz="1000" b="0" dirty="0">
                          <a:solidFill>
                            <a:schemeClr val="tx2"/>
                          </a:solidFill>
                          <a:latin typeface="Calibri"/>
                          <a:ea typeface="Calibri"/>
                          <a:cs typeface="Times New Roman"/>
                        </a:rPr>
                        <a:t>&amp; Clinical </a:t>
                      </a:r>
                      <a:r>
                        <a:rPr lang="en-GB" sz="1000" b="0" dirty="0" smtClean="0">
                          <a:solidFill>
                            <a:schemeClr val="tx2"/>
                          </a:solidFill>
                          <a:latin typeface="Calibri"/>
                          <a:ea typeface="Calibri"/>
                          <a:cs typeface="Times New Roman"/>
                        </a:rPr>
                        <a:t>Supervision</a:t>
                      </a:r>
                      <a:endParaRPr lang="en-GB" sz="1000" b="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727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 smtClean="0">
                          <a:solidFill>
                            <a:schemeClr val="tx2"/>
                          </a:solidFill>
                          <a:latin typeface="Calibri"/>
                          <a:ea typeface="Calibri"/>
                          <a:cs typeface="Times New Roman"/>
                        </a:rPr>
                        <a:t>Medical </a:t>
                      </a:r>
                      <a:r>
                        <a:rPr lang="en-GB" sz="1000" b="0" dirty="0">
                          <a:solidFill>
                            <a:schemeClr val="tx2"/>
                          </a:solidFill>
                          <a:latin typeface="Calibri"/>
                          <a:ea typeface="Calibri"/>
                          <a:cs typeface="Times New Roman"/>
                        </a:rPr>
                        <a:t>Educational Supervisors Annual Review of Competence Progression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51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 smtClean="0">
                          <a:solidFill>
                            <a:schemeClr val="tx2"/>
                          </a:solidFill>
                          <a:latin typeface="Calibri"/>
                          <a:ea typeface="Calibri"/>
                          <a:cs typeface="Times New Roman"/>
                        </a:rPr>
                        <a:t>Medical Educational </a:t>
                      </a:r>
                      <a:r>
                        <a:rPr lang="en-GB" sz="1000" b="0" dirty="0">
                          <a:solidFill>
                            <a:schemeClr val="tx2"/>
                          </a:solidFill>
                          <a:latin typeface="Calibri"/>
                          <a:ea typeface="Calibri"/>
                          <a:cs typeface="Times New Roman"/>
                        </a:rPr>
                        <a:t>Supervisors Supporting the Trainee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51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 smtClean="0">
                          <a:solidFill>
                            <a:schemeClr val="tx2"/>
                          </a:solidFill>
                          <a:latin typeface="Calibri"/>
                          <a:ea typeface="Calibri"/>
                          <a:cs typeface="Times New Roman"/>
                        </a:rPr>
                        <a:t>Medical  </a:t>
                      </a:r>
                      <a:r>
                        <a:rPr lang="en-GB" sz="1000" b="0" dirty="0">
                          <a:solidFill>
                            <a:schemeClr val="tx2"/>
                          </a:solidFill>
                          <a:latin typeface="Calibri"/>
                          <a:ea typeface="Calibri"/>
                          <a:cs typeface="Times New Roman"/>
                        </a:rPr>
                        <a:t>Workplace Based Assessment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575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Fire Marshal 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5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First Aid – Appointed Person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1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H&amp;S Care Risk &amp; Safety Management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5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H&amp;S Working Safely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5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Root Cause Analysis 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Rectangle 17"/>
          <p:cNvSpPr/>
          <p:nvPr/>
        </p:nvSpPr>
        <p:spPr>
          <a:xfrm>
            <a:off x="4284663" y="3141663"/>
            <a:ext cx="4572000" cy="35544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750" b="1" u="sng" dirty="0">
                <a:latin typeface="Arial" charset="0"/>
              </a:rPr>
              <a:t>Overview of Changes to Patient and Personal Safety Training (PPST)</a:t>
            </a:r>
            <a:endParaRPr lang="en-GB" sz="750" dirty="0">
              <a:latin typeface="Arial" charset="0"/>
            </a:endParaRPr>
          </a:p>
          <a:p>
            <a:pPr>
              <a:defRPr/>
            </a:pPr>
            <a:r>
              <a:rPr lang="en-GB" sz="750" dirty="0">
                <a:latin typeface="Arial" charset="0"/>
              </a:rPr>
              <a:t> </a:t>
            </a:r>
            <a:r>
              <a:rPr lang="en-GB" sz="750" b="1" dirty="0">
                <a:latin typeface="Arial" charset="0"/>
              </a:rPr>
              <a:t>PPST Level 1</a:t>
            </a:r>
          </a:p>
          <a:p>
            <a:pPr>
              <a:defRPr/>
            </a:pPr>
            <a:r>
              <a:rPr lang="en-GB" sz="750" b="1" u="sng" dirty="0">
                <a:latin typeface="Arial" charset="0"/>
              </a:rPr>
              <a:t>Fire Awareness</a:t>
            </a:r>
            <a:endParaRPr lang="en-GB" sz="750" dirty="0">
              <a:latin typeface="Arial" charset="0"/>
            </a:endParaRPr>
          </a:p>
          <a:p>
            <a:pPr>
              <a:defRPr/>
            </a:pPr>
            <a:r>
              <a:rPr lang="en-GB" sz="750" dirty="0">
                <a:latin typeface="Arial" charset="0"/>
              </a:rPr>
              <a:t>•  A combined  annual fire awareness and evacuation training course introduced for staff working on the high risk inpatient wards. Phased target 25% Q1.</a:t>
            </a:r>
          </a:p>
          <a:p>
            <a:pPr>
              <a:defRPr/>
            </a:pPr>
            <a:r>
              <a:rPr lang="en-GB" sz="750" b="1" u="sng" dirty="0">
                <a:latin typeface="Arial" charset="0"/>
              </a:rPr>
              <a:t>Equality &amp; Diversity Training</a:t>
            </a:r>
            <a:endParaRPr lang="en-GB" sz="750" dirty="0">
              <a:latin typeface="Arial" charset="0"/>
            </a:endParaRPr>
          </a:p>
          <a:p>
            <a:pPr>
              <a:defRPr/>
            </a:pPr>
            <a:r>
              <a:rPr lang="en-GB" sz="750" dirty="0">
                <a:latin typeface="Arial" charset="0"/>
              </a:rPr>
              <a:t>•  To align to the national framework equality and diversity training now has a requirement to be refreshed every 3 years. Phased target 60% Q1.</a:t>
            </a:r>
          </a:p>
          <a:p>
            <a:pPr>
              <a:defRPr/>
            </a:pPr>
            <a:r>
              <a:rPr lang="en-GB" sz="750" dirty="0">
                <a:latin typeface="Arial" charset="0"/>
              </a:rPr>
              <a:t> </a:t>
            </a:r>
            <a:r>
              <a:rPr lang="en-GB" sz="750" b="1" u="sng" dirty="0">
                <a:latin typeface="Arial" charset="0"/>
              </a:rPr>
              <a:t>Infection Prevention &amp; Control (IPC)</a:t>
            </a:r>
            <a:endParaRPr lang="en-GB" sz="750" dirty="0">
              <a:latin typeface="Arial" charset="0"/>
            </a:endParaRPr>
          </a:p>
          <a:p>
            <a:pPr>
              <a:defRPr/>
            </a:pPr>
            <a:r>
              <a:rPr lang="en-GB" sz="750" dirty="0">
                <a:latin typeface="Arial" charset="0"/>
              </a:rPr>
              <a:t>•  A new training strategy has been introduced.</a:t>
            </a:r>
          </a:p>
          <a:p>
            <a:pPr>
              <a:defRPr/>
            </a:pPr>
            <a:r>
              <a:rPr lang="en-GB" sz="750" dirty="0">
                <a:latin typeface="Arial" charset="0"/>
              </a:rPr>
              <a:t>•  Classroom training is for ward based staff every 3 years.</a:t>
            </a:r>
          </a:p>
          <a:p>
            <a:pPr>
              <a:defRPr/>
            </a:pPr>
            <a:r>
              <a:rPr lang="en-GB" sz="750" dirty="0">
                <a:latin typeface="Arial" charset="0"/>
              </a:rPr>
              <a:t>•  Housekeepers have a classroom session specific to their needs every 3 years.</a:t>
            </a:r>
          </a:p>
          <a:p>
            <a:pPr>
              <a:defRPr/>
            </a:pPr>
            <a:r>
              <a:rPr lang="en-GB" sz="750" dirty="0">
                <a:latin typeface="Arial" charset="0"/>
              </a:rPr>
              <a:t>•  Other staff groups complete new eLearning or workbook and online eAssessments</a:t>
            </a:r>
          </a:p>
          <a:p>
            <a:pPr>
              <a:defRPr/>
            </a:pPr>
            <a:r>
              <a:rPr lang="en-GB" sz="750" b="1" u="sng" dirty="0">
                <a:latin typeface="Arial" charset="0"/>
              </a:rPr>
              <a:t>Resuscitation</a:t>
            </a:r>
            <a:endParaRPr lang="en-GB" sz="750" dirty="0">
              <a:latin typeface="Arial" charset="0"/>
            </a:endParaRPr>
          </a:p>
          <a:p>
            <a:pPr>
              <a:defRPr/>
            </a:pPr>
            <a:r>
              <a:rPr lang="en-GB" sz="750" b="1" dirty="0">
                <a:latin typeface="Arial" charset="0"/>
              </a:rPr>
              <a:t>Medical Staff</a:t>
            </a:r>
            <a:endParaRPr lang="en-GB" sz="750" dirty="0">
              <a:latin typeface="Arial" charset="0"/>
            </a:endParaRPr>
          </a:p>
          <a:p>
            <a:pPr>
              <a:defRPr/>
            </a:pPr>
            <a:r>
              <a:rPr lang="en-GB" sz="750" dirty="0">
                <a:latin typeface="Arial" charset="0"/>
              </a:rPr>
              <a:t>•  Enhanced training on the Automated External Defibrillator (AED) has been included</a:t>
            </a:r>
          </a:p>
          <a:p>
            <a:pPr>
              <a:defRPr/>
            </a:pPr>
            <a:r>
              <a:rPr lang="en-GB" sz="750" b="1" dirty="0">
                <a:latin typeface="Arial" charset="0"/>
              </a:rPr>
              <a:t>CAMHS staff</a:t>
            </a:r>
            <a:endParaRPr lang="en-GB" sz="750" dirty="0">
              <a:latin typeface="Arial" charset="0"/>
            </a:endParaRPr>
          </a:p>
          <a:p>
            <a:pPr>
              <a:defRPr/>
            </a:pPr>
            <a:r>
              <a:rPr lang="en-GB" sz="750" dirty="0">
                <a:latin typeface="Arial" charset="0"/>
              </a:rPr>
              <a:t>•  Paediatric Modifiers training has been included in the training requirement</a:t>
            </a:r>
          </a:p>
          <a:p>
            <a:pPr>
              <a:defRPr/>
            </a:pPr>
            <a:r>
              <a:rPr lang="en-GB" sz="750" b="1" u="sng" dirty="0">
                <a:latin typeface="Arial" charset="0"/>
              </a:rPr>
              <a:t>Prevention &amp; Management of Violence &amp; Aggression</a:t>
            </a:r>
          </a:p>
          <a:p>
            <a:pPr>
              <a:defRPr/>
            </a:pPr>
            <a:r>
              <a:rPr lang="en-GB" sz="750" dirty="0">
                <a:latin typeface="Arial" charset="0"/>
              </a:rPr>
              <a:t>Full  Course replaced Short Course within Older Adults &amp; Eating Disorders, requested by service divisions.</a:t>
            </a:r>
          </a:p>
          <a:p>
            <a:pPr>
              <a:defRPr/>
            </a:pPr>
            <a:r>
              <a:rPr lang="en-GB" sz="750" b="1" dirty="0">
                <a:latin typeface="Arial" charset="0"/>
              </a:rPr>
              <a:t>PPST Level 2</a:t>
            </a:r>
          </a:p>
          <a:p>
            <a:pPr>
              <a:defRPr/>
            </a:pPr>
            <a:r>
              <a:rPr lang="en-GB" sz="750" b="1" dirty="0">
                <a:latin typeface="Arial" charset="0"/>
              </a:rPr>
              <a:t>Forensic staff</a:t>
            </a:r>
            <a:endParaRPr lang="en-GB" sz="750" dirty="0">
              <a:latin typeface="Arial" charset="0"/>
            </a:endParaRPr>
          </a:p>
          <a:p>
            <a:pPr>
              <a:defRPr/>
            </a:pPr>
            <a:r>
              <a:rPr lang="en-GB" sz="750" dirty="0">
                <a:latin typeface="Arial" charset="0"/>
              </a:rPr>
              <a:t>•  </a:t>
            </a:r>
            <a:r>
              <a:rPr lang="en-GB" sz="750" b="1" u="sng" dirty="0">
                <a:latin typeface="Arial" charset="0"/>
              </a:rPr>
              <a:t>Security Awareness  </a:t>
            </a:r>
            <a:r>
              <a:rPr lang="en-GB" sz="750" b="1" dirty="0">
                <a:latin typeface="Arial" charset="0"/>
              </a:rPr>
              <a:t> </a:t>
            </a:r>
            <a:r>
              <a:rPr lang="en-GB" sz="750" dirty="0">
                <a:latin typeface="Arial" charset="0"/>
              </a:rPr>
              <a:t>Annual training included at the request of Specialised Services Division. Attendance records are being updated and will be completed in May to show a significant upturn.</a:t>
            </a:r>
          </a:p>
          <a:p>
            <a:pPr>
              <a:defRPr/>
            </a:pPr>
            <a:endParaRPr lang="en-GB" sz="750" b="1" dirty="0">
              <a:latin typeface="Arial" charset="0"/>
            </a:endParaRPr>
          </a:p>
          <a:p>
            <a:pPr>
              <a:defRPr/>
            </a:pPr>
            <a:r>
              <a:rPr lang="en-GB" sz="750" b="1" dirty="0">
                <a:latin typeface="Arial" charset="0"/>
              </a:rPr>
              <a:t>PPST Level 3 (Individual Nominated)  - </a:t>
            </a:r>
            <a:r>
              <a:rPr lang="en-GB" sz="750" dirty="0">
                <a:latin typeface="Arial" charset="0"/>
              </a:rPr>
              <a:t>Courses for medical staff  with  clinical and/or  educational  supervision responsibility added at the request of the Director of Medical Education. Attendance records are being updated and will be completed in May to show a significant upturn.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179388" y="2205038"/>
            <a:ext cx="3960812" cy="4000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000" dirty="0"/>
              <a:t>A significant number of changes (highlighted) have been made during April which are reflected in the performance figures.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830DC95-C514-48BC-B869-E49D10C5535E}" type="slidenum">
              <a:rPr lang="en-GB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GB" dirty="0" smtClean="0">
              <a:solidFill>
                <a:srgbClr val="898989"/>
              </a:solidFill>
            </a:endParaRPr>
          </a:p>
        </p:txBody>
      </p:sp>
      <p:sp>
        <p:nvSpPr>
          <p:cNvPr id="3075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7512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GB" sz="2000" b="1" smtClean="0">
                <a:solidFill>
                  <a:schemeClr val="bg1"/>
                </a:solidFill>
              </a:rPr>
              <a:t>Patient &amp; Personal Safety Training  (PPST) – Combined Levels &amp; Risk Groups</a:t>
            </a:r>
          </a:p>
        </p:txBody>
      </p:sp>
      <p:sp>
        <p:nvSpPr>
          <p:cNvPr id="3076" name="Rectangle 2"/>
          <p:cNvSpPr>
            <a:spLocks noChangeArrowheads="1"/>
          </p:cNvSpPr>
          <p:nvPr/>
        </p:nvSpPr>
        <p:spPr bwMode="auto">
          <a:xfrm>
            <a:off x="539750" y="836613"/>
            <a:ext cx="81359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100"/>
              <a:t>The PPST framework has 6 categories of risk for groups of staff reflecting the types of role performed.</a:t>
            </a:r>
          </a:p>
          <a:p>
            <a:r>
              <a:rPr lang="en-GB" sz="1100"/>
              <a:t>The risk based approach is to ensure that training is more relevant and better focussed on the right roles within the Trust.</a:t>
            </a:r>
          </a:p>
        </p:txBody>
      </p:sp>
      <p:graphicFrame>
        <p:nvGraphicFramePr>
          <p:cNvPr id="13" name="Content Placeholder 3"/>
          <p:cNvGraphicFramePr>
            <a:graphicFrameLocks/>
          </p:cNvGraphicFramePr>
          <p:nvPr/>
        </p:nvGraphicFramePr>
        <p:xfrm>
          <a:off x="468313" y="1341438"/>
          <a:ext cx="8208915" cy="1079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6151"/>
                <a:gridCol w="1356151"/>
                <a:gridCol w="1356151"/>
                <a:gridCol w="1356151"/>
                <a:gridCol w="1356151"/>
                <a:gridCol w="1428160"/>
              </a:tblGrid>
              <a:tr h="328525">
                <a:tc>
                  <a:txBody>
                    <a:bodyPr/>
                    <a:lstStyle/>
                    <a:p>
                      <a:pPr algn="ctr"/>
                      <a:r>
                        <a:rPr lang="en-GB" sz="1200" baseline="0" dirty="0" smtClean="0"/>
                        <a:t>Risk Group 1</a:t>
                      </a:r>
                      <a:endParaRPr lang="en-GB" sz="12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Risk Group 2</a:t>
                      </a:r>
                      <a:endParaRPr lang="en-GB" sz="12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Risk Group 3</a:t>
                      </a:r>
                      <a:endParaRPr lang="en-GB" sz="12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Risk Group 4</a:t>
                      </a:r>
                      <a:endParaRPr lang="en-GB" sz="12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Risk Group 5</a:t>
                      </a:r>
                      <a:endParaRPr lang="en-GB" sz="12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Risk Group 6</a:t>
                      </a:r>
                      <a:endParaRPr lang="en-GB" sz="1200" dirty="0"/>
                    </a:p>
                  </a:txBody>
                  <a:tcPr marT="45711" marB="45711"/>
                </a:tc>
              </a:tr>
              <a:tr h="75092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Ward </a:t>
                      </a:r>
                    </a:p>
                    <a:p>
                      <a:pPr algn="ctr"/>
                      <a:r>
                        <a:rPr lang="en-GB" sz="1200" dirty="0" smtClean="0"/>
                        <a:t>Based Registered</a:t>
                      </a:r>
                      <a:endParaRPr lang="en-GB" sz="12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Community Based Registered</a:t>
                      </a:r>
                      <a:endParaRPr lang="en-GB" sz="12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Ward </a:t>
                      </a:r>
                    </a:p>
                    <a:p>
                      <a:pPr algn="ctr"/>
                      <a:r>
                        <a:rPr lang="en-GB" sz="1200" dirty="0" smtClean="0"/>
                        <a:t>Based Non Registered</a:t>
                      </a:r>
                      <a:endParaRPr lang="en-GB" sz="12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Community Based Non Registered</a:t>
                      </a:r>
                      <a:endParaRPr lang="en-GB" sz="12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Non Clinical</a:t>
                      </a:r>
                      <a:r>
                        <a:rPr lang="en-GB" sz="1200" baseline="0" dirty="0" smtClean="0"/>
                        <a:t> Patient contact</a:t>
                      </a:r>
                      <a:endParaRPr lang="en-GB" sz="12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Others</a:t>
                      </a:r>
                      <a:endParaRPr lang="en-GB" sz="1200" dirty="0"/>
                    </a:p>
                  </a:txBody>
                  <a:tcPr marT="45711" marB="45711"/>
                </a:tc>
              </a:tr>
            </a:tbl>
          </a:graphicData>
        </a:graphic>
      </p:graphicFrame>
      <p:pic>
        <p:nvPicPr>
          <p:cNvPr id="3100" name="Picture 28"/>
          <p:cNvPicPr>
            <a:picLocks noChangeAspect="1" noChangeArrowheads="1"/>
          </p:cNvPicPr>
          <p:nvPr/>
        </p:nvPicPr>
        <p:blipFill>
          <a:blip r:embed="rId2" cstate="print"/>
          <a:srcRect l="16832" t="3922" r="7961" b="5879"/>
          <a:stretch>
            <a:fillRect/>
          </a:stretch>
        </p:blipFill>
        <p:spPr bwMode="auto">
          <a:xfrm>
            <a:off x="4572000" y="2565400"/>
            <a:ext cx="3384550" cy="227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01" name="Picture 29"/>
          <p:cNvPicPr>
            <a:picLocks noChangeAspect="1" noChangeArrowheads="1"/>
          </p:cNvPicPr>
          <p:nvPr/>
        </p:nvPicPr>
        <p:blipFill>
          <a:blip r:embed="rId3" cstate="print"/>
          <a:srcRect l="7523" t="3851" r="5438" b="5630"/>
          <a:stretch>
            <a:fillRect/>
          </a:stretch>
        </p:blipFill>
        <p:spPr bwMode="auto">
          <a:xfrm>
            <a:off x="250825" y="2565400"/>
            <a:ext cx="4105275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02" name="TextBox 20"/>
          <p:cNvSpPr txBox="1">
            <a:spLocks noChangeArrowheads="1"/>
          </p:cNvSpPr>
          <p:nvPr/>
        </p:nvSpPr>
        <p:spPr bwMode="auto">
          <a:xfrm>
            <a:off x="4716463" y="4797425"/>
            <a:ext cx="31686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5725" indent="-85725" algn="just"/>
            <a:r>
              <a:rPr lang="en-GB" sz="700">
                <a:ea typeface="Segoe UI" pitchFamily="34" charset="0"/>
                <a:cs typeface="Arial" pitchFamily="34" charset="0"/>
              </a:rPr>
              <a:t>	</a:t>
            </a:r>
            <a:r>
              <a:rPr lang="en-GB" sz="800">
                <a:ea typeface="Segoe UI" pitchFamily="34" charset="0"/>
                <a:cs typeface="Arial" pitchFamily="34" charset="0"/>
              </a:rPr>
              <a:t>Within OCSD alternative approaches are under review with the </a:t>
            </a:r>
            <a:r>
              <a:rPr lang="en-GB" sz="800" b="1">
                <a:ea typeface="Segoe UI" pitchFamily="34" charset="0"/>
                <a:cs typeface="Arial" pitchFamily="34" charset="0"/>
              </a:rPr>
              <a:t>Re-ablement Service</a:t>
            </a:r>
            <a:r>
              <a:rPr lang="en-GB" sz="800">
                <a:ea typeface="Segoe UI" pitchFamily="34" charset="0"/>
                <a:cs typeface="Arial" pitchFamily="34" charset="0"/>
              </a:rPr>
              <a:t> to address the Risk Category 4 performance </a:t>
            </a:r>
            <a:r>
              <a:rPr lang="en-GB" sz="800" b="1">
                <a:ea typeface="Segoe UI" pitchFamily="34" charset="0"/>
                <a:cs typeface="Arial" pitchFamily="34" charset="0"/>
              </a:rPr>
              <a:t>The Urgent Care and Out of Hours Service </a:t>
            </a:r>
            <a:r>
              <a:rPr lang="en-GB" sz="800">
                <a:ea typeface="Segoe UI" pitchFamily="34" charset="0"/>
                <a:cs typeface="Arial" pitchFamily="34" charset="0"/>
              </a:rPr>
              <a:t>are  being supported to achieve an improved performance.</a:t>
            </a:r>
            <a:endParaRPr lang="en-GB" sz="700">
              <a:ea typeface="Segoe UI" pitchFamily="34" charset="0"/>
              <a:cs typeface="Arial" pitchFamily="34" charset="0"/>
            </a:endParaRPr>
          </a:p>
        </p:txBody>
      </p:sp>
      <p:sp>
        <p:nvSpPr>
          <p:cNvPr id="3103" name="TextBox 21"/>
          <p:cNvSpPr txBox="1">
            <a:spLocks noChangeArrowheads="1"/>
          </p:cNvSpPr>
          <p:nvPr/>
        </p:nvSpPr>
        <p:spPr bwMode="auto">
          <a:xfrm>
            <a:off x="611188" y="4941888"/>
            <a:ext cx="35290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5725" indent="-85725" algn="just"/>
            <a:r>
              <a:rPr lang="en-GB" sz="700">
                <a:ea typeface="Segoe UI" pitchFamily="34" charset="0"/>
                <a:cs typeface="Arial" pitchFamily="34" charset="0"/>
              </a:rPr>
              <a:t>	</a:t>
            </a:r>
            <a:r>
              <a:rPr lang="en-GB" sz="800" b="1">
                <a:ea typeface="Segoe UI" pitchFamily="34" charset="0"/>
                <a:cs typeface="Arial" pitchFamily="34" charset="0"/>
              </a:rPr>
              <a:t>Corporate Services - </a:t>
            </a:r>
            <a:r>
              <a:rPr lang="en-GB" sz="800">
                <a:ea typeface="Segoe UI" pitchFamily="34" charset="0"/>
                <a:cs typeface="Arial" pitchFamily="34" charset="0"/>
              </a:rPr>
              <a:t>In conjunction with Medical Education Supervisors, the low performance of Junior Doctors is being targeted, particularly following the February intake.</a:t>
            </a:r>
            <a:endParaRPr lang="en-GB" sz="700">
              <a:ea typeface="Segoe UI" pitchFamily="34" charset="0"/>
              <a:cs typeface="Arial" pitchFamily="34" charset="0"/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395288" y="5445125"/>
            <a:ext cx="7993062" cy="1296988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GB" sz="1200" b="1" dirty="0">
                <a:latin typeface="+mn-lt"/>
              </a:rPr>
              <a:t>Improvements to PPST include:</a:t>
            </a: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1100" dirty="0">
                <a:latin typeface="+mn-lt"/>
              </a:rPr>
              <a:t>More choice of delivery (e.g. eLearning and workbook options ) </a:t>
            </a: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1100" dirty="0">
                <a:latin typeface="+mn-lt"/>
              </a:rPr>
              <a:t>Use of initial assessments to assess competence and avoid training refresher</a:t>
            </a: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1100" dirty="0">
                <a:latin typeface="+mn-lt"/>
              </a:rPr>
              <a:t>Increased relevance to and tailoring of training for specific staff groups;  for example the new Infection Prevention &amp; Control training (5 targeted groups, 3 different refresher periods and 4 delivery methods).  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GB" sz="900" dirty="0"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9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/>
          <a:lstStyle/>
          <a:p>
            <a:pPr eaLnBrk="1" hangingPunct="1"/>
            <a:r>
              <a:rPr lang="en-GB" b="1" smtClean="0"/>
              <a:t/>
            </a:r>
            <a:br>
              <a:rPr lang="en-GB" b="1" smtClean="0"/>
            </a:br>
            <a:endParaRPr lang="en-GB" sz="1400" smtClean="0"/>
          </a:p>
        </p:txBody>
      </p:sp>
      <p:sp>
        <p:nvSpPr>
          <p:cNvPr id="409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176D09-7C62-4F44-A7E6-651B92495815}" type="slidenum">
              <a:rPr lang="en-GB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GB" dirty="0" smtClean="0">
              <a:solidFill>
                <a:srgbClr val="898989"/>
              </a:solidFill>
            </a:endParaRPr>
          </a:p>
        </p:txBody>
      </p:sp>
      <p:sp>
        <p:nvSpPr>
          <p:cNvPr id="4100" name="Title 6"/>
          <p:cNvSpPr txBox="1">
            <a:spLocks/>
          </p:cNvSpPr>
          <p:nvPr/>
        </p:nvSpPr>
        <p:spPr bwMode="auto">
          <a:xfrm>
            <a:off x="457200" y="274638"/>
            <a:ext cx="8229600" cy="4175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GB" sz="2000" b="1">
                <a:solidFill>
                  <a:srgbClr val="FFFFFF"/>
                </a:solidFill>
                <a:latin typeface="Calibri" pitchFamily="34" charset="0"/>
              </a:rPr>
              <a:t>PPST Level 1 by Risk Groups and Division</a:t>
            </a:r>
          </a:p>
        </p:txBody>
      </p:sp>
      <p:pic>
        <p:nvPicPr>
          <p:cNvPr id="4101" name="Picture 22"/>
          <p:cNvPicPr>
            <a:picLocks noChangeAspect="1" noChangeArrowheads="1"/>
          </p:cNvPicPr>
          <p:nvPr/>
        </p:nvPicPr>
        <p:blipFill>
          <a:blip r:embed="rId2" cstate="print"/>
          <a:srcRect l="5005" t="3577" r="8902" b="8778"/>
          <a:stretch>
            <a:fillRect/>
          </a:stretch>
        </p:blipFill>
        <p:spPr bwMode="auto">
          <a:xfrm>
            <a:off x="323850" y="2924175"/>
            <a:ext cx="3671888" cy="209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4067175" y="765175"/>
          <a:ext cx="4680521" cy="3966986"/>
        </p:xfrm>
        <a:graphic>
          <a:graphicData uri="http://schemas.openxmlformats.org/drawingml/2006/table">
            <a:tbl>
              <a:tblPr/>
              <a:tblGrid>
                <a:gridCol w="1129781"/>
                <a:gridCol w="667743"/>
                <a:gridCol w="2882997"/>
              </a:tblGrid>
              <a:tr h="3665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PPST Level 1</a:t>
                      </a:r>
                    </a:p>
                  </a:txBody>
                  <a:tcPr marL="68594" marR="68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 smtClean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Target Achieved</a:t>
                      </a:r>
                      <a:endParaRPr lang="en-GB" sz="1000" b="1" dirty="0">
                        <a:solidFill>
                          <a:srgbClr val="003B6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4" marR="68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 smtClean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Comments </a:t>
                      </a:r>
                      <a:endParaRPr lang="en-GB" sz="1000" b="1" dirty="0">
                        <a:solidFill>
                          <a:srgbClr val="003B6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4" marR="68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75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 smtClean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Equality </a:t>
                      </a:r>
                      <a:r>
                        <a:rPr lang="en-GB" sz="1000" b="0" dirty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&amp; Diversity</a:t>
                      </a:r>
                    </a:p>
                  </a:txBody>
                  <a:tcPr marL="68594" marR="68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 smtClean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92%* of phased</a:t>
                      </a:r>
                      <a:r>
                        <a:rPr lang="en-GB" sz="1000" b="0" baseline="0" dirty="0" smtClean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 target</a:t>
                      </a:r>
                      <a:endParaRPr lang="en-GB" sz="1000" b="0" dirty="0">
                        <a:solidFill>
                          <a:srgbClr val="003B6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 smtClean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Standards change – 3 yearly refresher</a:t>
                      </a:r>
                      <a:r>
                        <a:rPr lang="en-GB" sz="1000" b="0" baseline="0" dirty="0" smtClean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000" b="0" dirty="0" smtClean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implemented, *60% Phased </a:t>
                      </a:r>
                      <a:r>
                        <a:rPr lang="en-GB" sz="1000" b="0" dirty="0" smtClean="0">
                          <a:solidFill>
                            <a:srgbClr val="003B6F"/>
                          </a:solidFill>
                          <a:latin typeface="+mn-lt"/>
                          <a:ea typeface="Calibri"/>
                          <a:cs typeface="Times New Roman"/>
                        </a:rPr>
                        <a:t>target for Q1, 58</a:t>
                      </a:r>
                      <a:r>
                        <a:rPr lang="en-GB" sz="1000" b="0" dirty="0" smtClean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% achieved month 1. Training Gap 350. Delivery</a:t>
                      </a:r>
                      <a:r>
                        <a:rPr lang="en-GB" sz="1000" b="0" baseline="0" dirty="0" smtClean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000" b="0" dirty="0" smtClean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 eLearning &amp; Classroom</a:t>
                      </a:r>
                      <a:endParaRPr lang="en-GB" sz="1000" b="0" dirty="0">
                        <a:solidFill>
                          <a:srgbClr val="003B6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4" marR="68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32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Fire</a:t>
                      </a:r>
                    </a:p>
                  </a:txBody>
                  <a:tcPr marL="68594" marR="68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 smtClean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100%*</a:t>
                      </a:r>
                      <a:r>
                        <a:rPr lang="en-GB" sz="1000" b="0" baseline="0" dirty="0" smtClean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 of phased target</a:t>
                      </a:r>
                      <a:endParaRPr lang="en-GB" sz="1000" b="0" dirty="0">
                        <a:solidFill>
                          <a:srgbClr val="003B6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 smtClean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Standards</a:t>
                      </a:r>
                      <a:r>
                        <a:rPr lang="en-GB" sz="1000" b="0" baseline="0" dirty="0" smtClean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 change – combined annual Fire &amp; Evacuation training. *Phased target 25% for Q1, 25% achieved month 1.</a:t>
                      </a:r>
                      <a:endParaRPr lang="en-GB" sz="1000" b="0" dirty="0">
                        <a:solidFill>
                          <a:srgbClr val="003B6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4" marR="68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658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Induction</a:t>
                      </a:r>
                    </a:p>
                  </a:txBody>
                  <a:tcPr marL="68594" marR="68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 smtClean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70%</a:t>
                      </a:r>
                      <a:endParaRPr lang="en-GB" sz="1000" b="0" dirty="0">
                        <a:solidFill>
                          <a:srgbClr val="003B6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 smtClean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Includes Corporate, Local and Trainee Drs Induction programmes. Training Gap 85.</a:t>
                      </a:r>
                      <a:endParaRPr lang="en-GB" sz="1000" b="0" dirty="0">
                        <a:solidFill>
                          <a:srgbClr val="003B6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4" marR="68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23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Infection Prevention &amp; </a:t>
                      </a:r>
                      <a:r>
                        <a:rPr lang="en-GB" sz="1000" b="0" dirty="0" smtClean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Control</a:t>
                      </a:r>
                      <a:endParaRPr lang="en-GB" sz="1000" b="0" dirty="0">
                        <a:solidFill>
                          <a:srgbClr val="003B6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4" marR="68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 smtClean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70%</a:t>
                      </a:r>
                      <a:endParaRPr lang="en-GB" sz="1000" b="0" dirty="0">
                        <a:solidFill>
                          <a:srgbClr val="003B6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 smtClean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Standards change – New strategy. Training Gap 293 (Note 1)</a:t>
                      </a:r>
                      <a:endParaRPr lang="en-GB" sz="1000" b="0" dirty="0">
                        <a:solidFill>
                          <a:srgbClr val="003B6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4" marR="68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Moving &amp; Handling</a:t>
                      </a:r>
                    </a:p>
                  </a:txBody>
                  <a:tcPr marL="68594" marR="68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 smtClean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76%</a:t>
                      </a:r>
                      <a:endParaRPr lang="en-GB" sz="1000" b="0" dirty="0">
                        <a:solidFill>
                          <a:srgbClr val="003B6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 smtClean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Training Gap 130. Delivery eLearning &amp; Classroom</a:t>
                      </a:r>
                      <a:endParaRPr lang="en-GB" sz="1000" b="0" dirty="0">
                        <a:solidFill>
                          <a:srgbClr val="003B6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4" marR="68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Prevention &amp; Management of Violence &amp; </a:t>
                      </a:r>
                      <a:r>
                        <a:rPr lang="en-GB" sz="1000" b="0" dirty="0" smtClean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Aggression</a:t>
                      </a:r>
                      <a:endParaRPr lang="en-GB" sz="1000" b="0" dirty="0">
                        <a:solidFill>
                          <a:srgbClr val="003B6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4" marR="68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 smtClean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77%</a:t>
                      </a:r>
                      <a:endParaRPr lang="en-GB" sz="1000" b="0" dirty="0">
                        <a:solidFill>
                          <a:srgbClr val="003B6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 smtClean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Includes all PMVA Courses. Standards change – Full</a:t>
                      </a:r>
                      <a:r>
                        <a:rPr lang="en-GB" sz="1000" b="0" baseline="0" dirty="0" smtClean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 Course replaces Short Course. Annual refresher </a:t>
                      </a:r>
                      <a:r>
                        <a:rPr lang="en-GB" sz="1000" b="0" dirty="0" smtClean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Training.  126 staff to be retrained on 5 day course. </a:t>
                      </a:r>
                      <a:r>
                        <a:rPr lang="en-GB" sz="1000" b="0" baseline="0" dirty="0" smtClean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Delivery Classroom. (Note 2)</a:t>
                      </a:r>
                      <a:endParaRPr lang="en-GB" sz="1000" b="0" dirty="0">
                        <a:solidFill>
                          <a:srgbClr val="003B6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4" marR="68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Resuscitation</a:t>
                      </a:r>
                    </a:p>
                  </a:txBody>
                  <a:tcPr marL="68594" marR="68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 smtClean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85%* of phased target</a:t>
                      </a:r>
                      <a:endParaRPr lang="en-GB" sz="1000" b="0" dirty="0">
                        <a:solidFill>
                          <a:srgbClr val="003B6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 smtClean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Standards changed Oct 12</a:t>
                      </a:r>
                      <a:r>
                        <a:rPr lang="en-GB" sz="1000" b="0" dirty="0" smtClean="0">
                          <a:solidFill>
                            <a:srgbClr val="003B6F"/>
                          </a:solidFill>
                          <a:latin typeface="+mn-lt"/>
                          <a:ea typeface="Calibri"/>
                          <a:cs typeface="Times New Roman"/>
                        </a:rPr>
                        <a:t>.  *80%</a:t>
                      </a:r>
                      <a:r>
                        <a:rPr lang="en-GB" sz="1000" b="0" baseline="0" dirty="0" smtClean="0">
                          <a:solidFill>
                            <a:srgbClr val="003B6F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000" b="0" dirty="0" smtClean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Phased target.</a:t>
                      </a:r>
                      <a:r>
                        <a:rPr lang="en-GB" sz="1000" b="0" baseline="0" dirty="0" smtClean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 68%  achieved month 7.</a:t>
                      </a:r>
                      <a:r>
                        <a:rPr lang="en-GB" sz="1000" b="0" dirty="0" smtClean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 Training Gap 421. Delivery  e-Assessment, eLearning &amp; Classroom (Note</a:t>
                      </a:r>
                      <a:r>
                        <a:rPr lang="en-GB" sz="1000" b="0" baseline="0" dirty="0" smtClean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 3)</a:t>
                      </a:r>
                      <a:endParaRPr lang="en-GB" sz="1000" b="0" dirty="0">
                        <a:solidFill>
                          <a:srgbClr val="003B6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4" marR="68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658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Safeguarding</a:t>
                      </a:r>
                    </a:p>
                  </a:txBody>
                  <a:tcPr marL="68594" marR="68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 smtClean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83%</a:t>
                      </a:r>
                      <a:endParaRPr lang="en-GB" sz="1000" b="0" dirty="0">
                        <a:solidFill>
                          <a:srgbClr val="003B6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 smtClean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Training Gap 221. Delivery </a:t>
                      </a:r>
                      <a:r>
                        <a:rPr lang="en-GB" sz="1000" b="0" baseline="0" dirty="0" smtClean="0">
                          <a:solidFill>
                            <a:srgbClr val="003B6F"/>
                          </a:solidFill>
                          <a:latin typeface="Calibri"/>
                          <a:ea typeface="Calibri"/>
                          <a:cs typeface="Times New Roman"/>
                        </a:rPr>
                        <a:t> e-Assessment, eLearning &amp; Classroom</a:t>
                      </a:r>
                      <a:endParaRPr lang="en-GB" sz="1000" b="0" dirty="0">
                        <a:solidFill>
                          <a:srgbClr val="003B6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4" marR="68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6" name="TextBox 6"/>
          <p:cNvSpPr txBox="1">
            <a:spLocks noChangeArrowheads="1"/>
          </p:cNvSpPr>
          <p:nvPr/>
        </p:nvSpPr>
        <p:spPr bwMode="auto">
          <a:xfrm>
            <a:off x="215900" y="4981575"/>
            <a:ext cx="89281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Actions: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 smtClean="0">
                <a:solidFill>
                  <a:srgbClr val="000000"/>
                </a:solidFill>
                <a:cs typeface="Segoe UI" pitchFamily="34" charset="0"/>
              </a:rPr>
              <a:t>1. Infection Prevention &amp; Control </a:t>
            </a:r>
            <a:r>
              <a:rPr lang="en-GB" sz="800" dirty="0" smtClean="0">
                <a:solidFill>
                  <a:srgbClr val="000000"/>
                </a:solidFill>
                <a:cs typeface="Segoe UI" pitchFamily="34" charset="0"/>
              </a:rPr>
              <a:t>- An eLearning solution for infection control has been developed and launched in April with sections tailored for specific groups.</a:t>
            </a:r>
            <a:endParaRPr lang="en-GB" sz="800" dirty="0" smtClean="0">
              <a:cs typeface="Arial" charset="0"/>
            </a:endParaRPr>
          </a:p>
          <a:p>
            <a:pPr marL="85725" indent="-85725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 smtClean="0">
                <a:solidFill>
                  <a:prstClr val="black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2. PMVA training – </a:t>
            </a:r>
            <a:r>
              <a:rPr lang="en-GB" sz="800" dirty="0" smtClean="0">
                <a:solidFill>
                  <a:prstClr val="black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Implemented service management decision for staff in Older Adult and Eating Disorders wards to have extended training in order to improve patient safety. </a:t>
            </a:r>
          </a:p>
          <a:p>
            <a:pPr marL="85725" indent="-85725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 smtClean="0">
                <a:solidFill>
                  <a:prstClr val="black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3. Resuscitation eLearning </a:t>
            </a:r>
            <a:r>
              <a:rPr lang="en-GB" sz="800" dirty="0" smtClean="0">
                <a:solidFill>
                  <a:prstClr val="black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– Content is being redeveloped to enable an eAssessments to be completed, identifying gaps in knowledge which can addressed using the learning content. </a:t>
            </a:r>
          </a:p>
          <a:p>
            <a:pPr marL="85725" indent="-85725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 smtClean="0">
                <a:solidFill>
                  <a:srgbClr val="000000"/>
                </a:solidFill>
                <a:cs typeface="Segoe UI" pitchFamily="34" charset="0"/>
              </a:rPr>
              <a:t>4. Dedicated L&amp;D</a:t>
            </a:r>
            <a:r>
              <a:rPr lang="en-GB" sz="800" dirty="0" smtClean="0">
                <a:solidFill>
                  <a:srgbClr val="000000"/>
                </a:solidFill>
                <a:cs typeface="Segoe UI" pitchFamily="34" charset="0"/>
              </a:rPr>
              <a:t> - Staff resource is working with ward managers and their staff to ensure completion of eLearning.</a:t>
            </a:r>
          </a:p>
          <a:p>
            <a:pPr marL="85725" indent="-85725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600" dirty="0" smtClean="0">
              <a:solidFill>
                <a:prstClr val="black"/>
              </a:solidFill>
              <a:latin typeface="Arial" pitchFamily="34" charset="0"/>
              <a:ea typeface="Segoe UI" pitchFamily="34" charset="0"/>
              <a:cs typeface="Arial" pitchFamily="34" charset="0"/>
            </a:endParaRPr>
          </a:p>
          <a:p>
            <a:pPr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Impact: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 smtClean="0">
                <a:solidFill>
                  <a:srgbClr val="000000"/>
                </a:solidFill>
                <a:cs typeface="Segoe UI" pitchFamily="34" charset="0"/>
              </a:rPr>
              <a:t>1. Infection Prevention &amp; Control - </a:t>
            </a:r>
            <a:r>
              <a:rPr lang="en-GB" sz="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Providing an alternative delivery method for infection control targeted at specific groups will enhance the relevance and completion of training.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 smtClean="0">
                <a:solidFill>
                  <a:prstClr val="black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2. PMVA training – </a:t>
            </a:r>
            <a:r>
              <a:rPr lang="en-GB" sz="800" dirty="0" smtClean="0">
                <a:solidFill>
                  <a:prstClr val="black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Approximately 200 OA &amp; Eating Disorders staff with increased training provision , which will reduce performance against target during implementation of the change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 smtClean="0">
                <a:solidFill>
                  <a:prstClr val="black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3. Resuscitation eLearning </a:t>
            </a:r>
            <a:r>
              <a:rPr lang="en-GB" sz="800" dirty="0" smtClean="0">
                <a:solidFill>
                  <a:prstClr val="black"/>
                </a:solidFill>
                <a:latin typeface="Arial" pitchFamily="34" charset="0"/>
                <a:ea typeface="Segoe UI" pitchFamily="34" charset="0"/>
                <a:cs typeface="Arial" pitchFamily="34" charset="0"/>
              </a:rPr>
              <a:t>– This will reduce the time taken and focus on the needs of specific roles.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 smtClean="0">
                <a:solidFill>
                  <a:srgbClr val="000000"/>
                </a:solidFill>
                <a:cs typeface="Segoe UI" pitchFamily="34" charset="0"/>
              </a:rPr>
              <a:t>4. Dedicated L&amp;D</a:t>
            </a:r>
            <a:r>
              <a:rPr lang="en-GB" sz="800" dirty="0" smtClean="0">
                <a:solidFill>
                  <a:srgbClr val="000000"/>
                </a:solidFill>
                <a:cs typeface="Segoe UI" pitchFamily="34" charset="0"/>
              </a:rPr>
              <a:t> - </a:t>
            </a:r>
            <a:r>
              <a:rPr lang="en-GB" sz="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Supporting staff on eLearning will provide an alternative to classroom attendance across several training subjects.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7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700" dirty="0" smtClean="0">
              <a:solidFill>
                <a:prstClr val="black"/>
              </a:solidFill>
              <a:latin typeface="Arial" pitchFamily="34" charset="0"/>
              <a:ea typeface="Segoe UI" pitchFamily="34" charset="0"/>
              <a:cs typeface="Arial" pitchFamily="34" charset="0"/>
            </a:endParaRPr>
          </a:p>
        </p:txBody>
      </p:sp>
      <p:pic>
        <p:nvPicPr>
          <p:cNvPr id="4145" name="Picture 26"/>
          <p:cNvPicPr>
            <a:picLocks noChangeAspect="1" noChangeArrowheads="1"/>
          </p:cNvPicPr>
          <p:nvPr/>
        </p:nvPicPr>
        <p:blipFill>
          <a:blip r:embed="rId3" cstate="print"/>
          <a:srcRect l="6891" t="2972" r="4318" b="6993"/>
          <a:stretch>
            <a:fillRect/>
          </a:stretch>
        </p:blipFill>
        <p:spPr bwMode="auto">
          <a:xfrm>
            <a:off x="468313" y="692150"/>
            <a:ext cx="3527425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6516688" y="6308725"/>
            <a:ext cx="213360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F06D3F-E244-4F5C-87E5-29AFD9503CCC}" type="slidenum">
              <a:rPr lang="en-GB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GB" dirty="0" smtClean="0">
              <a:solidFill>
                <a:srgbClr val="898989"/>
              </a:solidFill>
            </a:endParaRPr>
          </a:p>
        </p:txBody>
      </p:sp>
      <p:sp>
        <p:nvSpPr>
          <p:cNvPr id="5123" name="Title 6"/>
          <p:cNvSpPr>
            <a:spLocks noGrp="1"/>
          </p:cNvSpPr>
          <p:nvPr>
            <p:ph type="title"/>
          </p:nvPr>
        </p:nvSpPr>
        <p:spPr>
          <a:xfrm>
            <a:off x="179388" y="260350"/>
            <a:ext cx="8640762" cy="576263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GB" sz="1800" b="1" smtClean="0">
                <a:solidFill>
                  <a:schemeClr val="bg1"/>
                </a:solidFill>
              </a:rPr>
              <a:t>PDRs </a:t>
            </a:r>
          </a:p>
        </p:txBody>
      </p:sp>
      <p:sp>
        <p:nvSpPr>
          <p:cNvPr id="6148" name="TextBox 7"/>
          <p:cNvSpPr txBox="1">
            <a:spLocks noChangeArrowheads="1"/>
          </p:cNvSpPr>
          <p:nvPr/>
        </p:nvSpPr>
        <p:spPr bwMode="auto">
          <a:xfrm>
            <a:off x="250825" y="836613"/>
            <a:ext cx="85693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solidFill>
                  <a:prstClr val="black"/>
                </a:solidFill>
              </a:rPr>
              <a:t>April 2013</a:t>
            </a:r>
            <a:endParaRPr lang="en-GB" sz="1200" dirty="0" smtClean="0">
              <a:solidFill>
                <a:prstClr val="black"/>
              </a:solidFill>
            </a:endParaRPr>
          </a:p>
          <a:p>
            <a:pPr marL="180975" indent="-1809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 smtClean="0">
                <a:solidFill>
                  <a:prstClr val="black"/>
                </a:solidFill>
              </a:rPr>
              <a:t>With the new PDR cycle starting from April, divisions need to complete all reviews by the end of Q1. </a:t>
            </a:r>
            <a:endParaRPr lang="en-GB" sz="2400" dirty="0" smtClean="0">
              <a:solidFill>
                <a:prstClr val="black"/>
              </a:solidFill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51275" y="1628775"/>
          <a:ext cx="936104" cy="1440166"/>
        </p:xfrm>
        <a:graphic>
          <a:graphicData uri="http://schemas.openxmlformats.org/drawingml/2006/table">
            <a:tbl>
              <a:tblPr/>
              <a:tblGrid>
                <a:gridCol w="936104"/>
              </a:tblGrid>
              <a:tr h="220594"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Numbers</a:t>
                      </a:r>
                      <a:endParaRPr lang="en-GB" sz="9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6" marR="9526" marT="9523" marB="0" anchor="b">
                    <a:lnL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211482"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205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6" marR="9526" marT="9523" marB="0" anchor="b">
                    <a:lnL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1618"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77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6" marR="9526" marT="9523" marB="0" anchor="b">
                    <a:lnL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1618"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380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6" marR="9526" marT="9523" marB="0" anchor="b">
                    <a:lnL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1618"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93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6" marR="9526" marT="9523" marB="0" anchor="b">
                    <a:lnL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1618"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174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6" marR="9526" marT="9523" marB="0" anchor="b">
                    <a:lnL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1618"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929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6" marR="9526" marT="9523" marB="0" anchor="b">
                    <a:lnL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3995738" y="4292600"/>
          <a:ext cx="936104" cy="1298009"/>
        </p:xfrm>
        <a:graphic>
          <a:graphicData uri="http://schemas.openxmlformats.org/drawingml/2006/table">
            <a:tbl>
              <a:tblPr/>
              <a:tblGrid>
                <a:gridCol w="936104"/>
              </a:tblGrid>
              <a:tr h="1653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9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Numbers</a:t>
                      </a:r>
                      <a:endParaRPr lang="en-GB" sz="9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0" marB="0" anchor="b">
                    <a:lnL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261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900" b="0" dirty="0" smtClean="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en-GB" sz="9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0" marB="0" anchor="b">
                    <a:lnL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1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9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0" marB="0" anchor="b">
                    <a:lnL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1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900" b="0" dirty="0" smtClean="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en-GB" sz="9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0" marB="0" anchor="b">
                    <a:lnL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1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900" b="0" dirty="0" smtClean="0"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  <a:endParaRPr lang="en-GB" sz="9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0" marB="0" anchor="b">
                    <a:lnL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1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900" b="1" dirty="0" smtClean="0">
                          <a:latin typeface="Calibri"/>
                          <a:ea typeface="Calibri"/>
                          <a:cs typeface="Times New Roman"/>
                        </a:rPr>
                        <a:t>41</a:t>
                      </a:r>
                      <a:endParaRPr lang="en-GB" sz="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0" marB="0" anchor="b">
                    <a:lnL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159" name="Picture 2"/>
          <p:cNvPicPr>
            <a:picLocks noChangeAspect="1" noChangeArrowheads="1"/>
          </p:cNvPicPr>
          <p:nvPr/>
        </p:nvPicPr>
        <p:blipFill>
          <a:blip r:embed="rId2" cstate="print"/>
          <a:srcRect l="6705" t="54369" r="70667" b="28928"/>
          <a:stretch>
            <a:fillRect/>
          </a:stretch>
        </p:blipFill>
        <p:spPr bwMode="auto">
          <a:xfrm>
            <a:off x="827088" y="4292600"/>
            <a:ext cx="3122612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60" name="Picture 2"/>
          <p:cNvPicPr>
            <a:picLocks noChangeAspect="1" noChangeArrowheads="1"/>
          </p:cNvPicPr>
          <p:nvPr/>
        </p:nvPicPr>
        <p:blipFill>
          <a:blip r:embed="rId2" cstate="print"/>
          <a:srcRect l="6705" t="24915" r="70667" b="57088"/>
          <a:stretch>
            <a:fillRect/>
          </a:stretch>
        </p:blipFill>
        <p:spPr bwMode="auto">
          <a:xfrm>
            <a:off x="755650" y="1628775"/>
            <a:ext cx="3041650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61" name="Picture 41"/>
          <p:cNvPicPr>
            <a:picLocks noChangeAspect="1" noChangeArrowheads="1"/>
          </p:cNvPicPr>
          <p:nvPr/>
        </p:nvPicPr>
        <p:blipFill>
          <a:blip r:embed="rId3" cstate="print"/>
          <a:srcRect l="89932" t="30856" r="6538" b="51077"/>
          <a:stretch>
            <a:fillRect/>
          </a:stretch>
        </p:blipFill>
        <p:spPr bwMode="auto">
          <a:xfrm>
            <a:off x="250825" y="1628775"/>
            <a:ext cx="504825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4"/>
          <p:cNvSpPr/>
          <p:nvPr/>
        </p:nvSpPr>
        <p:spPr>
          <a:xfrm>
            <a:off x="323850" y="3500438"/>
            <a:ext cx="7488238" cy="55403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600" dirty="0">
              <a:solidFill>
                <a:prstClr val="black"/>
              </a:solidFill>
            </a:endParaRPr>
          </a:p>
          <a:p>
            <a:pPr marL="180975" indent="-1809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>
                <a:solidFill>
                  <a:prstClr val="black"/>
                </a:solidFill>
              </a:rPr>
              <a:t>Medical Staff &amp; Dentists are outside the PDR cycle and have annual Appraisal reviews</a:t>
            </a:r>
            <a:endParaRPr lang="en-GB" sz="1400" dirty="0"/>
          </a:p>
        </p:txBody>
      </p:sp>
      <p:pic>
        <p:nvPicPr>
          <p:cNvPr id="5163" name="Picture 41"/>
          <p:cNvPicPr>
            <a:picLocks noChangeAspect="1" noChangeArrowheads="1"/>
          </p:cNvPicPr>
          <p:nvPr/>
        </p:nvPicPr>
        <p:blipFill>
          <a:blip r:embed="rId3" cstate="print"/>
          <a:srcRect l="89932" t="59801" r="6538" b="23816"/>
          <a:stretch>
            <a:fillRect/>
          </a:stretch>
        </p:blipFill>
        <p:spPr bwMode="auto">
          <a:xfrm>
            <a:off x="250825" y="4292600"/>
            <a:ext cx="504825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/>
          <p:cNvSpPr txBox="1"/>
          <p:nvPr/>
        </p:nvSpPr>
        <p:spPr>
          <a:xfrm>
            <a:off x="5651500" y="1484313"/>
            <a:ext cx="230505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050" b="1" dirty="0"/>
              <a:t>Forecast </a:t>
            </a:r>
            <a:r>
              <a:rPr lang="en-GB" sz="600" b="1" dirty="0"/>
              <a:t>as at 12 May 2013</a:t>
            </a:r>
            <a:endParaRPr lang="en-GB" sz="1050" b="1" dirty="0"/>
          </a:p>
        </p:txBody>
      </p:sp>
      <p:pic>
        <p:nvPicPr>
          <p:cNvPr id="5165" name="Picture 7"/>
          <p:cNvPicPr>
            <a:picLocks noChangeAspect="1" noChangeArrowheads="1"/>
          </p:cNvPicPr>
          <p:nvPr/>
        </p:nvPicPr>
        <p:blipFill>
          <a:blip r:embed="rId4" cstate="print"/>
          <a:srcRect l="4218" t="4941" r="7571" b="8600"/>
          <a:stretch>
            <a:fillRect/>
          </a:stretch>
        </p:blipFill>
        <p:spPr bwMode="auto">
          <a:xfrm>
            <a:off x="4845050" y="1700213"/>
            <a:ext cx="3687763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66" name="Picture 8"/>
          <p:cNvPicPr>
            <a:picLocks noChangeAspect="1" noChangeArrowheads="1"/>
          </p:cNvPicPr>
          <p:nvPr/>
        </p:nvPicPr>
        <p:blipFill>
          <a:blip r:embed="rId5" cstate="print"/>
          <a:srcRect l="5379" t="3214" r="6770" b="8421"/>
          <a:stretch>
            <a:fillRect/>
          </a:stretch>
        </p:blipFill>
        <p:spPr bwMode="auto">
          <a:xfrm>
            <a:off x="5003800" y="4292600"/>
            <a:ext cx="3384550" cy="190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21"/>
          <p:cNvSpPr txBox="1"/>
          <p:nvPr/>
        </p:nvSpPr>
        <p:spPr>
          <a:xfrm>
            <a:off x="5651500" y="4149725"/>
            <a:ext cx="230505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050" b="1" dirty="0"/>
              <a:t>Forecast </a:t>
            </a:r>
            <a:r>
              <a:rPr lang="en-GB" sz="600" b="1" dirty="0"/>
              <a:t>as at 12 May 2013</a:t>
            </a:r>
            <a:endParaRPr lang="en-GB" sz="105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4029</TotalTime>
  <Words>922</Words>
  <Application>Microsoft Office PowerPoint</Application>
  <PresentationFormat>On-screen Show (4:3)</PresentationFormat>
  <Paragraphs>157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Patient &amp; Personal Safety Training  (PPST) - Trust</vt:lpstr>
      <vt:lpstr>Patient &amp; Personal Safety Training  (PPST) – Combined Levels &amp; Risk Groups</vt:lpstr>
      <vt:lpstr> </vt:lpstr>
      <vt:lpstr>PDRs </vt:lpstr>
    </vt:vector>
  </TitlesOfParts>
  <Company>NHS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david.slingo</dc:creator>
  <cp:lastModifiedBy>justinian.habner</cp:lastModifiedBy>
  <cp:revision>81</cp:revision>
  <dcterms:created xsi:type="dcterms:W3CDTF">2012-11-26T12:05:12Z</dcterms:created>
  <dcterms:modified xsi:type="dcterms:W3CDTF">2013-07-08T11:55:38Z</dcterms:modified>
</cp:coreProperties>
</file>