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0" r:id="rId2"/>
    <p:sldId id="294" r:id="rId3"/>
    <p:sldId id="317" r:id="rId4"/>
    <p:sldId id="334" r:id="rId5"/>
    <p:sldId id="305" r:id="rId6"/>
    <p:sldId id="333" r:id="rId7"/>
    <p:sldId id="326" r:id="rId8"/>
    <p:sldId id="325" r:id="rId9"/>
    <p:sldId id="324" r:id="rId10"/>
    <p:sldId id="327" r:id="rId11"/>
    <p:sldId id="336" r:id="rId12"/>
    <p:sldId id="332" r:id="rId13"/>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87B7"/>
    <a:srgbClr val="4A13AD"/>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85" autoAdjust="0"/>
    <p:restoredTop sz="94660"/>
  </p:normalViewPr>
  <p:slideViewPr>
    <p:cSldViewPr>
      <p:cViewPr>
        <p:scale>
          <a:sx n="100" d="100"/>
          <a:sy n="100"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smtClean="0"/>
            </a:lvl1pPr>
          </a:lstStyle>
          <a:p>
            <a:pPr>
              <a:defRPr/>
            </a:pPr>
            <a:fld id="{C654CB92-90ED-4CA1-8943-4594A61DE8E7}" type="datetimeFigureOut">
              <a:rPr lang="en-GB"/>
              <a:pPr>
                <a:defRPr/>
              </a:pPr>
              <a:t>08/07/2013</a:t>
            </a:fld>
            <a:endParaRPr lang="en-GB"/>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smtClean="0"/>
            </a:lvl1pPr>
          </a:lstStyle>
          <a:p>
            <a:pPr>
              <a:defRPr/>
            </a:pPr>
            <a:endParaRPr lang="en-GB"/>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smtClean="0"/>
            </a:lvl1pPr>
          </a:lstStyle>
          <a:p>
            <a:pPr>
              <a:defRPr/>
            </a:pPr>
            <a:fld id="{3F665224-9F03-4949-9737-52DE3095E33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5C26B22-96D6-4128-9DA7-07D35893669B}" type="datetimeFigureOut">
              <a:rPr lang="en-US"/>
              <a:pPr>
                <a:defRPr/>
              </a:pPr>
              <a:t>7/8/2013</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GB"/>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211E437-6109-487F-A87A-34A16655E3C7}"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6ED4BD2-636F-4BFF-880D-7BA345224045}" type="datetime1">
              <a:rPr lang="en-US"/>
              <a:pPr>
                <a:defRPr/>
              </a:pPr>
              <a:t>7/8/2013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9B6124-7057-4B23-BD07-BB9982585077}"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E03EB49-88EF-4B8F-9DAA-CDE3F67D10A0}" type="datetime1">
              <a:rPr lang="en-US"/>
              <a:pPr>
                <a:defRPr/>
              </a:pPr>
              <a:t>7/8/2013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49FBA39-EFBF-485A-9DBE-0E0A0F879FB3}"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CB5BA3C-82DF-477E-985B-A2BC39926DFE}" type="datetime1">
              <a:rPr lang="en-US"/>
              <a:pPr>
                <a:defRPr/>
              </a:pPr>
              <a:t>7/8/2013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89DA755-7A83-4627-82EE-CD420904255D}"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02171CB-1327-4DE1-8075-DAD997D9C5AE}" type="datetime1">
              <a:rPr lang="en-US"/>
              <a:pPr>
                <a:defRPr/>
              </a:pPr>
              <a:t>7/8/2013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BF003A8-3E60-492A-8AA9-3342D5714F7D}"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DA36AC-2BD7-4A28-8718-1590706C7BCB}" type="datetime1">
              <a:rPr lang="en-US"/>
              <a:pPr>
                <a:defRPr/>
              </a:pPr>
              <a:t>7/8/2013</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012DAB-6443-482E-B75F-1B9B6A7F6B7E}"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4B4044C7-9665-4D5D-ACEB-83DBF6A1CF2F}" type="datetime1">
              <a:rPr lang="en-US"/>
              <a:pPr>
                <a:defRPr/>
              </a:pPr>
              <a:t>7/8/2013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C083169-FA0C-4EE9-9767-40BEC80F40B8}"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B710858-BF71-429A-BE98-8A6088BF4197}" type="datetime1">
              <a:rPr lang="en-US"/>
              <a:pPr>
                <a:defRPr/>
              </a:pPr>
              <a:t>7/8/2013</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CEEAFE6-7B22-43C0-ACB1-08E94A2FF53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9F6AC72-0C5F-46F5-9A2C-625E27B4CF78}" type="datetime1">
              <a:rPr lang="en-US"/>
              <a:pPr>
                <a:defRPr/>
              </a:pPr>
              <a:t>7/8/2013</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189EDB3-734A-4CF5-AAAC-295234DF6557}"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60EB08-7689-4B91-B054-563164F6BB27}" type="datetime1">
              <a:rPr lang="en-US"/>
              <a:pPr>
                <a:defRPr/>
              </a:pPr>
              <a:t>7/8/2013</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C2B2AD5-6A40-4A29-BB0A-8630F2258F53}"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1C0C90D-D7BF-4C59-872D-FB481EE0D2FB}" type="datetime1">
              <a:rPr lang="en-US"/>
              <a:pPr>
                <a:defRPr/>
              </a:pPr>
              <a:t>7/8/2013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EDCD82D-FE9B-415F-B7B3-CCD6A4B6EFBE}"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62AB33-1DF7-4EDD-881E-10FF01D224B9}" type="datetime1">
              <a:rPr lang="en-US"/>
              <a:pPr>
                <a:defRPr/>
              </a:pPr>
              <a:t>7/8/2013</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ACEA883-4BDD-4F75-95BD-0B306F31A834}"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6440B7-5CA9-4F01-AF4D-542844F7C2E0}" type="datetime1">
              <a:rPr lang="en-US"/>
              <a:pPr>
                <a:defRPr/>
              </a:pPr>
              <a:t>7/8/2013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4286606-F722-49A7-9C6B-5692249E17B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7.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1125538"/>
            <a:ext cx="7772400" cy="1470025"/>
          </a:xfrm>
        </p:spPr>
        <p:txBody>
          <a:bodyPr/>
          <a:lstStyle/>
          <a:p>
            <a:pPr algn="l"/>
            <a:r>
              <a:rPr lang="en-GB" sz="3600" smtClean="0">
                <a:latin typeface="Arial" pitchFamily="34" charset="0"/>
                <a:cs typeface="Arial" pitchFamily="34" charset="0"/>
              </a:rPr>
              <a:t>Workforce Performance Report</a:t>
            </a:r>
            <a:r>
              <a:rPr lang="en-GB" sz="3600" smtClean="0">
                <a:latin typeface="Segoe UI" pitchFamily="34" charset="0"/>
                <a:cs typeface="Segoe UI" pitchFamily="34" charset="0"/>
              </a:rPr>
              <a:t/>
            </a:r>
            <a:br>
              <a:rPr lang="en-GB" sz="3600" smtClean="0">
                <a:latin typeface="Segoe UI" pitchFamily="34" charset="0"/>
                <a:cs typeface="Segoe UI" pitchFamily="34" charset="0"/>
              </a:rPr>
            </a:br>
            <a:r>
              <a:rPr lang="en-GB" sz="3600" smtClean="0">
                <a:latin typeface="Arial" pitchFamily="34" charset="0"/>
                <a:cs typeface="Arial" pitchFamily="34" charset="0"/>
              </a:rPr>
              <a:t>May</a:t>
            </a:r>
            <a:r>
              <a:rPr lang="en-GB" sz="3600" smtClean="0">
                <a:latin typeface="Segoe UI" pitchFamily="34" charset="0"/>
                <a:cs typeface="Segoe UI" pitchFamily="34" charset="0"/>
              </a:rPr>
              <a:t> 2013</a:t>
            </a:r>
          </a:p>
        </p:txBody>
      </p:sp>
      <p:sp>
        <p:nvSpPr>
          <p:cNvPr id="3" name="Subtitle 2"/>
          <p:cNvSpPr>
            <a:spLocks noGrp="1"/>
          </p:cNvSpPr>
          <p:nvPr>
            <p:ph type="subTitle" idx="1"/>
          </p:nvPr>
        </p:nvSpPr>
        <p:spPr>
          <a:xfrm>
            <a:off x="684213" y="3716338"/>
            <a:ext cx="6400800" cy="1752600"/>
          </a:xfrm>
        </p:spPr>
        <p:txBody>
          <a:bodyPr/>
          <a:lstStyle/>
          <a:p>
            <a:pPr algn="l">
              <a:buFont typeface="Arial" charset="0"/>
              <a:buNone/>
              <a:defRPr/>
            </a:pPr>
            <a:r>
              <a:rPr lang="en-GB" dirty="0" smtClean="0">
                <a:latin typeface="Arial" pitchFamily="34" charset="0"/>
                <a:cs typeface="Arial" pitchFamily="34" charset="0"/>
              </a:rPr>
              <a:t>Jayne Halford</a:t>
            </a:r>
            <a:br>
              <a:rPr lang="en-GB" dirty="0" smtClean="0">
                <a:latin typeface="Arial" pitchFamily="34" charset="0"/>
                <a:cs typeface="Arial" pitchFamily="34" charset="0"/>
              </a:rPr>
            </a:br>
            <a:r>
              <a:rPr lang="en-GB" dirty="0" smtClean="0">
                <a:latin typeface="Arial" pitchFamily="34" charset="0"/>
                <a:cs typeface="Arial" pitchFamily="34" charset="0"/>
              </a:rPr>
              <a:t>Deputy Director of HR</a:t>
            </a:r>
            <a:endParaRPr lang="en-GB" dirty="0">
              <a:latin typeface="Arial" pitchFamily="34" charset="0"/>
              <a:cs typeface="Arial" pitchFamily="34" charset="0"/>
            </a:endParaRPr>
          </a:p>
        </p:txBody>
      </p:sp>
      <p:sp>
        <p:nvSpPr>
          <p:cNvPr id="4" name="Rectangle 3"/>
          <p:cNvSpPr/>
          <p:nvPr/>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 name="Rectangle 4"/>
          <p:cNvSpPr/>
          <p:nvPr/>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2054" name="Picture 5" descr="powerpointlogo.jpg"/>
          <p:cNvPicPr>
            <a:picLocks noChangeAspect="1"/>
          </p:cNvPicPr>
          <p:nvPr/>
        </p:nvPicPr>
        <p:blipFill>
          <a:blip r:embed="rId2" cstate="print"/>
          <a:srcRect/>
          <a:stretch>
            <a:fillRect/>
          </a:stretch>
        </p:blipFill>
        <p:spPr bwMode="auto">
          <a:xfrm>
            <a:off x="7010400" y="6237288"/>
            <a:ext cx="1882775" cy="385762"/>
          </a:xfrm>
          <a:prstGeom prst="rect">
            <a:avLst/>
          </a:prstGeom>
          <a:noFill/>
          <a:ln w="9525">
            <a:noFill/>
            <a:miter lim="800000"/>
            <a:headEnd/>
            <a:tailEnd/>
          </a:ln>
        </p:spPr>
      </p:pic>
      <p:sp>
        <p:nvSpPr>
          <p:cNvPr id="2055" name="TextBox 7"/>
          <p:cNvSpPr txBox="1">
            <a:spLocks noChangeArrowheads="1"/>
          </p:cNvSpPr>
          <p:nvPr/>
        </p:nvSpPr>
        <p:spPr bwMode="auto">
          <a:xfrm>
            <a:off x="250825" y="6310313"/>
            <a:ext cx="2808288" cy="214312"/>
          </a:xfrm>
          <a:prstGeom prst="rect">
            <a:avLst/>
          </a:prstGeom>
          <a:noFill/>
          <a:ln w="9525">
            <a:noFill/>
            <a:miter lim="800000"/>
            <a:headEnd/>
            <a:tailEnd/>
          </a:ln>
        </p:spPr>
        <p:txBody>
          <a:bodyPr lIns="0" tIns="0" rIns="0" bIns="0">
            <a:spAutoFit/>
          </a:bodyPr>
          <a:lstStyle/>
          <a:p>
            <a:r>
              <a:rPr lang="en-GB" sz="1400">
                <a:solidFill>
                  <a:schemeClr val="bg1"/>
                </a:solidFill>
                <a:latin typeface="Segoe UI Light"/>
              </a:rPr>
              <a:t>Caring, safe and excellent</a:t>
            </a:r>
          </a:p>
        </p:txBody>
      </p:sp>
      <p:sp>
        <p:nvSpPr>
          <p:cNvPr id="8" name="Slide Number Placeholder 7"/>
          <p:cNvSpPr>
            <a:spLocks noGrp="1"/>
          </p:cNvSpPr>
          <p:nvPr>
            <p:ph type="sldNum" sz="quarter" idx="12"/>
          </p:nvPr>
        </p:nvSpPr>
        <p:spPr>
          <a:xfrm>
            <a:off x="6516688" y="6492875"/>
            <a:ext cx="2133600" cy="365125"/>
          </a:xfrm>
        </p:spPr>
        <p:txBody>
          <a:bodyPr/>
          <a:lstStyle/>
          <a:p>
            <a:pPr>
              <a:defRPr/>
            </a:pPr>
            <a:fld id="{DDD3EF4D-2E83-46DB-B437-AA7D4D795115}"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SPECIALISED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51EDF71E-613A-4500-8E47-4F2B6C05ABCE}" type="slidenum">
              <a:rPr lang="en-GB" smtClean="0"/>
              <a:pPr>
                <a:defRPr/>
              </a:pPr>
              <a:t>10</a:t>
            </a:fld>
            <a:endParaRPr lang="en-GB" dirty="0"/>
          </a:p>
        </p:txBody>
      </p:sp>
      <p:sp>
        <p:nvSpPr>
          <p:cNvPr id="11268" name="Rectangle 1"/>
          <p:cNvSpPr>
            <a:spLocks noChangeArrowheads="1"/>
          </p:cNvSpPr>
          <p:nvPr/>
        </p:nvSpPr>
        <p:spPr bwMode="auto">
          <a:xfrm>
            <a:off x="0" y="-2125663"/>
            <a:ext cx="184150" cy="4708526"/>
          </a:xfrm>
          <a:prstGeom prst="rect">
            <a:avLst/>
          </a:prstGeom>
          <a:noFill/>
          <a:ln w="9525">
            <a:noFill/>
            <a:miter lim="800000"/>
            <a:headEnd/>
            <a:tailEnd/>
          </a:ln>
        </p:spPr>
        <p:txBody>
          <a:bodyPr wrap="none" anchor="ctr">
            <a:spAutoFit/>
          </a:bodyPr>
          <a:lstStyle/>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p:txBody>
      </p:sp>
      <p:graphicFrame>
        <p:nvGraphicFramePr>
          <p:cNvPr id="6" name="Table 5"/>
          <p:cNvGraphicFramePr>
            <a:graphicFrameLocks noGrp="1"/>
          </p:cNvGraphicFramePr>
          <p:nvPr/>
        </p:nvGraphicFramePr>
        <p:xfrm>
          <a:off x="395288" y="908050"/>
          <a:ext cx="8280400" cy="5545138"/>
        </p:xfrm>
        <a:graphic>
          <a:graphicData uri="http://schemas.openxmlformats.org/drawingml/2006/table">
            <a:tbl>
              <a:tblPr/>
              <a:tblGrid>
                <a:gridCol w="8280400"/>
              </a:tblGrid>
              <a:tr h="5545138">
                <a:tc>
                  <a:txBody>
                    <a:bodyPr/>
                    <a:lstStyle/>
                    <a:p>
                      <a:pPr marL="0" marR="0" indent="0" algn="l" defTabSz="914400" rtl="0" eaLnBrk="0" fontAlgn="auto" latinLnBrk="0" hangingPunct="0">
                        <a:lnSpc>
                          <a:spcPct val="100000"/>
                        </a:lnSpc>
                        <a:spcBef>
                          <a:spcPts val="0"/>
                        </a:spcBef>
                        <a:spcAft>
                          <a:spcPts val="0"/>
                        </a:spcAft>
                        <a:buClrTx/>
                        <a:buSzTx/>
                        <a:buFontTx/>
                        <a:buNone/>
                        <a:tabLst/>
                        <a:defRPr/>
                      </a:pPr>
                      <a:r>
                        <a:rPr lang="en-GB" sz="1000" b="1" kern="1200" dirty="0" smtClean="0">
                          <a:solidFill>
                            <a:schemeClr val="tx1"/>
                          </a:solidFill>
                          <a:latin typeface="Arial" pitchFamily="34" charset="0"/>
                          <a:ea typeface="+mn-ea"/>
                          <a:cs typeface="Arial" pitchFamily="34" charset="0"/>
                        </a:rPr>
                        <a:t>Analysis</a:t>
                      </a:r>
                      <a:r>
                        <a:rPr lang="en-GB" sz="1000" b="1" kern="1200" baseline="0" dirty="0" smtClean="0">
                          <a:solidFill>
                            <a:schemeClr val="tx1"/>
                          </a:solidFill>
                          <a:latin typeface="Arial" pitchFamily="34" charset="0"/>
                          <a:ea typeface="+mn-ea"/>
                          <a:cs typeface="Arial" pitchFamily="34" charset="0"/>
                        </a:rPr>
                        <a:t>/</a:t>
                      </a:r>
                      <a:r>
                        <a:rPr lang="en-GB" sz="1000" b="1" kern="1200" dirty="0" smtClean="0">
                          <a:solidFill>
                            <a:schemeClr val="tx1"/>
                          </a:solidFill>
                          <a:latin typeface="Arial" pitchFamily="34" charset="0"/>
                          <a:ea typeface="+mn-ea"/>
                          <a:cs typeface="Arial" pitchFamily="34" charset="0"/>
                        </a:rPr>
                        <a:t>Actions</a:t>
                      </a:r>
                      <a:r>
                        <a:rPr lang="en-GB" sz="1000" b="1" kern="1200" baseline="0" dirty="0" smtClean="0">
                          <a:solidFill>
                            <a:schemeClr val="tx1"/>
                          </a:solidFill>
                          <a:latin typeface="Arial" pitchFamily="34" charset="0"/>
                          <a:ea typeface="+mn-ea"/>
                          <a:cs typeface="Arial" pitchFamily="34" charset="0"/>
                        </a:rPr>
                        <a:t> </a:t>
                      </a:r>
                      <a:r>
                        <a:rPr lang="en-GB" sz="1000" b="1" kern="1200" dirty="0" smtClean="0">
                          <a:solidFill>
                            <a:schemeClr val="tx1"/>
                          </a:solidFill>
                          <a:latin typeface="Arial" pitchFamily="34" charset="0"/>
                          <a:ea typeface="+mn-ea"/>
                          <a:cs typeface="Arial" pitchFamily="34" charset="0"/>
                        </a:rPr>
                        <a:t>being taken by the HR Team in Month</a:t>
                      </a:r>
                      <a:endParaRPr lang="en-GB" sz="1000" dirty="0" smtClean="0">
                        <a:latin typeface="Arial" pitchFamily="34" charset="0"/>
                        <a:ea typeface="Calibri" pitchFamily="34" charset="0"/>
                        <a:cs typeface="Arial" pitchFamily="34" charset="0"/>
                      </a:endParaRPr>
                    </a:p>
                    <a:p>
                      <a:pPr eaLnBrk="0" hangingPunct="0"/>
                      <a:endParaRPr lang="en-GB" sz="1000" b="1" dirty="0" smtClean="0">
                        <a:latin typeface="Arial" pitchFamily="34" charset="0"/>
                        <a:ea typeface="Calibri" pitchFamily="34" charset="0"/>
                        <a:cs typeface="Arial" pitchFamily="34" charset="0"/>
                      </a:endParaRPr>
                    </a:p>
                    <a:p>
                      <a:pPr eaLnBrk="0" hangingPunct="0"/>
                      <a:r>
                        <a:rPr lang="en-GB" sz="1000" b="1" dirty="0" smtClean="0">
                          <a:latin typeface="Arial" pitchFamily="34" charset="0"/>
                          <a:ea typeface="Calibri" pitchFamily="34" charset="0"/>
                          <a:cs typeface="Arial" pitchFamily="34" charset="0"/>
                        </a:rPr>
                        <a:t>Turnover</a:t>
                      </a:r>
                    </a:p>
                    <a:p>
                      <a:pPr eaLnBrk="0" hangingPunct="0">
                        <a:buFont typeface="Arial" pitchFamily="34" charset="0"/>
                        <a:buChar char="•"/>
                      </a:pPr>
                      <a:r>
                        <a:rPr lang="en-GB" sz="1000" dirty="0" smtClean="0">
                          <a:latin typeface="Arial" pitchFamily="34" charset="0"/>
                          <a:ea typeface="Calibri" pitchFamily="34" charset="0"/>
                          <a:cs typeface="Arial" pitchFamily="34" charset="0"/>
                        </a:rPr>
                        <a:t> The turnover rate is above target at 15.5%,</a:t>
                      </a:r>
                      <a:r>
                        <a:rPr lang="en-GB" sz="1000" baseline="0" dirty="0" smtClean="0">
                          <a:latin typeface="Arial" pitchFamily="34" charset="0"/>
                          <a:ea typeface="Calibri" pitchFamily="34" charset="0"/>
                          <a:cs typeface="Arial" pitchFamily="34" charset="0"/>
                        </a:rPr>
                        <a:t> a marginal increase from 15.3% in the previous month</a:t>
                      </a:r>
                      <a:endParaRPr lang="en-GB" sz="1000" dirty="0" smtClean="0">
                        <a:latin typeface="Arial" pitchFamily="34" charset="0"/>
                        <a:ea typeface="Calibri" pitchFamily="34" charset="0"/>
                        <a:cs typeface="Arial" pitchFamily="34" charset="0"/>
                      </a:endParaRPr>
                    </a:p>
                    <a:p>
                      <a:pPr eaLnBrk="0" hangingPunct="0">
                        <a:buFont typeface="Arial" pitchFamily="34" charset="0"/>
                        <a:buChar char="•"/>
                      </a:pPr>
                      <a:r>
                        <a:rPr lang="en-GB" sz="1000" dirty="0" smtClean="0">
                          <a:latin typeface="Arial" pitchFamily="34" charset="0"/>
                          <a:ea typeface="Calibri" pitchFamily="34" charset="0"/>
                          <a:cs typeface="Arial" pitchFamily="34" charset="0"/>
                        </a:rPr>
                        <a:t>Turnover</a:t>
                      </a:r>
                      <a:r>
                        <a:rPr lang="en-GB" sz="1000" baseline="0" dirty="0" smtClean="0">
                          <a:latin typeface="Arial" pitchFamily="34" charset="0"/>
                          <a:ea typeface="Calibri" pitchFamily="34" charset="0"/>
                          <a:cs typeface="Arial" pitchFamily="34" charset="0"/>
                        </a:rPr>
                        <a:t> in the </a:t>
                      </a:r>
                      <a:r>
                        <a:rPr lang="en-GB" sz="1000" dirty="0" smtClean="0">
                          <a:latin typeface="Arial" pitchFamily="34" charset="0"/>
                          <a:ea typeface="Calibri" pitchFamily="34" charset="0"/>
                          <a:cs typeface="Arial" pitchFamily="34" charset="0"/>
                        </a:rPr>
                        <a:t>Forensic Mental Health Services is above</a:t>
                      </a:r>
                      <a:r>
                        <a:rPr lang="en-GB" sz="1000" baseline="0" dirty="0" smtClean="0">
                          <a:latin typeface="Arial" pitchFamily="34" charset="0"/>
                          <a:ea typeface="Calibri" pitchFamily="34" charset="0"/>
                          <a:cs typeface="Arial" pitchFamily="34" charset="0"/>
                        </a:rPr>
                        <a:t> target in some areas, and  service management and HR are considering initiatives to attempt to reduce turnover, but many of the suggestions are already in place. Sessional contracts will continue to be promoted to provide a large pool of sessional workers and offer secondments. </a:t>
                      </a:r>
                    </a:p>
                    <a:p>
                      <a:pPr eaLnBrk="0" hangingPunct="0">
                        <a:buFont typeface="Arial" pitchFamily="34" charset="0"/>
                        <a:buChar char="•"/>
                      </a:pPr>
                      <a:r>
                        <a:rPr lang="en-GB" sz="1000" dirty="0" smtClean="0">
                          <a:latin typeface="Arial" pitchFamily="34" charset="0"/>
                          <a:ea typeface="Calibri" pitchFamily="34" charset="0"/>
                          <a:cs typeface="Arial" pitchFamily="34" charset="0"/>
                        </a:rPr>
                        <a:t> Turnover will continue to be monitored by the HR team and further action plans developed as necessary</a:t>
                      </a:r>
                    </a:p>
                    <a:p>
                      <a:pPr eaLnBrk="0" hangingPunct="0">
                        <a:buFont typeface="Arial" pitchFamily="34" charset="0"/>
                        <a:buNone/>
                      </a:pPr>
                      <a:endParaRPr lang="en-GB" sz="900" dirty="0" smtClean="0">
                        <a:latin typeface="Arial" pitchFamily="34" charset="0"/>
                        <a:ea typeface="Calibri" pitchFamily="34" charset="0"/>
                        <a:cs typeface="Arial" pitchFamily="34" charset="0"/>
                      </a:endParaRPr>
                    </a:p>
                    <a:p>
                      <a:pPr eaLnBrk="0" hangingPunct="0"/>
                      <a:r>
                        <a:rPr lang="en-GB" sz="1000" b="1" dirty="0" smtClean="0">
                          <a:latin typeface="Arial" pitchFamily="34" charset="0"/>
                          <a:ea typeface="Calibri" pitchFamily="34" charset="0"/>
                          <a:cs typeface="Arial" pitchFamily="34" charset="0"/>
                        </a:rPr>
                        <a:t>Sickness</a:t>
                      </a:r>
                    </a:p>
                    <a:p>
                      <a:pPr eaLnBrk="0" hangingPunct="0">
                        <a:buFont typeface="Arial" pitchFamily="34" charset="0"/>
                        <a:buChar char="•"/>
                      </a:pPr>
                      <a:r>
                        <a:rPr lang="en-GB" sz="900" dirty="0" smtClean="0">
                          <a:latin typeface="Arial" pitchFamily="34" charset="0"/>
                          <a:ea typeface="Calibri" pitchFamily="34" charset="0"/>
                          <a:cs typeface="Arial" pitchFamily="34" charset="0"/>
                        </a:rPr>
                        <a:t>The trend for overall sickness has reduced monthly since February. However at 4.4% absence levels remain above target</a:t>
                      </a:r>
                    </a:p>
                    <a:p>
                      <a:pPr eaLnBrk="0" hangingPunct="0">
                        <a:buFont typeface="Arial" pitchFamily="34" charset="0"/>
                        <a:buChar char="•"/>
                      </a:pPr>
                      <a:r>
                        <a:rPr lang="en-GB" sz="900" dirty="0" smtClean="0">
                          <a:latin typeface="Arial" pitchFamily="34" charset="0"/>
                          <a:ea typeface="Calibri" pitchFamily="34" charset="0"/>
                          <a:cs typeface="Arial" pitchFamily="34" charset="0"/>
                        </a:rPr>
                        <a:t> The Forensic Services sickness absence rate has reduced to 4.5% (from 5.2% last</a:t>
                      </a:r>
                      <a:r>
                        <a:rPr lang="en-GB" sz="900" baseline="0" dirty="0" smtClean="0">
                          <a:latin typeface="Arial" pitchFamily="34" charset="0"/>
                          <a:ea typeface="Calibri" pitchFamily="34" charset="0"/>
                          <a:cs typeface="Arial" pitchFamily="34" charset="0"/>
                        </a:rPr>
                        <a:t> month) as individuals on long term sick leave start to return to work as planned</a:t>
                      </a:r>
                      <a:r>
                        <a:rPr lang="en-GB" sz="900" dirty="0" smtClean="0">
                          <a:latin typeface="Arial" pitchFamily="34" charset="0"/>
                          <a:ea typeface="Calibri" pitchFamily="34" charset="0"/>
                          <a:cs typeface="Arial" pitchFamily="34" charset="0"/>
                        </a:rPr>
                        <a:t>.</a:t>
                      </a:r>
                      <a:r>
                        <a:rPr lang="en-GB" sz="900" dirty="0" smtClean="0">
                          <a:latin typeface="Arial" pitchFamily="34" charset="0"/>
                          <a:cs typeface="Arial" pitchFamily="34" charset="0"/>
                        </a:rPr>
                        <a:t> </a:t>
                      </a:r>
                    </a:p>
                    <a:p>
                      <a:pPr eaLnBrk="0" hangingPunct="0">
                        <a:buFont typeface="Arial" pitchFamily="34" charset="0"/>
                        <a:buChar char="•"/>
                      </a:pPr>
                      <a:r>
                        <a:rPr lang="en-GB" sz="900" dirty="0" smtClean="0">
                          <a:latin typeface="Arial" pitchFamily="34" charset="0"/>
                          <a:cs typeface="Arial" pitchFamily="34" charset="0"/>
                        </a:rPr>
                        <a:t> There appeared to be a number of long term absences attributed to stress &amp; anxiety in Low Secure services. </a:t>
                      </a:r>
                    </a:p>
                    <a:p>
                      <a:pPr eaLnBrk="0" hangingPunct="0">
                        <a:buFont typeface="Arial" pitchFamily="34" charset="0"/>
                        <a:buChar char="•"/>
                      </a:pPr>
                      <a:r>
                        <a:rPr lang="en-GB" sz="900" dirty="0" smtClean="0">
                          <a:latin typeface="Arial" pitchFamily="34" charset="0"/>
                          <a:cs typeface="Arial" pitchFamily="34" charset="0"/>
                        </a:rPr>
                        <a:t>  The Prison Healthcare Service remains above target at 8.1%. </a:t>
                      </a:r>
                    </a:p>
                    <a:p>
                      <a:pPr eaLnBrk="0" hangingPunct="0">
                        <a:buFont typeface="Arial" pitchFamily="34" charset="0"/>
                        <a:buChar char="•"/>
                      </a:pPr>
                      <a:r>
                        <a:rPr lang="en-GB" sz="900" dirty="0" smtClean="0">
                          <a:latin typeface="Arial" pitchFamily="34" charset="0"/>
                          <a:cs typeface="Arial" pitchFamily="34" charset="0"/>
                        </a:rPr>
                        <a:t> Specialised Community Services remains marginally above target at 3.6%. This results from a peak of medium / long term absences which should reduce as</a:t>
                      </a:r>
                      <a:r>
                        <a:rPr lang="en-GB" sz="900" baseline="0" dirty="0" smtClean="0">
                          <a:latin typeface="Arial" pitchFamily="34" charset="0"/>
                          <a:cs typeface="Arial" pitchFamily="34" charset="0"/>
                        </a:rPr>
                        <a:t> individuals return to work as planned</a:t>
                      </a:r>
                      <a:endParaRPr lang="en-GB" sz="900" dirty="0" smtClean="0">
                        <a:latin typeface="Arial" pitchFamily="34" charset="0"/>
                        <a:cs typeface="Arial" pitchFamily="34" charset="0"/>
                      </a:endParaRPr>
                    </a:p>
                    <a:p>
                      <a:pPr eaLnBrk="0" hangingPunct="0">
                        <a:buFont typeface="Arial" pitchFamily="34" charset="0"/>
                        <a:buChar char="•"/>
                      </a:pPr>
                      <a:r>
                        <a:rPr lang="en-GB" sz="900" dirty="0" smtClean="0">
                          <a:latin typeface="Arial" pitchFamily="34" charset="0"/>
                          <a:cs typeface="Arial" pitchFamily="34" charset="0"/>
                        </a:rPr>
                        <a:t> Sickness absence will continue to be monitored and reviewed with line managers</a:t>
                      </a:r>
                      <a:endParaRPr lang="en-GB" sz="900" b="1" dirty="0" smtClean="0">
                        <a:latin typeface="Arial" pitchFamily="34" charset="0"/>
                        <a:ea typeface="Calibri" pitchFamily="34" charset="0"/>
                        <a:cs typeface="Arial" pitchFamily="34" charset="0"/>
                      </a:endParaRPr>
                    </a:p>
                    <a:p>
                      <a:pPr eaLnBrk="0" hangingPunct="0"/>
                      <a:endParaRPr lang="en-GB" sz="1000" b="1" dirty="0" smtClean="0">
                        <a:latin typeface="Arial" pitchFamily="34" charset="0"/>
                        <a:ea typeface="Calibri" pitchFamily="34" charset="0"/>
                        <a:cs typeface="Arial" pitchFamily="34" charset="0"/>
                      </a:endParaRPr>
                    </a:p>
                    <a:p>
                      <a:pPr eaLnBrk="0" hangingPunct="0"/>
                      <a:r>
                        <a:rPr lang="en-GB" sz="1000" b="1" dirty="0" smtClean="0">
                          <a:latin typeface="Arial" pitchFamily="34" charset="0"/>
                          <a:ea typeface="Calibri" pitchFamily="34" charset="0"/>
                          <a:cs typeface="Arial" pitchFamily="34" charset="0"/>
                        </a:rPr>
                        <a:t>Bank &amp; Agency</a:t>
                      </a:r>
                    </a:p>
                    <a:p>
                      <a:pPr eaLnBrk="0" hangingPunct="0">
                        <a:buFont typeface="Arial" pitchFamily="34" charset="0"/>
                        <a:buChar char="•"/>
                      </a:pPr>
                      <a:r>
                        <a:rPr lang="en-GB" sz="900" dirty="0" smtClean="0">
                          <a:latin typeface="Arial" pitchFamily="34" charset="0"/>
                          <a:ea typeface="Calibri" pitchFamily="34" charset="0"/>
                          <a:cs typeface="Arial" pitchFamily="34" charset="0"/>
                        </a:rPr>
                        <a:t>Use of bank &amp; agency is generally within target in the Division. </a:t>
                      </a:r>
                      <a:endParaRPr lang="en-GB" sz="900" baseline="0" dirty="0" smtClean="0">
                        <a:latin typeface="Arial" pitchFamily="34" charset="0"/>
                        <a:ea typeface="Calibri" pitchFamily="34" charset="0"/>
                        <a:cs typeface="Arial" pitchFamily="34" charset="0"/>
                      </a:endParaRPr>
                    </a:p>
                    <a:p>
                      <a:pPr eaLnBrk="0" hangingPunct="0">
                        <a:buFont typeface="Arial" pitchFamily="34" charset="0"/>
                        <a:buChar char="•"/>
                      </a:pPr>
                      <a:r>
                        <a:rPr lang="en-GB" sz="900" baseline="0" dirty="0" smtClean="0">
                          <a:latin typeface="Arial" pitchFamily="34" charset="0"/>
                          <a:ea typeface="Calibri" pitchFamily="34" charset="0"/>
                          <a:cs typeface="Arial" pitchFamily="34" charset="0"/>
                        </a:rPr>
                        <a:t> </a:t>
                      </a:r>
                      <a:r>
                        <a:rPr lang="en-GB" sz="900" dirty="0" smtClean="0">
                          <a:latin typeface="Arial" pitchFamily="34" charset="0"/>
                          <a:ea typeface="Calibri" pitchFamily="34" charset="0"/>
                          <a:cs typeface="Arial" pitchFamily="34" charset="0"/>
                        </a:rPr>
                        <a:t>The Forensic Services prefer to use  sessional  contracts. Sessional use in Forensic Services was 11.2%</a:t>
                      </a:r>
                    </a:p>
                    <a:p>
                      <a:pPr eaLnBrk="0" hangingPunct="0">
                        <a:buFont typeface="Arial" pitchFamily="34" charset="0"/>
                        <a:buChar char="•"/>
                      </a:pPr>
                      <a:r>
                        <a:rPr lang="en-GB" sz="900" dirty="0" smtClean="0">
                          <a:latin typeface="Arial" pitchFamily="34" charset="0"/>
                          <a:ea typeface="Calibri" pitchFamily="34" charset="0"/>
                          <a:cs typeface="Arial" pitchFamily="34" charset="0"/>
                        </a:rPr>
                        <a:t> Rota managers in Forensic</a:t>
                      </a:r>
                      <a:r>
                        <a:rPr lang="en-GB" sz="900" baseline="0" dirty="0" smtClean="0">
                          <a:latin typeface="Arial" pitchFamily="34" charset="0"/>
                          <a:ea typeface="Calibri" pitchFamily="34" charset="0"/>
                          <a:cs typeface="Arial" pitchFamily="34" charset="0"/>
                        </a:rPr>
                        <a:t> Inpatient Services report that the Trust decision not to allow any carry forward of annual leave resulted in an increase in bank and agency use as staff used their remaining annual leave. Managers confirm that they monitor leave to ensure staff take as evenly as possible during the leave year</a:t>
                      </a:r>
                      <a:endParaRPr lang="en-GB" sz="900" dirty="0" smtClean="0">
                        <a:latin typeface="Arial" pitchFamily="34" charset="0"/>
                        <a:ea typeface="Calibri" pitchFamily="34" charset="0"/>
                        <a:cs typeface="Arial" pitchFamily="34" charset="0"/>
                      </a:endParaRPr>
                    </a:p>
                    <a:p>
                      <a:pPr eaLnBrk="0" hangingPunct="0">
                        <a:buFont typeface="Arial" pitchFamily="34" charset="0"/>
                        <a:buChar char="•"/>
                      </a:pPr>
                      <a:r>
                        <a:rPr lang="en-GB" sz="900" dirty="0" smtClean="0">
                          <a:latin typeface="Arial" pitchFamily="34" charset="0"/>
                          <a:ea typeface="Calibri" pitchFamily="34" charset="0"/>
                          <a:cs typeface="Arial" pitchFamily="34" charset="0"/>
                        </a:rPr>
                        <a:t> The Modern Matron in Prison</a:t>
                      </a:r>
                      <a:r>
                        <a:rPr lang="en-GB" sz="900" baseline="0" dirty="0" smtClean="0">
                          <a:latin typeface="Arial" pitchFamily="34" charset="0"/>
                          <a:ea typeface="Calibri" pitchFamily="34" charset="0"/>
                          <a:cs typeface="Arial" pitchFamily="34" charset="0"/>
                        </a:rPr>
                        <a:t> Services </a:t>
                      </a:r>
                      <a:r>
                        <a:rPr lang="en-GB" sz="900" dirty="0" smtClean="0">
                          <a:latin typeface="Arial" pitchFamily="34" charset="0"/>
                          <a:ea typeface="Calibri" pitchFamily="34" charset="0"/>
                          <a:cs typeface="Arial" pitchFamily="34" charset="0"/>
                        </a:rPr>
                        <a:t>has tried</a:t>
                      </a:r>
                      <a:r>
                        <a:rPr lang="en-GB" sz="900" baseline="0" dirty="0" smtClean="0">
                          <a:latin typeface="Arial" pitchFamily="34" charset="0"/>
                          <a:ea typeface="Calibri" pitchFamily="34" charset="0"/>
                          <a:cs typeface="Arial" pitchFamily="34" charset="0"/>
                        </a:rPr>
                        <a:t> to engage RGNs on sessional contracts. However there has not been a high level of interest in working in the prison. This is attributed to the difference in working behind prison walls and the remote location</a:t>
                      </a:r>
                      <a:endParaRPr lang="en-GB" sz="900" dirty="0" smtClean="0">
                        <a:latin typeface="Arial" pitchFamily="34" charset="0"/>
                        <a:ea typeface="Calibri" pitchFamily="34" charset="0"/>
                        <a:cs typeface="Arial" pitchFamily="34" charset="0"/>
                      </a:endParaRPr>
                    </a:p>
                    <a:p>
                      <a:pPr eaLnBrk="0" hangingPunct="0">
                        <a:buFont typeface="Arial" pitchFamily="34" charset="0"/>
                        <a:buChar char="•"/>
                      </a:pPr>
                      <a:r>
                        <a:rPr lang="en-GB" sz="900" dirty="0" smtClean="0">
                          <a:latin typeface="Arial" pitchFamily="34" charset="0"/>
                          <a:ea typeface="Calibri" pitchFamily="34" charset="0"/>
                          <a:cs typeface="Arial" pitchFamily="34" charset="0"/>
                        </a:rPr>
                        <a:t>There appears to be a small increase in use of agency Housekeepers in Low Secure Service. The Recruitment Team will advise the manager that temporary</a:t>
                      </a:r>
                    </a:p>
                    <a:p>
                      <a:pPr eaLnBrk="0" hangingPunct="0"/>
                      <a:r>
                        <a:rPr lang="en-GB" sz="900" dirty="0" smtClean="0">
                          <a:latin typeface="Arial" pitchFamily="34" charset="0"/>
                          <a:ea typeface="Calibri" pitchFamily="34" charset="0"/>
                          <a:cs typeface="Arial" pitchFamily="34" charset="0"/>
                        </a:rPr>
                        <a:t>   resource of this type can now be supplied through Recruitment Solutions</a:t>
                      </a:r>
                    </a:p>
                    <a:p>
                      <a:pPr eaLnBrk="0" hangingPunct="0"/>
                      <a:endParaRPr lang="en-GB" sz="900" b="1" dirty="0" smtClean="0">
                        <a:latin typeface="Arial" pitchFamily="34" charset="0"/>
                        <a:ea typeface="Calibri" pitchFamily="34" charset="0"/>
                        <a:cs typeface="Arial" pitchFamily="34" charset="0"/>
                      </a:endParaRPr>
                    </a:p>
                  </a:txBody>
                  <a:tcPr marL="91434" marR="91434" marT="45724" marB="45724">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CORPORATE SERVICES -  PERFORMANCE AGAINST TARGET – ALL INDICATORS</a:t>
            </a:r>
          </a:p>
        </p:txBody>
      </p:sp>
      <p:sp>
        <p:nvSpPr>
          <p:cNvPr id="3" name="Slide Number Placeholder 2"/>
          <p:cNvSpPr>
            <a:spLocks noGrp="1"/>
          </p:cNvSpPr>
          <p:nvPr>
            <p:ph type="sldNum" sz="quarter" idx="12"/>
          </p:nvPr>
        </p:nvSpPr>
        <p:spPr/>
        <p:txBody>
          <a:bodyPr/>
          <a:lstStyle/>
          <a:p>
            <a:pPr>
              <a:defRPr/>
            </a:pPr>
            <a:fld id="{35CCD0DC-7991-44AA-A5A4-877265886036}" type="slidenum">
              <a:rPr lang="en-GB" smtClean="0"/>
              <a:pPr>
                <a:defRPr/>
              </a:pPr>
              <a:t>11</a:t>
            </a:fld>
            <a:endParaRPr lang="en-GB" dirty="0"/>
          </a:p>
        </p:txBody>
      </p:sp>
      <p:pic>
        <p:nvPicPr>
          <p:cNvPr id="12292" name="Picture 7"/>
          <p:cNvPicPr>
            <a:picLocks noChangeAspect="1" noChangeArrowheads="1"/>
          </p:cNvPicPr>
          <p:nvPr/>
        </p:nvPicPr>
        <p:blipFill>
          <a:blip r:embed="rId2" cstate="print"/>
          <a:srcRect/>
          <a:stretch>
            <a:fillRect/>
          </a:stretch>
        </p:blipFill>
        <p:spPr bwMode="auto">
          <a:xfrm>
            <a:off x="395288" y="2492375"/>
            <a:ext cx="4105275" cy="2305050"/>
          </a:xfrm>
          <a:prstGeom prst="rect">
            <a:avLst/>
          </a:prstGeom>
          <a:noFill/>
          <a:ln w="9525">
            <a:noFill/>
            <a:miter lim="800000"/>
            <a:headEnd/>
            <a:tailEnd/>
          </a:ln>
        </p:spPr>
      </p:pic>
      <p:pic>
        <p:nvPicPr>
          <p:cNvPr id="12293" name="Picture 8"/>
          <p:cNvPicPr>
            <a:picLocks noChangeAspect="1" noChangeArrowheads="1"/>
          </p:cNvPicPr>
          <p:nvPr/>
        </p:nvPicPr>
        <p:blipFill>
          <a:blip r:embed="rId3" cstate="print"/>
          <a:srcRect/>
          <a:stretch>
            <a:fillRect/>
          </a:stretch>
        </p:blipFill>
        <p:spPr bwMode="auto">
          <a:xfrm>
            <a:off x="4572000" y="2492375"/>
            <a:ext cx="4176713" cy="2305050"/>
          </a:xfrm>
          <a:prstGeom prst="rect">
            <a:avLst/>
          </a:prstGeom>
          <a:noFill/>
          <a:ln w="9525">
            <a:noFill/>
            <a:miter lim="800000"/>
            <a:headEnd/>
            <a:tailEnd/>
          </a:ln>
        </p:spPr>
      </p:pic>
      <p:pic>
        <p:nvPicPr>
          <p:cNvPr id="12294" name="Picture 9"/>
          <p:cNvPicPr>
            <a:picLocks noChangeAspect="1" noChangeArrowheads="1"/>
          </p:cNvPicPr>
          <p:nvPr/>
        </p:nvPicPr>
        <p:blipFill>
          <a:blip r:embed="rId4" cstate="print"/>
          <a:srcRect/>
          <a:stretch>
            <a:fillRect/>
          </a:stretch>
        </p:blipFill>
        <p:spPr bwMode="auto">
          <a:xfrm>
            <a:off x="395288" y="4797425"/>
            <a:ext cx="8280400" cy="1655763"/>
          </a:xfrm>
          <a:prstGeom prst="rect">
            <a:avLst/>
          </a:prstGeom>
          <a:noFill/>
          <a:ln w="9525">
            <a:noFill/>
            <a:miter lim="800000"/>
            <a:headEnd/>
            <a:tailEnd/>
          </a:ln>
        </p:spPr>
      </p:pic>
      <p:pic>
        <p:nvPicPr>
          <p:cNvPr id="12295" name="Picture 10"/>
          <p:cNvPicPr>
            <a:picLocks noChangeAspect="1" noChangeArrowheads="1"/>
          </p:cNvPicPr>
          <p:nvPr/>
        </p:nvPicPr>
        <p:blipFill>
          <a:blip r:embed="rId5" cstate="print"/>
          <a:srcRect/>
          <a:stretch>
            <a:fillRect/>
          </a:stretch>
        </p:blipFill>
        <p:spPr bwMode="auto">
          <a:xfrm>
            <a:off x="395288" y="765175"/>
            <a:ext cx="8323262" cy="581025"/>
          </a:xfrm>
          <a:prstGeom prst="rect">
            <a:avLst/>
          </a:prstGeom>
          <a:noFill/>
          <a:ln w="9525">
            <a:noFill/>
            <a:miter lim="800000"/>
            <a:headEnd/>
            <a:tailEnd/>
          </a:ln>
        </p:spPr>
      </p:pic>
      <p:pic>
        <p:nvPicPr>
          <p:cNvPr id="12296" name="Picture 11"/>
          <p:cNvPicPr>
            <a:picLocks noChangeAspect="1" noChangeArrowheads="1"/>
          </p:cNvPicPr>
          <p:nvPr/>
        </p:nvPicPr>
        <p:blipFill>
          <a:blip r:embed="rId6" cstate="print"/>
          <a:srcRect/>
          <a:stretch>
            <a:fillRect/>
          </a:stretch>
        </p:blipFill>
        <p:spPr bwMode="auto">
          <a:xfrm>
            <a:off x="395288" y="1341438"/>
            <a:ext cx="8280400" cy="1150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18488" cy="777875"/>
          </a:xfrm>
          <a:solidFill>
            <a:srgbClr val="5287B7"/>
          </a:solidFill>
        </p:spPr>
        <p:txBody>
          <a:bodyPr/>
          <a:lstStyle/>
          <a:p>
            <a:r>
              <a:rPr lang="en-GB" sz="1600" b="1" smtClean="0">
                <a:solidFill>
                  <a:schemeClr val="bg1"/>
                </a:solidFill>
                <a:latin typeface="Arial" pitchFamily="34" charset="0"/>
                <a:cs typeface="Arial" pitchFamily="34" charset="0"/>
              </a:rPr>
              <a:t>CORPORATE SERVICES – PERFORMANCE AGAINST TARGET – ALL INDICATORS</a:t>
            </a:r>
          </a:p>
        </p:txBody>
      </p:sp>
      <p:sp>
        <p:nvSpPr>
          <p:cNvPr id="3" name="Slide Number Placeholder 2"/>
          <p:cNvSpPr>
            <a:spLocks noGrp="1"/>
          </p:cNvSpPr>
          <p:nvPr>
            <p:ph type="sldNum" sz="quarter" idx="12"/>
          </p:nvPr>
        </p:nvSpPr>
        <p:spPr/>
        <p:txBody>
          <a:bodyPr/>
          <a:lstStyle/>
          <a:p>
            <a:pPr>
              <a:defRPr/>
            </a:pPr>
            <a:fld id="{F79B2CF2-705C-47ED-8A84-31CF5D9EE273}" type="slidenum">
              <a:rPr lang="en-GB" smtClean="0"/>
              <a:pPr>
                <a:defRPr/>
              </a:pPr>
              <a:t>12</a:t>
            </a:fld>
            <a:endParaRPr lang="en-GB" dirty="0"/>
          </a:p>
        </p:txBody>
      </p:sp>
      <p:graphicFrame>
        <p:nvGraphicFramePr>
          <p:cNvPr id="4" name="Table 3"/>
          <p:cNvGraphicFramePr>
            <a:graphicFrameLocks noGrp="1"/>
          </p:cNvGraphicFramePr>
          <p:nvPr/>
        </p:nvGraphicFramePr>
        <p:xfrm>
          <a:off x="468313" y="1125538"/>
          <a:ext cx="8208962" cy="4857750"/>
        </p:xfrm>
        <a:graphic>
          <a:graphicData uri="http://schemas.openxmlformats.org/drawingml/2006/table">
            <a:tbl>
              <a:tblPr/>
              <a:tblGrid>
                <a:gridCol w="8208962"/>
              </a:tblGrid>
              <a:tr h="4857750">
                <a:tc>
                  <a:txBody>
                    <a:bodyPr/>
                    <a:lstStyle/>
                    <a:p>
                      <a:r>
                        <a:rPr lang="en-GB" sz="1000" b="1" kern="1200" dirty="0" smtClean="0">
                          <a:solidFill>
                            <a:schemeClr val="tx1"/>
                          </a:solidFill>
                          <a:latin typeface="Arial" pitchFamily="34" charset="0"/>
                          <a:ea typeface="+mn-ea"/>
                          <a:cs typeface="Arial" pitchFamily="34" charset="0"/>
                        </a:rPr>
                        <a:t>Analysis/Actions being taken by the HR Team in Month</a:t>
                      </a:r>
                    </a:p>
                    <a:p>
                      <a:endParaRPr lang="en-GB" sz="10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Turnover</a:t>
                      </a:r>
                    </a:p>
                    <a:p>
                      <a:pPr>
                        <a:buFont typeface="Arial" pitchFamily="34" charset="0"/>
                        <a:buChar char="•"/>
                      </a:pPr>
                      <a:r>
                        <a:rPr lang="en-GB" sz="1000" kern="1200" dirty="0" smtClean="0">
                          <a:solidFill>
                            <a:schemeClr val="tx1"/>
                          </a:solidFill>
                          <a:latin typeface="Arial" pitchFamily="34" charset="0"/>
                          <a:ea typeface="+mn-ea"/>
                          <a:cs typeface="Arial" pitchFamily="34" charset="0"/>
                        </a:rPr>
                        <a:t>The turnover rate for Corporate Services as a whole was 9.5% against a target of 12% and is at its lowest level for 12 months.  This compares to a Trust wide position of just over 12%.  </a:t>
                      </a:r>
                    </a:p>
                    <a:p>
                      <a:r>
                        <a:rPr lang="en-GB" sz="1000" kern="1200" dirty="0" smtClean="0">
                          <a:solidFill>
                            <a:schemeClr val="tx1"/>
                          </a:solidFill>
                          <a:latin typeface="Arial" pitchFamily="34" charset="0"/>
                          <a:ea typeface="+mn-ea"/>
                          <a:cs typeface="Arial" pitchFamily="34" charset="0"/>
                        </a:rPr>
                        <a:t> </a:t>
                      </a:r>
                    </a:p>
                    <a:p>
                      <a:r>
                        <a:rPr lang="en-GB" sz="1000" b="1" kern="1200" dirty="0" smtClean="0">
                          <a:solidFill>
                            <a:schemeClr val="tx1"/>
                          </a:solidFill>
                          <a:latin typeface="Arial" pitchFamily="34" charset="0"/>
                          <a:ea typeface="+mn-ea"/>
                          <a:cs typeface="Arial" pitchFamily="34" charset="0"/>
                        </a:rPr>
                        <a:t>Sickness</a:t>
                      </a:r>
                    </a:p>
                    <a:p>
                      <a:pPr lvl="0">
                        <a:buFont typeface="Arial" pitchFamily="34" charset="0"/>
                        <a:buChar char="•"/>
                      </a:pPr>
                      <a:r>
                        <a:rPr lang="en-GB" sz="1000" kern="1200" dirty="0" smtClean="0">
                          <a:solidFill>
                            <a:schemeClr val="tx1"/>
                          </a:solidFill>
                          <a:latin typeface="Arial" pitchFamily="34" charset="0"/>
                          <a:ea typeface="+mn-ea"/>
                          <a:cs typeface="Arial" pitchFamily="34" charset="0"/>
                        </a:rPr>
                        <a:t>Overall sickness levels within Corporate Services are very good at 2.5 %.  This is down roughly 0.5% on the previous month. This compares to a target of 3.5% and a Trustwide level for the month of 4%.  </a:t>
                      </a:r>
                    </a:p>
                    <a:p>
                      <a:pPr marL="182563" indent="-182563">
                        <a:buFont typeface="Arial" pitchFamily="34" charset="0"/>
                        <a:buNone/>
                      </a:pPr>
                      <a:endParaRPr lang="en-GB" sz="9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Bank &amp; Agency</a:t>
                      </a:r>
                      <a:endParaRPr lang="en-GB" sz="10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 </a:t>
                      </a:r>
                    </a:p>
                    <a:p>
                      <a:pPr>
                        <a:buFont typeface="Arial" pitchFamily="34" charset="0"/>
                        <a:buChar char="•"/>
                      </a:pPr>
                      <a:r>
                        <a:rPr lang="en-GB" sz="1000" kern="1200" dirty="0" smtClean="0">
                          <a:solidFill>
                            <a:schemeClr val="tx1"/>
                          </a:solidFill>
                          <a:latin typeface="Arial" pitchFamily="34" charset="0"/>
                          <a:ea typeface="+mn-ea"/>
                          <a:cs typeface="Arial" pitchFamily="34" charset="0"/>
                        </a:rPr>
                        <a:t>Bank &amp; Agency spend for Corporate services as a whole is just above 7%. This is a slight improvement</a:t>
                      </a:r>
                      <a:r>
                        <a:rPr lang="en-GB" sz="1000" kern="1200" baseline="0" dirty="0" smtClean="0">
                          <a:solidFill>
                            <a:schemeClr val="tx1"/>
                          </a:solidFill>
                          <a:latin typeface="Arial" pitchFamily="34" charset="0"/>
                          <a:ea typeface="+mn-ea"/>
                          <a:cs typeface="Arial" pitchFamily="34" charset="0"/>
                        </a:rPr>
                        <a:t> from last months figure</a:t>
                      </a:r>
                      <a:r>
                        <a:rPr lang="en-GB" sz="1000" kern="1200" dirty="0" smtClean="0">
                          <a:solidFill>
                            <a:schemeClr val="tx1"/>
                          </a:solidFill>
                          <a:latin typeface="Arial" pitchFamily="34" charset="0"/>
                          <a:ea typeface="+mn-ea"/>
                          <a:cs typeface="Arial" pitchFamily="34" charset="0"/>
                        </a:rPr>
                        <a:t> of 7.9%</a:t>
                      </a:r>
                    </a:p>
                    <a:p>
                      <a:pPr>
                        <a:buFont typeface="Arial" pitchFamily="34" charset="0"/>
                        <a:buChar char="•"/>
                      </a:pPr>
                      <a:r>
                        <a:rPr lang="en-GB" sz="1000" kern="1200" baseline="0" dirty="0" smtClean="0">
                          <a:solidFill>
                            <a:schemeClr val="tx1"/>
                          </a:solidFill>
                          <a:latin typeface="Arial" pitchFamily="34" charset="0"/>
                          <a:ea typeface="+mn-ea"/>
                          <a:cs typeface="Arial" pitchFamily="34" charset="0"/>
                        </a:rPr>
                        <a:t>Staff have now been/or are now being recruited substantively therefore agency costs will reduce after a period of hand-over.</a:t>
                      </a:r>
                    </a:p>
                    <a:p>
                      <a:pPr lvl="0"/>
                      <a:endParaRPr lang="en-GB" sz="11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Vacancies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Arial" pitchFamily="34" charset="0"/>
                          <a:ea typeface="+mn-ea"/>
                          <a:cs typeface="Arial" pitchFamily="34" charset="0"/>
                        </a:rPr>
                        <a:t>The number of  live vacancies across the Corporate services remains at 39.</a:t>
                      </a:r>
                    </a:p>
                    <a:p>
                      <a:pPr lvl="0"/>
                      <a:endParaRPr lang="en-GB" sz="1000" kern="1200" dirty="0" smtClean="0">
                        <a:solidFill>
                          <a:schemeClr val="tx1"/>
                        </a:solidFill>
                        <a:latin typeface="Arial" pitchFamily="34" charset="0"/>
                        <a:ea typeface="+mn-ea"/>
                        <a:cs typeface="Arial" pitchFamily="34" charset="0"/>
                      </a:endParaRPr>
                    </a:p>
                    <a:p>
                      <a:pPr lvl="0"/>
                      <a:endParaRPr lang="en-GB" sz="1000" kern="1200" dirty="0" smtClean="0">
                        <a:solidFill>
                          <a:schemeClr val="tx1"/>
                        </a:solidFill>
                        <a:latin typeface="Arial" pitchFamily="34" charset="0"/>
                        <a:ea typeface="+mn-ea"/>
                        <a:cs typeface="Arial" pitchFamily="34" charset="0"/>
                      </a:endParaRPr>
                    </a:p>
                    <a:p>
                      <a:endParaRPr lang="en-GB" sz="1800" dirty="0"/>
                    </a:p>
                  </a:txBody>
                  <a:tcPr marL="91441" marR="91441" marT="45726" marB="45726">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633412"/>
          </a:xfrm>
          <a:solidFill>
            <a:srgbClr val="5287B7"/>
          </a:solidFill>
        </p:spPr>
        <p:txBody>
          <a:bodyPr/>
          <a:lstStyle/>
          <a:p>
            <a:r>
              <a:rPr lang="en-GB" sz="3200" smtClean="0">
                <a:solidFill>
                  <a:schemeClr val="bg1"/>
                </a:solidFill>
                <a:latin typeface="Arial" pitchFamily="34" charset="0"/>
                <a:cs typeface="Arial" pitchFamily="34" charset="0"/>
              </a:rPr>
              <a:t>Headline HR KPIs</a:t>
            </a:r>
          </a:p>
        </p:txBody>
      </p:sp>
      <p:sp>
        <p:nvSpPr>
          <p:cNvPr id="3075" name="Content Placeholder 2"/>
          <p:cNvSpPr>
            <a:spLocks noGrp="1"/>
          </p:cNvSpPr>
          <p:nvPr>
            <p:ph idx="1"/>
          </p:nvPr>
        </p:nvSpPr>
        <p:spPr>
          <a:xfrm>
            <a:off x="5292725" y="1196975"/>
            <a:ext cx="3455988" cy="5111750"/>
          </a:xfrm>
        </p:spPr>
        <p:txBody>
          <a:bodyPr/>
          <a:lstStyle/>
          <a:p>
            <a:pPr>
              <a:buFont typeface="Arial" pitchFamily="34" charset="0"/>
              <a:buNone/>
            </a:pPr>
            <a:r>
              <a:rPr lang="en-GB" sz="1000" b="1" smtClean="0">
                <a:latin typeface="Arial" pitchFamily="34" charset="0"/>
                <a:cs typeface="Arial" pitchFamily="34" charset="0"/>
              </a:rPr>
              <a:t>Turnover </a:t>
            </a:r>
            <a:r>
              <a:rPr lang="en-GB" sz="900" smtClean="0">
                <a:latin typeface="Arial" pitchFamily="34" charset="0"/>
                <a:cs typeface="Arial" pitchFamily="34" charset="0"/>
              </a:rPr>
              <a:t>– Target 12% - Actual 12.3%</a:t>
            </a:r>
          </a:p>
          <a:p>
            <a:r>
              <a:rPr lang="en-GB" sz="900" smtClean="0">
                <a:latin typeface="Arial" pitchFamily="34" charset="0"/>
                <a:cs typeface="Arial" pitchFamily="34" charset="0"/>
              </a:rPr>
              <a:t>Trust Turnover has remained stable over the last 2 months and is now marginally above  target.  Earlier predictions of turnover reaching 13% now seem less likely. Staffing stability remains at 85.1%.  This indicates that the organisational staffing core remains stable. A new and improved exit process has been developed and is being rolled out across the Trust. All leavers will be contacted personally by a member of the HR admin team who will facilitate the timely completion of the exit data.  33 staff were contacted in May 50% of whom completed questionnaires. Meaningful reports will be produced shortly.</a:t>
            </a:r>
          </a:p>
          <a:p>
            <a:pPr>
              <a:buFont typeface="Arial" pitchFamily="34" charset="0"/>
              <a:buNone/>
            </a:pPr>
            <a:r>
              <a:rPr lang="en-GB" sz="1000" smtClean="0">
                <a:solidFill>
                  <a:srgbClr val="FF0000"/>
                </a:solidFill>
                <a:latin typeface="Arial" pitchFamily="34" charset="0"/>
                <a:cs typeface="Arial" pitchFamily="34" charset="0"/>
              </a:rPr>
              <a:t>.</a:t>
            </a:r>
            <a:r>
              <a:rPr lang="en-GB" sz="1000" smtClean="0">
                <a:latin typeface="Arial" pitchFamily="34" charset="0"/>
                <a:cs typeface="Arial" pitchFamily="34" charset="0"/>
              </a:rPr>
              <a:t> </a:t>
            </a:r>
            <a:r>
              <a:rPr lang="en-GB" sz="1000" b="1" smtClean="0">
                <a:latin typeface="Arial" pitchFamily="34" charset="0"/>
                <a:cs typeface="Arial" pitchFamily="34" charset="0"/>
              </a:rPr>
              <a:t>Bank &amp; Agency</a:t>
            </a:r>
            <a:r>
              <a:rPr lang="en-GB" sz="1000" smtClean="0">
                <a:latin typeface="Arial" pitchFamily="34" charset="0"/>
                <a:cs typeface="Arial" pitchFamily="34" charset="0"/>
              </a:rPr>
              <a:t>- </a:t>
            </a:r>
            <a:r>
              <a:rPr lang="en-GB" sz="900" smtClean="0">
                <a:latin typeface="Arial" pitchFamily="34" charset="0"/>
                <a:cs typeface="Arial" pitchFamily="34" charset="0"/>
              </a:rPr>
              <a:t>Target 5% - Actual 2.97%</a:t>
            </a:r>
          </a:p>
          <a:p>
            <a:r>
              <a:rPr lang="en-GB" sz="900" smtClean="0">
                <a:latin typeface="Arial" pitchFamily="34" charset="0"/>
                <a:cs typeface="Arial" pitchFamily="34" charset="0"/>
              </a:rPr>
              <a:t>Overall spend is below Trust Target although there are continuing areas of high spend in some areas. NHSP performance continues to be low and agency spend has decreased in the last month.  An options appraisal was presented to the Executive Team at the end of May and further work has been requested.  Sessional usage is at 2.6% of spend.</a:t>
            </a:r>
          </a:p>
          <a:p>
            <a:pPr>
              <a:buFont typeface="Arial" pitchFamily="34" charset="0"/>
              <a:buNone/>
            </a:pPr>
            <a:r>
              <a:rPr lang="en-GB" sz="1000" b="1" smtClean="0">
                <a:latin typeface="Arial" pitchFamily="34" charset="0"/>
                <a:cs typeface="Arial" pitchFamily="34" charset="0"/>
              </a:rPr>
              <a:t>Vacancies  -</a:t>
            </a:r>
            <a:r>
              <a:rPr lang="en-GB" sz="1000" smtClean="0">
                <a:latin typeface="Arial" pitchFamily="34" charset="0"/>
                <a:cs typeface="Arial" pitchFamily="34" charset="0"/>
              </a:rPr>
              <a:t>   </a:t>
            </a:r>
            <a:r>
              <a:rPr lang="en-GB" sz="900" smtClean="0">
                <a:latin typeface="Arial" pitchFamily="34" charset="0"/>
                <a:cs typeface="Arial" pitchFamily="34" charset="0"/>
              </a:rPr>
              <a:t>Target  9% - Actual 5.96%</a:t>
            </a:r>
          </a:p>
          <a:p>
            <a:r>
              <a:rPr lang="en-GB" sz="900" smtClean="0">
                <a:latin typeface="Arial" pitchFamily="34" charset="0"/>
                <a:cs typeface="Arial" pitchFamily="34" charset="0"/>
              </a:rPr>
              <a:t>The Vacancy rate has increased by almost 1.5% in this month.  The rate remains below levels in early FY1213.  This may be a single  incidence of an increase due to implementation of FY1314 pay funding, where divisions are more actively recruiting to vacancies which were held during budget negotiations.   </a:t>
            </a:r>
          </a:p>
          <a:p>
            <a:pPr>
              <a:buFont typeface="Arial" pitchFamily="34" charset="0"/>
              <a:buNone/>
            </a:pPr>
            <a:r>
              <a:rPr lang="en-GB" sz="900" smtClean="0">
                <a:latin typeface="Arial" pitchFamily="34" charset="0"/>
                <a:cs typeface="Arial" pitchFamily="34" charset="0"/>
              </a:rPr>
              <a:t> </a:t>
            </a:r>
            <a:r>
              <a:rPr lang="en-GB" sz="1000" b="1" smtClean="0">
                <a:latin typeface="Arial" pitchFamily="34" charset="0"/>
                <a:cs typeface="Arial" pitchFamily="34" charset="0"/>
              </a:rPr>
              <a:t>Sickness Absence - </a:t>
            </a:r>
            <a:r>
              <a:rPr lang="en-GB" sz="900" smtClean="0">
                <a:latin typeface="Arial" pitchFamily="34" charset="0"/>
                <a:cs typeface="Arial" pitchFamily="34" charset="0"/>
              </a:rPr>
              <a:t>Target 3.5% - Actual 4%</a:t>
            </a:r>
          </a:p>
          <a:p>
            <a:r>
              <a:rPr lang="en-GB" sz="900" smtClean="0">
                <a:latin typeface="Arial" pitchFamily="34" charset="0"/>
                <a:cs typeface="Arial" pitchFamily="34" charset="0"/>
              </a:rPr>
              <a:t>Sickness absence has increased gradually since September 2012 although there been a continuing  small decrease over the last 2 months.</a:t>
            </a:r>
            <a:r>
              <a:rPr lang="en-GB" sz="900" smtClean="0">
                <a:solidFill>
                  <a:srgbClr val="FF0000"/>
                </a:solidFill>
                <a:latin typeface="Arial" pitchFamily="34" charset="0"/>
                <a:cs typeface="Arial" pitchFamily="34" charset="0"/>
              </a:rPr>
              <a:t> </a:t>
            </a:r>
            <a:r>
              <a:rPr lang="en-GB" sz="900" smtClean="0">
                <a:latin typeface="Arial" pitchFamily="34" charset="0"/>
                <a:cs typeface="Arial" pitchFamily="34" charset="0"/>
              </a:rPr>
              <a:t>The top 3 reasons for absence continue to be anxiety and stress, colds and flu and musculo-skeletal complaints</a:t>
            </a:r>
            <a:r>
              <a:rPr lang="en-GB" sz="900" smtClean="0"/>
              <a:t>.</a:t>
            </a:r>
          </a:p>
        </p:txBody>
      </p:sp>
      <p:sp>
        <p:nvSpPr>
          <p:cNvPr id="6" name="Slide Number Placeholder 5"/>
          <p:cNvSpPr>
            <a:spLocks noGrp="1"/>
          </p:cNvSpPr>
          <p:nvPr>
            <p:ph type="sldNum" sz="quarter" idx="12"/>
          </p:nvPr>
        </p:nvSpPr>
        <p:spPr/>
        <p:txBody>
          <a:bodyPr/>
          <a:lstStyle/>
          <a:p>
            <a:pPr>
              <a:defRPr/>
            </a:pPr>
            <a:fld id="{39123121-ED14-4478-880C-68A081E04E45}" type="slidenum">
              <a:rPr lang="en-GB" smtClean="0"/>
              <a:pPr>
                <a:defRPr/>
              </a:pPr>
              <a:t>2</a:t>
            </a:fld>
            <a:endParaRPr lang="en-GB" dirty="0"/>
          </a:p>
        </p:txBody>
      </p:sp>
      <p:pic>
        <p:nvPicPr>
          <p:cNvPr id="3077" name="Picture 5"/>
          <p:cNvPicPr>
            <a:picLocks noChangeAspect="1" noChangeArrowheads="1"/>
          </p:cNvPicPr>
          <p:nvPr/>
        </p:nvPicPr>
        <p:blipFill>
          <a:blip r:embed="rId2" cstate="print"/>
          <a:srcRect/>
          <a:stretch>
            <a:fillRect/>
          </a:stretch>
        </p:blipFill>
        <p:spPr bwMode="auto">
          <a:xfrm>
            <a:off x="468313" y="1052513"/>
            <a:ext cx="4824412" cy="51847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SPECIALIST MENTAL HEALTH SERVICES - PERFORMANCE AGAINST TARGET – ALL INDICATORS</a:t>
            </a:r>
          </a:p>
        </p:txBody>
      </p:sp>
      <p:sp>
        <p:nvSpPr>
          <p:cNvPr id="3" name="Slide Number Placeholder 2"/>
          <p:cNvSpPr>
            <a:spLocks noGrp="1"/>
          </p:cNvSpPr>
          <p:nvPr>
            <p:ph type="sldNum" sz="quarter" idx="12"/>
          </p:nvPr>
        </p:nvSpPr>
        <p:spPr/>
        <p:txBody>
          <a:bodyPr/>
          <a:lstStyle/>
          <a:p>
            <a:pPr>
              <a:defRPr/>
            </a:pPr>
            <a:fld id="{7C493CC8-9DC1-47E4-935B-877C58B2F174}" type="slidenum">
              <a:rPr lang="en-GB" smtClean="0"/>
              <a:pPr>
                <a:defRPr/>
              </a:pPr>
              <a:t>3</a:t>
            </a:fld>
            <a:endParaRPr lang="en-GB" dirty="0"/>
          </a:p>
        </p:txBody>
      </p:sp>
      <p:pic>
        <p:nvPicPr>
          <p:cNvPr id="4100" name="Picture 7"/>
          <p:cNvPicPr>
            <a:picLocks noChangeAspect="1" noChangeArrowheads="1"/>
          </p:cNvPicPr>
          <p:nvPr/>
        </p:nvPicPr>
        <p:blipFill>
          <a:blip r:embed="rId2" cstate="print"/>
          <a:srcRect/>
          <a:stretch>
            <a:fillRect/>
          </a:stretch>
        </p:blipFill>
        <p:spPr bwMode="auto">
          <a:xfrm>
            <a:off x="179388" y="2349500"/>
            <a:ext cx="4321175" cy="2016125"/>
          </a:xfrm>
          <a:prstGeom prst="rect">
            <a:avLst/>
          </a:prstGeom>
          <a:noFill/>
          <a:ln w="9525">
            <a:noFill/>
            <a:miter lim="800000"/>
            <a:headEnd/>
            <a:tailEnd/>
          </a:ln>
        </p:spPr>
      </p:pic>
      <p:pic>
        <p:nvPicPr>
          <p:cNvPr id="4101" name="Picture 8"/>
          <p:cNvPicPr>
            <a:picLocks noChangeAspect="1" noChangeArrowheads="1"/>
          </p:cNvPicPr>
          <p:nvPr/>
        </p:nvPicPr>
        <p:blipFill>
          <a:blip r:embed="rId3" cstate="print"/>
          <a:srcRect/>
          <a:stretch>
            <a:fillRect/>
          </a:stretch>
        </p:blipFill>
        <p:spPr bwMode="auto">
          <a:xfrm>
            <a:off x="4500563" y="2349500"/>
            <a:ext cx="4518025" cy="2016125"/>
          </a:xfrm>
          <a:prstGeom prst="rect">
            <a:avLst/>
          </a:prstGeom>
          <a:noFill/>
          <a:ln w="9525">
            <a:noFill/>
            <a:miter lim="800000"/>
            <a:headEnd/>
            <a:tailEnd/>
          </a:ln>
        </p:spPr>
      </p:pic>
      <p:pic>
        <p:nvPicPr>
          <p:cNvPr id="4102" name="Picture 9"/>
          <p:cNvPicPr>
            <a:picLocks noChangeAspect="1" noChangeArrowheads="1"/>
          </p:cNvPicPr>
          <p:nvPr/>
        </p:nvPicPr>
        <p:blipFill>
          <a:blip r:embed="rId4" cstate="print"/>
          <a:srcRect/>
          <a:stretch>
            <a:fillRect/>
          </a:stretch>
        </p:blipFill>
        <p:spPr bwMode="auto">
          <a:xfrm>
            <a:off x="179388" y="4437063"/>
            <a:ext cx="8569325" cy="2232025"/>
          </a:xfrm>
          <a:prstGeom prst="rect">
            <a:avLst/>
          </a:prstGeom>
          <a:noFill/>
          <a:ln w="9525">
            <a:noFill/>
            <a:miter lim="800000"/>
            <a:headEnd/>
            <a:tailEnd/>
          </a:ln>
        </p:spPr>
      </p:pic>
      <p:pic>
        <p:nvPicPr>
          <p:cNvPr id="4103" name="Picture 13"/>
          <p:cNvPicPr>
            <a:picLocks noChangeAspect="1" noChangeArrowheads="1"/>
          </p:cNvPicPr>
          <p:nvPr/>
        </p:nvPicPr>
        <p:blipFill>
          <a:blip r:embed="rId5" cstate="print"/>
          <a:srcRect/>
          <a:stretch>
            <a:fillRect/>
          </a:stretch>
        </p:blipFill>
        <p:spPr bwMode="auto">
          <a:xfrm>
            <a:off x="395288" y="1341438"/>
            <a:ext cx="8280400" cy="990600"/>
          </a:xfrm>
          <a:prstGeom prst="rect">
            <a:avLst/>
          </a:prstGeom>
          <a:noFill/>
          <a:ln w="9525">
            <a:noFill/>
            <a:miter lim="800000"/>
            <a:headEnd/>
            <a:tailEnd/>
          </a:ln>
        </p:spPr>
      </p:pic>
      <p:pic>
        <p:nvPicPr>
          <p:cNvPr id="4104" name="Picture 14"/>
          <p:cNvPicPr>
            <a:picLocks noChangeAspect="1" noChangeArrowheads="1"/>
          </p:cNvPicPr>
          <p:nvPr/>
        </p:nvPicPr>
        <p:blipFill>
          <a:blip r:embed="rId6" cstate="print"/>
          <a:srcRect/>
          <a:stretch>
            <a:fillRect/>
          </a:stretch>
        </p:blipFill>
        <p:spPr bwMode="auto">
          <a:xfrm>
            <a:off x="395288" y="836613"/>
            <a:ext cx="8280400" cy="504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188913"/>
            <a:ext cx="8280400" cy="633412"/>
          </a:xfrm>
          <a:solidFill>
            <a:srgbClr val="5287B7"/>
          </a:solidFill>
        </p:spPr>
        <p:txBody>
          <a:bodyPr/>
          <a:lstStyle/>
          <a:p>
            <a:pPr marL="285750" indent="-285750"/>
            <a:r>
              <a:rPr lang="en-GB" sz="1600" b="1" smtClean="0">
                <a:solidFill>
                  <a:schemeClr val="bg1"/>
                </a:solidFill>
                <a:latin typeface="Arial" pitchFamily="34" charset="0"/>
                <a:cs typeface="Arial" pitchFamily="34" charset="0"/>
              </a:rPr>
              <a:t>SPECIALIST MENTAL HEALTH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299103D6-9815-4C04-9B4A-771D53546E11}" type="slidenum">
              <a:rPr lang="en-GB" smtClean="0"/>
              <a:pPr>
                <a:defRPr/>
              </a:pPr>
              <a:t>4</a:t>
            </a:fld>
            <a:endParaRPr lang="en-GB" dirty="0"/>
          </a:p>
        </p:txBody>
      </p:sp>
      <p:graphicFrame>
        <p:nvGraphicFramePr>
          <p:cNvPr id="4" name="Table 3"/>
          <p:cNvGraphicFramePr>
            <a:graphicFrameLocks noGrp="1"/>
          </p:cNvGraphicFramePr>
          <p:nvPr/>
        </p:nvGraphicFramePr>
        <p:xfrm>
          <a:off x="1524000" y="1397000"/>
          <a:ext cx="6096000" cy="741364"/>
        </p:xfrm>
        <a:graphic>
          <a:graphicData uri="http://schemas.openxmlformats.org/drawingml/2006/table">
            <a:tbl>
              <a:tblPr firstRow="1" bandRow="1">
                <a:tableStyleId>{5C22544A-7EE6-4342-B048-85BDC9FD1C3A}</a:tableStyleId>
              </a:tblPr>
              <a:tblGrid>
                <a:gridCol w="6096000"/>
              </a:tblGrid>
              <a:tr h="370682">
                <a:tc>
                  <a:txBody>
                    <a:bodyPr/>
                    <a:lstStyle/>
                    <a:p>
                      <a:endParaRPr lang="en-GB" sz="1800" dirty="0"/>
                    </a:p>
                  </a:txBody>
                  <a:tcPr marT="45700" marB="45700">
                    <a:noFill/>
                  </a:tcPr>
                </a:tc>
              </a:tr>
              <a:tr h="370682">
                <a:tc>
                  <a:txBody>
                    <a:bodyPr/>
                    <a:lstStyle/>
                    <a:p>
                      <a:endParaRPr lang="en-GB" sz="1800" dirty="0"/>
                    </a:p>
                  </a:txBody>
                  <a:tcPr marT="45700" marB="45700">
                    <a:noFill/>
                  </a:tcPr>
                </a:tc>
              </a:tr>
            </a:tbl>
          </a:graphicData>
        </a:graphic>
      </p:graphicFrame>
      <p:sp>
        <p:nvSpPr>
          <p:cNvPr id="5132" name="Rectangle 1"/>
          <p:cNvSpPr>
            <a:spLocks noChangeArrowheads="1"/>
          </p:cNvSpPr>
          <p:nvPr/>
        </p:nvSpPr>
        <p:spPr bwMode="auto">
          <a:xfrm>
            <a:off x="0" y="-1587500"/>
            <a:ext cx="184150" cy="3632200"/>
          </a:xfrm>
          <a:prstGeom prst="rect">
            <a:avLst/>
          </a:prstGeom>
          <a:noFill/>
          <a:ln w="9525">
            <a:noFill/>
            <a:miter lim="800000"/>
            <a:headEnd/>
            <a:tailEnd/>
          </a:ln>
        </p:spPr>
        <p:txBody>
          <a:bodyPr wrap="none" anchor="ctr">
            <a:spAutoFit/>
          </a:bodyPr>
          <a:lstStyle/>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a:p>
            <a:pPr eaLnBrk="0" hangingPunct="0"/>
            <a:endParaRPr lang="en-GB" sz="1000" b="1">
              <a:solidFill>
                <a:srgbClr val="548DD4"/>
              </a:solidFill>
              <a:ea typeface="Calibri" pitchFamily="34" charset="0"/>
              <a:cs typeface="Times New Roman" pitchFamily="18" charset="0"/>
            </a:endParaRPr>
          </a:p>
        </p:txBody>
      </p:sp>
      <p:sp>
        <p:nvSpPr>
          <p:cNvPr id="8205" name="Rectangle 2"/>
          <p:cNvSpPr>
            <a:spLocks noChangeArrowheads="1"/>
          </p:cNvSpPr>
          <p:nvPr/>
        </p:nvSpPr>
        <p:spPr bwMode="auto">
          <a:xfrm>
            <a:off x="395288" y="552450"/>
            <a:ext cx="8208962" cy="5786438"/>
          </a:xfrm>
          <a:prstGeom prst="rect">
            <a:avLst/>
          </a:prstGeom>
          <a:noFill/>
          <a:ln>
            <a:noFill/>
          </a:ln>
          <a:extLst/>
        </p:spPr>
        <p:txBody>
          <a:bodyPr anchor="ctr">
            <a:spAutoFit/>
          </a:bodyPr>
          <a:lstStyle/>
          <a:p>
            <a:pPr eaLnBrk="0" hangingPunct="0">
              <a:defRPr/>
            </a:pPr>
            <a:endParaRPr lang="en-GB" sz="1000" b="1" dirty="0">
              <a:solidFill>
                <a:prstClr val="black"/>
              </a:solidFill>
            </a:endParaRPr>
          </a:p>
          <a:p>
            <a:pPr eaLnBrk="0" hangingPunct="0">
              <a:defRPr/>
            </a:pPr>
            <a:endParaRPr lang="en-GB" sz="1000" b="1" dirty="0">
              <a:solidFill>
                <a:prstClr val="black"/>
              </a:solidFill>
            </a:endParaRPr>
          </a:p>
          <a:p>
            <a:pPr eaLnBrk="0" hangingPunct="0">
              <a:defRPr/>
            </a:pPr>
            <a:r>
              <a:rPr lang="en-GB" sz="1000" b="1" dirty="0">
                <a:solidFill>
                  <a:prstClr val="black"/>
                </a:solidFill>
              </a:rPr>
              <a:t>Analysis/Actions being taken by the HR Team in Month</a:t>
            </a:r>
          </a:p>
          <a:p>
            <a:pPr eaLnBrk="0" hangingPunct="0">
              <a:defRPr/>
            </a:pPr>
            <a:endParaRPr lang="en-GB" sz="1000" b="1" dirty="0">
              <a:ea typeface="Calibri" pitchFamily="34" charset="0"/>
              <a:cs typeface="Times New Roman" pitchFamily="18" charset="0"/>
            </a:endParaRPr>
          </a:p>
          <a:p>
            <a:pPr eaLnBrk="0" hangingPunct="0">
              <a:defRPr/>
            </a:pPr>
            <a:r>
              <a:rPr lang="en-GB" sz="1000" b="1" dirty="0">
                <a:ea typeface="Calibri" pitchFamily="34" charset="0"/>
                <a:cs typeface="Times New Roman" pitchFamily="18" charset="0"/>
              </a:rPr>
              <a:t>Turnover</a:t>
            </a:r>
          </a:p>
          <a:p>
            <a:pPr marL="171450" indent="-171450">
              <a:buFont typeface="Arial" pitchFamily="34" charset="0"/>
              <a:buChar char="•"/>
              <a:defRPr/>
            </a:pPr>
            <a:r>
              <a:rPr lang="en-GB" sz="1000" dirty="0"/>
              <a:t>The 3 month trend in turnover remains constant at a little under 11%. </a:t>
            </a:r>
          </a:p>
          <a:p>
            <a:pPr marL="171450" indent="-171450">
              <a:buFont typeface="Arial" pitchFamily="34" charset="0"/>
              <a:buChar char="•"/>
              <a:defRPr/>
            </a:pPr>
            <a:r>
              <a:rPr lang="en-GB" sz="1000" dirty="0"/>
              <a:t>The Bucks Adults of Working age remains at 14% but this is expected to improve over coming months.</a:t>
            </a:r>
          </a:p>
          <a:p>
            <a:pPr marL="171450" indent="-171450">
              <a:buFont typeface="Arial" pitchFamily="34" charset="0"/>
              <a:buChar char="•"/>
              <a:defRPr/>
            </a:pPr>
            <a:r>
              <a:rPr lang="en-GB" sz="1000" dirty="0"/>
              <a:t>Bucks Older Adults turnover trend has risen to 6.8% but this is still below target.</a:t>
            </a:r>
          </a:p>
          <a:p>
            <a:pPr>
              <a:defRPr/>
            </a:pPr>
            <a:endParaRPr lang="en-GB" sz="900" dirty="0"/>
          </a:p>
          <a:p>
            <a:pPr eaLnBrk="0" hangingPunct="0">
              <a:defRPr/>
            </a:pPr>
            <a:endParaRPr lang="en-GB" sz="900" dirty="0"/>
          </a:p>
          <a:p>
            <a:pPr eaLnBrk="0" hangingPunct="0">
              <a:defRPr/>
            </a:pPr>
            <a:r>
              <a:rPr lang="en-GB" sz="1000" b="1" dirty="0">
                <a:cs typeface="Calibri" pitchFamily="34" charset="0"/>
              </a:rPr>
              <a:t>Sickness</a:t>
            </a:r>
          </a:p>
          <a:p>
            <a:pPr marL="171450" indent="-171450">
              <a:buFont typeface="Arial" pitchFamily="34" charset="0"/>
              <a:buChar char="•"/>
              <a:defRPr/>
            </a:pPr>
            <a:r>
              <a:rPr lang="en-GB" sz="1000" dirty="0"/>
              <a:t>Oxford Older Adult wards have historically high levels of long term sickness which is being addressed by management and HR team. This has resulted in a number of formal sickness processes. </a:t>
            </a:r>
          </a:p>
          <a:p>
            <a:pPr marL="171450" indent="-171450">
              <a:buFont typeface="Arial" pitchFamily="34" charset="0"/>
              <a:buChar char="•"/>
              <a:defRPr/>
            </a:pPr>
            <a:r>
              <a:rPr lang="en-GB" sz="1000" dirty="0"/>
              <a:t>Oxford Adults of Working Age have taken a robust line on sickness within the Wards as rising sickness was seen as a concern, improved results are being seen. This has resulted in return to work with adjustments. </a:t>
            </a:r>
          </a:p>
          <a:p>
            <a:pPr marL="171450" indent="-171450">
              <a:buFont typeface="Arial" pitchFamily="34" charset="0"/>
              <a:buChar char="•"/>
              <a:defRPr/>
            </a:pPr>
            <a:r>
              <a:rPr lang="en-GB" sz="1000" dirty="0"/>
              <a:t>Bucks sickness  - monthly meetings with Managers are going well and improved results are being seen.</a:t>
            </a:r>
          </a:p>
          <a:p>
            <a:pPr marL="171450" indent="-171450">
              <a:buFont typeface="Arial" pitchFamily="34" charset="0"/>
              <a:buChar char="•"/>
              <a:defRPr/>
            </a:pPr>
            <a:r>
              <a:rPr lang="en-GB" sz="1000" dirty="0"/>
              <a:t>High sickness in the community is dominated by a small number of teams and the main reason for sickness is anxiety/stress/depression/other psychiatric illnesses. Management in those teams has been strengthened or supported by the Service Managers, the use of triggers reinforced and referrals to Occupational Health increased.</a:t>
            </a:r>
          </a:p>
          <a:p>
            <a:pPr marL="171450" indent="-171450" eaLnBrk="0" hangingPunct="0">
              <a:buFont typeface="Arial" pitchFamily="34" charset="0"/>
              <a:buChar char="•"/>
              <a:defRPr/>
            </a:pPr>
            <a:endParaRPr lang="en-GB" sz="900" dirty="0"/>
          </a:p>
          <a:p>
            <a:pPr eaLnBrk="0" hangingPunct="0">
              <a:defRPr/>
            </a:pPr>
            <a:endParaRPr lang="en-GB" sz="900" dirty="0">
              <a:solidFill>
                <a:srgbClr val="FF0000"/>
              </a:solidFill>
            </a:endParaRPr>
          </a:p>
          <a:p>
            <a:pPr eaLnBrk="0" hangingPunct="0">
              <a:defRPr/>
            </a:pPr>
            <a:r>
              <a:rPr lang="en-GB" sz="1000" b="1" dirty="0">
                <a:cs typeface="Calibri" pitchFamily="34" charset="0"/>
              </a:rPr>
              <a:t>Bank and Agency</a:t>
            </a:r>
          </a:p>
          <a:p>
            <a:pPr marL="171450" indent="-171450">
              <a:buFont typeface="Arial" pitchFamily="34" charset="0"/>
              <a:buChar char="•"/>
              <a:defRPr/>
            </a:pPr>
            <a:r>
              <a:rPr lang="en-GB" sz="1000" dirty="0"/>
              <a:t>Bank and Agency costs have remained stable at 3.4% and sessional costs have decreased month on month . The ongoing spend is due to the ward shortages and high levels of observations. </a:t>
            </a:r>
          </a:p>
          <a:p>
            <a:pPr marL="171450" indent="-171450">
              <a:buFont typeface="Arial" pitchFamily="34" charset="0"/>
              <a:buChar char="•"/>
              <a:defRPr/>
            </a:pPr>
            <a:r>
              <a:rPr lang="en-GB" sz="1000" dirty="0"/>
              <a:t>As Mental Health has not historically been included on the NHSP agency agreement either the shifts remain unfilled or the use of sessional staff increases which can result in increased sickness. The Adult wards are booking short contract agency staff for the first time because NHSP cannot be relied upon to fill shifts. We will work with Procurement to ensure we are offered preferential rates by using agencies on the framework.</a:t>
            </a:r>
          </a:p>
          <a:p>
            <a:pPr eaLnBrk="0" hangingPunct="0">
              <a:defRPr/>
            </a:pPr>
            <a:endParaRPr lang="en-GB" sz="1000" dirty="0"/>
          </a:p>
          <a:p>
            <a:pPr eaLnBrk="0" hangingPunct="0">
              <a:defRPr/>
            </a:pPr>
            <a:r>
              <a:rPr lang="en-GB" sz="1000" b="1" dirty="0"/>
              <a:t>Vacancies</a:t>
            </a:r>
          </a:p>
          <a:p>
            <a:pPr marL="171450" indent="-171450" eaLnBrk="0" hangingPunct="0">
              <a:buFont typeface="Arial" pitchFamily="34" charset="0"/>
              <a:buChar char="•"/>
              <a:defRPr/>
            </a:pPr>
            <a:r>
              <a:rPr lang="en-GB" sz="1000" dirty="0"/>
              <a:t>From the recent successful recruitment campaign 18 appointments have been made with 10 more at offer stage.</a:t>
            </a:r>
          </a:p>
          <a:p>
            <a:pPr eaLnBrk="0" hangingPunct="0">
              <a:defRPr/>
            </a:pPr>
            <a:endParaRPr lang="en-GB" sz="900" dirty="0"/>
          </a:p>
          <a:p>
            <a:pPr>
              <a:defRPr/>
            </a:pPr>
            <a:endParaRPr lang="en-GB" sz="900" b="1" dirty="0"/>
          </a:p>
          <a:p>
            <a:pPr>
              <a:defRPr/>
            </a:pPr>
            <a:r>
              <a:rPr lang="en-GB" sz="900" b="1" dirty="0"/>
              <a:t> </a:t>
            </a:r>
            <a:endParaRPr lang="en-GB" sz="900" dirty="0"/>
          </a:p>
          <a:p>
            <a:pPr>
              <a:defRPr/>
            </a:pPr>
            <a:r>
              <a:rPr lang="en-GB" sz="900" dirty="0"/>
              <a:t> </a:t>
            </a:r>
          </a:p>
          <a:p>
            <a:pPr eaLnBrk="0" hangingPunct="0">
              <a:defRPr/>
            </a:pPr>
            <a:endParaRPr lang="en-GB" sz="900" dirty="0"/>
          </a:p>
          <a:p>
            <a:pPr eaLnBrk="0" hangingPunct="0">
              <a:defRPr/>
            </a:pPr>
            <a:r>
              <a:rPr lang="en-GB" sz="1000" dirty="0">
                <a:cs typeface="Calibri" pitchFamily="34" charset="0"/>
              </a:rPr>
              <a:t>.</a:t>
            </a:r>
          </a:p>
          <a:p>
            <a:pPr eaLnBrk="0" hangingPunct="0">
              <a:defRPr/>
            </a:pPr>
            <a:endParaRPr lang="en-GB" sz="900" dirty="0"/>
          </a:p>
        </p:txBody>
      </p:sp>
      <p:sp>
        <p:nvSpPr>
          <p:cNvPr id="7" name="Rectangle 6"/>
          <p:cNvSpPr/>
          <p:nvPr/>
        </p:nvSpPr>
        <p:spPr>
          <a:xfrm>
            <a:off x="395288" y="908050"/>
            <a:ext cx="8280400" cy="54737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OXFORDSHIRE COMMUNITY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F4094433-5D99-41F0-9317-8A268D08A9BF}" type="slidenum">
              <a:rPr lang="en-GB" smtClean="0"/>
              <a:pPr>
                <a:defRPr/>
              </a:pPr>
              <a:t>5</a:t>
            </a:fld>
            <a:endParaRPr lang="en-GB" dirty="0"/>
          </a:p>
        </p:txBody>
      </p:sp>
      <p:graphicFrame>
        <p:nvGraphicFramePr>
          <p:cNvPr id="4" name="Table 3"/>
          <p:cNvGraphicFramePr>
            <a:graphicFrameLocks noGrp="1"/>
          </p:cNvGraphicFramePr>
          <p:nvPr/>
        </p:nvGraphicFramePr>
        <p:xfrm>
          <a:off x="1524000" y="1397000"/>
          <a:ext cx="6096000" cy="741364"/>
        </p:xfrm>
        <a:graphic>
          <a:graphicData uri="http://schemas.openxmlformats.org/drawingml/2006/table">
            <a:tbl>
              <a:tblPr firstRow="1" bandRow="1">
                <a:tableStyleId>{5C22544A-7EE6-4342-B048-85BDC9FD1C3A}</a:tableStyleId>
              </a:tblPr>
              <a:tblGrid>
                <a:gridCol w="6096000"/>
              </a:tblGrid>
              <a:tr h="370682">
                <a:tc>
                  <a:txBody>
                    <a:bodyPr/>
                    <a:lstStyle/>
                    <a:p>
                      <a:endParaRPr lang="en-GB" sz="1800" dirty="0"/>
                    </a:p>
                  </a:txBody>
                  <a:tcPr marT="45700" marB="45700">
                    <a:noFill/>
                  </a:tcPr>
                </a:tc>
              </a:tr>
              <a:tr h="370682">
                <a:tc>
                  <a:txBody>
                    <a:bodyPr/>
                    <a:lstStyle/>
                    <a:p>
                      <a:endParaRPr lang="en-GB" sz="1800" dirty="0"/>
                    </a:p>
                  </a:txBody>
                  <a:tcPr marT="45700" marB="45700">
                    <a:noFill/>
                  </a:tcPr>
                </a:tc>
              </a:tr>
            </a:tbl>
          </a:graphicData>
        </a:graphic>
      </p:graphicFrame>
      <p:pic>
        <p:nvPicPr>
          <p:cNvPr id="6156" name="Picture 15"/>
          <p:cNvPicPr>
            <a:picLocks noChangeAspect="1" noChangeArrowheads="1"/>
          </p:cNvPicPr>
          <p:nvPr/>
        </p:nvPicPr>
        <p:blipFill>
          <a:blip r:embed="rId2" cstate="print"/>
          <a:srcRect/>
          <a:stretch>
            <a:fillRect/>
          </a:stretch>
        </p:blipFill>
        <p:spPr bwMode="auto">
          <a:xfrm>
            <a:off x="468313" y="2349500"/>
            <a:ext cx="4175125" cy="2087563"/>
          </a:xfrm>
          <a:prstGeom prst="rect">
            <a:avLst/>
          </a:prstGeom>
          <a:noFill/>
          <a:ln w="9525">
            <a:noFill/>
            <a:miter lim="800000"/>
            <a:headEnd/>
            <a:tailEnd/>
          </a:ln>
        </p:spPr>
      </p:pic>
      <p:pic>
        <p:nvPicPr>
          <p:cNvPr id="6157" name="Picture 16"/>
          <p:cNvPicPr>
            <a:picLocks noChangeAspect="1" noChangeArrowheads="1"/>
          </p:cNvPicPr>
          <p:nvPr/>
        </p:nvPicPr>
        <p:blipFill>
          <a:blip r:embed="rId3" cstate="print"/>
          <a:srcRect/>
          <a:stretch>
            <a:fillRect/>
          </a:stretch>
        </p:blipFill>
        <p:spPr bwMode="auto">
          <a:xfrm>
            <a:off x="4643438" y="2349500"/>
            <a:ext cx="4032250" cy="2087563"/>
          </a:xfrm>
          <a:prstGeom prst="rect">
            <a:avLst/>
          </a:prstGeom>
          <a:noFill/>
          <a:ln w="9525">
            <a:noFill/>
            <a:miter lim="800000"/>
            <a:headEnd/>
            <a:tailEnd/>
          </a:ln>
        </p:spPr>
      </p:pic>
      <p:pic>
        <p:nvPicPr>
          <p:cNvPr id="6158" name="Picture 17"/>
          <p:cNvPicPr>
            <a:picLocks noChangeAspect="1" noChangeArrowheads="1"/>
          </p:cNvPicPr>
          <p:nvPr/>
        </p:nvPicPr>
        <p:blipFill>
          <a:blip r:embed="rId4" cstate="print"/>
          <a:srcRect/>
          <a:stretch>
            <a:fillRect/>
          </a:stretch>
        </p:blipFill>
        <p:spPr bwMode="auto">
          <a:xfrm>
            <a:off x="468313" y="4486275"/>
            <a:ext cx="8207375" cy="1966913"/>
          </a:xfrm>
          <a:prstGeom prst="rect">
            <a:avLst/>
          </a:prstGeom>
          <a:noFill/>
          <a:ln w="9525">
            <a:noFill/>
            <a:miter lim="800000"/>
            <a:headEnd/>
            <a:tailEnd/>
          </a:ln>
        </p:spPr>
      </p:pic>
      <p:pic>
        <p:nvPicPr>
          <p:cNvPr id="6159" name="Picture 18"/>
          <p:cNvPicPr>
            <a:picLocks noChangeAspect="1" noChangeArrowheads="1"/>
          </p:cNvPicPr>
          <p:nvPr/>
        </p:nvPicPr>
        <p:blipFill>
          <a:blip r:embed="rId5" cstate="print"/>
          <a:srcRect/>
          <a:stretch>
            <a:fillRect/>
          </a:stretch>
        </p:blipFill>
        <p:spPr bwMode="auto">
          <a:xfrm>
            <a:off x="395288" y="836613"/>
            <a:ext cx="8294687" cy="523875"/>
          </a:xfrm>
          <a:prstGeom prst="rect">
            <a:avLst/>
          </a:prstGeom>
          <a:noFill/>
          <a:ln w="9525">
            <a:noFill/>
            <a:miter lim="800000"/>
            <a:headEnd/>
            <a:tailEnd/>
          </a:ln>
        </p:spPr>
      </p:pic>
      <p:pic>
        <p:nvPicPr>
          <p:cNvPr id="6160" name="Picture 19"/>
          <p:cNvPicPr>
            <a:picLocks noChangeAspect="1" noChangeArrowheads="1"/>
          </p:cNvPicPr>
          <p:nvPr/>
        </p:nvPicPr>
        <p:blipFill>
          <a:blip r:embed="rId6" cstate="print"/>
          <a:srcRect/>
          <a:stretch>
            <a:fillRect/>
          </a:stretch>
        </p:blipFill>
        <p:spPr bwMode="auto">
          <a:xfrm>
            <a:off x="395288" y="1341438"/>
            <a:ext cx="82804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OXFORDSHIRE COMMUNITY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D8113CD6-D041-4BFD-A765-3A16CE4611D6}" type="slidenum">
              <a:rPr lang="en-GB" smtClean="0"/>
              <a:pPr>
                <a:defRPr/>
              </a:pPr>
              <a:t>6</a:t>
            </a:fld>
            <a:endParaRPr lang="en-GB" dirty="0"/>
          </a:p>
        </p:txBody>
      </p:sp>
      <p:sp>
        <p:nvSpPr>
          <p:cNvPr id="7172" name="TextBox 5"/>
          <p:cNvSpPr txBox="1">
            <a:spLocks noChangeArrowheads="1"/>
          </p:cNvSpPr>
          <p:nvPr/>
        </p:nvSpPr>
        <p:spPr bwMode="auto">
          <a:xfrm>
            <a:off x="468313" y="981075"/>
            <a:ext cx="8135937" cy="5216525"/>
          </a:xfrm>
          <a:prstGeom prst="rect">
            <a:avLst/>
          </a:prstGeom>
          <a:noFill/>
          <a:ln w="9525">
            <a:noFill/>
            <a:miter lim="800000"/>
            <a:headEnd/>
            <a:tailEnd/>
          </a:ln>
        </p:spPr>
        <p:txBody>
          <a:bodyPr>
            <a:spAutoFit/>
          </a:bodyPr>
          <a:lstStyle/>
          <a:p>
            <a:pPr eaLnBrk="0" hangingPunct="0"/>
            <a:r>
              <a:rPr lang="en-GB" sz="1100" b="1">
                <a:cs typeface="Arial" pitchFamily="34" charset="0"/>
              </a:rPr>
              <a:t>Analysis/Actions being taken by the HR Team in Month</a:t>
            </a:r>
          </a:p>
          <a:p>
            <a:pPr eaLnBrk="0" hangingPunct="0"/>
            <a:endParaRPr lang="en-GB" sz="1100" b="1">
              <a:cs typeface="Arial" pitchFamily="34" charset="0"/>
            </a:endParaRPr>
          </a:p>
          <a:p>
            <a:r>
              <a:rPr lang="en-GB" sz="1000" b="1">
                <a:cs typeface="Arial" pitchFamily="34" charset="0"/>
              </a:rPr>
              <a:t>Turnover</a:t>
            </a:r>
            <a:r>
              <a:rPr lang="en-GB" sz="1000">
                <a:cs typeface="Arial" pitchFamily="34" charset="0"/>
              </a:rPr>
              <a:t> </a:t>
            </a:r>
          </a:p>
          <a:p>
            <a:pPr eaLnBrk="0" hangingPunct="0">
              <a:buFont typeface="Arial" pitchFamily="34" charset="0"/>
              <a:buChar char="•"/>
            </a:pPr>
            <a:r>
              <a:rPr lang="en-GB" sz="900"/>
              <a:t>The Division remains slightly above Trust target at 12.8%: there remains variation across the services</a:t>
            </a:r>
          </a:p>
          <a:p>
            <a:pPr eaLnBrk="0" hangingPunct="0">
              <a:buFont typeface="Arial" pitchFamily="34" charset="0"/>
              <a:buChar char="•"/>
            </a:pPr>
            <a:r>
              <a:rPr lang="en-GB" sz="900"/>
              <a:t>The Staff survey results are being formulated into a presentation to managers which can then help to inform action plans at a Service level.</a:t>
            </a:r>
          </a:p>
          <a:p>
            <a:pPr eaLnBrk="0" hangingPunct="0">
              <a:buFont typeface="Arial" pitchFamily="34" charset="0"/>
              <a:buChar char="•"/>
            </a:pPr>
            <a:r>
              <a:rPr lang="en-GB" sz="900"/>
              <a:t>The new Exit process in which HR are proactively making contact with leavers to gain more detailed Exit information has been published to managers within the Division.</a:t>
            </a:r>
          </a:p>
          <a:p>
            <a:pPr eaLnBrk="0" hangingPunct="0"/>
            <a:endParaRPr lang="en-GB" sz="900">
              <a:cs typeface="Arial" pitchFamily="34" charset="0"/>
            </a:endParaRPr>
          </a:p>
          <a:p>
            <a:pPr eaLnBrk="0" hangingPunct="0"/>
            <a:r>
              <a:rPr lang="en-GB" sz="1000" b="1">
                <a:cs typeface="Arial" pitchFamily="34" charset="0"/>
              </a:rPr>
              <a:t>Sickness</a:t>
            </a:r>
          </a:p>
          <a:p>
            <a:pPr eaLnBrk="0" hangingPunct="0">
              <a:buFont typeface="Arial" pitchFamily="34" charset="0"/>
              <a:buChar char="•"/>
            </a:pPr>
            <a:r>
              <a:rPr lang="en-GB" sz="900"/>
              <a:t>Sickness  has increased and remains above Trust target at 5.20%. It is above target in all areas of the Division with the exception of Countywide Services</a:t>
            </a:r>
          </a:p>
          <a:p>
            <a:pPr eaLnBrk="0" hangingPunct="0">
              <a:buFont typeface="Arial" pitchFamily="34" charset="0"/>
              <a:buChar char="•"/>
            </a:pPr>
            <a:r>
              <a:rPr lang="en-GB" sz="900"/>
              <a:t>Training in short term sickness absence management for the Band 6/7s in the Community Nursing teams has now been delivered to North East, South East (May) Oxford City and North Localities.  We are in the process of arranging training for the South West locality. </a:t>
            </a:r>
          </a:p>
          <a:p>
            <a:pPr eaLnBrk="0" hangingPunct="0">
              <a:buFont typeface="Arial" pitchFamily="34" charset="0"/>
              <a:buChar char="•"/>
            </a:pPr>
            <a:r>
              <a:rPr lang="en-GB" sz="900"/>
              <a:t>Sickness has been higher than usual in some Community Hospitals due to recent outbreaks of D &amp; V and Chest infections which were reported to the Health Protection Agency (HPA) which may have impacted upon the absence rate figures.</a:t>
            </a:r>
          </a:p>
          <a:p>
            <a:pPr eaLnBrk="0" hangingPunct="0">
              <a:buFont typeface="Arial" pitchFamily="34" charset="0"/>
              <a:buChar char="•"/>
            </a:pPr>
            <a:r>
              <a:rPr lang="en-GB" sz="900"/>
              <a:t>All Community Hospitals Managers have been trained in Absence Management in the past but refresher training needs are being reviewed and assessed. </a:t>
            </a:r>
          </a:p>
          <a:p>
            <a:pPr eaLnBrk="0" hangingPunct="0">
              <a:buFont typeface="Arial" pitchFamily="34" charset="0"/>
              <a:buChar char="•"/>
            </a:pPr>
            <a:r>
              <a:rPr lang="en-GB" sz="900"/>
              <a:t>There are now a number of cases going through the formal Capability process relating to sickness absence and ill health.  HR are working proactively with Occupational Health and management to deal with these cases promptly.</a:t>
            </a:r>
          </a:p>
          <a:p>
            <a:pPr eaLnBrk="0" hangingPunct="0">
              <a:buFont typeface="Arial" pitchFamily="34" charset="0"/>
              <a:buChar char="•"/>
            </a:pPr>
            <a:r>
              <a:rPr lang="en-GB" sz="900"/>
              <a:t>The half pay/no pay report for all staff within the Division is reviewed monthly at the BARM meetings and each case is discussed to ensure that appropriate management action is being taken.</a:t>
            </a:r>
          </a:p>
          <a:p>
            <a:pPr eaLnBrk="0" hangingPunct="0"/>
            <a:endParaRPr lang="en-GB" sz="900">
              <a:solidFill>
                <a:srgbClr val="FF0000"/>
              </a:solidFill>
            </a:endParaRPr>
          </a:p>
          <a:p>
            <a:pPr eaLnBrk="0" hangingPunct="0"/>
            <a:r>
              <a:rPr lang="en-GB" sz="1000" b="1">
                <a:ea typeface="Calibri" pitchFamily="34" charset="0"/>
                <a:cs typeface="Calibri" pitchFamily="34" charset="0"/>
              </a:rPr>
              <a:t>Bank and Agency</a:t>
            </a:r>
            <a:endParaRPr lang="en-GB" sz="1000"/>
          </a:p>
          <a:p>
            <a:pPr eaLnBrk="0" hangingPunct="0">
              <a:buFont typeface="Arial" pitchFamily="34" charset="0"/>
              <a:buChar char="•"/>
            </a:pPr>
            <a:r>
              <a:rPr lang="en-GB" sz="900"/>
              <a:t>Bank and Agency usage is below Trust target and usage continues to be predominantly within Community hospitals.</a:t>
            </a:r>
          </a:p>
          <a:p>
            <a:pPr eaLnBrk="0" hangingPunct="0">
              <a:buFont typeface="Arial" pitchFamily="34" charset="0"/>
              <a:buChar char="•"/>
            </a:pPr>
            <a:r>
              <a:rPr lang="en-GB" sz="900"/>
              <a:t>Agency levels have fallen in recent weeks as the need for escalation beds has reduced in Community hospitals but remain high in some of the Community Hospitals where there are currently vacancies;</a:t>
            </a:r>
          </a:p>
          <a:p>
            <a:pPr eaLnBrk="0" hangingPunct="0">
              <a:buFont typeface="Arial" pitchFamily="34" charset="0"/>
              <a:buChar char="•"/>
            </a:pPr>
            <a:r>
              <a:rPr lang="en-GB" sz="900"/>
              <a:t>A meeting is arranged between HR, Finance and the Head of Service for Community Hospitals to review Bank and Agency spend and to discuss additional actions which may be taken to reduce the need for Bank and Agency in areas where the use is continually high. The areas where the vacancies are highest are the predominant users and therefore actions being taken in respect of vacancies, as detailed below, are also relevant.</a:t>
            </a:r>
          </a:p>
          <a:p>
            <a:pPr eaLnBrk="0" hangingPunct="0"/>
            <a:endParaRPr lang="en-GB" sz="900"/>
          </a:p>
          <a:p>
            <a:pPr eaLnBrk="0" hangingPunct="0"/>
            <a:endParaRPr lang="en-GB" sz="900"/>
          </a:p>
          <a:p>
            <a:pPr eaLnBrk="0" hangingPunct="0"/>
            <a:r>
              <a:rPr lang="en-GB" sz="900" b="1">
                <a:cs typeface="Arial" pitchFamily="34" charset="0"/>
              </a:rPr>
              <a:t>Vacancies:</a:t>
            </a:r>
          </a:p>
          <a:p>
            <a:pPr eaLnBrk="0" hangingPunct="0">
              <a:buFont typeface="Arial" pitchFamily="34" charset="0"/>
              <a:buChar char="•"/>
            </a:pPr>
            <a:r>
              <a:rPr lang="en-GB" sz="900">
                <a:cs typeface="Arial" pitchFamily="34" charset="0"/>
              </a:rPr>
              <a:t>.T</a:t>
            </a:r>
            <a:r>
              <a:rPr lang="en-GB" sz="900"/>
              <a:t>he number of vacancies is currently 165 of which 27 are at offer and 83 are at offer accepted.</a:t>
            </a:r>
          </a:p>
          <a:p>
            <a:pPr eaLnBrk="0" hangingPunct="0">
              <a:buFont typeface="Arial" pitchFamily="34" charset="0"/>
              <a:buChar char="•"/>
            </a:pPr>
            <a:r>
              <a:rPr lang="en-GB" sz="900"/>
              <a:t>The number of vacancies has reduced over recent months but there remain pockets of vacancies to which it is proving difficult to recruit.</a:t>
            </a:r>
          </a:p>
          <a:p>
            <a:pPr eaLnBrk="0" hangingPunct="0">
              <a:buFont typeface="Arial" pitchFamily="34" charset="0"/>
              <a:buChar char="•"/>
            </a:pPr>
            <a:r>
              <a:rPr lang="en-GB" sz="900"/>
              <a:t> A Community Services Recruitment Project Group has been set up by HR and will be reviewing actions with regard to hard to fill vacancies .  Agreed actions so far include attendance at the National RCN Recruitment fair in London and researching/costing the possibility of recruiting qualified nurses from Ireland as part of plans to cover Winter escalation beds.</a:t>
            </a:r>
            <a:endParaRPr lang="en-GB" sz="900">
              <a:cs typeface="Arial" pitchFamily="34" charset="0"/>
            </a:endParaRPr>
          </a:p>
          <a:p>
            <a:endParaRPr lang="en-GB" sz="1100"/>
          </a:p>
        </p:txBody>
      </p:sp>
      <p:sp>
        <p:nvSpPr>
          <p:cNvPr id="5" name="Rectangle 4"/>
          <p:cNvSpPr/>
          <p:nvPr/>
        </p:nvSpPr>
        <p:spPr>
          <a:xfrm>
            <a:off x="395288" y="908050"/>
            <a:ext cx="8280400" cy="54737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5288" y="188913"/>
            <a:ext cx="8280400" cy="561975"/>
          </a:xfrm>
          <a:solidFill>
            <a:srgbClr val="5287B7"/>
          </a:solidFill>
        </p:spPr>
        <p:txBody>
          <a:bodyPr/>
          <a:lstStyle/>
          <a:p>
            <a:r>
              <a:rPr lang="en-GB" sz="1600" b="1" smtClean="0">
                <a:solidFill>
                  <a:schemeClr val="bg1"/>
                </a:solidFill>
                <a:latin typeface="Arial" pitchFamily="34" charset="0"/>
                <a:cs typeface="Arial" pitchFamily="34" charset="0"/>
              </a:rPr>
              <a:t>CHILDRENS &amp; FAMILIES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4CD23EAF-AEF7-4CDC-89C0-A2B78E0FA6E6}" type="slidenum">
              <a:rPr lang="en-GB" smtClean="0"/>
              <a:pPr>
                <a:defRPr/>
              </a:pPr>
              <a:t>7</a:t>
            </a:fld>
            <a:endParaRPr lang="en-GB" dirty="0"/>
          </a:p>
        </p:txBody>
      </p:sp>
      <p:pic>
        <p:nvPicPr>
          <p:cNvPr id="8196" name="Picture 7"/>
          <p:cNvPicPr>
            <a:picLocks noChangeAspect="1" noChangeArrowheads="1"/>
          </p:cNvPicPr>
          <p:nvPr/>
        </p:nvPicPr>
        <p:blipFill>
          <a:blip r:embed="rId2" cstate="print"/>
          <a:srcRect/>
          <a:stretch>
            <a:fillRect/>
          </a:stretch>
        </p:blipFill>
        <p:spPr bwMode="auto">
          <a:xfrm>
            <a:off x="395288" y="2349500"/>
            <a:ext cx="4248150" cy="2087563"/>
          </a:xfrm>
          <a:prstGeom prst="rect">
            <a:avLst/>
          </a:prstGeom>
          <a:noFill/>
          <a:ln w="9525">
            <a:noFill/>
            <a:miter lim="800000"/>
            <a:headEnd/>
            <a:tailEnd/>
          </a:ln>
        </p:spPr>
      </p:pic>
      <p:pic>
        <p:nvPicPr>
          <p:cNvPr id="8197" name="Picture 8"/>
          <p:cNvPicPr>
            <a:picLocks noChangeAspect="1" noChangeArrowheads="1"/>
          </p:cNvPicPr>
          <p:nvPr/>
        </p:nvPicPr>
        <p:blipFill>
          <a:blip r:embed="rId3" cstate="print"/>
          <a:srcRect/>
          <a:stretch>
            <a:fillRect/>
          </a:stretch>
        </p:blipFill>
        <p:spPr bwMode="auto">
          <a:xfrm>
            <a:off x="4643438" y="2349500"/>
            <a:ext cx="4032250" cy="2087563"/>
          </a:xfrm>
          <a:prstGeom prst="rect">
            <a:avLst/>
          </a:prstGeom>
          <a:noFill/>
          <a:ln w="9525">
            <a:noFill/>
            <a:miter lim="800000"/>
            <a:headEnd/>
            <a:tailEnd/>
          </a:ln>
        </p:spPr>
      </p:pic>
      <p:pic>
        <p:nvPicPr>
          <p:cNvPr id="8198" name="Picture 9"/>
          <p:cNvPicPr>
            <a:picLocks noChangeAspect="1" noChangeArrowheads="1"/>
          </p:cNvPicPr>
          <p:nvPr/>
        </p:nvPicPr>
        <p:blipFill>
          <a:blip r:embed="rId4" cstate="print"/>
          <a:srcRect/>
          <a:stretch>
            <a:fillRect/>
          </a:stretch>
        </p:blipFill>
        <p:spPr bwMode="auto">
          <a:xfrm>
            <a:off x="395288" y="4437063"/>
            <a:ext cx="8280400" cy="2016125"/>
          </a:xfrm>
          <a:prstGeom prst="rect">
            <a:avLst/>
          </a:prstGeom>
          <a:noFill/>
          <a:ln w="9525">
            <a:noFill/>
            <a:miter lim="800000"/>
            <a:headEnd/>
            <a:tailEnd/>
          </a:ln>
        </p:spPr>
      </p:pic>
      <p:pic>
        <p:nvPicPr>
          <p:cNvPr id="8199" name="Picture 10"/>
          <p:cNvPicPr>
            <a:picLocks noChangeAspect="1" noChangeArrowheads="1"/>
          </p:cNvPicPr>
          <p:nvPr/>
        </p:nvPicPr>
        <p:blipFill>
          <a:blip r:embed="rId5" cstate="print"/>
          <a:srcRect/>
          <a:stretch>
            <a:fillRect/>
          </a:stretch>
        </p:blipFill>
        <p:spPr bwMode="auto">
          <a:xfrm>
            <a:off x="395288" y="765175"/>
            <a:ext cx="8304212" cy="542925"/>
          </a:xfrm>
          <a:prstGeom prst="rect">
            <a:avLst/>
          </a:prstGeom>
          <a:noFill/>
          <a:ln w="9525">
            <a:noFill/>
            <a:miter lim="800000"/>
            <a:headEnd/>
            <a:tailEnd/>
          </a:ln>
        </p:spPr>
      </p:pic>
      <p:pic>
        <p:nvPicPr>
          <p:cNvPr id="8200" name="Picture 11"/>
          <p:cNvPicPr>
            <a:picLocks noChangeAspect="1" noChangeArrowheads="1"/>
          </p:cNvPicPr>
          <p:nvPr/>
        </p:nvPicPr>
        <p:blipFill>
          <a:blip r:embed="rId6" cstate="print"/>
          <a:srcRect/>
          <a:stretch>
            <a:fillRect/>
          </a:stretch>
        </p:blipFill>
        <p:spPr bwMode="auto">
          <a:xfrm>
            <a:off x="395288" y="1268413"/>
            <a:ext cx="828040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CHILDRENS &amp; FAMILIES SERVICES – PERFORMANCE AGAINST TARGET</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E9379579-80D0-4632-9097-06412095BF40}" type="slidenum">
              <a:rPr lang="en-GB" smtClean="0"/>
              <a:pPr>
                <a:defRPr/>
              </a:pPr>
              <a:t>8</a:t>
            </a:fld>
            <a:endParaRPr lang="en-GB" dirty="0"/>
          </a:p>
        </p:txBody>
      </p:sp>
      <p:sp>
        <p:nvSpPr>
          <p:cNvPr id="9220" name="Rectangle 1"/>
          <p:cNvSpPr>
            <a:spLocks noChangeArrowheads="1"/>
          </p:cNvSpPr>
          <p:nvPr/>
        </p:nvSpPr>
        <p:spPr bwMode="auto">
          <a:xfrm>
            <a:off x="0" y="-812800"/>
            <a:ext cx="228600" cy="3478213"/>
          </a:xfrm>
          <a:prstGeom prst="rect">
            <a:avLst/>
          </a:prstGeom>
          <a:noFill/>
          <a:ln w="9525">
            <a:noFill/>
            <a:miter lim="800000"/>
            <a:headEnd/>
            <a:tailEnd/>
          </a:ln>
        </p:spPr>
        <p:txBody>
          <a:bodyPr wrap="none" anchor="ctr">
            <a:spAutoFit/>
          </a:bodyPr>
          <a:lstStyle/>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endParaRPr lang="en-GB" sz="1000" b="1">
              <a:ea typeface="Calibri" pitchFamily="34" charset="0"/>
              <a:cs typeface="Times New Roman" pitchFamily="18" charset="0"/>
            </a:endParaRPr>
          </a:p>
          <a:p>
            <a:pPr eaLnBrk="0" hangingPunct="0"/>
            <a:r>
              <a:rPr lang="en-GB" sz="1000" b="1">
                <a:ea typeface="Calibri" pitchFamily="34" charset="0"/>
                <a:cs typeface="Times New Roman" pitchFamily="18" charset="0"/>
              </a:rPr>
              <a:t>:</a:t>
            </a:r>
            <a:endParaRPr lang="en-GB" sz="1000">
              <a:ea typeface="Calibri" pitchFamily="34" charset="0"/>
              <a:cs typeface="Times New Roman" pitchFamily="18" charset="0"/>
            </a:endParaRPr>
          </a:p>
        </p:txBody>
      </p:sp>
      <p:graphicFrame>
        <p:nvGraphicFramePr>
          <p:cNvPr id="10" name="Table 9"/>
          <p:cNvGraphicFramePr>
            <a:graphicFrameLocks noGrp="1"/>
          </p:cNvGraphicFramePr>
          <p:nvPr/>
        </p:nvGraphicFramePr>
        <p:xfrm>
          <a:off x="395288" y="981075"/>
          <a:ext cx="8280400" cy="5400675"/>
        </p:xfrm>
        <a:graphic>
          <a:graphicData uri="http://schemas.openxmlformats.org/drawingml/2006/table">
            <a:tbl>
              <a:tblPr/>
              <a:tblGrid>
                <a:gridCol w="8280400"/>
              </a:tblGrid>
              <a:tr h="5400675">
                <a:tc>
                  <a:txBody>
                    <a:bodyPr/>
                    <a:lstStyle/>
                    <a:p>
                      <a:r>
                        <a:rPr lang="en-GB" sz="1000" b="1" kern="1200" dirty="0" smtClean="0">
                          <a:solidFill>
                            <a:schemeClr val="tx1"/>
                          </a:solidFill>
                          <a:latin typeface="Arial" pitchFamily="34" charset="0"/>
                          <a:ea typeface="+mn-ea"/>
                          <a:cs typeface="Arial" pitchFamily="34" charset="0"/>
                        </a:rPr>
                        <a:t>Analysis</a:t>
                      </a:r>
                      <a:r>
                        <a:rPr lang="en-GB" sz="1000" b="1" kern="1200" baseline="0" dirty="0" smtClean="0">
                          <a:solidFill>
                            <a:schemeClr val="tx1"/>
                          </a:solidFill>
                          <a:latin typeface="Arial" pitchFamily="34" charset="0"/>
                          <a:ea typeface="+mn-ea"/>
                          <a:cs typeface="Arial" pitchFamily="34" charset="0"/>
                        </a:rPr>
                        <a:t>/</a:t>
                      </a:r>
                      <a:r>
                        <a:rPr lang="en-GB" sz="1000" b="1" kern="1200" dirty="0" smtClean="0">
                          <a:solidFill>
                            <a:schemeClr val="tx1"/>
                          </a:solidFill>
                          <a:latin typeface="Arial" pitchFamily="34" charset="0"/>
                          <a:ea typeface="+mn-ea"/>
                          <a:cs typeface="Arial" pitchFamily="34" charset="0"/>
                        </a:rPr>
                        <a:t>Actions</a:t>
                      </a:r>
                      <a:r>
                        <a:rPr lang="en-GB" sz="1000" b="1" kern="1200" baseline="0" dirty="0" smtClean="0">
                          <a:solidFill>
                            <a:schemeClr val="tx1"/>
                          </a:solidFill>
                          <a:latin typeface="Arial" pitchFamily="34" charset="0"/>
                          <a:ea typeface="+mn-ea"/>
                          <a:cs typeface="Arial" pitchFamily="34" charset="0"/>
                        </a:rPr>
                        <a:t> </a:t>
                      </a:r>
                      <a:r>
                        <a:rPr lang="en-GB" sz="1000" b="1" kern="1200" dirty="0" smtClean="0">
                          <a:solidFill>
                            <a:schemeClr val="tx1"/>
                          </a:solidFill>
                          <a:latin typeface="Arial" pitchFamily="34" charset="0"/>
                          <a:ea typeface="+mn-ea"/>
                          <a:cs typeface="Arial" pitchFamily="34" charset="0"/>
                        </a:rPr>
                        <a:t>being taken by the HR Team in Month</a:t>
                      </a:r>
                      <a:endParaRPr lang="en-GB" sz="1000" kern="1200" dirty="0" smtClean="0">
                        <a:solidFill>
                          <a:schemeClr val="tx1"/>
                        </a:solidFill>
                        <a:latin typeface="Arial" pitchFamily="34" charset="0"/>
                        <a:ea typeface="+mn-ea"/>
                        <a:cs typeface="Arial" pitchFamily="34" charset="0"/>
                      </a:endParaRPr>
                    </a:p>
                    <a:p>
                      <a:r>
                        <a:rPr lang="en-GB" sz="1000" kern="1200" dirty="0" smtClean="0">
                          <a:solidFill>
                            <a:schemeClr val="tx1"/>
                          </a:solidFill>
                          <a:latin typeface="Arial" pitchFamily="34" charset="0"/>
                          <a:ea typeface="+mn-ea"/>
                          <a:cs typeface="Arial" pitchFamily="34" charset="0"/>
                        </a:rPr>
                        <a:t> </a:t>
                      </a:r>
                    </a:p>
                    <a:p>
                      <a:r>
                        <a:rPr lang="en-GB" sz="1000" b="1" kern="1200" dirty="0" smtClean="0">
                          <a:solidFill>
                            <a:schemeClr val="tx1"/>
                          </a:solidFill>
                          <a:latin typeface="Arial" pitchFamily="34" charset="0"/>
                          <a:ea typeface="+mn-ea"/>
                          <a:cs typeface="Arial" pitchFamily="34" charset="0"/>
                        </a:rPr>
                        <a:t>Turnover</a:t>
                      </a:r>
                      <a:endParaRPr lang="en-GB" sz="1000" kern="1200" dirty="0" smtClean="0">
                        <a:solidFill>
                          <a:schemeClr val="tx1"/>
                        </a:solidFill>
                        <a:latin typeface="Arial" pitchFamily="34" charset="0"/>
                        <a:ea typeface="+mn-ea"/>
                        <a:cs typeface="Arial" pitchFamily="34" charset="0"/>
                      </a:endParaRPr>
                    </a:p>
                    <a:p>
                      <a:pPr lvl="0">
                        <a:buFont typeface="Arial" pitchFamily="34" charset="0"/>
                        <a:buChar char="•"/>
                      </a:pPr>
                      <a:r>
                        <a:rPr lang="en-GB" sz="1000" b="1" kern="1200" dirty="0" smtClean="0">
                          <a:solidFill>
                            <a:schemeClr val="tx1"/>
                          </a:solidFill>
                          <a:latin typeface="+mn-lt"/>
                          <a:ea typeface="+mn-ea"/>
                          <a:cs typeface="+mn-cs"/>
                        </a:rPr>
                        <a:t> </a:t>
                      </a:r>
                      <a:r>
                        <a:rPr lang="en-GB" sz="900" kern="1200" dirty="0" smtClean="0">
                          <a:solidFill>
                            <a:schemeClr val="tx1"/>
                          </a:solidFill>
                          <a:latin typeface="Arial" pitchFamily="34" charset="0"/>
                          <a:ea typeface="+mn-ea"/>
                          <a:cs typeface="Arial" pitchFamily="34" charset="0"/>
                        </a:rPr>
                        <a:t>Current turnover is 12.94%, which is above trust target of 12% however we have seen a slight decrease of 0.14 since last month.</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 HR will work with the Modern Matrons to determine the reasons for contrasting levels</a:t>
                      </a:r>
                      <a:r>
                        <a:rPr lang="en-GB" sz="900" kern="1200" baseline="0" dirty="0" smtClean="0">
                          <a:solidFill>
                            <a:schemeClr val="tx1"/>
                          </a:solidFill>
                          <a:latin typeface="Arial" pitchFamily="34" charset="0"/>
                          <a:ea typeface="+mn-ea"/>
                          <a:cs typeface="Arial" pitchFamily="34" charset="0"/>
                        </a:rPr>
                        <a:t> of turnover at service level and</a:t>
                      </a:r>
                      <a:r>
                        <a:rPr lang="en-GB" sz="900" kern="1200" dirty="0" smtClean="0">
                          <a:solidFill>
                            <a:schemeClr val="tx1"/>
                          </a:solidFill>
                          <a:latin typeface="Arial" pitchFamily="34" charset="0"/>
                          <a:ea typeface="+mn-ea"/>
                          <a:cs typeface="Arial" pitchFamily="34" charset="0"/>
                        </a:rPr>
                        <a:t> report findings next month.</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 Number of leavers totalled 18 (WTD 9.92). </a:t>
                      </a:r>
                    </a:p>
                    <a:p>
                      <a:pPr lvl="0">
                        <a:buFont typeface="Arial" pitchFamily="34" charset="0"/>
                        <a:buChar char="•"/>
                      </a:pPr>
                      <a:endParaRPr lang="en-GB" sz="9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Sickness</a:t>
                      </a:r>
                      <a:endParaRPr lang="en-GB" sz="1000" kern="1200" dirty="0" smtClean="0">
                        <a:solidFill>
                          <a:schemeClr val="tx1"/>
                        </a:solidFill>
                        <a:latin typeface="Arial" pitchFamily="34" charset="0"/>
                        <a:ea typeface="+mn-ea"/>
                        <a:cs typeface="Arial" pitchFamily="34" charset="0"/>
                      </a:endParaRPr>
                    </a:p>
                    <a:p>
                      <a:pPr lvl="0">
                        <a:buFont typeface="Arial" pitchFamily="34" charset="0"/>
                        <a:buChar char="•"/>
                      </a:pPr>
                      <a:r>
                        <a:rPr lang="en-GB" sz="900" kern="1200" dirty="0" smtClean="0">
                          <a:solidFill>
                            <a:schemeClr val="tx1"/>
                          </a:solidFill>
                          <a:latin typeface="Arial" pitchFamily="34" charset="0"/>
                          <a:ea typeface="+mn-ea"/>
                          <a:cs typeface="Arial" pitchFamily="34" charset="0"/>
                        </a:rPr>
                        <a:t>Sickness absence continues below trust target at 2.95%, the lowest across all divisions.</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The top 3 reasons for absence are anxiety and stress at 33.18%, Gastrointestinal 10.81% and Tumours at 10.05%.   This will be raised within the meeting arranged between the Senior</a:t>
                      </a:r>
                      <a:r>
                        <a:rPr lang="en-GB" sz="900" kern="1200" baseline="0" dirty="0" smtClean="0">
                          <a:solidFill>
                            <a:schemeClr val="tx1"/>
                          </a:solidFill>
                          <a:latin typeface="Arial" pitchFamily="34" charset="0"/>
                          <a:ea typeface="+mn-ea"/>
                          <a:cs typeface="Arial" pitchFamily="34" charset="0"/>
                        </a:rPr>
                        <a:t> HR Business Partner</a:t>
                      </a:r>
                      <a:r>
                        <a:rPr lang="en-GB" sz="900" kern="1200" dirty="0" smtClean="0">
                          <a:solidFill>
                            <a:schemeClr val="tx1"/>
                          </a:solidFill>
                          <a:latin typeface="Arial" pitchFamily="34" charset="0"/>
                          <a:ea typeface="+mn-ea"/>
                          <a:cs typeface="Arial" pitchFamily="34" charset="0"/>
                        </a:rPr>
                        <a:t> and Occupational Health, scheduled for June.</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 Of the staff who are either approaching a ½ or nil pay situation,</a:t>
                      </a:r>
                      <a:r>
                        <a:rPr lang="en-GB" sz="900" kern="1200" baseline="0" dirty="0" smtClean="0">
                          <a:solidFill>
                            <a:schemeClr val="tx1"/>
                          </a:solidFill>
                          <a:latin typeface="Arial" pitchFamily="34" charset="0"/>
                          <a:ea typeface="+mn-ea"/>
                          <a:cs typeface="Arial" pitchFamily="34" charset="0"/>
                        </a:rPr>
                        <a:t> a number </a:t>
                      </a:r>
                      <a:r>
                        <a:rPr lang="en-GB" sz="900" kern="1200" dirty="0" smtClean="0">
                          <a:solidFill>
                            <a:schemeClr val="tx1"/>
                          </a:solidFill>
                          <a:latin typeface="Arial" pitchFamily="34" charset="0"/>
                          <a:ea typeface="+mn-ea"/>
                          <a:cs typeface="Arial" pitchFamily="34" charset="0"/>
                        </a:rPr>
                        <a:t>were returning to work in May and early June, with the remainder being monitored and supported by HR and line managers.</a:t>
                      </a:r>
                    </a:p>
                    <a:p>
                      <a:pPr lvl="0">
                        <a:buFont typeface="Arial" pitchFamily="34" charset="0"/>
                        <a:buChar char="•"/>
                      </a:pPr>
                      <a:endParaRPr lang="en-GB" sz="900" kern="1200" dirty="0" smtClean="0">
                        <a:solidFill>
                          <a:schemeClr val="tx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latin typeface="Arial" pitchFamily="34" charset="0"/>
                          <a:ea typeface="+mn-ea"/>
                          <a:cs typeface="Arial" pitchFamily="34" charset="0"/>
                        </a:rPr>
                        <a:t>Bank &amp; Agency</a:t>
                      </a:r>
                      <a:endParaRPr lang="en-GB" sz="1000" kern="1200" dirty="0" smtClean="0">
                        <a:solidFill>
                          <a:schemeClr val="tx1"/>
                        </a:solidFill>
                        <a:latin typeface="Arial" pitchFamily="34" charset="0"/>
                        <a:ea typeface="+mn-ea"/>
                        <a:cs typeface="Arial" pitchFamily="34" charset="0"/>
                      </a:endParaRPr>
                    </a:p>
                    <a:p>
                      <a:pPr lvl="0">
                        <a:buFont typeface="Arial" pitchFamily="34" charset="0"/>
                        <a:buChar char="•"/>
                      </a:pPr>
                      <a:r>
                        <a:rPr lang="en-GB" sz="900" kern="1200" dirty="0" smtClean="0">
                          <a:solidFill>
                            <a:schemeClr val="tx1"/>
                          </a:solidFill>
                          <a:latin typeface="Arial" pitchFamily="34" charset="0"/>
                          <a:ea typeface="+mn-ea"/>
                          <a:cs typeface="Arial" pitchFamily="34" charset="0"/>
                        </a:rPr>
                        <a:t>Currently 1.7% which is below trust target. Usage has been at or below target since December 2012. </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Services above target are Tier 4 inpatients </a:t>
                      </a:r>
                      <a:r>
                        <a:rPr lang="en-GB" sz="900" kern="1200" baseline="0" dirty="0" smtClean="0">
                          <a:solidFill>
                            <a:schemeClr val="tx1"/>
                          </a:solidFill>
                          <a:latin typeface="Arial" pitchFamily="34" charset="0"/>
                          <a:ea typeface="+mn-ea"/>
                          <a:cs typeface="Arial" pitchFamily="34" charset="0"/>
                        </a:rPr>
                        <a:t> </a:t>
                      </a:r>
                      <a:r>
                        <a:rPr lang="en-GB" sz="900" kern="1200" dirty="0" smtClean="0">
                          <a:solidFill>
                            <a:schemeClr val="tx1"/>
                          </a:solidFill>
                          <a:latin typeface="Arial" pitchFamily="34" charset="0"/>
                          <a:ea typeface="+mn-ea"/>
                          <a:cs typeface="Arial" pitchFamily="34" charset="0"/>
                        </a:rPr>
                        <a:t>at 14.3%, with Highfield Oxford at 16.2%  and Highfield Swindon at 11.7% </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Eating disorders have shown no use of agency in month, with both Cotswold house Oxford  &amp;</a:t>
                      </a:r>
                      <a:r>
                        <a:rPr lang="en-GB" sz="900" kern="1200" baseline="0" dirty="0" smtClean="0">
                          <a:solidFill>
                            <a:schemeClr val="tx1"/>
                          </a:solidFill>
                          <a:latin typeface="Arial" pitchFamily="34" charset="0"/>
                          <a:ea typeface="+mn-ea"/>
                          <a:cs typeface="Arial" pitchFamily="34" charset="0"/>
                        </a:rPr>
                        <a:t> </a:t>
                      </a:r>
                      <a:r>
                        <a:rPr lang="en-GB" sz="900" kern="1200" dirty="0" smtClean="0">
                          <a:solidFill>
                            <a:schemeClr val="tx1"/>
                          </a:solidFill>
                          <a:latin typeface="Arial" pitchFamily="34" charset="0"/>
                          <a:ea typeface="+mn-ea"/>
                          <a:cs typeface="Arial" pitchFamily="34" charset="0"/>
                        </a:rPr>
                        <a:t>Marlborough making excellent use of sessional contracts</a:t>
                      </a:r>
                    </a:p>
                    <a:p>
                      <a:pPr lvl="0">
                        <a:buFont typeface="Arial" pitchFamily="34" charset="0"/>
                        <a:buChar char="•"/>
                      </a:pPr>
                      <a:r>
                        <a:rPr lang="en-GB" sz="900" kern="1200" dirty="0" smtClean="0">
                          <a:solidFill>
                            <a:schemeClr val="tx1"/>
                          </a:solidFill>
                          <a:latin typeface="Arial" pitchFamily="34" charset="0"/>
                          <a:ea typeface="+mn-ea"/>
                          <a:cs typeface="Arial" pitchFamily="34" charset="0"/>
                        </a:rPr>
                        <a:t>Psychological Therapies have minimal bank usage at less than 1%</a:t>
                      </a:r>
                    </a:p>
                    <a:p>
                      <a:pPr lvl="0">
                        <a:buFont typeface="Arial" pitchFamily="34" charset="0"/>
                        <a:buChar char="•"/>
                      </a:pPr>
                      <a:endParaRPr lang="en-GB" sz="900" kern="1200" dirty="0" smtClean="0">
                        <a:solidFill>
                          <a:schemeClr val="tx1"/>
                        </a:solidFill>
                        <a:latin typeface="Arial" pitchFamily="34" charset="0"/>
                        <a:ea typeface="+mn-ea"/>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latin typeface="Arial" pitchFamily="34" charset="0"/>
                          <a:ea typeface="+mn-ea"/>
                          <a:cs typeface="Arial" pitchFamily="34" charset="0"/>
                        </a:rPr>
                        <a:t>Vacancies </a:t>
                      </a:r>
                    </a:p>
                    <a:p>
                      <a:pPr marL="0" lvl="0" algn="l" defTabSz="914400" rtl="0" eaLnBrk="1" latinLnBrk="0" hangingPunct="1">
                        <a:buFont typeface="Arial" pitchFamily="34" charset="0"/>
                        <a:buChar char="•"/>
                      </a:pPr>
                      <a:r>
                        <a:rPr lang="en-GB" sz="900" kern="1200" dirty="0" smtClean="0">
                          <a:solidFill>
                            <a:schemeClr val="tx1"/>
                          </a:solidFill>
                          <a:latin typeface="Arial" pitchFamily="34" charset="0"/>
                          <a:ea typeface="+mn-ea"/>
                          <a:cs typeface="Arial" pitchFamily="34" charset="0"/>
                        </a:rPr>
                        <a:t>The budgeted establishment is 1184 with a contracted WTE of 1171  . Vacancy activity is currently 102.</a:t>
                      </a:r>
                    </a:p>
                    <a:p>
                      <a:pPr marL="0" lvl="0" algn="l" defTabSz="914400" rtl="0" eaLnBrk="1" latinLnBrk="0" hangingPunct="1">
                        <a:buFont typeface="Arial" pitchFamily="34" charset="0"/>
                        <a:buChar char="•"/>
                      </a:pPr>
                      <a:r>
                        <a:rPr lang="en-GB" sz="900" kern="1200" dirty="0" smtClean="0">
                          <a:solidFill>
                            <a:schemeClr val="tx1"/>
                          </a:solidFill>
                          <a:latin typeface="Arial" pitchFamily="34" charset="0"/>
                          <a:ea typeface="+mn-ea"/>
                          <a:cs typeface="Arial" pitchFamily="34" charset="0"/>
                        </a:rPr>
                        <a:t>Of the 102 vacancies 13 are at the interview stage, 44 offers have been accepted, 2 cleared.</a:t>
                      </a:r>
                    </a:p>
                    <a:p>
                      <a:pPr marL="0" lvl="0" algn="l" defTabSz="914400" rtl="0" eaLnBrk="1" latinLnBrk="0" hangingPunct="1">
                        <a:buFont typeface="Arial" pitchFamily="34" charset="0"/>
                        <a:buChar char="•"/>
                      </a:pPr>
                      <a:r>
                        <a:rPr lang="en-GB" sz="900" kern="1200" dirty="0" smtClean="0">
                          <a:solidFill>
                            <a:schemeClr val="tx1"/>
                          </a:solidFill>
                          <a:latin typeface="Arial" pitchFamily="34" charset="0"/>
                          <a:ea typeface="+mn-ea"/>
                          <a:cs typeface="Arial" pitchFamily="34" charset="0"/>
                        </a:rPr>
                        <a:t>High areas of recruitment are within Universal Services.</a:t>
                      </a:r>
                    </a:p>
                    <a:p>
                      <a:pPr lvl="0"/>
                      <a:endParaRPr lang="en-GB" sz="900" kern="1200" dirty="0" smtClean="0">
                        <a:solidFill>
                          <a:schemeClr val="tx1"/>
                        </a:solidFill>
                        <a:latin typeface="Arial" pitchFamily="34" charset="0"/>
                        <a:ea typeface="+mn-ea"/>
                        <a:cs typeface="Arial" pitchFamily="34" charset="0"/>
                      </a:endParaRPr>
                    </a:p>
                    <a:p>
                      <a:r>
                        <a:rPr lang="en-GB" sz="1000" b="1" kern="1200" dirty="0" smtClean="0">
                          <a:solidFill>
                            <a:schemeClr val="tx1"/>
                          </a:solidFill>
                          <a:latin typeface="Arial" pitchFamily="34" charset="0"/>
                          <a:ea typeface="+mn-ea"/>
                          <a:cs typeface="Arial" pitchFamily="34" charset="0"/>
                        </a:rPr>
                        <a:t>Other</a:t>
                      </a:r>
                      <a:endParaRPr lang="en-GB" sz="1000" kern="1200" dirty="0" smtClean="0">
                        <a:solidFill>
                          <a:schemeClr val="tx1"/>
                        </a:solidFill>
                        <a:latin typeface="Arial" pitchFamily="34" charset="0"/>
                        <a:ea typeface="+mn-ea"/>
                        <a:cs typeface="Arial" pitchFamily="34" charset="0"/>
                      </a:endParaRPr>
                    </a:p>
                    <a:p>
                      <a:r>
                        <a:rPr lang="en-GB" sz="900" kern="1200" dirty="0" smtClean="0">
                          <a:solidFill>
                            <a:schemeClr val="tx1"/>
                          </a:solidFill>
                          <a:latin typeface="Arial" pitchFamily="34" charset="0"/>
                          <a:ea typeface="+mn-ea"/>
                          <a:cs typeface="Arial" pitchFamily="34" charset="0"/>
                        </a:rPr>
                        <a:t>In patient Pilot at Cotswold House Marlborough continuing, still no major concerns reported.  Meetings are monthly, managers sharing comments book from staff with working group 14 May 13. Local feedback to date is similar to the community pilot e.g. staff are tired on long shifts and working patterns are beginning to impact on staffs days off. </a:t>
                      </a:r>
                    </a:p>
                    <a:p>
                      <a:r>
                        <a:rPr lang="en-GB" sz="900" kern="1200" dirty="0" smtClean="0">
                          <a:solidFill>
                            <a:schemeClr val="tx1"/>
                          </a:solidFill>
                          <a:latin typeface="Arial" pitchFamily="34" charset="0"/>
                          <a:ea typeface="+mn-ea"/>
                          <a:cs typeface="Arial" pitchFamily="34" charset="0"/>
                        </a:rPr>
                        <a:t>Two staff in Psychological Therapies have been temporarily moved to non registered posts in light of non renewal of registration. Managers of the services are aware and a formal investigation has been instigated for one member of staff.</a:t>
                      </a:r>
                      <a:endParaRPr lang="en-GB" sz="1000" kern="1200" dirty="0" smtClean="0">
                        <a:solidFill>
                          <a:schemeClr val="tx1"/>
                        </a:solidFill>
                        <a:latin typeface="Arial" pitchFamily="34" charset="0"/>
                        <a:ea typeface="+mn-ea"/>
                        <a:cs typeface="Arial" pitchFamily="34" charset="0"/>
                      </a:endParaRPr>
                    </a:p>
                  </a:txBody>
                  <a:tcPr marL="91432" marR="91432" marT="45724" marB="45724">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95288" y="260350"/>
            <a:ext cx="8280400" cy="561975"/>
          </a:xfrm>
          <a:solidFill>
            <a:srgbClr val="5287B7"/>
          </a:solidFill>
        </p:spPr>
        <p:txBody>
          <a:bodyPr/>
          <a:lstStyle/>
          <a:p>
            <a:r>
              <a:rPr lang="en-GB" sz="1600" b="1" smtClean="0">
                <a:solidFill>
                  <a:schemeClr val="bg1"/>
                </a:solidFill>
                <a:latin typeface="Arial" pitchFamily="34" charset="0"/>
                <a:cs typeface="Arial" pitchFamily="34" charset="0"/>
              </a:rPr>
              <a:t>SPECIALISED SERVICES – PERFORMANCE AGAINST TARGET </a:t>
            </a:r>
            <a:br>
              <a:rPr lang="en-GB" sz="1600" b="1" smtClean="0">
                <a:solidFill>
                  <a:schemeClr val="bg1"/>
                </a:solidFill>
                <a:latin typeface="Arial" pitchFamily="34" charset="0"/>
                <a:cs typeface="Arial" pitchFamily="34" charset="0"/>
              </a:rPr>
            </a:br>
            <a:r>
              <a:rPr lang="en-GB" sz="1600" b="1" smtClean="0">
                <a:solidFill>
                  <a:schemeClr val="bg1"/>
                </a:solidFill>
                <a:latin typeface="Arial" pitchFamily="34" charset="0"/>
                <a:cs typeface="Arial" pitchFamily="34" charset="0"/>
              </a:rPr>
              <a:t>- ALL INDICATORS</a:t>
            </a:r>
          </a:p>
        </p:txBody>
      </p:sp>
      <p:sp>
        <p:nvSpPr>
          <p:cNvPr id="3" name="Slide Number Placeholder 2"/>
          <p:cNvSpPr>
            <a:spLocks noGrp="1"/>
          </p:cNvSpPr>
          <p:nvPr>
            <p:ph type="sldNum" sz="quarter" idx="12"/>
          </p:nvPr>
        </p:nvSpPr>
        <p:spPr/>
        <p:txBody>
          <a:bodyPr/>
          <a:lstStyle/>
          <a:p>
            <a:pPr>
              <a:defRPr/>
            </a:pPr>
            <a:fld id="{AF98C867-FB97-40FB-9A0F-BAEEE2D5FF59}" type="slidenum">
              <a:rPr lang="en-GB" smtClean="0"/>
              <a:pPr>
                <a:defRPr/>
              </a:pPr>
              <a:t>9</a:t>
            </a:fld>
            <a:endParaRPr lang="en-GB" dirty="0"/>
          </a:p>
        </p:txBody>
      </p:sp>
      <p:pic>
        <p:nvPicPr>
          <p:cNvPr id="10244" name="Picture 7"/>
          <p:cNvPicPr>
            <a:picLocks noChangeAspect="1" noChangeArrowheads="1"/>
          </p:cNvPicPr>
          <p:nvPr/>
        </p:nvPicPr>
        <p:blipFill>
          <a:blip r:embed="rId2" cstate="print"/>
          <a:srcRect/>
          <a:stretch>
            <a:fillRect/>
          </a:stretch>
        </p:blipFill>
        <p:spPr bwMode="auto">
          <a:xfrm>
            <a:off x="395288" y="1989138"/>
            <a:ext cx="4392612" cy="2376487"/>
          </a:xfrm>
          <a:prstGeom prst="rect">
            <a:avLst/>
          </a:prstGeom>
          <a:noFill/>
          <a:ln w="9525">
            <a:noFill/>
            <a:miter lim="800000"/>
            <a:headEnd/>
            <a:tailEnd/>
          </a:ln>
        </p:spPr>
      </p:pic>
      <p:pic>
        <p:nvPicPr>
          <p:cNvPr id="10245" name="Picture 8"/>
          <p:cNvPicPr>
            <a:picLocks noChangeAspect="1" noChangeArrowheads="1"/>
          </p:cNvPicPr>
          <p:nvPr/>
        </p:nvPicPr>
        <p:blipFill>
          <a:blip r:embed="rId3" cstate="print"/>
          <a:srcRect/>
          <a:stretch>
            <a:fillRect/>
          </a:stretch>
        </p:blipFill>
        <p:spPr bwMode="auto">
          <a:xfrm>
            <a:off x="4787900" y="1989138"/>
            <a:ext cx="3887788" cy="2376487"/>
          </a:xfrm>
          <a:prstGeom prst="rect">
            <a:avLst/>
          </a:prstGeom>
          <a:noFill/>
          <a:ln w="9525">
            <a:noFill/>
            <a:miter lim="800000"/>
            <a:headEnd/>
            <a:tailEnd/>
          </a:ln>
        </p:spPr>
      </p:pic>
      <p:pic>
        <p:nvPicPr>
          <p:cNvPr id="10246" name="Picture 9"/>
          <p:cNvPicPr>
            <a:picLocks noChangeAspect="1" noChangeArrowheads="1"/>
          </p:cNvPicPr>
          <p:nvPr/>
        </p:nvPicPr>
        <p:blipFill>
          <a:blip r:embed="rId4" cstate="print"/>
          <a:srcRect/>
          <a:stretch>
            <a:fillRect/>
          </a:stretch>
        </p:blipFill>
        <p:spPr bwMode="auto">
          <a:xfrm>
            <a:off x="395288" y="4437063"/>
            <a:ext cx="8256587" cy="2160587"/>
          </a:xfrm>
          <a:prstGeom prst="rect">
            <a:avLst/>
          </a:prstGeom>
          <a:noFill/>
          <a:ln w="9525">
            <a:noFill/>
            <a:miter lim="800000"/>
            <a:headEnd/>
            <a:tailEnd/>
          </a:ln>
        </p:spPr>
      </p:pic>
      <p:pic>
        <p:nvPicPr>
          <p:cNvPr id="10247" name="Picture 2"/>
          <p:cNvPicPr>
            <a:picLocks noChangeAspect="1" noChangeArrowheads="1"/>
          </p:cNvPicPr>
          <p:nvPr/>
        </p:nvPicPr>
        <p:blipFill>
          <a:blip r:embed="rId5" cstate="print"/>
          <a:srcRect/>
          <a:stretch>
            <a:fillRect/>
          </a:stretch>
        </p:blipFill>
        <p:spPr bwMode="auto">
          <a:xfrm>
            <a:off x="395288" y="765175"/>
            <a:ext cx="8351837" cy="533400"/>
          </a:xfrm>
          <a:prstGeom prst="rect">
            <a:avLst/>
          </a:prstGeom>
          <a:noFill/>
          <a:ln w="9525">
            <a:noFill/>
            <a:miter lim="800000"/>
            <a:headEnd/>
            <a:tailEnd/>
          </a:ln>
        </p:spPr>
      </p:pic>
      <p:pic>
        <p:nvPicPr>
          <p:cNvPr id="10248" name="Picture 3"/>
          <p:cNvPicPr>
            <a:picLocks noChangeAspect="1" noChangeArrowheads="1"/>
          </p:cNvPicPr>
          <p:nvPr/>
        </p:nvPicPr>
        <p:blipFill>
          <a:blip r:embed="rId6" cstate="print"/>
          <a:srcRect/>
          <a:stretch>
            <a:fillRect/>
          </a:stretch>
        </p:blipFill>
        <p:spPr bwMode="auto">
          <a:xfrm>
            <a:off x="395288" y="1268413"/>
            <a:ext cx="8351837" cy="666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4722</TotalTime>
  <Words>1556</Words>
  <Application>Microsoft Office PowerPoint</Application>
  <PresentationFormat>On-screen Show (4:3)</PresentationFormat>
  <Paragraphs>223</Paragraphs>
  <Slides>12</Slides>
  <Notes>0</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Workforce Performance Report May 2013</vt:lpstr>
      <vt:lpstr>Headline HR KPIs</vt:lpstr>
      <vt:lpstr>SPECIALIST MENTAL HEALTH SERVICES - PERFORMANCE AGAINST TARGET – ALL INDICATORS</vt:lpstr>
      <vt:lpstr>SPECIALIST MENTAL HEALTH SERVICES - PERFORMANCE AGAINST TARGET  - ALL INDICATORS</vt:lpstr>
      <vt:lpstr>OXFORDSHIRE COMMUNITY SERVICES – PERFORMANCE AGAINST TARGET  – ALL INDICATORS</vt:lpstr>
      <vt:lpstr>OXFORDSHIRE COMMUNITY SERVICES – PERFORMANCE AGAINST TARGET  - ALL INDICATORS</vt:lpstr>
      <vt:lpstr>CHILDRENS &amp; FAMILIES SERVICES – PERFORMANCE AGAINST TARGET  - ALL INDICATORS</vt:lpstr>
      <vt:lpstr>CHILDRENS &amp; FAMILIES SERVICES – PERFORMANCE AGAINST TARGET – ALL INDICATORS</vt:lpstr>
      <vt:lpstr>SPECIALISED SERVICES – PERFORMANCE AGAINST TARGET  - ALL INDICATORS</vt:lpstr>
      <vt:lpstr>SPECIALISED SERVICES – PERFORMANCE AGAINST TARGET  - ALL INDICATORS</vt:lpstr>
      <vt:lpstr>CORPORATE SERVICES -  PERFORMANCE AGAINST TARGET – ALL INDICATORS</vt:lpstr>
      <vt:lpstr>CORPORATE SERVICES – PERFORMANCE AGAINST TARGET – ALL INDICATORS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graeme.armitage</dc:creator>
  <cp:lastModifiedBy>justinian.habner</cp:lastModifiedBy>
  <cp:revision>525</cp:revision>
  <cp:lastPrinted>2012-11-19T09:10:56Z</cp:lastPrinted>
  <dcterms:created xsi:type="dcterms:W3CDTF">2012-09-19T08:45:33Z</dcterms:created>
  <dcterms:modified xsi:type="dcterms:W3CDTF">2013-07-08T12:19:54Z</dcterms:modified>
</cp:coreProperties>
</file>