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customXml/itemProps4.xml" ContentType="application/vnd.openxmlformats-officedocument.customXml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5"/>
  </p:sldMasterIdLst>
  <p:notesMasterIdLst>
    <p:notesMasterId r:id="rId12"/>
  </p:notesMasterIdLst>
  <p:handoutMasterIdLst>
    <p:handoutMasterId r:id="rId13"/>
  </p:handoutMasterIdLst>
  <p:sldIdLst>
    <p:sldId id="467" r:id="rId6"/>
    <p:sldId id="477" r:id="rId7"/>
    <p:sldId id="478" r:id="rId8"/>
    <p:sldId id="459" r:id="rId9"/>
    <p:sldId id="460" r:id="rId10"/>
    <p:sldId id="461" r:id="rId11"/>
  </p:sldIdLst>
  <p:sldSz cx="12801600" cy="9601200" type="A3"/>
  <p:notesSz cx="6797675" cy="9926638"/>
  <p:custDataLst>
    <p:tags r:id="rId14"/>
  </p:custDataLst>
  <p:defaultTextStyle>
    <a:defPPr>
      <a:defRPr lang="en-GB"/>
    </a:defPPr>
    <a:lvl1pPr algn="l" rtl="0" fontAlgn="base">
      <a:spcBef>
        <a:spcPct val="0"/>
      </a:spcBef>
      <a:spcAft>
        <a:spcPct val="0"/>
      </a:spcAft>
      <a:defRPr sz="1700" kern="1200">
        <a:solidFill>
          <a:schemeClr val="tx1"/>
        </a:solidFill>
        <a:latin typeface="Arial" charset="0"/>
        <a:ea typeface="+mn-ea"/>
        <a:cs typeface="+mn-cs"/>
      </a:defRPr>
    </a:lvl1pPr>
    <a:lvl2pPr marL="638175" indent="-180975" algn="l" rtl="0" fontAlgn="base">
      <a:spcBef>
        <a:spcPct val="0"/>
      </a:spcBef>
      <a:spcAft>
        <a:spcPct val="0"/>
      </a:spcAft>
      <a:defRPr sz="1700" kern="1200">
        <a:solidFill>
          <a:schemeClr val="tx1"/>
        </a:solidFill>
        <a:latin typeface="Arial" charset="0"/>
        <a:ea typeface="+mn-ea"/>
        <a:cs typeface="+mn-cs"/>
      </a:defRPr>
    </a:lvl2pPr>
    <a:lvl3pPr marL="1277938" indent="-363538" algn="l" rtl="0" fontAlgn="base">
      <a:spcBef>
        <a:spcPct val="0"/>
      </a:spcBef>
      <a:spcAft>
        <a:spcPct val="0"/>
      </a:spcAft>
      <a:defRPr sz="1700" kern="1200">
        <a:solidFill>
          <a:schemeClr val="tx1"/>
        </a:solidFill>
        <a:latin typeface="Arial" charset="0"/>
        <a:ea typeface="+mn-ea"/>
        <a:cs typeface="+mn-cs"/>
      </a:defRPr>
    </a:lvl3pPr>
    <a:lvl4pPr marL="1917700" indent="-546100" algn="l" rtl="0" fontAlgn="base">
      <a:spcBef>
        <a:spcPct val="0"/>
      </a:spcBef>
      <a:spcAft>
        <a:spcPct val="0"/>
      </a:spcAft>
      <a:defRPr sz="1700" kern="1200">
        <a:solidFill>
          <a:schemeClr val="tx1"/>
        </a:solidFill>
        <a:latin typeface="Arial" charset="0"/>
        <a:ea typeface="+mn-ea"/>
        <a:cs typeface="+mn-cs"/>
      </a:defRPr>
    </a:lvl4pPr>
    <a:lvl5pPr marL="2557463" indent="-728663" algn="l" rtl="0" fontAlgn="base">
      <a:spcBef>
        <a:spcPct val="0"/>
      </a:spcBef>
      <a:spcAft>
        <a:spcPct val="0"/>
      </a:spcAft>
      <a:defRPr sz="1700" kern="1200">
        <a:solidFill>
          <a:schemeClr val="tx1"/>
        </a:solidFill>
        <a:latin typeface="Arial" charset="0"/>
        <a:ea typeface="+mn-ea"/>
        <a:cs typeface="+mn-cs"/>
      </a:defRPr>
    </a:lvl5pPr>
    <a:lvl6pPr marL="2286000" algn="l" defTabSz="914400" rtl="0" eaLnBrk="1" latinLnBrk="0" hangingPunct="1">
      <a:defRPr sz="1700" kern="1200">
        <a:solidFill>
          <a:schemeClr val="tx1"/>
        </a:solidFill>
        <a:latin typeface="Arial" charset="0"/>
        <a:ea typeface="+mn-ea"/>
        <a:cs typeface="+mn-cs"/>
      </a:defRPr>
    </a:lvl6pPr>
    <a:lvl7pPr marL="2743200" algn="l" defTabSz="914400" rtl="0" eaLnBrk="1" latinLnBrk="0" hangingPunct="1">
      <a:defRPr sz="1700" kern="1200">
        <a:solidFill>
          <a:schemeClr val="tx1"/>
        </a:solidFill>
        <a:latin typeface="Arial" charset="0"/>
        <a:ea typeface="+mn-ea"/>
        <a:cs typeface="+mn-cs"/>
      </a:defRPr>
    </a:lvl7pPr>
    <a:lvl8pPr marL="3200400" algn="l" defTabSz="914400" rtl="0" eaLnBrk="1" latinLnBrk="0" hangingPunct="1">
      <a:defRPr sz="1700" kern="1200">
        <a:solidFill>
          <a:schemeClr val="tx1"/>
        </a:solidFill>
        <a:latin typeface="Arial" charset="0"/>
        <a:ea typeface="+mn-ea"/>
        <a:cs typeface="+mn-cs"/>
      </a:defRPr>
    </a:lvl8pPr>
    <a:lvl9pPr marL="3657600" algn="l" defTabSz="914400" rtl="0" eaLnBrk="1" latinLnBrk="0" hangingPunct="1">
      <a:defRPr sz="17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8EB"/>
    <a:srgbClr val="003B6F"/>
    <a:srgbClr val="009999"/>
    <a:srgbClr val="660066"/>
    <a:srgbClr val="D9EEFF"/>
    <a:srgbClr val="CBCED5"/>
    <a:srgbClr val="336699"/>
    <a:srgbClr val="990033"/>
  </p:clrMru>
</p:presentationPr>
</file>

<file path=ppt/tableStyles.xml><?xml version="1.0" encoding="utf-8"?>
<a:tblStyleLst xmlns:a="http://schemas.openxmlformats.org/drawingml/2006/main" def="{5C22544A-7EE6-4342-B048-85BDC9FD1C3A}">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51" autoAdjust="0"/>
    <p:restoredTop sz="99165" autoAdjust="0"/>
  </p:normalViewPr>
  <p:slideViewPr>
    <p:cSldViewPr snapToGrid="0">
      <p:cViewPr>
        <p:scale>
          <a:sx n="80" d="100"/>
          <a:sy n="80" d="100"/>
        </p:scale>
        <p:origin x="-324" y="-6"/>
      </p:cViewPr>
      <p:guideLst>
        <p:guide orient="horz" pos="1119"/>
        <p:guide orient="horz" pos="4739"/>
        <p:guide orient="horz" pos="6047"/>
        <p:guide orient="horz" pos="5501"/>
        <p:guide pos="7931"/>
        <p:guide pos="4032"/>
        <p:guide pos="15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38" d="100"/>
          <a:sy n="38" d="100"/>
        </p:scale>
        <p:origin x="-2670" y="-13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5"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0044" tIns="45023" rIns="90044" bIns="45023" numCol="1" anchor="t" anchorCtr="0" compatLnSpc="1">
            <a:prstTxWarp prst="textNoShape">
              <a:avLst/>
            </a:prstTxWarp>
          </a:bodyPr>
          <a:lstStyle>
            <a:lvl1pPr algn="r">
              <a:spcBef>
                <a:spcPct val="0"/>
              </a:spcBef>
              <a:defRPr>
                <a:latin typeface="Arial" charset="0"/>
              </a:defRPr>
            </a:lvl1pPr>
          </a:lstStyle>
          <a:p>
            <a:pPr>
              <a:defRPr/>
            </a:pPr>
            <a:endParaRPr lang="en-US"/>
          </a:p>
        </p:txBody>
      </p:sp>
      <p:sp>
        <p:nvSpPr>
          <p:cNvPr id="64517" name="Rectangle 5"/>
          <p:cNvSpPr>
            <a:spLocks noGrp="1" noChangeArrowheads="1"/>
          </p:cNvSpPr>
          <p:nvPr>
            <p:ph type="sldNum" sz="quarter" idx="3"/>
          </p:nvPr>
        </p:nvSpPr>
        <p:spPr bwMode="auto">
          <a:xfrm>
            <a:off x="3851275" y="9428163"/>
            <a:ext cx="2944813" cy="496887"/>
          </a:xfrm>
          <a:prstGeom prst="rect">
            <a:avLst/>
          </a:prstGeom>
          <a:noFill/>
          <a:ln w="9525">
            <a:noFill/>
            <a:miter lim="800000"/>
            <a:headEnd/>
            <a:tailEnd/>
          </a:ln>
          <a:effectLst/>
        </p:spPr>
        <p:txBody>
          <a:bodyPr vert="horz" wrap="square" lIns="90044" tIns="45023" rIns="90044" bIns="45023" numCol="1" anchor="b" anchorCtr="0" compatLnSpc="1">
            <a:prstTxWarp prst="textNoShape">
              <a:avLst/>
            </a:prstTxWarp>
          </a:bodyPr>
          <a:lstStyle>
            <a:lvl1pPr algn="r">
              <a:spcBef>
                <a:spcPct val="0"/>
              </a:spcBef>
              <a:defRPr>
                <a:latin typeface="Arial" charset="0"/>
              </a:defRPr>
            </a:lvl1pPr>
          </a:lstStyle>
          <a:p>
            <a:pPr>
              <a:defRPr/>
            </a:pPr>
            <a:fld id="{A10828B9-CB75-4D1D-94CA-1E53B7B2DD27}" type="slidenum">
              <a:rPr lang="en-US"/>
              <a:pPr>
                <a:defRPr/>
              </a:pPr>
              <a:t>‹#›</a:t>
            </a:fld>
            <a:endParaRPr lang="en-US"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246563" cy="496888"/>
          </a:xfrm>
          <a:prstGeom prst="rect">
            <a:avLst/>
          </a:prstGeom>
          <a:noFill/>
          <a:ln w="9525">
            <a:noFill/>
            <a:miter lim="800000"/>
            <a:headEnd/>
            <a:tailEnd/>
          </a:ln>
          <a:effectLst/>
        </p:spPr>
        <p:txBody>
          <a:bodyPr vert="horz" wrap="square" lIns="90044" tIns="45023" rIns="90044" bIns="45023" numCol="1" anchor="t" anchorCtr="0" compatLnSpc="1">
            <a:prstTxWarp prst="textNoShape">
              <a:avLst/>
            </a:prstTxWarp>
          </a:bodyPr>
          <a:lstStyle>
            <a:lvl1pPr algn="l">
              <a:spcBef>
                <a:spcPct val="0"/>
              </a:spcBef>
              <a:defRPr b="1">
                <a:latin typeface="Arial" charset="0"/>
              </a:defRPr>
            </a:lvl1pPr>
          </a:lstStyle>
          <a:p>
            <a:pPr>
              <a:defRPr/>
            </a:pPr>
            <a:r>
              <a:rPr lang="en-GB"/>
              <a:t>FY13 CIP Programme Critical Milestones</a:t>
            </a:r>
          </a:p>
        </p:txBody>
      </p:sp>
      <p:sp>
        <p:nvSpPr>
          <p:cNvPr id="5123"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0044" tIns="45023" rIns="90044" bIns="45023" numCol="1" anchor="t" anchorCtr="0" compatLnSpc="1">
            <a:prstTxWarp prst="textNoShape">
              <a:avLst/>
            </a:prstTxWarp>
          </a:bodyPr>
          <a:lstStyle>
            <a:lvl1pPr algn="r">
              <a:spcBef>
                <a:spcPct val="0"/>
              </a:spcBef>
              <a:defRPr sz="1000">
                <a:latin typeface="Arial" charset="0"/>
              </a:defRPr>
            </a:lvl1pPr>
          </a:lstStyle>
          <a:p>
            <a:pPr>
              <a:defRPr/>
            </a:pPr>
            <a:endParaRPr lang="en-GB"/>
          </a:p>
        </p:txBody>
      </p:sp>
      <p:sp>
        <p:nvSpPr>
          <p:cNvPr id="9220" name="Rectangle 4"/>
          <p:cNvSpPr>
            <a:spLocks noGrp="1" noRot="1" noChangeAspect="1" noChangeArrowheads="1" noTextEdit="1"/>
          </p:cNvSpPr>
          <p:nvPr>
            <p:ph type="sldImg" idx="2"/>
          </p:nvPr>
        </p:nvSpPr>
        <p:spPr bwMode="auto">
          <a:xfrm>
            <a:off x="915988" y="742950"/>
            <a:ext cx="4965700" cy="372586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309563" y="4714875"/>
            <a:ext cx="6178550" cy="4468813"/>
          </a:xfrm>
          <a:prstGeom prst="rect">
            <a:avLst/>
          </a:prstGeom>
          <a:noFill/>
          <a:ln w="9525">
            <a:noFill/>
            <a:miter lim="800000"/>
            <a:headEnd/>
            <a:tailEnd/>
          </a:ln>
          <a:effectLst/>
        </p:spPr>
        <p:txBody>
          <a:bodyPr vert="horz" wrap="square" lIns="90044" tIns="45023" rIns="90044" bIns="45023" numCol="1" anchor="t" anchorCtr="0" compatLnSpc="1">
            <a:prstTxWarp prst="textNoShape">
              <a:avLst/>
            </a:prstTxWarp>
          </a:bodyPr>
          <a:lstStyle/>
          <a:p>
            <a:pPr lvl="0"/>
            <a:r>
              <a:rPr lang="en-GB" noProof="0" dirty="0" smtClean="0"/>
              <a:t>Executive Summary</a:t>
            </a:r>
          </a:p>
          <a:p>
            <a:pPr lvl="0"/>
            <a:r>
              <a:rPr lang="en-GB" noProof="0" dirty="0" smtClean="0"/>
              <a:t>Evaluation of Current Status</a:t>
            </a:r>
          </a:p>
          <a:p>
            <a:pPr lvl="1"/>
            <a:r>
              <a:rPr lang="en-GB" noProof="0" dirty="0" smtClean="0"/>
              <a:t>Approach</a:t>
            </a:r>
          </a:p>
          <a:p>
            <a:pPr lvl="1"/>
            <a:r>
              <a:rPr lang="en-GB" noProof="0" dirty="0" smtClean="0"/>
              <a:t>Findings</a:t>
            </a:r>
          </a:p>
          <a:p>
            <a:pPr lvl="0"/>
            <a:r>
              <a:rPr lang="en-GB" noProof="0" dirty="0" smtClean="0"/>
              <a:t>Recommendations for Future</a:t>
            </a:r>
          </a:p>
          <a:p>
            <a:pPr lvl="1"/>
            <a:r>
              <a:rPr lang="en-GB" noProof="0" dirty="0" smtClean="0"/>
              <a:t>Programme Management Development Office (PMDO) Charter</a:t>
            </a:r>
          </a:p>
          <a:p>
            <a:pPr lvl="1"/>
            <a:r>
              <a:rPr lang="en-GB" noProof="0" dirty="0" smtClean="0"/>
              <a:t>Defined Training Needs</a:t>
            </a:r>
          </a:p>
          <a:p>
            <a:pPr lvl="1"/>
            <a:r>
              <a:rPr lang="en-GB" noProof="0" dirty="0" smtClean="0"/>
              <a:t>Aligned Programme Vision &amp; Goals</a:t>
            </a:r>
          </a:p>
          <a:p>
            <a:pPr lvl="1"/>
            <a:r>
              <a:rPr lang="en-GB" noProof="0" dirty="0" smtClean="0"/>
              <a:t>Phase 2 Plan</a:t>
            </a:r>
          </a:p>
          <a:p>
            <a:pPr lvl="0"/>
            <a:r>
              <a:rPr lang="en-GB" noProof="0" dirty="0" smtClean="0"/>
              <a:t>Appendices</a:t>
            </a:r>
          </a:p>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5127"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0044" tIns="45023" rIns="90044" bIns="45023" numCol="1" anchor="b" anchorCtr="0" compatLnSpc="1">
            <a:prstTxWarp prst="textNoShape">
              <a:avLst/>
            </a:prstTxWarp>
          </a:bodyPr>
          <a:lstStyle>
            <a:lvl1pPr algn="r">
              <a:spcBef>
                <a:spcPct val="0"/>
              </a:spcBef>
              <a:defRPr sz="900">
                <a:latin typeface="Arial" charset="0"/>
              </a:defRPr>
            </a:lvl1pPr>
          </a:lstStyle>
          <a:p>
            <a:pPr>
              <a:defRPr/>
            </a:pPr>
            <a:fld id="{3DF92633-E7C8-4772-848E-2839B5F19E7C}" type="slidenum">
              <a:rPr lang="en-GB"/>
              <a:pPr>
                <a:defRPr/>
              </a:pPr>
              <a:t>‹#›</a:t>
            </a:fld>
            <a:endParaRPr lang="en-GB"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300" kern="1200">
        <a:solidFill>
          <a:schemeClr val="tx1"/>
        </a:solidFill>
        <a:latin typeface="Arial" charset="0"/>
        <a:ea typeface="+mn-ea"/>
        <a:cs typeface="+mn-cs"/>
      </a:defRPr>
    </a:lvl1pPr>
    <a:lvl2pPr marL="249238" algn="l" rtl="0" eaLnBrk="0" fontAlgn="base" hangingPunct="0">
      <a:spcBef>
        <a:spcPct val="30000"/>
      </a:spcBef>
      <a:spcAft>
        <a:spcPct val="0"/>
      </a:spcAft>
      <a:defRPr sz="1300" kern="1200">
        <a:solidFill>
          <a:schemeClr val="tx1"/>
        </a:solidFill>
        <a:latin typeface="Arial" charset="0"/>
        <a:ea typeface="+mn-ea"/>
        <a:cs typeface="+mn-cs"/>
      </a:defRPr>
    </a:lvl2pPr>
    <a:lvl3pPr marL="500063" algn="l" rtl="0" eaLnBrk="0" fontAlgn="base" hangingPunct="0">
      <a:spcBef>
        <a:spcPct val="30000"/>
      </a:spcBef>
      <a:spcAft>
        <a:spcPct val="0"/>
      </a:spcAft>
      <a:defRPr sz="1300" kern="1200">
        <a:solidFill>
          <a:schemeClr val="tx1"/>
        </a:solidFill>
        <a:latin typeface="Arial" charset="0"/>
        <a:ea typeface="+mn-ea"/>
        <a:cs typeface="+mn-cs"/>
      </a:defRPr>
    </a:lvl3pPr>
    <a:lvl4pPr marL="750888" algn="l" rtl="0" eaLnBrk="0" fontAlgn="base" hangingPunct="0">
      <a:spcBef>
        <a:spcPct val="30000"/>
      </a:spcBef>
      <a:spcAft>
        <a:spcPct val="0"/>
      </a:spcAft>
      <a:defRPr sz="1300" kern="1200">
        <a:solidFill>
          <a:schemeClr val="tx1"/>
        </a:solidFill>
        <a:latin typeface="Arial" charset="0"/>
        <a:ea typeface="+mn-ea"/>
        <a:cs typeface="+mn-cs"/>
      </a:defRPr>
    </a:lvl4pPr>
    <a:lvl5pPr marL="1001713" algn="l" rtl="0" eaLnBrk="0" fontAlgn="base" hangingPunct="0">
      <a:spcBef>
        <a:spcPct val="30000"/>
      </a:spcBef>
      <a:spcAft>
        <a:spcPct val="0"/>
      </a:spcAft>
      <a:defRPr sz="1300" kern="1200">
        <a:solidFill>
          <a:schemeClr val="tx1"/>
        </a:solidFill>
        <a:latin typeface="Arial" charset="0"/>
        <a:ea typeface="+mn-ea"/>
        <a:cs typeface="+mn-cs"/>
      </a:defRPr>
    </a:lvl5pPr>
    <a:lvl6pPr marL="3199822" algn="l" defTabSz="1279930" rtl="0" eaLnBrk="1" latinLnBrk="0" hangingPunct="1">
      <a:defRPr sz="1700" kern="1200">
        <a:solidFill>
          <a:schemeClr val="tx1"/>
        </a:solidFill>
        <a:latin typeface="+mn-lt"/>
        <a:ea typeface="+mn-ea"/>
        <a:cs typeface="+mn-cs"/>
      </a:defRPr>
    </a:lvl6pPr>
    <a:lvl7pPr marL="3839787" algn="l" defTabSz="1279930" rtl="0" eaLnBrk="1" latinLnBrk="0" hangingPunct="1">
      <a:defRPr sz="1700" kern="1200">
        <a:solidFill>
          <a:schemeClr val="tx1"/>
        </a:solidFill>
        <a:latin typeface="+mn-lt"/>
        <a:ea typeface="+mn-ea"/>
        <a:cs typeface="+mn-cs"/>
      </a:defRPr>
    </a:lvl7pPr>
    <a:lvl8pPr marL="4479752" algn="l" defTabSz="1279930" rtl="0" eaLnBrk="1" latinLnBrk="0" hangingPunct="1">
      <a:defRPr sz="1700" kern="1200">
        <a:solidFill>
          <a:schemeClr val="tx1"/>
        </a:solidFill>
        <a:latin typeface="+mn-lt"/>
        <a:ea typeface="+mn-ea"/>
        <a:cs typeface="+mn-cs"/>
      </a:defRPr>
    </a:lvl8pPr>
    <a:lvl9pPr marL="5119717" algn="l" defTabSz="1279930" rtl="0" eaLnBrk="1" latinLnBrk="0" hangingPunct="1">
      <a:defRPr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01200" y="451170"/>
            <a:ext cx="3200400" cy="794321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451170"/>
            <a:ext cx="9387840" cy="794321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0" y="451170"/>
            <a:ext cx="12801600" cy="79432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982597"/>
            <a:ext cx="10881360" cy="2058035"/>
          </a:xfrm>
        </p:spPr>
        <p:txBody>
          <a:bodyPr/>
          <a:lstStyle/>
          <a:p>
            <a:r>
              <a:rPr lang="en-US" smtClean="0"/>
              <a:t>Click to edit Master title style</a:t>
            </a:r>
            <a:endParaRPr lang="en-GB"/>
          </a:p>
        </p:txBody>
      </p:sp>
      <p:sp>
        <p:nvSpPr>
          <p:cNvPr id="3" name="Subtitle 2"/>
          <p:cNvSpPr>
            <a:spLocks noGrp="1"/>
          </p:cNvSpPr>
          <p:nvPr>
            <p:ph type="subTitle" idx="1"/>
          </p:nvPr>
        </p:nvSpPr>
        <p:spPr>
          <a:xfrm>
            <a:off x="1920240" y="5440680"/>
            <a:ext cx="8961120" cy="2453640"/>
          </a:xfrm>
        </p:spPr>
        <p:txBody>
          <a:bodyPr/>
          <a:lstStyle>
            <a:lvl1pPr marL="0" indent="0" algn="ctr">
              <a:buNone/>
              <a:defRPr/>
            </a:lvl1pPr>
            <a:lvl2pPr marL="639965" indent="0" algn="ctr">
              <a:buNone/>
              <a:defRPr/>
            </a:lvl2pPr>
            <a:lvl3pPr marL="1279930" indent="0" algn="ctr">
              <a:buNone/>
              <a:defRPr/>
            </a:lvl3pPr>
            <a:lvl4pPr marL="1919894" indent="0" algn="ctr">
              <a:buNone/>
              <a:defRPr/>
            </a:lvl4pPr>
            <a:lvl5pPr marL="2559858" indent="0" algn="ctr">
              <a:buNone/>
              <a:defRPr/>
            </a:lvl5pPr>
            <a:lvl6pPr marL="3199822" indent="0" algn="ctr">
              <a:buNone/>
              <a:defRPr/>
            </a:lvl6pPr>
            <a:lvl7pPr marL="3839787" indent="0" algn="ctr">
              <a:buNone/>
              <a:defRPr/>
            </a:lvl7pPr>
            <a:lvl8pPr marL="4479752" indent="0" algn="ctr">
              <a:buNone/>
              <a:defRPr/>
            </a:lvl8pPr>
            <a:lvl9pPr marL="5119717" indent="0" algn="ctr">
              <a:buNone/>
              <a:defRPr/>
            </a:lvl9pPr>
          </a:lstStyle>
          <a:p>
            <a:r>
              <a:rPr lang="en-US" smtClean="0"/>
              <a:t>Click to edit Master subtitle style</a:t>
            </a:r>
            <a:endParaRPr lang="en-GB"/>
          </a:p>
        </p:txBody>
      </p:sp>
    </p:spTree>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 bulleted box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indent="0">
              <a:defRPr/>
            </a:lvl1pPr>
          </a:lstStyle>
          <a:p>
            <a:r>
              <a:rPr lang="en-US" noProof="0" smtClean="0"/>
              <a:t>Click to edit Master title style</a:t>
            </a:r>
            <a:endParaRPr lang="en-US" noProof="0"/>
          </a:p>
        </p:txBody>
      </p:sp>
      <p:sp>
        <p:nvSpPr>
          <p:cNvPr id="10" name="Text Placeholder 9"/>
          <p:cNvSpPr>
            <a:spLocks noGrp="1"/>
          </p:cNvSpPr>
          <p:nvPr>
            <p:ph type="body" sz="quarter" idx="12"/>
          </p:nvPr>
        </p:nvSpPr>
        <p:spPr>
          <a:xfrm>
            <a:off x="352865" y="1751330"/>
            <a:ext cx="5927916" cy="684530"/>
          </a:xfrm>
          <a:solidFill>
            <a:schemeClr val="tx2"/>
          </a:solidFill>
          <a:ln w="6350" algn="ctr">
            <a:solidFill>
              <a:srgbClr val="766A62"/>
            </a:solidFill>
            <a:miter lim="800000"/>
            <a:headEnd/>
            <a:tailEnd/>
          </a:ln>
        </p:spPr>
        <p:txBody>
          <a:bodyPr anchor="ctr"/>
          <a:lstStyle>
            <a:lvl1pPr marL="0" indent="0" algn="ctr" rtl="0" fontAlgn="base">
              <a:spcBef>
                <a:spcPct val="0"/>
              </a:spcBef>
              <a:spcAft>
                <a:spcPct val="0"/>
              </a:spcAft>
              <a:buNone/>
              <a:defRPr lang="en-GB" sz="2000" b="1" kern="1200" dirty="0" smtClean="0">
                <a:solidFill>
                  <a:schemeClr val="bg1"/>
                </a:solidFill>
                <a:latin typeface="Arial" charset="0"/>
                <a:ea typeface="+mn-ea"/>
                <a:cs typeface="+mn-cs"/>
              </a:defRPr>
            </a:lvl1pPr>
            <a:lvl2pPr>
              <a:buNone/>
              <a:defRPr/>
            </a:lvl2pPr>
          </a:lstStyle>
          <a:p>
            <a:pPr lvl="0"/>
            <a:r>
              <a:rPr lang="en-US" noProof="0" smtClean="0"/>
              <a:t>Click to edit Master text styles</a:t>
            </a:r>
          </a:p>
        </p:txBody>
      </p:sp>
      <p:sp>
        <p:nvSpPr>
          <p:cNvPr id="12" name="Text Placeholder 9"/>
          <p:cNvSpPr>
            <a:spLocks noGrp="1"/>
          </p:cNvSpPr>
          <p:nvPr>
            <p:ph type="body" sz="quarter" idx="14"/>
          </p:nvPr>
        </p:nvSpPr>
        <p:spPr>
          <a:xfrm>
            <a:off x="6494140" y="1751330"/>
            <a:ext cx="5954596" cy="684530"/>
          </a:xfrm>
          <a:solidFill>
            <a:schemeClr val="tx2"/>
          </a:solidFill>
          <a:ln w="6350" algn="ctr">
            <a:solidFill>
              <a:srgbClr val="766A62"/>
            </a:solidFill>
            <a:miter lim="800000"/>
            <a:headEnd/>
            <a:tailEnd/>
          </a:ln>
        </p:spPr>
        <p:txBody>
          <a:bodyPr anchor="ctr"/>
          <a:lstStyle>
            <a:lvl1pPr marL="0" indent="0" algn="ctr" rtl="0" fontAlgn="base">
              <a:spcBef>
                <a:spcPct val="0"/>
              </a:spcBef>
              <a:spcAft>
                <a:spcPct val="0"/>
              </a:spcAft>
              <a:buNone/>
              <a:defRPr lang="en-GB" sz="2000" b="1" kern="1200" dirty="0" smtClean="0">
                <a:solidFill>
                  <a:schemeClr val="bg1"/>
                </a:solidFill>
                <a:latin typeface="Arial" charset="0"/>
                <a:ea typeface="+mn-ea"/>
                <a:cs typeface="+mn-cs"/>
              </a:defRPr>
            </a:lvl1pPr>
            <a:lvl2pPr>
              <a:buNone/>
              <a:defRPr/>
            </a:lvl2pPr>
          </a:lstStyle>
          <a:p>
            <a:pPr lvl="0"/>
            <a:r>
              <a:rPr lang="en-US" noProof="0" smtClean="0"/>
              <a:t>Click to edit Master text styles</a:t>
            </a:r>
          </a:p>
        </p:txBody>
      </p:sp>
      <p:sp>
        <p:nvSpPr>
          <p:cNvPr id="7" name="Text Placeholder 7"/>
          <p:cNvSpPr>
            <a:spLocks noGrp="1"/>
          </p:cNvSpPr>
          <p:nvPr>
            <p:ph type="body" sz="quarter" idx="11"/>
          </p:nvPr>
        </p:nvSpPr>
        <p:spPr>
          <a:xfrm>
            <a:off x="352867" y="2435862"/>
            <a:ext cx="5696093" cy="6165240"/>
          </a:xfrm>
          <a:solidFill>
            <a:schemeClr val="bg1"/>
          </a:solidFill>
          <a:ln w="6350">
            <a:solidFill>
              <a:srgbClr val="766A62"/>
            </a:solidFill>
            <a:miter lim="800000"/>
            <a:headEnd/>
            <a:tailEnd/>
          </a:ln>
        </p:spPr>
        <p:txBody>
          <a:bodyPr/>
          <a:lstStyle>
            <a:lvl1pPr marL="266652" indent="-266652" algn="l" rtl="0" eaLnBrk="1" fontAlgn="base" hangingPunct="1">
              <a:lnSpc>
                <a:spcPct val="100000"/>
              </a:lnSpc>
              <a:spcBef>
                <a:spcPts val="420"/>
              </a:spcBef>
              <a:spcAft>
                <a:spcPct val="0"/>
              </a:spcAft>
              <a:buClr>
                <a:schemeClr val="accent2"/>
              </a:buClr>
              <a:defRPr lang="en-US" sz="2000" smtClean="0">
                <a:solidFill>
                  <a:schemeClr val="tx1"/>
                </a:solidFill>
                <a:latin typeface="+mn-lt"/>
                <a:ea typeface="+mn-ea"/>
                <a:cs typeface="+mn-cs"/>
              </a:defRPr>
            </a:lvl1pPr>
            <a:lvl2pPr marL="593301" indent="-282207" algn="l" rtl="0" eaLnBrk="1" fontAlgn="base" hangingPunct="1">
              <a:lnSpc>
                <a:spcPct val="100000"/>
              </a:lnSpc>
              <a:spcBef>
                <a:spcPts val="420"/>
              </a:spcBef>
              <a:spcAft>
                <a:spcPct val="0"/>
              </a:spcAft>
              <a:buClr>
                <a:schemeClr val="accent2"/>
              </a:buClr>
              <a:defRPr lang="en-US" sz="1700" smtClean="0">
                <a:solidFill>
                  <a:schemeClr val="tx1"/>
                </a:solidFill>
                <a:latin typeface="+mn-lt"/>
                <a:ea typeface="+mn-ea"/>
                <a:cs typeface="+mn-cs"/>
              </a:defRPr>
            </a:lvl2pPr>
            <a:lvl3pPr marL="926616" indent="-259987" algn="l" rtl="0" eaLnBrk="1" fontAlgn="base" hangingPunct="1">
              <a:lnSpc>
                <a:spcPct val="100000"/>
              </a:lnSpc>
              <a:spcBef>
                <a:spcPts val="420"/>
              </a:spcBef>
              <a:spcAft>
                <a:spcPct val="0"/>
              </a:spcAft>
              <a:buClr>
                <a:schemeClr val="accent2"/>
              </a:buClr>
              <a:defRPr lang="en-US" sz="1500" smtClean="0">
                <a:solidFill>
                  <a:schemeClr val="tx1"/>
                </a:solidFill>
                <a:latin typeface="+mn-lt"/>
                <a:ea typeface="+mn-ea"/>
                <a:cs typeface="+mn-cs"/>
              </a:defRPr>
            </a:lvl3pPr>
            <a:lvl4pPr>
              <a:lnSpc>
                <a:spcPct val="100000"/>
              </a:lnSpc>
              <a:spcBef>
                <a:spcPts val="420"/>
              </a:spcBef>
              <a:defRPr sz="1300"/>
            </a:lvl4pPr>
            <a:lvl5pPr>
              <a:lnSpc>
                <a:spcPct val="100000"/>
              </a:lnSpc>
              <a:spcBef>
                <a:spcPts val="420"/>
              </a:spcBef>
              <a:defRPr sz="1300"/>
            </a:lvl5pPr>
          </a:lstStyle>
          <a:p>
            <a:pPr lvl="0"/>
            <a:r>
              <a:rPr lang="en-US" noProof="0" smtClean="0"/>
              <a:t>Click to edit Master text styles</a:t>
            </a:r>
          </a:p>
          <a:p>
            <a:pPr lvl="1"/>
            <a:r>
              <a:rPr lang="en-US" noProof="0" smtClean="0"/>
              <a:t>Second level</a:t>
            </a:r>
          </a:p>
          <a:p>
            <a:pPr lvl="2"/>
            <a:r>
              <a:rPr lang="en-US" noProof="0" smtClean="0"/>
              <a:t>Third level</a:t>
            </a:r>
          </a:p>
        </p:txBody>
      </p:sp>
      <p:sp>
        <p:nvSpPr>
          <p:cNvPr id="9" name="Text Placeholder 7"/>
          <p:cNvSpPr>
            <a:spLocks noGrp="1"/>
          </p:cNvSpPr>
          <p:nvPr>
            <p:ph type="body" sz="quarter" idx="13"/>
          </p:nvPr>
        </p:nvSpPr>
        <p:spPr>
          <a:xfrm>
            <a:off x="6695539" y="2435862"/>
            <a:ext cx="5753197" cy="6165240"/>
          </a:xfrm>
          <a:solidFill>
            <a:schemeClr val="bg1"/>
          </a:solidFill>
          <a:ln w="6350">
            <a:solidFill>
              <a:srgbClr val="766A62"/>
            </a:solidFill>
            <a:miter lim="800000"/>
            <a:headEnd/>
            <a:tailEnd/>
          </a:ln>
          <a:effectLst/>
        </p:spPr>
        <p:txBody>
          <a:bodyPr/>
          <a:lstStyle>
            <a:lvl1pPr algn="l" rtl="0" eaLnBrk="1" fontAlgn="base" hangingPunct="1">
              <a:lnSpc>
                <a:spcPct val="100000"/>
              </a:lnSpc>
              <a:spcBef>
                <a:spcPts val="420"/>
              </a:spcBef>
              <a:spcAft>
                <a:spcPct val="0"/>
              </a:spcAft>
              <a:buClr>
                <a:schemeClr val="accent2"/>
              </a:buClr>
              <a:defRPr lang="en-US" sz="2000" dirty="0" smtClean="0">
                <a:solidFill>
                  <a:schemeClr val="tx1"/>
                </a:solidFill>
                <a:latin typeface="+mn-lt"/>
                <a:ea typeface="+mn-ea"/>
                <a:cs typeface="+mn-cs"/>
              </a:defRPr>
            </a:lvl1pPr>
            <a:lvl2pPr algn="l" rtl="0" eaLnBrk="1" fontAlgn="base" hangingPunct="1">
              <a:lnSpc>
                <a:spcPct val="100000"/>
              </a:lnSpc>
              <a:spcBef>
                <a:spcPts val="420"/>
              </a:spcBef>
              <a:spcAft>
                <a:spcPct val="0"/>
              </a:spcAft>
              <a:buClr>
                <a:schemeClr val="accent2"/>
              </a:buClr>
              <a:defRPr lang="en-US" sz="1700" dirty="0" smtClean="0">
                <a:solidFill>
                  <a:schemeClr val="tx1"/>
                </a:solidFill>
                <a:latin typeface="+mn-lt"/>
              </a:defRPr>
            </a:lvl2pPr>
            <a:lvl3pPr algn="l" rtl="0" eaLnBrk="1" fontAlgn="base" hangingPunct="1">
              <a:lnSpc>
                <a:spcPct val="100000"/>
              </a:lnSpc>
              <a:spcBef>
                <a:spcPts val="420"/>
              </a:spcBef>
              <a:spcAft>
                <a:spcPct val="0"/>
              </a:spcAft>
              <a:buClr>
                <a:schemeClr val="accent2"/>
              </a:buClr>
              <a:buNone/>
              <a:defRPr lang="en-GB" sz="1500" dirty="0" smtClean="0">
                <a:solidFill>
                  <a:schemeClr val="tx1"/>
                </a:solidFill>
                <a:latin typeface="+mn-lt"/>
                <a:ea typeface="+mn-ea"/>
                <a:cs typeface="+mn-cs"/>
              </a:defRPr>
            </a:lvl3pPr>
            <a:lvl4pPr>
              <a:lnSpc>
                <a:spcPct val="100000"/>
              </a:lnSpc>
              <a:spcBef>
                <a:spcPts val="420"/>
              </a:spcBef>
              <a:defRPr sz="1300"/>
            </a:lvl4pPr>
            <a:lvl5pPr>
              <a:lnSpc>
                <a:spcPct val="100000"/>
              </a:lnSpc>
              <a:spcBef>
                <a:spcPts val="420"/>
              </a:spcBef>
              <a:defRPr sz="1300"/>
            </a:lvl5pPr>
          </a:lstStyle>
          <a:p>
            <a:pPr lvl="0"/>
            <a:r>
              <a:rPr lang="en-US" noProof="0" smtClean="0"/>
              <a:t>Click to edit Master text styles</a:t>
            </a:r>
          </a:p>
          <a:p>
            <a:pPr lvl="1"/>
            <a:r>
              <a:rPr lang="en-US" noProof="0" smtClean="0"/>
              <a:t>Second level</a:t>
            </a:r>
          </a:p>
          <a:p>
            <a:pPr lvl="2"/>
            <a:r>
              <a:rPr lang="en-US" noProof="0" smtClean="0"/>
              <a:t>Third level</a:t>
            </a:r>
          </a:p>
        </p:txBody>
      </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0" y="1706882"/>
            <a:ext cx="12801600" cy="58799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Text Placeholder 5"/>
          <p:cNvSpPr>
            <a:spLocks noGrp="1"/>
          </p:cNvSpPr>
          <p:nvPr>
            <p:ph type="body" sz="quarter" idx="10"/>
          </p:nvPr>
        </p:nvSpPr>
        <p:spPr>
          <a:xfrm>
            <a:off x="622300" y="7907655"/>
            <a:ext cx="11652568" cy="864553"/>
          </a:xfrm>
          <a:solidFill>
            <a:srgbClr val="CCCCFF"/>
          </a:solidFill>
          <a:ln>
            <a:solidFill>
              <a:schemeClr val="tx1"/>
            </a:solidFill>
          </a:ln>
        </p:spPr>
        <p:txBody>
          <a:bodyPr tIns="50391" bIns="50391" anchor="ctr" anchorCtr="1"/>
          <a:lstStyle>
            <a:lvl1pPr algn="ctr">
              <a:buNone/>
              <a:defRPr sz="2100" b="1"/>
            </a:lvl1pPr>
            <a:lvl2pPr algn="ctr">
              <a:buNone/>
              <a:defRPr sz="2100" b="1"/>
            </a:lvl2pPr>
            <a:lvl3pPr algn="ctr">
              <a:buNone/>
              <a:defRPr sz="2000"/>
            </a:lvl3pPr>
            <a:lvl4pPr algn="ctr">
              <a:buNone/>
              <a:defRPr sz="2000"/>
            </a:lvl4pPr>
            <a:lvl5pPr algn="ctr">
              <a:buNone/>
              <a:defRPr sz="2000"/>
            </a:lvl5pPr>
          </a:lstStyle>
          <a:p>
            <a:pPr lvl="0"/>
            <a:r>
              <a:rPr lang="en-US" dirty="0" smtClean="0"/>
              <a:t>Click to edit Master text styles</a:t>
            </a:r>
          </a:p>
          <a:p>
            <a:pPr lvl="1"/>
            <a:r>
              <a:rPr lang="en-US" dirty="0" smtClean="0"/>
              <a:t>Second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9" y="6169662"/>
            <a:ext cx="10881360" cy="1906905"/>
          </a:xfrm>
        </p:spPr>
        <p:txBody>
          <a:bodyPr/>
          <a:lstStyle>
            <a:lvl1pPr algn="l">
              <a:defRPr sz="5600" b="1" cap="all"/>
            </a:lvl1pPr>
          </a:lstStyle>
          <a:p>
            <a:r>
              <a:rPr lang="en-US" smtClean="0"/>
              <a:t>Click to edit Master title style</a:t>
            </a:r>
            <a:endParaRPr lang="en-GB"/>
          </a:p>
        </p:txBody>
      </p:sp>
      <p:sp>
        <p:nvSpPr>
          <p:cNvPr id="3" name="Text Placeholder 2"/>
          <p:cNvSpPr>
            <a:spLocks noGrp="1"/>
          </p:cNvSpPr>
          <p:nvPr>
            <p:ph type="body" idx="1"/>
          </p:nvPr>
        </p:nvSpPr>
        <p:spPr>
          <a:xfrm>
            <a:off x="1011239" y="4069400"/>
            <a:ext cx="10881360" cy="2100262"/>
          </a:xfrm>
        </p:spPr>
        <p:txBody>
          <a:bodyPr anchor="b"/>
          <a:lstStyle>
            <a:lvl1pPr marL="0" indent="0">
              <a:buNone/>
              <a:defRPr sz="2800"/>
            </a:lvl1pPr>
            <a:lvl2pPr marL="639965" indent="0">
              <a:buNone/>
              <a:defRPr sz="2500"/>
            </a:lvl2pPr>
            <a:lvl3pPr marL="1279930" indent="0">
              <a:buNone/>
              <a:defRPr sz="2100"/>
            </a:lvl3pPr>
            <a:lvl4pPr marL="1919894" indent="0">
              <a:buNone/>
              <a:defRPr sz="2000"/>
            </a:lvl4pPr>
            <a:lvl5pPr marL="2559858" indent="0">
              <a:buNone/>
              <a:defRPr sz="2000"/>
            </a:lvl5pPr>
            <a:lvl6pPr marL="3199822" indent="0">
              <a:buNone/>
              <a:defRPr sz="2000"/>
            </a:lvl6pPr>
            <a:lvl7pPr marL="3839787" indent="0">
              <a:buNone/>
              <a:defRPr sz="2000"/>
            </a:lvl7pPr>
            <a:lvl8pPr marL="4479752" indent="0">
              <a:buNone/>
              <a:defRPr sz="2000"/>
            </a:lvl8pPr>
            <a:lvl9pPr marL="5119717" indent="0">
              <a:buNone/>
              <a:defRPr sz="2000"/>
            </a:lvl9pPr>
          </a:lstStyle>
          <a:p>
            <a:pPr lvl="0"/>
            <a:r>
              <a:rPr lang="en-US" smtClean="0"/>
              <a:t>Click to edit Master text styles</a:t>
            </a:r>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0" y="1706880"/>
            <a:ext cx="6294120" cy="6687503"/>
          </a:xfrm>
        </p:spPr>
        <p:txBody>
          <a:bodyPr/>
          <a:lstStyle>
            <a:lvl1pPr>
              <a:defRPr sz="3900"/>
            </a:lvl1pPr>
            <a:lvl2pPr>
              <a:defRPr sz="33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07480" y="1706880"/>
            <a:ext cx="6294120" cy="6687503"/>
          </a:xfrm>
        </p:spPr>
        <p:txBody>
          <a:bodyPr/>
          <a:lstStyle>
            <a:lvl1pPr>
              <a:defRPr sz="3900"/>
            </a:lvl1pPr>
            <a:lvl2pPr>
              <a:defRPr sz="33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0080" y="384493"/>
            <a:ext cx="11521440" cy="16002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40080" y="2149158"/>
            <a:ext cx="5656263" cy="895667"/>
          </a:xfrm>
        </p:spPr>
        <p:txBody>
          <a:bodyPr anchor="b"/>
          <a:lstStyle>
            <a:lvl1pPr marL="0" indent="0">
              <a:buNone/>
              <a:defRPr sz="3300" b="1"/>
            </a:lvl1pPr>
            <a:lvl2pPr marL="639965" indent="0">
              <a:buNone/>
              <a:defRPr sz="2800" b="1"/>
            </a:lvl2pPr>
            <a:lvl3pPr marL="1279930" indent="0">
              <a:buNone/>
              <a:defRPr sz="2500" b="1"/>
            </a:lvl3pPr>
            <a:lvl4pPr marL="1919894" indent="0">
              <a:buNone/>
              <a:defRPr sz="2100" b="1"/>
            </a:lvl4pPr>
            <a:lvl5pPr marL="2559858" indent="0">
              <a:buNone/>
              <a:defRPr sz="2100" b="1"/>
            </a:lvl5pPr>
            <a:lvl6pPr marL="3199822" indent="0">
              <a:buNone/>
              <a:defRPr sz="2100" b="1"/>
            </a:lvl6pPr>
            <a:lvl7pPr marL="3839787" indent="0">
              <a:buNone/>
              <a:defRPr sz="2100" b="1"/>
            </a:lvl7pPr>
            <a:lvl8pPr marL="4479752" indent="0">
              <a:buNone/>
              <a:defRPr sz="2100" b="1"/>
            </a:lvl8pPr>
            <a:lvl9pPr marL="511971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40080" y="3044825"/>
            <a:ext cx="5656263" cy="5531803"/>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503036" y="2149158"/>
            <a:ext cx="5658486" cy="895667"/>
          </a:xfrm>
        </p:spPr>
        <p:txBody>
          <a:bodyPr anchor="b"/>
          <a:lstStyle>
            <a:lvl1pPr marL="0" indent="0">
              <a:buNone/>
              <a:defRPr sz="3300" b="1"/>
            </a:lvl1pPr>
            <a:lvl2pPr marL="639965" indent="0">
              <a:buNone/>
              <a:defRPr sz="2800" b="1"/>
            </a:lvl2pPr>
            <a:lvl3pPr marL="1279930" indent="0">
              <a:buNone/>
              <a:defRPr sz="2500" b="1"/>
            </a:lvl3pPr>
            <a:lvl4pPr marL="1919894" indent="0">
              <a:buNone/>
              <a:defRPr sz="2100" b="1"/>
            </a:lvl4pPr>
            <a:lvl5pPr marL="2559858" indent="0">
              <a:buNone/>
              <a:defRPr sz="2100" b="1"/>
            </a:lvl5pPr>
            <a:lvl6pPr marL="3199822" indent="0">
              <a:buNone/>
              <a:defRPr sz="2100" b="1"/>
            </a:lvl6pPr>
            <a:lvl7pPr marL="3839787" indent="0">
              <a:buNone/>
              <a:defRPr sz="2100" b="1"/>
            </a:lvl7pPr>
            <a:lvl8pPr marL="4479752" indent="0">
              <a:buNone/>
              <a:defRPr sz="2100" b="1"/>
            </a:lvl8pPr>
            <a:lvl9pPr marL="511971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503036" y="3044825"/>
            <a:ext cx="5658486" cy="5531803"/>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127000" y="0"/>
            <a:ext cx="12674600" cy="446088"/>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3" name="Rectangle 2"/>
          <p:cNvSpPr/>
          <p:nvPr userDrawn="1"/>
        </p:nvSpPr>
        <p:spPr>
          <a:xfrm>
            <a:off x="12676188" y="1588"/>
            <a:ext cx="125412" cy="9599612"/>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4" name="Rectangle 3"/>
          <p:cNvSpPr/>
          <p:nvPr userDrawn="1"/>
        </p:nvSpPr>
        <p:spPr>
          <a:xfrm>
            <a:off x="0" y="0"/>
            <a:ext cx="127000" cy="9601200"/>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pic>
        <p:nvPicPr>
          <p:cNvPr id="5" name="Picture 17" descr="powerpointlogo.jpg"/>
          <p:cNvPicPr>
            <a:picLocks noChangeAspect="1"/>
          </p:cNvPicPr>
          <p:nvPr userDrawn="1"/>
        </p:nvPicPr>
        <p:blipFill>
          <a:blip r:embed="rId2" cstate="print"/>
          <a:srcRect/>
          <a:stretch>
            <a:fillRect/>
          </a:stretch>
        </p:blipFill>
        <p:spPr bwMode="auto">
          <a:xfrm>
            <a:off x="10401300" y="19050"/>
            <a:ext cx="2081213" cy="427038"/>
          </a:xfrm>
          <a:prstGeom prst="rect">
            <a:avLst/>
          </a:prstGeom>
          <a:noFill/>
          <a:ln w="9525">
            <a:noFill/>
            <a:miter lim="800000"/>
            <a:headEnd/>
            <a:tailEnd/>
          </a:ln>
        </p:spPr>
      </p:pic>
      <p:sp>
        <p:nvSpPr>
          <p:cNvPr id="6" name="Rectangle 5"/>
          <p:cNvSpPr/>
          <p:nvPr userDrawn="1"/>
        </p:nvSpPr>
        <p:spPr>
          <a:xfrm>
            <a:off x="127000" y="9510713"/>
            <a:ext cx="12549188" cy="90487"/>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Tree>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1" y="382270"/>
            <a:ext cx="4211639" cy="1626870"/>
          </a:xfrm>
        </p:spPr>
        <p:txBody>
          <a:bodyPr anchor="b"/>
          <a:lstStyle>
            <a:lvl1pPr algn="l">
              <a:defRPr sz="2800" b="1"/>
            </a:lvl1pPr>
          </a:lstStyle>
          <a:p>
            <a:r>
              <a:rPr lang="en-US" smtClean="0"/>
              <a:t>Click to edit Master title style</a:t>
            </a:r>
            <a:endParaRPr lang="en-GB"/>
          </a:p>
        </p:txBody>
      </p:sp>
      <p:sp>
        <p:nvSpPr>
          <p:cNvPr id="3" name="Content Placeholder 2"/>
          <p:cNvSpPr>
            <a:spLocks noGrp="1"/>
          </p:cNvSpPr>
          <p:nvPr>
            <p:ph idx="1"/>
          </p:nvPr>
        </p:nvSpPr>
        <p:spPr>
          <a:xfrm>
            <a:off x="5005071" y="382272"/>
            <a:ext cx="7156450" cy="8194358"/>
          </a:xfrm>
        </p:spPr>
        <p:txBody>
          <a:bodyPr/>
          <a:lstStyle>
            <a:lvl1pPr>
              <a:defRPr sz="4500"/>
            </a:lvl1pPr>
            <a:lvl2pPr>
              <a:defRPr sz="3900"/>
            </a:lvl2pPr>
            <a:lvl3pPr>
              <a:defRPr sz="33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40081" y="2009142"/>
            <a:ext cx="4211639" cy="6567488"/>
          </a:xfrm>
        </p:spPr>
        <p:txBody>
          <a:bodyPr/>
          <a:lstStyle>
            <a:lvl1pPr marL="0" indent="0">
              <a:buNone/>
              <a:defRPr sz="2000"/>
            </a:lvl1pPr>
            <a:lvl2pPr marL="639965" indent="0">
              <a:buNone/>
              <a:defRPr sz="1700"/>
            </a:lvl2pPr>
            <a:lvl3pPr marL="1279930" indent="0">
              <a:buNone/>
              <a:defRPr sz="1300"/>
            </a:lvl3pPr>
            <a:lvl4pPr marL="1919894" indent="0">
              <a:buNone/>
              <a:defRPr sz="1300"/>
            </a:lvl4pPr>
            <a:lvl5pPr marL="2559858" indent="0">
              <a:buNone/>
              <a:defRPr sz="1300"/>
            </a:lvl5pPr>
            <a:lvl6pPr marL="3199822" indent="0">
              <a:buNone/>
              <a:defRPr sz="1300"/>
            </a:lvl6pPr>
            <a:lvl7pPr marL="3839787" indent="0">
              <a:buNone/>
              <a:defRPr sz="1300"/>
            </a:lvl7pPr>
            <a:lvl8pPr marL="4479752" indent="0">
              <a:buNone/>
              <a:defRPr sz="1300"/>
            </a:lvl8pPr>
            <a:lvl9pPr marL="5119717" indent="0">
              <a:buNone/>
              <a:defRPr sz="1300"/>
            </a:lvl9pPr>
          </a:lstStyle>
          <a:p>
            <a:pPr lvl="0"/>
            <a:r>
              <a:rPr lang="en-US" smtClean="0"/>
              <a:t>Click to edit Master text styles</a:t>
            </a:r>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6720840"/>
            <a:ext cx="7680960" cy="793433"/>
          </a:xfrm>
        </p:spPr>
        <p:txBody>
          <a:bodyPr anchor="b"/>
          <a:lstStyle>
            <a:lvl1pPr algn="l">
              <a:defRPr sz="2800" b="1"/>
            </a:lvl1pPr>
          </a:lstStyle>
          <a:p>
            <a:r>
              <a:rPr lang="en-US" smtClean="0"/>
              <a:t>Click to edit Master title style</a:t>
            </a:r>
            <a:endParaRPr lang="en-GB"/>
          </a:p>
        </p:txBody>
      </p:sp>
      <p:sp>
        <p:nvSpPr>
          <p:cNvPr id="3" name="Picture Placeholder 2"/>
          <p:cNvSpPr>
            <a:spLocks noGrp="1"/>
          </p:cNvSpPr>
          <p:nvPr>
            <p:ph type="pic" idx="1"/>
          </p:nvPr>
        </p:nvSpPr>
        <p:spPr>
          <a:xfrm>
            <a:off x="2509203" y="857885"/>
            <a:ext cx="7680960" cy="5760720"/>
          </a:xfrm>
        </p:spPr>
        <p:txBody>
          <a:bodyPr/>
          <a:lstStyle>
            <a:lvl1pPr marL="0" indent="0">
              <a:buNone/>
              <a:defRPr sz="4500"/>
            </a:lvl1pPr>
            <a:lvl2pPr marL="639965" indent="0">
              <a:buNone/>
              <a:defRPr sz="3900"/>
            </a:lvl2pPr>
            <a:lvl3pPr marL="1279930" indent="0">
              <a:buNone/>
              <a:defRPr sz="3300"/>
            </a:lvl3pPr>
            <a:lvl4pPr marL="1919894" indent="0">
              <a:buNone/>
              <a:defRPr sz="2800"/>
            </a:lvl4pPr>
            <a:lvl5pPr marL="2559858" indent="0">
              <a:buNone/>
              <a:defRPr sz="2800"/>
            </a:lvl5pPr>
            <a:lvl6pPr marL="3199822" indent="0">
              <a:buNone/>
              <a:defRPr sz="2800"/>
            </a:lvl6pPr>
            <a:lvl7pPr marL="3839787" indent="0">
              <a:buNone/>
              <a:defRPr sz="2800"/>
            </a:lvl7pPr>
            <a:lvl8pPr marL="4479752" indent="0">
              <a:buNone/>
              <a:defRPr sz="2800"/>
            </a:lvl8pPr>
            <a:lvl9pPr marL="5119717" indent="0">
              <a:buNone/>
              <a:defRPr sz="28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2509203" y="7514273"/>
            <a:ext cx="7680960" cy="1126807"/>
          </a:xfrm>
        </p:spPr>
        <p:txBody>
          <a:bodyPr/>
          <a:lstStyle>
            <a:lvl1pPr marL="0" indent="0">
              <a:buNone/>
              <a:defRPr sz="2000"/>
            </a:lvl1pPr>
            <a:lvl2pPr marL="639965" indent="0">
              <a:buNone/>
              <a:defRPr sz="1700"/>
            </a:lvl2pPr>
            <a:lvl3pPr marL="1279930" indent="0">
              <a:buNone/>
              <a:defRPr sz="1300"/>
            </a:lvl3pPr>
            <a:lvl4pPr marL="1919894" indent="0">
              <a:buNone/>
              <a:defRPr sz="1300"/>
            </a:lvl4pPr>
            <a:lvl5pPr marL="2559858" indent="0">
              <a:buNone/>
              <a:defRPr sz="1300"/>
            </a:lvl5pPr>
            <a:lvl6pPr marL="3199822" indent="0">
              <a:buNone/>
              <a:defRPr sz="1300"/>
            </a:lvl6pPr>
            <a:lvl7pPr marL="3839787" indent="0">
              <a:buNone/>
              <a:defRPr sz="1300"/>
            </a:lvl7pPr>
            <a:lvl8pPr marL="4479752" indent="0">
              <a:buNone/>
              <a:defRPr sz="1300"/>
            </a:lvl8pPr>
            <a:lvl9pPr marL="5119717" indent="0">
              <a:buNone/>
              <a:defRPr sz="1300"/>
            </a:lvl9pPr>
          </a:lstStyle>
          <a:p>
            <a:pPr lvl="0"/>
            <a:r>
              <a:rPr lang="en-US" smtClean="0"/>
              <a:t>Click to edit Master text styles</a:t>
            </a:r>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438150"/>
            <a:ext cx="12801600" cy="919163"/>
          </a:xfrm>
          <a:prstGeom prst="rect">
            <a:avLst/>
          </a:prstGeom>
          <a:noFill/>
          <a:ln w="9525">
            <a:noFill/>
            <a:miter lim="800000"/>
            <a:headEnd/>
            <a:tailEnd/>
          </a:ln>
        </p:spPr>
        <p:txBody>
          <a:bodyPr vert="horz" wrap="square" lIns="201563" tIns="0" rIns="201563"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1706563"/>
            <a:ext cx="12801600" cy="6688137"/>
          </a:xfrm>
          <a:prstGeom prst="rect">
            <a:avLst/>
          </a:prstGeom>
          <a:noFill/>
          <a:ln w="9525">
            <a:noFill/>
            <a:miter lim="800000"/>
            <a:headEnd/>
            <a:tailEnd/>
          </a:ln>
        </p:spPr>
        <p:txBody>
          <a:bodyPr vert="horz" wrap="square" lIns="201563" tIns="0" rIns="201563"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Text Box 72"/>
          <p:cNvSpPr txBox="1">
            <a:spLocks noChangeArrowheads="1"/>
          </p:cNvSpPr>
          <p:nvPr/>
        </p:nvSpPr>
        <p:spPr bwMode="gray">
          <a:xfrm>
            <a:off x="12168188" y="9099550"/>
            <a:ext cx="633412"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type="none" w="lg" len="lg"/>
              </a14:hiddenLine>
            </a:ext>
          </a:extLst>
        </p:spPr>
        <p:txBody>
          <a:bodyPr lIns="127993" tIns="63997" rIns="127993" bIns="63997" anchor="ctr" anchorCtr="1"/>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eaLnBrk="0" fontAlgn="base" hangingPunct="0">
              <a:spcBef>
                <a:spcPct val="0"/>
              </a:spcBef>
              <a:spcAft>
                <a:spcPct val="0"/>
              </a:spcAft>
              <a:defRPr sz="1700">
                <a:solidFill>
                  <a:schemeClr val="tx1"/>
                </a:solidFill>
                <a:latin typeface="Arial" charset="0"/>
              </a:defRPr>
            </a:lvl6pPr>
            <a:lvl7pPr marL="2971800" indent="-228600" eaLnBrk="0" fontAlgn="base" hangingPunct="0">
              <a:spcBef>
                <a:spcPct val="0"/>
              </a:spcBef>
              <a:spcAft>
                <a:spcPct val="0"/>
              </a:spcAft>
              <a:defRPr sz="1700">
                <a:solidFill>
                  <a:schemeClr val="tx1"/>
                </a:solidFill>
                <a:latin typeface="Arial" charset="0"/>
              </a:defRPr>
            </a:lvl7pPr>
            <a:lvl8pPr marL="3429000" indent="-228600" eaLnBrk="0" fontAlgn="base" hangingPunct="0">
              <a:spcBef>
                <a:spcPct val="0"/>
              </a:spcBef>
              <a:spcAft>
                <a:spcPct val="0"/>
              </a:spcAft>
              <a:defRPr sz="1700">
                <a:solidFill>
                  <a:schemeClr val="tx1"/>
                </a:solidFill>
                <a:latin typeface="Arial" charset="0"/>
              </a:defRPr>
            </a:lvl8pPr>
            <a:lvl9pPr marL="3886200" indent="-228600" eaLnBrk="0" fontAlgn="base" hangingPunct="0">
              <a:spcBef>
                <a:spcPct val="0"/>
              </a:spcBef>
              <a:spcAft>
                <a:spcPct val="0"/>
              </a:spcAft>
              <a:defRPr sz="1700">
                <a:solidFill>
                  <a:schemeClr val="tx1"/>
                </a:solidFill>
                <a:latin typeface="Arial" charset="0"/>
              </a:defRPr>
            </a:lvl9pPr>
          </a:lstStyle>
          <a:p>
            <a:pPr algn="ctr">
              <a:lnSpc>
                <a:spcPct val="85000"/>
              </a:lnSpc>
              <a:defRPr/>
            </a:pPr>
            <a:endParaRPr lang="en-US" sz="1100" dirty="0" smtClean="0">
              <a:solidFill>
                <a:srgbClr val="969696"/>
              </a:solidFill>
              <a:latin typeface="Arial Narrow" pitchFamily="34" charset="0"/>
            </a:endParaRPr>
          </a:p>
        </p:txBody>
      </p:sp>
      <p:sp>
        <p:nvSpPr>
          <p:cNvPr id="1034" name="Rectangle 10"/>
          <p:cNvSpPr>
            <a:spLocks noChangeArrowheads="1"/>
          </p:cNvSpPr>
          <p:nvPr/>
        </p:nvSpPr>
        <p:spPr bwMode="gray">
          <a:xfrm>
            <a:off x="0" y="0"/>
            <a:ext cx="182563" cy="442913"/>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89984" tIns="89984" rIns="89984" bIns="89984" anchor="ctr">
            <a:spAutoFit/>
          </a:bodyPr>
          <a:lstStyle/>
          <a:p>
            <a:pPr algn="ctr">
              <a:spcBef>
                <a:spcPct val="75000"/>
              </a:spcBef>
              <a:defRPr/>
            </a:pPr>
            <a:endParaRPr lang="en-GB" dirty="0"/>
          </a:p>
        </p:txBody>
      </p:sp>
      <p:sp>
        <p:nvSpPr>
          <p:cNvPr id="1035" name="Rectangle 11"/>
          <p:cNvSpPr>
            <a:spLocks noChangeArrowheads="1"/>
          </p:cNvSpPr>
          <p:nvPr/>
        </p:nvSpPr>
        <p:spPr bwMode="gray">
          <a:xfrm>
            <a:off x="0" y="962025"/>
            <a:ext cx="182563" cy="442913"/>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89984" tIns="89984" rIns="89984" bIns="89984" anchor="ctr">
            <a:spAutoFit/>
          </a:bodyPr>
          <a:lstStyle/>
          <a:p>
            <a:pPr algn="ctr" eaLnBrk="0" hangingPunct="0">
              <a:spcBef>
                <a:spcPct val="75000"/>
              </a:spcBef>
              <a:defRPr/>
            </a:pPr>
            <a:endParaRPr lang="en-US"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4665" r:id="rId1"/>
    <p:sldLayoutId id="2147484666" r:id="rId2"/>
    <p:sldLayoutId id="2147484667" r:id="rId3"/>
    <p:sldLayoutId id="2147484668" r:id="rId4"/>
    <p:sldLayoutId id="2147484669" r:id="rId5"/>
    <p:sldLayoutId id="2147484670" r:id="rId6"/>
    <p:sldLayoutId id="2147484678" r:id="rId7"/>
    <p:sldLayoutId id="2147484671" r:id="rId8"/>
    <p:sldLayoutId id="2147484672" r:id="rId9"/>
    <p:sldLayoutId id="2147484673" r:id="rId10"/>
    <p:sldLayoutId id="2147484674" r:id="rId11"/>
    <p:sldLayoutId id="2147484675" r:id="rId12"/>
    <p:sldLayoutId id="2147484676" r:id="rId13"/>
    <p:sldLayoutId id="2147484677" r:id="rId14"/>
  </p:sldLayoutIdLst>
  <p:transition/>
  <p:hf sldNum="0" hdr="0" dt="0"/>
  <p:txStyles>
    <p:titleStyle>
      <a:lvl1pPr algn="l" rtl="0" eaLnBrk="0" fontAlgn="base" hangingPunct="0">
        <a:spcBef>
          <a:spcPct val="75000"/>
        </a:spcBef>
        <a:spcAft>
          <a:spcPct val="0"/>
        </a:spcAft>
        <a:defRPr sz="3300" b="1">
          <a:solidFill>
            <a:schemeClr val="tx1"/>
          </a:solidFill>
          <a:latin typeface="Calibri" pitchFamily="34" charset="0"/>
          <a:ea typeface="+mj-ea"/>
          <a:cs typeface="+mj-cs"/>
        </a:defRPr>
      </a:lvl1pPr>
      <a:lvl2pPr algn="l" rtl="0" eaLnBrk="0" fontAlgn="base" hangingPunct="0">
        <a:spcBef>
          <a:spcPct val="75000"/>
        </a:spcBef>
        <a:spcAft>
          <a:spcPct val="0"/>
        </a:spcAft>
        <a:defRPr sz="3300" b="1">
          <a:solidFill>
            <a:schemeClr val="tx1"/>
          </a:solidFill>
          <a:latin typeface="Calibri" pitchFamily="34" charset="0"/>
        </a:defRPr>
      </a:lvl2pPr>
      <a:lvl3pPr algn="l" rtl="0" eaLnBrk="0" fontAlgn="base" hangingPunct="0">
        <a:spcBef>
          <a:spcPct val="75000"/>
        </a:spcBef>
        <a:spcAft>
          <a:spcPct val="0"/>
        </a:spcAft>
        <a:defRPr sz="3300" b="1">
          <a:solidFill>
            <a:schemeClr val="tx1"/>
          </a:solidFill>
          <a:latin typeface="Calibri" pitchFamily="34" charset="0"/>
        </a:defRPr>
      </a:lvl3pPr>
      <a:lvl4pPr algn="l" rtl="0" eaLnBrk="0" fontAlgn="base" hangingPunct="0">
        <a:spcBef>
          <a:spcPct val="75000"/>
        </a:spcBef>
        <a:spcAft>
          <a:spcPct val="0"/>
        </a:spcAft>
        <a:defRPr sz="3300" b="1">
          <a:solidFill>
            <a:schemeClr val="tx1"/>
          </a:solidFill>
          <a:latin typeface="Calibri" pitchFamily="34" charset="0"/>
        </a:defRPr>
      </a:lvl4pPr>
      <a:lvl5pPr algn="l" rtl="0" eaLnBrk="0" fontAlgn="base" hangingPunct="0">
        <a:spcBef>
          <a:spcPct val="75000"/>
        </a:spcBef>
        <a:spcAft>
          <a:spcPct val="0"/>
        </a:spcAft>
        <a:defRPr sz="3300" b="1">
          <a:solidFill>
            <a:schemeClr val="tx1"/>
          </a:solidFill>
          <a:latin typeface="Calibri" pitchFamily="34" charset="0"/>
        </a:defRPr>
      </a:lvl5pPr>
      <a:lvl6pPr marL="639965" algn="l" rtl="0" eaLnBrk="1" fontAlgn="base" hangingPunct="1">
        <a:spcBef>
          <a:spcPct val="75000"/>
        </a:spcBef>
        <a:spcAft>
          <a:spcPct val="0"/>
        </a:spcAft>
        <a:defRPr sz="2800" b="1">
          <a:solidFill>
            <a:schemeClr val="tx1"/>
          </a:solidFill>
          <a:latin typeface="Arial" charset="0"/>
        </a:defRPr>
      </a:lvl6pPr>
      <a:lvl7pPr marL="1279930" algn="l" rtl="0" eaLnBrk="1" fontAlgn="base" hangingPunct="1">
        <a:spcBef>
          <a:spcPct val="75000"/>
        </a:spcBef>
        <a:spcAft>
          <a:spcPct val="0"/>
        </a:spcAft>
        <a:defRPr sz="2800" b="1">
          <a:solidFill>
            <a:schemeClr val="tx1"/>
          </a:solidFill>
          <a:latin typeface="Arial" charset="0"/>
        </a:defRPr>
      </a:lvl7pPr>
      <a:lvl8pPr marL="1919894" algn="l" rtl="0" eaLnBrk="1" fontAlgn="base" hangingPunct="1">
        <a:spcBef>
          <a:spcPct val="75000"/>
        </a:spcBef>
        <a:spcAft>
          <a:spcPct val="0"/>
        </a:spcAft>
        <a:defRPr sz="2800" b="1">
          <a:solidFill>
            <a:schemeClr val="tx1"/>
          </a:solidFill>
          <a:latin typeface="Arial" charset="0"/>
        </a:defRPr>
      </a:lvl8pPr>
      <a:lvl9pPr marL="2559858" algn="l" rtl="0" eaLnBrk="1" fontAlgn="base" hangingPunct="1">
        <a:spcBef>
          <a:spcPct val="75000"/>
        </a:spcBef>
        <a:spcAft>
          <a:spcPct val="0"/>
        </a:spcAft>
        <a:defRPr sz="2800" b="1">
          <a:solidFill>
            <a:schemeClr val="tx1"/>
          </a:solidFill>
          <a:latin typeface="Arial" charset="0"/>
        </a:defRPr>
      </a:lvl9pPr>
    </p:titleStyle>
    <p:bodyStyle>
      <a:lvl1pPr marL="265113" indent="-265113" algn="l" rtl="0" eaLnBrk="0" fontAlgn="base" hangingPunct="0">
        <a:spcBef>
          <a:spcPct val="30000"/>
        </a:spcBef>
        <a:spcAft>
          <a:spcPct val="0"/>
        </a:spcAft>
        <a:buClr>
          <a:schemeClr val="accent1"/>
        </a:buClr>
        <a:buFont typeface="Wingdings" pitchFamily="2" charset="2"/>
        <a:buChar char="§"/>
        <a:defRPr sz="4500">
          <a:solidFill>
            <a:schemeClr val="tx1"/>
          </a:solidFill>
          <a:latin typeface="Calibri" pitchFamily="34" charset="0"/>
          <a:ea typeface="+mn-ea"/>
          <a:cs typeface="+mn-cs"/>
        </a:defRPr>
      </a:lvl1pPr>
      <a:lvl2pPr marL="690563" indent="-368300" algn="l" rtl="0" eaLnBrk="0" fontAlgn="base" hangingPunct="0">
        <a:spcBef>
          <a:spcPct val="30000"/>
        </a:spcBef>
        <a:spcAft>
          <a:spcPct val="0"/>
        </a:spcAft>
        <a:buClr>
          <a:schemeClr val="accent2"/>
        </a:buClr>
        <a:buFont typeface="Arial" charset="0"/>
        <a:buChar char="-"/>
        <a:defRPr sz="2100">
          <a:solidFill>
            <a:schemeClr val="tx1"/>
          </a:solidFill>
          <a:latin typeface="Calibri" pitchFamily="34" charset="0"/>
        </a:defRPr>
      </a:lvl2pPr>
      <a:lvl3pPr marL="1065213" indent="-368300" algn="l" rtl="0" eaLnBrk="0" fontAlgn="base" hangingPunct="0">
        <a:spcBef>
          <a:spcPct val="30000"/>
        </a:spcBef>
        <a:spcAft>
          <a:spcPct val="0"/>
        </a:spcAft>
        <a:buClr>
          <a:schemeClr val="bg2"/>
        </a:buClr>
        <a:buChar char="•"/>
        <a:defRPr sz="2000">
          <a:solidFill>
            <a:schemeClr val="tx1"/>
          </a:solidFill>
          <a:latin typeface="Calibri" pitchFamily="34" charset="0"/>
        </a:defRPr>
      </a:lvl3pPr>
      <a:lvl4pPr marL="1331913" indent="-261938" algn="l" rtl="0" eaLnBrk="0" fontAlgn="base" hangingPunct="0">
        <a:spcBef>
          <a:spcPct val="30000"/>
        </a:spcBef>
        <a:spcAft>
          <a:spcPct val="0"/>
        </a:spcAft>
        <a:buChar char="&gt;"/>
        <a:defRPr sz="1300">
          <a:solidFill>
            <a:schemeClr val="tx1"/>
          </a:solidFill>
          <a:latin typeface="+mn-lt"/>
        </a:defRPr>
      </a:lvl4pPr>
      <a:lvl5pPr marL="2032000" indent="-120650" algn="l" rtl="0" eaLnBrk="0" fontAlgn="base" hangingPunct="0">
        <a:lnSpc>
          <a:spcPct val="90000"/>
        </a:lnSpc>
        <a:spcBef>
          <a:spcPct val="50000"/>
        </a:spcBef>
        <a:spcAft>
          <a:spcPct val="0"/>
        </a:spcAft>
        <a:buChar char="•"/>
        <a:defRPr sz="1300">
          <a:solidFill>
            <a:schemeClr val="tx1"/>
          </a:solidFill>
          <a:latin typeface="+mn-lt"/>
        </a:defRPr>
      </a:lvl5pPr>
      <a:lvl6pPr marL="2673185" indent="-122215" algn="l" rtl="0" eaLnBrk="1" fontAlgn="base" hangingPunct="1">
        <a:lnSpc>
          <a:spcPct val="90000"/>
        </a:lnSpc>
        <a:spcBef>
          <a:spcPct val="50000"/>
        </a:spcBef>
        <a:spcAft>
          <a:spcPct val="0"/>
        </a:spcAft>
        <a:buChar char="•"/>
        <a:defRPr sz="1300">
          <a:solidFill>
            <a:schemeClr val="tx1"/>
          </a:solidFill>
          <a:latin typeface="+mn-lt"/>
        </a:defRPr>
      </a:lvl6pPr>
      <a:lvl7pPr marL="3313150" indent="-122215" algn="l" rtl="0" eaLnBrk="1" fontAlgn="base" hangingPunct="1">
        <a:lnSpc>
          <a:spcPct val="90000"/>
        </a:lnSpc>
        <a:spcBef>
          <a:spcPct val="50000"/>
        </a:spcBef>
        <a:spcAft>
          <a:spcPct val="0"/>
        </a:spcAft>
        <a:buChar char="•"/>
        <a:defRPr sz="1300">
          <a:solidFill>
            <a:schemeClr val="tx1"/>
          </a:solidFill>
          <a:latin typeface="+mn-lt"/>
        </a:defRPr>
      </a:lvl7pPr>
      <a:lvl8pPr marL="3953115" indent="-122215" algn="l" rtl="0" eaLnBrk="1" fontAlgn="base" hangingPunct="1">
        <a:lnSpc>
          <a:spcPct val="90000"/>
        </a:lnSpc>
        <a:spcBef>
          <a:spcPct val="50000"/>
        </a:spcBef>
        <a:spcAft>
          <a:spcPct val="0"/>
        </a:spcAft>
        <a:buChar char="•"/>
        <a:defRPr sz="1300">
          <a:solidFill>
            <a:schemeClr val="tx1"/>
          </a:solidFill>
          <a:latin typeface="+mn-lt"/>
        </a:defRPr>
      </a:lvl8pPr>
      <a:lvl9pPr marL="4593080" indent="-122215" algn="l" rtl="0" eaLnBrk="1" fontAlgn="base" hangingPunct="1">
        <a:lnSpc>
          <a:spcPct val="90000"/>
        </a:lnSpc>
        <a:spcBef>
          <a:spcPct val="50000"/>
        </a:spcBef>
        <a:spcAft>
          <a:spcPct val="0"/>
        </a:spcAft>
        <a:buChar char="•"/>
        <a:defRPr sz="1300">
          <a:solidFill>
            <a:schemeClr val="tx1"/>
          </a:solidFill>
          <a:latin typeface="+mn-lt"/>
        </a:defRPr>
      </a:lvl9pPr>
    </p:bodyStyle>
    <p:otherStyle>
      <a:defPPr>
        <a:defRPr lang="en-US"/>
      </a:defPPr>
      <a:lvl1pPr marL="0" algn="l" defTabSz="1279930" rtl="0" eaLnBrk="1" latinLnBrk="0" hangingPunct="1">
        <a:defRPr sz="2500" kern="1200">
          <a:solidFill>
            <a:schemeClr val="tx1"/>
          </a:solidFill>
          <a:latin typeface="+mn-lt"/>
          <a:ea typeface="+mn-ea"/>
          <a:cs typeface="+mn-cs"/>
        </a:defRPr>
      </a:lvl1pPr>
      <a:lvl2pPr marL="639965" algn="l" defTabSz="1279930" rtl="0" eaLnBrk="1" latinLnBrk="0" hangingPunct="1">
        <a:defRPr sz="2500" kern="1200">
          <a:solidFill>
            <a:schemeClr val="tx1"/>
          </a:solidFill>
          <a:latin typeface="+mn-lt"/>
          <a:ea typeface="+mn-ea"/>
          <a:cs typeface="+mn-cs"/>
        </a:defRPr>
      </a:lvl2pPr>
      <a:lvl3pPr marL="1279930" algn="l" defTabSz="1279930" rtl="0" eaLnBrk="1" latinLnBrk="0" hangingPunct="1">
        <a:defRPr sz="2500" kern="1200">
          <a:solidFill>
            <a:schemeClr val="tx1"/>
          </a:solidFill>
          <a:latin typeface="+mn-lt"/>
          <a:ea typeface="+mn-ea"/>
          <a:cs typeface="+mn-cs"/>
        </a:defRPr>
      </a:lvl3pPr>
      <a:lvl4pPr marL="1919894" algn="l" defTabSz="1279930" rtl="0" eaLnBrk="1" latinLnBrk="0" hangingPunct="1">
        <a:defRPr sz="2500" kern="1200">
          <a:solidFill>
            <a:schemeClr val="tx1"/>
          </a:solidFill>
          <a:latin typeface="+mn-lt"/>
          <a:ea typeface="+mn-ea"/>
          <a:cs typeface="+mn-cs"/>
        </a:defRPr>
      </a:lvl4pPr>
      <a:lvl5pPr marL="2559858" algn="l" defTabSz="1279930" rtl="0" eaLnBrk="1" latinLnBrk="0" hangingPunct="1">
        <a:defRPr sz="2500" kern="1200">
          <a:solidFill>
            <a:schemeClr val="tx1"/>
          </a:solidFill>
          <a:latin typeface="+mn-lt"/>
          <a:ea typeface="+mn-ea"/>
          <a:cs typeface="+mn-cs"/>
        </a:defRPr>
      </a:lvl5pPr>
      <a:lvl6pPr marL="3199822" algn="l" defTabSz="1279930" rtl="0" eaLnBrk="1" latinLnBrk="0" hangingPunct="1">
        <a:defRPr sz="2500" kern="1200">
          <a:solidFill>
            <a:schemeClr val="tx1"/>
          </a:solidFill>
          <a:latin typeface="+mn-lt"/>
          <a:ea typeface="+mn-ea"/>
          <a:cs typeface="+mn-cs"/>
        </a:defRPr>
      </a:lvl6pPr>
      <a:lvl7pPr marL="3839787" algn="l" defTabSz="1279930" rtl="0" eaLnBrk="1" latinLnBrk="0" hangingPunct="1">
        <a:defRPr sz="2500" kern="1200">
          <a:solidFill>
            <a:schemeClr val="tx1"/>
          </a:solidFill>
          <a:latin typeface="+mn-lt"/>
          <a:ea typeface="+mn-ea"/>
          <a:cs typeface="+mn-cs"/>
        </a:defRPr>
      </a:lvl7pPr>
      <a:lvl8pPr marL="4479752" algn="l" defTabSz="1279930" rtl="0" eaLnBrk="1" latinLnBrk="0" hangingPunct="1">
        <a:defRPr sz="2500" kern="1200">
          <a:solidFill>
            <a:schemeClr val="tx1"/>
          </a:solidFill>
          <a:latin typeface="+mn-lt"/>
          <a:ea typeface="+mn-ea"/>
          <a:cs typeface="+mn-cs"/>
        </a:defRPr>
      </a:lvl8pPr>
      <a:lvl9pPr marL="5119717" algn="l" defTabSz="127993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55938"/>
            <a:ext cx="12801600" cy="3273425"/>
          </a:xfrm>
          <a:prstGeom prst="rect">
            <a:avLst/>
          </a:prstGeom>
          <a:solidFill>
            <a:srgbClr val="E7E8EB"/>
          </a:solidFill>
          <a:ln>
            <a:noFill/>
          </a:ln>
        </p:spPr>
        <p:style>
          <a:lnRef idx="2">
            <a:schemeClr val="dk1"/>
          </a:lnRef>
          <a:fillRef idx="1">
            <a:schemeClr val="lt1"/>
          </a:fillRef>
          <a:effectRef idx="0">
            <a:schemeClr val="dk1"/>
          </a:effectRef>
          <a:fontRef idx="minor">
            <a:schemeClr val="dk1"/>
          </a:fontRef>
        </p:style>
        <p:txBody>
          <a:bodyPr lIns="0" tIns="0" rIns="0" bIns="0" anchor="ctr"/>
          <a:lstStyle/>
          <a:p>
            <a:pPr algn="ctr">
              <a:defRPr/>
            </a:pPr>
            <a:endParaRPr lang="en-GB" sz="500" dirty="0">
              <a:latin typeface="Segoe UI" pitchFamily="34" charset="0"/>
              <a:cs typeface="Segoe UI" pitchFamily="34" charset="0"/>
            </a:endParaRPr>
          </a:p>
        </p:txBody>
      </p:sp>
      <p:sp>
        <p:nvSpPr>
          <p:cNvPr id="3075" name="TextBox 4"/>
          <p:cNvSpPr txBox="1">
            <a:spLocks noChangeArrowheads="1"/>
          </p:cNvSpPr>
          <p:nvPr/>
        </p:nvSpPr>
        <p:spPr bwMode="auto">
          <a:xfrm>
            <a:off x="3657600" y="3560763"/>
            <a:ext cx="8855075" cy="2262187"/>
          </a:xfrm>
          <a:prstGeom prst="rect">
            <a:avLst/>
          </a:prstGeom>
          <a:noFill/>
          <a:ln w="9525">
            <a:noFill/>
            <a:miter lim="800000"/>
            <a:headEnd/>
            <a:tailEnd/>
          </a:ln>
        </p:spPr>
        <p:txBody>
          <a:bodyPr>
            <a:spAutoFit/>
          </a:bodyPr>
          <a:lstStyle/>
          <a:p>
            <a:r>
              <a:rPr lang="en-GB" sz="6600" b="1">
                <a:solidFill>
                  <a:srgbClr val="003B6F"/>
                </a:solidFill>
                <a:latin typeface="Segoe UI" pitchFamily="34" charset="0"/>
                <a:cs typeface="Segoe UI" pitchFamily="34" charset="0"/>
              </a:rPr>
              <a:t>Annual Plan 2013-14</a:t>
            </a:r>
          </a:p>
          <a:p>
            <a:endParaRPr lang="en-GB" sz="900" b="1">
              <a:solidFill>
                <a:srgbClr val="003B6F"/>
              </a:solidFill>
              <a:latin typeface="Segoe UI" pitchFamily="34" charset="0"/>
              <a:cs typeface="Segoe UI" pitchFamily="34" charset="0"/>
            </a:endParaRPr>
          </a:p>
          <a:p>
            <a:r>
              <a:rPr lang="en-GB" sz="6600">
                <a:solidFill>
                  <a:srgbClr val="003B6F"/>
                </a:solidFill>
                <a:latin typeface="Segoe UI" pitchFamily="34" charset="0"/>
                <a:cs typeface="Segoe UI" pitchFamily="34" charset="0"/>
              </a:rPr>
              <a:t>Progress Report Q1</a:t>
            </a:r>
          </a:p>
        </p:txBody>
      </p:sp>
      <p:pic>
        <p:nvPicPr>
          <p:cNvPr id="3076" name="Picture 4"/>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2731" t="8634" r="61513"/>
          <a:stretch/>
        </p:blipFill>
        <p:spPr bwMode="auto">
          <a:xfrm>
            <a:off x="946758" y="3334917"/>
            <a:ext cx="1844883" cy="2617707"/>
          </a:xfrm>
          <a:prstGeom prst="rect">
            <a:avLst/>
          </a:prstGeom>
          <a:noFill/>
          <a:ln w="9525">
            <a:solidFill>
              <a:schemeClr val="bg1">
                <a:lumMod val="75000"/>
              </a:schemeClr>
            </a:solidFill>
            <a:miter lim="800000"/>
            <a:headEnd/>
            <a:tailEnd/>
          </a:ln>
          <a:effectLst>
            <a:outerShdw blurRad="50800" dist="88900" dir="2700000" algn="tl" rotWithShape="0">
              <a:prstClr val="black">
                <a:alpha val="40000"/>
              </a:prstClr>
            </a:outerShdw>
          </a:effectLst>
          <a:scene3d>
            <a:camera prst="isometricBottomDown"/>
            <a:lightRig rig="threePt" dir="t"/>
          </a:scene3d>
          <a:extLst>
            <a:ext uri="{909E8E84-426E-40DD-AFC4-6F175D3DCCD1}">
              <a14:hiddenFill xmlns:a14="http://schemas.microsoft.com/office/drawing/2010/main" xmlns="">
                <a:solidFill>
                  <a:schemeClr val="accent1"/>
                </a:solidFill>
              </a14:hiddenFill>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407525" y="503238"/>
          <a:ext cx="3203575" cy="6226175"/>
        </p:xfrm>
        <a:graphic>
          <a:graphicData uri="http://schemas.openxmlformats.org/drawingml/2006/table">
            <a:tbl>
              <a:tblPr firstRow="1" bandRow="1">
                <a:tableStyleId>{5C22544A-7EE6-4342-B048-85BDC9FD1C3A}</a:tableStyleId>
              </a:tblPr>
              <a:tblGrid>
                <a:gridCol w="3203575"/>
              </a:tblGrid>
              <a:tr h="360018">
                <a:tc>
                  <a:txBody>
                    <a:bodyPr/>
                    <a:lstStyle/>
                    <a:p>
                      <a:pPr algn="ctr"/>
                      <a:r>
                        <a:rPr lang="en-GB" sz="800" dirty="0" smtClean="0">
                          <a:latin typeface="Segoe UI" pitchFamily="34" charset="0"/>
                          <a:cs typeface="Segoe UI" pitchFamily="34" charset="0"/>
                        </a:rPr>
                        <a:t>ANNUAL</a:t>
                      </a:r>
                      <a:r>
                        <a:rPr lang="en-GB" sz="800" baseline="0" dirty="0" smtClean="0">
                          <a:latin typeface="Segoe UI" pitchFamily="34" charset="0"/>
                          <a:cs typeface="Segoe UI" pitchFamily="34" charset="0"/>
                        </a:rPr>
                        <a:t> PLAN PROGRESS BY STRATEGIC DRIVER/ENABLER</a:t>
                      </a:r>
                      <a:endParaRPr lang="en-GB" sz="800" dirty="0">
                        <a:latin typeface="Segoe UI" pitchFamily="34" charset="0"/>
                        <a:cs typeface="Segoe UI" pitchFamily="34" charset="0"/>
                      </a:endParaRPr>
                    </a:p>
                  </a:txBody>
                  <a:tcPr marL="91450" marR="91450"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6157">
                <a:tc>
                  <a:txBody>
                    <a:bodyPr/>
                    <a:lstStyle/>
                    <a:p>
                      <a:endParaRPr lang="en-GB" sz="1200" dirty="0"/>
                    </a:p>
                  </a:txBody>
                  <a:tcPr marL="91450" marR="91450" marT="45712" marB="457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106" name="Chart 1"/>
          <p:cNvGraphicFramePr>
            <a:graphicFrameLocks/>
          </p:cNvGraphicFramePr>
          <p:nvPr/>
        </p:nvGraphicFramePr>
        <p:xfrm>
          <a:off x="9563100" y="887413"/>
          <a:ext cx="2989263" cy="5895975"/>
        </p:xfrm>
        <a:graphic>
          <a:graphicData uri="http://schemas.openxmlformats.org/presentationml/2006/ole">
            <p:oleObj spid="_x0000_s4106" r:id="rId3" imgW="2987299" imgH="5895343" progId="Excel.Chart.8">
              <p:embed/>
            </p:oleObj>
          </a:graphicData>
        </a:graphic>
      </p:graphicFrame>
      <p:sp>
        <p:nvSpPr>
          <p:cNvPr id="4" name="Title 1"/>
          <p:cNvSpPr txBox="1">
            <a:spLocks/>
          </p:cNvSpPr>
          <p:nvPr/>
        </p:nvSpPr>
        <p:spPr>
          <a:xfrm>
            <a:off x="0" y="53975"/>
            <a:ext cx="12801600" cy="546100"/>
          </a:xfrm>
          <a:prstGeom prst="rect">
            <a:avLst/>
          </a:prstGeom>
        </p:spPr>
        <p:txBody>
          <a:bodyPr lIns="91423" tIns="45712" rIns="91423" bIns="45712"/>
          <a:lstStyle/>
          <a:p>
            <a:pPr algn="ctr" eaLnBrk="0" hangingPunct="0">
              <a:spcBef>
                <a:spcPts val="400"/>
              </a:spcBef>
              <a:defRPr/>
            </a:pPr>
            <a:r>
              <a:rPr lang="en-GB" sz="1600" b="1" kern="0" dirty="0">
                <a:solidFill>
                  <a:schemeClr val="bg1"/>
                </a:solidFill>
                <a:latin typeface="Segoe UI" pitchFamily="34" charset="0"/>
                <a:ea typeface="+mj-ea"/>
                <a:cs typeface="Segoe UI" pitchFamily="34" charset="0"/>
              </a:rPr>
              <a:t>Annual Plan Progress Report – Quarter 1 Summary</a:t>
            </a:r>
          </a:p>
        </p:txBody>
      </p:sp>
      <p:graphicFrame>
        <p:nvGraphicFramePr>
          <p:cNvPr id="5" name="Table 4"/>
          <p:cNvGraphicFramePr>
            <a:graphicFrameLocks noGrp="1"/>
          </p:cNvGraphicFramePr>
          <p:nvPr/>
        </p:nvGraphicFramePr>
        <p:xfrm>
          <a:off x="157163" y="490538"/>
          <a:ext cx="9217025" cy="9005886"/>
        </p:xfrm>
        <a:graphic>
          <a:graphicData uri="http://schemas.openxmlformats.org/drawingml/2006/table">
            <a:tbl>
              <a:tblPr/>
              <a:tblGrid>
                <a:gridCol w="612068"/>
                <a:gridCol w="4896545"/>
                <a:gridCol w="3708412"/>
              </a:tblGrid>
              <a:tr h="398957">
                <a:tc>
                  <a:txBody>
                    <a:bodyPr/>
                    <a:lstStyle/>
                    <a:p>
                      <a:pPr marL="0" marR="0" lvl="0" indent="0" algn="ctr" defTabSz="1279525" rtl="0" eaLnBrk="1" fontAlgn="base" latinLnBrk="0" hangingPunct="1">
                        <a:lnSpc>
                          <a:spcPct val="100000"/>
                        </a:lnSpc>
                        <a:spcBef>
                          <a:spcPct val="0"/>
                        </a:spcBef>
                        <a:spcAft>
                          <a:spcPts val="400"/>
                        </a:spcAft>
                        <a:buClrTx/>
                        <a:buSzTx/>
                        <a:buFontTx/>
                        <a:buNone/>
                        <a:tabLst/>
                      </a:pPr>
                      <a:r>
                        <a:rPr kumimoji="0" lang="en-GB" sz="700" b="1" i="0" u="none" strike="noStrike" cap="none" normalizeH="0" baseline="0" dirty="0" smtClean="0">
                          <a:ln>
                            <a:noFill/>
                          </a:ln>
                          <a:solidFill>
                            <a:schemeClr val="bg1"/>
                          </a:solidFill>
                          <a:effectLst/>
                          <a:latin typeface="Segoe UI" pitchFamily="34" charset="0"/>
                          <a:cs typeface="Segoe UI" pitchFamily="34" charset="0"/>
                        </a:rPr>
                        <a:t>STRTEGIC DRIVER / ENABLER</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1279525" rtl="0" eaLnBrk="1" fontAlgn="base" latinLnBrk="0" hangingPunct="1">
                        <a:lnSpc>
                          <a:spcPct val="100000"/>
                        </a:lnSpc>
                        <a:spcBef>
                          <a:spcPct val="0"/>
                        </a:spcBef>
                        <a:spcAft>
                          <a:spcPts val="400"/>
                        </a:spcAft>
                        <a:buClrTx/>
                        <a:buSzTx/>
                        <a:buFontTx/>
                        <a:buNone/>
                        <a:tabLst/>
                      </a:pPr>
                      <a:r>
                        <a:rPr kumimoji="0" lang="en-GB" sz="700" b="1" i="0" u="none" strike="noStrike" cap="none" normalizeH="0" baseline="0" dirty="0" smtClean="0">
                          <a:ln>
                            <a:noFill/>
                          </a:ln>
                          <a:solidFill>
                            <a:schemeClr val="bg1"/>
                          </a:solidFill>
                          <a:effectLst/>
                          <a:latin typeface="Segoe UI" pitchFamily="34" charset="0"/>
                          <a:cs typeface="Segoe UI" pitchFamily="34" charset="0"/>
                        </a:rPr>
                        <a:t>SUMMARY OF PROGRESS / ACTIONS TO MITIGATE ANY SLIPPAGE</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1279525" rtl="0" eaLnBrk="1" fontAlgn="base" latinLnBrk="0" hangingPunct="1">
                        <a:lnSpc>
                          <a:spcPct val="100000"/>
                        </a:lnSpc>
                        <a:spcBef>
                          <a:spcPct val="0"/>
                        </a:spcBef>
                        <a:spcAft>
                          <a:spcPts val="400"/>
                        </a:spcAft>
                        <a:buClrTx/>
                        <a:buSzTx/>
                        <a:buFontTx/>
                        <a:buNone/>
                        <a:tabLst/>
                      </a:pPr>
                      <a:r>
                        <a:rPr kumimoji="0" lang="en-GB" sz="700" b="1" i="0" u="none" strike="noStrike" cap="none" normalizeH="0" baseline="0" dirty="0" smtClean="0">
                          <a:ln>
                            <a:noFill/>
                          </a:ln>
                          <a:solidFill>
                            <a:schemeClr val="bg1"/>
                          </a:solidFill>
                          <a:effectLst/>
                          <a:latin typeface="Segoe UI" pitchFamily="34" charset="0"/>
                          <a:cs typeface="Segoe UI" pitchFamily="34" charset="0"/>
                        </a:rPr>
                        <a:t>SUMMARY OF RISKS, ISSUES, CONCERNS AND CHANGES</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315908">
                <a:tc>
                  <a:txBody>
                    <a:bodyPr/>
                    <a:lstStyle/>
                    <a:p>
                      <a:pPr marL="0" marR="0" lvl="0" indent="0" algn="ctr" defTabSz="1279525" rtl="0" eaLnBrk="1" fontAlgn="base" latinLnBrk="0" hangingPunct="1">
                        <a:lnSpc>
                          <a:spcPct val="100000"/>
                        </a:lnSpc>
                        <a:spcBef>
                          <a:spcPct val="0"/>
                        </a:spcBef>
                        <a:spcAft>
                          <a:spcPts val="400"/>
                        </a:spcAft>
                        <a:buClrTx/>
                        <a:buSzTx/>
                        <a:buFontTx/>
                        <a:buNone/>
                        <a:tabLst/>
                      </a:pPr>
                      <a:r>
                        <a:rPr kumimoji="0" lang="en-US" sz="800" b="1" i="0" u="none" strike="noStrike" cap="none" normalizeH="0" baseline="0" dirty="0" smtClean="0">
                          <a:ln>
                            <a:noFill/>
                          </a:ln>
                          <a:solidFill>
                            <a:schemeClr val="bg1"/>
                          </a:solidFill>
                          <a:effectLst/>
                          <a:latin typeface="Segoe UI" pitchFamily="34" charset="0"/>
                          <a:cs typeface="Segoe UI" pitchFamily="34" charset="0"/>
                        </a:rPr>
                        <a:t>Driving Quality Improve-</a:t>
                      </a:r>
                      <a:r>
                        <a:rPr kumimoji="0" lang="en-US" sz="800" b="1" i="0" u="none" strike="noStrike" cap="none" normalizeH="0" baseline="0" dirty="0" err="1" smtClean="0">
                          <a:ln>
                            <a:noFill/>
                          </a:ln>
                          <a:solidFill>
                            <a:schemeClr val="bg1"/>
                          </a:solidFill>
                          <a:effectLst/>
                          <a:latin typeface="Segoe UI" pitchFamily="34" charset="0"/>
                          <a:cs typeface="Segoe UI" pitchFamily="34" charset="0"/>
                        </a:rPr>
                        <a:t>ment</a:t>
                      </a:r>
                      <a:endParaRPr kumimoji="0" lang="en-GB" sz="800" b="1" i="0" u="none" strike="noStrike" cap="none" normalizeH="0" baseline="0" dirty="0" smtClean="0">
                        <a:ln>
                          <a:noFill/>
                        </a:ln>
                        <a:solidFill>
                          <a:schemeClr val="bg1"/>
                        </a:solidFill>
                        <a:effectLst/>
                        <a:latin typeface="Segoe UI" pitchFamily="34" charset="0"/>
                        <a:cs typeface="Segoe UI" pitchFamily="34" charset="0"/>
                      </a:endParaRP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1" indent="-180000" algn="l" defTabSz="1279525"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DQI 4 </a:t>
                      </a:r>
                      <a:r>
                        <a:rPr lang="en-GB" sz="700" u="sng" strike="noStrike" dirty="0" smtClean="0">
                          <a:effectLst/>
                          <a:latin typeface="Segoe UI" pitchFamily="34" charset="0"/>
                          <a:cs typeface="Segoe UI" pitchFamily="34" charset="0"/>
                        </a:rPr>
                        <a:t>Reducing ligature risks and improving privacy and dignity on wards </a:t>
                      </a:r>
                      <a:r>
                        <a:rPr lang="en-GB" sz="700" u="none" strike="noStrike" dirty="0" smtClean="0">
                          <a:effectLst/>
                          <a:latin typeface="Segoe UI" pitchFamily="34" charset="0"/>
                          <a:cs typeface="Segoe UI" pitchFamily="34" charset="0"/>
                        </a:rPr>
                        <a:t>– </a:t>
                      </a:r>
                      <a:r>
                        <a:rPr kumimoji="0" lang="en-GB" sz="700" b="0" i="0" u="none" strike="noStrike" cap="none" normalizeH="0" baseline="0" dirty="0" smtClean="0">
                          <a:ln>
                            <a:noFill/>
                          </a:ln>
                          <a:solidFill>
                            <a:schemeClr val="tx1"/>
                          </a:solidFill>
                          <a:effectLst/>
                          <a:latin typeface="Segoe UI" pitchFamily="34" charset="0"/>
                          <a:cs typeface="Segoe UI" pitchFamily="34" charset="0"/>
                        </a:rPr>
                        <a:t>Manor house construction is on track with Kier forecasting completion in October, a month early.</a:t>
                      </a:r>
                    </a:p>
                    <a:p>
                      <a:pPr marL="0" marR="0" lvl="1" indent="-180000" algn="l" defTabSz="1279525" rtl="0" eaLnBrk="1" fontAlgn="base" latinLnBrk="0" hangingPunct="1">
                        <a:lnSpc>
                          <a:spcPct val="100000"/>
                        </a:lnSpc>
                        <a:spcBef>
                          <a:spcPts val="0"/>
                        </a:spcBef>
                        <a:spcAft>
                          <a:spcPts val="400"/>
                        </a:spcAft>
                        <a:buClrTx/>
                        <a:buSzTx/>
                        <a:buFontTx/>
                        <a:buNone/>
                        <a:tabLst/>
                      </a:pPr>
                      <a:r>
                        <a:rPr kumimoji="0" lang="en-GB" sz="700" b="0" i="0" u="sng" strike="noStrike" cap="none" normalizeH="0" baseline="0" dirty="0" smtClean="0">
                          <a:ln>
                            <a:noFill/>
                          </a:ln>
                          <a:solidFill>
                            <a:schemeClr val="tx1"/>
                          </a:solidFill>
                          <a:effectLst/>
                          <a:latin typeface="Segoe UI" pitchFamily="34" charset="0"/>
                          <a:cs typeface="Segoe UI" pitchFamily="34" charset="0"/>
                        </a:rPr>
                        <a:t>DQI 1 Suicide Prevention </a:t>
                      </a:r>
                      <a:r>
                        <a:rPr kumimoji="0" lang="en-GB" sz="700" b="0" i="0" u="none" strike="noStrike" cap="none" normalizeH="0" baseline="0" dirty="0" smtClean="0">
                          <a:ln>
                            <a:noFill/>
                          </a:ln>
                          <a:solidFill>
                            <a:schemeClr val="tx1"/>
                          </a:solidFill>
                          <a:effectLst/>
                          <a:latin typeface="Segoe UI" pitchFamily="34" charset="0"/>
                          <a:cs typeface="Segoe UI" pitchFamily="34" charset="0"/>
                        </a:rPr>
                        <a:t>- There has been a date change within the project, as the data gathering and consultation is now going to continue to Sept 2013.</a:t>
                      </a:r>
                    </a:p>
                    <a:p>
                      <a:pPr marL="0" marR="0" lvl="1" indent="-180000" algn="l" defTabSz="1279525" rtl="0" eaLnBrk="1" fontAlgn="base" latinLnBrk="0" hangingPunct="1">
                        <a:lnSpc>
                          <a:spcPct val="100000"/>
                        </a:lnSpc>
                        <a:spcBef>
                          <a:spcPts val="0"/>
                        </a:spcBef>
                        <a:spcAft>
                          <a:spcPts val="400"/>
                        </a:spcAft>
                        <a:buClrTx/>
                        <a:buSzTx/>
                        <a:buFontTx/>
                        <a:buNone/>
                        <a:tabLst/>
                      </a:pPr>
                      <a:r>
                        <a:rPr kumimoji="0" lang="en-GB" sz="700" b="0" i="0" u="sng" strike="noStrike" cap="none" normalizeH="0" baseline="0" dirty="0" smtClean="0">
                          <a:ln>
                            <a:noFill/>
                          </a:ln>
                          <a:solidFill>
                            <a:schemeClr val="tx1"/>
                          </a:solidFill>
                          <a:effectLst/>
                          <a:latin typeface="Segoe UI" pitchFamily="34" charset="0"/>
                          <a:cs typeface="Segoe UI" pitchFamily="34" charset="0"/>
                        </a:rPr>
                        <a:t>DQI 2 Safer Care</a:t>
                      </a:r>
                      <a:r>
                        <a:rPr kumimoji="0" lang="en-GB" sz="700" b="0" i="0" u="none" strike="noStrike" cap="none" normalizeH="0" baseline="0" dirty="0" smtClean="0">
                          <a:ln>
                            <a:noFill/>
                          </a:ln>
                          <a:solidFill>
                            <a:schemeClr val="tx1"/>
                          </a:solidFill>
                          <a:effectLst/>
                          <a:latin typeface="Segoe UI" pitchFamily="34" charset="0"/>
                          <a:cs typeface="Segoe UI" pitchFamily="34" charset="0"/>
                        </a:rPr>
                        <a:t> – Delay, Not all pilot populations have been identified in safer care and the outstanding areas have been escalated to Ros Alstead and Michael Marven</a:t>
                      </a:r>
                    </a:p>
                    <a:p>
                      <a:pPr marL="0" marR="0" lvl="1" indent="-180000" algn="l" defTabSz="1279525" rtl="0" eaLnBrk="1" fontAlgn="base" latinLnBrk="0" hangingPunct="1">
                        <a:lnSpc>
                          <a:spcPct val="100000"/>
                        </a:lnSpc>
                        <a:spcBef>
                          <a:spcPts val="0"/>
                        </a:spcBef>
                        <a:spcAft>
                          <a:spcPts val="400"/>
                        </a:spcAft>
                        <a:buClrTx/>
                        <a:buSzTx/>
                        <a:buFontTx/>
                        <a:buNone/>
                        <a:tabLst/>
                      </a:pPr>
                      <a:r>
                        <a:rPr kumimoji="0" lang="en-GB" sz="700" b="0" i="0" u="sng" strike="noStrike" cap="none" normalizeH="0" baseline="0" dirty="0" smtClean="0">
                          <a:ln>
                            <a:noFill/>
                          </a:ln>
                          <a:solidFill>
                            <a:schemeClr val="tx1"/>
                          </a:solidFill>
                          <a:effectLst/>
                          <a:latin typeface="Segoe UI" pitchFamily="34" charset="0"/>
                          <a:cs typeface="Segoe UI" pitchFamily="34" charset="0"/>
                        </a:rPr>
                        <a:t>DQI 5 Reducing Preventable HCAI </a:t>
                      </a:r>
                      <a:r>
                        <a:rPr kumimoji="0" lang="en-GB" sz="700" b="0" i="0" u="none" strike="noStrike" cap="none" normalizeH="0" baseline="0" dirty="0" smtClean="0">
                          <a:ln>
                            <a:noFill/>
                          </a:ln>
                          <a:solidFill>
                            <a:schemeClr val="tx1"/>
                          </a:solidFill>
                          <a:effectLst/>
                          <a:latin typeface="Segoe UI" pitchFamily="34" charset="0"/>
                          <a:cs typeface="Segoe UI" pitchFamily="34" charset="0"/>
                        </a:rPr>
                        <a:t>- Date changes have been made regarding infection control, as environmental audits started in Q2 and none occurred in Q1</a:t>
                      </a:r>
                    </a:p>
                    <a:p>
                      <a:pPr marL="0" marR="0" lvl="1" indent="-180000" algn="l" defTabSz="1279525" rtl="0" eaLnBrk="1" fontAlgn="base" latinLnBrk="0" hangingPunct="1">
                        <a:lnSpc>
                          <a:spcPct val="100000"/>
                        </a:lnSpc>
                        <a:spcBef>
                          <a:spcPts val="0"/>
                        </a:spcBef>
                        <a:spcAft>
                          <a:spcPts val="400"/>
                        </a:spcAft>
                        <a:buClrTx/>
                        <a:buSzTx/>
                        <a:buFontTx/>
                        <a:buNone/>
                        <a:tabLst/>
                      </a:pPr>
                      <a:r>
                        <a:rPr kumimoji="0" lang="en-GB" sz="700" b="0" i="0" u="sng" strike="noStrike" cap="none" normalizeH="0" baseline="0" dirty="0" smtClean="0">
                          <a:ln>
                            <a:noFill/>
                          </a:ln>
                          <a:solidFill>
                            <a:schemeClr val="tx1"/>
                          </a:solidFill>
                          <a:effectLst/>
                          <a:latin typeface="Segoe UI" pitchFamily="34" charset="0"/>
                          <a:cs typeface="Segoe UI" pitchFamily="34" charset="0"/>
                        </a:rPr>
                        <a:t>DQI 6 Preventing Vulnerable Groups from Flu</a:t>
                      </a:r>
                      <a:r>
                        <a:rPr kumimoji="0" lang="en-GB" sz="700" b="0" i="0" u="none" strike="noStrike" cap="none" normalizeH="0" baseline="0" dirty="0" smtClean="0">
                          <a:ln>
                            <a:noFill/>
                          </a:ln>
                          <a:solidFill>
                            <a:schemeClr val="tx1"/>
                          </a:solidFill>
                          <a:effectLst/>
                          <a:latin typeface="Segoe UI" pitchFamily="34" charset="0"/>
                          <a:cs typeface="Segoe UI" pitchFamily="34" charset="0"/>
                        </a:rPr>
                        <a:t> - There has been a delay in community services flu campaign. It has been circulated to divisional directors and awaiting confirmation to distribute to locality teams</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1" indent="-180000" algn="l" defTabSz="1279525"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DQI 3 Productives </a:t>
                      </a:r>
                      <a:r>
                        <a:rPr kumimoji="0" lang="en-GB" sz="700" b="0" i="0" u="none" strike="noStrike" cap="none" normalizeH="0" baseline="0" dirty="0" smtClean="0">
                          <a:ln>
                            <a:noFill/>
                          </a:ln>
                          <a:solidFill>
                            <a:schemeClr val="tx1"/>
                          </a:solidFill>
                          <a:effectLst/>
                          <a:latin typeface="Segoe UI" pitchFamily="34" charset="0"/>
                          <a:cs typeface="Segoe UI" pitchFamily="34" charset="0"/>
                        </a:rPr>
                        <a:t>- </a:t>
                      </a:r>
                      <a:r>
                        <a:rPr lang="en-GB" sz="700" b="0" i="0" u="none" strike="noStrike" dirty="0" smtClean="0">
                          <a:solidFill>
                            <a:srgbClr val="000000"/>
                          </a:solidFill>
                          <a:effectLst/>
                          <a:latin typeface="Segoe UI"/>
                        </a:rPr>
                        <a:t>Moderate risk associated with sustainability within Oxon MH inpatient wards due to capacity. Revised Productive Care delivery model commencing Q2 to help reduce risk and monitoring system in place to support.</a:t>
                      </a:r>
                    </a:p>
                    <a:p>
                      <a:pPr marL="0" marR="0" lvl="1" indent="-180000" algn="l" defTabSz="1279525" rtl="0" eaLnBrk="1" fontAlgn="base" latinLnBrk="0" hangingPunct="1">
                        <a:lnSpc>
                          <a:spcPct val="100000"/>
                        </a:lnSpc>
                        <a:spcBef>
                          <a:spcPts val="0"/>
                        </a:spcBef>
                        <a:spcAft>
                          <a:spcPts val="400"/>
                        </a:spcAft>
                        <a:buClrTx/>
                        <a:buSzTx/>
                        <a:buFontTx/>
                        <a:buNone/>
                        <a:tabLst/>
                        <a:defRPr/>
                      </a:pPr>
                      <a:r>
                        <a:rPr lang="en-GB" sz="700" b="0" i="0" u="sng" strike="noStrike" dirty="0" smtClean="0">
                          <a:solidFill>
                            <a:srgbClr val="000000"/>
                          </a:solidFill>
                          <a:effectLst/>
                          <a:latin typeface="Segoe UI"/>
                        </a:rPr>
                        <a:t>DQI 7 Providing high quality PMVA training </a:t>
                      </a:r>
                      <a:r>
                        <a:rPr lang="en-GB" sz="700" b="0" i="0" u="none" strike="noStrike" dirty="0" smtClean="0">
                          <a:solidFill>
                            <a:srgbClr val="000000"/>
                          </a:solidFill>
                          <a:effectLst/>
                          <a:latin typeface="Segoe UI"/>
                        </a:rPr>
                        <a:t>- We are still awaiting milestones for PMVA </a:t>
                      </a:r>
                      <a:r>
                        <a:rPr lang="en-GB" sz="700" b="0" i="0" u="none" strike="noStrike" baseline="0" dirty="0" smtClean="0">
                          <a:solidFill>
                            <a:srgbClr val="000000"/>
                          </a:solidFill>
                          <a:effectLst/>
                          <a:latin typeface="Segoe UI"/>
                        </a:rPr>
                        <a:t>training</a:t>
                      </a:r>
                      <a:endParaRPr lang="en-GB" sz="700" b="0" i="0" u="none" strike="noStrike" dirty="0" smtClean="0">
                        <a:solidFill>
                          <a:srgbClr val="000000"/>
                        </a:solidFill>
                        <a:effectLst/>
                        <a:latin typeface="Segoe UI"/>
                      </a:endParaRPr>
                    </a:p>
                    <a:p>
                      <a:pPr marL="0" marR="0" lvl="1" indent="-180000" algn="l" defTabSz="1279525" rtl="0" eaLnBrk="1" fontAlgn="base" latinLnBrk="0" hangingPunct="1">
                        <a:lnSpc>
                          <a:spcPct val="100000"/>
                        </a:lnSpc>
                        <a:spcBef>
                          <a:spcPts val="0"/>
                        </a:spcBef>
                        <a:spcAft>
                          <a:spcPts val="400"/>
                        </a:spcAft>
                        <a:buClrTx/>
                        <a:buSzTx/>
                        <a:buFontTx/>
                        <a:buNone/>
                        <a:tabLst/>
                      </a:pPr>
                      <a:endParaRPr kumimoji="0" lang="en-GB" sz="700" b="0" i="0" u="none" strike="noStrike" cap="none" normalizeH="0" baseline="0" dirty="0" smtClean="0">
                        <a:ln>
                          <a:noFill/>
                        </a:ln>
                        <a:solidFill>
                          <a:schemeClr val="tx1"/>
                        </a:solidFill>
                        <a:effectLst/>
                        <a:latin typeface="Segoe UI" pitchFamily="34" charset="0"/>
                        <a:cs typeface="Segoe UI" pitchFamily="34" charset="0"/>
                      </a:endParaRP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218">
                <a:tc>
                  <a:txBody>
                    <a:bodyPr/>
                    <a:lstStyle/>
                    <a:p>
                      <a:pPr marL="0" marR="0" lvl="2" indent="0" algn="ctr" defTabSz="1279525" rtl="0" eaLnBrk="1" fontAlgn="base" latinLnBrk="0" hangingPunct="1">
                        <a:lnSpc>
                          <a:spcPct val="100000"/>
                        </a:lnSpc>
                        <a:spcBef>
                          <a:spcPct val="0"/>
                        </a:spcBef>
                        <a:spcAft>
                          <a:spcPts val="400"/>
                        </a:spcAft>
                        <a:buClrTx/>
                        <a:buSzTx/>
                        <a:buFontTx/>
                        <a:buNone/>
                        <a:tabLst/>
                      </a:pPr>
                      <a:r>
                        <a:rPr kumimoji="0" lang="en-GB" sz="800" b="1" i="0" u="none" strike="noStrike" cap="none" normalizeH="0" baseline="0" dirty="0" smtClean="0">
                          <a:ln>
                            <a:noFill/>
                          </a:ln>
                          <a:solidFill>
                            <a:schemeClr val="bg1"/>
                          </a:solidFill>
                          <a:effectLst/>
                          <a:latin typeface="Segoe UI" pitchFamily="34" charset="0"/>
                          <a:cs typeface="Segoe UI" pitchFamily="34" charset="0"/>
                        </a:rPr>
                        <a:t>Delivering Operational Excellence</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180000" algn="l" defTabSz="1279525"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DOE 1.2 </a:t>
                      </a:r>
                      <a:r>
                        <a:rPr lang="en-GB" sz="700" u="sng" strike="noStrike" dirty="0" smtClean="0">
                          <a:effectLst/>
                          <a:latin typeface="Segoe UI" pitchFamily="34" charset="0"/>
                          <a:cs typeface="Segoe UI" pitchFamily="34" charset="0"/>
                        </a:rPr>
                        <a:t>Improving Transitions for young people into adult Services</a:t>
                      </a:r>
                      <a:r>
                        <a:rPr lang="en-GB" sz="700" u="none" strike="noStrike" dirty="0" smtClean="0">
                          <a:effectLst/>
                          <a:latin typeface="Segoe UI" pitchFamily="34" charset="0"/>
                          <a:cs typeface="Segoe UI" pitchFamily="34" charset="0"/>
                        </a:rPr>
                        <a:t> – Date change,</a:t>
                      </a:r>
                      <a:r>
                        <a:rPr lang="en-GB" sz="700" u="none" strike="noStrike" baseline="0" dirty="0" smtClean="0">
                          <a:effectLst/>
                          <a:latin typeface="Segoe UI" pitchFamily="34" charset="0"/>
                          <a:cs typeface="Segoe UI" pitchFamily="34" charset="0"/>
                        </a:rPr>
                        <a:t> </a:t>
                      </a:r>
                      <a:r>
                        <a:rPr lang="en-GB" sz="700" u="none" strike="noStrike" dirty="0" smtClean="0">
                          <a:effectLst/>
                          <a:latin typeface="Segoe UI" pitchFamily="34" charset="0"/>
                          <a:cs typeface="Segoe UI" pitchFamily="34" charset="0"/>
                        </a:rPr>
                        <a:t>Pathway</a:t>
                      </a:r>
                      <a:r>
                        <a:rPr lang="en-GB" sz="700" u="none" strike="noStrike" baseline="0" dirty="0" smtClean="0">
                          <a:effectLst/>
                          <a:latin typeface="Segoe UI" pitchFamily="34" charset="0"/>
                          <a:cs typeface="Segoe UI" pitchFamily="34" charset="0"/>
                        </a:rPr>
                        <a:t> presented to Joint Management Group in July but discussions regarding staffing and funding are on-going.  There has been a delay in scoping the model, the transition group is set up and workshop for service mapping arranged </a:t>
                      </a:r>
                      <a:endParaRPr lang="en-GB" sz="700" b="1" i="0" u="none" strike="noStrike" baseline="0" dirty="0" smtClean="0">
                        <a:solidFill>
                          <a:srgbClr val="000000"/>
                        </a:solidFill>
                        <a:effectLst/>
                        <a:latin typeface="Segoe UI" pitchFamily="34" charset="0"/>
                        <a:cs typeface="Segoe UI" pitchFamily="34" charset="0"/>
                      </a:endParaRPr>
                    </a:p>
                    <a:p>
                      <a:pPr marL="0" marR="0" lvl="0" indent="-180000" algn="l" defTabSz="1279525" rtl="0" eaLnBrk="1" fontAlgn="base" latinLnBrk="0" hangingPunct="1">
                        <a:lnSpc>
                          <a:spcPct val="100000"/>
                        </a:lnSpc>
                        <a:spcBef>
                          <a:spcPts val="0"/>
                        </a:spcBef>
                        <a:spcAft>
                          <a:spcPts val="400"/>
                        </a:spcAft>
                        <a:buClrTx/>
                        <a:buSzTx/>
                        <a:buFontTx/>
                        <a:buNone/>
                        <a:tabLst/>
                        <a:defRPr/>
                      </a:pPr>
                      <a:r>
                        <a:rPr lang="en-GB" sz="700" b="0" i="0" u="sng" strike="noStrike" baseline="0" dirty="0" smtClean="0">
                          <a:solidFill>
                            <a:srgbClr val="000000"/>
                          </a:solidFill>
                          <a:effectLst/>
                          <a:latin typeface="Segoe UI" pitchFamily="34" charset="0"/>
                          <a:cs typeface="Segoe UI" pitchFamily="34" charset="0"/>
                        </a:rPr>
                        <a:t>DOE 2.1 </a:t>
                      </a:r>
                      <a:r>
                        <a:rPr lang="en-GB" sz="700" u="sng" strike="noStrike" dirty="0" smtClean="0">
                          <a:effectLst/>
                          <a:latin typeface="Segoe UI" pitchFamily="34" charset="0"/>
                          <a:cs typeface="Segoe UI" pitchFamily="34" charset="0"/>
                        </a:rPr>
                        <a:t>Integrated locality-based community MH services – </a:t>
                      </a:r>
                      <a:r>
                        <a:rPr lang="en-GB" sz="700" u="none" strike="noStrike" dirty="0" smtClean="0">
                          <a:effectLst/>
                          <a:latin typeface="Segoe UI" pitchFamily="34" charset="0"/>
                          <a:cs typeface="Segoe UI" pitchFamily="34" charset="0"/>
                        </a:rPr>
                        <a:t>no update was provided</a:t>
                      </a:r>
                      <a:r>
                        <a:rPr lang="en-GB" sz="700" u="none" strike="noStrike" baseline="0" dirty="0" smtClean="0">
                          <a:effectLst/>
                          <a:latin typeface="Segoe UI" pitchFamily="34" charset="0"/>
                          <a:cs typeface="Segoe UI" pitchFamily="34" charset="0"/>
                        </a:rPr>
                        <a:t> to confirm whether a draft clinical model had been presented and there has been a delay in an operational policy being agreed,  which is currently under discussion.</a:t>
                      </a:r>
                      <a:endParaRPr lang="en-GB" sz="700" b="1" i="0" u="none" strike="noStrike" baseline="0" dirty="0" smtClean="0">
                        <a:solidFill>
                          <a:srgbClr val="000000"/>
                        </a:solidFill>
                        <a:effectLst/>
                        <a:latin typeface="Segoe UI" pitchFamily="34" charset="0"/>
                        <a:cs typeface="Segoe UI" pitchFamily="34" charset="0"/>
                      </a:endParaRPr>
                    </a:p>
                    <a:p>
                      <a:pPr marL="0" marR="0" lvl="0" indent="-180000" algn="l" defTabSz="1279525" rtl="0" eaLnBrk="1" fontAlgn="base" latinLnBrk="0" hangingPunct="1">
                        <a:lnSpc>
                          <a:spcPct val="100000"/>
                        </a:lnSpc>
                        <a:spcBef>
                          <a:spcPts val="0"/>
                        </a:spcBef>
                        <a:spcAft>
                          <a:spcPts val="400"/>
                        </a:spcAft>
                        <a:buClrTx/>
                        <a:buSzTx/>
                        <a:buFontTx/>
                        <a:buNone/>
                        <a:tabLst/>
                        <a:defRPr/>
                      </a:pPr>
                      <a:r>
                        <a:rPr lang="en-GB" sz="700" b="0" i="0" u="sng" strike="noStrike" baseline="0" dirty="0" smtClean="0">
                          <a:solidFill>
                            <a:srgbClr val="000000"/>
                          </a:solidFill>
                          <a:effectLst/>
                          <a:latin typeface="Segoe UI" pitchFamily="34" charset="0"/>
                          <a:cs typeface="Segoe UI" pitchFamily="34" charset="0"/>
                        </a:rPr>
                        <a:t>DOE 2.2 </a:t>
                      </a:r>
                      <a:r>
                        <a:rPr lang="en-GB" sz="700" u="sng" strike="noStrike" dirty="0" smtClean="0">
                          <a:effectLst/>
                          <a:latin typeface="Segoe UI" pitchFamily="34" charset="0"/>
                          <a:cs typeface="Segoe UI" pitchFamily="34" charset="0"/>
                        </a:rPr>
                        <a:t>Integrated Psychological Therapies and medicines services pathway –</a:t>
                      </a:r>
                      <a:r>
                        <a:rPr lang="en-GB" sz="700" u="none" strike="noStrike" dirty="0" smtClean="0">
                          <a:effectLst/>
                          <a:latin typeface="Segoe UI" pitchFamily="34" charset="0"/>
                          <a:cs typeface="Segoe UI" pitchFamily="34" charset="0"/>
                        </a:rPr>
                        <a:t>Organisational change</a:t>
                      </a:r>
                      <a:r>
                        <a:rPr lang="en-GB" sz="700" u="none" strike="noStrike" baseline="0" dirty="0" smtClean="0">
                          <a:effectLst/>
                          <a:latin typeface="Segoe UI" pitchFamily="34" charset="0"/>
                          <a:cs typeface="Segoe UI" pitchFamily="34" charset="0"/>
                        </a:rPr>
                        <a:t> complete but more work required in developing integrated pathway</a:t>
                      </a:r>
                      <a:endParaRPr lang="en-GB" sz="700" b="0" i="0" u="none" strike="noStrike" baseline="0" dirty="0" smtClean="0">
                        <a:solidFill>
                          <a:srgbClr val="000000"/>
                        </a:solidFill>
                        <a:effectLst/>
                        <a:latin typeface="Segoe UI" pitchFamily="34" charset="0"/>
                        <a:cs typeface="Segoe UI" pitchFamily="34" charset="0"/>
                      </a:endParaRPr>
                    </a:p>
                    <a:p>
                      <a:pPr marL="0" marR="0" lvl="0" indent="-180000" algn="l" defTabSz="1279525" rtl="0" eaLnBrk="1" fontAlgn="base" latinLnBrk="0" hangingPunct="1">
                        <a:lnSpc>
                          <a:spcPct val="100000"/>
                        </a:lnSpc>
                        <a:spcBef>
                          <a:spcPts val="0"/>
                        </a:spcBef>
                        <a:spcAft>
                          <a:spcPts val="400"/>
                        </a:spcAft>
                        <a:buClrTx/>
                        <a:buSzTx/>
                        <a:buFontTx/>
                        <a:buNone/>
                        <a:tabLst/>
                        <a:defRPr/>
                      </a:pPr>
                      <a:r>
                        <a:rPr lang="en-GB" sz="700" b="0" i="0" u="sng" strike="noStrike" baseline="0" dirty="0" smtClean="0">
                          <a:solidFill>
                            <a:srgbClr val="000000"/>
                          </a:solidFill>
                          <a:effectLst/>
                          <a:latin typeface="Segoe UI" pitchFamily="34" charset="0"/>
                          <a:cs typeface="Segoe UI" pitchFamily="34" charset="0"/>
                        </a:rPr>
                        <a:t>DOE 2.4 </a:t>
                      </a:r>
                      <a:r>
                        <a:rPr lang="en-GB" sz="700" u="sng" strike="noStrike" dirty="0" smtClean="0">
                          <a:effectLst/>
                          <a:latin typeface="Segoe UI" pitchFamily="34" charset="0"/>
                          <a:cs typeface="Segoe UI" pitchFamily="34" charset="0"/>
                        </a:rPr>
                        <a:t>Forensic Services – strategic review </a:t>
                      </a:r>
                      <a:r>
                        <a:rPr lang="en-GB" sz="700" u="none" strike="noStrike" baseline="0" dirty="0" smtClean="0">
                          <a:effectLst/>
                          <a:latin typeface="Segoe UI" pitchFamily="34" charset="0"/>
                          <a:cs typeface="Segoe UI" pitchFamily="34" charset="0"/>
                        </a:rPr>
                        <a:t> - Delayed, high level options document has been presented for consideration</a:t>
                      </a:r>
                      <a:endParaRPr lang="en-GB" sz="700" b="1" i="0" u="sng" strike="noStrike" dirty="0" smtClean="0">
                        <a:solidFill>
                          <a:srgbClr val="000000"/>
                        </a:solidFill>
                        <a:effectLst/>
                        <a:latin typeface="Segoe UI" pitchFamily="34" charset="0"/>
                        <a:cs typeface="Segoe UI" pitchFamily="34" charset="0"/>
                      </a:endParaRPr>
                    </a:p>
                    <a:p>
                      <a:pPr marL="0" marR="0" lvl="0" indent="-180000" algn="l" defTabSz="1279525" rtl="0" eaLnBrk="1" fontAlgn="base" latinLnBrk="0" hangingPunct="1">
                        <a:lnSpc>
                          <a:spcPct val="100000"/>
                        </a:lnSpc>
                        <a:spcBef>
                          <a:spcPts val="0"/>
                        </a:spcBef>
                        <a:spcAft>
                          <a:spcPts val="400"/>
                        </a:spcAft>
                        <a:buClrTx/>
                        <a:buSzTx/>
                        <a:buFontTx/>
                        <a:buNone/>
                        <a:tabLst/>
                        <a:defRPr/>
                      </a:pPr>
                      <a:r>
                        <a:rPr lang="en-GB" sz="700" b="0" i="0" u="sng" strike="noStrike" dirty="0" smtClean="0">
                          <a:solidFill>
                            <a:srgbClr val="000000"/>
                          </a:solidFill>
                          <a:effectLst/>
                          <a:latin typeface="Segoe UI" pitchFamily="34" charset="0"/>
                          <a:cs typeface="Segoe UI" pitchFamily="34" charset="0"/>
                        </a:rPr>
                        <a:t>DOE</a:t>
                      </a:r>
                      <a:r>
                        <a:rPr lang="en-GB" sz="700" b="0" i="0" u="sng" strike="noStrike" baseline="0" dirty="0" smtClean="0">
                          <a:solidFill>
                            <a:srgbClr val="000000"/>
                          </a:solidFill>
                          <a:effectLst/>
                          <a:latin typeface="Segoe UI" pitchFamily="34" charset="0"/>
                          <a:cs typeface="Segoe UI" pitchFamily="34" charset="0"/>
                        </a:rPr>
                        <a:t> 3.1 </a:t>
                      </a:r>
                      <a:r>
                        <a:rPr lang="en-GB" sz="700" u="sng" strike="noStrike" dirty="0" smtClean="0">
                          <a:effectLst/>
                          <a:latin typeface="Segoe UI" pitchFamily="34" charset="0"/>
                          <a:cs typeface="Segoe UI" pitchFamily="34" charset="0"/>
                        </a:rPr>
                        <a:t>Review of Inpatient services for older adults – </a:t>
                      </a:r>
                      <a:r>
                        <a:rPr lang="en-GB" sz="700" u="none" strike="noStrike" dirty="0" smtClean="0">
                          <a:effectLst/>
                          <a:latin typeface="Segoe UI" pitchFamily="34" charset="0"/>
                          <a:cs typeface="Segoe UI" pitchFamily="34" charset="0"/>
                        </a:rPr>
                        <a:t>Delayed, </a:t>
                      </a:r>
                      <a:r>
                        <a:rPr lang="en-GB" sz="700" u="none" strike="noStrike" baseline="0" dirty="0" smtClean="0">
                          <a:effectLst/>
                          <a:latin typeface="Segoe UI" pitchFamily="34" charset="0"/>
                          <a:cs typeface="Segoe UI" pitchFamily="34" charset="0"/>
                        </a:rPr>
                        <a:t>consultation document drafted and awaiting decision to proceed with consultation</a:t>
                      </a:r>
                      <a:endParaRPr lang="en-GB" sz="700" b="0" i="0" u="sng" strike="noStrike" dirty="0" smtClean="0">
                        <a:solidFill>
                          <a:srgbClr val="000000"/>
                        </a:solidFill>
                        <a:effectLst/>
                        <a:latin typeface="Segoe UI" pitchFamily="34" charset="0"/>
                        <a:cs typeface="Segoe UI" pitchFamily="34" charset="0"/>
                      </a:endParaRPr>
                    </a:p>
                    <a:p>
                      <a:pPr marL="0" marR="0" lvl="0" indent="-180000" algn="l" defTabSz="1279525" rtl="0" eaLnBrk="1" fontAlgn="base" latinLnBrk="0" hangingPunct="1">
                        <a:lnSpc>
                          <a:spcPct val="100000"/>
                        </a:lnSpc>
                        <a:spcBef>
                          <a:spcPts val="0"/>
                        </a:spcBef>
                        <a:spcAft>
                          <a:spcPts val="400"/>
                        </a:spcAft>
                        <a:buClrTx/>
                        <a:buSzTx/>
                        <a:buFontTx/>
                        <a:buNone/>
                        <a:tabLst/>
                        <a:defRPr/>
                      </a:pPr>
                      <a:r>
                        <a:rPr lang="en-GB" sz="700" b="0" i="0" u="sng" strike="noStrike" dirty="0" smtClean="0">
                          <a:solidFill>
                            <a:srgbClr val="000000"/>
                          </a:solidFill>
                          <a:effectLst/>
                          <a:latin typeface="Segoe UI" pitchFamily="34" charset="0"/>
                          <a:cs typeface="Segoe UI" pitchFamily="34" charset="0"/>
                        </a:rPr>
                        <a:t>DOE 3.4 </a:t>
                      </a:r>
                      <a:r>
                        <a:rPr lang="en-GB" sz="700" u="sng" strike="noStrike" dirty="0" smtClean="0">
                          <a:effectLst/>
                          <a:latin typeface="Segoe UI" pitchFamily="34" charset="0"/>
                          <a:cs typeface="Segoe UI" pitchFamily="34" charset="0"/>
                        </a:rPr>
                        <a:t>Interface medicine and EMU Phase 3 – </a:t>
                      </a:r>
                      <a:r>
                        <a:rPr lang="en-GB" sz="700" u="none" strike="noStrike" dirty="0" smtClean="0">
                          <a:effectLst/>
                          <a:latin typeface="Segoe UI" pitchFamily="34" charset="0"/>
                          <a:cs typeface="Segoe UI" pitchFamily="34" charset="0"/>
                        </a:rPr>
                        <a:t>Delay</a:t>
                      </a:r>
                      <a:r>
                        <a:rPr lang="en-GB" sz="700" u="none" strike="noStrike" baseline="0" dirty="0" smtClean="0">
                          <a:effectLst/>
                          <a:latin typeface="Segoe UI" pitchFamily="34" charset="0"/>
                          <a:cs typeface="Segoe UI" pitchFamily="34" charset="0"/>
                        </a:rPr>
                        <a:t> in estate issues for clinics identified, options appraisal completed and under consideration </a:t>
                      </a:r>
                      <a:endParaRPr lang="en-GB" sz="700" b="0" i="0" u="none" strike="noStrike" baseline="0" dirty="0" smtClean="0">
                        <a:solidFill>
                          <a:srgbClr val="000000"/>
                        </a:solidFill>
                        <a:effectLst/>
                        <a:latin typeface="Segoe UI" pitchFamily="34" charset="0"/>
                        <a:cs typeface="Segoe UI" pitchFamily="34" charset="0"/>
                      </a:endParaRPr>
                    </a:p>
                    <a:p>
                      <a:pPr marL="0" marR="0" lvl="0" indent="-180000" algn="l" defTabSz="1279525" rtl="0" eaLnBrk="1" fontAlgn="base" latinLnBrk="0" hangingPunct="1">
                        <a:lnSpc>
                          <a:spcPct val="100000"/>
                        </a:lnSpc>
                        <a:spcBef>
                          <a:spcPts val="0"/>
                        </a:spcBef>
                        <a:spcAft>
                          <a:spcPts val="400"/>
                        </a:spcAft>
                        <a:buClrTx/>
                        <a:buSzTx/>
                        <a:buFontTx/>
                        <a:buNone/>
                        <a:tabLst/>
                        <a:defRPr/>
                      </a:pPr>
                      <a:r>
                        <a:rPr lang="en-GB" sz="700" b="0" i="0" u="sng" strike="noStrike" baseline="0" dirty="0" smtClean="0">
                          <a:solidFill>
                            <a:srgbClr val="000000"/>
                          </a:solidFill>
                          <a:effectLst/>
                          <a:latin typeface="Segoe UI" pitchFamily="34" charset="0"/>
                          <a:cs typeface="Segoe UI" pitchFamily="34" charset="0"/>
                        </a:rPr>
                        <a:t>DOE 4.2 (CUBE) </a:t>
                      </a:r>
                      <a:r>
                        <a:rPr lang="en-GB" sz="700" b="0" u="sng" strike="noStrike" dirty="0" smtClean="0">
                          <a:effectLst/>
                          <a:latin typeface="Segoe UI" pitchFamily="34" charset="0"/>
                          <a:cs typeface="Segoe UI" pitchFamily="34" charset="0"/>
                        </a:rPr>
                        <a:t>Systems will go live and full training programme will be implemented – </a:t>
                      </a:r>
                      <a:r>
                        <a:rPr lang="en-GB" sz="700" b="0" u="none" strike="noStrike" dirty="0" smtClean="0">
                          <a:effectLst/>
                          <a:latin typeface="Segoe UI" pitchFamily="34" charset="0"/>
                          <a:cs typeface="Segoe UI" pitchFamily="34" charset="0"/>
                        </a:rPr>
                        <a:t>Delayed</a:t>
                      </a:r>
                      <a:r>
                        <a:rPr lang="en-GB" sz="700" b="0" u="none" strike="noStrike" baseline="0" dirty="0" smtClean="0">
                          <a:effectLst/>
                          <a:latin typeface="Segoe UI" pitchFamily="34" charset="0"/>
                          <a:cs typeface="Segoe UI" pitchFamily="34" charset="0"/>
                        </a:rPr>
                        <a:t> start date, </a:t>
                      </a:r>
                      <a:r>
                        <a:rPr lang="en-GB" sz="700" b="0" i="0" u="none" strike="noStrike" dirty="0" smtClean="0">
                          <a:solidFill>
                            <a:srgbClr val="000000"/>
                          </a:solidFill>
                          <a:effectLst/>
                          <a:latin typeface="Segoe UI" pitchFamily="34" charset="0"/>
                          <a:cs typeface="Segoe UI" pitchFamily="34" charset="0"/>
                        </a:rPr>
                        <a:t>Additional datasets to be added to the CUBE in line with priorities identified for</a:t>
                      </a:r>
                      <a:r>
                        <a:rPr lang="en-GB" sz="700" b="0" i="0" u="none" strike="noStrike" baseline="0" dirty="0" smtClean="0">
                          <a:solidFill>
                            <a:srgbClr val="000000"/>
                          </a:solidFill>
                          <a:effectLst/>
                          <a:latin typeface="Segoe UI" pitchFamily="34" charset="0"/>
                          <a:cs typeface="Segoe UI" pitchFamily="34" charset="0"/>
                        </a:rPr>
                        <a:t> </a:t>
                      </a:r>
                      <a:r>
                        <a:rPr lang="en-GB" sz="700" b="0" i="0" u="none" strike="noStrike" dirty="0" smtClean="0">
                          <a:solidFill>
                            <a:srgbClr val="000000"/>
                          </a:solidFill>
                          <a:effectLst/>
                          <a:latin typeface="Segoe UI" pitchFamily="34" charset="0"/>
                          <a:cs typeface="Segoe UI" pitchFamily="34" charset="0"/>
                        </a:rPr>
                        <a:t>dashboard developments. Directory of services work delayed as specification of requirement</a:t>
                      </a:r>
                      <a:r>
                        <a:rPr lang="en-GB" sz="700" b="0" i="0" u="none" strike="noStrike" baseline="0" dirty="0" smtClean="0">
                          <a:solidFill>
                            <a:srgbClr val="000000"/>
                          </a:solidFill>
                          <a:effectLst/>
                          <a:latin typeface="Segoe UI" pitchFamily="34" charset="0"/>
                          <a:cs typeface="Segoe UI" pitchFamily="34" charset="0"/>
                        </a:rPr>
                        <a:t> is needed. Service areas will need to provide summary descriptions</a:t>
                      </a:r>
                      <a:endParaRPr lang="en-GB" sz="700" b="0" i="0" u="none" strike="noStrike" dirty="0" smtClean="0">
                        <a:solidFill>
                          <a:srgbClr val="000000"/>
                        </a:solidFill>
                        <a:effectLst/>
                        <a:latin typeface="Segoe UI" pitchFamily="34" charset="0"/>
                        <a:cs typeface="Segoe UI" pitchFamily="34" charset="0"/>
                      </a:endParaRP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80000" algn="l" defTabSz="1279525"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DOE 3,7 Rehabilitation and Therapies </a:t>
                      </a:r>
                      <a:r>
                        <a:rPr kumimoji="0" lang="en-GB" sz="700" b="0" i="0" u="none" strike="noStrike" cap="none" normalizeH="0" baseline="0" dirty="0" smtClean="0">
                          <a:ln>
                            <a:noFill/>
                          </a:ln>
                          <a:solidFill>
                            <a:schemeClr val="tx1"/>
                          </a:solidFill>
                          <a:effectLst/>
                          <a:latin typeface="Segoe UI" pitchFamily="34" charset="0"/>
                          <a:cs typeface="Segoe UI" pitchFamily="34" charset="0"/>
                        </a:rPr>
                        <a:t>- Insufficient project management time to support CQUIN delivery has been raised as a risk in the service</a:t>
                      </a:r>
                      <a:endParaRPr kumimoji="0" lang="en-GB" sz="700" b="0" i="0" u="sng" strike="noStrike" cap="none" normalizeH="0" baseline="0" dirty="0" smtClean="0">
                        <a:ln>
                          <a:noFill/>
                        </a:ln>
                        <a:solidFill>
                          <a:schemeClr val="tx1"/>
                        </a:solidFill>
                        <a:effectLst/>
                        <a:latin typeface="Segoe UI" pitchFamily="34" charset="0"/>
                        <a:cs typeface="Segoe UI" pitchFamily="34" charset="0"/>
                      </a:endParaRPr>
                    </a:p>
                    <a:p>
                      <a:pPr marL="0" marR="0" lvl="0" indent="-180000" algn="l" defTabSz="1279525"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DOE 4.1 (CUBE) </a:t>
                      </a:r>
                      <a:r>
                        <a:rPr lang="en-GB" sz="700" u="sng" strike="noStrike" dirty="0" smtClean="0">
                          <a:effectLst/>
                          <a:latin typeface="Segoe UI" pitchFamily="34" charset="0"/>
                          <a:cs typeface="Segoe UI" pitchFamily="34" charset="0"/>
                        </a:rPr>
                        <a:t>To develop the productivity/capacity dashboards aligned with service</a:t>
                      </a:r>
                    </a:p>
                    <a:p>
                      <a:pPr marL="0" marR="0" lvl="0" indent="-180000" algn="l" defTabSz="1279525" rtl="0" eaLnBrk="1" fontAlgn="base" latinLnBrk="0" hangingPunct="1">
                        <a:lnSpc>
                          <a:spcPct val="100000"/>
                        </a:lnSpc>
                        <a:spcBef>
                          <a:spcPts val="0"/>
                        </a:spcBef>
                        <a:spcAft>
                          <a:spcPts val="400"/>
                        </a:spcAft>
                        <a:buClrTx/>
                        <a:buSzTx/>
                        <a:buFontTx/>
                        <a:buNone/>
                        <a:tabLst/>
                        <a:defRPr/>
                      </a:pPr>
                      <a:r>
                        <a:rPr lang="en-GB" sz="700" u="sng" strike="noStrike" dirty="0" smtClean="0">
                          <a:effectLst/>
                          <a:latin typeface="Segoe UI" pitchFamily="34" charset="0"/>
                          <a:cs typeface="Segoe UI" pitchFamily="34" charset="0"/>
                        </a:rPr>
                        <a:t>models -</a:t>
                      </a:r>
                      <a:r>
                        <a:rPr lang="en-GB" sz="700" u="sng" strike="noStrike" baseline="0" dirty="0" smtClean="0">
                          <a:effectLst/>
                          <a:latin typeface="Segoe UI" pitchFamily="34" charset="0"/>
                          <a:cs typeface="Segoe UI" pitchFamily="34" charset="0"/>
                        </a:rPr>
                        <a:t> </a:t>
                      </a:r>
                      <a:r>
                        <a:rPr lang="en-GB" sz="700" b="0" i="0" u="none" strike="noStrike" dirty="0" smtClean="0">
                          <a:solidFill>
                            <a:srgbClr val="000000"/>
                          </a:solidFill>
                          <a:effectLst/>
                          <a:latin typeface="Segoe UI" pitchFamily="34" charset="0"/>
                          <a:cs typeface="Segoe UI" pitchFamily="34" charset="0"/>
                        </a:rPr>
                        <a:t>Live status will be dependant on completion of audit by external auditor. Await start date for audit from Mark Underwood.</a:t>
                      </a:r>
                      <a:endParaRPr lang="en-GB" sz="700" b="1" i="0" u="sng" strike="noStrike" dirty="0" smtClean="0">
                        <a:solidFill>
                          <a:srgbClr val="000000"/>
                        </a:solidFill>
                        <a:effectLst/>
                        <a:latin typeface="Segoe UI" pitchFamily="34" charset="0"/>
                        <a:cs typeface="Segoe UI" pitchFamily="34" charset="0"/>
                      </a:endParaRPr>
                    </a:p>
                    <a:p>
                      <a:pPr marL="0" marR="0" lvl="0" indent="-180000" algn="l" defTabSz="1279525" rtl="0" eaLnBrk="1" fontAlgn="base" latinLnBrk="0" hangingPunct="1">
                        <a:lnSpc>
                          <a:spcPct val="100000"/>
                        </a:lnSpc>
                        <a:spcBef>
                          <a:spcPts val="0"/>
                        </a:spcBef>
                        <a:spcAft>
                          <a:spcPts val="400"/>
                        </a:spcAft>
                        <a:buClrTx/>
                        <a:buSzTx/>
                        <a:buFontTx/>
                        <a:buNone/>
                        <a:tabLst/>
                        <a:defRPr/>
                      </a:pPr>
                      <a:r>
                        <a:rPr lang="en-GB" sz="700" b="0" i="0" u="sng" strike="noStrike" baseline="0" dirty="0" smtClean="0">
                          <a:solidFill>
                            <a:srgbClr val="000000"/>
                          </a:solidFill>
                          <a:effectLst/>
                          <a:latin typeface="Segoe UI" pitchFamily="34" charset="0"/>
                          <a:cs typeface="Segoe UI" pitchFamily="34" charset="0"/>
                        </a:rPr>
                        <a:t>DOE 4.2 (CUBE) </a:t>
                      </a:r>
                      <a:r>
                        <a:rPr lang="en-GB" sz="700" b="0" u="sng" strike="noStrike" dirty="0" smtClean="0">
                          <a:effectLst/>
                          <a:latin typeface="Segoe UI" pitchFamily="34" charset="0"/>
                          <a:cs typeface="Segoe UI" pitchFamily="34" charset="0"/>
                        </a:rPr>
                        <a:t>Systems will go live and full training programme will be implemented –  </a:t>
                      </a:r>
                      <a:r>
                        <a:rPr lang="en-GB" sz="700" b="0" i="0" u="none" strike="noStrike" dirty="0" smtClean="0">
                          <a:solidFill>
                            <a:srgbClr val="000000"/>
                          </a:solidFill>
                          <a:effectLst/>
                          <a:latin typeface="Segoe UI" pitchFamily="34" charset="0"/>
                          <a:cs typeface="Segoe UI" pitchFamily="34" charset="0"/>
                        </a:rPr>
                        <a:t>The scope of existing dashboards and the demand for more and more reports/dashboards means that priorities for the team are constantly under review.</a:t>
                      </a:r>
                    </a:p>
                    <a:p>
                      <a:pPr marL="0" marR="0" lvl="0" indent="-180000" algn="l" defTabSz="1279525" rtl="0" eaLnBrk="1" fontAlgn="base" latinLnBrk="0" hangingPunct="1">
                        <a:lnSpc>
                          <a:spcPct val="100000"/>
                        </a:lnSpc>
                        <a:spcBef>
                          <a:spcPts val="0"/>
                        </a:spcBef>
                        <a:spcAft>
                          <a:spcPts val="400"/>
                        </a:spcAft>
                        <a:buClrTx/>
                        <a:buSzTx/>
                        <a:buFontTx/>
                        <a:buNone/>
                        <a:tabLst/>
                        <a:defRPr/>
                      </a:pPr>
                      <a:r>
                        <a:rPr lang="en-GB" sz="700" b="0" i="0" u="none" strike="noStrike" dirty="0" smtClean="0">
                          <a:solidFill>
                            <a:srgbClr val="000000"/>
                          </a:solidFill>
                          <a:effectLst/>
                          <a:latin typeface="Segoe UI" pitchFamily="34" charset="0"/>
                          <a:cs typeface="Segoe UI" pitchFamily="34" charset="0"/>
                        </a:rPr>
                        <a:t>Workload is being prioritise where delivery of new dashboards / reports enables:</a:t>
                      </a:r>
                    </a:p>
                    <a:p>
                      <a:pPr marL="180000" marR="0" lvl="0" indent="-180000" algn="l" defTabSz="1279525" rtl="0" eaLnBrk="1" fontAlgn="base" latinLnBrk="0" hangingPunct="1">
                        <a:lnSpc>
                          <a:spcPct val="100000"/>
                        </a:lnSpc>
                        <a:spcBef>
                          <a:spcPts val="0"/>
                        </a:spcBef>
                        <a:spcAft>
                          <a:spcPts val="400"/>
                        </a:spcAft>
                        <a:buClrTx/>
                        <a:buSzTx/>
                        <a:buFont typeface="Arial" pitchFamily="34" charset="0"/>
                        <a:buChar char="•"/>
                        <a:tabLst/>
                        <a:defRPr/>
                      </a:pPr>
                      <a:r>
                        <a:rPr lang="en-GB" sz="700" b="0" i="0" u="none" strike="noStrike" dirty="0" smtClean="0">
                          <a:solidFill>
                            <a:srgbClr val="000000"/>
                          </a:solidFill>
                          <a:effectLst/>
                          <a:latin typeface="Segoe UI" pitchFamily="34" charset="0"/>
                          <a:cs typeface="Segoe UI" pitchFamily="34" charset="0"/>
                        </a:rPr>
                        <a:t>clinical staff to increase their productivity e.g. productivity DB</a:t>
                      </a:r>
                    </a:p>
                    <a:p>
                      <a:pPr marL="180000" marR="0" lvl="0" indent="-180000" algn="l" defTabSz="1279525" rtl="0" eaLnBrk="1" fontAlgn="base" latinLnBrk="0" hangingPunct="1">
                        <a:lnSpc>
                          <a:spcPct val="100000"/>
                        </a:lnSpc>
                        <a:spcBef>
                          <a:spcPts val="0"/>
                        </a:spcBef>
                        <a:spcAft>
                          <a:spcPts val="400"/>
                        </a:spcAft>
                        <a:buClrTx/>
                        <a:buSzTx/>
                        <a:buFont typeface="Arial" pitchFamily="34" charset="0"/>
                        <a:buChar char="•"/>
                        <a:tabLst/>
                        <a:defRPr/>
                      </a:pPr>
                      <a:r>
                        <a:rPr lang="en-GB" sz="700" b="0" i="0" u="none" strike="noStrike" dirty="0" smtClean="0">
                          <a:solidFill>
                            <a:srgbClr val="000000"/>
                          </a:solidFill>
                          <a:effectLst/>
                          <a:latin typeface="Segoe UI" pitchFamily="34" charset="0"/>
                          <a:cs typeface="Segoe UI" pitchFamily="34" charset="0"/>
                        </a:rPr>
                        <a:t>clinical staff to take responsibility for their data e.g.. Data</a:t>
                      </a:r>
                      <a:r>
                        <a:rPr lang="en-GB" sz="700" b="0" i="0" u="none" strike="noStrike" baseline="0" dirty="0" smtClean="0">
                          <a:solidFill>
                            <a:srgbClr val="000000"/>
                          </a:solidFill>
                          <a:effectLst/>
                          <a:latin typeface="Segoe UI" pitchFamily="34" charset="0"/>
                          <a:cs typeface="Segoe UI" pitchFamily="34" charset="0"/>
                        </a:rPr>
                        <a:t> </a:t>
                      </a:r>
                      <a:r>
                        <a:rPr lang="en-GB" sz="700" b="0" i="0" u="none" strike="noStrike" dirty="0" smtClean="0">
                          <a:solidFill>
                            <a:srgbClr val="000000"/>
                          </a:solidFill>
                          <a:effectLst/>
                          <a:latin typeface="Segoe UI" pitchFamily="34" charset="0"/>
                          <a:cs typeface="Segoe UI" pitchFamily="34" charset="0"/>
                        </a:rPr>
                        <a:t>quality DB</a:t>
                      </a:r>
                    </a:p>
                    <a:p>
                      <a:pPr marL="180000" marR="0" lvl="0" indent="-180000" algn="l" defTabSz="1279525" rtl="0" eaLnBrk="1" fontAlgn="base" latinLnBrk="0" hangingPunct="1">
                        <a:lnSpc>
                          <a:spcPct val="100000"/>
                        </a:lnSpc>
                        <a:spcBef>
                          <a:spcPts val="0"/>
                        </a:spcBef>
                        <a:spcAft>
                          <a:spcPts val="400"/>
                        </a:spcAft>
                        <a:buClrTx/>
                        <a:buSzTx/>
                        <a:buFont typeface="Arial" pitchFamily="34" charset="0"/>
                        <a:buChar char="•"/>
                        <a:tabLst/>
                        <a:defRPr/>
                      </a:pPr>
                      <a:r>
                        <a:rPr lang="en-GB" sz="700" b="0" i="0" u="none" strike="noStrike" dirty="0" smtClean="0">
                          <a:solidFill>
                            <a:srgbClr val="000000"/>
                          </a:solidFill>
                          <a:effectLst/>
                          <a:latin typeface="Segoe UI" pitchFamily="34" charset="0"/>
                          <a:cs typeface="Segoe UI" pitchFamily="34" charset="0"/>
                        </a:rPr>
                        <a:t>time saved by performance leads / other staff e.g.. performance DB</a:t>
                      </a:r>
                      <a:endParaRPr kumimoji="0" lang="en-GB" sz="700" b="0" i="0" u="none" strike="noStrike" cap="none" normalizeH="0" baseline="0" dirty="0" smtClean="0">
                        <a:ln>
                          <a:noFill/>
                        </a:ln>
                        <a:solidFill>
                          <a:schemeClr val="tx1"/>
                        </a:solidFill>
                        <a:effectLst/>
                        <a:latin typeface="Segoe UI" pitchFamily="34" charset="0"/>
                        <a:cs typeface="Segoe UI" pitchFamily="34" charset="0"/>
                      </a:endParaRP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8558">
                <a:tc>
                  <a:txBody>
                    <a:bodyPr/>
                    <a:lstStyle/>
                    <a:p>
                      <a:pPr marL="0" marR="0" lvl="1" indent="0" algn="ctr" defTabSz="1279525" rtl="0" eaLnBrk="1" fontAlgn="base" latinLnBrk="0" hangingPunct="1">
                        <a:lnSpc>
                          <a:spcPct val="100000"/>
                        </a:lnSpc>
                        <a:spcBef>
                          <a:spcPct val="0"/>
                        </a:spcBef>
                        <a:spcAft>
                          <a:spcPts val="400"/>
                        </a:spcAft>
                        <a:buClrTx/>
                        <a:buSzTx/>
                        <a:buFontTx/>
                        <a:buNone/>
                        <a:tabLst/>
                      </a:pPr>
                      <a:r>
                        <a:rPr kumimoji="0" lang="en-US" sz="800" b="1" i="0" u="none" strike="noStrike" cap="none" normalizeH="0" baseline="0" dirty="0" smtClean="0">
                          <a:ln>
                            <a:noFill/>
                          </a:ln>
                          <a:solidFill>
                            <a:schemeClr val="bg1"/>
                          </a:solidFill>
                          <a:effectLst/>
                          <a:latin typeface="Segoe UI" pitchFamily="34" charset="0"/>
                          <a:cs typeface="Segoe UI" pitchFamily="34" charset="0"/>
                        </a:rPr>
                        <a:t>Delivering Innovation, Learning and Teaching</a:t>
                      </a:r>
                      <a:endParaRPr kumimoji="0" lang="en-GB" sz="800" b="1" i="0" u="none" strike="noStrike" cap="none" normalizeH="0" baseline="0" dirty="0" smtClean="0">
                        <a:ln>
                          <a:noFill/>
                        </a:ln>
                        <a:solidFill>
                          <a:schemeClr val="bg1"/>
                        </a:solidFill>
                        <a:effectLst/>
                        <a:latin typeface="Segoe UI" pitchFamily="34" charset="0"/>
                        <a:cs typeface="Segoe UI" pitchFamily="34" charset="0"/>
                      </a:endParaRP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2" indent="-180000" algn="l" defTabSz="1279525" rtl="0" eaLnBrk="1" fontAlgn="base" latinLnBrk="0" hangingPunct="1">
                        <a:lnSpc>
                          <a:spcPct val="100000"/>
                        </a:lnSpc>
                        <a:spcBef>
                          <a:spcPts val="0"/>
                        </a:spcBef>
                        <a:spcAft>
                          <a:spcPts val="400"/>
                        </a:spcAft>
                        <a:buClrTx/>
                        <a:buSzTx/>
                        <a:buFontTx/>
                        <a:buNone/>
                        <a:tabLst/>
                        <a:defRPr/>
                      </a:pPr>
                      <a:r>
                        <a:rPr kumimoji="0" lang="en-US" sz="700" b="0" i="0" u="sng" strike="noStrike" cap="none" normalizeH="0" baseline="0" dirty="0" smtClean="0">
                          <a:ln>
                            <a:noFill/>
                          </a:ln>
                          <a:solidFill>
                            <a:schemeClr val="tx1"/>
                          </a:solidFill>
                          <a:effectLst/>
                          <a:latin typeface="Segoe UI" pitchFamily="34" charset="0"/>
                          <a:cs typeface="Segoe UI" pitchFamily="34" charset="0"/>
                        </a:rPr>
                        <a:t>ILT 3 </a:t>
                      </a:r>
                      <a:r>
                        <a:rPr lang="en-GB" sz="700" u="sng" strike="noStrike" dirty="0" smtClean="0">
                          <a:effectLst/>
                          <a:latin typeface="Segoe UI" pitchFamily="34" charset="0"/>
                          <a:cs typeface="Segoe UI" pitchFamily="34" charset="0"/>
                        </a:rPr>
                        <a:t>Oxford Academic Health Consortium  (OAHC) – </a:t>
                      </a:r>
                      <a:r>
                        <a:rPr lang="en-GB" sz="700" u="none" strike="noStrike" dirty="0" smtClean="0">
                          <a:effectLst/>
                          <a:latin typeface="Segoe UI" pitchFamily="34" charset="0"/>
                          <a:cs typeface="Segoe UI" pitchFamily="34" charset="0"/>
                        </a:rPr>
                        <a:t>Delay, dementia project has been reviewed</a:t>
                      </a:r>
                      <a:r>
                        <a:rPr lang="en-GB" sz="700" u="none" strike="noStrike" baseline="0" dirty="0" smtClean="0">
                          <a:effectLst/>
                          <a:latin typeface="Segoe UI" pitchFamily="34" charset="0"/>
                          <a:cs typeface="Segoe UI" pitchFamily="34" charset="0"/>
                        </a:rPr>
                        <a:t> and Rupert McShane confirmed as programme director. Currently in the process of identifying resource and developing plan to deliver outcomes. This has had a knock on effect on being able to establish  working group(s) and run dementia conference</a:t>
                      </a:r>
                      <a:endParaRPr lang="en-GB" sz="700" b="1" i="0" u="sng" strike="noStrike" dirty="0" smtClean="0">
                        <a:solidFill>
                          <a:srgbClr val="000000"/>
                        </a:solidFill>
                        <a:effectLst/>
                        <a:latin typeface="Segoe UI" pitchFamily="34" charset="0"/>
                        <a:cs typeface="Segoe UI" pitchFamily="34" charset="0"/>
                      </a:endParaRPr>
                    </a:p>
                    <a:p>
                      <a:pPr marL="0" marR="0" lvl="2" indent="-180000" algn="l" defTabSz="1279525" rtl="0" eaLnBrk="1" fontAlgn="base" latinLnBrk="0" hangingPunct="1">
                        <a:lnSpc>
                          <a:spcPct val="100000"/>
                        </a:lnSpc>
                        <a:spcBef>
                          <a:spcPts val="0"/>
                        </a:spcBef>
                        <a:spcAft>
                          <a:spcPts val="400"/>
                        </a:spcAft>
                        <a:buClrTx/>
                        <a:buSzTx/>
                        <a:buFontTx/>
                        <a:buNone/>
                        <a:tabLst/>
                        <a:defRPr/>
                      </a:pPr>
                      <a:endParaRPr kumimoji="0" lang="en-US" sz="700" b="0" i="0" u="none" strike="noStrike" cap="none" normalizeH="0" baseline="0" dirty="0" smtClean="0">
                        <a:ln>
                          <a:noFill/>
                        </a:ln>
                        <a:solidFill>
                          <a:schemeClr val="tx1"/>
                        </a:solidFill>
                        <a:effectLst/>
                        <a:latin typeface="Segoe UI" pitchFamily="34" charset="0"/>
                        <a:cs typeface="Segoe UI" pitchFamily="34" charset="0"/>
                      </a:endParaRP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2" indent="-180000" algn="l" defTabSz="1279525" rtl="0" eaLnBrk="1" fontAlgn="base" latinLnBrk="0" hangingPunct="1">
                        <a:lnSpc>
                          <a:spcPct val="100000"/>
                        </a:lnSpc>
                        <a:spcBef>
                          <a:spcPts val="0"/>
                        </a:spcBef>
                        <a:spcAft>
                          <a:spcPts val="400"/>
                        </a:spcAft>
                        <a:buClrTx/>
                        <a:buSzTx/>
                        <a:buFontTx/>
                        <a:buNone/>
                        <a:tabLst/>
                        <a:defRPr/>
                      </a:pPr>
                      <a:r>
                        <a:rPr kumimoji="0" lang="en-US" sz="700" b="0" i="0" u="sng" strike="noStrike" cap="none" normalizeH="0" baseline="0" dirty="0" smtClean="0">
                          <a:ln>
                            <a:noFill/>
                          </a:ln>
                          <a:solidFill>
                            <a:schemeClr val="tx1"/>
                          </a:solidFill>
                          <a:effectLst/>
                          <a:latin typeface="Segoe UI" pitchFamily="34" charset="0"/>
                          <a:cs typeface="Segoe UI" pitchFamily="34" charset="0"/>
                        </a:rPr>
                        <a:t>ILT 1 Academic Health Science  Network </a:t>
                      </a:r>
                      <a:r>
                        <a:rPr kumimoji="0" lang="en-US" sz="700" b="0" i="0" u="none" strike="noStrike" cap="none" normalizeH="0" baseline="0" dirty="0" smtClean="0">
                          <a:ln>
                            <a:noFill/>
                          </a:ln>
                          <a:solidFill>
                            <a:schemeClr val="tx1"/>
                          </a:solidFill>
                          <a:effectLst/>
                          <a:latin typeface="Segoe UI" pitchFamily="34" charset="0"/>
                          <a:cs typeface="Segoe UI" pitchFamily="34" charset="0"/>
                        </a:rPr>
                        <a:t>-</a:t>
                      </a:r>
                      <a:r>
                        <a:rPr lang="en-GB" sz="700" b="0" i="0" u="none" strike="noStrike" dirty="0" smtClean="0">
                          <a:solidFill>
                            <a:srgbClr val="000000"/>
                          </a:solidFill>
                          <a:effectLst/>
                          <a:latin typeface="Segoe UI"/>
                        </a:rPr>
                        <a:t> Risk that funding not available in amounts previously thought. Risk that clinical networks fail due to lack of engagement</a:t>
                      </a:r>
                    </a:p>
                    <a:p>
                      <a:pPr marL="0" marR="0" lvl="2" indent="-180000" algn="l" defTabSz="1279525" rtl="0" eaLnBrk="1" fontAlgn="base" latinLnBrk="0" hangingPunct="1">
                        <a:lnSpc>
                          <a:spcPct val="100000"/>
                        </a:lnSpc>
                        <a:spcBef>
                          <a:spcPts val="0"/>
                        </a:spcBef>
                        <a:spcAft>
                          <a:spcPts val="400"/>
                        </a:spcAft>
                        <a:buClrTx/>
                        <a:buSzTx/>
                        <a:buFontTx/>
                        <a:buNone/>
                        <a:tabLst/>
                        <a:defRPr/>
                      </a:pPr>
                      <a:r>
                        <a:rPr lang="en-GB" sz="700" b="0" i="0" u="sng" strike="noStrike" dirty="0" smtClean="0">
                          <a:solidFill>
                            <a:srgbClr val="000000"/>
                          </a:solidFill>
                          <a:effectLst/>
                          <a:latin typeface="Segoe UI"/>
                        </a:rPr>
                        <a:t>ILT 2 CLAHRC</a:t>
                      </a:r>
                      <a:r>
                        <a:rPr lang="en-GB" sz="700" b="0" i="0" u="sng" strike="noStrike" baseline="0" dirty="0" smtClean="0">
                          <a:solidFill>
                            <a:srgbClr val="000000"/>
                          </a:solidFill>
                          <a:effectLst/>
                          <a:latin typeface="Segoe UI"/>
                        </a:rPr>
                        <a:t> </a:t>
                      </a:r>
                      <a:r>
                        <a:rPr lang="en-GB" sz="700" b="0" i="0" u="none" strike="noStrike" baseline="0" dirty="0" smtClean="0">
                          <a:solidFill>
                            <a:srgbClr val="000000"/>
                          </a:solidFill>
                          <a:effectLst/>
                          <a:latin typeface="Segoe UI"/>
                        </a:rPr>
                        <a:t>- </a:t>
                      </a:r>
                      <a:r>
                        <a:rPr kumimoji="0" lang="en-GB" sz="700" b="0" i="0" u="none" strike="noStrike" cap="none" normalizeH="0" baseline="0" dirty="0" smtClean="0">
                          <a:ln>
                            <a:noFill/>
                          </a:ln>
                          <a:solidFill>
                            <a:schemeClr val="tx1"/>
                          </a:solidFill>
                          <a:effectLst/>
                          <a:latin typeface="Segoe UI" pitchFamily="34" charset="0"/>
                          <a:cs typeface="Segoe UI" pitchFamily="34" charset="0"/>
                        </a:rPr>
                        <a:t>Interview team were happy with interview and now waiting to hear back. Important that developments relevant to the CLARHC are carefully coordinated to ensure alignment with service developments</a:t>
                      </a:r>
                    </a:p>
                    <a:p>
                      <a:pPr marL="0" marR="0" lvl="2" indent="-180000" algn="l" defTabSz="1279525"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ILT 3 OAHC/AHSC </a:t>
                      </a:r>
                      <a:r>
                        <a:rPr kumimoji="0" lang="en-GB" sz="700" b="0" i="0" u="none" strike="noStrike" cap="none" normalizeH="0" baseline="0" dirty="0" smtClean="0">
                          <a:ln>
                            <a:noFill/>
                          </a:ln>
                          <a:solidFill>
                            <a:schemeClr val="tx1"/>
                          </a:solidFill>
                          <a:effectLst/>
                          <a:latin typeface="Segoe UI" pitchFamily="34" charset="0"/>
                          <a:cs typeface="Segoe UI" pitchFamily="34" charset="0"/>
                        </a:rPr>
                        <a:t>- AHSC engagement workshop in July to outline plans and next steps and vision for AHSC</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87192">
                <a:tc>
                  <a:txBody>
                    <a:bodyPr/>
                    <a:lstStyle/>
                    <a:p>
                      <a:pPr marL="0" marR="0" lvl="1" indent="0" algn="ctr" defTabSz="1279525" rtl="0" eaLnBrk="1" fontAlgn="base" latinLnBrk="0" hangingPunct="1">
                        <a:lnSpc>
                          <a:spcPct val="100000"/>
                        </a:lnSpc>
                        <a:spcBef>
                          <a:spcPct val="0"/>
                        </a:spcBef>
                        <a:spcAft>
                          <a:spcPts val="400"/>
                        </a:spcAft>
                        <a:buClrTx/>
                        <a:buSzTx/>
                        <a:buFontTx/>
                        <a:buNone/>
                        <a:tabLst/>
                        <a:defRPr/>
                      </a:pPr>
                      <a:r>
                        <a:rPr kumimoji="0" lang="en-US" sz="800" b="1" i="0" u="none" strike="noStrike" cap="none" normalizeH="0" baseline="0" dirty="0" smtClean="0">
                          <a:ln>
                            <a:noFill/>
                          </a:ln>
                          <a:solidFill>
                            <a:schemeClr val="bg1"/>
                          </a:solidFill>
                          <a:effectLst/>
                          <a:latin typeface="Segoe UI" pitchFamily="34" charset="0"/>
                          <a:cs typeface="Segoe UI" pitchFamily="34" charset="0"/>
                        </a:rPr>
                        <a:t>Developing our Business</a:t>
                      </a:r>
                      <a:endParaRPr kumimoji="0" lang="en-GB" sz="800" b="1" i="0" u="none" strike="noStrike" cap="none" normalizeH="0" baseline="0" dirty="0" smtClean="0">
                        <a:ln>
                          <a:noFill/>
                        </a:ln>
                        <a:solidFill>
                          <a:schemeClr val="bg1"/>
                        </a:solidFill>
                        <a:effectLst/>
                        <a:latin typeface="Segoe UI" pitchFamily="34" charset="0"/>
                        <a:cs typeface="Segoe UI" pitchFamily="34" charset="0"/>
                      </a:endParaRPr>
                    </a:p>
                    <a:p>
                      <a:pPr marL="0" marR="0" lvl="1" indent="0" algn="ctr" defTabSz="1279525" rtl="0" eaLnBrk="1" fontAlgn="base" latinLnBrk="0" hangingPunct="1">
                        <a:lnSpc>
                          <a:spcPct val="100000"/>
                        </a:lnSpc>
                        <a:spcBef>
                          <a:spcPct val="0"/>
                        </a:spcBef>
                        <a:spcAft>
                          <a:spcPts val="400"/>
                        </a:spcAft>
                        <a:buClrTx/>
                        <a:buSzTx/>
                        <a:buFontTx/>
                        <a:buNone/>
                        <a:tabLst/>
                      </a:pPr>
                      <a:endParaRPr kumimoji="0" lang="en-GB" sz="800" b="1" i="0" u="none" strike="noStrike" cap="none" normalizeH="0" baseline="0" dirty="0" smtClean="0">
                        <a:ln>
                          <a:noFill/>
                        </a:ln>
                        <a:solidFill>
                          <a:schemeClr val="bg1"/>
                        </a:solidFill>
                        <a:effectLst/>
                        <a:latin typeface="Segoe UI" pitchFamily="34" charset="0"/>
                        <a:cs typeface="Segoe UI" pitchFamily="34" charset="0"/>
                      </a:endParaRP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2" indent="-180000" algn="l" defTabSz="1279525" rtl="0" eaLnBrk="1" fontAlgn="base" latinLnBrk="0" hangingPunct="1">
                        <a:lnSpc>
                          <a:spcPct val="100000"/>
                        </a:lnSpc>
                        <a:spcBef>
                          <a:spcPts val="0"/>
                        </a:spcBef>
                        <a:spcAft>
                          <a:spcPts val="400"/>
                        </a:spcAft>
                        <a:buClrTx/>
                        <a:buSzTx/>
                        <a:buFontTx/>
                        <a:buNone/>
                        <a:tabLst/>
                        <a:defRPr/>
                      </a:pPr>
                      <a:r>
                        <a:rPr kumimoji="0" lang="en-US" sz="700" b="0" i="0" u="none" strike="noStrike" cap="none" normalizeH="0" baseline="0" dirty="0" smtClean="0">
                          <a:ln>
                            <a:noFill/>
                          </a:ln>
                          <a:solidFill>
                            <a:schemeClr val="tx1"/>
                          </a:solidFill>
                          <a:effectLst/>
                          <a:latin typeface="Segoe UI" pitchFamily="34" charset="0"/>
                          <a:cs typeface="Segoe UI" pitchFamily="34" charset="0"/>
                        </a:rPr>
                        <a:t>No milestones are due this quarter</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2" indent="-180000" algn="l" defTabSz="1279525" rtl="0" eaLnBrk="1" fontAlgn="base" latinLnBrk="0" hangingPunct="1">
                        <a:lnSpc>
                          <a:spcPct val="100000"/>
                        </a:lnSpc>
                        <a:spcBef>
                          <a:spcPts val="0"/>
                        </a:spcBef>
                        <a:spcAft>
                          <a:spcPts val="400"/>
                        </a:spcAft>
                        <a:buClrTx/>
                        <a:buSzTx/>
                        <a:buFontTx/>
                        <a:buNone/>
                        <a:tabLst/>
                        <a:defRPr/>
                      </a:pPr>
                      <a:r>
                        <a:rPr kumimoji="0" lang="en-US" sz="700" b="0" i="0" u="sng" strike="noStrike" cap="none" normalizeH="0" baseline="0" dirty="0" smtClean="0">
                          <a:ln>
                            <a:noFill/>
                          </a:ln>
                          <a:solidFill>
                            <a:schemeClr val="tx1"/>
                          </a:solidFill>
                          <a:effectLst/>
                          <a:latin typeface="Segoe UI" pitchFamily="34" charset="0"/>
                          <a:cs typeface="Segoe UI" pitchFamily="34" charset="0"/>
                        </a:rPr>
                        <a:t>DOB 1.1 </a:t>
                      </a:r>
                      <a:r>
                        <a:rPr lang="en-GB" sz="700" u="sng" strike="noStrike" dirty="0" smtClean="0">
                          <a:effectLst/>
                          <a:latin typeface="Segoe UI" pitchFamily="34" charset="0"/>
                          <a:cs typeface="Segoe UI" pitchFamily="34" charset="0"/>
                        </a:rPr>
                        <a:t>Develop capacity to design and develop innovative and new service models –</a:t>
                      </a:r>
                      <a:r>
                        <a:rPr lang="en-GB" sz="700" b="0" i="0" u="none" strike="noStrike" dirty="0" smtClean="0">
                          <a:solidFill>
                            <a:srgbClr val="000000"/>
                          </a:solidFill>
                          <a:effectLst/>
                          <a:latin typeface="Segoe UI"/>
                        </a:rPr>
                        <a:t>The largest concern that has arisen relates to strong opportunities identified with occupational health but there is a concern that existing structure is insufficient to be able to deliver current services.</a:t>
                      </a:r>
                      <a:endParaRPr lang="en-GB" sz="700" b="1" i="0" u="sng" strike="noStrike" dirty="0" smtClean="0">
                        <a:solidFill>
                          <a:srgbClr val="000000"/>
                        </a:solidFill>
                        <a:effectLst/>
                        <a:latin typeface="Segoe UI" pitchFamily="34" charset="0"/>
                        <a:cs typeface="Segoe UI" pitchFamily="34" charset="0"/>
                      </a:endParaRPr>
                    </a:p>
                    <a:p>
                      <a:pPr marL="0" marR="0" lvl="2" indent="-180000" algn="l" defTabSz="1279525" rtl="0" eaLnBrk="1" fontAlgn="base" latinLnBrk="0" hangingPunct="1">
                        <a:lnSpc>
                          <a:spcPct val="100000"/>
                        </a:lnSpc>
                        <a:spcBef>
                          <a:spcPts val="0"/>
                        </a:spcBef>
                        <a:spcAft>
                          <a:spcPts val="400"/>
                        </a:spcAft>
                        <a:buClrTx/>
                        <a:buSzTx/>
                        <a:buFontTx/>
                        <a:buNone/>
                        <a:tabLst/>
                        <a:defRPr/>
                      </a:pPr>
                      <a:r>
                        <a:rPr kumimoji="0" lang="en-US" sz="700" b="0" i="0" u="sng" strike="noStrike" cap="none" normalizeH="0" baseline="0" dirty="0" smtClean="0">
                          <a:ln>
                            <a:noFill/>
                          </a:ln>
                          <a:solidFill>
                            <a:schemeClr val="tx1"/>
                          </a:solidFill>
                          <a:effectLst/>
                          <a:latin typeface="Segoe UI" pitchFamily="34" charset="0"/>
                          <a:cs typeface="Segoe UI" pitchFamily="34" charset="0"/>
                        </a:rPr>
                        <a:t>DOB 1.2 </a:t>
                      </a:r>
                      <a:r>
                        <a:rPr lang="en-GB" sz="700" u="sng" strike="noStrike" dirty="0" smtClean="0">
                          <a:effectLst/>
                          <a:latin typeface="Segoe UI" pitchFamily="34" charset="0"/>
                          <a:cs typeface="Segoe UI" pitchFamily="34" charset="0"/>
                        </a:rPr>
                        <a:t>Establish a marketing programme and strategy for the trust </a:t>
                      </a:r>
                      <a:r>
                        <a:rPr lang="en-GB" sz="700" u="none" strike="noStrike" dirty="0" smtClean="0">
                          <a:effectLst/>
                          <a:latin typeface="Segoe UI" pitchFamily="34" charset="0"/>
                          <a:cs typeface="Segoe UI" pitchFamily="34" charset="0"/>
                        </a:rPr>
                        <a:t>-</a:t>
                      </a:r>
                      <a:r>
                        <a:rPr lang="en-GB" sz="700" u="none" strike="noStrike" baseline="0" dirty="0" smtClean="0">
                          <a:effectLst/>
                          <a:latin typeface="Segoe UI" pitchFamily="34" charset="0"/>
                          <a:cs typeface="Segoe UI" pitchFamily="34" charset="0"/>
                        </a:rPr>
                        <a:t> </a:t>
                      </a:r>
                      <a:r>
                        <a:rPr kumimoji="0" lang="en-GB" sz="700" b="0" i="0" u="none" strike="noStrike" cap="none" normalizeH="0" baseline="0" smtClean="0">
                          <a:ln>
                            <a:noFill/>
                          </a:ln>
                          <a:solidFill>
                            <a:schemeClr val="tx1"/>
                          </a:solidFill>
                          <a:effectLst/>
                          <a:latin typeface="Segoe UI" pitchFamily="34" charset="0"/>
                          <a:cs typeface="Segoe UI" pitchFamily="34" charset="0"/>
                        </a:rPr>
                        <a:t>A Trust wide </a:t>
                      </a:r>
                      <a:r>
                        <a:rPr kumimoji="0" lang="en-GB" sz="700" b="0" i="0" u="none" strike="noStrike" cap="none" normalizeH="0" baseline="0" dirty="0" smtClean="0">
                          <a:ln>
                            <a:noFill/>
                          </a:ln>
                          <a:solidFill>
                            <a:schemeClr val="tx1"/>
                          </a:solidFill>
                          <a:effectLst/>
                          <a:latin typeface="Segoe UI" pitchFamily="34" charset="0"/>
                          <a:cs typeface="Segoe UI" pitchFamily="34" charset="0"/>
                        </a:rPr>
                        <a:t>strategy is required which builds on commissioned services  organizational development. A commercial strategy will be a subsection of this organizational report but is required to be delivered by Trust business development post (for commissioned services).</a:t>
                      </a:r>
                    </a:p>
                    <a:p>
                      <a:pPr marL="0" marR="0" lvl="2" indent="-180000" algn="l" defTabSz="1279525"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DOB 2.1 </a:t>
                      </a:r>
                      <a:r>
                        <a:rPr lang="en-GB" sz="700" u="sng" strike="noStrike" dirty="0" smtClean="0">
                          <a:effectLst/>
                          <a:latin typeface="Segoe UI" pitchFamily="34" charset="0"/>
                          <a:cs typeface="Segoe UI" pitchFamily="34" charset="0"/>
                        </a:rPr>
                        <a:t>Establish a dedicated resource to implement the OHFT Membership Strategy – </a:t>
                      </a:r>
                      <a:r>
                        <a:rPr lang="en-GB" sz="700" b="0" i="0" u="none" strike="noStrike" dirty="0" smtClean="0">
                          <a:solidFill>
                            <a:srgbClr val="000000"/>
                          </a:solidFill>
                          <a:effectLst/>
                          <a:latin typeface="Segoe UI"/>
                        </a:rPr>
                        <a:t>Lack of dedicated resource limits team capacity to deliver Membership strategy</a:t>
                      </a:r>
                      <a:endParaRPr lang="en-GB" sz="700" b="1" i="0" u="sng" strike="noStrike" dirty="0" smtClean="0">
                        <a:solidFill>
                          <a:srgbClr val="000000"/>
                        </a:solidFill>
                        <a:effectLst/>
                        <a:latin typeface="Segoe UI" pitchFamily="34" charset="0"/>
                        <a:cs typeface="Segoe UI" pitchFamily="34" charset="0"/>
                      </a:endParaRPr>
                    </a:p>
                    <a:p>
                      <a:pPr marL="0" marR="0" lvl="2" indent="-180000" algn="l" defTabSz="1279525"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DOB 2.2 </a:t>
                      </a:r>
                      <a:r>
                        <a:rPr lang="en-GB" sz="700" u="sng" strike="noStrike" dirty="0" smtClean="0">
                          <a:effectLst/>
                          <a:latin typeface="Segoe UI" pitchFamily="34" charset="0"/>
                          <a:cs typeface="Segoe UI" pitchFamily="34" charset="0"/>
                        </a:rPr>
                        <a:t>Remodel communications and engagement team - </a:t>
                      </a:r>
                      <a:r>
                        <a:rPr lang="en-GB" sz="700" b="0" i="0" u="none" strike="noStrike" dirty="0" smtClean="0">
                          <a:solidFill>
                            <a:srgbClr val="000000"/>
                          </a:solidFill>
                          <a:effectLst/>
                          <a:latin typeface="Segoe UI"/>
                        </a:rPr>
                        <a:t>Team capacity due to interim arrangements ending in August 2013 and Head of Communications departure Sept 2013. Team morale - 12 months since original remodel was proposed to CEO/ EDs</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1382">
                <a:tc>
                  <a:txBody>
                    <a:bodyPr/>
                    <a:lstStyle/>
                    <a:p>
                      <a:pPr marL="0" marR="0" lvl="0" indent="0" algn="ctr" defTabSz="1279525" rtl="0" eaLnBrk="1" fontAlgn="base" latinLnBrk="0" hangingPunct="1">
                        <a:lnSpc>
                          <a:spcPct val="100000"/>
                        </a:lnSpc>
                        <a:spcBef>
                          <a:spcPts val="0"/>
                        </a:spcBef>
                        <a:spcAft>
                          <a:spcPts val="400"/>
                        </a:spcAft>
                        <a:buClrTx/>
                        <a:buSzTx/>
                        <a:buFontTx/>
                        <a:buNone/>
                        <a:tabLst/>
                      </a:pPr>
                      <a:r>
                        <a:rPr kumimoji="0" lang="en-GB" sz="800" b="1" i="0" u="none" strike="noStrike" cap="none" normalizeH="0" baseline="0" dirty="0" smtClean="0">
                          <a:ln>
                            <a:noFill/>
                          </a:ln>
                          <a:solidFill>
                            <a:schemeClr val="bg1"/>
                          </a:solidFill>
                          <a:effectLst/>
                          <a:latin typeface="Segoe UI" pitchFamily="34" charset="0"/>
                          <a:cs typeface="Segoe UI" pitchFamily="34" charset="0"/>
                        </a:rPr>
                        <a:t>Developing  Leadership, People and Culture</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180000" algn="l" defTabSz="914400" rtl="0" eaLnBrk="1" fontAlgn="base" latinLnBrk="0" hangingPunct="1">
                        <a:lnSpc>
                          <a:spcPct val="100000"/>
                        </a:lnSpc>
                        <a:spcBef>
                          <a:spcPts val="0"/>
                        </a:spcBef>
                        <a:spcAft>
                          <a:spcPts val="400"/>
                        </a:spcAft>
                        <a:buClrTx/>
                        <a:buSzTx/>
                        <a:buFontTx/>
                        <a:buNone/>
                        <a:tabLst/>
                      </a:pPr>
                      <a:r>
                        <a:rPr kumimoji="0" lang="en-US" sz="700" b="0" i="0" u="none" strike="noStrike" cap="none" normalizeH="0" baseline="0" dirty="0" smtClean="0">
                          <a:ln>
                            <a:noFill/>
                          </a:ln>
                          <a:solidFill>
                            <a:schemeClr val="tx1"/>
                          </a:solidFill>
                          <a:effectLst/>
                          <a:latin typeface="Segoe UI" pitchFamily="34" charset="0"/>
                          <a:cs typeface="Segoe UI" pitchFamily="34" charset="0"/>
                        </a:rPr>
                        <a:t>No milestones are due this quarter</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80000" algn="l" defTabSz="914400" rtl="0" eaLnBrk="1" fontAlgn="base" latinLnBrk="0" hangingPunct="1">
                        <a:lnSpc>
                          <a:spcPct val="100000"/>
                        </a:lnSpc>
                        <a:spcBef>
                          <a:spcPts val="0"/>
                        </a:spcBef>
                        <a:spcAft>
                          <a:spcPts val="400"/>
                        </a:spcAft>
                        <a:buClrTx/>
                        <a:buSzTx/>
                        <a:buFontTx/>
                        <a:buNone/>
                        <a:tabLst/>
                      </a:pPr>
                      <a:r>
                        <a:rPr kumimoji="0" lang="en-US" sz="700" b="0" i="0" u="none" strike="noStrike" cap="none" normalizeH="0" baseline="0" dirty="0" smtClean="0">
                          <a:ln>
                            <a:noFill/>
                          </a:ln>
                          <a:solidFill>
                            <a:schemeClr val="tx1"/>
                          </a:solidFill>
                          <a:effectLst/>
                          <a:latin typeface="Segoe UI" pitchFamily="34" charset="0"/>
                          <a:cs typeface="Segoe UI" pitchFamily="34" charset="0"/>
                        </a:rPr>
                        <a:t>Although all the milestones are on track, the milestones have a longer duration and therefore difficult to monitor progress throughout the year.  Further detail on the business plan is required in order to better monitor progress on a quarterly basis.</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4763">
                <a:tc>
                  <a:txBody>
                    <a:bodyPr/>
                    <a:lstStyle/>
                    <a:p>
                      <a:pPr marL="0" marR="0" lvl="1" indent="0" algn="ctr" defTabSz="1279525" rtl="0" eaLnBrk="1" fontAlgn="base" latinLnBrk="0" hangingPunct="1">
                        <a:lnSpc>
                          <a:spcPct val="100000"/>
                        </a:lnSpc>
                        <a:spcBef>
                          <a:spcPct val="0"/>
                        </a:spcBef>
                        <a:spcAft>
                          <a:spcPts val="400"/>
                        </a:spcAft>
                        <a:buClrTx/>
                        <a:buSzTx/>
                        <a:buFontTx/>
                        <a:buNone/>
                        <a:tabLst/>
                      </a:pPr>
                      <a:r>
                        <a:rPr kumimoji="0" lang="en-GB" sz="800" b="1" i="0" u="none" strike="noStrike" cap="none" normalizeH="0" baseline="0" dirty="0" smtClean="0">
                          <a:ln>
                            <a:noFill/>
                          </a:ln>
                          <a:solidFill>
                            <a:schemeClr val="bg1"/>
                          </a:solidFill>
                          <a:effectLst/>
                          <a:latin typeface="Segoe UI" pitchFamily="34" charset="0"/>
                          <a:cs typeface="Segoe UI" pitchFamily="34" charset="0"/>
                        </a:rPr>
                        <a:t>Getting the Most of Technology</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180000" algn="l" defTabSz="914400"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GMT 1.3 </a:t>
                      </a:r>
                      <a:r>
                        <a:rPr lang="en-GB" sz="700" u="sng" strike="noStrike" dirty="0" smtClean="0">
                          <a:effectLst/>
                          <a:latin typeface="Segoe UI" pitchFamily="34" charset="0"/>
                          <a:cs typeface="Segoe UI" pitchFamily="34" charset="0"/>
                        </a:rPr>
                        <a:t>Lifecycle Management (IT Assets) - </a:t>
                      </a:r>
                      <a:r>
                        <a:rPr lang="en-GB" sz="700" b="0" i="0" u="none" strike="noStrike" dirty="0" smtClean="0">
                          <a:solidFill>
                            <a:srgbClr val="000000"/>
                          </a:solidFill>
                          <a:effectLst/>
                          <a:latin typeface="Segoe UI"/>
                        </a:rPr>
                        <a:t>Review Access to GP systems from trust PCs has not started yet</a:t>
                      </a:r>
                      <a:r>
                        <a:rPr lang="en-GB" sz="700" b="0" i="0" u="none" strike="noStrike" baseline="0" dirty="0" smtClean="0">
                          <a:solidFill>
                            <a:srgbClr val="000000"/>
                          </a:solidFill>
                          <a:effectLst/>
                          <a:latin typeface="Segoe UI"/>
                        </a:rPr>
                        <a:t> begun due to capacity issues within IT department</a:t>
                      </a:r>
                      <a:endParaRPr lang="en-GB" sz="700" b="1" i="0" u="sng" strike="noStrike" dirty="0" smtClean="0">
                        <a:solidFill>
                          <a:srgbClr val="000000"/>
                        </a:solidFill>
                        <a:effectLst/>
                        <a:latin typeface="Segoe UI" pitchFamily="34" charset="0"/>
                        <a:cs typeface="Segoe UI" pitchFamily="34" charset="0"/>
                      </a:endParaRPr>
                    </a:p>
                    <a:p>
                      <a:pPr marL="0" marR="0" lvl="0" indent="-180000" algn="l" defTabSz="914400" rtl="0" eaLnBrk="1" fontAlgn="base" latinLnBrk="0" hangingPunct="1">
                        <a:lnSpc>
                          <a:spcPct val="100000"/>
                        </a:lnSpc>
                        <a:spcBef>
                          <a:spcPts val="0"/>
                        </a:spcBef>
                        <a:spcAft>
                          <a:spcPts val="400"/>
                        </a:spcAft>
                        <a:buClrTx/>
                        <a:buSzTx/>
                        <a:buFontTx/>
                        <a:buNone/>
                        <a:tabLst/>
                      </a:pPr>
                      <a:r>
                        <a:rPr kumimoji="0" lang="en-GB" sz="700" b="0" i="0" u="sng" strike="noStrike" cap="none" normalizeH="0" baseline="0" dirty="0" smtClean="0">
                          <a:ln>
                            <a:noFill/>
                          </a:ln>
                          <a:solidFill>
                            <a:schemeClr val="tx1"/>
                          </a:solidFill>
                          <a:effectLst/>
                          <a:latin typeface="Segoe UI" pitchFamily="34" charset="0"/>
                          <a:cs typeface="Segoe UI" pitchFamily="34" charset="0"/>
                        </a:rPr>
                        <a:t>GMT 2.1 Improving IT skills – </a:t>
                      </a:r>
                      <a:r>
                        <a:rPr kumimoji="0" lang="en-GB" sz="700" b="0" i="0" u="none" strike="noStrike" cap="none" normalizeH="0" baseline="0" dirty="0" smtClean="0">
                          <a:ln>
                            <a:noFill/>
                          </a:ln>
                          <a:solidFill>
                            <a:schemeClr val="tx1"/>
                          </a:solidFill>
                          <a:effectLst/>
                          <a:latin typeface="Segoe UI" pitchFamily="34" charset="0"/>
                          <a:cs typeface="Segoe UI" pitchFamily="34" charset="0"/>
                        </a:rPr>
                        <a:t>Capacity issues delaying work in  defining requirements for this project</a:t>
                      </a:r>
                    </a:p>
                    <a:p>
                      <a:pPr marL="0" marR="0" lvl="0" indent="-180000" algn="l" defTabSz="914400" rtl="0" eaLnBrk="1" fontAlgn="base" latinLnBrk="0" hangingPunct="1">
                        <a:lnSpc>
                          <a:spcPct val="100000"/>
                        </a:lnSpc>
                        <a:spcBef>
                          <a:spcPts val="0"/>
                        </a:spcBef>
                        <a:spcAft>
                          <a:spcPts val="400"/>
                        </a:spcAft>
                        <a:buClrTx/>
                        <a:buSzTx/>
                        <a:buFontTx/>
                        <a:buNone/>
                        <a:tabLst/>
                      </a:pPr>
                      <a:r>
                        <a:rPr kumimoji="0" lang="en-GB" sz="700" b="0" i="0" u="sng" strike="noStrike" cap="none" normalizeH="0" baseline="0" dirty="0" smtClean="0">
                          <a:ln>
                            <a:noFill/>
                          </a:ln>
                          <a:solidFill>
                            <a:schemeClr val="tx1"/>
                          </a:solidFill>
                          <a:effectLst/>
                          <a:latin typeface="Segoe UI" pitchFamily="34" charset="0"/>
                          <a:cs typeface="Segoe UI" pitchFamily="34" charset="0"/>
                        </a:rPr>
                        <a:t>GMT 2.2 New/Update Applications – </a:t>
                      </a:r>
                      <a:r>
                        <a:rPr kumimoji="0" lang="en-GB" sz="700" b="0" i="0" u="none" strike="noStrike" cap="none" normalizeH="0" baseline="0" dirty="0" smtClean="0">
                          <a:ln>
                            <a:noFill/>
                          </a:ln>
                          <a:solidFill>
                            <a:schemeClr val="tx1"/>
                          </a:solidFill>
                          <a:effectLst/>
                          <a:latin typeface="Segoe UI" pitchFamily="34" charset="0"/>
                          <a:cs typeface="Segoe UI" pitchFamily="34" charset="0"/>
                        </a:rPr>
                        <a:t>Trust services IPhone app has been deferred</a:t>
                      </a:r>
                    </a:p>
                    <a:p>
                      <a:pPr marL="0" marR="0" lvl="0" indent="-180000" algn="l" defTabSz="914400" rtl="0" eaLnBrk="1" fontAlgn="base" latinLnBrk="0" hangingPunct="1">
                        <a:lnSpc>
                          <a:spcPct val="100000"/>
                        </a:lnSpc>
                        <a:spcBef>
                          <a:spcPts val="0"/>
                        </a:spcBef>
                        <a:spcAft>
                          <a:spcPts val="400"/>
                        </a:spcAft>
                        <a:buClrTx/>
                        <a:buSzTx/>
                        <a:buFontTx/>
                        <a:buNone/>
                        <a:tabLst/>
                      </a:pPr>
                      <a:r>
                        <a:rPr kumimoji="0" lang="en-GB" sz="700" b="0" i="0" u="sng" strike="noStrike" cap="none" normalizeH="0" baseline="0" dirty="0" smtClean="0">
                          <a:ln>
                            <a:noFill/>
                          </a:ln>
                          <a:solidFill>
                            <a:schemeClr val="tx1"/>
                          </a:solidFill>
                          <a:effectLst/>
                          <a:latin typeface="Segoe UI" pitchFamily="34" charset="0"/>
                          <a:cs typeface="Segoe UI" pitchFamily="34" charset="0"/>
                        </a:rPr>
                        <a:t>GMT 3.1 IT service management – </a:t>
                      </a:r>
                      <a:r>
                        <a:rPr kumimoji="0" lang="en-GB" sz="700" b="0" i="0" u="none" strike="noStrike" cap="none" normalizeH="0" baseline="0" dirty="0" smtClean="0">
                          <a:ln>
                            <a:noFill/>
                          </a:ln>
                          <a:solidFill>
                            <a:schemeClr val="tx1"/>
                          </a:solidFill>
                          <a:effectLst/>
                          <a:latin typeface="Segoe UI" pitchFamily="34" charset="0"/>
                          <a:cs typeface="Segoe UI" pitchFamily="34" charset="0"/>
                        </a:rPr>
                        <a:t>Establish agreed IT service catalogue is in progress but has been impacted by capacity issues</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80000" algn="l" defTabSz="914400" rtl="0" eaLnBrk="1" fontAlgn="base" latinLnBrk="0" hangingPunct="1">
                        <a:lnSpc>
                          <a:spcPct val="100000"/>
                        </a:lnSpc>
                        <a:spcBef>
                          <a:spcPts val="0"/>
                        </a:spcBef>
                        <a:spcAft>
                          <a:spcPts val="400"/>
                        </a:spcAft>
                        <a:buClrTx/>
                        <a:buSzTx/>
                        <a:buFontTx/>
                        <a:buNone/>
                        <a:tabLst/>
                        <a:defRPr/>
                      </a:pPr>
                      <a:r>
                        <a:rPr kumimoji="0" lang="en-GB" sz="700" b="0" i="0" u="sng" strike="noStrike" cap="none" normalizeH="0" baseline="0" dirty="0" smtClean="0">
                          <a:ln>
                            <a:noFill/>
                          </a:ln>
                          <a:solidFill>
                            <a:schemeClr val="tx1"/>
                          </a:solidFill>
                          <a:effectLst/>
                          <a:latin typeface="Segoe UI" pitchFamily="34" charset="0"/>
                          <a:cs typeface="Segoe UI" pitchFamily="34" charset="0"/>
                        </a:rPr>
                        <a:t>GMT 1.1 Mobile working supported - </a:t>
                      </a:r>
                      <a:r>
                        <a:rPr kumimoji="0" lang="en-GB" sz="700" b="0" i="0" u="none" strike="noStrike" cap="none" normalizeH="0" baseline="0" dirty="0" smtClean="0">
                          <a:ln>
                            <a:noFill/>
                          </a:ln>
                          <a:solidFill>
                            <a:schemeClr val="tx1"/>
                          </a:solidFill>
                          <a:effectLst/>
                          <a:latin typeface="Segoe UI" pitchFamily="34" charset="0"/>
                          <a:cs typeface="Segoe UI" pitchFamily="34" charset="0"/>
                        </a:rPr>
                        <a:t>Unreliability of mobile data network and poor form factor of laptops as a solution has resulted in termination of the project. </a:t>
                      </a:r>
                    </a:p>
                    <a:p>
                      <a:pPr marL="0" marR="0" lvl="0" indent="-180000" algn="l" defTabSz="914400" rtl="0" eaLnBrk="1" fontAlgn="base" latinLnBrk="0" hangingPunct="1">
                        <a:lnSpc>
                          <a:spcPct val="100000"/>
                        </a:lnSpc>
                        <a:spcBef>
                          <a:spcPts val="0"/>
                        </a:spcBef>
                        <a:spcAft>
                          <a:spcPts val="400"/>
                        </a:spcAft>
                        <a:buClrTx/>
                        <a:buSzTx/>
                        <a:buFontTx/>
                        <a:buNone/>
                        <a:tabLst/>
                        <a:defRPr/>
                      </a:pPr>
                      <a:r>
                        <a:rPr kumimoji="0" lang="en-GB" sz="700" b="0" i="0" u="none" strike="noStrike" cap="none" normalizeH="0" baseline="0" dirty="0" smtClean="0">
                          <a:ln>
                            <a:noFill/>
                          </a:ln>
                          <a:solidFill>
                            <a:schemeClr val="tx1"/>
                          </a:solidFill>
                          <a:effectLst/>
                          <a:latin typeface="Segoe UI" pitchFamily="34" charset="0"/>
                          <a:cs typeface="Segoe UI" pitchFamily="34" charset="0"/>
                        </a:rPr>
                        <a:t>As discussed in the summary, there are concerns regarding capacity issues in a number of the projects</a:t>
                      </a:r>
                      <a:endParaRPr kumimoji="0" lang="en-US" sz="700" b="0" i="0" u="none" strike="noStrike" cap="none" normalizeH="0" baseline="0" dirty="0" smtClean="0">
                        <a:ln>
                          <a:noFill/>
                        </a:ln>
                        <a:solidFill>
                          <a:schemeClr val="tx1"/>
                        </a:solidFill>
                        <a:effectLst/>
                        <a:latin typeface="Segoe UI" pitchFamily="34" charset="0"/>
                        <a:cs typeface="Segoe UI" pitchFamily="34" charset="0"/>
                      </a:endParaRPr>
                    </a:p>
                    <a:p>
                      <a:pPr marL="0" marR="0" lvl="0" indent="-180000" algn="l" defTabSz="914400" rtl="0" eaLnBrk="1" fontAlgn="base" latinLnBrk="0" hangingPunct="1">
                        <a:lnSpc>
                          <a:spcPct val="100000"/>
                        </a:lnSpc>
                        <a:spcBef>
                          <a:spcPts val="0"/>
                        </a:spcBef>
                        <a:spcAft>
                          <a:spcPts val="400"/>
                        </a:spcAft>
                        <a:buClrTx/>
                        <a:buSzTx/>
                        <a:buFontTx/>
                        <a:buNone/>
                        <a:tabLst/>
                      </a:pPr>
                      <a:endParaRPr kumimoji="0" lang="en-GB" sz="700" b="0" i="0" u="sng" strike="noStrike" cap="none" normalizeH="0" baseline="0" dirty="0" smtClean="0">
                        <a:ln>
                          <a:noFill/>
                        </a:ln>
                        <a:solidFill>
                          <a:schemeClr val="tx1"/>
                        </a:solidFill>
                        <a:effectLst/>
                        <a:latin typeface="Segoe UI" pitchFamily="34" charset="0"/>
                        <a:cs typeface="Segoe UI" pitchFamily="34" charset="0"/>
                      </a:endParaRP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5908">
                <a:tc>
                  <a:txBody>
                    <a:bodyPr/>
                    <a:lstStyle/>
                    <a:p>
                      <a:pPr marL="0" marR="0" lvl="1" indent="0" algn="ctr" defTabSz="1279525" rtl="0" eaLnBrk="1" fontAlgn="base" latinLnBrk="0" hangingPunct="1">
                        <a:lnSpc>
                          <a:spcPct val="100000"/>
                        </a:lnSpc>
                        <a:spcBef>
                          <a:spcPct val="0"/>
                        </a:spcBef>
                        <a:spcAft>
                          <a:spcPts val="400"/>
                        </a:spcAft>
                        <a:buClrTx/>
                        <a:buSzTx/>
                        <a:buFontTx/>
                        <a:buNone/>
                        <a:tabLst/>
                      </a:pPr>
                      <a:r>
                        <a:rPr kumimoji="0" lang="en-US" sz="800" b="1" i="0" u="none" strike="noStrike" cap="none" normalizeH="0" baseline="0" dirty="0" smtClean="0">
                          <a:ln>
                            <a:noFill/>
                          </a:ln>
                          <a:solidFill>
                            <a:schemeClr val="bg1"/>
                          </a:solidFill>
                          <a:effectLst/>
                          <a:latin typeface="Segoe UI" pitchFamily="34" charset="0"/>
                          <a:cs typeface="Segoe UI" pitchFamily="34" charset="0"/>
                        </a:rPr>
                        <a:t>Using our Estate Efficiently</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180000" algn="l" defTabSz="914400" rtl="0" eaLnBrk="1" fontAlgn="base" latinLnBrk="0" hangingPunct="1">
                        <a:lnSpc>
                          <a:spcPct val="100000"/>
                        </a:lnSpc>
                        <a:spcBef>
                          <a:spcPts val="0"/>
                        </a:spcBef>
                        <a:spcAft>
                          <a:spcPts val="400"/>
                        </a:spcAft>
                        <a:buClrTx/>
                        <a:buSzTx/>
                        <a:buFontTx/>
                        <a:buNone/>
                        <a:tabLst/>
                        <a:defRPr/>
                      </a:pPr>
                      <a:r>
                        <a:rPr kumimoji="0" lang="en-US" sz="700" b="0" i="0" u="sng" strike="noStrike" cap="none" normalizeH="0" baseline="0" dirty="0" smtClean="0">
                          <a:ln>
                            <a:noFill/>
                          </a:ln>
                          <a:solidFill>
                            <a:schemeClr val="tx1"/>
                          </a:solidFill>
                          <a:effectLst/>
                          <a:latin typeface="Segoe UI" pitchFamily="34" charset="0"/>
                          <a:cs typeface="Segoe UI" pitchFamily="34" charset="0"/>
                        </a:rPr>
                        <a:t>UEE 1.2 </a:t>
                      </a:r>
                      <a:r>
                        <a:rPr lang="en-GB" sz="700" u="sng" strike="noStrike" dirty="0" smtClean="0">
                          <a:effectLst/>
                          <a:latin typeface="Segoe UI" pitchFamily="34" charset="0"/>
                          <a:cs typeface="Segoe UI" pitchFamily="34" charset="0"/>
                        </a:rPr>
                        <a:t>Condition of buildings will be a minimum of Category B/C – </a:t>
                      </a:r>
                      <a:r>
                        <a:rPr lang="en-GB" sz="700" u="none" strike="noStrike" dirty="0" smtClean="0">
                          <a:effectLst/>
                          <a:latin typeface="Segoe UI" pitchFamily="34" charset="0"/>
                          <a:cs typeface="Segoe UI" pitchFamily="34" charset="0"/>
                        </a:rPr>
                        <a:t>Delay, condition</a:t>
                      </a:r>
                      <a:r>
                        <a:rPr lang="en-GB" sz="700" u="none" strike="noStrike" baseline="0" dirty="0" smtClean="0">
                          <a:effectLst/>
                          <a:latin typeface="Segoe UI" pitchFamily="34" charset="0"/>
                          <a:cs typeface="Segoe UI" pitchFamily="34" charset="0"/>
                        </a:rPr>
                        <a:t> of buildings has been assessed but capital works required to achieve compliance has not been.</a:t>
                      </a:r>
                      <a:endParaRPr lang="en-GB" sz="700" b="1" i="0" u="none" strike="noStrike" baseline="0" dirty="0" smtClean="0">
                        <a:solidFill>
                          <a:srgbClr val="000000"/>
                        </a:solidFill>
                        <a:effectLst/>
                        <a:latin typeface="Segoe UI" pitchFamily="34" charset="0"/>
                        <a:cs typeface="Segoe UI" pitchFamily="34" charset="0"/>
                      </a:endParaRPr>
                    </a:p>
                    <a:p>
                      <a:pPr marL="0" marR="0" lvl="0" indent="-180000" algn="l" defTabSz="914400" rtl="0" eaLnBrk="1" fontAlgn="base" latinLnBrk="0" hangingPunct="1">
                        <a:lnSpc>
                          <a:spcPct val="100000"/>
                        </a:lnSpc>
                        <a:spcBef>
                          <a:spcPts val="0"/>
                        </a:spcBef>
                        <a:spcAft>
                          <a:spcPts val="400"/>
                        </a:spcAft>
                        <a:buClrTx/>
                        <a:buSzTx/>
                        <a:buFontTx/>
                        <a:buNone/>
                        <a:tabLst/>
                        <a:defRPr/>
                      </a:pPr>
                      <a:r>
                        <a:rPr lang="en-GB" sz="700" b="0" i="0" u="sng" strike="noStrike" baseline="0" dirty="0" smtClean="0">
                          <a:solidFill>
                            <a:srgbClr val="000000"/>
                          </a:solidFill>
                          <a:effectLst/>
                          <a:latin typeface="Segoe UI" pitchFamily="34" charset="0"/>
                          <a:cs typeface="Segoe UI" pitchFamily="34" charset="0"/>
                        </a:rPr>
                        <a:t>UEE 1.3 </a:t>
                      </a:r>
                      <a:r>
                        <a:rPr lang="en-GB" sz="700" b="0" u="sng" strike="noStrike" dirty="0" smtClean="0">
                          <a:effectLst/>
                          <a:latin typeface="Segoe UI" pitchFamily="34" charset="0"/>
                          <a:cs typeface="Segoe UI" pitchFamily="34" charset="0"/>
                        </a:rPr>
                        <a:t>New build /refurbishment projects will ensure agreed building standards are met – </a:t>
                      </a:r>
                      <a:r>
                        <a:rPr lang="en-GB" sz="700" b="0" u="none" strike="noStrike" dirty="0" smtClean="0">
                          <a:effectLst/>
                          <a:latin typeface="Segoe UI" pitchFamily="34" charset="0"/>
                          <a:cs typeface="Segoe UI" pitchFamily="34" charset="0"/>
                        </a:rPr>
                        <a:t>establishing minimum</a:t>
                      </a:r>
                      <a:r>
                        <a:rPr lang="en-GB" sz="700" b="0" u="none" strike="noStrike" baseline="0" dirty="0" smtClean="0">
                          <a:effectLst/>
                          <a:latin typeface="Segoe UI" pitchFamily="34" charset="0"/>
                          <a:cs typeface="Segoe UI" pitchFamily="34" charset="0"/>
                        </a:rPr>
                        <a:t> build standards for clinical buildings is delayed, work in progress.</a:t>
                      </a:r>
                    </a:p>
                    <a:p>
                      <a:pPr marL="0" marR="0" lvl="0" indent="-180000" algn="l" defTabSz="914400" rtl="0" eaLnBrk="1" fontAlgn="base" latinLnBrk="0" hangingPunct="1">
                        <a:lnSpc>
                          <a:spcPct val="100000"/>
                        </a:lnSpc>
                        <a:spcBef>
                          <a:spcPts val="0"/>
                        </a:spcBef>
                        <a:spcAft>
                          <a:spcPts val="400"/>
                        </a:spcAft>
                        <a:buClrTx/>
                        <a:buSzTx/>
                        <a:buFontTx/>
                        <a:buNone/>
                        <a:tabLst/>
                        <a:defRPr/>
                      </a:pPr>
                      <a:r>
                        <a:rPr lang="en-GB" sz="700" b="0" i="0" u="sng" strike="noStrike" baseline="0" dirty="0" smtClean="0">
                          <a:solidFill>
                            <a:srgbClr val="000000"/>
                          </a:solidFill>
                          <a:effectLst/>
                          <a:latin typeface="Segoe UI" pitchFamily="34" charset="0"/>
                          <a:cs typeface="Segoe UI" pitchFamily="34" charset="0"/>
                        </a:rPr>
                        <a:t>UEE 3.2 </a:t>
                      </a:r>
                      <a:r>
                        <a:rPr lang="en-GB" sz="700" u="sng" strike="noStrike" dirty="0" smtClean="0">
                          <a:effectLst/>
                          <a:latin typeface="Segoe UI" pitchFamily="34" charset="0"/>
                          <a:cs typeface="Segoe UI" pitchFamily="34" charset="0"/>
                        </a:rPr>
                        <a:t>Establish and agree an Estate strategy</a:t>
                      </a:r>
                      <a:r>
                        <a:rPr lang="en-GB" sz="700" u="none" strike="noStrike" dirty="0" smtClean="0">
                          <a:effectLst/>
                          <a:latin typeface="Segoe UI" pitchFamily="34" charset="0"/>
                          <a:cs typeface="Segoe UI" pitchFamily="34" charset="0"/>
                        </a:rPr>
                        <a:t> - </a:t>
                      </a:r>
                      <a:r>
                        <a:rPr lang="en-GB" sz="700" b="0" i="0" u="none" strike="noStrike" dirty="0" smtClean="0">
                          <a:solidFill>
                            <a:srgbClr val="000000"/>
                          </a:solidFill>
                          <a:effectLst/>
                          <a:latin typeface="Segoe UI"/>
                        </a:rPr>
                        <a:t>Delayed. FIC instructed delay until in final version of Estates Strategy in July until November 2013 to enable Service remodelling plans from clinicians to be defined, and impact on estate analysed.</a:t>
                      </a:r>
                    </a:p>
                    <a:p>
                      <a:pPr marL="0" marR="0" lvl="0" indent="-180000" algn="l" defTabSz="914400" rtl="0" eaLnBrk="1" fontAlgn="base" latinLnBrk="0" hangingPunct="1">
                        <a:lnSpc>
                          <a:spcPct val="100000"/>
                        </a:lnSpc>
                        <a:spcBef>
                          <a:spcPts val="0"/>
                        </a:spcBef>
                        <a:spcAft>
                          <a:spcPts val="400"/>
                        </a:spcAft>
                        <a:buClrTx/>
                        <a:buSzTx/>
                        <a:buFontTx/>
                        <a:buNone/>
                        <a:tabLst/>
                        <a:defRPr/>
                      </a:pPr>
                      <a:r>
                        <a:rPr lang="en-GB" sz="700" b="0" i="0" u="sng" strike="noStrike" dirty="0" smtClean="0">
                          <a:solidFill>
                            <a:srgbClr val="000000"/>
                          </a:solidFill>
                          <a:effectLst/>
                          <a:latin typeface="Segoe UI"/>
                        </a:rPr>
                        <a:t>UEE 3,4 </a:t>
                      </a:r>
                      <a:r>
                        <a:rPr lang="en-GB" sz="700" u="sng" strike="noStrike" dirty="0" smtClean="0">
                          <a:effectLst/>
                          <a:latin typeface="Segoe UI" pitchFamily="34" charset="0"/>
                          <a:cs typeface="Segoe UI" pitchFamily="34" charset="0"/>
                        </a:rPr>
                        <a:t>Ensuring clarity of roles, personal objectives and performance measurement criteria </a:t>
                      </a:r>
                      <a:r>
                        <a:rPr lang="en-GB" sz="700" u="none" strike="noStrike" dirty="0" smtClean="0">
                          <a:effectLst/>
                          <a:latin typeface="Segoe UI" pitchFamily="34" charset="0"/>
                          <a:cs typeface="Segoe UI" pitchFamily="34" charset="0"/>
                        </a:rPr>
                        <a:t>–</a:t>
                      </a:r>
                      <a:r>
                        <a:rPr lang="en-GB" sz="700" u="none" strike="noStrike" baseline="0" dirty="0" smtClean="0">
                          <a:effectLst/>
                          <a:latin typeface="Segoe UI" pitchFamily="34" charset="0"/>
                          <a:cs typeface="Segoe UI" pitchFamily="34" charset="0"/>
                        </a:rPr>
                        <a:t> Delayed, to be developed until new Director arrives</a:t>
                      </a:r>
                      <a:endParaRPr lang="en-GB" sz="700" b="1" i="0" u="none" strike="noStrike" baseline="0" dirty="0" smtClean="0">
                        <a:solidFill>
                          <a:srgbClr val="000000"/>
                        </a:solidFill>
                        <a:effectLst/>
                        <a:latin typeface="Segoe UI" pitchFamily="34" charset="0"/>
                        <a:cs typeface="Segoe UI" pitchFamily="34" charset="0"/>
                      </a:endParaRPr>
                    </a:p>
                    <a:p>
                      <a:pPr marL="0" marR="0" lvl="0" indent="-180000" algn="l" defTabSz="914400" rtl="0" eaLnBrk="1" fontAlgn="base" latinLnBrk="0" hangingPunct="1">
                        <a:lnSpc>
                          <a:spcPct val="100000"/>
                        </a:lnSpc>
                        <a:spcBef>
                          <a:spcPts val="0"/>
                        </a:spcBef>
                        <a:spcAft>
                          <a:spcPts val="400"/>
                        </a:spcAft>
                        <a:buClrTx/>
                        <a:buSzTx/>
                        <a:buFontTx/>
                        <a:buNone/>
                        <a:tabLst/>
                        <a:defRPr/>
                      </a:pPr>
                      <a:r>
                        <a:rPr lang="en-GB" sz="700" b="0" i="0" u="sng" strike="noStrike" baseline="0" dirty="0" smtClean="0">
                          <a:solidFill>
                            <a:srgbClr val="000000"/>
                          </a:solidFill>
                          <a:effectLst/>
                          <a:latin typeface="Segoe UI" pitchFamily="34" charset="0"/>
                          <a:cs typeface="Segoe UI" pitchFamily="34" charset="0"/>
                        </a:rPr>
                        <a:t>UEE 3.7 </a:t>
                      </a:r>
                      <a:r>
                        <a:rPr lang="en-GB" sz="700" b="0" i="0" u="sng" strike="noStrike" dirty="0" smtClean="0">
                          <a:solidFill>
                            <a:srgbClr val="000000"/>
                          </a:solidFill>
                          <a:effectLst/>
                          <a:latin typeface="Segoe UI"/>
                        </a:rPr>
                        <a:t>Estate services will be delivered in a timely manner and in and in accordance with agreed. </a:t>
                      </a:r>
                      <a:r>
                        <a:rPr lang="en-GB" sz="700" b="0" i="0" u="none" strike="noStrike" dirty="0" smtClean="0">
                          <a:solidFill>
                            <a:srgbClr val="000000"/>
                          </a:solidFill>
                          <a:effectLst/>
                          <a:latin typeface="Segoe UI"/>
                        </a:rPr>
                        <a:t>- Deferred until new Director starts</a:t>
                      </a: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80000" algn="l" defTabSz="914400" rtl="0" eaLnBrk="1" fontAlgn="base" latinLnBrk="0" hangingPunct="1">
                        <a:lnSpc>
                          <a:spcPct val="100000"/>
                        </a:lnSpc>
                        <a:spcBef>
                          <a:spcPts val="0"/>
                        </a:spcBef>
                        <a:spcAft>
                          <a:spcPts val="400"/>
                        </a:spcAft>
                        <a:buClrTx/>
                        <a:buSzTx/>
                        <a:buFontTx/>
                        <a:buNone/>
                        <a:tabLst/>
                        <a:defRPr/>
                      </a:pPr>
                      <a:r>
                        <a:rPr kumimoji="0" lang="en-US" sz="700" b="0" i="0" u="sng" strike="noStrike" cap="none" normalizeH="0" baseline="0" dirty="0" smtClean="0">
                          <a:ln>
                            <a:noFill/>
                          </a:ln>
                          <a:solidFill>
                            <a:schemeClr val="tx1"/>
                          </a:solidFill>
                          <a:effectLst/>
                          <a:latin typeface="Segoe UI" pitchFamily="34" charset="0"/>
                          <a:cs typeface="Segoe UI" pitchFamily="34" charset="0"/>
                        </a:rPr>
                        <a:t>UEE 1,1 </a:t>
                      </a:r>
                      <a:r>
                        <a:rPr lang="en-GB" sz="700" u="sng" strike="noStrike" dirty="0" smtClean="0">
                          <a:effectLst/>
                          <a:latin typeface="Segoe UI" pitchFamily="34" charset="0"/>
                          <a:cs typeface="Segoe UI" pitchFamily="34" charset="0"/>
                        </a:rPr>
                        <a:t>Statutory and mandatory maintenance obligations will be completed to schedule -</a:t>
                      </a:r>
                      <a:r>
                        <a:rPr lang="en-GB" sz="700" u="none" strike="noStrike" dirty="0" smtClean="0">
                          <a:effectLst/>
                          <a:latin typeface="Segoe UI" pitchFamily="34" charset="0"/>
                          <a:cs typeface="Segoe UI" pitchFamily="34" charset="0"/>
                        </a:rPr>
                        <a:t> </a:t>
                      </a:r>
                      <a:r>
                        <a:rPr lang="en-GB" sz="700" b="0" i="0" u="none" strike="noStrike" dirty="0" smtClean="0">
                          <a:solidFill>
                            <a:srgbClr val="000000"/>
                          </a:solidFill>
                          <a:effectLst/>
                          <a:latin typeface="Segoe UI"/>
                        </a:rPr>
                        <a:t>Addition resources required to maintain agreed level of compliance</a:t>
                      </a:r>
                    </a:p>
                    <a:p>
                      <a:pPr marL="0" marR="0" lvl="0" indent="-180000" algn="l" defTabSz="914400" rtl="0" eaLnBrk="1" fontAlgn="base" latinLnBrk="0" hangingPunct="1">
                        <a:lnSpc>
                          <a:spcPct val="100000"/>
                        </a:lnSpc>
                        <a:spcBef>
                          <a:spcPts val="0"/>
                        </a:spcBef>
                        <a:spcAft>
                          <a:spcPts val="400"/>
                        </a:spcAft>
                        <a:buClrTx/>
                        <a:buSzTx/>
                        <a:buFontTx/>
                        <a:buNone/>
                        <a:tabLst/>
                        <a:defRPr/>
                      </a:pPr>
                      <a:endParaRPr lang="en-GB" sz="700" b="1" i="0" u="sng" strike="noStrike" dirty="0" smtClean="0">
                        <a:solidFill>
                          <a:srgbClr val="000000"/>
                        </a:solidFill>
                        <a:effectLst/>
                        <a:latin typeface="Segoe UI" pitchFamily="34" charset="0"/>
                        <a:cs typeface="Segoe UI" pitchFamily="34" charset="0"/>
                      </a:endParaRPr>
                    </a:p>
                    <a:p>
                      <a:pPr marL="0" marR="0" lvl="0" indent="-180000" algn="l" defTabSz="914400" rtl="0" eaLnBrk="1" fontAlgn="base" latinLnBrk="0" hangingPunct="1">
                        <a:lnSpc>
                          <a:spcPct val="100000"/>
                        </a:lnSpc>
                        <a:spcBef>
                          <a:spcPts val="0"/>
                        </a:spcBef>
                        <a:spcAft>
                          <a:spcPts val="400"/>
                        </a:spcAft>
                        <a:buClrTx/>
                        <a:buSzTx/>
                        <a:buFontTx/>
                        <a:buNone/>
                        <a:tabLst/>
                        <a:defRPr/>
                      </a:pPr>
                      <a:r>
                        <a:rPr lang="en-GB" sz="700" b="0" i="0" u="sng" strike="noStrike" dirty="0" smtClean="0">
                          <a:solidFill>
                            <a:srgbClr val="000000"/>
                          </a:solidFill>
                          <a:effectLst/>
                          <a:latin typeface="Segoe UI" pitchFamily="34" charset="0"/>
                          <a:cs typeface="Segoe UI" pitchFamily="34" charset="0"/>
                        </a:rPr>
                        <a:t>UEE 1.2 </a:t>
                      </a:r>
                      <a:r>
                        <a:rPr lang="en-GB" sz="700" b="0" u="sng" strike="noStrike" dirty="0" smtClean="0">
                          <a:effectLst/>
                          <a:latin typeface="Segoe UI" pitchFamily="34" charset="0"/>
                          <a:cs typeface="Segoe UI" pitchFamily="34" charset="0"/>
                        </a:rPr>
                        <a:t>Condition of buildings will be a minimum of Category B/C</a:t>
                      </a:r>
                      <a:r>
                        <a:rPr lang="en-GB" sz="700" b="0" u="none" strike="noStrike" dirty="0" smtClean="0">
                          <a:effectLst/>
                          <a:latin typeface="Segoe UI" pitchFamily="34" charset="0"/>
                          <a:cs typeface="Segoe UI" pitchFamily="34" charset="0"/>
                        </a:rPr>
                        <a:t> - </a:t>
                      </a:r>
                      <a:r>
                        <a:rPr kumimoji="0" lang="en-GB" sz="700" b="0" i="0" u="none" strike="noStrike" cap="none" normalizeH="0" baseline="0" dirty="0" smtClean="0">
                          <a:ln>
                            <a:noFill/>
                          </a:ln>
                          <a:solidFill>
                            <a:schemeClr val="tx1"/>
                          </a:solidFill>
                          <a:effectLst/>
                          <a:latin typeface="Segoe UI" pitchFamily="34" charset="0"/>
                          <a:cs typeface="Segoe UI" pitchFamily="34" charset="0"/>
                        </a:rPr>
                        <a:t>The investment required to achieve minimum standard has been requested approval is expected Q2</a:t>
                      </a:r>
                      <a:endParaRPr kumimoji="0" lang="en-US" sz="700" b="0" i="0" u="none" strike="noStrike" cap="none" normalizeH="0" baseline="0" dirty="0" smtClean="0">
                        <a:ln>
                          <a:noFill/>
                        </a:ln>
                        <a:solidFill>
                          <a:schemeClr val="tx1"/>
                        </a:solidFill>
                        <a:effectLst/>
                        <a:latin typeface="Segoe UI" pitchFamily="34" charset="0"/>
                        <a:cs typeface="Segoe UI" pitchFamily="34" charset="0"/>
                      </a:endParaRPr>
                    </a:p>
                  </a:txBody>
                  <a:tcPr marL="28803" marR="18002" marT="17997" marB="17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2"/>
          <p:cNvSpPr txBox="1">
            <a:spLocks noChangeArrowheads="1"/>
          </p:cNvSpPr>
          <p:nvPr/>
        </p:nvSpPr>
        <p:spPr bwMode="auto">
          <a:xfrm rot="16200000">
            <a:off x="8307388" y="3349625"/>
            <a:ext cx="2611438" cy="261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eaLnBrk="0" fontAlgn="base" hangingPunct="0">
              <a:spcBef>
                <a:spcPct val="0"/>
              </a:spcBef>
              <a:spcAft>
                <a:spcPct val="0"/>
              </a:spcAft>
              <a:defRPr sz="1700">
                <a:solidFill>
                  <a:schemeClr val="tx1"/>
                </a:solidFill>
                <a:latin typeface="Arial" charset="0"/>
              </a:defRPr>
            </a:lvl6pPr>
            <a:lvl7pPr marL="2971800" indent="-228600" eaLnBrk="0" fontAlgn="base" hangingPunct="0">
              <a:spcBef>
                <a:spcPct val="0"/>
              </a:spcBef>
              <a:spcAft>
                <a:spcPct val="0"/>
              </a:spcAft>
              <a:defRPr sz="1700">
                <a:solidFill>
                  <a:schemeClr val="tx1"/>
                </a:solidFill>
                <a:latin typeface="Arial" charset="0"/>
              </a:defRPr>
            </a:lvl7pPr>
            <a:lvl8pPr marL="3429000" indent="-228600" eaLnBrk="0" fontAlgn="base" hangingPunct="0">
              <a:spcBef>
                <a:spcPct val="0"/>
              </a:spcBef>
              <a:spcAft>
                <a:spcPct val="0"/>
              </a:spcAft>
              <a:defRPr sz="1700">
                <a:solidFill>
                  <a:schemeClr val="tx1"/>
                </a:solidFill>
                <a:latin typeface="Arial" charset="0"/>
              </a:defRPr>
            </a:lvl8pPr>
            <a:lvl9pPr marL="3886200" indent="-228600" eaLnBrk="0" fontAlgn="base" hangingPunct="0">
              <a:spcBef>
                <a:spcPct val="0"/>
              </a:spcBef>
              <a:spcAft>
                <a:spcPct val="0"/>
              </a:spcAft>
              <a:defRPr sz="1700">
                <a:solidFill>
                  <a:schemeClr val="tx1"/>
                </a:solidFill>
                <a:latin typeface="Arial" charset="0"/>
              </a:defRPr>
            </a:lvl9pPr>
          </a:lstStyle>
          <a:p>
            <a:pPr eaLnBrk="1" hangingPunct="1">
              <a:defRPr/>
            </a:pPr>
            <a:r>
              <a:rPr lang="en-GB" sz="1050" dirty="0" smtClean="0">
                <a:latin typeface="Segoe UI" pitchFamily="34" charset="0"/>
                <a:cs typeface="Segoe UI" pitchFamily="34" charset="0"/>
              </a:rPr>
              <a:t>Number of Milestones</a:t>
            </a:r>
          </a:p>
        </p:txBody>
      </p:sp>
      <p:graphicFrame>
        <p:nvGraphicFramePr>
          <p:cNvPr id="10" name="Table 9"/>
          <p:cNvGraphicFramePr>
            <a:graphicFrameLocks noGrp="1"/>
          </p:cNvGraphicFramePr>
          <p:nvPr/>
        </p:nvGraphicFramePr>
        <p:xfrm>
          <a:off x="9405938" y="6783388"/>
          <a:ext cx="3203575" cy="5040312"/>
        </p:xfrm>
        <a:graphic>
          <a:graphicData uri="http://schemas.openxmlformats.org/drawingml/2006/table">
            <a:tbl>
              <a:tblPr firstRow="1" bandRow="1">
                <a:tableStyleId>{5C22544A-7EE6-4342-B048-85BDC9FD1C3A}</a:tableStyleId>
              </a:tblPr>
              <a:tblGrid>
                <a:gridCol w="3203575"/>
              </a:tblGrid>
              <a:tr h="360022">
                <a:tc>
                  <a:txBody>
                    <a:bodyPr/>
                    <a:lstStyle/>
                    <a:p>
                      <a:pPr algn="ctr"/>
                      <a:r>
                        <a:rPr lang="en-GB" sz="800" dirty="0" smtClean="0">
                          <a:latin typeface="Segoe UI" pitchFamily="34" charset="0"/>
                          <a:cs typeface="Segoe UI" pitchFamily="34" charset="0"/>
                        </a:rPr>
                        <a:t>NEXT STEPS</a:t>
                      </a:r>
                      <a:endParaRPr lang="en-GB" sz="800" dirty="0">
                        <a:latin typeface="Segoe UI" pitchFamily="34" charset="0"/>
                        <a:cs typeface="Segoe UI" pitchFamily="34" charset="0"/>
                      </a:endParaRPr>
                    </a:p>
                  </a:txBody>
                  <a:tcPr marL="91450" marR="9145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145">
                <a:tc>
                  <a:txBody>
                    <a:bodyPr/>
                    <a:lstStyle/>
                    <a:p>
                      <a:pPr marL="171450" indent="-171450" algn="just">
                        <a:spcAft>
                          <a:spcPts val="1200"/>
                        </a:spcAft>
                        <a:buFont typeface="Arial" pitchFamily="34" charset="0"/>
                        <a:buChar char="•"/>
                      </a:pPr>
                      <a:endParaRPr lang="en-GB" sz="700" dirty="0" smtClean="0">
                        <a:latin typeface="Segoe UI" pitchFamily="34" charset="0"/>
                        <a:cs typeface="Segoe UI" pitchFamily="34" charset="0"/>
                      </a:endParaRPr>
                    </a:p>
                    <a:p>
                      <a:pPr marL="171450" indent="-171450" algn="just">
                        <a:spcAft>
                          <a:spcPts val="1200"/>
                        </a:spcAft>
                        <a:buFont typeface="Arial" pitchFamily="34" charset="0"/>
                        <a:buChar char="•"/>
                      </a:pPr>
                      <a:r>
                        <a:rPr lang="en-GB" sz="700" dirty="0" smtClean="0">
                          <a:latin typeface="Segoe UI" pitchFamily="34" charset="0"/>
                          <a:cs typeface="Segoe UI" pitchFamily="34" charset="0"/>
                        </a:rPr>
                        <a:t>We will work with heads of department to provide</a:t>
                      </a:r>
                      <a:r>
                        <a:rPr lang="en-GB" sz="700" baseline="0" dirty="0" smtClean="0">
                          <a:latin typeface="Segoe UI" pitchFamily="34" charset="0"/>
                          <a:cs typeface="Segoe UI" pitchFamily="34" charset="0"/>
                        </a:rPr>
                        <a:t> milestones/dates for the projects which have yet to provide detail (highlighted in grey above)</a:t>
                      </a:r>
                    </a:p>
                    <a:p>
                      <a:pPr marL="171450" indent="-171450" algn="just">
                        <a:spcAft>
                          <a:spcPts val="1200"/>
                        </a:spcAft>
                        <a:buFont typeface="Arial" pitchFamily="34" charset="0"/>
                        <a:buChar char="•"/>
                      </a:pPr>
                      <a:r>
                        <a:rPr lang="en-GB" sz="700" baseline="0" dirty="0" smtClean="0">
                          <a:latin typeface="Segoe UI" pitchFamily="34" charset="0"/>
                          <a:cs typeface="Segoe UI" pitchFamily="34" charset="0"/>
                        </a:rPr>
                        <a:t>We will work with department heads and performance leads to link the business plans to key performance indicators and provide a dashboard for each strategic driver/enabler.  These will be based on rates (bed days or patient contacts) and we hope that they will contain comparisons with targets, previous performance (average or cumulative) and benchmarking</a:t>
                      </a:r>
                    </a:p>
                    <a:p>
                      <a:pPr marL="171450" indent="-171450" algn="just">
                        <a:spcAft>
                          <a:spcPts val="1200"/>
                        </a:spcAft>
                        <a:buFont typeface="Arial" pitchFamily="34" charset="0"/>
                        <a:buChar char="•"/>
                      </a:pPr>
                      <a:r>
                        <a:rPr lang="en-GB" sz="700" baseline="0" dirty="0" smtClean="0">
                          <a:latin typeface="Segoe UI" pitchFamily="34" charset="0"/>
                          <a:cs typeface="Segoe UI" pitchFamily="34" charset="0"/>
                        </a:rPr>
                        <a:t>We will work with heads of department and review slipped milestones (highlighted in red above) and identify what impact they have on other milestones in the project and whether there are dependencies within other projects </a:t>
                      </a:r>
                    </a:p>
                    <a:p>
                      <a:endParaRPr lang="en-GB" sz="1200" dirty="0"/>
                    </a:p>
                  </a:txBody>
                  <a:tcPr marL="91450" marR="91450"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40145">
                <a:tc>
                  <a:txBody>
                    <a:bodyPr/>
                    <a:lstStyle/>
                    <a:p>
                      <a:endParaRPr lang="en-GB" sz="1200" dirty="0"/>
                    </a:p>
                  </a:txBody>
                  <a:tcPr marL="91450" marR="91450"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55938"/>
            <a:ext cx="12801600" cy="3273425"/>
          </a:xfrm>
          <a:prstGeom prst="rect">
            <a:avLst/>
          </a:prstGeom>
          <a:solidFill>
            <a:srgbClr val="E7E8EB"/>
          </a:solidFill>
          <a:ln>
            <a:noFill/>
          </a:ln>
        </p:spPr>
        <p:style>
          <a:lnRef idx="2">
            <a:schemeClr val="dk1"/>
          </a:lnRef>
          <a:fillRef idx="1">
            <a:schemeClr val="lt1"/>
          </a:fillRef>
          <a:effectRef idx="0">
            <a:schemeClr val="dk1"/>
          </a:effectRef>
          <a:fontRef idx="minor">
            <a:schemeClr val="dk1"/>
          </a:fontRef>
        </p:style>
        <p:txBody>
          <a:bodyPr lIns="0" tIns="0" rIns="0" bIns="0" anchor="ctr"/>
          <a:lstStyle/>
          <a:p>
            <a:pPr algn="ctr">
              <a:defRPr/>
            </a:pPr>
            <a:endParaRPr lang="en-GB" sz="500" dirty="0">
              <a:latin typeface="Segoe UI" pitchFamily="34" charset="0"/>
              <a:cs typeface="Segoe UI" pitchFamily="34" charset="0"/>
            </a:endParaRPr>
          </a:p>
        </p:txBody>
      </p:sp>
      <p:sp>
        <p:nvSpPr>
          <p:cNvPr id="5123" name="TextBox 4"/>
          <p:cNvSpPr txBox="1">
            <a:spLocks noChangeArrowheads="1"/>
          </p:cNvSpPr>
          <p:nvPr/>
        </p:nvSpPr>
        <p:spPr bwMode="auto">
          <a:xfrm>
            <a:off x="1676400" y="3427413"/>
            <a:ext cx="8855075" cy="2124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eaLnBrk="0" fontAlgn="base" hangingPunct="0">
              <a:spcBef>
                <a:spcPct val="0"/>
              </a:spcBef>
              <a:spcAft>
                <a:spcPct val="0"/>
              </a:spcAft>
              <a:defRPr sz="1700">
                <a:solidFill>
                  <a:schemeClr val="tx1"/>
                </a:solidFill>
                <a:latin typeface="Arial" charset="0"/>
              </a:defRPr>
            </a:lvl6pPr>
            <a:lvl7pPr marL="2971800" indent="-228600" eaLnBrk="0" fontAlgn="base" hangingPunct="0">
              <a:spcBef>
                <a:spcPct val="0"/>
              </a:spcBef>
              <a:spcAft>
                <a:spcPct val="0"/>
              </a:spcAft>
              <a:defRPr sz="1700">
                <a:solidFill>
                  <a:schemeClr val="tx1"/>
                </a:solidFill>
                <a:latin typeface="Arial" charset="0"/>
              </a:defRPr>
            </a:lvl7pPr>
            <a:lvl8pPr marL="3429000" indent="-228600" eaLnBrk="0" fontAlgn="base" hangingPunct="0">
              <a:spcBef>
                <a:spcPct val="0"/>
              </a:spcBef>
              <a:spcAft>
                <a:spcPct val="0"/>
              </a:spcAft>
              <a:defRPr sz="1700">
                <a:solidFill>
                  <a:schemeClr val="tx1"/>
                </a:solidFill>
                <a:latin typeface="Arial" charset="0"/>
              </a:defRPr>
            </a:lvl8pPr>
            <a:lvl9pPr marL="3886200" indent="-228600" eaLnBrk="0" fontAlgn="base" hangingPunct="0">
              <a:spcBef>
                <a:spcPct val="0"/>
              </a:spcBef>
              <a:spcAft>
                <a:spcPct val="0"/>
              </a:spcAft>
              <a:defRPr sz="1700">
                <a:solidFill>
                  <a:schemeClr val="tx1"/>
                </a:solidFill>
                <a:latin typeface="Arial" charset="0"/>
              </a:defRPr>
            </a:lvl9pPr>
          </a:lstStyle>
          <a:p>
            <a:pPr eaLnBrk="1" hangingPunct="1">
              <a:defRPr/>
            </a:pPr>
            <a:r>
              <a:rPr lang="en-GB" sz="6000" b="1" dirty="0" smtClean="0">
                <a:solidFill>
                  <a:srgbClr val="003B6F"/>
                </a:solidFill>
                <a:latin typeface="Segoe UI" pitchFamily="34" charset="0"/>
                <a:cs typeface="Segoe UI" pitchFamily="34" charset="0"/>
              </a:rPr>
              <a:t>Appendix A</a:t>
            </a:r>
          </a:p>
          <a:p>
            <a:pPr eaLnBrk="1" hangingPunct="1">
              <a:defRPr/>
            </a:pPr>
            <a:endParaRPr lang="en-GB" sz="1600" b="1" dirty="0" smtClean="0">
              <a:solidFill>
                <a:srgbClr val="003B6F"/>
              </a:solidFill>
              <a:latin typeface="Segoe UI" pitchFamily="34" charset="0"/>
              <a:cs typeface="Segoe UI" pitchFamily="34" charset="0"/>
            </a:endParaRPr>
          </a:p>
          <a:p>
            <a:pPr eaLnBrk="1" hangingPunct="1">
              <a:defRPr/>
            </a:pPr>
            <a:r>
              <a:rPr lang="en-GB" sz="2400" dirty="0" smtClean="0">
                <a:solidFill>
                  <a:srgbClr val="003B6F"/>
                </a:solidFill>
                <a:latin typeface="Segoe UI" pitchFamily="34" charset="0"/>
                <a:cs typeface="Segoe UI" pitchFamily="34" charset="0"/>
              </a:rPr>
              <a:t>Full Detail of Annual Plan:</a:t>
            </a:r>
          </a:p>
          <a:p>
            <a:pPr marL="571500" indent="-571500" eaLnBrk="1" hangingPunct="1">
              <a:buFont typeface="Wingdings" pitchFamily="2" charset="2"/>
              <a:buChar char="Ø"/>
              <a:defRPr/>
            </a:pPr>
            <a:r>
              <a:rPr lang="en-GB" sz="2400" dirty="0" smtClean="0">
                <a:solidFill>
                  <a:srgbClr val="003B6F"/>
                </a:solidFill>
                <a:latin typeface="Segoe UI" pitchFamily="34" charset="0"/>
                <a:cs typeface="Segoe UI" pitchFamily="34" charset="0"/>
              </a:rPr>
              <a:t>Critical </a:t>
            </a:r>
            <a:r>
              <a:rPr lang="en-GB" sz="2400" smtClean="0">
                <a:solidFill>
                  <a:srgbClr val="003B6F"/>
                </a:solidFill>
                <a:latin typeface="Segoe UI" pitchFamily="34" charset="0"/>
                <a:cs typeface="Segoe UI" pitchFamily="34" charset="0"/>
              </a:rPr>
              <a:t>Milestone Map</a:t>
            </a:r>
            <a:endParaRPr lang="en-GB" sz="3600" dirty="0" smtClean="0">
              <a:solidFill>
                <a:srgbClr val="003B6F"/>
              </a:solidFill>
              <a:latin typeface="Segoe UI" pitchFamily="34" charset="0"/>
              <a:cs typeface="Segoe UI" pitchFamily="34" charset="0"/>
            </a:endParaRPr>
          </a:p>
          <a:p>
            <a:pPr eaLnBrk="1" hangingPunct="1">
              <a:defRPr/>
            </a:pPr>
            <a:endParaRPr lang="en-GB" sz="800" b="1" dirty="0" smtClean="0">
              <a:solidFill>
                <a:srgbClr val="003B6F"/>
              </a:solidFill>
              <a:latin typeface="Segoe UI" pitchFamily="34" charset="0"/>
              <a:cs typeface="Segoe UI"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 y="-1344"/>
          <a:ext cx="12726711" cy="9604361"/>
        </p:xfrm>
        <a:graphic>
          <a:graphicData uri="http://schemas.openxmlformats.org/drawingml/2006/table">
            <a:tbl>
              <a:tblPr firstRow="1" bandRow="1">
                <a:tableStyleId>{6E25E649-3F16-4E02-A733-19D2CDBF48F0}</a:tableStyleId>
              </a:tblPr>
              <a:tblGrid>
                <a:gridCol w="352800"/>
                <a:gridCol w="277911"/>
                <a:gridCol w="504000"/>
                <a:gridCol w="756000"/>
                <a:gridCol w="756000"/>
                <a:gridCol w="756000"/>
                <a:gridCol w="756000"/>
                <a:gridCol w="756000"/>
                <a:gridCol w="756000"/>
                <a:gridCol w="756000"/>
                <a:gridCol w="756000"/>
                <a:gridCol w="756000"/>
                <a:gridCol w="756000"/>
                <a:gridCol w="756000"/>
                <a:gridCol w="756000"/>
                <a:gridCol w="504000"/>
                <a:gridCol w="504000"/>
                <a:gridCol w="504000"/>
                <a:gridCol w="504000"/>
                <a:gridCol w="504000"/>
              </a:tblGrid>
              <a:tr h="149352">
                <a:tc>
                  <a:txBody>
                    <a:bodyPr/>
                    <a:lstStyle/>
                    <a:p>
                      <a:pPr algn="ct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00" b="1" dirty="0" smtClean="0">
                          <a:solidFill>
                            <a:schemeClr val="bg1"/>
                          </a:solidFill>
                          <a:latin typeface="Segoe UI" pitchFamily="34" charset="0"/>
                          <a:cs typeface="Segoe UI" pitchFamily="34" charset="0"/>
                        </a:rPr>
                        <a:t>Ref</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Apr 13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May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June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July 13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Aug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Sep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Oct 13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Nov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Dec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Jan 14</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Feb 14</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Mar 14</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Q1</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Q2</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Q4</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Segoe UI" pitchFamily="34" charset="0"/>
                          <a:cs typeface="Segoe UI" pitchFamily="34" charset="0"/>
                        </a:rPr>
                        <a:t>FY16</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r>
              <a:tr h="504000">
                <a:tc rowSpan="9" gridSpan="2">
                  <a:txBody>
                    <a:bodyPr/>
                    <a:lstStyle/>
                    <a:p>
                      <a:pPr algn="ctr"/>
                      <a:r>
                        <a:rPr lang="en-GB" sz="1100" b="1" dirty="0" smtClean="0">
                          <a:solidFill>
                            <a:schemeClr val="bg1"/>
                          </a:solidFill>
                          <a:latin typeface="Segoe UI" pitchFamily="34" charset="0"/>
                          <a:cs typeface="Segoe UI" pitchFamily="34" charset="0"/>
                        </a:rPr>
                        <a:t>Driving Quality</a:t>
                      </a:r>
                    </a:p>
                    <a:p>
                      <a:pPr algn="ctr"/>
                      <a:r>
                        <a:rPr lang="en-GB" sz="1100" b="1" dirty="0" smtClean="0">
                          <a:solidFill>
                            <a:schemeClr val="bg1"/>
                          </a:solidFill>
                          <a:latin typeface="Segoe UI" pitchFamily="34" charset="0"/>
                          <a:cs typeface="Segoe UI" pitchFamily="34" charset="0"/>
                        </a:rPr>
                        <a:t>Improvement</a:t>
                      </a:r>
                      <a:endParaRPr lang="en-GB" sz="1100" b="1" dirty="0">
                        <a:solidFill>
                          <a:schemeClr val="bg1"/>
                        </a:solidFill>
                        <a:latin typeface="Segoe UI" pitchFamily="34" charset="0"/>
                        <a:cs typeface="Segoe UI" pitchFamily="34" charset="0"/>
                      </a:endParaRPr>
                    </a:p>
                  </a:txBody>
                  <a:tcPr marL="121176" marR="121176" marT="60600" marB="6060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rowSpan="9"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DQI 1</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24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DQI</a:t>
                      </a:r>
                      <a:r>
                        <a:rPr lang="en-GB" sz="1000" baseline="0" dirty="0" smtClean="0">
                          <a:latin typeface="Segoe UI" pitchFamily="34" charset="0"/>
                          <a:cs typeface="Segoe UI" pitchFamily="34" charset="0"/>
                        </a:rPr>
                        <a:t> 2</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DQI 3</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056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DQI 4</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32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DQI 5</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DQI 6</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DQI 7</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DQI 8</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DQI 9</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r>
              <a:tr h="201600">
                <a:tc rowSpan="20" gridSpan="2">
                  <a:txBody>
                    <a:bodyPr/>
                    <a:lstStyle/>
                    <a:p>
                      <a:pPr algn="ctr"/>
                      <a:r>
                        <a:rPr lang="en-GB" sz="1100" b="1" dirty="0" smtClean="0">
                          <a:solidFill>
                            <a:schemeClr val="bg1"/>
                          </a:solidFill>
                          <a:latin typeface="Segoe UI" pitchFamily="34" charset="0"/>
                          <a:cs typeface="Segoe UI" pitchFamily="34" charset="0"/>
                        </a:rPr>
                        <a:t>Delivering Operation</a:t>
                      </a:r>
                      <a:r>
                        <a:rPr lang="en-GB" sz="1100" b="1" baseline="0" dirty="0" smtClean="0">
                          <a:solidFill>
                            <a:schemeClr val="bg1"/>
                          </a:solidFill>
                          <a:latin typeface="Segoe UI" pitchFamily="34" charset="0"/>
                          <a:cs typeface="Segoe UI" pitchFamily="34" charset="0"/>
                        </a:rPr>
                        <a:t>al Excellence</a:t>
                      </a:r>
                      <a:endParaRPr lang="en-GB" sz="1100" b="1" dirty="0">
                        <a:solidFill>
                          <a:schemeClr val="bg1"/>
                        </a:solidFill>
                        <a:latin typeface="Segoe UI" pitchFamily="34" charset="0"/>
                        <a:cs typeface="Segoe UI" pitchFamily="34" charset="0"/>
                      </a:endParaRPr>
                    </a:p>
                  </a:txBody>
                  <a:tcPr marL="121176" marR="121176" marT="60600" marB="6060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rowSpan="20"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600" b="1" dirty="0" smtClean="0">
                        <a:solidFill>
                          <a:schemeClr val="bg1"/>
                        </a:solidFill>
                        <a:latin typeface="Segoe UI" pitchFamily="34" charset="0"/>
                        <a:cs typeface="Segoe UI" pitchFamily="34" charset="0"/>
                      </a:endParaRPr>
                    </a:p>
                  </a:txBody>
                  <a:tcPr marL="93767" marR="93767" marT="43286" marB="43286"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1.1</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3200">
                <a:tc gridSpan="2" vMerge="1">
                  <a:txBody>
                    <a:bodyPr/>
                    <a:lstStyle/>
                    <a:p>
                      <a:endParaRPr lang="en-GB"/>
                    </a:p>
                  </a:txBody>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a:t>
                      </a:r>
                      <a:r>
                        <a:rPr lang="en-GB" sz="1000" baseline="0" dirty="0" smtClean="0">
                          <a:latin typeface="Segoe UI" pitchFamily="34" charset="0"/>
                          <a:cs typeface="Segoe UI" pitchFamily="34" charset="0"/>
                        </a:rPr>
                        <a:t> 1.2</a:t>
                      </a:r>
                      <a:endParaRPr lang="en-GB" sz="1000" dirty="0" smtClean="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56761">
                <a:tc gridSpan="2" vMerge="1">
                  <a:txBody>
                    <a:bodyPr/>
                    <a:lstStyle/>
                    <a:p>
                      <a:endParaRPr lang="en-GB"/>
                    </a:p>
                  </a:txBody>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1.3</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3200">
                <a:tc gridSpan="2" vMerge="1">
                  <a:txBody>
                    <a:bodyPr/>
                    <a:lstStyle/>
                    <a:p>
                      <a:endParaRPr lang="en-GB" dirty="0"/>
                    </a:p>
                  </a:txBody>
                  <a:tcPr/>
                </a:tc>
                <a:tc hMerge="1" vMerge="1">
                  <a:txBody>
                    <a:bodyPr/>
                    <a:lstStyle/>
                    <a:p>
                      <a:endParaRPr lang="en-GB" dirty="0"/>
                    </a:p>
                  </a:txBody>
                  <a:tcPr marL="86554" marR="86554" marT="43285" marB="43285"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2.1</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2.2</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a:t>
                      </a:r>
                      <a:r>
                        <a:rPr lang="en-GB" sz="1000" baseline="0" dirty="0" smtClean="0">
                          <a:latin typeface="Segoe UI" pitchFamily="34" charset="0"/>
                          <a:cs typeface="Segoe UI" pitchFamily="34" charset="0"/>
                        </a:rPr>
                        <a:t> 2.3</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2.4</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2.5</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2.6</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2400">
                <a:tc gridSpan="2" vMerge="1">
                  <a:txBody>
                    <a:bodyPr/>
                    <a:lstStyle/>
                    <a:p>
                      <a:endParaRPr lang="en-GB" dirty="0"/>
                    </a:p>
                  </a:txBody>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3.1</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3200">
                <a:tc gridSpan="2" vMerge="1">
                  <a:txBody>
                    <a:bodyPr/>
                    <a:lstStyle/>
                    <a:p>
                      <a:endParaRPr lang="en-GB"/>
                    </a:p>
                  </a:txBody>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3.2</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endParaRPr lang="en-GB"/>
                    </a:p>
                  </a:txBody>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3.3</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54400">
                <a:tc gridSpan="2" vMerge="1">
                  <a:txBody>
                    <a:bodyPr/>
                    <a:lstStyle/>
                    <a:p>
                      <a:endParaRPr lang="en-GB"/>
                    </a:p>
                  </a:txBody>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a:t>
                      </a:r>
                      <a:r>
                        <a:rPr lang="en-GB" sz="1000" baseline="0" dirty="0" smtClean="0">
                          <a:latin typeface="Segoe UI" pitchFamily="34" charset="0"/>
                          <a:cs typeface="Segoe UI" pitchFamily="34" charset="0"/>
                        </a:rPr>
                        <a:t> 3.4</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2400">
                <a:tc gridSpan="2" vMerge="1">
                  <a:txBody>
                    <a:bodyPr/>
                    <a:lstStyle/>
                    <a:p>
                      <a:endParaRPr lang="en-GB"/>
                    </a:p>
                  </a:txBody>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a:t>
                      </a:r>
                      <a:r>
                        <a:rPr lang="en-GB" sz="1000" baseline="0" dirty="0" smtClean="0">
                          <a:latin typeface="Segoe UI" pitchFamily="34" charset="0"/>
                          <a:cs typeface="Segoe UI" pitchFamily="34" charset="0"/>
                        </a:rPr>
                        <a:t> 3.5</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4400">
                <a:tc gridSpan="2" vMerge="1">
                  <a:txBody>
                    <a:bodyPr/>
                    <a:lstStyle/>
                    <a:p>
                      <a:endParaRPr lang="en-GB"/>
                    </a:p>
                  </a:txBody>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a:t>
                      </a:r>
                      <a:r>
                        <a:rPr lang="en-GB" sz="1000" baseline="0" dirty="0" smtClean="0">
                          <a:latin typeface="Segoe UI" pitchFamily="34" charset="0"/>
                          <a:cs typeface="Segoe UI" pitchFamily="34" charset="0"/>
                        </a:rPr>
                        <a:t> 3.6</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2400">
                <a:tc gridSpan="2" vMerge="1">
                  <a:txBody>
                    <a:bodyPr/>
                    <a:lstStyle/>
                    <a:p>
                      <a:endParaRPr lang="en-GB"/>
                    </a:p>
                  </a:txBody>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3.7</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algn="ctr"/>
                      <a:endParaRPr lang="en-GB" sz="600" b="1" dirty="0">
                        <a:solidFill>
                          <a:schemeClr val="bg1"/>
                        </a:solidFill>
                        <a:latin typeface="Segoe UI" pitchFamily="34" charset="0"/>
                        <a:cs typeface="Segoe UI" pitchFamily="34" charset="0"/>
                      </a:endParaRPr>
                    </a:p>
                  </a:txBody>
                  <a:tcPr marL="93767" marR="93767" marT="43286" marB="43286"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4.1</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9720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4.2</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880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5.1</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320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DOE 5.2</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6147" name="Group 235"/>
          <p:cNvGrpSpPr>
            <a:grpSpLocks/>
          </p:cNvGrpSpPr>
          <p:nvPr/>
        </p:nvGrpSpPr>
        <p:grpSpPr bwMode="auto">
          <a:xfrm>
            <a:off x="1452563" y="173038"/>
            <a:ext cx="998537" cy="138112"/>
            <a:chOff x="3699563" y="941421"/>
            <a:chExt cx="713260" cy="98792"/>
          </a:xfrm>
        </p:grpSpPr>
        <p:sp>
          <p:nvSpPr>
            <p:cNvPr id="237" name="Diamond 236"/>
            <p:cNvSpPr/>
            <p:nvPr/>
          </p:nvSpPr>
          <p:spPr>
            <a:xfrm>
              <a:off x="3699563" y="944827"/>
              <a:ext cx="95253" cy="95386"/>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6736" name="TextBox 237"/>
            <p:cNvSpPr txBox="1">
              <a:spLocks noChangeArrowheads="1"/>
            </p:cNvSpPr>
            <p:nvPr/>
          </p:nvSpPr>
          <p:spPr bwMode="auto">
            <a:xfrm>
              <a:off x="3800755" y="941421"/>
              <a:ext cx="612068" cy="7694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Project launched</a:t>
              </a:r>
            </a:p>
          </p:txBody>
        </p:sp>
      </p:grpSp>
      <p:grpSp>
        <p:nvGrpSpPr>
          <p:cNvPr id="6148" name="Group 5"/>
          <p:cNvGrpSpPr>
            <a:grpSpLocks/>
          </p:cNvGrpSpPr>
          <p:nvPr/>
        </p:nvGrpSpPr>
        <p:grpSpPr bwMode="auto">
          <a:xfrm>
            <a:off x="5218113" y="277813"/>
            <a:ext cx="1744662" cy="134937"/>
            <a:chOff x="3726007" y="236112"/>
            <a:chExt cx="1246432" cy="95645"/>
          </a:xfrm>
        </p:grpSpPr>
        <p:sp>
          <p:nvSpPr>
            <p:cNvPr id="6733" name="TextBox 240"/>
            <p:cNvSpPr txBox="1">
              <a:spLocks noChangeArrowheads="1"/>
            </p:cNvSpPr>
            <p:nvPr/>
          </p:nvSpPr>
          <p:spPr bwMode="auto">
            <a:xfrm>
              <a:off x="3827450" y="247452"/>
              <a:ext cx="1144989" cy="7635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Scoping exercise </a:t>
              </a:r>
              <a:r>
                <a:rPr lang="en-GB" sz="700" i="1">
                  <a:solidFill>
                    <a:srgbClr val="FF0000"/>
                  </a:solidFill>
                  <a:latin typeface="Segoe UI" pitchFamily="34" charset="0"/>
                  <a:cs typeface="Segoe UI" pitchFamily="34" charset="0"/>
                </a:rPr>
                <a:t>(end date was Jun 13)</a:t>
              </a:r>
              <a:endParaRPr lang="en-GB" sz="700">
                <a:solidFill>
                  <a:srgbClr val="FF0000"/>
                </a:solidFill>
                <a:latin typeface="Segoe UI" pitchFamily="34" charset="0"/>
                <a:cs typeface="Segoe UI" pitchFamily="34" charset="0"/>
              </a:endParaRPr>
            </a:p>
          </p:txBody>
        </p:sp>
        <p:sp>
          <p:nvSpPr>
            <p:cNvPr id="356" name="Diamond 355"/>
            <p:cNvSpPr/>
            <p:nvPr/>
          </p:nvSpPr>
          <p:spPr>
            <a:xfrm>
              <a:off x="3726007" y="236112"/>
              <a:ext cx="95269" cy="95645"/>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49" name="Group 9"/>
          <p:cNvGrpSpPr>
            <a:grpSpLocks/>
          </p:cNvGrpSpPr>
          <p:nvPr/>
        </p:nvGrpSpPr>
        <p:grpSpPr bwMode="auto">
          <a:xfrm>
            <a:off x="1452563" y="784225"/>
            <a:ext cx="2103437" cy="133350"/>
            <a:chOff x="1038059" y="343680"/>
            <a:chExt cx="1501041" cy="96047"/>
          </a:xfrm>
        </p:grpSpPr>
        <p:sp>
          <p:nvSpPr>
            <p:cNvPr id="6731" name="TextBox 252"/>
            <p:cNvSpPr txBox="1">
              <a:spLocks noChangeArrowheads="1"/>
            </p:cNvSpPr>
            <p:nvPr/>
          </p:nvSpPr>
          <p:spPr bwMode="auto">
            <a:xfrm>
              <a:off x="1165620" y="362377"/>
              <a:ext cx="1373480" cy="77350"/>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All participants are registered on the IHI Extranet</a:t>
              </a:r>
            </a:p>
          </p:txBody>
        </p:sp>
        <p:sp>
          <p:nvSpPr>
            <p:cNvPr id="360" name="Diamond 359"/>
            <p:cNvSpPr/>
            <p:nvPr/>
          </p:nvSpPr>
          <p:spPr>
            <a:xfrm>
              <a:off x="1038059" y="343680"/>
              <a:ext cx="95160" cy="96047"/>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0" name="Group 10"/>
          <p:cNvGrpSpPr>
            <a:grpSpLocks/>
          </p:cNvGrpSpPr>
          <p:nvPr/>
        </p:nvGrpSpPr>
        <p:grpSpPr bwMode="auto">
          <a:xfrm>
            <a:off x="2949575" y="658813"/>
            <a:ext cx="1898650" cy="134937"/>
            <a:chOff x="2106811" y="364254"/>
            <a:chExt cx="1356704" cy="95693"/>
          </a:xfrm>
        </p:grpSpPr>
        <p:sp>
          <p:nvSpPr>
            <p:cNvPr id="6729" name="TextBox 255"/>
            <p:cNvSpPr txBox="1">
              <a:spLocks noChangeArrowheads="1"/>
            </p:cNvSpPr>
            <p:nvPr/>
          </p:nvSpPr>
          <p:spPr bwMode="auto">
            <a:xfrm>
              <a:off x="2219651" y="375308"/>
              <a:ext cx="1243864"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Pilot populations have been identified</a:t>
              </a:r>
            </a:p>
          </p:txBody>
        </p:sp>
        <p:sp>
          <p:nvSpPr>
            <p:cNvPr id="361" name="Diamond 360"/>
            <p:cNvSpPr/>
            <p:nvPr/>
          </p:nvSpPr>
          <p:spPr>
            <a:xfrm>
              <a:off x="2106811" y="364254"/>
              <a:ext cx="95287"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1" name="Group 11"/>
          <p:cNvGrpSpPr>
            <a:grpSpLocks/>
          </p:cNvGrpSpPr>
          <p:nvPr/>
        </p:nvGrpSpPr>
        <p:grpSpPr bwMode="auto">
          <a:xfrm>
            <a:off x="5221288" y="647700"/>
            <a:ext cx="2449512" cy="133350"/>
            <a:chOff x="3728039" y="351869"/>
            <a:chExt cx="1750002" cy="95693"/>
          </a:xfrm>
        </p:grpSpPr>
        <p:sp>
          <p:nvSpPr>
            <p:cNvPr id="6727" name="TextBox 258"/>
            <p:cNvSpPr txBox="1">
              <a:spLocks noChangeArrowheads="1"/>
            </p:cNvSpPr>
            <p:nvPr/>
          </p:nvSpPr>
          <p:spPr bwMode="auto">
            <a:xfrm>
              <a:off x="3840362" y="355592"/>
              <a:ext cx="163767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100% outcome measures reported on Extranet</a:t>
              </a:r>
            </a:p>
          </p:txBody>
        </p:sp>
        <p:sp>
          <p:nvSpPr>
            <p:cNvPr id="362" name="Diamond 361"/>
            <p:cNvSpPr/>
            <p:nvPr/>
          </p:nvSpPr>
          <p:spPr>
            <a:xfrm>
              <a:off x="3728039" y="351869"/>
              <a:ext cx="9526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2" name="Group 12"/>
          <p:cNvGrpSpPr>
            <a:grpSpLocks/>
          </p:cNvGrpSpPr>
          <p:nvPr/>
        </p:nvGrpSpPr>
        <p:grpSpPr bwMode="auto">
          <a:xfrm>
            <a:off x="7043738" y="647700"/>
            <a:ext cx="2860675" cy="134938"/>
            <a:chOff x="5038048" y="359923"/>
            <a:chExt cx="2043703" cy="95693"/>
          </a:xfrm>
        </p:grpSpPr>
        <p:sp>
          <p:nvSpPr>
            <p:cNvPr id="6725" name="TextBox 261"/>
            <p:cNvSpPr txBox="1">
              <a:spLocks noChangeArrowheads="1"/>
            </p:cNvSpPr>
            <p:nvPr/>
          </p:nvSpPr>
          <p:spPr bwMode="auto">
            <a:xfrm>
              <a:off x="5038048" y="359923"/>
              <a:ext cx="1915132"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Plans to spread within org. have been developed</a:t>
              </a:r>
            </a:p>
          </p:txBody>
        </p:sp>
        <p:sp>
          <p:nvSpPr>
            <p:cNvPr id="363" name="Diamond 362"/>
            <p:cNvSpPr/>
            <p:nvPr/>
          </p:nvSpPr>
          <p:spPr>
            <a:xfrm>
              <a:off x="6986484" y="359923"/>
              <a:ext cx="9526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3" name="Group 13"/>
          <p:cNvGrpSpPr>
            <a:grpSpLocks/>
          </p:cNvGrpSpPr>
          <p:nvPr/>
        </p:nvGrpSpPr>
        <p:grpSpPr bwMode="auto">
          <a:xfrm>
            <a:off x="10534650" y="725488"/>
            <a:ext cx="2476500" cy="134937"/>
            <a:chOff x="7524328" y="340164"/>
            <a:chExt cx="1768968" cy="95693"/>
          </a:xfrm>
        </p:grpSpPr>
        <p:sp>
          <p:nvSpPr>
            <p:cNvPr id="6723" name="TextBox 264"/>
            <p:cNvSpPr txBox="1">
              <a:spLocks noChangeArrowheads="1"/>
            </p:cNvSpPr>
            <p:nvPr/>
          </p:nvSpPr>
          <p:spPr bwMode="auto">
            <a:xfrm>
              <a:off x="7655617" y="351309"/>
              <a:ext cx="1637679" cy="7694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Key changes implemented in the pilot pops</a:t>
              </a:r>
            </a:p>
          </p:txBody>
        </p:sp>
        <p:sp>
          <p:nvSpPr>
            <p:cNvPr id="364" name="Diamond 363"/>
            <p:cNvSpPr/>
            <p:nvPr/>
          </p:nvSpPr>
          <p:spPr>
            <a:xfrm>
              <a:off x="7524328" y="340164"/>
              <a:ext cx="95252"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4" name="Group 14"/>
          <p:cNvGrpSpPr>
            <a:grpSpLocks/>
          </p:cNvGrpSpPr>
          <p:nvPr/>
        </p:nvGrpSpPr>
        <p:grpSpPr bwMode="auto">
          <a:xfrm>
            <a:off x="10280650" y="915988"/>
            <a:ext cx="1381125" cy="138112"/>
            <a:chOff x="7284882" y="433324"/>
            <a:chExt cx="986284" cy="98317"/>
          </a:xfrm>
        </p:grpSpPr>
        <p:sp>
          <p:nvSpPr>
            <p:cNvPr id="6721" name="TextBox 267"/>
            <p:cNvSpPr txBox="1">
              <a:spLocks noChangeArrowheads="1"/>
            </p:cNvSpPr>
            <p:nvPr/>
          </p:nvSpPr>
          <p:spPr bwMode="auto">
            <a:xfrm>
              <a:off x="7380575" y="433324"/>
              <a:ext cx="890591"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Complete introductions</a:t>
              </a:r>
            </a:p>
          </p:txBody>
        </p:sp>
        <p:sp>
          <p:nvSpPr>
            <p:cNvPr id="365" name="Diamond 364"/>
            <p:cNvSpPr/>
            <p:nvPr/>
          </p:nvSpPr>
          <p:spPr>
            <a:xfrm>
              <a:off x="7284882" y="435584"/>
              <a:ext cx="95227" cy="9605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5" name="Group 15"/>
          <p:cNvGrpSpPr>
            <a:grpSpLocks/>
          </p:cNvGrpSpPr>
          <p:nvPr/>
        </p:nvGrpSpPr>
        <p:grpSpPr bwMode="auto">
          <a:xfrm>
            <a:off x="10293350" y="1000125"/>
            <a:ext cx="2101850" cy="134938"/>
            <a:chOff x="7292977" y="524751"/>
            <a:chExt cx="1501876" cy="95693"/>
          </a:xfrm>
        </p:grpSpPr>
        <p:sp>
          <p:nvSpPr>
            <p:cNvPr id="6719" name="TextBox 270"/>
            <p:cNvSpPr txBox="1">
              <a:spLocks noChangeArrowheads="1"/>
            </p:cNvSpPr>
            <p:nvPr/>
          </p:nvSpPr>
          <p:spPr bwMode="auto">
            <a:xfrm>
              <a:off x="7392946" y="530761"/>
              <a:ext cx="140190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Dedicated learning and sharing events</a:t>
              </a:r>
            </a:p>
          </p:txBody>
        </p:sp>
        <p:sp>
          <p:nvSpPr>
            <p:cNvPr id="366" name="Diamond 365"/>
            <p:cNvSpPr/>
            <p:nvPr/>
          </p:nvSpPr>
          <p:spPr>
            <a:xfrm>
              <a:off x="7292977" y="524751"/>
              <a:ext cx="9528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6" name="Group 16"/>
          <p:cNvGrpSpPr>
            <a:grpSpLocks/>
          </p:cNvGrpSpPr>
          <p:nvPr/>
        </p:nvGrpSpPr>
        <p:grpSpPr bwMode="auto">
          <a:xfrm>
            <a:off x="10293350" y="1081088"/>
            <a:ext cx="2249488" cy="133350"/>
            <a:chOff x="7288153" y="601341"/>
            <a:chExt cx="1607069" cy="95693"/>
          </a:xfrm>
        </p:grpSpPr>
        <p:sp>
          <p:nvSpPr>
            <p:cNvPr id="6717" name="TextBox 273"/>
            <p:cNvSpPr txBox="1">
              <a:spLocks noChangeArrowheads="1"/>
            </p:cNvSpPr>
            <p:nvPr/>
          </p:nvSpPr>
          <p:spPr bwMode="auto">
            <a:xfrm>
              <a:off x="7387265" y="612395"/>
              <a:ext cx="150795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Introduce sustainability model</a:t>
              </a:r>
            </a:p>
          </p:txBody>
        </p:sp>
        <p:sp>
          <p:nvSpPr>
            <p:cNvPr id="367" name="Diamond 366"/>
            <p:cNvSpPr/>
            <p:nvPr/>
          </p:nvSpPr>
          <p:spPr>
            <a:xfrm>
              <a:off x="7288153" y="601341"/>
              <a:ext cx="9526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7" name="Group 24"/>
          <p:cNvGrpSpPr>
            <a:grpSpLocks/>
          </p:cNvGrpSpPr>
          <p:nvPr/>
        </p:nvGrpSpPr>
        <p:grpSpPr bwMode="auto">
          <a:xfrm>
            <a:off x="3735388" y="2038350"/>
            <a:ext cx="2273300" cy="133350"/>
            <a:chOff x="1051044" y="951473"/>
            <a:chExt cx="1623368" cy="95695"/>
          </a:xfrm>
        </p:grpSpPr>
        <p:sp>
          <p:nvSpPr>
            <p:cNvPr id="6715" name="TextBox 303"/>
            <p:cNvSpPr txBox="1">
              <a:spLocks noChangeArrowheads="1"/>
            </p:cNvSpPr>
            <p:nvPr/>
          </p:nvSpPr>
          <p:spPr bwMode="auto">
            <a:xfrm>
              <a:off x="1152133" y="951473"/>
              <a:ext cx="1522279" cy="7730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Rev. infection control training </a:t>
              </a:r>
              <a:r>
                <a:rPr lang="en-GB" sz="700" i="1">
                  <a:solidFill>
                    <a:srgbClr val="FF0000"/>
                  </a:solidFill>
                  <a:latin typeface="Segoe UI" pitchFamily="34" charset="0"/>
                  <a:cs typeface="Segoe UI" pitchFamily="34" charset="0"/>
                </a:rPr>
                <a:t>(delayed from Apr-13</a:t>
              </a:r>
              <a:r>
                <a:rPr lang="en-GB" sz="700" i="1">
                  <a:latin typeface="Segoe UI" pitchFamily="34" charset="0"/>
                  <a:cs typeface="Segoe UI" pitchFamily="34" charset="0"/>
                </a:rPr>
                <a:t>)</a:t>
              </a:r>
              <a:endParaRPr lang="en-GB" sz="700">
                <a:latin typeface="Segoe UI" pitchFamily="34" charset="0"/>
                <a:cs typeface="Segoe UI" pitchFamily="34" charset="0"/>
              </a:endParaRPr>
            </a:p>
          </p:txBody>
        </p:sp>
        <p:sp>
          <p:nvSpPr>
            <p:cNvPr id="375" name="Diamond 374"/>
            <p:cNvSpPr/>
            <p:nvPr/>
          </p:nvSpPr>
          <p:spPr>
            <a:xfrm>
              <a:off x="1051044" y="951473"/>
              <a:ext cx="95225" cy="95695"/>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8" name="Group 26"/>
          <p:cNvGrpSpPr>
            <a:grpSpLocks/>
          </p:cNvGrpSpPr>
          <p:nvPr/>
        </p:nvGrpSpPr>
        <p:grpSpPr bwMode="auto">
          <a:xfrm>
            <a:off x="2227263" y="2182813"/>
            <a:ext cx="2095500" cy="133350"/>
            <a:chOff x="1582890" y="1049254"/>
            <a:chExt cx="1496755" cy="95693"/>
          </a:xfrm>
        </p:grpSpPr>
        <p:sp>
          <p:nvSpPr>
            <p:cNvPr id="6713" name="TextBox 300"/>
            <p:cNvSpPr txBox="1">
              <a:spLocks noChangeArrowheads="1"/>
            </p:cNvSpPr>
            <p:nvPr/>
          </p:nvSpPr>
          <p:spPr bwMode="auto">
            <a:xfrm>
              <a:off x="1691542" y="1054780"/>
              <a:ext cx="138810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New infection control training programme</a:t>
              </a:r>
            </a:p>
          </p:txBody>
        </p:sp>
        <p:sp>
          <p:nvSpPr>
            <p:cNvPr id="377" name="Diamond 376"/>
            <p:cNvSpPr/>
            <p:nvPr/>
          </p:nvSpPr>
          <p:spPr>
            <a:xfrm>
              <a:off x="1582890" y="1049254"/>
              <a:ext cx="95248"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59" name="Group 35"/>
          <p:cNvGrpSpPr>
            <a:grpSpLocks/>
          </p:cNvGrpSpPr>
          <p:nvPr/>
        </p:nvGrpSpPr>
        <p:grpSpPr bwMode="auto">
          <a:xfrm>
            <a:off x="5235575" y="3724275"/>
            <a:ext cx="1900238" cy="134938"/>
            <a:chOff x="3744652" y="1940516"/>
            <a:chExt cx="1357587" cy="97135"/>
          </a:xfrm>
        </p:grpSpPr>
        <p:sp>
          <p:nvSpPr>
            <p:cNvPr id="6711" name="TextBox 64"/>
            <p:cNvSpPr txBox="1">
              <a:spLocks noChangeArrowheads="1"/>
            </p:cNvSpPr>
            <p:nvPr/>
          </p:nvSpPr>
          <p:spPr bwMode="auto">
            <a:xfrm>
              <a:off x="3847636" y="1940516"/>
              <a:ext cx="125460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Prepare and move to implementation</a:t>
              </a:r>
            </a:p>
          </p:txBody>
        </p:sp>
        <p:sp>
          <p:nvSpPr>
            <p:cNvPr id="386" name="Diamond 385"/>
            <p:cNvSpPr/>
            <p:nvPr/>
          </p:nvSpPr>
          <p:spPr>
            <a:xfrm>
              <a:off x="3744652" y="1941659"/>
              <a:ext cx="95269" cy="9599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60" name="Group 40"/>
          <p:cNvGrpSpPr>
            <a:grpSpLocks/>
          </p:cNvGrpSpPr>
          <p:nvPr/>
        </p:nvGrpSpPr>
        <p:grpSpPr bwMode="auto">
          <a:xfrm>
            <a:off x="7472363" y="3979863"/>
            <a:ext cx="2379662" cy="134937"/>
            <a:chOff x="5326226" y="2262125"/>
            <a:chExt cx="1699395" cy="95693"/>
          </a:xfrm>
        </p:grpSpPr>
        <p:sp>
          <p:nvSpPr>
            <p:cNvPr id="6709" name="TextBox 79"/>
            <p:cNvSpPr txBox="1">
              <a:spLocks noChangeArrowheads="1"/>
            </p:cNvSpPr>
            <p:nvPr/>
          </p:nvSpPr>
          <p:spPr bwMode="auto">
            <a:xfrm>
              <a:off x="5446441" y="2265534"/>
              <a:ext cx="1579180"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New pathways and model of care operationalised</a:t>
              </a:r>
            </a:p>
          </p:txBody>
        </p:sp>
        <p:sp>
          <p:nvSpPr>
            <p:cNvPr id="388" name="Diamond 387"/>
            <p:cNvSpPr/>
            <p:nvPr/>
          </p:nvSpPr>
          <p:spPr>
            <a:xfrm>
              <a:off x="5326226" y="2262125"/>
              <a:ext cx="9523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61" name="Group 238"/>
          <p:cNvGrpSpPr>
            <a:grpSpLocks/>
          </p:cNvGrpSpPr>
          <p:nvPr/>
        </p:nvGrpSpPr>
        <p:grpSpPr bwMode="auto">
          <a:xfrm>
            <a:off x="2946400" y="5376863"/>
            <a:ext cx="1901825" cy="215900"/>
            <a:chOff x="2104774" y="2794557"/>
            <a:chExt cx="1358740" cy="153888"/>
          </a:xfrm>
        </p:grpSpPr>
        <p:sp>
          <p:nvSpPr>
            <p:cNvPr id="6707" name="TextBox 112"/>
            <p:cNvSpPr txBox="1">
              <a:spLocks noChangeArrowheads="1"/>
            </p:cNvSpPr>
            <p:nvPr/>
          </p:nvSpPr>
          <p:spPr bwMode="auto">
            <a:xfrm>
              <a:off x="2213174" y="2794557"/>
              <a:ext cx="1250340" cy="153888"/>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Business Case Developed, Staffing Review, Commence Implementation</a:t>
              </a:r>
            </a:p>
          </p:txBody>
        </p:sp>
        <p:sp>
          <p:nvSpPr>
            <p:cNvPr id="398" name="Diamond 397"/>
            <p:cNvSpPr/>
            <p:nvPr/>
          </p:nvSpPr>
          <p:spPr>
            <a:xfrm>
              <a:off x="2104774" y="2829634"/>
              <a:ext cx="95271" cy="96180"/>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62" name="Group 251"/>
          <p:cNvGrpSpPr>
            <a:grpSpLocks/>
          </p:cNvGrpSpPr>
          <p:nvPr/>
        </p:nvGrpSpPr>
        <p:grpSpPr bwMode="auto">
          <a:xfrm>
            <a:off x="2927350" y="6122988"/>
            <a:ext cx="917575" cy="134937"/>
            <a:chOff x="1038059" y="3080151"/>
            <a:chExt cx="655298" cy="95693"/>
          </a:xfrm>
        </p:grpSpPr>
        <p:sp>
          <p:nvSpPr>
            <p:cNvPr id="6705" name="TextBox 142"/>
            <p:cNvSpPr txBox="1">
              <a:spLocks noChangeArrowheads="1"/>
            </p:cNvSpPr>
            <p:nvPr/>
          </p:nvSpPr>
          <p:spPr bwMode="auto">
            <a:xfrm>
              <a:off x="1160168" y="3085677"/>
              <a:ext cx="53318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PID Developed</a:t>
              </a:r>
            </a:p>
          </p:txBody>
        </p:sp>
        <p:sp>
          <p:nvSpPr>
            <p:cNvPr id="400" name="Diamond 399"/>
            <p:cNvSpPr/>
            <p:nvPr/>
          </p:nvSpPr>
          <p:spPr>
            <a:xfrm>
              <a:off x="1038059" y="3080151"/>
              <a:ext cx="95234"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63" name="Group 44"/>
          <p:cNvGrpSpPr>
            <a:grpSpLocks/>
          </p:cNvGrpSpPr>
          <p:nvPr/>
        </p:nvGrpSpPr>
        <p:grpSpPr bwMode="auto">
          <a:xfrm>
            <a:off x="5997575" y="4395788"/>
            <a:ext cx="2543175" cy="133350"/>
            <a:chOff x="4265774" y="2301910"/>
            <a:chExt cx="1817060" cy="95693"/>
          </a:xfrm>
        </p:grpSpPr>
        <p:sp>
          <p:nvSpPr>
            <p:cNvPr id="6703" name="TextBox 88"/>
            <p:cNvSpPr txBox="1">
              <a:spLocks noChangeArrowheads="1"/>
            </p:cNvSpPr>
            <p:nvPr/>
          </p:nvSpPr>
          <p:spPr bwMode="auto">
            <a:xfrm>
              <a:off x="4377094" y="2312050"/>
              <a:ext cx="1705740"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Community psychological medicine service implementation</a:t>
              </a:r>
            </a:p>
          </p:txBody>
        </p:sp>
        <p:sp>
          <p:nvSpPr>
            <p:cNvPr id="404" name="Diamond 403"/>
            <p:cNvSpPr/>
            <p:nvPr/>
          </p:nvSpPr>
          <p:spPr>
            <a:xfrm>
              <a:off x="4265774" y="2301910"/>
              <a:ext cx="9527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64" name="Group 52"/>
          <p:cNvGrpSpPr>
            <a:grpSpLocks/>
          </p:cNvGrpSpPr>
          <p:nvPr/>
        </p:nvGrpSpPr>
        <p:grpSpPr bwMode="auto">
          <a:xfrm>
            <a:off x="5994400" y="4275138"/>
            <a:ext cx="3268663" cy="134937"/>
            <a:chOff x="4270835" y="2208306"/>
            <a:chExt cx="2335352" cy="95693"/>
          </a:xfrm>
        </p:grpSpPr>
        <p:sp>
          <p:nvSpPr>
            <p:cNvPr id="6701" name="TextBox 85"/>
            <p:cNvSpPr txBox="1">
              <a:spLocks noChangeArrowheads="1"/>
            </p:cNvSpPr>
            <p:nvPr/>
          </p:nvSpPr>
          <p:spPr bwMode="auto">
            <a:xfrm>
              <a:off x="4383008" y="2218667"/>
              <a:ext cx="222317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Acute psychological medicine service development (with OUHT) live</a:t>
              </a:r>
            </a:p>
          </p:txBody>
        </p:sp>
        <p:sp>
          <p:nvSpPr>
            <p:cNvPr id="405" name="Diamond 404"/>
            <p:cNvSpPr/>
            <p:nvPr/>
          </p:nvSpPr>
          <p:spPr>
            <a:xfrm>
              <a:off x="4270835" y="2208306"/>
              <a:ext cx="9527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65" name="Group 253"/>
          <p:cNvGrpSpPr>
            <a:grpSpLocks/>
          </p:cNvGrpSpPr>
          <p:nvPr/>
        </p:nvGrpSpPr>
        <p:grpSpPr bwMode="auto">
          <a:xfrm>
            <a:off x="7499350" y="6135688"/>
            <a:ext cx="1336675" cy="134937"/>
            <a:chOff x="5356555" y="3074623"/>
            <a:chExt cx="954346" cy="95693"/>
          </a:xfrm>
        </p:grpSpPr>
        <p:sp>
          <p:nvSpPr>
            <p:cNvPr id="6699" name="TextBox 145"/>
            <p:cNvSpPr txBox="1">
              <a:spLocks noChangeArrowheads="1"/>
            </p:cNvSpPr>
            <p:nvPr/>
          </p:nvSpPr>
          <p:spPr bwMode="auto">
            <a:xfrm>
              <a:off x="5456249" y="3080151"/>
              <a:ext cx="854652"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Pathway in Oxon launched</a:t>
              </a:r>
            </a:p>
          </p:txBody>
        </p:sp>
        <p:sp>
          <p:nvSpPr>
            <p:cNvPr id="409" name="Diamond 408"/>
            <p:cNvSpPr/>
            <p:nvPr/>
          </p:nvSpPr>
          <p:spPr>
            <a:xfrm>
              <a:off x="5356555" y="3074623"/>
              <a:ext cx="9520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66" name="Group 231"/>
          <p:cNvGrpSpPr>
            <a:grpSpLocks/>
          </p:cNvGrpSpPr>
          <p:nvPr/>
        </p:nvGrpSpPr>
        <p:grpSpPr bwMode="auto">
          <a:xfrm>
            <a:off x="5233988" y="5038725"/>
            <a:ext cx="1608137" cy="133350"/>
            <a:chOff x="3760152" y="2589383"/>
            <a:chExt cx="1148785" cy="95693"/>
          </a:xfrm>
        </p:grpSpPr>
        <p:sp>
          <p:nvSpPr>
            <p:cNvPr id="6697" name="TextBox 103"/>
            <p:cNvSpPr txBox="1">
              <a:spLocks noChangeArrowheads="1"/>
            </p:cNvSpPr>
            <p:nvPr/>
          </p:nvSpPr>
          <p:spPr bwMode="auto">
            <a:xfrm>
              <a:off x="3873616" y="2594909"/>
              <a:ext cx="1035321"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Production of agreed pathway</a:t>
              </a:r>
            </a:p>
          </p:txBody>
        </p:sp>
        <p:sp>
          <p:nvSpPr>
            <p:cNvPr id="414" name="Diamond 413"/>
            <p:cNvSpPr/>
            <p:nvPr/>
          </p:nvSpPr>
          <p:spPr>
            <a:xfrm>
              <a:off x="3760152" y="2589383"/>
              <a:ext cx="9526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67" name="Group 254"/>
          <p:cNvGrpSpPr>
            <a:grpSpLocks/>
          </p:cNvGrpSpPr>
          <p:nvPr/>
        </p:nvGrpSpPr>
        <p:grpSpPr bwMode="auto">
          <a:xfrm>
            <a:off x="11109325" y="6072188"/>
            <a:ext cx="1163638" cy="214312"/>
            <a:chOff x="8276344" y="3042621"/>
            <a:chExt cx="830404" cy="153888"/>
          </a:xfrm>
        </p:grpSpPr>
        <p:sp>
          <p:nvSpPr>
            <p:cNvPr id="6695" name="TextBox 148"/>
            <p:cNvSpPr txBox="1">
              <a:spLocks noChangeArrowheads="1"/>
            </p:cNvSpPr>
            <p:nvPr/>
          </p:nvSpPr>
          <p:spPr bwMode="auto">
            <a:xfrm>
              <a:off x="8395786" y="3042621"/>
              <a:ext cx="710962" cy="153888"/>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Urgent care pathway in Bucks launched</a:t>
              </a:r>
            </a:p>
          </p:txBody>
        </p:sp>
        <p:sp>
          <p:nvSpPr>
            <p:cNvPr id="417" name="Diamond 416"/>
            <p:cNvSpPr/>
            <p:nvPr/>
          </p:nvSpPr>
          <p:spPr>
            <a:xfrm>
              <a:off x="8276344" y="3089357"/>
              <a:ext cx="95162" cy="9575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68" name="Group 268"/>
          <p:cNvGrpSpPr>
            <a:grpSpLocks/>
          </p:cNvGrpSpPr>
          <p:nvPr/>
        </p:nvGrpSpPr>
        <p:grpSpPr bwMode="auto">
          <a:xfrm>
            <a:off x="3727450" y="7032625"/>
            <a:ext cx="1181100" cy="133350"/>
            <a:chOff x="2669569" y="3414658"/>
            <a:chExt cx="843584" cy="95588"/>
          </a:xfrm>
        </p:grpSpPr>
        <p:sp>
          <p:nvSpPr>
            <p:cNvPr id="6693" name="TextBox 175"/>
            <p:cNvSpPr txBox="1">
              <a:spLocks noChangeArrowheads="1"/>
            </p:cNvSpPr>
            <p:nvPr/>
          </p:nvSpPr>
          <p:spPr bwMode="auto">
            <a:xfrm>
              <a:off x="2769127" y="3423983"/>
              <a:ext cx="74402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Project completed</a:t>
              </a:r>
            </a:p>
          </p:txBody>
        </p:sp>
        <p:sp>
          <p:nvSpPr>
            <p:cNvPr id="420" name="Diamond 419"/>
            <p:cNvSpPr/>
            <p:nvPr/>
          </p:nvSpPr>
          <p:spPr>
            <a:xfrm>
              <a:off x="2669569" y="3414658"/>
              <a:ext cx="95243" cy="9558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312" name="Straight Connector 311"/>
          <p:cNvCxnSpPr/>
          <p:nvPr/>
        </p:nvCxnSpPr>
        <p:spPr>
          <a:xfrm>
            <a:off x="3395663" y="344488"/>
            <a:ext cx="18224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6170" name="Group 59"/>
          <p:cNvGrpSpPr>
            <a:grpSpLocks/>
          </p:cNvGrpSpPr>
          <p:nvPr/>
        </p:nvGrpSpPr>
        <p:grpSpPr bwMode="auto">
          <a:xfrm>
            <a:off x="2995613" y="163513"/>
            <a:ext cx="5354637" cy="138112"/>
            <a:chOff x="2318451" y="234303"/>
            <a:chExt cx="4142448" cy="98353"/>
          </a:xfrm>
        </p:grpSpPr>
        <p:grpSp>
          <p:nvGrpSpPr>
            <p:cNvPr id="6689" name="Group 8"/>
            <p:cNvGrpSpPr>
              <a:grpSpLocks/>
            </p:cNvGrpSpPr>
            <p:nvPr/>
          </p:nvGrpSpPr>
          <p:grpSpPr bwMode="auto">
            <a:xfrm>
              <a:off x="5792802" y="234303"/>
              <a:ext cx="668097" cy="98353"/>
              <a:chOff x="5347198" y="229361"/>
              <a:chExt cx="616705" cy="98354"/>
            </a:xfrm>
          </p:grpSpPr>
          <p:sp>
            <p:nvSpPr>
              <p:cNvPr id="6691" name="TextBox 249"/>
              <p:cNvSpPr txBox="1">
                <a:spLocks noChangeArrowheads="1"/>
              </p:cNvSpPr>
              <p:nvPr/>
            </p:nvSpPr>
            <p:spPr bwMode="auto">
              <a:xfrm>
                <a:off x="5475804" y="229361"/>
                <a:ext cx="488099" cy="7694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Learning events</a:t>
                </a:r>
              </a:p>
            </p:txBody>
          </p:sp>
          <p:sp>
            <p:nvSpPr>
              <p:cNvPr id="359" name="Diamond 358"/>
              <p:cNvSpPr/>
              <p:nvPr/>
            </p:nvSpPr>
            <p:spPr>
              <a:xfrm>
                <a:off x="5347198" y="231622"/>
                <a:ext cx="95227" cy="960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326" name="Diamond 325"/>
            <p:cNvSpPr/>
            <p:nvPr/>
          </p:nvSpPr>
          <p:spPr>
            <a:xfrm>
              <a:off x="2318451" y="261435"/>
              <a:ext cx="49125" cy="4635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71" name="Group 335"/>
          <p:cNvGrpSpPr>
            <a:grpSpLocks/>
          </p:cNvGrpSpPr>
          <p:nvPr/>
        </p:nvGrpSpPr>
        <p:grpSpPr bwMode="auto">
          <a:xfrm>
            <a:off x="6775450" y="349250"/>
            <a:ext cx="1570038" cy="136525"/>
            <a:chOff x="5170415" y="234304"/>
            <a:chExt cx="1215208" cy="98352"/>
          </a:xfrm>
        </p:grpSpPr>
        <p:grpSp>
          <p:nvGrpSpPr>
            <p:cNvPr id="6684" name="Group 337"/>
            <p:cNvGrpSpPr>
              <a:grpSpLocks/>
            </p:cNvGrpSpPr>
            <p:nvPr/>
          </p:nvGrpSpPr>
          <p:grpSpPr bwMode="auto">
            <a:xfrm>
              <a:off x="5724871" y="234304"/>
              <a:ext cx="660752" cy="98352"/>
              <a:chOff x="5284502" y="229362"/>
              <a:chExt cx="609926" cy="98353"/>
            </a:xfrm>
          </p:grpSpPr>
          <p:sp>
            <p:nvSpPr>
              <p:cNvPr id="6687" name="TextBox 341"/>
              <p:cNvSpPr txBox="1">
                <a:spLocks noChangeArrowheads="1"/>
              </p:cNvSpPr>
              <p:nvPr/>
            </p:nvSpPr>
            <p:spPr bwMode="auto">
              <a:xfrm>
                <a:off x="5416149" y="229362"/>
                <a:ext cx="478279" cy="7694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End report</a:t>
                </a:r>
              </a:p>
            </p:txBody>
          </p:sp>
          <p:sp>
            <p:nvSpPr>
              <p:cNvPr id="344" name="Diamond 343"/>
              <p:cNvSpPr/>
              <p:nvPr/>
            </p:nvSpPr>
            <p:spPr>
              <a:xfrm>
                <a:off x="5284224" y="231649"/>
                <a:ext cx="95273" cy="96066"/>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339" name="Straight Connector 338"/>
            <p:cNvCxnSpPr/>
            <p:nvPr/>
          </p:nvCxnSpPr>
          <p:spPr>
            <a:xfrm>
              <a:off x="5222021" y="284624"/>
              <a:ext cx="5086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41" name="Diamond 340"/>
            <p:cNvSpPr/>
            <p:nvPr/>
          </p:nvSpPr>
          <p:spPr>
            <a:xfrm>
              <a:off x="5170415" y="261751"/>
              <a:ext cx="49149" cy="45745"/>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72" name="Group 344"/>
          <p:cNvGrpSpPr>
            <a:grpSpLocks/>
          </p:cNvGrpSpPr>
          <p:nvPr/>
        </p:nvGrpSpPr>
        <p:grpSpPr bwMode="auto">
          <a:xfrm>
            <a:off x="4473575" y="800100"/>
            <a:ext cx="3602038" cy="133350"/>
            <a:chOff x="3728039" y="351869"/>
            <a:chExt cx="2573377" cy="95693"/>
          </a:xfrm>
        </p:grpSpPr>
        <p:sp>
          <p:nvSpPr>
            <p:cNvPr id="6682" name="TextBox 346"/>
            <p:cNvSpPr txBox="1">
              <a:spLocks noChangeArrowheads="1"/>
            </p:cNvSpPr>
            <p:nvPr/>
          </p:nvSpPr>
          <p:spPr bwMode="auto">
            <a:xfrm>
              <a:off x="3840362" y="355592"/>
              <a:ext cx="2461054"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Completion of the first audit cycle of the IHI patient safety culture questionnaire</a:t>
              </a:r>
            </a:p>
          </p:txBody>
        </p:sp>
        <p:sp>
          <p:nvSpPr>
            <p:cNvPr id="348" name="Diamond 347"/>
            <p:cNvSpPr/>
            <p:nvPr/>
          </p:nvSpPr>
          <p:spPr>
            <a:xfrm>
              <a:off x="3728039" y="351869"/>
              <a:ext cx="9526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73" name="Group 68"/>
          <p:cNvGrpSpPr>
            <a:grpSpLocks/>
          </p:cNvGrpSpPr>
          <p:nvPr/>
        </p:nvGrpSpPr>
        <p:grpSpPr bwMode="auto">
          <a:xfrm>
            <a:off x="1479550" y="952500"/>
            <a:ext cx="8855075" cy="65088"/>
            <a:chOff x="1151634" y="817282"/>
            <a:chExt cx="6852432" cy="45719"/>
          </a:xfrm>
        </p:grpSpPr>
        <p:cxnSp>
          <p:nvCxnSpPr>
            <p:cNvPr id="350" name="Straight Connector 349"/>
            <p:cNvCxnSpPr/>
            <p:nvPr/>
          </p:nvCxnSpPr>
          <p:spPr>
            <a:xfrm>
              <a:off x="2627033" y="840699"/>
              <a:ext cx="537703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51" name="Diamond 350"/>
            <p:cNvSpPr/>
            <p:nvPr/>
          </p:nvSpPr>
          <p:spPr>
            <a:xfrm>
              <a:off x="1151634" y="817282"/>
              <a:ext cx="49139"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74" name="Group 352"/>
          <p:cNvGrpSpPr>
            <a:grpSpLocks/>
          </p:cNvGrpSpPr>
          <p:nvPr/>
        </p:nvGrpSpPr>
        <p:grpSpPr bwMode="auto">
          <a:xfrm>
            <a:off x="1479550" y="1036638"/>
            <a:ext cx="8855075" cy="63500"/>
            <a:chOff x="1151634" y="817282"/>
            <a:chExt cx="6852432" cy="45719"/>
          </a:xfrm>
        </p:grpSpPr>
        <p:cxnSp>
          <p:nvCxnSpPr>
            <p:cNvPr id="354" name="Straight Connector 353"/>
            <p:cNvCxnSpPr/>
            <p:nvPr/>
          </p:nvCxnSpPr>
          <p:spPr>
            <a:xfrm>
              <a:off x="2627033" y="840142"/>
              <a:ext cx="537703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71" name="Diamond 470"/>
            <p:cNvSpPr/>
            <p:nvPr/>
          </p:nvSpPr>
          <p:spPr>
            <a:xfrm>
              <a:off x="1151634" y="817282"/>
              <a:ext cx="49139"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75" name="Group 473"/>
          <p:cNvGrpSpPr>
            <a:grpSpLocks/>
          </p:cNvGrpSpPr>
          <p:nvPr/>
        </p:nvGrpSpPr>
        <p:grpSpPr bwMode="auto">
          <a:xfrm>
            <a:off x="1479550" y="1117600"/>
            <a:ext cx="8855075" cy="65088"/>
            <a:chOff x="1151634" y="817282"/>
            <a:chExt cx="6852432" cy="45719"/>
          </a:xfrm>
        </p:grpSpPr>
        <p:cxnSp>
          <p:nvCxnSpPr>
            <p:cNvPr id="488" name="Straight Connector 487"/>
            <p:cNvCxnSpPr/>
            <p:nvPr/>
          </p:nvCxnSpPr>
          <p:spPr>
            <a:xfrm>
              <a:off x="2640545" y="840699"/>
              <a:ext cx="536352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89" name="Diamond 488"/>
            <p:cNvSpPr/>
            <p:nvPr/>
          </p:nvSpPr>
          <p:spPr>
            <a:xfrm>
              <a:off x="1151634" y="817282"/>
              <a:ext cx="49139"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76" name="Group 74"/>
          <p:cNvGrpSpPr>
            <a:grpSpLocks/>
          </p:cNvGrpSpPr>
          <p:nvPr/>
        </p:nvGrpSpPr>
        <p:grpSpPr bwMode="auto">
          <a:xfrm>
            <a:off x="6773863" y="1330325"/>
            <a:ext cx="2109787" cy="133350"/>
            <a:chOff x="5269262" y="1052736"/>
            <a:chExt cx="1632123" cy="95693"/>
          </a:xfrm>
        </p:grpSpPr>
        <p:grpSp>
          <p:nvGrpSpPr>
            <p:cNvPr id="6670" name="Group 19"/>
            <p:cNvGrpSpPr>
              <a:grpSpLocks/>
            </p:cNvGrpSpPr>
            <p:nvPr/>
          </p:nvGrpSpPr>
          <p:grpSpPr bwMode="auto">
            <a:xfrm>
              <a:off x="5814483" y="1052736"/>
              <a:ext cx="1086902" cy="95693"/>
              <a:chOff x="5367213" y="641246"/>
              <a:chExt cx="1003294" cy="95693"/>
            </a:xfrm>
          </p:grpSpPr>
          <p:sp>
            <p:nvSpPr>
              <p:cNvPr id="6674" name="TextBox 279"/>
              <p:cNvSpPr txBox="1">
                <a:spLocks noChangeArrowheads="1"/>
              </p:cNvSpPr>
              <p:nvPr/>
            </p:nvSpPr>
            <p:spPr bwMode="auto">
              <a:xfrm>
                <a:off x="5461923" y="646772"/>
                <a:ext cx="908584"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Manor House- Staff training</a:t>
                </a:r>
              </a:p>
            </p:txBody>
          </p:sp>
          <p:sp>
            <p:nvSpPr>
              <p:cNvPr id="370" name="Diamond 369"/>
              <p:cNvSpPr/>
              <p:nvPr/>
            </p:nvSpPr>
            <p:spPr>
              <a:xfrm>
                <a:off x="5367257" y="641246"/>
                <a:ext cx="9522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671" name="Group 492"/>
            <p:cNvGrpSpPr>
              <a:grpSpLocks/>
            </p:cNvGrpSpPr>
            <p:nvPr/>
          </p:nvGrpSpPr>
          <p:grpSpPr bwMode="auto">
            <a:xfrm>
              <a:off x="5269262" y="1070963"/>
              <a:ext cx="540356" cy="45568"/>
              <a:chOff x="1151634" y="816982"/>
              <a:chExt cx="540356" cy="45568"/>
            </a:xfrm>
          </p:grpSpPr>
          <p:cxnSp>
            <p:nvCxnSpPr>
              <p:cNvPr id="494" name="Straight Connector 493"/>
              <p:cNvCxnSpPr>
                <a:stCxn id="495" idx="3"/>
              </p:cNvCxnSpPr>
              <p:nvPr/>
            </p:nvCxnSpPr>
            <p:spPr>
              <a:xfrm>
                <a:off x="1200757" y="839766"/>
                <a:ext cx="49123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95" name="Diamond 494"/>
              <p:cNvSpPr/>
              <p:nvPr/>
            </p:nvSpPr>
            <p:spPr>
              <a:xfrm>
                <a:off x="1151634" y="816982"/>
                <a:ext cx="49123"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77" name="Group 23"/>
          <p:cNvGrpSpPr>
            <a:grpSpLocks/>
          </p:cNvGrpSpPr>
          <p:nvPr/>
        </p:nvGrpSpPr>
        <p:grpSpPr bwMode="auto">
          <a:xfrm>
            <a:off x="6030913" y="1657350"/>
            <a:ext cx="3873500" cy="133350"/>
            <a:chOff x="6030913" y="1657350"/>
            <a:chExt cx="3873500" cy="133350"/>
          </a:xfrm>
        </p:grpSpPr>
        <p:grpSp>
          <p:nvGrpSpPr>
            <p:cNvPr id="6664" name="Group 22"/>
            <p:cNvGrpSpPr>
              <a:grpSpLocks/>
            </p:cNvGrpSpPr>
            <p:nvPr/>
          </p:nvGrpSpPr>
          <p:grpSpPr bwMode="auto">
            <a:xfrm>
              <a:off x="8259763" y="1657350"/>
              <a:ext cx="1644650" cy="133350"/>
              <a:chOff x="5899654" y="709441"/>
              <a:chExt cx="1175088" cy="95693"/>
            </a:xfrm>
          </p:grpSpPr>
          <p:sp>
            <p:nvSpPr>
              <p:cNvPr id="6668" name="TextBox 285"/>
              <p:cNvSpPr txBox="1">
                <a:spLocks noChangeArrowheads="1"/>
              </p:cNvSpPr>
              <p:nvPr/>
            </p:nvSpPr>
            <p:spPr bwMode="auto">
              <a:xfrm>
                <a:off x="6003107" y="718119"/>
                <a:ext cx="1071635"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Manor House- FM/Hotel services</a:t>
                </a:r>
              </a:p>
            </p:txBody>
          </p:sp>
          <p:sp>
            <p:nvSpPr>
              <p:cNvPr id="373" name="Diamond 372"/>
              <p:cNvSpPr/>
              <p:nvPr/>
            </p:nvSpPr>
            <p:spPr>
              <a:xfrm>
                <a:off x="5899654" y="709441"/>
                <a:ext cx="9527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665" name="Group 501"/>
            <p:cNvGrpSpPr>
              <a:grpSpLocks/>
            </p:cNvGrpSpPr>
            <p:nvPr/>
          </p:nvGrpSpPr>
          <p:grpSpPr bwMode="auto">
            <a:xfrm>
              <a:off x="6030913" y="1692275"/>
              <a:ext cx="2206625" cy="63500"/>
              <a:chOff x="1151634" y="817282"/>
              <a:chExt cx="1706865" cy="45719"/>
            </a:xfrm>
          </p:grpSpPr>
          <p:cxnSp>
            <p:nvCxnSpPr>
              <p:cNvPr id="503" name="Straight Connector 502"/>
              <p:cNvCxnSpPr>
                <a:stCxn id="504" idx="3"/>
              </p:cNvCxnSpPr>
              <p:nvPr/>
            </p:nvCxnSpPr>
            <p:spPr>
              <a:xfrm>
                <a:off x="1200752" y="840141"/>
                <a:ext cx="165774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04" name="Diamond 503"/>
              <p:cNvSpPr/>
              <p:nvPr/>
            </p:nvSpPr>
            <p:spPr>
              <a:xfrm>
                <a:off x="1151634" y="817282"/>
                <a:ext cx="49118" cy="4571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78" name="Group 83"/>
          <p:cNvGrpSpPr>
            <a:grpSpLocks/>
          </p:cNvGrpSpPr>
          <p:nvPr/>
        </p:nvGrpSpPr>
        <p:grpSpPr bwMode="auto">
          <a:xfrm>
            <a:off x="1479550" y="1870075"/>
            <a:ext cx="4437063" cy="144463"/>
            <a:chOff x="1144615" y="1512406"/>
            <a:chExt cx="3433623" cy="103105"/>
          </a:xfrm>
        </p:grpSpPr>
        <p:grpSp>
          <p:nvGrpSpPr>
            <p:cNvPr id="6658" name="Group 25"/>
            <p:cNvGrpSpPr>
              <a:grpSpLocks/>
            </p:cNvGrpSpPr>
            <p:nvPr/>
          </p:nvGrpSpPr>
          <p:grpSpPr bwMode="auto">
            <a:xfrm>
              <a:off x="2270581" y="1512406"/>
              <a:ext cx="2307657" cy="103105"/>
              <a:chOff x="2050704" y="978687"/>
              <a:chExt cx="2130144" cy="103105"/>
            </a:xfrm>
          </p:grpSpPr>
          <p:sp>
            <p:nvSpPr>
              <p:cNvPr id="6662" name="TextBox 294"/>
              <p:cNvSpPr txBox="1">
                <a:spLocks noChangeArrowheads="1"/>
              </p:cNvSpPr>
              <p:nvPr/>
            </p:nvSpPr>
            <p:spPr bwMode="auto">
              <a:xfrm>
                <a:off x="2167508" y="1004848"/>
                <a:ext cx="2013340"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Continuing with the ATP (cellular activity) environmental screening</a:t>
                </a:r>
              </a:p>
            </p:txBody>
          </p:sp>
          <p:sp>
            <p:nvSpPr>
              <p:cNvPr id="376" name="Diamond 375"/>
              <p:cNvSpPr/>
              <p:nvPr/>
            </p:nvSpPr>
            <p:spPr>
              <a:xfrm>
                <a:off x="2051218" y="978687"/>
                <a:ext cx="95255" cy="95174"/>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659" name="Group 507"/>
            <p:cNvGrpSpPr>
              <a:grpSpLocks/>
            </p:cNvGrpSpPr>
            <p:nvPr/>
          </p:nvGrpSpPr>
          <p:grpSpPr bwMode="auto">
            <a:xfrm>
              <a:off x="1144615" y="1538851"/>
              <a:ext cx="1120292" cy="45719"/>
              <a:chOff x="1151634" y="817282"/>
              <a:chExt cx="1120292" cy="45719"/>
            </a:xfrm>
          </p:grpSpPr>
          <p:cxnSp>
            <p:nvCxnSpPr>
              <p:cNvPr id="509" name="Straight Connector 508"/>
              <p:cNvCxnSpPr>
                <a:stCxn id="510" idx="3"/>
              </p:cNvCxnSpPr>
              <p:nvPr/>
            </p:nvCxnSpPr>
            <p:spPr>
              <a:xfrm>
                <a:off x="1200774" y="840690"/>
                <a:ext cx="1071241"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10" name="Diamond 509"/>
              <p:cNvSpPr/>
              <p:nvPr/>
            </p:nvSpPr>
            <p:spPr>
              <a:xfrm>
                <a:off x="1151634" y="816897"/>
                <a:ext cx="49140" cy="4645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79" name="Group 89"/>
          <p:cNvGrpSpPr>
            <a:grpSpLocks/>
          </p:cNvGrpSpPr>
          <p:nvPr/>
        </p:nvGrpSpPr>
        <p:grpSpPr bwMode="auto">
          <a:xfrm>
            <a:off x="1479550" y="2016125"/>
            <a:ext cx="2119313" cy="133350"/>
            <a:chOff x="1144991" y="1527513"/>
            <a:chExt cx="1640520" cy="95693"/>
          </a:xfrm>
        </p:grpSpPr>
        <p:grpSp>
          <p:nvGrpSpPr>
            <p:cNvPr id="6654" name="Group 23"/>
            <p:cNvGrpSpPr>
              <a:grpSpLocks/>
            </p:cNvGrpSpPr>
            <p:nvPr/>
          </p:nvGrpSpPr>
          <p:grpSpPr bwMode="auto">
            <a:xfrm>
              <a:off x="1721128" y="1527513"/>
              <a:ext cx="1064383" cy="95693"/>
              <a:chOff x="1588733" y="865270"/>
              <a:chExt cx="982507" cy="95693"/>
            </a:xfrm>
          </p:grpSpPr>
          <p:sp>
            <p:nvSpPr>
              <p:cNvPr id="6656" name="TextBox 297"/>
              <p:cNvSpPr txBox="1">
                <a:spLocks noChangeArrowheads="1"/>
              </p:cNvSpPr>
              <p:nvPr/>
            </p:nvSpPr>
            <p:spPr bwMode="auto">
              <a:xfrm>
                <a:off x="1691543" y="879442"/>
                <a:ext cx="879697" cy="7694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Roll out MRSA screening in OA</a:t>
                </a:r>
              </a:p>
            </p:txBody>
          </p:sp>
          <p:sp>
            <p:nvSpPr>
              <p:cNvPr id="374" name="Diamond 373"/>
              <p:cNvSpPr/>
              <p:nvPr/>
            </p:nvSpPr>
            <p:spPr>
              <a:xfrm>
                <a:off x="1588914" y="865270"/>
                <a:ext cx="95283"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513" name="Diamond 512"/>
            <p:cNvSpPr/>
            <p:nvPr/>
          </p:nvSpPr>
          <p:spPr bwMode="auto">
            <a:xfrm>
              <a:off x="1144991" y="1548019"/>
              <a:ext cx="49154"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80" name="Group 92"/>
          <p:cNvGrpSpPr>
            <a:grpSpLocks/>
          </p:cNvGrpSpPr>
          <p:nvPr/>
        </p:nvGrpSpPr>
        <p:grpSpPr bwMode="auto">
          <a:xfrm>
            <a:off x="1498600" y="2682875"/>
            <a:ext cx="5068888" cy="134938"/>
            <a:chOff x="1159055" y="2204864"/>
            <a:chExt cx="3922691" cy="95693"/>
          </a:xfrm>
        </p:grpSpPr>
        <p:grpSp>
          <p:nvGrpSpPr>
            <p:cNvPr id="6650" name="Group 27"/>
            <p:cNvGrpSpPr>
              <a:grpSpLocks/>
            </p:cNvGrpSpPr>
            <p:nvPr/>
          </p:nvGrpSpPr>
          <p:grpSpPr bwMode="auto">
            <a:xfrm>
              <a:off x="2884977" y="2204864"/>
              <a:ext cx="2196769" cy="95693"/>
              <a:chOff x="2656517" y="1412776"/>
              <a:chExt cx="2027787" cy="95693"/>
            </a:xfrm>
          </p:grpSpPr>
          <p:sp>
            <p:nvSpPr>
              <p:cNvPr id="6652" name="TextBox 306"/>
              <p:cNvSpPr txBox="1">
                <a:spLocks noChangeArrowheads="1"/>
              </p:cNvSpPr>
              <p:nvPr/>
            </p:nvSpPr>
            <p:spPr bwMode="auto">
              <a:xfrm>
                <a:off x="2767082" y="1423830"/>
                <a:ext cx="1917222"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Patient experience strategy presented at IGC </a:t>
                </a:r>
              </a:p>
            </p:txBody>
          </p:sp>
          <p:sp>
            <p:nvSpPr>
              <p:cNvPr id="378" name="Diamond 377"/>
              <p:cNvSpPr/>
              <p:nvPr/>
            </p:nvSpPr>
            <p:spPr>
              <a:xfrm>
                <a:off x="2656665" y="1412776"/>
                <a:ext cx="9525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518" name="Diamond 517"/>
            <p:cNvSpPr/>
            <p:nvPr/>
          </p:nvSpPr>
          <p:spPr>
            <a:xfrm>
              <a:off x="1159055" y="2229632"/>
              <a:ext cx="49141"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97" name="Straight Connector 96"/>
          <p:cNvCxnSpPr/>
          <p:nvPr/>
        </p:nvCxnSpPr>
        <p:spPr>
          <a:xfrm>
            <a:off x="3403600" y="-33338"/>
            <a:ext cx="0" cy="956945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182" name="Group 105"/>
          <p:cNvGrpSpPr>
            <a:grpSpLocks/>
          </p:cNvGrpSpPr>
          <p:nvPr/>
        </p:nvGrpSpPr>
        <p:grpSpPr bwMode="auto">
          <a:xfrm>
            <a:off x="3775075" y="3165475"/>
            <a:ext cx="4840288" cy="133350"/>
            <a:chOff x="4667528" y="2473981"/>
            <a:chExt cx="3745939" cy="95129"/>
          </a:xfrm>
        </p:grpSpPr>
        <p:grpSp>
          <p:nvGrpSpPr>
            <p:cNvPr id="6644" name="Group 29"/>
            <p:cNvGrpSpPr>
              <a:grpSpLocks/>
            </p:cNvGrpSpPr>
            <p:nvPr/>
          </p:nvGrpSpPr>
          <p:grpSpPr bwMode="auto">
            <a:xfrm>
              <a:off x="5802728" y="2473981"/>
              <a:ext cx="2610739" cy="95129"/>
              <a:chOff x="5404821" y="1889609"/>
              <a:chExt cx="2409914" cy="95129"/>
            </a:xfrm>
          </p:grpSpPr>
          <p:sp>
            <p:nvSpPr>
              <p:cNvPr id="6648" name="TextBox 45"/>
              <p:cNvSpPr txBox="1">
                <a:spLocks noChangeArrowheads="1"/>
              </p:cNvSpPr>
              <p:nvPr/>
            </p:nvSpPr>
            <p:spPr bwMode="auto">
              <a:xfrm>
                <a:off x="5517327" y="1902067"/>
                <a:ext cx="2297408" cy="76846"/>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Integrated Management structure in place, Integrated care pathway to be defined</a:t>
                </a:r>
              </a:p>
            </p:txBody>
          </p:sp>
          <p:sp>
            <p:nvSpPr>
              <p:cNvPr id="385" name="Diamond 384"/>
              <p:cNvSpPr/>
              <p:nvPr/>
            </p:nvSpPr>
            <p:spPr>
              <a:xfrm>
                <a:off x="5404828" y="1889609"/>
                <a:ext cx="95262" cy="9512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645" name="Group 520"/>
            <p:cNvGrpSpPr>
              <a:grpSpLocks/>
            </p:cNvGrpSpPr>
            <p:nvPr/>
          </p:nvGrpSpPr>
          <p:grpSpPr bwMode="auto">
            <a:xfrm>
              <a:off x="4667528" y="2498918"/>
              <a:ext cx="1115077" cy="45719"/>
              <a:chOff x="1162015" y="2398028"/>
              <a:chExt cx="1115077" cy="45719"/>
            </a:xfrm>
          </p:grpSpPr>
          <p:cxnSp>
            <p:nvCxnSpPr>
              <p:cNvPr id="522" name="Straight Connector 521"/>
              <p:cNvCxnSpPr>
                <a:stCxn id="523" idx="3"/>
              </p:cNvCxnSpPr>
              <p:nvPr/>
            </p:nvCxnSpPr>
            <p:spPr>
              <a:xfrm>
                <a:off x="1211158" y="2420656"/>
                <a:ext cx="106640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23" name="Diamond 522"/>
              <p:cNvSpPr/>
              <p:nvPr/>
            </p:nvSpPr>
            <p:spPr>
              <a:xfrm>
                <a:off x="1162015" y="2398006"/>
                <a:ext cx="49143" cy="453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83" name="Group 108"/>
          <p:cNvGrpSpPr>
            <a:grpSpLocks/>
          </p:cNvGrpSpPr>
          <p:nvPr/>
        </p:nvGrpSpPr>
        <p:grpSpPr bwMode="auto">
          <a:xfrm>
            <a:off x="1495425" y="3321050"/>
            <a:ext cx="4646613" cy="133350"/>
            <a:chOff x="1158134" y="2514405"/>
            <a:chExt cx="3595104" cy="95693"/>
          </a:xfrm>
        </p:grpSpPr>
        <p:grpSp>
          <p:nvGrpSpPr>
            <p:cNvPr id="6638" name="Group 30"/>
            <p:cNvGrpSpPr>
              <a:grpSpLocks/>
            </p:cNvGrpSpPr>
            <p:nvPr/>
          </p:nvGrpSpPr>
          <p:grpSpPr bwMode="auto">
            <a:xfrm>
              <a:off x="2284985" y="2514405"/>
              <a:ext cx="2468253" cy="95693"/>
              <a:chOff x="2109215" y="1678235"/>
              <a:chExt cx="2278388" cy="95693"/>
            </a:xfrm>
          </p:grpSpPr>
          <p:sp>
            <p:nvSpPr>
              <p:cNvPr id="6642" name="TextBox 48"/>
              <p:cNvSpPr txBox="1">
                <a:spLocks noChangeArrowheads="1"/>
              </p:cNvSpPr>
              <p:nvPr/>
            </p:nvSpPr>
            <p:spPr bwMode="auto">
              <a:xfrm>
                <a:off x="2205084" y="1689289"/>
                <a:ext cx="218251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ASD pathway – PM agreed and project scoped</a:t>
                </a:r>
              </a:p>
            </p:txBody>
          </p:sp>
          <p:sp>
            <p:nvSpPr>
              <p:cNvPr id="380" name="Diamond 379"/>
              <p:cNvSpPr/>
              <p:nvPr/>
            </p:nvSpPr>
            <p:spPr>
              <a:xfrm>
                <a:off x="2108716" y="1678235"/>
                <a:ext cx="95237"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639" name="Group 526"/>
            <p:cNvGrpSpPr>
              <a:grpSpLocks/>
            </p:cNvGrpSpPr>
            <p:nvPr/>
          </p:nvGrpSpPr>
          <p:grpSpPr bwMode="auto">
            <a:xfrm>
              <a:off x="1158134" y="2541746"/>
              <a:ext cx="1098173" cy="45568"/>
              <a:chOff x="1158134" y="2541746"/>
              <a:chExt cx="1098173" cy="45568"/>
            </a:xfrm>
          </p:grpSpPr>
          <p:cxnSp>
            <p:nvCxnSpPr>
              <p:cNvPr id="528" name="Straight Connector 527"/>
              <p:cNvCxnSpPr>
                <a:stCxn id="529" idx="3"/>
              </p:cNvCxnSpPr>
              <p:nvPr/>
            </p:nvCxnSpPr>
            <p:spPr>
              <a:xfrm>
                <a:off x="1207264" y="2564530"/>
                <a:ext cx="104893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29" name="Diamond 528"/>
              <p:cNvSpPr/>
              <p:nvPr/>
            </p:nvSpPr>
            <p:spPr>
              <a:xfrm>
                <a:off x="1158134" y="2541746"/>
                <a:ext cx="49130"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84" name="Group 4"/>
          <p:cNvGrpSpPr>
            <a:grpSpLocks/>
          </p:cNvGrpSpPr>
          <p:nvPr/>
        </p:nvGrpSpPr>
        <p:grpSpPr bwMode="auto">
          <a:xfrm>
            <a:off x="1503363" y="3457575"/>
            <a:ext cx="10631487" cy="133350"/>
            <a:chOff x="1163310" y="2456442"/>
            <a:chExt cx="8226969" cy="95693"/>
          </a:xfrm>
        </p:grpSpPr>
        <p:grpSp>
          <p:nvGrpSpPr>
            <p:cNvPr id="6632" name="Group 31"/>
            <p:cNvGrpSpPr>
              <a:grpSpLocks/>
            </p:cNvGrpSpPr>
            <p:nvPr/>
          </p:nvGrpSpPr>
          <p:grpSpPr bwMode="auto">
            <a:xfrm>
              <a:off x="2875796" y="2456442"/>
              <a:ext cx="6514483" cy="95693"/>
              <a:chOff x="2644691" y="1805076"/>
              <a:chExt cx="6013369" cy="95693"/>
            </a:xfrm>
          </p:grpSpPr>
          <p:sp>
            <p:nvSpPr>
              <p:cNvPr id="6636" name="TextBox 51"/>
              <p:cNvSpPr txBox="1">
                <a:spLocks noChangeArrowheads="1"/>
              </p:cNvSpPr>
              <p:nvPr/>
            </p:nvSpPr>
            <p:spPr bwMode="auto">
              <a:xfrm>
                <a:off x="2761788" y="1816130"/>
                <a:ext cx="5896272"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Developing services for young people with emerging personality disorder – Draft service model agreed, costing's agreed </a:t>
                </a:r>
                <a:r>
                  <a:rPr lang="en-GB" sz="700" i="1">
                    <a:solidFill>
                      <a:srgbClr val="FF0000"/>
                    </a:solidFill>
                    <a:latin typeface="Segoe UI" pitchFamily="34" charset="0"/>
                    <a:cs typeface="Segoe UI" pitchFamily="34" charset="0"/>
                  </a:rPr>
                  <a:t>(end date delayed from Jun-13</a:t>
                </a:r>
                <a:r>
                  <a:rPr lang="en-GB" sz="700" i="1">
                    <a:latin typeface="Segoe UI" pitchFamily="34" charset="0"/>
                    <a:cs typeface="Segoe UI" pitchFamily="34" charset="0"/>
                  </a:rPr>
                  <a:t>)</a:t>
                </a:r>
                <a:endParaRPr lang="en-GB" sz="700">
                  <a:latin typeface="Segoe UI" pitchFamily="34" charset="0"/>
                  <a:cs typeface="Segoe UI" pitchFamily="34" charset="0"/>
                </a:endParaRPr>
              </a:p>
            </p:txBody>
          </p:sp>
          <p:sp>
            <p:nvSpPr>
              <p:cNvPr id="383" name="Diamond 382"/>
              <p:cNvSpPr/>
              <p:nvPr/>
            </p:nvSpPr>
            <p:spPr>
              <a:xfrm>
                <a:off x="2644674" y="1805076"/>
                <a:ext cx="95253" cy="95693"/>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633" name="Group 529"/>
            <p:cNvGrpSpPr>
              <a:grpSpLocks/>
            </p:cNvGrpSpPr>
            <p:nvPr/>
          </p:nvGrpSpPr>
          <p:grpSpPr bwMode="auto">
            <a:xfrm>
              <a:off x="1163310" y="2479226"/>
              <a:ext cx="1464187" cy="45568"/>
              <a:chOff x="1166362" y="2542493"/>
              <a:chExt cx="1464187" cy="45568"/>
            </a:xfrm>
          </p:grpSpPr>
          <p:cxnSp>
            <p:nvCxnSpPr>
              <p:cNvPr id="531" name="Straight Connector 530"/>
              <p:cNvCxnSpPr>
                <a:stCxn id="532" idx="3"/>
              </p:cNvCxnSpPr>
              <p:nvPr/>
            </p:nvCxnSpPr>
            <p:spPr>
              <a:xfrm>
                <a:off x="1215500" y="2565277"/>
                <a:ext cx="1415181" cy="0"/>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532" name="Diamond 531"/>
              <p:cNvSpPr/>
              <p:nvPr/>
            </p:nvSpPr>
            <p:spPr>
              <a:xfrm>
                <a:off x="1166362" y="2542493"/>
                <a:ext cx="49138"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85" name="Group 2"/>
          <p:cNvGrpSpPr>
            <a:grpSpLocks/>
          </p:cNvGrpSpPr>
          <p:nvPr/>
        </p:nvGrpSpPr>
        <p:grpSpPr bwMode="auto">
          <a:xfrm>
            <a:off x="1500188" y="3590925"/>
            <a:ext cx="9804400" cy="133350"/>
            <a:chOff x="1161152" y="2526077"/>
            <a:chExt cx="7585870" cy="95693"/>
          </a:xfrm>
        </p:grpSpPr>
        <p:grpSp>
          <p:nvGrpSpPr>
            <p:cNvPr id="6626" name="Group 32"/>
            <p:cNvGrpSpPr>
              <a:grpSpLocks/>
            </p:cNvGrpSpPr>
            <p:nvPr/>
          </p:nvGrpSpPr>
          <p:grpSpPr bwMode="auto">
            <a:xfrm>
              <a:off x="2286467" y="2526077"/>
              <a:ext cx="6460555" cy="95693"/>
              <a:chOff x="2104774" y="1852922"/>
              <a:chExt cx="5963589" cy="95693"/>
            </a:xfrm>
          </p:grpSpPr>
          <p:sp>
            <p:nvSpPr>
              <p:cNvPr id="6630" name="TextBox 55"/>
              <p:cNvSpPr txBox="1">
                <a:spLocks noChangeArrowheads="1"/>
              </p:cNvSpPr>
              <p:nvPr/>
            </p:nvSpPr>
            <p:spPr bwMode="auto">
              <a:xfrm>
                <a:off x="2224541" y="1858448"/>
                <a:ext cx="5843822"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Children and young people with complex physical health needs - transitions to adult services – Scoped model</a:t>
                </a:r>
              </a:p>
            </p:txBody>
          </p:sp>
          <p:sp>
            <p:nvSpPr>
              <p:cNvPr id="384" name="Diamond 383"/>
              <p:cNvSpPr/>
              <p:nvPr/>
            </p:nvSpPr>
            <p:spPr>
              <a:xfrm>
                <a:off x="2104581" y="1852922"/>
                <a:ext cx="95239"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627" name="Group 532"/>
            <p:cNvGrpSpPr>
              <a:grpSpLocks/>
            </p:cNvGrpSpPr>
            <p:nvPr/>
          </p:nvGrpSpPr>
          <p:grpSpPr bwMode="auto">
            <a:xfrm>
              <a:off x="1161152" y="2551139"/>
              <a:ext cx="1110421" cy="45568"/>
              <a:chOff x="1158135" y="2542398"/>
              <a:chExt cx="1110421" cy="45568"/>
            </a:xfrm>
          </p:grpSpPr>
          <p:cxnSp>
            <p:nvCxnSpPr>
              <p:cNvPr id="534" name="Straight Connector 533"/>
              <p:cNvCxnSpPr>
                <a:stCxn id="535" idx="3"/>
              </p:cNvCxnSpPr>
              <p:nvPr/>
            </p:nvCxnSpPr>
            <p:spPr>
              <a:xfrm>
                <a:off x="1207266" y="2565183"/>
                <a:ext cx="1061236"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35" name="Diamond 534"/>
              <p:cNvSpPr/>
              <p:nvPr/>
            </p:nvSpPr>
            <p:spPr>
              <a:xfrm>
                <a:off x="1158135" y="2542399"/>
                <a:ext cx="49131"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86" name="Group 110"/>
          <p:cNvGrpSpPr>
            <a:grpSpLocks/>
          </p:cNvGrpSpPr>
          <p:nvPr/>
        </p:nvGrpSpPr>
        <p:grpSpPr bwMode="auto">
          <a:xfrm>
            <a:off x="5284788" y="3355975"/>
            <a:ext cx="7429500" cy="133350"/>
            <a:chOff x="4089493" y="2492896"/>
            <a:chExt cx="5749543" cy="95693"/>
          </a:xfrm>
        </p:grpSpPr>
        <p:grpSp>
          <p:nvGrpSpPr>
            <p:cNvPr id="6621" name="Group 33"/>
            <p:cNvGrpSpPr>
              <a:grpSpLocks/>
            </p:cNvGrpSpPr>
            <p:nvPr/>
          </p:nvGrpSpPr>
          <p:grpSpPr bwMode="auto">
            <a:xfrm>
              <a:off x="4639720" y="2492896"/>
              <a:ext cx="5199316" cy="95693"/>
              <a:chOff x="4282816" y="2031486"/>
              <a:chExt cx="4799369" cy="95693"/>
            </a:xfrm>
          </p:grpSpPr>
          <p:sp>
            <p:nvSpPr>
              <p:cNvPr id="6624" name="TextBox 58"/>
              <p:cNvSpPr txBox="1">
                <a:spLocks noChangeArrowheads="1"/>
              </p:cNvSpPr>
              <p:nvPr/>
            </p:nvSpPr>
            <p:spPr bwMode="auto">
              <a:xfrm>
                <a:off x="4396827" y="2031486"/>
                <a:ext cx="468535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Developing services for young people with emerging personality disorder – Oxon pilot , implementation and launch</a:t>
                </a:r>
              </a:p>
            </p:txBody>
          </p:sp>
          <p:sp>
            <p:nvSpPr>
              <p:cNvPr id="382" name="Diamond 381"/>
              <p:cNvSpPr/>
              <p:nvPr/>
            </p:nvSpPr>
            <p:spPr>
              <a:xfrm>
                <a:off x="4282960" y="2031486"/>
                <a:ext cx="9525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36" name="Straight Connector 535"/>
            <p:cNvCxnSpPr/>
            <p:nvPr/>
          </p:nvCxnSpPr>
          <p:spPr>
            <a:xfrm>
              <a:off x="4134948" y="2540743"/>
              <a:ext cx="49878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37" name="Diamond 536"/>
            <p:cNvSpPr/>
            <p:nvPr/>
          </p:nvSpPr>
          <p:spPr>
            <a:xfrm>
              <a:off x="4089493" y="2517958"/>
              <a:ext cx="49141"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87" name="Group 114"/>
          <p:cNvGrpSpPr>
            <a:grpSpLocks/>
          </p:cNvGrpSpPr>
          <p:nvPr/>
        </p:nvGrpSpPr>
        <p:grpSpPr bwMode="auto">
          <a:xfrm>
            <a:off x="1495425" y="3724275"/>
            <a:ext cx="3348038" cy="133350"/>
            <a:chOff x="1158134" y="2764324"/>
            <a:chExt cx="2590459" cy="95693"/>
          </a:xfrm>
        </p:grpSpPr>
        <p:grpSp>
          <p:nvGrpSpPr>
            <p:cNvPr id="6616" name="Group 34"/>
            <p:cNvGrpSpPr>
              <a:grpSpLocks/>
            </p:cNvGrpSpPr>
            <p:nvPr/>
          </p:nvGrpSpPr>
          <p:grpSpPr bwMode="auto">
            <a:xfrm>
              <a:off x="2877137" y="2764324"/>
              <a:ext cx="871456" cy="95693"/>
              <a:chOff x="2656517" y="1973651"/>
              <a:chExt cx="804422" cy="95693"/>
            </a:xfrm>
          </p:grpSpPr>
          <p:sp>
            <p:nvSpPr>
              <p:cNvPr id="6619" name="TextBox 61"/>
              <p:cNvSpPr txBox="1">
                <a:spLocks noChangeArrowheads="1"/>
              </p:cNvSpPr>
              <p:nvPr/>
            </p:nvSpPr>
            <p:spPr bwMode="auto">
              <a:xfrm>
                <a:off x="2743628" y="1984705"/>
                <a:ext cx="717311"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 model</a:t>
                </a:r>
              </a:p>
            </p:txBody>
          </p:sp>
          <p:sp>
            <p:nvSpPr>
              <p:cNvPr id="381" name="Diamond 380"/>
              <p:cNvSpPr/>
              <p:nvPr/>
            </p:nvSpPr>
            <p:spPr>
              <a:xfrm>
                <a:off x="2657071" y="1973651"/>
                <a:ext cx="95240"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38" name="Straight Connector 537"/>
            <p:cNvCxnSpPr>
              <a:stCxn id="539" idx="3"/>
            </p:cNvCxnSpPr>
            <p:nvPr/>
          </p:nvCxnSpPr>
          <p:spPr>
            <a:xfrm>
              <a:off x="1207266" y="2812171"/>
              <a:ext cx="1704863"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39" name="Diamond 538"/>
            <p:cNvSpPr/>
            <p:nvPr/>
          </p:nvSpPr>
          <p:spPr>
            <a:xfrm>
              <a:off x="1158134" y="2789386"/>
              <a:ext cx="49132"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88" name="Group 87"/>
          <p:cNvGrpSpPr>
            <a:grpSpLocks/>
          </p:cNvGrpSpPr>
          <p:nvPr/>
        </p:nvGrpSpPr>
        <p:grpSpPr bwMode="auto">
          <a:xfrm>
            <a:off x="1497013" y="3876675"/>
            <a:ext cx="2463800" cy="134938"/>
            <a:chOff x="1158859" y="2718052"/>
            <a:chExt cx="1906631" cy="95693"/>
          </a:xfrm>
        </p:grpSpPr>
        <p:grpSp>
          <p:nvGrpSpPr>
            <p:cNvPr id="6610" name="Group 36"/>
            <p:cNvGrpSpPr>
              <a:grpSpLocks/>
            </p:cNvGrpSpPr>
            <p:nvPr/>
          </p:nvGrpSpPr>
          <p:grpSpPr bwMode="auto">
            <a:xfrm>
              <a:off x="1690765" y="2718052"/>
              <a:ext cx="1374725" cy="95693"/>
              <a:chOff x="1478090" y="2038299"/>
              <a:chExt cx="1268976" cy="95693"/>
            </a:xfrm>
          </p:grpSpPr>
          <p:sp>
            <p:nvSpPr>
              <p:cNvPr id="6614" name="TextBox 67"/>
              <p:cNvSpPr txBox="1">
                <a:spLocks noChangeArrowheads="1"/>
              </p:cNvSpPr>
              <p:nvPr/>
            </p:nvSpPr>
            <p:spPr bwMode="auto">
              <a:xfrm>
                <a:off x="1564751" y="2048731"/>
                <a:ext cx="1182315"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Evidence based model of care</a:t>
                </a:r>
              </a:p>
            </p:txBody>
          </p:sp>
          <p:sp>
            <p:nvSpPr>
              <p:cNvPr id="387" name="Diamond 386"/>
              <p:cNvSpPr/>
              <p:nvPr/>
            </p:nvSpPr>
            <p:spPr>
              <a:xfrm>
                <a:off x="1478121" y="2038299"/>
                <a:ext cx="95256"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611" name="Group 116"/>
            <p:cNvGrpSpPr>
              <a:grpSpLocks/>
            </p:cNvGrpSpPr>
            <p:nvPr/>
          </p:nvGrpSpPr>
          <p:grpSpPr bwMode="auto">
            <a:xfrm>
              <a:off x="1158859" y="2734939"/>
              <a:ext cx="531672" cy="46157"/>
              <a:chOff x="1158859" y="2821066"/>
              <a:chExt cx="531672" cy="46157"/>
            </a:xfrm>
          </p:grpSpPr>
          <p:cxnSp>
            <p:nvCxnSpPr>
              <p:cNvPr id="540" name="Straight Connector 539"/>
              <p:cNvCxnSpPr/>
              <p:nvPr/>
            </p:nvCxnSpPr>
            <p:spPr>
              <a:xfrm>
                <a:off x="1231340" y="2844707"/>
                <a:ext cx="459459"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41" name="Diamond 540"/>
              <p:cNvSpPr/>
              <p:nvPr/>
            </p:nvSpPr>
            <p:spPr>
              <a:xfrm>
                <a:off x="1158859" y="2821066"/>
                <a:ext cx="49140" cy="46157"/>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89" name="Group 19"/>
          <p:cNvGrpSpPr>
            <a:grpSpLocks/>
          </p:cNvGrpSpPr>
          <p:nvPr/>
        </p:nvGrpSpPr>
        <p:grpSpPr bwMode="auto">
          <a:xfrm>
            <a:off x="1495425" y="4002088"/>
            <a:ext cx="4760913" cy="133350"/>
            <a:chOff x="1495425" y="3992563"/>
            <a:chExt cx="4760913" cy="133350"/>
          </a:xfrm>
        </p:grpSpPr>
        <p:grpSp>
          <p:nvGrpSpPr>
            <p:cNvPr id="6604" name="Group 37"/>
            <p:cNvGrpSpPr>
              <a:grpSpLocks/>
            </p:cNvGrpSpPr>
            <p:nvPr/>
          </p:nvGrpSpPr>
          <p:grpSpPr bwMode="auto">
            <a:xfrm>
              <a:off x="2957513" y="3992563"/>
              <a:ext cx="3298825" cy="133350"/>
              <a:chOff x="2109349" y="2043415"/>
              <a:chExt cx="2356305" cy="95693"/>
            </a:xfrm>
          </p:grpSpPr>
          <p:sp>
            <p:nvSpPr>
              <p:cNvPr id="6608" name="TextBox 70"/>
              <p:cNvSpPr txBox="1">
                <a:spLocks noChangeArrowheads="1"/>
              </p:cNvSpPr>
              <p:nvPr/>
            </p:nvSpPr>
            <p:spPr bwMode="auto">
              <a:xfrm>
                <a:off x="2229071" y="2043963"/>
                <a:ext cx="223658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Set up service user/carer focus groups. Draft Clinical Model presented</a:t>
                </a:r>
              </a:p>
            </p:txBody>
          </p:sp>
          <p:sp>
            <p:nvSpPr>
              <p:cNvPr id="395" name="Diamond 394"/>
              <p:cNvSpPr/>
              <p:nvPr/>
            </p:nvSpPr>
            <p:spPr>
              <a:xfrm>
                <a:off x="2109349" y="2043415"/>
                <a:ext cx="95250"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605" name="Group 541"/>
            <p:cNvGrpSpPr>
              <a:grpSpLocks/>
            </p:cNvGrpSpPr>
            <p:nvPr/>
          </p:nvGrpSpPr>
          <p:grpSpPr bwMode="auto">
            <a:xfrm>
              <a:off x="1495425" y="4029075"/>
              <a:ext cx="1438275" cy="65088"/>
              <a:chOff x="1158856" y="2821616"/>
              <a:chExt cx="1113323" cy="45719"/>
            </a:xfrm>
          </p:grpSpPr>
          <p:cxnSp>
            <p:nvCxnSpPr>
              <p:cNvPr id="543" name="Straight Connector 542"/>
              <p:cNvCxnSpPr/>
              <p:nvPr/>
            </p:nvCxnSpPr>
            <p:spPr>
              <a:xfrm>
                <a:off x="1231358" y="2845033"/>
                <a:ext cx="1040821"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44" name="Diamond 543"/>
              <p:cNvSpPr/>
              <p:nvPr/>
            </p:nvSpPr>
            <p:spPr>
              <a:xfrm>
                <a:off x="1158856" y="2821616"/>
                <a:ext cx="49153"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90" name="Group 18"/>
          <p:cNvGrpSpPr>
            <a:grpSpLocks/>
          </p:cNvGrpSpPr>
          <p:nvPr/>
        </p:nvGrpSpPr>
        <p:grpSpPr bwMode="auto">
          <a:xfrm>
            <a:off x="1503363" y="4148138"/>
            <a:ext cx="2987675" cy="133350"/>
            <a:chOff x="1503363" y="4090988"/>
            <a:chExt cx="2987675" cy="133350"/>
          </a:xfrm>
        </p:grpSpPr>
        <p:grpSp>
          <p:nvGrpSpPr>
            <p:cNvPr id="6598" name="Group 38"/>
            <p:cNvGrpSpPr>
              <a:grpSpLocks/>
            </p:cNvGrpSpPr>
            <p:nvPr/>
          </p:nvGrpSpPr>
          <p:grpSpPr bwMode="auto">
            <a:xfrm>
              <a:off x="2957513" y="4090988"/>
              <a:ext cx="1533525" cy="133350"/>
              <a:chOff x="2088008" y="2175515"/>
              <a:chExt cx="1095009" cy="95693"/>
            </a:xfrm>
          </p:grpSpPr>
          <p:sp>
            <p:nvSpPr>
              <p:cNvPr id="6602" name="TextBox 73"/>
              <p:cNvSpPr txBox="1">
                <a:spLocks noChangeArrowheads="1"/>
              </p:cNvSpPr>
              <p:nvPr/>
            </p:nvSpPr>
            <p:spPr bwMode="auto">
              <a:xfrm>
                <a:off x="2205371" y="2189378"/>
                <a:ext cx="97764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Operation policy agreed</a:t>
                </a:r>
              </a:p>
            </p:txBody>
          </p:sp>
          <p:sp>
            <p:nvSpPr>
              <p:cNvPr id="403" name="Diamond 402"/>
              <p:cNvSpPr/>
              <p:nvPr/>
            </p:nvSpPr>
            <p:spPr>
              <a:xfrm>
                <a:off x="2088008" y="2175515"/>
                <a:ext cx="95218"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99" name="Group 544"/>
            <p:cNvGrpSpPr>
              <a:grpSpLocks/>
            </p:cNvGrpSpPr>
            <p:nvPr/>
          </p:nvGrpSpPr>
          <p:grpSpPr bwMode="auto">
            <a:xfrm>
              <a:off x="1503363" y="4130675"/>
              <a:ext cx="1430337" cy="65088"/>
              <a:chOff x="1167089" y="2821616"/>
              <a:chExt cx="1107850" cy="45719"/>
            </a:xfrm>
          </p:grpSpPr>
          <p:cxnSp>
            <p:nvCxnSpPr>
              <p:cNvPr id="546" name="Straight Connector 545"/>
              <p:cNvCxnSpPr/>
              <p:nvPr/>
            </p:nvCxnSpPr>
            <p:spPr>
              <a:xfrm>
                <a:off x="1231027" y="2845033"/>
                <a:ext cx="1043912"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47" name="Diamond 546"/>
              <p:cNvSpPr/>
              <p:nvPr/>
            </p:nvSpPr>
            <p:spPr>
              <a:xfrm>
                <a:off x="1167089" y="2821616"/>
                <a:ext cx="49183"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91" name="Group 23"/>
          <p:cNvGrpSpPr>
            <a:grpSpLocks/>
          </p:cNvGrpSpPr>
          <p:nvPr/>
        </p:nvGrpSpPr>
        <p:grpSpPr bwMode="auto">
          <a:xfrm>
            <a:off x="3748088" y="3878263"/>
            <a:ext cx="3849687" cy="138112"/>
            <a:chOff x="3748088" y="3878263"/>
            <a:chExt cx="3849687" cy="138112"/>
          </a:xfrm>
        </p:grpSpPr>
        <p:grpSp>
          <p:nvGrpSpPr>
            <p:cNvPr id="6592" name="Group 39"/>
            <p:cNvGrpSpPr>
              <a:grpSpLocks/>
            </p:cNvGrpSpPr>
            <p:nvPr/>
          </p:nvGrpSpPr>
          <p:grpSpPr bwMode="auto">
            <a:xfrm>
              <a:off x="5233988" y="3878263"/>
              <a:ext cx="2363787" cy="138112"/>
              <a:chOff x="3752561" y="2172938"/>
              <a:chExt cx="1687701" cy="98270"/>
            </a:xfrm>
          </p:grpSpPr>
          <p:sp>
            <p:nvSpPr>
              <p:cNvPr id="6596" name="TextBox 76"/>
              <p:cNvSpPr txBox="1">
                <a:spLocks noChangeArrowheads="1"/>
              </p:cNvSpPr>
              <p:nvPr/>
            </p:nvSpPr>
            <p:spPr bwMode="auto">
              <a:xfrm>
                <a:off x="3854064" y="2172938"/>
                <a:ext cx="158619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Consultation with staff, implementation of model</a:t>
                </a:r>
              </a:p>
            </p:txBody>
          </p:sp>
          <p:sp>
            <p:nvSpPr>
              <p:cNvPr id="411" name="Diamond 410"/>
              <p:cNvSpPr/>
              <p:nvPr/>
            </p:nvSpPr>
            <p:spPr>
              <a:xfrm>
                <a:off x="3752561" y="2175197"/>
                <a:ext cx="95209" cy="96011"/>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93" name="Group 547"/>
            <p:cNvGrpSpPr>
              <a:grpSpLocks/>
            </p:cNvGrpSpPr>
            <p:nvPr/>
          </p:nvGrpSpPr>
          <p:grpSpPr bwMode="auto">
            <a:xfrm>
              <a:off x="3748088" y="3915569"/>
              <a:ext cx="1516062" cy="63500"/>
              <a:chOff x="1167089" y="2821616"/>
              <a:chExt cx="1172445" cy="45719"/>
            </a:xfrm>
          </p:grpSpPr>
          <p:cxnSp>
            <p:nvCxnSpPr>
              <p:cNvPr id="549" name="Straight Connector 548"/>
              <p:cNvCxnSpPr/>
              <p:nvPr/>
            </p:nvCxnSpPr>
            <p:spPr>
              <a:xfrm>
                <a:off x="1230929" y="2845047"/>
                <a:ext cx="110860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50" name="Diamond 549"/>
              <p:cNvSpPr/>
              <p:nvPr/>
            </p:nvSpPr>
            <p:spPr>
              <a:xfrm>
                <a:off x="1167089" y="2800471"/>
                <a:ext cx="49108" cy="8800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92" name="Group 550"/>
          <p:cNvGrpSpPr>
            <a:grpSpLocks/>
          </p:cNvGrpSpPr>
          <p:nvPr/>
        </p:nvGrpSpPr>
        <p:grpSpPr bwMode="auto">
          <a:xfrm>
            <a:off x="6042025" y="4016375"/>
            <a:ext cx="1430338" cy="63500"/>
            <a:chOff x="1167089" y="2821616"/>
            <a:chExt cx="1106966" cy="45719"/>
          </a:xfrm>
        </p:grpSpPr>
        <p:cxnSp>
          <p:nvCxnSpPr>
            <p:cNvPr id="552" name="Straight Connector 551"/>
            <p:cNvCxnSpPr/>
            <p:nvPr/>
          </p:nvCxnSpPr>
          <p:spPr>
            <a:xfrm>
              <a:off x="1230976" y="2844476"/>
              <a:ext cx="104307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53" name="Diamond 552"/>
            <p:cNvSpPr/>
            <p:nvPr/>
          </p:nvSpPr>
          <p:spPr>
            <a:xfrm>
              <a:off x="1167089" y="2821616"/>
              <a:ext cx="49144" cy="4571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93" name="Group 122"/>
          <p:cNvGrpSpPr>
            <a:grpSpLocks/>
          </p:cNvGrpSpPr>
          <p:nvPr/>
        </p:nvGrpSpPr>
        <p:grpSpPr bwMode="auto">
          <a:xfrm>
            <a:off x="1147763" y="4319588"/>
            <a:ext cx="3700462" cy="133350"/>
            <a:chOff x="887854" y="3068960"/>
            <a:chExt cx="2864287" cy="95693"/>
          </a:xfrm>
        </p:grpSpPr>
        <p:grpSp>
          <p:nvGrpSpPr>
            <p:cNvPr id="6586" name="Group 42"/>
            <p:cNvGrpSpPr>
              <a:grpSpLocks/>
            </p:cNvGrpSpPr>
            <p:nvPr/>
          </p:nvGrpSpPr>
          <p:grpSpPr bwMode="auto">
            <a:xfrm>
              <a:off x="1701306" y="3068960"/>
              <a:ext cx="2050835" cy="95693"/>
              <a:chOff x="1570433" y="2261519"/>
              <a:chExt cx="1893078" cy="95693"/>
            </a:xfrm>
          </p:grpSpPr>
          <p:sp>
            <p:nvSpPr>
              <p:cNvPr id="6588" name="TextBox 82"/>
              <p:cNvSpPr txBox="1">
                <a:spLocks noChangeArrowheads="1"/>
              </p:cNvSpPr>
              <p:nvPr/>
            </p:nvSpPr>
            <p:spPr bwMode="auto">
              <a:xfrm>
                <a:off x="1679215" y="2272573"/>
                <a:ext cx="178429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Integrated Psychological Therapies pathway Model complete</a:t>
                </a:r>
              </a:p>
            </p:txBody>
          </p:sp>
          <p:sp>
            <p:nvSpPr>
              <p:cNvPr id="396" name="Diamond 395"/>
              <p:cNvSpPr/>
              <p:nvPr/>
            </p:nvSpPr>
            <p:spPr>
              <a:xfrm>
                <a:off x="1570434" y="2261519"/>
                <a:ext cx="95278"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54" name="Straight Connector 553"/>
            <p:cNvCxnSpPr/>
            <p:nvPr/>
          </p:nvCxnSpPr>
          <p:spPr>
            <a:xfrm>
              <a:off x="887854" y="3116807"/>
              <a:ext cx="80239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6194" name="Group 125"/>
          <p:cNvGrpSpPr>
            <a:grpSpLocks/>
          </p:cNvGrpSpPr>
          <p:nvPr/>
        </p:nvGrpSpPr>
        <p:grpSpPr bwMode="auto">
          <a:xfrm>
            <a:off x="1498600" y="4746625"/>
            <a:ext cx="4425950" cy="133350"/>
            <a:chOff x="1159935" y="3342974"/>
            <a:chExt cx="3424318" cy="95693"/>
          </a:xfrm>
        </p:grpSpPr>
        <p:grpSp>
          <p:nvGrpSpPr>
            <p:cNvPr id="6580" name="Group 227"/>
            <p:cNvGrpSpPr>
              <a:grpSpLocks/>
            </p:cNvGrpSpPr>
            <p:nvPr/>
          </p:nvGrpSpPr>
          <p:grpSpPr bwMode="auto">
            <a:xfrm>
              <a:off x="2286467" y="3342974"/>
              <a:ext cx="2297786" cy="95693"/>
              <a:chOff x="2110582" y="2486074"/>
              <a:chExt cx="2121033" cy="95693"/>
            </a:xfrm>
          </p:grpSpPr>
          <p:sp>
            <p:nvSpPr>
              <p:cNvPr id="6584" name="TextBox 91"/>
              <p:cNvSpPr txBox="1">
                <a:spLocks noChangeArrowheads="1"/>
              </p:cNvSpPr>
              <p:nvPr/>
            </p:nvSpPr>
            <p:spPr bwMode="auto">
              <a:xfrm>
                <a:off x="2219647" y="2486074"/>
                <a:ext cx="201196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Agreed strategy for forensic services and reconfiguration of estates</a:t>
                </a:r>
              </a:p>
            </p:txBody>
          </p:sp>
          <p:sp>
            <p:nvSpPr>
              <p:cNvPr id="412" name="Diamond 411"/>
              <p:cNvSpPr/>
              <p:nvPr/>
            </p:nvSpPr>
            <p:spPr>
              <a:xfrm>
                <a:off x="2110360" y="2486074"/>
                <a:ext cx="95235"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81" name="Group 554"/>
            <p:cNvGrpSpPr>
              <a:grpSpLocks/>
            </p:cNvGrpSpPr>
            <p:nvPr/>
          </p:nvGrpSpPr>
          <p:grpSpPr bwMode="auto">
            <a:xfrm>
              <a:off x="1159935" y="3367961"/>
              <a:ext cx="1110646" cy="45719"/>
              <a:chOff x="1167089" y="2821616"/>
              <a:chExt cx="1110646" cy="45719"/>
            </a:xfrm>
          </p:grpSpPr>
          <p:cxnSp>
            <p:nvCxnSpPr>
              <p:cNvPr id="556" name="Straight Connector 555"/>
              <p:cNvCxnSpPr/>
              <p:nvPr/>
            </p:nvCxnSpPr>
            <p:spPr>
              <a:xfrm>
                <a:off x="1230957" y="2844476"/>
                <a:ext cx="1046456"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57" name="Diamond 556"/>
              <p:cNvSpPr/>
              <p:nvPr/>
            </p:nvSpPr>
            <p:spPr>
              <a:xfrm>
                <a:off x="1167089" y="2821691"/>
                <a:ext cx="49129"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95" name="Group 123"/>
          <p:cNvGrpSpPr>
            <a:grpSpLocks/>
          </p:cNvGrpSpPr>
          <p:nvPr/>
        </p:nvGrpSpPr>
        <p:grpSpPr bwMode="auto">
          <a:xfrm>
            <a:off x="3760788" y="4859338"/>
            <a:ext cx="3954462" cy="136525"/>
            <a:chOff x="2865232" y="3450243"/>
            <a:chExt cx="3059449" cy="97212"/>
          </a:xfrm>
        </p:grpSpPr>
        <p:grpSp>
          <p:nvGrpSpPr>
            <p:cNvPr id="6574" name="Group 228"/>
            <p:cNvGrpSpPr>
              <a:grpSpLocks/>
            </p:cNvGrpSpPr>
            <p:nvPr/>
          </p:nvGrpSpPr>
          <p:grpSpPr bwMode="auto">
            <a:xfrm>
              <a:off x="3999192" y="3450243"/>
              <a:ext cx="1925489" cy="97212"/>
              <a:chOff x="3708289" y="2485766"/>
              <a:chExt cx="1777375" cy="97212"/>
            </a:xfrm>
          </p:grpSpPr>
          <p:sp>
            <p:nvSpPr>
              <p:cNvPr id="6578" name="TextBox 94"/>
              <p:cNvSpPr txBox="1">
                <a:spLocks noChangeArrowheads="1"/>
              </p:cNvSpPr>
              <p:nvPr/>
            </p:nvSpPr>
            <p:spPr bwMode="auto">
              <a:xfrm>
                <a:off x="3817867" y="2485766"/>
                <a:ext cx="166779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Detailed plans for reconfiguring and transferring patients</a:t>
                </a:r>
              </a:p>
            </p:txBody>
          </p:sp>
          <p:sp>
            <p:nvSpPr>
              <p:cNvPr id="397" name="Diamond 396"/>
              <p:cNvSpPr/>
              <p:nvPr/>
            </p:nvSpPr>
            <p:spPr>
              <a:xfrm>
                <a:off x="3707984" y="2486896"/>
                <a:ext cx="95233" cy="9608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75" name="Group 557"/>
            <p:cNvGrpSpPr>
              <a:grpSpLocks/>
            </p:cNvGrpSpPr>
            <p:nvPr/>
          </p:nvGrpSpPr>
          <p:grpSpPr bwMode="auto">
            <a:xfrm>
              <a:off x="2865232" y="3482259"/>
              <a:ext cx="1172445" cy="45719"/>
              <a:chOff x="1167089" y="2821616"/>
              <a:chExt cx="1172445" cy="45719"/>
            </a:xfrm>
          </p:grpSpPr>
          <p:cxnSp>
            <p:nvCxnSpPr>
              <p:cNvPr id="559" name="Straight Connector 558"/>
              <p:cNvCxnSpPr/>
              <p:nvPr/>
            </p:nvCxnSpPr>
            <p:spPr>
              <a:xfrm>
                <a:off x="1230955" y="2844988"/>
                <a:ext cx="110906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60" name="Diamond 559"/>
              <p:cNvSpPr/>
              <p:nvPr/>
            </p:nvSpPr>
            <p:spPr>
              <a:xfrm>
                <a:off x="1167089" y="2821251"/>
                <a:ext cx="49128" cy="46345"/>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96" name="Group 126"/>
          <p:cNvGrpSpPr>
            <a:grpSpLocks/>
          </p:cNvGrpSpPr>
          <p:nvPr/>
        </p:nvGrpSpPr>
        <p:grpSpPr bwMode="auto">
          <a:xfrm>
            <a:off x="6042025" y="4743450"/>
            <a:ext cx="2876550" cy="133350"/>
            <a:chOff x="4674942" y="3340506"/>
            <a:chExt cx="2226442" cy="95693"/>
          </a:xfrm>
        </p:grpSpPr>
        <p:grpSp>
          <p:nvGrpSpPr>
            <p:cNvPr id="6568" name="Group 229"/>
            <p:cNvGrpSpPr>
              <a:grpSpLocks/>
            </p:cNvGrpSpPr>
            <p:nvPr/>
          </p:nvGrpSpPr>
          <p:grpSpPr bwMode="auto">
            <a:xfrm>
              <a:off x="5794419" y="3340506"/>
              <a:ext cx="1106965" cy="95693"/>
              <a:chOff x="5350387" y="2493690"/>
              <a:chExt cx="1021814" cy="95693"/>
            </a:xfrm>
          </p:grpSpPr>
          <p:sp>
            <p:nvSpPr>
              <p:cNvPr id="6572" name="TextBox 97"/>
              <p:cNvSpPr txBox="1">
                <a:spLocks noChangeArrowheads="1"/>
              </p:cNvSpPr>
              <p:nvPr/>
            </p:nvSpPr>
            <p:spPr bwMode="auto">
              <a:xfrm>
                <a:off x="5479559" y="2497128"/>
                <a:ext cx="892642"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Commence execution plan</a:t>
                </a:r>
              </a:p>
            </p:txBody>
          </p:sp>
          <p:sp>
            <p:nvSpPr>
              <p:cNvPr id="413" name="Diamond 412"/>
              <p:cNvSpPr/>
              <p:nvPr/>
            </p:nvSpPr>
            <p:spPr>
              <a:xfrm>
                <a:off x="5350283" y="2493690"/>
                <a:ext cx="95273"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69" name="Group 560"/>
            <p:cNvGrpSpPr>
              <a:grpSpLocks/>
            </p:cNvGrpSpPr>
            <p:nvPr/>
          </p:nvGrpSpPr>
          <p:grpSpPr bwMode="auto">
            <a:xfrm>
              <a:off x="4674942" y="3365493"/>
              <a:ext cx="1117829" cy="45719"/>
              <a:chOff x="1167089" y="2821616"/>
              <a:chExt cx="1117829" cy="45719"/>
            </a:xfrm>
          </p:grpSpPr>
          <p:cxnSp>
            <p:nvCxnSpPr>
              <p:cNvPr id="562" name="Straight Connector 561"/>
              <p:cNvCxnSpPr/>
              <p:nvPr/>
            </p:nvCxnSpPr>
            <p:spPr>
              <a:xfrm>
                <a:off x="1230982" y="2844476"/>
                <a:ext cx="105424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63" name="Diamond 562"/>
              <p:cNvSpPr/>
              <p:nvPr/>
            </p:nvSpPr>
            <p:spPr>
              <a:xfrm>
                <a:off x="1167089" y="2821691"/>
                <a:ext cx="49149"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97" name="Group 128"/>
          <p:cNvGrpSpPr>
            <a:grpSpLocks/>
          </p:cNvGrpSpPr>
          <p:nvPr/>
        </p:nvGrpSpPr>
        <p:grpSpPr bwMode="auto">
          <a:xfrm>
            <a:off x="8296275" y="4851400"/>
            <a:ext cx="2579688" cy="134938"/>
            <a:chOff x="6373873" y="3451759"/>
            <a:chExt cx="1996806" cy="95693"/>
          </a:xfrm>
        </p:grpSpPr>
        <p:grpSp>
          <p:nvGrpSpPr>
            <p:cNvPr id="6562" name="Group 230"/>
            <p:cNvGrpSpPr>
              <a:grpSpLocks/>
            </p:cNvGrpSpPr>
            <p:nvPr/>
          </p:nvGrpSpPr>
          <p:grpSpPr bwMode="auto">
            <a:xfrm>
              <a:off x="7542058" y="3451759"/>
              <a:ext cx="828621" cy="95693"/>
              <a:chOff x="6961897" y="2487284"/>
              <a:chExt cx="764881" cy="95693"/>
            </a:xfrm>
          </p:grpSpPr>
          <p:sp>
            <p:nvSpPr>
              <p:cNvPr id="6566" name="TextBox 100"/>
              <p:cNvSpPr txBox="1">
                <a:spLocks noChangeArrowheads="1"/>
              </p:cNvSpPr>
              <p:nvPr/>
            </p:nvSpPr>
            <p:spPr bwMode="auto">
              <a:xfrm>
                <a:off x="7081751" y="2491600"/>
                <a:ext cx="64502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Deliver plan </a:t>
                </a:r>
              </a:p>
            </p:txBody>
          </p:sp>
          <p:sp>
            <p:nvSpPr>
              <p:cNvPr id="406" name="Diamond 405"/>
              <p:cNvSpPr/>
              <p:nvPr/>
            </p:nvSpPr>
            <p:spPr>
              <a:xfrm>
                <a:off x="6962273" y="2487284"/>
                <a:ext cx="9528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63" name="Group 563"/>
            <p:cNvGrpSpPr>
              <a:grpSpLocks/>
            </p:cNvGrpSpPr>
            <p:nvPr/>
          </p:nvGrpSpPr>
          <p:grpSpPr bwMode="auto">
            <a:xfrm>
              <a:off x="6373873" y="3476746"/>
              <a:ext cx="1172445" cy="45719"/>
              <a:chOff x="1167089" y="2821616"/>
              <a:chExt cx="1172445" cy="45719"/>
            </a:xfrm>
          </p:grpSpPr>
          <p:cxnSp>
            <p:nvCxnSpPr>
              <p:cNvPr id="565" name="Straight Connector 564"/>
              <p:cNvCxnSpPr/>
              <p:nvPr/>
            </p:nvCxnSpPr>
            <p:spPr>
              <a:xfrm>
                <a:off x="1230987" y="2845038"/>
                <a:ext cx="110838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66" name="Diamond 565"/>
              <p:cNvSpPr/>
              <p:nvPr/>
            </p:nvSpPr>
            <p:spPr>
              <a:xfrm>
                <a:off x="1167089" y="2821396"/>
                <a:ext cx="49152" cy="4615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198" name="Group 138"/>
          <p:cNvGrpSpPr>
            <a:grpSpLocks/>
          </p:cNvGrpSpPr>
          <p:nvPr/>
        </p:nvGrpSpPr>
        <p:grpSpPr bwMode="auto">
          <a:xfrm>
            <a:off x="3757613" y="5073650"/>
            <a:ext cx="1516062" cy="63500"/>
            <a:chOff x="2871097" y="3576201"/>
            <a:chExt cx="1172445" cy="45719"/>
          </a:xfrm>
        </p:grpSpPr>
        <p:cxnSp>
          <p:nvCxnSpPr>
            <p:cNvPr id="567" name="Straight Connector 566"/>
            <p:cNvCxnSpPr/>
            <p:nvPr/>
          </p:nvCxnSpPr>
          <p:spPr>
            <a:xfrm>
              <a:off x="2934937" y="3599060"/>
              <a:ext cx="110860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68" name="Diamond 567"/>
            <p:cNvSpPr/>
            <p:nvPr/>
          </p:nvSpPr>
          <p:spPr>
            <a:xfrm>
              <a:off x="2871097" y="3576201"/>
              <a:ext cx="49108"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199" name="Group 27"/>
          <p:cNvGrpSpPr>
            <a:grpSpLocks/>
          </p:cNvGrpSpPr>
          <p:nvPr/>
        </p:nvGrpSpPr>
        <p:grpSpPr bwMode="auto">
          <a:xfrm>
            <a:off x="1503363" y="5203825"/>
            <a:ext cx="2165350" cy="133350"/>
            <a:chOff x="1503363" y="5203825"/>
            <a:chExt cx="2165350" cy="133350"/>
          </a:xfrm>
        </p:grpSpPr>
        <p:grpSp>
          <p:nvGrpSpPr>
            <p:cNvPr id="6555" name="Group 233"/>
            <p:cNvGrpSpPr>
              <a:grpSpLocks/>
            </p:cNvGrpSpPr>
            <p:nvPr/>
          </p:nvGrpSpPr>
          <p:grpSpPr bwMode="auto">
            <a:xfrm>
              <a:off x="2967513" y="5203825"/>
              <a:ext cx="701200" cy="133350"/>
              <a:chOff x="2124312" y="2691674"/>
              <a:chExt cx="500925" cy="95693"/>
            </a:xfrm>
          </p:grpSpPr>
          <p:sp>
            <p:nvSpPr>
              <p:cNvPr id="6558" name="TextBox 106"/>
              <p:cNvSpPr txBox="1">
                <a:spLocks noChangeArrowheads="1"/>
              </p:cNvSpPr>
              <p:nvPr/>
            </p:nvSpPr>
            <p:spPr bwMode="auto">
              <a:xfrm>
                <a:off x="2260165" y="2691674"/>
                <a:ext cx="365072" cy="7730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Draft model </a:t>
                </a:r>
                <a:endParaRPr lang="en-GB" sz="700">
                  <a:solidFill>
                    <a:srgbClr val="FF0000"/>
                  </a:solidFill>
                  <a:latin typeface="Segoe UI" pitchFamily="34" charset="0"/>
                  <a:cs typeface="Segoe UI" pitchFamily="34" charset="0"/>
                </a:endParaRPr>
              </a:p>
            </p:txBody>
          </p:sp>
          <p:sp>
            <p:nvSpPr>
              <p:cNvPr id="389" name="Diamond 388"/>
              <p:cNvSpPr/>
              <p:nvPr/>
            </p:nvSpPr>
            <p:spPr>
              <a:xfrm>
                <a:off x="2123973" y="2691674"/>
                <a:ext cx="95263"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69" name="Straight Connector 568"/>
            <p:cNvCxnSpPr/>
            <p:nvPr/>
          </p:nvCxnSpPr>
          <p:spPr>
            <a:xfrm>
              <a:off x="1585913" y="5270500"/>
              <a:ext cx="136048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70" name="Diamond 569"/>
            <p:cNvSpPr/>
            <p:nvPr/>
          </p:nvSpPr>
          <p:spPr>
            <a:xfrm>
              <a:off x="1503363" y="5238750"/>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anchor="ctr"/>
            <a:lstStyle/>
            <a:p>
              <a:pPr algn="ctr">
                <a:defRPr/>
              </a:pPr>
              <a:endParaRPr lang="en-GB" sz="700" dirty="0">
                <a:latin typeface="Segoe UI" pitchFamily="34" charset="0"/>
                <a:cs typeface="Segoe UI" pitchFamily="34" charset="0"/>
              </a:endParaRPr>
            </a:p>
          </p:txBody>
        </p:sp>
      </p:grpSp>
      <p:grpSp>
        <p:nvGrpSpPr>
          <p:cNvPr id="6200" name="Group 147"/>
          <p:cNvGrpSpPr>
            <a:grpSpLocks/>
          </p:cNvGrpSpPr>
          <p:nvPr/>
        </p:nvGrpSpPr>
        <p:grpSpPr bwMode="auto">
          <a:xfrm>
            <a:off x="5280025" y="5280025"/>
            <a:ext cx="3595688" cy="133350"/>
            <a:chOff x="4085485" y="3681669"/>
            <a:chExt cx="2782916" cy="95693"/>
          </a:xfrm>
        </p:grpSpPr>
        <p:grpSp>
          <p:nvGrpSpPr>
            <p:cNvPr id="6550" name="Group 234"/>
            <p:cNvGrpSpPr>
              <a:grpSpLocks/>
            </p:cNvGrpSpPr>
            <p:nvPr/>
          </p:nvGrpSpPr>
          <p:grpSpPr bwMode="auto">
            <a:xfrm>
              <a:off x="4639717" y="3681669"/>
              <a:ext cx="2228684" cy="95693"/>
              <a:chOff x="4282815" y="2712518"/>
              <a:chExt cx="2057247" cy="95693"/>
            </a:xfrm>
          </p:grpSpPr>
          <p:sp>
            <p:nvSpPr>
              <p:cNvPr id="6553" name="TextBox 109"/>
              <p:cNvSpPr txBox="1">
                <a:spLocks noChangeArrowheads="1"/>
              </p:cNvSpPr>
              <p:nvPr/>
            </p:nvSpPr>
            <p:spPr bwMode="auto">
              <a:xfrm>
                <a:off x="4392607" y="2716967"/>
                <a:ext cx="1947455"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Single model of service across Oxon/Bucks Sept/Oct 2013</a:t>
                </a:r>
              </a:p>
            </p:txBody>
          </p:sp>
          <p:sp>
            <p:nvSpPr>
              <p:cNvPr id="390" name="Diamond 389"/>
              <p:cNvSpPr/>
              <p:nvPr/>
            </p:nvSpPr>
            <p:spPr>
              <a:xfrm>
                <a:off x="4282717" y="2712518"/>
                <a:ext cx="9526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71" name="Straight Connector 570"/>
            <p:cNvCxnSpPr/>
            <p:nvPr/>
          </p:nvCxnSpPr>
          <p:spPr>
            <a:xfrm>
              <a:off x="4149375" y="3723820"/>
              <a:ext cx="58975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2" name="Diamond 571"/>
            <p:cNvSpPr/>
            <p:nvPr/>
          </p:nvSpPr>
          <p:spPr>
            <a:xfrm>
              <a:off x="4085485" y="3701036"/>
              <a:ext cx="49146"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01" name="Group 135"/>
          <p:cNvGrpSpPr>
            <a:grpSpLocks/>
          </p:cNvGrpSpPr>
          <p:nvPr/>
        </p:nvGrpSpPr>
        <p:grpSpPr bwMode="auto">
          <a:xfrm>
            <a:off x="1498600" y="5461000"/>
            <a:ext cx="1428750" cy="65088"/>
            <a:chOff x="1159935" y="3853651"/>
            <a:chExt cx="1104972" cy="45719"/>
          </a:xfrm>
        </p:grpSpPr>
        <p:cxnSp>
          <p:nvCxnSpPr>
            <p:cNvPr id="573" name="Straight Connector 572"/>
            <p:cNvCxnSpPr/>
            <p:nvPr/>
          </p:nvCxnSpPr>
          <p:spPr>
            <a:xfrm>
              <a:off x="1223778" y="3877068"/>
              <a:ext cx="104112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74" name="Diamond 573"/>
            <p:cNvSpPr/>
            <p:nvPr/>
          </p:nvSpPr>
          <p:spPr>
            <a:xfrm>
              <a:off x="1159935" y="3853651"/>
              <a:ext cx="49110"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02" name="Group 129"/>
          <p:cNvGrpSpPr>
            <a:grpSpLocks/>
          </p:cNvGrpSpPr>
          <p:nvPr/>
        </p:nvGrpSpPr>
        <p:grpSpPr bwMode="auto">
          <a:xfrm>
            <a:off x="6029325" y="5461000"/>
            <a:ext cx="4291013" cy="134938"/>
            <a:chOff x="4665985" y="3853651"/>
            <a:chExt cx="3320130" cy="95693"/>
          </a:xfrm>
        </p:grpSpPr>
        <p:grpSp>
          <p:nvGrpSpPr>
            <p:cNvPr id="6543" name="Group 241"/>
            <p:cNvGrpSpPr>
              <a:grpSpLocks/>
            </p:cNvGrpSpPr>
            <p:nvPr/>
          </p:nvGrpSpPr>
          <p:grpSpPr bwMode="auto">
            <a:xfrm>
              <a:off x="5792771" y="3853651"/>
              <a:ext cx="2193344" cy="95693"/>
              <a:chOff x="5347171" y="2831839"/>
              <a:chExt cx="2024625" cy="95693"/>
            </a:xfrm>
          </p:grpSpPr>
          <p:sp>
            <p:nvSpPr>
              <p:cNvPr id="6546" name="TextBox 115"/>
              <p:cNvSpPr txBox="1">
                <a:spLocks noChangeArrowheads="1"/>
              </p:cNvSpPr>
              <p:nvPr/>
            </p:nvSpPr>
            <p:spPr bwMode="auto">
              <a:xfrm>
                <a:off x="5468240" y="2831839"/>
                <a:ext cx="190355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Reduce length of stay in older adult wards – new model</a:t>
                </a:r>
              </a:p>
            </p:txBody>
          </p:sp>
          <p:sp>
            <p:nvSpPr>
              <p:cNvPr id="407" name="Diamond 406"/>
              <p:cNvSpPr/>
              <p:nvPr/>
            </p:nvSpPr>
            <p:spPr>
              <a:xfrm>
                <a:off x="5346781" y="2831839"/>
                <a:ext cx="9524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75" name="Straight Connector 574"/>
            <p:cNvCxnSpPr/>
            <p:nvPr/>
          </p:nvCxnSpPr>
          <p:spPr>
            <a:xfrm>
              <a:off x="4729857" y="3900934"/>
              <a:ext cx="10526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6" name="Diamond 575"/>
            <p:cNvSpPr/>
            <p:nvPr/>
          </p:nvSpPr>
          <p:spPr>
            <a:xfrm>
              <a:off x="4665985" y="3863784"/>
              <a:ext cx="49133" cy="4615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03" name="Group 131"/>
          <p:cNvGrpSpPr>
            <a:grpSpLocks/>
          </p:cNvGrpSpPr>
          <p:nvPr/>
        </p:nvGrpSpPr>
        <p:grpSpPr bwMode="auto">
          <a:xfrm>
            <a:off x="4518025" y="5557838"/>
            <a:ext cx="2597150" cy="133350"/>
            <a:chOff x="3496575" y="3922321"/>
            <a:chExt cx="2009000" cy="95693"/>
          </a:xfrm>
        </p:grpSpPr>
        <p:grpSp>
          <p:nvGrpSpPr>
            <p:cNvPr id="6538" name="Group 239"/>
            <p:cNvGrpSpPr>
              <a:grpSpLocks/>
            </p:cNvGrpSpPr>
            <p:nvPr/>
          </p:nvGrpSpPr>
          <p:grpSpPr bwMode="auto">
            <a:xfrm>
              <a:off x="4058937" y="3922321"/>
              <a:ext cx="1446638" cy="95693"/>
              <a:chOff x="3769641" y="2829723"/>
              <a:chExt cx="1335358" cy="95693"/>
            </a:xfrm>
          </p:grpSpPr>
          <p:sp>
            <p:nvSpPr>
              <p:cNvPr id="6541" name="TextBox 118"/>
              <p:cNvSpPr txBox="1">
                <a:spLocks noChangeArrowheads="1"/>
              </p:cNvSpPr>
              <p:nvPr/>
            </p:nvSpPr>
            <p:spPr bwMode="auto">
              <a:xfrm>
                <a:off x="3885107" y="2840778"/>
                <a:ext cx="1219892"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Consultation with SPNCC and HOSC</a:t>
                </a:r>
              </a:p>
            </p:txBody>
          </p:sp>
          <p:sp>
            <p:nvSpPr>
              <p:cNvPr id="391" name="Diamond 390"/>
              <p:cNvSpPr/>
              <p:nvPr/>
            </p:nvSpPr>
            <p:spPr>
              <a:xfrm>
                <a:off x="3769696" y="2829723"/>
                <a:ext cx="9521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77" name="Straight Connector 576"/>
            <p:cNvCxnSpPr/>
            <p:nvPr/>
          </p:nvCxnSpPr>
          <p:spPr>
            <a:xfrm>
              <a:off x="3560431" y="3970168"/>
              <a:ext cx="47769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8" name="Diamond 577"/>
            <p:cNvSpPr/>
            <p:nvPr/>
          </p:nvSpPr>
          <p:spPr>
            <a:xfrm>
              <a:off x="3496575" y="3947383"/>
              <a:ext cx="49120"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04" name="Group 90"/>
          <p:cNvGrpSpPr>
            <a:grpSpLocks/>
          </p:cNvGrpSpPr>
          <p:nvPr/>
        </p:nvGrpSpPr>
        <p:grpSpPr bwMode="auto">
          <a:xfrm>
            <a:off x="9070975" y="5526088"/>
            <a:ext cx="3251200" cy="134937"/>
            <a:chOff x="7018850" y="3800057"/>
            <a:chExt cx="2515765" cy="95693"/>
          </a:xfrm>
        </p:grpSpPr>
        <p:grpSp>
          <p:nvGrpSpPr>
            <p:cNvPr id="6532" name="Group 232"/>
            <p:cNvGrpSpPr>
              <a:grpSpLocks/>
            </p:cNvGrpSpPr>
            <p:nvPr/>
          </p:nvGrpSpPr>
          <p:grpSpPr bwMode="auto">
            <a:xfrm>
              <a:off x="8436269" y="3800057"/>
              <a:ext cx="1098346" cy="95693"/>
              <a:chOff x="7787325" y="2595981"/>
              <a:chExt cx="1013858" cy="95693"/>
            </a:xfrm>
          </p:grpSpPr>
          <p:sp>
            <p:nvSpPr>
              <p:cNvPr id="6536" name="TextBox 124"/>
              <p:cNvSpPr txBox="1">
                <a:spLocks noChangeArrowheads="1"/>
              </p:cNvSpPr>
              <p:nvPr/>
            </p:nvSpPr>
            <p:spPr bwMode="auto">
              <a:xfrm>
                <a:off x="7917204" y="2600437"/>
                <a:ext cx="88397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New model implemented</a:t>
                </a:r>
              </a:p>
            </p:txBody>
          </p:sp>
          <p:sp>
            <p:nvSpPr>
              <p:cNvPr id="415" name="Diamond 414"/>
              <p:cNvSpPr/>
              <p:nvPr/>
            </p:nvSpPr>
            <p:spPr>
              <a:xfrm>
                <a:off x="7787469" y="2595981"/>
                <a:ext cx="9524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33" name="Group 132"/>
            <p:cNvGrpSpPr>
              <a:grpSpLocks/>
            </p:cNvGrpSpPr>
            <p:nvPr/>
          </p:nvGrpSpPr>
          <p:grpSpPr bwMode="auto">
            <a:xfrm>
              <a:off x="7018850" y="3825044"/>
              <a:ext cx="1469252" cy="45719"/>
              <a:chOff x="7106663" y="3961227"/>
              <a:chExt cx="1469252" cy="45719"/>
            </a:xfrm>
          </p:grpSpPr>
          <p:cxnSp>
            <p:nvCxnSpPr>
              <p:cNvPr id="579" name="Straight Connector 578"/>
              <p:cNvCxnSpPr/>
              <p:nvPr/>
            </p:nvCxnSpPr>
            <p:spPr>
              <a:xfrm>
                <a:off x="7170540" y="3984649"/>
                <a:ext cx="140529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80" name="Diamond 579"/>
              <p:cNvSpPr/>
              <p:nvPr/>
            </p:nvSpPr>
            <p:spPr>
              <a:xfrm>
                <a:off x="7106663" y="3961008"/>
                <a:ext cx="49136" cy="4615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05" name="Group 150"/>
          <p:cNvGrpSpPr>
            <a:grpSpLocks/>
          </p:cNvGrpSpPr>
          <p:nvPr/>
        </p:nvGrpSpPr>
        <p:grpSpPr bwMode="auto">
          <a:xfrm>
            <a:off x="1143000" y="5740400"/>
            <a:ext cx="1987550" cy="134938"/>
            <a:chOff x="884428" y="4038803"/>
            <a:chExt cx="1537777" cy="95693"/>
          </a:xfrm>
        </p:grpSpPr>
        <p:grpSp>
          <p:nvGrpSpPr>
            <p:cNvPr id="6528" name="Group 242"/>
            <p:cNvGrpSpPr>
              <a:grpSpLocks/>
            </p:cNvGrpSpPr>
            <p:nvPr/>
          </p:nvGrpSpPr>
          <p:grpSpPr bwMode="auto">
            <a:xfrm>
              <a:off x="1124564" y="4038803"/>
              <a:ext cx="1297641" cy="95693"/>
              <a:chOff x="1038059" y="2962463"/>
              <a:chExt cx="1197822" cy="95693"/>
            </a:xfrm>
          </p:grpSpPr>
          <p:sp>
            <p:nvSpPr>
              <p:cNvPr id="6530" name="TextBox 121"/>
              <p:cNvSpPr txBox="1">
                <a:spLocks noChangeArrowheads="1"/>
              </p:cNvSpPr>
              <p:nvPr/>
            </p:nvSpPr>
            <p:spPr bwMode="auto">
              <a:xfrm>
                <a:off x="1169502" y="2973517"/>
                <a:ext cx="106637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PID Developed and signed off</a:t>
                </a:r>
              </a:p>
            </p:txBody>
          </p:sp>
          <p:sp>
            <p:nvSpPr>
              <p:cNvPr id="399" name="Diamond 398"/>
              <p:cNvSpPr/>
              <p:nvPr/>
            </p:nvSpPr>
            <p:spPr>
              <a:xfrm>
                <a:off x="1038615" y="2962463"/>
                <a:ext cx="95237"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81" name="Straight Connector 580"/>
            <p:cNvCxnSpPr/>
            <p:nvPr/>
          </p:nvCxnSpPr>
          <p:spPr>
            <a:xfrm>
              <a:off x="884428" y="4077080"/>
              <a:ext cx="237054"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06" name="Group 140"/>
          <p:cNvGrpSpPr>
            <a:grpSpLocks/>
          </p:cNvGrpSpPr>
          <p:nvPr/>
        </p:nvGrpSpPr>
        <p:grpSpPr bwMode="auto">
          <a:xfrm>
            <a:off x="1498600" y="5964238"/>
            <a:ext cx="4167188" cy="134937"/>
            <a:chOff x="1159055" y="4119820"/>
            <a:chExt cx="3225472" cy="95693"/>
          </a:xfrm>
        </p:grpSpPr>
        <p:grpSp>
          <p:nvGrpSpPr>
            <p:cNvPr id="6522" name="Group 244"/>
            <p:cNvGrpSpPr>
              <a:grpSpLocks/>
            </p:cNvGrpSpPr>
            <p:nvPr/>
          </p:nvGrpSpPr>
          <p:grpSpPr bwMode="auto">
            <a:xfrm>
              <a:off x="2884584" y="4119820"/>
              <a:ext cx="1499943" cy="95693"/>
              <a:chOff x="2662693" y="2962462"/>
              <a:chExt cx="1384563" cy="95693"/>
            </a:xfrm>
          </p:grpSpPr>
          <p:sp>
            <p:nvSpPr>
              <p:cNvPr id="6526" name="TextBox 127"/>
              <p:cNvSpPr txBox="1">
                <a:spLocks noChangeArrowheads="1"/>
              </p:cNvSpPr>
              <p:nvPr/>
            </p:nvSpPr>
            <p:spPr bwMode="auto">
              <a:xfrm>
                <a:off x="2776372" y="2979091"/>
                <a:ext cx="1270884"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Clinical workshops, Costing of 7 day model</a:t>
                </a:r>
              </a:p>
            </p:txBody>
          </p:sp>
          <p:sp>
            <p:nvSpPr>
              <p:cNvPr id="408" name="Diamond 407"/>
              <p:cNvSpPr/>
              <p:nvPr/>
            </p:nvSpPr>
            <p:spPr>
              <a:xfrm>
                <a:off x="2662359" y="2962462"/>
                <a:ext cx="95275"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23" name="Group 581"/>
            <p:cNvGrpSpPr>
              <a:grpSpLocks/>
            </p:cNvGrpSpPr>
            <p:nvPr/>
          </p:nvGrpSpPr>
          <p:grpSpPr bwMode="auto">
            <a:xfrm>
              <a:off x="1159055" y="4147595"/>
              <a:ext cx="1741745" cy="45719"/>
              <a:chOff x="1159935" y="3853651"/>
              <a:chExt cx="1741745" cy="45719"/>
            </a:xfrm>
          </p:grpSpPr>
          <p:cxnSp>
            <p:nvCxnSpPr>
              <p:cNvPr id="583" name="Straight Connector 582"/>
              <p:cNvCxnSpPr/>
              <p:nvPr/>
            </p:nvCxnSpPr>
            <p:spPr>
              <a:xfrm>
                <a:off x="1223830" y="3876536"/>
                <a:ext cx="167724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84" name="Diamond 583"/>
              <p:cNvSpPr/>
              <p:nvPr/>
            </p:nvSpPr>
            <p:spPr>
              <a:xfrm>
                <a:off x="1159935" y="3854020"/>
                <a:ext cx="49150" cy="45032"/>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07" name="Group 152"/>
          <p:cNvGrpSpPr>
            <a:grpSpLocks/>
          </p:cNvGrpSpPr>
          <p:nvPr/>
        </p:nvGrpSpPr>
        <p:grpSpPr bwMode="auto">
          <a:xfrm>
            <a:off x="3751263" y="5710238"/>
            <a:ext cx="4529137" cy="134937"/>
            <a:chOff x="2902893" y="4008095"/>
            <a:chExt cx="3504637" cy="96430"/>
          </a:xfrm>
        </p:grpSpPr>
        <p:grpSp>
          <p:nvGrpSpPr>
            <p:cNvPr id="6516" name="Group 245"/>
            <p:cNvGrpSpPr>
              <a:grpSpLocks/>
            </p:cNvGrpSpPr>
            <p:nvPr/>
          </p:nvGrpSpPr>
          <p:grpSpPr bwMode="auto">
            <a:xfrm>
              <a:off x="4060177" y="4008095"/>
              <a:ext cx="2347353" cy="96430"/>
              <a:chOff x="3729648" y="2961644"/>
              <a:chExt cx="2166787" cy="96430"/>
            </a:xfrm>
          </p:grpSpPr>
          <p:sp>
            <p:nvSpPr>
              <p:cNvPr id="6520" name="TextBox 130"/>
              <p:cNvSpPr txBox="1">
                <a:spLocks noChangeArrowheads="1"/>
              </p:cNvSpPr>
              <p:nvPr/>
            </p:nvSpPr>
            <p:spPr bwMode="auto">
              <a:xfrm>
                <a:off x="3834048" y="2961644"/>
                <a:ext cx="206238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Integrated Teams Phase 1 complete (community services)</a:t>
                </a:r>
              </a:p>
            </p:txBody>
          </p:sp>
          <p:sp>
            <p:nvSpPr>
              <p:cNvPr id="402" name="Diamond 401"/>
              <p:cNvSpPr/>
              <p:nvPr/>
            </p:nvSpPr>
            <p:spPr>
              <a:xfrm>
                <a:off x="3729531" y="2962778"/>
                <a:ext cx="95249" cy="95296"/>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17" name="Group 584"/>
            <p:cNvGrpSpPr>
              <a:grpSpLocks/>
            </p:cNvGrpSpPr>
            <p:nvPr/>
          </p:nvGrpSpPr>
          <p:grpSpPr bwMode="auto">
            <a:xfrm>
              <a:off x="2902893" y="4031353"/>
              <a:ext cx="1172445" cy="45719"/>
              <a:chOff x="2871097" y="3576201"/>
              <a:chExt cx="1172445" cy="45719"/>
            </a:xfrm>
          </p:grpSpPr>
          <p:cxnSp>
            <p:nvCxnSpPr>
              <p:cNvPr id="586" name="Straight Connector 585"/>
              <p:cNvCxnSpPr/>
              <p:nvPr/>
            </p:nvCxnSpPr>
            <p:spPr>
              <a:xfrm>
                <a:off x="2934974" y="3599456"/>
                <a:ext cx="110802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87" name="Diamond 586"/>
              <p:cNvSpPr/>
              <p:nvPr/>
            </p:nvSpPr>
            <p:spPr>
              <a:xfrm>
                <a:off x="2871097" y="3576766"/>
                <a:ext cx="49136" cy="4537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08" name="Group 141"/>
          <p:cNvGrpSpPr>
            <a:grpSpLocks/>
          </p:cNvGrpSpPr>
          <p:nvPr/>
        </p:nvGrpSpPr>
        <p:grpSpPr bwMode="auto">
          <a:xfrm>
            <a:off x="3757613" y="5842000"/>
            <a:ext cx="4527550" cy="133350"/>
            <a:chOff x="2908214" y="4086649"/>
            <a:chExt cx="3503207" cy="95693"/>
          </a:xfrm>
        </p:grpSpPr>
        <p:grpSp>
          <p:nvGrpSpPr>
            <p:cNvPr id="6510" name="Group 247"/>
            <p:cNvGrpSpPr>
              <a:grpSpLocks/>
            </p:cNvGrpSpPr>
            <p:nvPr/>
          </p:nvGrpSpPr>
          <p:grpSpPr bwMode="auto">
            <a:xfrm>
              <a:off x="4064608" y="4086649"/>
              <a:ext cx="2346813" cy="95693"/>
              <a:chOff x="3727832" y="3046283"/>
              <a:chExt cx="2166289" cy="95693"/>
            </a:xfrm>
          </p:grpSpPr>
          <p:sp>
            <p:nvSpPr>
              <p:cNvPr id="6514" name="TextBox 139"/>
              <p:cNvSpPr txBox="1">
                <a:spLocks noChangeArrowheads="1"/>
              </p:cNvSpPr>
              <p:nvPr/>
            </p:nvSpPr>
            <p:spPr bwMode="auto">
              <a:xfrm>
                <a:off x="3831734" y="3057337"/>
                <a:ext cx="206238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Integrated Teams Phase 2 complete (older peoples MH)</a:t>
                </a:r>
              </a:p>
            </p:txBody>
          </p:sp>
          <p:sp>
            <p:nvSpPr>
              <p:cNvPr id="410" name="Diamond 409"/>
              <p:cNvSpPr/>
              <p:nvPr/>
            </p:nvSpPr>
            <p:spPr>
              <a:xfrm>
                <a:off x="3727341" y="3046283"/>
                <a:ext cx="95243"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11" name="Group 587"/>
            <p:cNvGrpSpPr>
              <a:grpSpLocks/>
            </p:cNvGrpSpPr>
            <p:nvPr/>
          </p:nvGrpSpPr>
          <p:grpSpPr bwMode="auto">
            <a:xfrm>
              <a:off x="2908214" y="4111636"/>
              <a:ext cx="1172445" cy="45719"/>
              <a:chOff x="2871097" y="3576201"/>
              <a:chExt cx="1172445" cy="45719"/>
            </a:xfrm>
          </p:grpSpPr>
          <p:cxnSp>
            <p:nvCxnSpPr>
              <p:cNvPr id="589" name="Straight Connector 588"/>
              <p:cNvCxnSpPr/>
              <p:nvPr/>
            </p:nvCxnSpPr>
            <p:spPr>
              <a:xfrm>
                <a:off x="2934970" y="3599060"/>
                <a:ext cx="110918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90" name="Diamond 589"/>
              <p:cNvSpPr/>
              <p:nvPr/>
            </p:nvSpPr>
            <p:spPr>
              <a:xfrm>
                <a:off x="2871097" y="3576276"/>
                <a:ext cx="49133"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09" name="Group 146"/>
          <p:cNvGrpSpPr>
            <a:grpSpLocks/>
          </p:cNvGrpSpPr>
          <p:nvPr/>
        </p:nvGrpSpPr>
        <p:grpSpPr bwMode="auto">
          <a:xfrm>
            <a:off x="7546975" y="5962650"/>
            <a:ext cx="3309938" cy="133350"/>
            <a:chOff x="5839371" y="4152452"/>
            <a:chExt cx="2561287" cy="95693"/>
          </a:xfrm>
        </p:grpSpPr>
        <p:grpSp>
          <p:nvGrpSpPr>
            <p:cNvPr id="6504" name="Group 248"/>
            <p:cNvGrpSpPr>
              <a:grpSpLocks/>
            </p:cNvGrpSpPr>
            <p:nvPr/>
          </p:nvGrpSpPr>
          <p:grpSpPr bwMode="auto">
            <a:xfrm>
              <a:off x="7542063" y="4152452"/>
              <a:ext cx="858595" cy="95693"/>
              <a:chOff x="6958176" y="2993483"/>
              <a:chExt cx="792549" cy="95693"/>
            </a:xfrm>
          </p:grpSpPr>
          <p:sp>
            <p:nvSpPr>
              <p:cNvPr id="6508" name="TextBox 133"/>
              <p:cNvSpPr txBox="1">
                <a:spLocks noChangeArrowheads="1"/>
              </p:cNvSpPr>
              <p:nvPr/>
            </p:nvSpPr>
            <p:spPr bwMode="auto">
              <a:xfrm>
                <a:off x="7078028" y="2998386"/>
                <a:ext cx="67269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Review Phase 1/2</a:t>
                </a:r>
              </a:p>
            </p:txBody>
          </p:sp>
          <p:sp>
            <p:nvSpPr>
              <p:cNvPr id="418" name="Diamond 417"/>
              <p:cNvSpPr/>
              <p:nvPr/>
            </p:nvSpPr>
            <p:spPr>
              <a:xfrm>
                <a:off x="6958101" y="2993483"/>
                <a:ext cx="9525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505" name="Group 590"/>
            <p:cNvGrpSpPr>
              <a:grpSpLocks/>
            </p:cNvGrpSpPr>
            <p:nvPr/>
          </p:nvGrpSpPr>
          <p:grpSpPr bwMode="auto">
            <a:xfrm>
              <a:off x="5839371" y="4177439"/>
              <a:ext cx="1721269" cy="45719"/>
              <a:chOff x="2871097" y="3576201"/>
              <a:chExt cx="1721269" cy="45719"/>
            </a:xfrm>
          </p:grpSpPr>
          <p:cxnSp>
            <p:nvCxnSpPr>
              <p:cNvPr id="592" name="Straight Connector 591"/>
              <p:cNvCxnSpPr/>
              <p:nvPr/>
            </p:nvCxnSpPr>
            <p:spPr>
              <a:xfrm>
                <a:off x="2934976" y="3599061"/>
                <a:ext cx="165715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93" name="Diamond 592"/>
              <p:cNvSpPr/>
              <p:nvPr/>
            </p:nvSpPr>
            <p:spPr>
              <a:xfrm>
                <a:off x="2871097" y="3576276"/>
                <a:ext cx="49137"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10" name="Group 149"/>
          <p:cNvGrpSpPr>
            <a:grpSpLocks/>
          </p:cNvGrpSpPr>
          <p:nvPr/>
        </p:nvGrpSpPr>
        <p:grpSpPr bwMode="auto">
          <a:xfrm>
            <a:off x="9775825" y="5757863"/>
            <a:ext cx="2968625" cy="215900"/>
            <a:chOff x="7564146" y="3994938"/>
            <a:chExt cx="2297404" cy="153888"/>
          </a:xfrm>
        </p:grpSpPr>
        <p:grpSp>
          <p:nvGrpSpPr>
            <p:cNvPr id="6499" name="Group 250"/>
            <p:cNvGrpSpPr>
              <a:grpSpLocks/>
            </p:cNvGrpSpPr>
            <p:nvPr/>
          </p:nvGrpSpPr>
          <p:grpSpPr bwMode="auto">
            <a:xfrm>
              <a:off x="8181855" y="3994938"/>
              <a:ext cx="1679695" cy="153888"/>
              <a:chOff x="7531697" y="2962210"/>
              <a:chExt cx="1550488" cy="153888"/>
            </a:xfrm>
          </p:grpSpPr>
          <p:sp>
            <p:nvSpPr>
              <p:cNvPr id="6502" name="TextBox 136"/>
              <p:cNvSpPr txBox="1">
                <a:spLocks noChangeArrowheads="1"/>
              </p:cNvSpPr>
              <p:nvPr/>
            </p:nvSpPr>
            <p:spPr bwMode="auto">
              <a:xfrm>
                <a:off x="7655617" y="2962210"/>
                <a:ext cx="1426568" cy="153888"/>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Integrated Teams Phase 3 complete (Oxfordshire County Council)</a:t>
                </a:r>
              </a:p>
            </p:txBody>
          </p:sp>
          <p:sp>
            <p:nvSpPr>
              <p:cNvPr id="416" name="Diamond 415"/>
              <p:cNvSpPr/>
              <p:nvPr/>
            </p:nvSpPr>
            <p:spPr>
              <a:xfrm>
                <a:off x="7531933" y="2993893"/>
                <a:ext cx="95261" cy="9504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94" name="Straight Connector 593"/>
            <p:cNvCxnSpPr/>
            <p:nvPr/>
          </p:nvCxnSpPr>
          <p:spPr>
            <a:xfrm flipV="1">
              <a:off x="7612060" y="4074145"/>
              <a:ext cx="53319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95" name="Diamond 594"/>
            <p:cNvSpPr/>
            <p:nvPr/>
          </p:nvSpPr>
          <p:spPr>
            <a:xfrm>
              <a:off x="7564146" y="4043593"/>
              <a:ext cx="49142" cy="45261"/>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11" name="Group 595"/>
          <p:cNvGrpSpPr>
            <a:grpSpLocks/>
          </p:cNvGrpSpPr>
          <p:nvPr/>
        </p:nvGrpSpPr>
        <p:grpSpPr bwMode="auto">
          <a:xfrm>
            <a:off x="1495425" y="6157913"/>
            <a:ext cx="1431925" cy="65087"/>
            <a:chOff x="1168164" y="3853651"/>
            <a:chExt cx="1108551" cy="45719"/>
          </a:xfrm>
        </p:grpSpPr>
        <p:cxnSp>
          <p:nvCxnSpPr>
            <p:cNvPr id="597" name="Straight Connector 596"/>
            <p:cNvCxnSpPr/>
            <p:nvPr/>
          </p:nvCxnSpPr>
          <p:spPr>
            <a:xfrm>
              <a:off x="1223469" y="3877068"/>
              <a:ext cx="1053246"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98" name="Diamond 597"/>
            <p:cNvSpPr/>
            <p:nvPr/>
          </p:nvSpPr>
          <p:spPr>
            <a:xfrm>
              <a:off x="1168164" y="3853651"/>
              <a:ext cx="49160"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12" name="Group 598"/>
          <p:cNvGrpSpPr>
            <a:grpSpLocks/>
          </p:cNvGrpSpPr>
          <p:nvPr/>
        </p:nvGrpSpPr>
        <p:grpSpPr bwMode="auto">
          <a:xfrm>
            <a:off x="3751263" y="6157913"/>
            <a:ext cx="3721100" cy="65087"/>
            <a:chOff x="1159935" y="3853651"/>
            <a:chExt cx="2879556" cy="45719"/>
          </a:xfrm>
        </p:grpSpPr>
        <p:cxnSp>
          <p:nvCxnSpPr>
            <p:cNvPr id="600" name="Straight Connector 599"/>
            <p:cNvCxnSpPr/>
            <p:nvPr/>
          </p:nvCxnSpPr>
          <p:spPr>
            <a:xfrm>
              <a:off x="1223816" y="3877068"/>
              <a:ext cx="281567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01" name="Diamond 600"/>
            <p:cNvSpPr/>
            <p:nvPr/>
          </p:nvSpPr>
          <p:spPr>
            <a:xfrm>
              <a:off x="1159935" y="3853651"/>
              <a:ext cx="49139" cy="4571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02" name="Straight Connector 601"/>
          <p:cNvCxnSpPr/>
          <p:nvPr/>
        </p:nvCxnSpPr>
        <p:spPr>
          <a:xfrm>
            <a:off x="10739438" y="6203950"/>
            <a:ext cx="50006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03" name="Diamond 602"/>
          <p:cNvSpPr/>
          <p:nvPr/>
        </p:nvSpPr>
        <p:spPr>
          <a:xfrm>
            <a:off x="10707688" y="6170613"/>
            <a:ext cx="63500" cy="6508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anchor="ctr"/>
          <a:lstStyle/>
          <a:p>
            <a:pPr algn="ctr">
              <a:defRPr/>
            </a:pPr>
            <a:endParaRPr lang="en-GB" sz="700" dirty="0">
              <a:latin typeface="Segoe UI" pitchFamily="34" charset="0"/>
              <a:cs typeface="Segoe UI" pitchFamily="34" charset="0"/>
            </a:endParaRPr>
          </a:p>
        </p:txBody>
      </p:sp>
      <p:grpSp>
        <p:nvGrpSpPr>
          <p:cNvPr id="6215" name="Group 164"/>
          <p:cNvGrpSpPr>
            <a:grpSpLocks/>
          </p:cNvGrpSpPr>
          <p:nvPr/>
        </p:nvGrpSpPr>
        <p:grpSpPr bwMode="auto">
          <a:xfrm>
            <a:off x="1149350" y="6438900"/>
            <a:ext cx="2519363" cy="133350"/>
            <a:chOff x="889628" y="4464413"/>
            <a:chExt cx="1949074" cy="95693"/>
          </a:xfrm>
        </p:grpSpPr>
        <p:grpSp>
          <p:nvGrpSpPr>
            <p:cNvPr id="6491" name="Group 256"/>
            <p:cNvGrpSpPr>
              <a:grpSpLocks/>
            </p:cNvGrpSpPr>
            <p:nvPr/>
          </p:nvGrpSpPr>
          <p:grpSpPr bwMode="auto">
            <a:xfrm>
              <a:off x="1124205" y="4464413"/>
              <a:ext cx="1714497" cy="95693"/>
              <a:chOff x="1037725" y="3212976"/>
              <a:chExt cx="1582612" cy="95693"/>
            </a:xfrm>
          </p:grpSpPr>
          <p:sp>
            <p:nvSpPr>
              <p:cNvPr id="6493" name="TextBox 151"/>
              <p:cNvSpPr txBox="1">
                <a:spLocks noChangeArrowheads="1"/>
              </p:cNvSpPr>
              <p:nvPr/>
            </p:nvSpPr>
            <p:spPr bwMode="auto">
              <a:xfrm>
                <a:off x="1137955" y="3229503"/>
                <a:ext cx="1482382" cy="7694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Project Charter, Clinical design workshops</a:t>
                </a:r>
              </a:p>
            </p:txBody>
          </p:sp>
          <p:sp>
            <p:nvSpPr>
              <p:cNvPr id="419" name="Diamond 418"/>
              <p:cNvSpPr/>
              <p:nvPr/>
            </p:nvSpPr>
            <p:spPr>
              <a:xfrm>
                <a:off x="1037725" y="3212976"/>
                <a:ext cx="95229"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04" name="Straight Connector 603"/>
            <p:cNvCxnSpPr/>
            <p:nvPr/>
          </p:nvCxnSpPr>
          <p:spPr>
            <a:xfrm>
              <a:off x="889628" y="4512260"/>
              <a:ext cx="237033"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16" name="Group 165"/>
          <p:cNvGrpSpPr>
            <a:grpSpLocks/>
          </p:cNvGrpSpPr>
          <p:nvPr/>
        </p:nvGrpSpPr>
        <p:grpSpPr bwMode="auto">
          <a:xfrm>
            <a:off x="1503363" y="6559550"/>
            <a:ext cx="3222625" cy="134938"/>
            <a:chOff x="1164385" y="4559124"/>
            <a:chExt cx="2492471" cy="95693"/>
          </a:xfrm>
        </p:grpSpPr>
        <p:grpSp>
          <p:nvGrpSpPr>
            <p:cNvPr id="6486" name="Group 259"/>
            <p:cNvGrpSpPr>
              <a:grpSpLocks/>
            </p:cNvGrpSpPr>
            <p:nvPr/>
          </p:nvGrpSpPr>
          <p:grpSpPr bwMode="auto">
            <a:xfrm>
              <a:off x="2881589" y="4559124"/>
              <a:ext cx="775267" cy="95693"/>
              <a:chOff x="2659924" y="3267187"/>
              <a:chExt cx="715630" cy="95693"/>
            </a:xfrm>
          </p:grpSpPr>
          <p:sp>
            <p:nvSpPr>
              <p:cNvPr id="6489" name="TextBox 154"/>
              <p:cNvSpPr txBox="1">
                <a:spLocks noChangeArrowheads="1"/>
              </p:cNvSpPr>
              <p:nvPr/>
            </p:nvSpPr>
            <p:spPr bwMode="auto">
              <a:xfrm>
                <a:off x="2783928" y="3274516"/>
                <a:ext cx="59162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PID developed</a:t>
                </a:r>
              </a:p>
            </p:txBody>
          </p:sp>
          <p:sp>
            <p:nvSpPr>
              <p:cNvPr id="392" name="Diamond 391"/>
              <p:cNvSpPr/>
              <p:nvPr/>
            </p:nvSpPr>
            <p:spPr>
              <a:xfrm>
                <a:off x="2660398" y="3267187"/>
                <a:ext cx="95203"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05" name="Straight Connector 604"/>
            <p:cNvCxnSpPr/>
            <p:nvPr/>
          </p:nvCxnSpPr>
          <p:spPr>
            <a:xfrm>
              <a:off x="1212270" y="4606407"/>
              <a:ext cx="167720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06" name="Diamond 605"/>
            <p:cNvSpPr/>
            <p:nvPr/>
          </p:nvSpPr>
          <p:spPr>
            <a:xfrm>
              <a:off x="1164385" y="4583892"/>
              <a:ext cx="49113"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17" name="Group 2"/>
          <p:cNvGrpSpPr>
            <a:grpSpLocks/>
          </p:cNvGrpSpPr>
          <p:nvPr/>
        </p:nvGrpSpPr>
        <p:grpSpPr bwMode="auto">
          <a:xfrm>
            <a:off x="1495425" y="6300788"/>
            <a:ext cx="3586163" cy="134937"/>
            <a:chOff x="1495425" y="6300788"/>
            <a:chExt cx="3586163" cy="134937"/>
          </a:xfrm>
        </p:grpSpPr>
        <p:grpSp>
          <p:nvGrpSpPr>
            <p:cNvPr id="6480" name="Group 257"/>
            <p:cNvGrpSpPr>
              <a:grpSpLocks/>
            </p:cNvGrpSpPr>
            <p:nvPr/>
          </p:nvGrpSpPr>
          <p:grpSpPr bwMode="auto">
            <a:xfrm>
              <a:off x="2933700" y="6300788"/>
              <a:ext cx="2147888" cy="134937"/>
              <a:chOff x="2099063" y="3184350"/>
              <a:chExt cx="1533328" cy="95693"/>
            </a:xfrm>
          </p:grpSpPr>
          <p:sp>
            <p:nvSpPr>
              <p:cNvPr id="6484" name="TextBox 163"/>
              <p:cNvSpPr txBox="1">
                <a:spLocks noChangeArrowheads="1"/>
              </p:cNvSpPr>
              <p:nvPr/>
            </p:nvSpPr>
            <p:spPr bwMode="auto">
              <a:xfrm>
                <a:off x="2204908" y="3189877"/>
                <a:ext cx="142748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Estate issues scoped and plan confirmed</a:t>
                </a:r>
              </a:p>
            </p:txBody>
          </p:sp>
          <p:sp>
            <p:nvSpPr>
              <p:cNvPr id="423" name="Diamond 422"/>
              <p:cNvSpPr/>
              <p:nvPr/>
            </p:nvSpPr>
            <p:spPr>
              <a:xfrm>
                <a:off x="2099063" y="3184350"/>
                <a:ext cx="95196"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81" name="Group 606"/>
            <p:cNvGrpSpPr>
              <a:grpSpLocks/>
            </p:cNvGrpSpPr>
            <p:nvPr/>
          </p:nvGrpSpPr>
          <p:grpSpPr bwMode="auto">
            <a:xfrm>
              <a:off x="1495425" y="6327775"/>
              <a:ext cx="1431925" cy="63500"/>
              <a:chOff x="1151708" y="3853651"/>
              <a:chExt cx="1107494" cy="45719"/>
            </a:xfrm>
          </p:grpSpPr>
          <p:cxnSp>
            <p:nvCxnSpPr>
              <p:cNvPr id="608" name="Straight Connector 607"/>
              <p:cNvCxnSpPr/>
              <p:nvPr/>
            </p:nvCxnSpPr>
            <p:spPr>
              <a:xfrm>
                <a:off x="1224150" y="3876511"/>
                <a:ext cx="1035052"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09" name="Diamond 608"/>
              <p:cNvSpPr/>
              <p:nvPr/>
            </p:nvSpPr>
            <p:spPr>
              <a:xfrm>
                <a:off x="1151708" y="3853651"/>
                <a:ext cx="49113"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18" name="Group 167"/>
          <p:cNvGrpSpPr>
            <a:grpSpLocks/>
          </p:cNvGrpSpPr>
          <p:nvPr/>
        </p:nvGrpSpPr>
        <p:grpSpPr bwMode="auto">
          <a:xfrm>
            <a:off x="3757613" y="6423025"/>
            <a:ext cx="3781425" cy="134938"/>
            <a:chOff x="2907118" y="4506731"/>
            <a:chExt cx="2926528" cy="95693"/>
          </a:xfrm>
        </p:grpSpPr>
        <p:grpSp>
          <p:nvGrpSpPr>
            <p:cNvPr id="6475" name="Group 262"/>
            <p:cNvGrpSpPr>
              <a:grpSpLocks/>
            </p:cNvGrpSpPr>
            <p:nvPr/>
          </p:nvGrpSpPr>
          <p:grpSpPr bwMode="auto">
            <a:xfrm>
              <a:off x="3461949" y="4506731"/>
              <a:ext cx="2371697" cy="95693"/>
              <a:chOff x="3195643" y="3274516"/>
              <a:chExt cx="2189259" cy="95693"/>
            </a:xfrm>
          </p:grpSpPr>
          <p:sp>
            <p:nvSpPr>
              <p:cNvPr id="6478" name="TextBox 157"/>
              <p:cNvSpPr txBox="1">
                <a:spLocks noChangeArrowheads="1"/>
              </p:cNvSpPr>
              <p:nvPr/>
            </p:nvSpPr>
            <p:spPr bwMode="auto">
              <a:xfrm>
                <a:off x="3303551" y="3280736"/>
                <a:ext cx="2081351"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New pathway for EMU and interface medicine piloted (Abingdon)</a:t>
                </a:r>
              </a:p>
            </p:txBody>
          </p:sp>
          <p:sp>
            <p:nvSpPr>
              <p:cNvPr id="394" name="Diamond 393"/>
              <p:cNvSpPr/>
              <p:nvPr/>
            </p:nvSpPr>
            <p:spPr>
              <a:xfrm>
                <a:off x="3196102" y="3274516"/>
                <a:ext cx="9526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10" name="Straight Connector 609"/>
            <p:cNvCxnSpPr/>
            <p:nvPr/>
          </p:nvCxnSpPr>
          <p:spPr>
            <a:xfrm>
              <a:off x="2971005" y="4554014"/>
              <a:ext cx="47055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11" name="Diamond 610"/>
            <p:cNvSpPr/>
            <p:nvPr/>
          </p:nvSpPr>
          <p:spPr>
            <a:xfrm>
              <a:off x="2907118" y="4531499"/>
              <a:ext cx="49144" cy="4615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19" name="Group 168"/>
          <p:cNvGrpSpPr>
            <a:grpSpLocks/>
          </p:cNvGrpSpPr>
          <p:nvPr/>
        </p:nvGrpSpPr>
        <p:grpSpPr bwMode="auto">
          <a:xfrm>
            <a:off x="3763963" y="6704013"/>
            <a:ext cx="3135312" cy="133350"/>
            <a:chOff x="2913040" y="4373628"/>
            <a:chExt cx="2426229" cy="95693"/>
          </a:xfrm>
        </p:grpSpPr>
        <p:grpSp>
          <p:nvGrpSpPr>
            <p:cNvPr id="6469" name="Group 260"/>
            <p:cNvGrpSpPr>
              <a:grpSpLocks/>
            </p:cNvGrpSpPr>
            <p:nvPr/>
          </p:nvGrpSpPr>
          <p:grpSpPr bwMode="auto">
            <a:xfrm>
              <a:off x="4065178" y="4373628"/>
              <a:ext cx="1274091" cy="95693"/>
              <a:chOff x="3752472" y="3221142"/>
              <a:chExt cx="1176084" cy="95693"/>
            </a:xfrm>
          </p:grpSpPr>
          <p:sp>
            <p:nvSpPr>
              <p:cNvPr id="6473" name="TextBox 160"/>
              <p:cNvSpPr txBox="1">
                <a:spLocks noChangeArrowheads="1"/>
              </p:cNvSpPr>
              <p:nvPr/>
            </p:nvSpPr>
            <p:spPr bwMode="auto">
              <a:xfrm>
                <a:off x="3862177" y="3235219"/>
                <a:ext cx="1066379" cy="7694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Witney EMU Launched</a:t>
                </a:r>
              </a:p>
            </p:txBody>
          </p:sp>
          <p:sp>
            <p:nvSpPr>
              <p:cNvPr id="393" name="Diamond 392"/>
              <p:cNvSpPr/>
              <p:nvPr/>
            </p:nvSpPr>
            <p:spPr>
              <a:xfrm>
                <a:off x="3752626" y="3221142"/>
                <a:ext cx="9525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70" name="Group 611"/>
            <p:cNvGrpSpPr>
              <a:grpSpLocks/>
            </p:cNvGrpSpPr>
            <p:nvPr/>
          </p:nvGrpSpPr>
          <p:grpSpPr bwMode="auto">
            <a:xfrm>
              <a:off x="2913040" y="4399302"/>
              <a:ext cx="1172445" cy="45719"/>
              <a:chOff x="1159935" y="3853651"/>
              <a:chExt cx="1172445" cy="45719"/>
            </a:xfrm>
          </p:grpSpPr>
          <p:cxnSp>
            <p:nvCxnSpPr>
              <p:cNvPr id="613" name="Straight Connector 612"/>
              <p:cNvCxnSpPr/>
              <p:nvPr/>
            </p:nvCxnSpPr>
            <p:spPr>
              <a:xfrm>
                <a:off x="1223815" y="3876963"/>
                <a:ext cx="110808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14" name="Diamond 613"/>
              <p:cNvSpPr/>
              <p:nvPr/>
            </p:nvSpPr>
            <p:spPr>
              <a:xfrm>
                <a:off x="1159935" y="3854178"/>
                <a:ext cx="49139"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20" name="Group 171"/>
          <p:cNvGrpSpPr>
            <a:grpSpLocks/>
          </p:cNvGrpSpPr>
          <p:nvPr/>
        </p:nvGrpSpPr>
        <p:grpSpPr bwMode="auto">
          <a:xfrm>
            <a:off x="8293100" y="6546850"/>
            <a:ext cx="3124200" cy="134938"/>
            <a:chOff x="6398637" y="4459013"/>
            <a:chExt cx="2417258" cy="95693"/>
          </a:xfrm>
        </p:grpSpPr>
        <p:grpSp>
          <p:nvGrpSpPr>
            <p:cNvPr id="6463" name="Group 263"/>
            <p:cNvGrpSpPr>
              <a:grpSpLocks/>
            </p:cNvGrpSpPr>
            <p:nvPr/>
          </p:nvGrpSpPr>
          <p:grpSpPr bwMode="auto">
            <a:xfrm>
              <a:off x="7540279" y="4459013"/>
              <a:ext cx="1275616" cy="95693"/>
              <a:chOff x="6960257" y="3207577"/>
              <a:chExt cx="1177492" cy="95693"/>
            </a:xfrm>
          </p:grpSpPr>
          <p:sp>
            <p:nvSpPr>
              <p:cNvPr id="6467" name="TextBox 166"/>
              <p:cNvSpPr txBox="1">
                <a:spLocks noChangeArrowheads="1"/>
              </p:cNvSpPr>
              <p:nvPr/>
            </p:nvSpPr>
            <p:spPr bwMode="auto">
              <a:xfrm>
                <a:off x="7071370" y="3212976"/>
                <a:ext cx="106637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Model phase 2 starts</a:t>
                </a:r>
              </a:p>
            </p:txBody>
          </p:sp>
          <p:sp>
            <p:nvSpPr>
              <p:cNvPr id="426" name="Diamond 425"/>
              <p:cNvSpPr/>
              <p:nvPr/>
            </p:nvSpPr>
            <p:spPr>
              <a:xfrm>
                <a:off x="6959733" y="3207577"/>
                <a:ext cx="9523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64" name="Group 170"/>
            <p:cNvGrpSpPr>
              <a:grpSpLocks/>
            </p:cNvGrpSpPr>
            <p:nvPr/>
          </p:nvGrpSpPr>
          <p:grpSpPr bwMode="auto">
            <a:xfrm>
              <a:off x="6398637" y="4483999"/>
              <a:ext cx="1172445" cy="45719"/>
              <a:chOff x="6526273" y="3595744"/>
              <a:chExt cx="1172445" cy="45719"/>
            </a:xfrm>
          </p:grpSpPr>
          <p:cxnSp>
            <p:nvCxnSpPr>
              <p:cNvPr id="615" name="Straight Connector 614"/>
              <p:cNvCxnSpPr/>
              <p:nvPr/>
            </p:nvCxnSpPr>
            <p:spPr>
              <a:xfrm>
                <a:off x="6590144" y="3619168"/>
                <a:ext cx="110913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16" name="Diamond 615"/>
              <p:cNvSpPr/>
              <p:nvPr/>
            </p:nvSpPr>
            <p:spPr>
              <a:xfrm>
                <a:off x="6526273" y="3595526"/>
                <a:ext cx="49131" cy="4615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21" name="Group 3"/>
          <p:cNvGrpSpPr>
            <a:grpSpLocks/>
          </p:cNvGrpSpPr>
          <p:nvPr/>
        </p:nvGrpSpPr>
        <p:grpSpPr bwMode="auto">
          <a:xfrm>
            <a:off x="1500188" y="6880225"/>
            <a:ext cx="3206750" cy="134938"/>
            <a:chOff x="1500188" y="6891338"/>
            <a:chExt cx="3206750" cy="134937"/>
          </a:xfrm>
        </p:grpSpPr>
        <p:grpSp>
          <p:nvGrpSpPr>
            <p:cNvPr id="6457" name="Group 266"/>
            <p:cNvGrpSpPr>
              <a:grpSpLocks/>
            </p:cNvGrpSpPr>
            <p:nvPr/>
          </p:nvGrpSpPr>
          <p:grpSpPr bwMode="auto">
            <a:xfrm>
              <a:off x="3729038" y="6891338"/>
              <a:ext cx="977900" cy="134937"/>
              <a:chOff x="2669570" y="3345460"/>
              <a:chExt cx="699383" cy="95693"/>
            </a:xfrm>
          </p:grpSpPr>
          <p:sp>
            <p:nvSpPr>
              <p:cNvPr id="6461" name="TextBox 172"/>
              <p:cNvSpPr txBox="1">
                <a:spLocks noChangeArrowheads="1"/>
              </p:cNvSpPr>
              <p:nvPr/>
            </p:nvSpPr>
            <p:spPr bwMode="auto">
              <a:xfrm>
                <a:off x="2777327" y="3349928"/>
                <a:ext cx="59162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Implementation</a:t>
                </a:r>
              </a:p>
            </p:txBody>
          </p:sp>
          <p:sp>
            <p:nvSpPr>
              <p:cNvPr id="401" name="Diamond 400"/>
              <p:cNvSpPr/>
              <p:nvPr/>
            </p:nvSpPr>
            <p:spPr>
              <a:xfrm>
                <a:off x="2669570" y="3345460"/>
                <a:ext cx="95370"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58" name="Group 173"/>
            <p:cNvGrpSpPr>
              <a:grpSpLocks/>
            </p:cNvGrpSpPr>
            <p:nvPr/>
          </p:nvGrpSpPr>
          <p:grpSpPr bwMode="auto">
            <a:xfrm>
              <a:off x="1500188" y="6913563"/>
              <a:ext cx="2230437" cy="63500"/>
              <a:chOff x="1161445" y="4890852"/>
              <a:chExt cx="1725291" cy="45719"/>
            </a:xfrm>
          </p:grpSpPr>
          <p:cxnSp>
            <p:nvCxnSpPr>
              <p:cNvPr id="617" name="Straight Connector 616"/>
              <p:cNvCxnSpPr/>
              <p:nvPr/>
            </p:nvCxnSpPr>
            <p:spPr>
              <a:xfrm>
                <a:off x="1209335" y="4913712"/>
                <a:ext cx="1677401"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18" name="Diamond 617"/>
              <p:cNvSpPr/>
              <p:nvPr/>
            </p:nvSpPr>
            <p:spPr>
              <a:xfrm>
                <a:off x="1161445" y="4890852"/>
                <a:ext cx="49119"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22" name="Group 4"/>
          <p:cNvGrpSpPr>
            <a:grpSpLocks/>
          </p:cNvGrpSpPr>
          <p:nvPr/>
        </p:nvGrpSpPr>
        <p:grpSpPr bwMode="auto">
          <a:xfrm>
            <a:off x="1498600" y="7381875"/>
            <a:ext cx="3868738" cy="133350"/>
            <a:chOff x="1498600" y="7488238"/>
            <a:chExt cx="3868738" cy="133350"/>
          </a:xfrm>
        </p:grpSpPr>
        <p:grpSp>
          <p:nvGrpSpPr>
            <p:cNvPr id="6451" name="Group 271"/>
            <p:cNvGrpSpPr>
              <a:grpSpLocks/>
            </p:cNvGrpSpPr>
            <p:nvPr/>
          </p:nvGrpSpPr>
          <p:grpSpPr bwMode="auto">
            <a:xfrm>
              <a:off x="3721100" y="7488238"/>
              <a:ext cx="1646238" cy="133350"/>
              <a:chOff x="2657755" y="3586719"/>
              <a:chExt cx="1175706" cy="95693"/>
            </a:xfrm>
          </p:grpSpPr>
          <p:sp>
            <p:nvSpPr>
              <p:cNvPr id="6455" name="TextBox 181"/>
              <p:cNvSpPr txBox="1">
                <a:spLocks noChangeArrowheads="1"/>
              </p:cNvSpPr>
              <p:nvPr/>
            </p:nvSpPr>
            <p:spPr bwMode="auto">
              <a:xfrm>
                <a:off x="2767082" y="3592930"/>
                <a:ext cx="106637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Cross use of sessional posts</a:t>
                </a:r>
              </a:p>
            </p:txBody>
          </p:sp>
          <p:sp>
            <p:nvSpPr>
              <p:cNvPr id="421" name="Diamond 420"/>
              <p:cNvSpPr/>
              <p:nvPr/>
            </p:nvSpPr>
            <p:spPr>
              <a:xfrm>
                <a:off x="2657755" y="3586719"/>
                <a:ext cx="95236"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52" name="Group 618"/>
            <p:cNvGrpSpPr>
              <a:grpSpLocks/>
            </p:cNvGrpSpPr>
            <p:nvPr/>
          </p:nvGrpSpPr>
          <p:grpSpPr bwMode="auto">
            <a:xfrm>
              <a:off x="1498600" y="7523163"/>
              <a:ext cx="2249488" cy="65087"/>
              <a:chOff x="1144991" y="4890852"/>
              <a:chExt cx="1741745" cy="45719"/>
            </a:xfrm>
          </p:grpSpPr>
          <p:cxnSp>
            <p:nvCxnSpPr>
              <p:cNvPr id="620" name="Straight Connector 619"/>
              <p:cNvCxnSpPr/>
              <p:nvPr/>
            </p:nvCxnSpPr>
            <p:spPr>
              <a:xfrm>
                <a:off x="1208908" y="4913154"/>
                <a:ext cx="167782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21" name="Diamond 620"/>
              <p:cNvSpPr/>
              <p:nvPr/>
            </p:nvSpPr>
            <p:spPr>
              <a:xfrm>
                <a:off x="1144991" y="4890852"/>
                <a:ext cx="49167" cy="4572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23" name="Group 7"/>
          <p:cNvGrpSpPr>
            <a:grpSpLocks/>
          </p:cNvGrpSpPr>
          <p:nvPr/>
        </p:nvGrpSpPr>
        <p:grpSpPr bwMode="auto">
          <a:xfrm>
            <a:off x="3757613" y="7510463"/>
            <a:ext cx="5600700" cy="133350"/>
            <a:chOff x="3757613" y="7637463"/>
            <a:chExt cx="5600700" cy="133350"/>
          </a:xfrm>
        </p:grpSpPr>
        <p:grpSp>
          <p:nvGrpSpPr>
            <p:cNvPr id="6445" name="Group 272"/>
            <p:cNvGrpSpPr>
              <a:grpSpLocks/>
            </p:cNvGrpSpPr>
            <p:nvPr/>
          </p:nvGrpSpPr>
          <p:grpSpPr bwMode="auto">
            <a:xfrm>
              <a:off x="5253038" y="7637463"/>
              <a:ext cx="4105275" cy="133350"/>
              <a:chOff x="3775885" y="3586718"/>
              <a:chExt cx="2932169" cy="95693"/>
            </a:xfrm>
          </p:grpSpPr>
          <p:sp>
            <p:nvSpPr>
              <p:cNvPr id="185" name="TextBox 184"/>
              <p:cNvSpPr txBox="1"/>
              <p:nvPr/>
            </p:nvSpPr>
            <p:spPr>
              <a:xfrm>
                <a:off x="3885869" y="3586718"/>
                <a:ext cx="2822185" cy="77466"/>
              </a:xfrm>
              <a:prstGeom prst="rect">
                <a:avLst/>
              </a:prstGeom>
              <a:noFill/>
            </p:spPr>
            <p:txBody>
              <a:bodyPr lIns="0" tIns="0" rIns="0" bIns="0">
                <a:spAutoFit/>
              </a:bodyPr>
              <a:lstStyle/>
              <a:p>
                <a:pPr>
                  <a:defRPr/>
                </a:pPr>
                <a:r>
                  <a:rPr lang="en-GB" sz="700" kern="100" dirty="0">
                    <a:latin typeface="Segoe UI" pitchFamily="34" charset="0"/>
                    <a:cs typeface="Segoe UI" pitchFamily="34" charset="0"/>
                  </a:rPr>
                  <a:t>Frail Elderly pathway redesign complete, implementation commences</a:t>
                </a:r>
              </a:p>
            </p:txBody>
          </p:sp>
          <p:sp>
            <p:nvSpPr>
              <p:cNvPr id="431" name="Diamond 430"/>
              <p:cNvSpPr/>
              <p:nvPr/>
            </p:nvSpPr>
            <p:spPr>
              <a:xfrm>
                <a:off x="3775885" y="3586718"/>
                <a:ext cx="9524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46" name="Group 621"/>
            <p:cNvGrpSpPr>
              <a:grpSpLocks/>
            </p:cNvGrpSpPr>
            <p:nvPr/>
          </p:nvGrpSpPr>
          <p:grpSpPr bwMode="auto">
            <a:xfrm>
              <a:off x="3757613" y="7673975"/>
              <a:ext cx="1549400" cy="63500"/>
              <a:chOff x="1144991" y="4890852"/>
              <a:chExt cx="1199115" cy="45719"/>
            </a:xfrm>
          </p:grpSpPr>
          <p:cxnSp>
            <p:nvCxnSpPr>
              <p:cNvPr id="623" name="Straight Connector 622"/>
              <p:cNvCxnSpPr/>
              <p:nvPr/>
            </p:nvCxnSpPr>
            <p:spPr>
              <a:xfrm>
                <a:off x="1208878" y="4913712"/>
                <a:ext cx="113522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24" name="Diamond 623"/>
              <p:cNvSpPr/>
              <p:nvPr/>
            </p:nvSpPr>
            <p:spPr>
              <a:xfrm>
                <a:off x="1144991" y="4890852"/>
                <a:ext cx="49144" cy="4571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24" name="Group 8"/>
          <p:cNvGrpSpPr>
            <a:grpSpLocks/>
          </p:cNvGrpSpPr>
          <p:nvPr/>
        </p:nvGrpSpPr>
        <p:grpSpPr bwMode="auto">
          <a:xfrm>
            <a:off x="8291513" y="7450138"/>
            <a:ext cx="3994150" cy="133350"/>
            <a:chOff x="8291513" y="7524750"/>
            <a:chExt cx="3994150" cy="133350"/>
          </a:xfrm>
        </p:grpSpPr>
        <p:grpSp>
          <p:nvGrpSpPr>
            <p:cNvPr id="6439" name="Group 435"/>
            <p:cNvGrpSpPr>
              <a:grpSpLocks/>
            </p:cNvGrpSpPr>
            <p:nvPr/>
          </p:nvGrpSpPr>
          <p:grpSpPr bwMode="auto">
            <a:xfrm>
              <a:off x="9775825" y="7524750"/>
              <a:ext cx="2509838" cy="133350"/>
              <a:chOff x="6959466" y="3592930"/>
              <a:chExt cx="1793671" cy="95693"/>
            </a:xfrm>
          </p:grpSpPr>
          <p:sp>
            <p:nvSpPr>
              <p:cNvPr id="6443" name="TextBox 187"/>
              <p:cNvSpPr txBox="1">
                <a:spLocks noChangeArrowheads="1"/>
              </p:cNvSpPr>
              <p:nvPr/>
            </p:nvSpPr>
            <p:spPr bwMode="auto">
              <a:xfrm>
                <a:off x="7075793" y="3598456"/>
                <a:ext cx="1677344"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Frail Elderly pathway implementation complete</a:t>
                </a:r>
              </a:p>
            </p:txBody>
          </p:sp>
          <p:sp>
            <p:nvSpPr>
              <p:cNvPr id="428" name="Diamond 427"/>
              <p:cNvSpPr/>
              <p:nvPr/>
            </p:nvSpPr>
            <p:spPr>
              <a:xfrm>
                <a:off x="6959466" y="3592930"/>
                <a:ext cx="9529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40" name="Group 624"/>
            <p:cNvGrpSpPr>
              <a:grpSpLocks/>
            </p:cNvGrpSpPr>
            <p:nvPr/>
          </p:nvGrpSpPr>
          <p:grpSpPr bwMode="auto">
            <a:xfrm>
              <a:off x="8291513" y="7562850"/>
              <a:ext cx="1549400" cy="63500"/>
              <a:chOff x="1144991" y="4890852"/>
              <a:chExt cx="1199115" cy="45719"/>
            </a:xfrm>
          </p:grpSpPr>
          <p:cxnSp>
            <p:nvCxnSpPr>
              <p:cNvPr id="626" name="Straight Connector 625"/>
              <p:cNvCxnSpPr/>
              <p:nvPr/>
            </p:nvCxnSpPr>
            <p:spPr>
              <a:xfrm>
                <a:off x="1208878" y="4913712"/>
                <a:ext cx="113522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27" name="Diamond 626"/>
              <p:cNvSpPr/>
              <p:nvPr/>
            </p:nvSpPr>
            <p:spPr>
              <a:xfrm>
                <a:off x="1144991" y="4890852"/>
                <a:ext cx="49144" cy="4571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25" name="Group 182"/>
          <p:cNvGrpSpPr>
            <a:grpSpLocks/>
          </p:cNvGrpSpPr>
          <p:nvPr/>
        </p:nvGrpSpPr>
        <p:grpSpPr bwMode="auto">
          <a:xfrm>
            <a:off x="1495425" y="7672388"/>
            <a:ext cx="4379913" cy="134937"/>
            <a:chOff x="1158135" y="5573435"/>
            <a:chExt cx="3388618" cy="95693"/>
          </a:xfrm>
        </p:grpSpPr>
        <p:grpSp>
          <p:nvGrpSpPr>
            <p:cNvPr id="6433" name="Group 436"/>
            <p:cNvGrpSpPr>
              <a:grpSpLocks/>
            </p:cNvGrpSpPr>
            <p:nvPr/>
          </p:nvGrpSpPr>
          <p:grpSpPr bwMode="auto">
            <a:xfrm>
              <a:off x="2877892" y="5573435"/>
              <a:ext cx="1668861" cy="95693"/>
              <a:chOff x="2656516" y="3688623"/>
              <a:chExt cx="1540487" cy="95693"/>
            </a:xfrm>
          </p:grpSpPr>
          <p:sp>
            <p:nvSpPr>
              <p:cNvPr id="6437" name="TextBox 190"/>
              <p:cNvSpPr txBox="1">
                <a:spLocks noChangeArrowheads="1"/>
              </p:cNvSpPr>
              <p:nvPr/>
            </p:nvSpPr>
            <p:spPr bwMode="auto">
              <a:xfrm>
                <a:off x="2777340" y="3699677"/>
                <a:ext cx="141966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Productivity/Capacity Dashboard Prototype</a:t>
                </a:r>
              </a:p>
            </p:txBody>
          </p:sp>
          <p:sp>
            <p:nvSpPr>
              <p:cNvPr id="430" name="Diamond 429"/>
              <p:cNvSpPr/>
              <p:nvPr/>
            </p:nvSpPr>
            <p:spPr>
              <a:xfrm>
                <a:off x="2656267" y="3688623"/>
                <a:ext cx="95233"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34" name="Group 627"/>
            <p:cNvGrpSpPr>
              <a:grpSpLocks/>
            </p:cNvGrpSpPr>
            <p:nvPr/>
          </p:nvGrpSpPr>
          <p:grpSpPr bwMode="auto">
            <a:xfrm>
              <a:off x="1158135" y="5589196"/>
              <a:ext cx="1750013" cy="46157"/>
              <a:chOff x="1136764" y="4890808"/>
              <a:chExt cx="1750013" cy="46157"/>
            </a:xfrm>
          </p:grpSpPr>
          <p:cxnSp>
            <p:nvCxnSpPr>
              <p:cNvPr id="629" name="Straight Connector 628"/>
              <p:cNvCxnSpPr/>
              <p:nvPr/>
            </p:nvCxnSpPr>
            <p:spPr>
              <a:xfrm>
                <a:off x="1209228" y="4913324"/>
                <a:ext cx="167772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30" name="Diamond 629"/>
              <p:cNvSpPr/>
              <p:nvPr/>
            </p:nvSpPr>
            <p:spPr>
              <a:xfrm>
                <a:off x="1136764" y="4890808"/>
                <a:ext cx="49128"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26" name="Group 5"/>
          <p:cNvGrpSpPr>
            <a:grpSpLocks/>
          </p:cNvGrpSpPr>
          <p:nvPr/>
        </p:nvGrpSpPr>
        <p:grpSpPr bwMode="auto">
          <a:xfrm>
            <a:off x="3754438" y="8150225"/>
            <a:ext cx="6689725" cy="215900"/>
            <a:chOff x="3742665" y="8294688"/>
            <a:chExt cx="6690385" cy="215900"/>
          </a:xfrm>
        </p:grpSpPr>
        <p:grpSp>
          <p:nvGrpSpPr>
            <p:cNvPr id="6427" name="Group 450"/>
            <p:cNvGrpSpPr>
              <a:grpSpLocks/>
            </p:cNvGrpSpPr>
            <p:nvPr/>
          </p:nvGrpSpPr>
          <p:grpSpPr bwMode="auto">
            <a:xfrm>
              <a:off x="7504113" y="8294688"/>
              <a:ext cx="2928937" cy="215900"/>
              <a:chOff x="5350386" y="3832026"/>
              <a:chExt cx="2091558" cy="153888"/>
            </a:xfrm>
          </p:grpSpPr>
          <p:sp>
            <p:nvSpPr>
              <p:cNvPr id="6431" name="TextBox 202"/>
              <p:cNvSpPr txBox="1">
                <a:spLocks noChangeArrowheads="1"/>
              </p:cNvSpPr>
              <p:nvPr/>
            </p:nvSpPr>
            <p:spPr bwMode="auto">
              <a:xfrm>
                <a:off x="5482396" y="3832026"/>
                <a:ext cx="1959548" cy="153888"/>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GL, UGI and Others, Reablement, Medicines and prescription, Primary Systems Detailed Data: RiO, ESR, Finance </a:t>
                </a:r>
                <a:r>
                  <a:rPr lang="en-GB" sz="700" i="1">
                    <a:solidFill>
                      <a:srgbClr val="FF0000"/>
                    </a:solidFill>
                    <a:latin typeface="Segoe UI" pitchFamily="34" charset="0"/>
                    <a:cs typeface="Segoe UI" pitchFamily="34" charset="0"/>
                  </a:rPr>
                  <a:t>(start date delayed to July</a:t>
                </a:r>
                <a:r>
                  <a:rPr lang="en-GB" sz="700">
                    <a:latin typeface="Segoe UI" pitchFamily="34" charset="0"/>
                    <a:cs typeface="Segoe UI" pitchFamily="34" charset="0"/>
                  </a:rPr>
                  <a:t>)</a:t>
                </a:r>
              </a:p>
            </p:txBody>
          </p:sp>
          <p:sp>
            <p:nvSpPr>
              <p:cNvPr id="435" name="Diamond 434"/>
              <p:cNvSpPr/>
              <p:nvPr/>
            </p:nvSpPr>
            <p:spPr>
              <a:xfrm>
                <a:off x="5350179" y="3869367"/>
                <a:ext cx="95235" cy="9504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28" name="Group 639"/>
            <p:cNvGrpSpPr>
              <a:grpSpLocks/>
            </p:cNvGrpSpPr>
            <p:nvPr/>
          </p:nvGrpSpPr>
          <p:grpSpPr bwMode="auto">
            <a:xfrm>
              <a:off x="3742665" y="8372475"/>
              <a:ext cx="3770966" cy="65088"/>
              <a:chOff x="2872807" y="4890852"/>
              <a:chExt cx="2917898" cy="45719"/>
            </a:xfrm>
          </p:grpSpPr>
          <p:cxnSp>
            <p:nvCxnSpPr>
              <p:cNvPr id="641" name="Straight Connector 640"/>
              <p:cNvCxnSpPr/>
              <p:nvPr/>
            </p:nvCxnSpPr>
            <p:spPr>
              <a:xfrm>
                <a:off x="2929318" y="4913154"/>
                <a:ext cx="286116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42" name="Diamond 641"/>
              <p:cNvSpPr/>
              <p:nvPr/>
            </p:nvSpPr>
            <p:spPr>
              <a:xfrm>
                <a:off x="2872807" y="4890853"/>
                <a:ext cx="49140" cy="45718"/>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27" name="Group 6"/>
          <p:cNvGrpSpPr>
            <a:grpSpLocks/>
          </p:cNvGrpSpPr>
          <p:nvPr/>
        </p:nvGrpSpPr>
        <p:grpSpPr bwMode="auto">
          <a:xfrm>
            <a:off x="1501775" y="8337550"/>
            <a:ext cx="3719513" cy="134938"/>
            <a:chOff x="1501775" y="8486775"/>
            <a:chExt cx="3719513" cy="134938"/>
          </a:xfrm>
        </p:grpSpPr>
        <p:grpSp>
          <p:nvGrpSpPr>
            <p:cNvPr id="6421" name="Group 446"/>
            <p:cNvGrpSpPr>
              <a:grpSpLocks/>
            </p:cNvGrpSpPr>
            <p:nvPr/>
          </p:nvGrpSpPr>
          <p:grpSpPr bwMode="auto">
            <a:xfrm>
              <a:off x="3719513" y="8486775"/>
              <a:ext cx="1501775" cy="134938"/>
              <a:chOff x="2657755" y="3905106"/>
              <a:chExt cx="1072999" cy="95693"/>
            </a:xfrm>
          </p:grpSpPr>
          <p:sp>
            <p:nvSpPr>
              <p:cNvPr id="6425" name="TextBox 205"/>
              <p:cNvSpPr txBox="1">
                <a:spLocks noChangeArrowheads="1"/>
              </p:cNvSpPr>
              <p:nvPr/>
            </p:nvSpPr>
            <p:spPr bwMode="auto">
              <a:xfrm>
                <a:off x="2760516" y="3916160"/>
                <a:ext cx="97023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Cost centre and service groups</a:t>
                </a:r>
              </a:p>
            </p:txBody>
          </p:sp>
          <p:sp>
            <p:nvSpPr>
              <p:cNvPr id="433" name="Diamond 432"/>
              <p:cNvSpPr/>
              <p:nvPr/>
            </p:nvSpPr>
            <p:spPr>
              <a:xfrm>
                <a:off x="2657755" y="3905106"/>
                <a:ext cx="95277"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22" name="Group 642"/>
            <p:cNvGrpSpPr>
              <a:grpSpLocks/>
            </p:cNvGrpSpPr>
            <p:nvPr/>
          </p:nvGrpSpPr>
          <p:grpSpPr bwMode="auto">
            <a:xfrm>
              <a:off x="1501775" y="8524875"/>
              <a:ext cx="2251075" cy="63500"/>
              <a:chOff x="1144991" y="4890852"/>
              <a:chExt cx="1741745" cy="45719"/>
            </a:xfrm>
          </p:grpSpPr>
          <p:cxnSp>
            <p:nvCxnSpPr>
              <p:cNvPr id="644" name="Straight Connector 643"/>
              <p:cNvCxnSpPr/>
              <p:nvPr/>
            </p:nvCxnSpPr>
            <p:spPr>
              <a:xfrm>
                <a:off x="1208863" y="4913712"/>
                <a:ext cx="1677873"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45" name="Diamond 644"/>
              <p:cNvSpPr/>
              <p:nvPr/>
            </p:nvSpPr>
            <p:spPr>
              <a:xfrm>
                <a:off x="1144991" y="4890852"/>
                <a:ext cx="49132"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28" name="Group 189"/>
          <p:cNvGrpSpPr>
            <a:grpSpLocks/>
          </p:cNvGrpSpPr>
          <p:nvPr/>
        </p:nvGrpSpPr>
        <p:grpSpPr bwMode="auto">
          <a:xfrm>
            <a:off x="1501775" y="8607425"/>
            <a:ext cx="2487613" cy="134938"/>
            <a:chOff x="1161256" y="6170130"/>
            <a:chExt cx="1926004" cy="95693"/>
          </a:xfrm>
        </p:grpSpPr>
        <p:grpSp>
          <p:nvGrpSpPr>
            <p:cNvPr id="6416" name="Group 438"/>
            <p:cNvGrpSpPr>
              <a:grpSpLocks/>
            </p:cNvGrpSpPr>
            <p:nvPr/>
          </p:nvGrpSpPr>
          <p:grpSpPr bwMode="auto">
            <a:xfrm>
              <a:off x="1712638" y="6170130"/>
              <a:ext cx="1374622" cy="95693"/>
              <a:chOff x="1566347" y="3814941"/>
              <a:chExt cx="1268882" cy="95693"/>
            </a:xfrm>
          </p:grpSpPr>
          <p:sp>
            <p:nvSpPr>
              <p:cNvPr id="6419" name="TextBox 211"/>
              <p:cNvSpPr txBox="1">
                <a:spLocks noChangeArrowheads="1"/>
              </p:cNvSpPr>
              <p:nvPr/>
            </p:nvSpPr>
            <p:spPr bwMode="auto">
              <a:xfrm>
                <a:off x="1687016" y="3824629"/>
                <a:ext cx="114821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Development of training materials</a:t>
                </a:r>
              </a:p>
            </p:txBody>
          </p:sp>
          <p:sp>
            <p:nvSpPr>
              <p:cNvPr id="424" name="Diamond 423"/>
              <p:cNvSpPr/>
              <p:nvPr/>
            </p:nvSpPr>
            <p:spPr>
              <a:xfrm>
                <a:off x="1566795" y="3814941"/>
                <a:ext cx="95303"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49" name="Straight Connector 648"/>
            <p:cNvCxnSpPr/>
            <p:nvPr/>
          </p:nvCxnSpPr>
          <p:spPr>
            <a:xfrm>
              <a:off x="1216566" y="6217413"/>
              <a:ext cx="484266"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50" name="Diamond 649"/>
            <p:cNvSpPr/>
            <p:nvPr/>
          </p:nvSpPr>
          <p:spPr>
            <a:xfrm>
              <a:off x="1161256" y="6194898"/>
              <a:ext cx="49164"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29" name="Group 194"/>
          <p:cNvGrpSpPr>
            <a:grpSpLocks/>
          </p:cNvGrpSpPr>
          <p:nvPr/>
        </p:nvGrpSpPr>
        <p:grpSpPr bwMode="auto">
          <a:xfrm>
            <a:off x="2951163" y="8723313"/>
            <a:ext cx="3648075" cy="134937"/>
            <a:chOff x="2284056" y="6237312"/>
            <a:chExt cx="2822360" cy="95693"/>
          </a:xfrm>
        </p:grpSpPr>
        <p:grpSp>
          <p:nvGrpSpPr>
            <p:cNvPr id="6411" name="Group 447"/>
            <p:cNvGrpSpPr>
              <a:grpSpLocks/>
            </p:cNvGrpSpPr>
            <p:nvPr/>
          </p:nvGrpSpPr>
          <p:grpSpPr bwMode="auto">
            <a:xfrm>
              <a:off x="4054812" y="6237312"/>
              <a:ext cx="1051604" cy="95693"/>
              <a:chOff x="3771083" y="3803887"/>
              <a:chExt cx="970712" cy="95693"/>
            </a:xfrm>
          </p:grpSpPr>
          <p:sp>
            <p:nvSpPr>
              <p:cNvPr id="6414" name="TextBox 214"/>
              <p:cNvSpPr txBox="1">
                <a:spLocks noChangeArrowheads="1"/>
              </p:cNvSpPr>
              <p:nvPr/>
            </p:nvSpPr>
            <p:spPr bwMode="auto">
              <a:xfrm>
                <a:off x="3869022" y="3811619"/>
                <a:ext cx="87277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Expansion. of training manual</a:t>
                </a:r>
              </a:p>
            </p:txBody>
          </p:sp>
          <p:sp>
            <p:nvSpPr>
              <p:cNvPr id="432" name="Diamond 431"/>
              <p:cNvSpPr/>
              <p:nvPr/>
            </p:nvSpPr>
            <p:spPr>
              <a:xfrm>
                <a:off x="3771342" y="3803887"/>
                <a:ext cx="9523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51" name="Straight Connector 650"/>
            <p:cNvCxnSpPr/>
            <p:nvPr/>
          </p:nvCxnSpPr>
          <p:spPr>
            <a:xfrm>
              <a:off x="2347921" y="6287973"/>
              <a:ext cx="169611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52" name="Diamond 651"/>
            <p:cNvSpPr/>
            <p:nvPr/>
          </p:nvSpPr>
          <p:spPr>
            <a:xfrm>
              <a:off x="2284056" y="6265457"/>
              <a:ext cx="49127"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30" name="Group 17"/>
          <p:cNvGrpSpPr>
            <a:grpSpLocks/>
          </p:cNvGrpSpPr>
          <p:nvPr/>
        </p:nvGrpSpPr>
        <p:grpSpPr bwMode="auto">
          <a:xfrm>
            <a:off x="5272088" y="8339138"/>
            <a:ext cx="6935787" cy="134937"/>
            <a:chOff x="5272088" y="8678863"/>
            <a:chExt cx="6935787" cy="134937"/>
          </a:xfrm>
        </p:grpSpPr>
        <p:grpSp>
          <p:nvGrpSpPr>
            <p:cNvPr id="6406" name="Group 451"/>
            <p:cNvGrpSpPr>
              <a:grpSpLocks/>
            </p:cNvGrpSpPr>
            <p:nvPr/>
          </p:nvGrpSpPr>
          <p:grpSpPr bwMode="auto">
            <a:xfrm>
              <a:off x="10918825" y="8678863"/>
              <a:ext cx="1289050" cy="134937"/>
              <a:chOff x="7799219" y="3842773"/>
              <a:chExt cx="921102" cy="95693"/>
            </a:xfrm>
          </p:grpSpPr>
          <p:sp>
            <p:nvSpPr>
              <p:cNvPr id="6409" name="TextBox 217"/>
              <p:cNvSpPr txBox="1">
                <a:spLocks noChangeArrowheads="1"/>
              </p:cNvSpPr>
              <p:nvPr/>
            </p:nvSpPr>
            <p:spPr bwMode="auto">
              <a:xfrm>
                <a:off x="7917204" y="3842773"/>
                <a:ext cx="80311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General users’ training</a:t>
                </a:r>
              </a:p>
            </p:txBody>
          </p:sp>
          <p:sp>
            <p:nvSpPr>
              <p:cNvPr id="445" name="Diamond 444"/>
              <p:cNvSpPr/>
              <p:nvPr/>
            </p:nvSpPr>
            <p:spPr>
              <a:xfrm>
                <a:off x="7799219" y="3842773"/>
                <a:ext cx="9528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53" name="Straight Connector 652"/>
            <p:cNvCxnSpPr/>
            <p:nvPr/>
          </p:nvCxnSpPr>
          <p:spPr>
            <a:xfrm>
              <a:off x="5354638" y="8747125"/>
              <a:ext cx="563086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54" name="Diamond 653"/>
            <p:cNvSpPr/>
            <p:nvPr/>
          </p:nvSpPr>
          <p:spPr>
            <a:xfrm>
              <a:off x="5272088" y="8715375"/>
              <a:ext cx="65087" cy="6350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anchor="ctr"/>
            <a:lstStyle/>
            <a:p>
              <a:pPr algn="ctr">
                <a:defRPr/>
              </a:pPr>
              <a:endParaRPr lang="en-GB" sz="700" dirty="0">
                <a:latin typeface="Segoe UI" pitchFamily="34" charset="0"/>
                <a:cs typeface="Segoe UI" pitchFamily="34" charset="0"/>
              </a:endParaRPr>
            </a:p>
          </p:txBody>
        </p:sp>
      </p:grpSp>
      <p:grpSp>
        <p:nvGrpSpPr>
          <p:cNvPr id="6231" name="Group 197"/>
          <p:cNvGrpSpPr>
            <a:grpSpLocks/>
          </p:cNvGrpSpPr>
          <p:nvPr/>
        </p:nvGrpSpPr>
        <p:grpSpPr bwMode="auto">
          <a:xfrm>
            <a:off x="3752850" y="9153525"/>
            <a:ext cx="5884863" cy="134938"/>
            <a:chOff x="2904468" y="6597352"/>
            <a:chExt cx="4552940" cy="95693"/>
          </a:xfrm>
        </p:grpSpPr>
        <p:grpSp>
          <p:nvGrpSpPr>
            <p:cNvPr id="6400" name="Group 459"/>
            <p:cNvGrpSpPr>
              <a:grpSpLocks/>
            </p:cNvGrpSpPr>
            <p:nvPr/>
          </p:nvGrpSpPr>
          <p:grpSpPr bwMode="auto">
            <a:xfrm>
              <a:off x="4641232" y="6597352"/>
              <a:ext cx="2816176" cy="95693"/>
              <a:chOff x="3775884" y="4185985"/>
              <a:chExt cx="2599547" cy="95693"/>
            </a:xfrm>
          </p:grpSpPr>
          <p:sp>
            <p:nvSpPr>
              <p:cNvPr id="6404" name="TextBox 223"/>
              <p:cNvSpPr txBox="1">
                <a:spLocks noChangeArrowheads="1"/>
              </p:cNvSpPr>
              <p:nvPr/>
            </p:nvSpPr>
            <p:spPr bwMode="auto">
              <a:xfrm>
                <a:off x="3871577" y="4191511"/>
                <a:ext cx="2503854"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Development of reports in Patient Level Information Costing system</a:t>
                </a:r>
              </a:p>
            </p:txBody>
          </p:sp>
          <p:sp>
            <p:nvSpPr>
              <p:cNvPr id="453" name="Diamond 452"/>
              <p:cNvSpPr/>
              <p:nvPr/>
            </p:nvSpPr>
            <p:spPr>
              <a:xfrm>
                <a:off x="3775803" y="4185985"/>
                <a:ext cx="95233"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401" name="Group 657"/>
            <p:cNvGrpSpPr>
              <a:grpSpLocks/>
            </p:cNvGrpSpPr>
            <p:nvPr/>
          </p:nvGrpSpPr>
          <p:grpSpPr bwMode="auto">
            <a:xfrm>
              <a:off x="2904468" y="6611381"/>
              <a:ext cx="1741745" cy="45719"/>
              <a:chOff x="1144991" y="4890852"/>
              <a:chExt cx="1741745" cy="45719"/>
            </a:xfrm>
          </p:grpSpPr>
          <p:cxnSp>
            <p:nvCxnSpPr>
              <p:cNvPr id="659" name="Straight Connector 658"/>
              <p:cNvCxnSpPr/>
              <p:nvPr/>
            </p:nvCxnSpPr>
            <p:spPr>
              <a:xfrm>
                <a:off x="1208857" y="4912849"/>
                <a:ext cx="16777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60" name="Diamond 659"/>
              <p:cNvSpPr/>
              <p:nvPr/>
            </p:nvSpPr>
            <p:spPr>
              <a:xfrm>
                <a:off x="1144991" y="4890333"/>
                <a:ext cx="49128" cy="4615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32" name="Group 198"/>
          <p:cNvGrpSpPr>
            <a:grpSpLocks/>
          </p:cNvGrpSpPr>
          <p:nvPr/>
        </p:nvGrpSpPr>
        <p:grpSpPr bwMode="auto">
          <a:xfrm>
            <a:off x="3757613" y="9437688"/>
            <a:ext cx="6708775" cy="133350"/>
            <a:chOff x="2900800" y="6511858"/>
            <a:chExt cx="5191288" cy="95693"/>
          </a:xfrm>
        </p:grpSpPr>
        <p:grpSp>
          <p:nvGrpSpPr>
            <p:cNvPr id="6394" name="Group 460"/>
            <p:cNvGrpSpPr>
              <a:grpSpLocks/>
            </p:cNvGrpSpPr>
            <p:nvPr/>
          </p:nvGrpSpPr>
          <p:grpSpPr bwMode="auto">
            <a:xfrm>
              <a:off x="4633664" y="6511858"/>
              <a:ext cx="3458424" cy="95693"/>
              <a:chOff x="3775640" y="4270232"/>
              <a:chExt cx="3192391" cy="95693"/>
            </a:xfrm>
          </p:grpSpPr>
          <p:sp>
            <p:nvSpPr>
              <p:cNvPr id="6398" name="TextBox 226"/>
              <p:cNvSpPr txBox="1">
                <a:spLocks noChangeArrowheads="1"/>
              </p:cNvSpPr>
              <p:nvPr/>
            </p:nvSpPr>
            <p:spPr bwMode="auto">
              <a:xfrm>
                <a:off x="3877944" y="4275759"/>
                <a:ext cx="309008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Agree Service Lines and reports to support Service Line Management system</a:t>
                </a:r>
              </a:p>
            </p:txBody>
          </p:sp>
          <p:sp>
            <p:nvSpPr>
              <p:cNvPr id="444" name="Diamond 443"/>
              <p:cNvSpPr/>
              <p:nvPr/>
            </p:nvSpPr>
            <p:spPr>
              <a:xfrm>
                <a:off x="3776038" y="4270232"/>
                <a:ext cx="9525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395" name="Group 660"/>
            <p:cNvGrpSpPr>
              <a:grpSpLocks/>
            </p:cNvGrpSpPr>
            <p:nvPr/>
          </p:nvGrpSpPr>
          <p:grpSpPr bwMode="auto">
            <a:xfrm>
              <a:off x="2900800" y="6529111"/>
              <a:ext cx="1741745" cy="45719"/>
              <a:chOff x="1144991" y="4890852"/>
              <a:chExt cx="1741745" cy="45719"/>
            </a:xfrm>
          </p:grpSpPr>
          <p:cxnSp>
            <p:nvCxnSpPr>
              <p:cNvPr id="662" name="Straight Connector 661"/>
              <p:cNvCxnSpPr/>
              <p:nvPr/>
            </p:nvCxnSpPr>
            <p:spPr>
              <a:xfrm>
                <a:off x="1208869" y="4913471"/>
                <a:ext cx="167801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63" name="Diamond 662"/>
              <p:cNvSpPr/>
              <p:nvPr/>
            </p:nvSpPr>
            <p:spPr>
              <a:xfrm>
                <a:off x="1144991" y="4890687"/>
                <a:ext cx="49137"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33" name="Group 513"/>
          <p:cNvGrpSpPr>
            <a:grpSpLocks/>
          </p:cNvGrpSpPr>
          <p:nvPr/>
        </p:nvGrpSpPr>
        <p:grpSpPr bwMode="auto">
          <a:xfrm>
            <a:off x="1498600" y="2338388"/>
            <a:ext cx="4437063" cy="133350"/>
            <a:chOff x="1144615" y="1519960"/>
            <a:chExt cx="3433623" cy="95693"/>
          </a:xfrm>
        </p:grpSpPr>
        <p:grpSp>
          <p:nvGrpSpPr>
            <p:cNvPr id="6388" name="Group 514"/>
            <p:cNvGrpSpPr>
              <a:grpSpLocks/>
            </p:cNvGrpSpPr>
            <p:nvPr/>
          </p:nvGrpSpPr>
          <p:grpSpPr bwMode="auto">
            <a:xfrm>
              <a:off x="2270581" y="1519960"/>
              <a:ext cx="2307657" cy="95693"/>
              <a:chOff x="2050704" y="986241"/>
              <a:chExt cx="2130144" cy="95693"/>
            </a:xfrm>
          </p:grpSpPr>
          <p:sp>
            <p:nvSpPr>
              <p:cNvPr id="6392" name="TextBox 525"/>
              <p:cNvSpPr txBox="1">
                <a:spLocks noChangeArrowheads="1"/>
              </p:cNvSpPr>
              <p:nvPr/>
            </p:nvSpPr>
            <p:spPr bwMode="auto">
              <a:xfrm>
                <a:off x="2167508" y="991768"/>
                <a:ext cx="2013340"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First draft of community services flu campaign</a:t>
                </a:r>
              </a:p>
            </p:txBody>
          </p:sp>
          <p:sp>
            <p:nvSpPr>
              <p:cNvPr id="664" name="Diamond 663"/>
              <p:cNvSpPr/>
              <p:nvPr/>
            </p:nvSpPr>
            <p:spPr>
              <a:xfrm>
                <a:off x="2051218" y="986241"/>
                <a:ext cx="95255"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389" name="Group 515"/>
            <p:cNvGrpSpPr>
              <a:grpSpLocks/>
            </p:cNvGrpSpPr>
            <p:nvPr/>
          </p:nvGrpSpPr>
          <p:grpSpPr bwMode="auto">
            <a:xfrm>
              <a:off x="1144615" y="1545022"/>
              <a:ext cx="1104411" cy="45568"/>
              <a:chOff x="1151634" y="823453"/>
              <a:chExt cx="1104411" cy="45568"/>
            </a:xfrm>
          </p:grpSpPr>
          <p:cxnSp>
            <p:nvCxnSpPr>
              <p:cNvPr id="524" name="Straight Connector 523"/>
              <p:cNvCxnSpPr/>
              <p:nvPr/>
            </p:nvCxnSpPr>
            <p:spPr>
              <a:xfrm flipV="1">
                <a:off x="1200774" y="849655"/>
                <a:ext cx="1055271"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25" name="Diamond 524"/>
              <p:cNvSpPr/>
              <p:nvPr/>
            </p:nvSpPr>
            <p:spPr>
              <a:xfrm>
                <a:off x="1151634" y="823454"/>
                <a:ext cx="49140"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6234" name="Group 664"/>
          <p:cNvGrpSpPr>
            <a:grpSpLocks/>
          </p:cNvGrpSpPr>
          <p:nvPr/>
        </p:nvGrpSpPr>
        <p:grpSpPr bwMode="auto">
          <a:xfrm>
            <a:off x="1498600" y="2784475"/>
            <a:ext cx="5068888" cy="133350"/>
            <a:chOff x="1159055" y="2204864"/>
            <a:chExt cx="3922691" cy="95693"/>
          </a:xfrm>
        </p:grpSpPr>
        <p:grpSp>
          <p:nvGrpSpPr>
            <p:cNvPr id="6383" name="Group 665"/>
            <p:cNvGrpSpPr>
              <a:grpSpLocks/>
            </p:cNvGrpSpPr>
            <p:nvPr/>
          </p:nvGrpSpPr>
          <p:grpSpPr bwMode="auto">
            <a:xfrm>
              <a:off x="2884977" y="2204864"/>
              <a:ext cx="2196769" cy="95693"/>
              <a:chOff x="2656517" y="1412776"/>
              <a:chExt cx="2027787" cy="95693"/>
            </a:xfrm>
          </p:grpSpPr>
          <p:sp>
            <p:nvSpPr>
              <p:cNvPr id="6386" name="TextBox 668"/>
              <p:cNvSpPr txBox="1">
                <a:spLocks noChangeArrowheads="1"/>
              </p:cNvSpPr>
              <p:nvPr/>
            </p:nvSpPr>
            <p:spPr bwMode="auto">
              <a:xfrm>
                <a:off x="2767082" y="1428242"/>
                <a:ext cx="1917222"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Patient experience strategy approved </a:t>
                </a:r>
              </a:p>
            </p:txBody>
          </p:sp>
          <p:sp>
            <p:nvSpPr>
              <p:cNvPr id="670" name="Diamond 669"/>
              <p:cNvSpPr/>
              <p:nvPr/>
            </p:nvSpPr>
            <p:spPr>
              <a:xfrm>
                <a:off x="2656665" y="1412776"/>
                <a:ext cx="9525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67" name="Straight Connector 666"/>
            <p:cNvCxnSpPr>
              <a:endCxn id="670" idx="1"/>
            </p:cNvCxnSpPr>
            <p:nvPr/>
          </p:nvCxnSpPr>
          <p:spPr>
            <a:xfrm flipV="1">
              <a:off x="2627147" y="2252711"/>
              <a:ext cx="25799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68" name="Diamond 667"/>
            <p:cNvSpPr/>
            <p:nvPr/>
          </p:nvSpPr>
          <p:spPr>
            <a:xfrm>
              <a:off x="1159055" y="2229926"/>
              <a:ext cx="49141"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35" name="Group 268"/>
          <p:cNvGrpSpPr>
            <a:grpSpLocks/>
          </p:cNvGrpSpPr>
          <p:nvPr/>
        </p:nvGrpSpPr>
        <p:grpSpPr bwMode="auto">
          <a:xfrm>
            <a:off x="1028700" y="8901113"/>
            <a:ext cx="2822575" cy="133350"/>
            <a:chOff x="748636" y="3427970"/>
            <a:chExt cx="2016176" cy="95588"/>
          </a:xfrm>
        </p:grpSpPr>
        <p:sp>
          <p:nvSpPr>
            <p:cNvPr id="6381" name="TextBox 175"/>
            <p:cNvSpPr txBox="1">
              <a:spLocks noChangeArrowheads="1"/>
            </p:cNvSpPr>
            <p:nvPr/>
          </p:nvSpPr>
          <p:spPr bwMode="auto">
            <a:xfrm>
              <a:off x="748636" y="3430247"/>
              <a:ext cx="1905109" cy="77217"/>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Briefs for all 2</a:t>
              </a:r>
              <a:r>
                <a:rPr lang="en-GB" sz="700" baseline="30000">
                  <a:latin typeface="Segoe UI" pitchFamily="34" charset="0"/>
                  <a:cs typeface="Segoe UI" pitchFamily="34" charset="0"/>
                </a:rPr>
                <a:t>nd</a:t>
              </a:r>
              <a:r>
                <a:rPr lang="en-GB" sz="700">
                  <a:latin typeface="Segoe UI" pitchFamily="34" charset="0"/>
                  <a:cs typeface="Segoe UI" pitchFamily="34" charset="0"/>
                </a:rPr>
                <a:t> round projects received and entered into tracker</a:t>
              </a:r>
            </a:p>
          </p:txBody>
        </p:sp>
        <p:sp>
          <p:nvSpPr>
            <p:cNvPr id="514" name="Diamond 513"/>
            <p:cNvSpPr/>
            <p:nvPr/>
          </p:nvSpPr>
          <p:spPr>
            <a:xfrm>
              <a:off x="2669560" y="3427970"/>
              <a:ext cx="95252" cy="9558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36" name="Group 268"/>
          <p:cNvGrpSpPr>
            <a:grpSpLocks/>
          </p:cNvGrpSpPr>
          <p:nvPr/>
        </p:nvGrpSpPr>
        <p:grpSpPr bwMode="auto">
          <a:xfrm>
            <a:off x="4448175" y="8910638"/>
            <a:ext cx="2806700" cy="133350"/>
            <a:chOff x="2669569" y="3427970"/>
            <a:chExt cx="2004667" cy="95588"/>
          </a:xfrm>
        </p:grpSpPr>
        <p:sp>
          <p:nvSpPr>
            <p:cNvPr id="6379" name="TextBox 175"/>
            <p:cNvSpPr txBox="1">
              <a:spLocks noChangeArrowheads="1"/>
            </p:cNvSpPr>
            <p:nvPr/>
          </p:nvSpPr>
          <p:spPr bwMode="auto">
            <a:xfrm>
              <a:off x="2769127" y="3430247"/>
              <a:ext cx="1905109" cy="77217"/>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 CIP/mitigation plan for any forecast shortfall against target</a:t>
              </a:r>
            </a:p>
          </p:txBody>
        </p:sp>
        <p:sp>
          <p:nvSpPr>
            <p:cNvPr id="521" name="Diamond 520"/>
            <p:cNvSpPr/>
            <p:nvPr/>
          </p:nvSpPr>
          <p:spPr>
            <a:xfrm>
              <a:off x="2669569" y="3427970"/>
              <a:ext cx="95244" cy="9558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37" name="Group 131"/>
          <p:cNvGrpSpPr>
            <a:grpSpLocks/>
          </p:cNvGrpSpPr>
          <p:nvPr/>
        </p:nvGrpSpPr>
        <p:grpSpPr bwMode="auto">
          <a:xfrm>
            <a:off x="2028825" y="9024938"/>
            <a:ext cx="2549525" cy="133350"/>
            <a:chOff x="2160743" y="3922321"/>
            <a:chExt cx="1971944" cy="95693"/>
          </a:xfrm>
        </p:grpSpPr>
        <p:grpSp>
          <p:nvGrpSpPr>
            <p:cNvPr id="6374" name="Group 239"/>
            <p:cNvGrpSpPr>
              <a:grpSpLocks/>
            </p:cNvGrpSpPr>
            <p:nvPr/>
          </p:nvGrpSpPr>
          <p:grpSpPr bwMode="auto">
            <a:xfrm>
              <a:off x="2160743" y="3922321"/>
              <a:ext cx="1971944" cy="95693"/>
              <a:chOff x="2017473" y="2829723"/>
              <a:chExt cx="1820236" cy="95693"/>
            </a:xfrm>
          </p:grpSpPr>
          <p:sp>
            <p:nvSpPr>
              <p:cNvPr id="6377" name="TextBox 118"/>
              <p:cNvSpPr txBox="1">
                <a:spLocks noChangeArrowheads="1"/>
              </p:cNvSpPr>
              <p:nvPr/>
            </p:nvSpPr>
            <p:spPr bwMode="auto">
              <a:xfrm>
                <a:off x="2017473" y="2840778"/>
                <a:ext cx="1219892"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Consultation with SPNCC and HOSC</a:t>
                </a:r>
              </a:p>
            </p:txBody>
          </p:sp>
          <p:sp>
            <p:nvSpPr>
              <p:cNvPr id="545" name="Diamond 544"/>
              <p:cNvSpPr/>
              <p:nvPr/>
            </p:nvSpPr>
            <p:spPr>
              <a:xfrm>
                <a:off x="3742504" y="2829723"/>
                <a:ext cx="9520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30" name="Straight Connector 529"/>
            <p:cNvCxnSpPr/>
            <p:nvPr/>
          </p:nvCxnSpPr>
          <p:spPr>
            <a:xfrm>
              <a:off x="3560504" y="3970168"/>
              <a:ext cx="47763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33" name="Diamond 532"/>
            <p:cNvSpPr/>
            <p:nvPr/>
          </p:nvSpPr>
          <p:spPr>
            <a:xfrm>
              <a:off x="3496655" y="3947383"/>
              <a:ext cx="49114"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38" name="Group 131"/>
          <p:cNvGrpSpPr>
            <a:grpSpLocks/>
          </p:cNvGrpSpPr>
          <p:nvPr/>
        </p:nvGrpSpPr>
        <p:grpSpPr bwMode="auto">
          <a:xfrm>
            <a:off x="5281613" y="9017000"/>
            <a:ext cx="4075112" cy="133350"/>
            <a:chOff x="3496575" y="3922321"/>
            <a:chExt cx="3152250" cy="95693"/>
          </a:xfrm>
        </p:grpSpPr>
        <p:grpSp>
          <p:nvGrpSpPr>
            <p:cNvPr id="6369" name="Group 239"/>
            <p:cNvGrpSpPr>
              <a:grpSpLocks/>
            </p:cNvGrpSpPr>
            <p:nvPr/>
          </p:nvGrpSpPr>
          <p:grpSpPr bwMode="auto">
            <a:xfrm>
              <a:off x="5197448" y="3922321"/>
              <a:ext cx="1451377" cy="95693"/>
              <a:chOff x="4820556" y="2829723"/>
              <a:chExt cx="1339733" cy="95693"/>
            </a:xfrm>
          </p:grpSpPr>
          <p:sp>
            <p:nvSpPr>
              <p:cNvPr id="6372" name="TextBox 118"/>
              <p:cNvSpPr txBox="1">
                <a:spLocks noChangeArrowheads="1"/>
              </p:cNvSpPr>
              <p:nvPr/>
            </p:nvSpPr>
            <p:spPr bwMode="auto">
              <a:xfrm>
                <a:off x="4940397" y="2840777"/>
                <a:ext cx="1219892"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Consultation with SPNCC and HOSC</a:t>
                </a:r>
              </a:p>
            </p:txBody>
          </p:sp>
          <p:sp>
            <p:nvSpPr>
              <p:cNvPr id="564" name="Diamond 563"/>
              <p:cNvSpPr/>
              <p:nvPr/>
            </p:nvSpPr>
            <p:spPr>
              <a:xfrm>
                <a:off x="4820457" y="2829723"/>
                <a:ext cx="9521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55" name="Straight Connector 554"/>
            <p:cNvCxnSpPr/>
            <p:nvPr/>
          </p:nvCxnSpPr>
          <p:spPr>
            <a:xfrm>
              <a:off x="3560430" y="3970167"/>
              <a:ext cx="163077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58" name="Diamond 557"/>
            <p:cNvSpPr/>
            <p:nvPr/>
          </p:nvSpPr>
          <p:spPr>
            <a:xfrm>
              <a:off x="3496575" y="3947383"/>
              <a:ext cx="49120"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39" name="Group 8"/>
          <p:cNvGrpSpPr>
            <a:grpSpLocks/>
          </p:cNvGrpSpPr>
          <p:nvPr/>
        </p:nvGrpSpPr>
        <p:grpSpPr bwMode="auto">
          <a:xfrm>
            <a:off x="1504950" y="8202613"/>
            <a:ext cx="1712913" cy="107950"/>
            <a:chOff x="1494201" y="8329393"/>
            <a:chExt cx="1711809" cy="108499"/>
          </a:xfrm>
        </p:grpSpPr>
        <p:sp>
          <p:nvSpPr>
            <p:cNvPr id="542" name="Diamond 541"/>
            <p:cNvSpPr/>
            <p:nvPr/>
          </p:nvSpPr>
          <p:spPr bwMode="auto">
            <a:xfrm>
              <a:off x="1494201" y="8348540"/>
              <a:ext cx="63459" cy="6541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6368" name="TextBox 211"/>
            <p:cNvSpPr txBox="1">
              <a:spLocks noChangeArrowheads="1"/>
            </p:cNvSpPr>
            <p:nvPr/>
          </p:nvSpPr>
          <p:spPr bwMode="auto">
            <a:xfrm>
              <a:off x="1599092" y="8329393"/>
              <a:ext cx="1606918" cy="108499"/>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Integrated SPA started, end date TBC</a:t>
              </a:r>
            </a:p>
          </p:txBody>
        </p:sp>
      </p:grpSp>
      <p:cxnSp>
        <p:nvCxnSpPr>
          <p:cNvPr id="561" name="Straight Connector 560"/>
          <p:cNvCxnSpPr/>
          <p:nvPr/>
        </p:nvCxnSpPr>
        <p:spPr>
          <a:xfrm>
            <a:off x="3403600" y="227013"/>
            <a:ext cx="407193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19" name="Straight Connector 618"/>
          <p:cNvCxnSpPr/>
          <p:nvPr/>
        </p:nvCxnSpPr>
        <p:spPr bwMode="auto">
          <a:xfrm>
            <a:off x="1562100" y="2076450"/>
            <a:ext cx="652463"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625" name="Straight Connector 624"/>
          <p:cNvCxnSpPr/>
          <p:nvPr/>
        </p:nvCxnSpPr>
        <p:spPr bwMode="auto">
          <a:xfrm>
            <a:off x="3059113" y="227013"/>
            <a:ext cx="32702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nvGrpSpPr>
          <p:cNvPr id="6243" name="Group 4"/>
          <p:cNvGrpSpPr>
            <a:grpSpLocks/>
          </p:cNvGrpSpPr>
          <p:nvPr/>
        </p:nvGrpSpPr>
        <p:grpSpPr bwMode="auto">
          <a:xfrm>
            <a:off x="1498600" y="379413"/>
            <a:ext cx="3983038" cy="133350"/>
            <a:chOff x="1498600" y="379413"/>
            <a:chExt cx="3983038" cy="133350"/>
          </a:xfrm>
        </p:grpSpPr>
        <p:grpSp>
          <p:nvGrpSpPr>
            <p:cNvPr id="6361" name="Group 6"/>
            <p:cNvGrpSpPr>
              <a:grpSpLocks/>
            </p:cNvGrpSpPr>
            <p:nvPr/>
          </p:nvGrpSpPr>
          <p:grpSpPr bwMode="auto">
            <a:xfrm>
              <a:off x="4467225" y="379413"/>
              <a:ext cx="1014413" cy="133350"/>
              <a:chOff x="3190614" y="221909"/>
              <a:chExt cx="725005" cy="95693"/>
            </a:xfrm>
          </p:grpSpPr>
          <p:sp>
            <p:nvSpPr>
              <p:cNvPr id="6365" name="TextBox 243"/>
              <p:cNvSpPr txBox="1">
                <a:spLocks noChangeArrowheads="1"/>
              </p:cNvSpPr>
              <p:nvPr/>
            </p:nvSpPr>
            <p:spPr bwMode="auto">
              <a:xfrm>
                <a:off x="3303551" y="227437"/>
                <a:ext cx="61206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Best practice</a:t>
                </a:r>
              </a:p>
            </p:txBody>
          </p:sp>
          <p:sp>
            <p:nvSpPr>
              <p:cNvPr id="357" name="Diamond 356"/>
              <p:cNvSpPr/>
              <p:nvPr/>
            </p:nvSpPr>
            <p:spPr>
              <a:xfrm>
                <a:off x="3190614" y="221909"/>
                <a:ext cx="9530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315" name="Straight Connector 314"/>
            <p:cNvCxnSpPr/>
            <p:nvPr/>
          </p:nvCxnSpPr>
          <p:spPr>
            <a:xfrm>
              <a:off x="3386138" y="444500"/>
              <a:ext cx="106203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0" name="Diamond 319"/>
            <p:cNvSpPr/>
            <p:nvPr/>
          </p:nvSpPr>
          <p:spPr>
            <a:xfrm>
              <a:off x="1498600" y="412750"/>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anchor="ctr"/>
            <a:lstStyle/>
            <a:p>
              <a:pPr algn="ctr">
                <a:defRPr/>
              </a:pPr>
              <a:endParaRPr lang="en-GB" sz="700" dirty="0">
                <a:latin typeface="Segoe UI" pitchFamily="34" charset="0"/>
                <a:cs typeface="Segoe UI" pitchFamily="34" charset="0"/>
              </a:endParaRPr>
            </a:p>
          </p:txBody>
        </p:sp>
        <p:cxnSp>
          <p:nvCxnSpPr>
            <p:cNvPr id="628" name="Straight Connector 627"/>
            <p:cNvCxnSpPr/>
            <p:nvPr/>
          </p:nvCxnSpPr>
          <p:spPr bwMode="auto">
            <a:xfrm>
              <a:off x="1552575" y="434975"/>
              <a:ext cx="185102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cxnSp>
        <p:nvCxnSpPr>
          <p:cNvPr id="631" name="Straight Connector 630"/>
          <p:cNvCxnSpPr/>
          <p:nvPr/>
        </p:nvCxnSpPr>
        <p:spPr bwMode="auto">
          <a:xfrm>
            <a:off x="1141413" y="242888"/>
            <a:ext cx="32702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634" name="Straight Connector 633"/>
          <p:cNvCxnSpPr/>
          <p:nvPr/>
        </p:nvCxnSpPr>
        <p:spPr bwMode="auto">
          <a:xfrm>
            <a:off x="1524000" y="989013"/>
            <a:ext cx="185102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637" name="Straight Connector 636"/>
          <p:cNvCxnSpPr/>
          <p:nvPr/>
        </p:nvCxnSpPr>
        <p:spPr bwMode="auto">
          <a:xfrm>
            <a:off x="1533525" y="1066800"/>
            <a:ext cx="1852613"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640" name="Straight Connector 639"/>
          <p:cNvCxnSpPr/>
          <p:nvPr/>
        </p:nvCxnSpPr>
        <p:spPr bwMode="auto">
          <a:xfrm>
            <a:off x="1544638" y="1150938"/>
            <a:ext cx="185102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643" name="Straight Connector 642"/>
          <p:cNvCxnSpPr/>
          <p:nvPr/>
        </p:nvCxnSpPr>
        <p:spPr bwMode="auto">
          <a:xfrm>
            <a:off x="3395663" y="2751138"/>
            <a:ext cx="33337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46" name="Straight Connector 645"/>
          <p:cNvCxnSpPr/>
          <p:nvPr/>
        </p:nvCxnSpPr>
        <p:spPr bwMode="auto">
          <a:xfrm>
            <a:off x="3395663" y="3521075"/>
            <a:ext cx="323850" cy="0"/>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grpSp>
        <p:nvGrpSpPr>
          <p:cNvPr id="6250" name="Group 598"/>
          <p:cNvGrpSpPr>
            <a:grpSpLocks/>
          </p:cNvGrpSpPr>
          <p:nvPr/>
        </p:nvGrpSpPr>
        <p:grpSpPr bwMode="auto">
          <a:xfrm>
            <a:off x="1501775" y="7204075"/>
            <a:ext cx="3868738" cy="133350"/>
            <a:chOff x="1498600" y="7488238"/>
            <a:chExt cx="3868738" cy="133350"/>
          </a:xfrm>
        </p:grpSpPr>
        <p:grpSp>
          <p:nvGrpSpPr>
            <p:cNvPr id="6355" name="Group 271"/>
            <p:cNvGrpSpPr>
              <a:grpSpLocks/>
            </p:cNvGrpSpPr>
            <p:nvPr/>
          </p:nvGrpSpPr>
          <p:grpSpPr bwMode="auto">
            <a:xfrm>
              <a:off x="3721100" y="7488238"/>
              <a:ext cx="1646238" cy="133350"/>
              <a:chOff x="2657755" y="3586719"/>
              <a:chExt cx="1175706" cy="95693"/>
            </a:xfrm>
          </p:grpSpPr>
          <p:sp>
            <p:nvSpPr>
              <p:cNvPr id="6359" name="TextBox 181"/>
              <p:cNvSpPr txBox="1">
                <a:spLocks noChangeArrowheads="1"/>
              </p:cNvSpPr>
              <p:nvPr/>
            </p:nvSpPr>
            <p:spPr bwMode="auto">
              <a:xfrm>
                <a:off x="2767082" y="3592930"/>
                <a:ext cx="106637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Operational Policy Agreed</a:t>
                </a:r>
              </a:p>
            </p:txBody>
          </p:sp>
          <p:sp>
            <p:nvSpPr>
              <p:cNvPr id="673" name="Diamond 672"/>
              <p:cNvSpPr/>
              <p:nvPr/>
            </p:nvSpPr>
            <p:spPr>
              <a:xfrm>
                <a:off x="2657755" y="3586719"/>
                <a:ext cx="9523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356" name="Group 618"/>
            <p:cNvGrpSpPr>
              <a:grpSpLocks/>
            </p:cNvGrpSpPr>
            <p:nvPr/>
          </p:nvGrpSpPr>
          <p:grpSpPr bwMode="auto">
            <a:xfrm>
              <a:off x="1498600" y="7523163"/>
              <a:ext cx="1884000" cy="65087"/>
              <a:chOff x="1144991" y="4890852"/>
              <a:chExt cx="1458753" cy="45719"/>
            </a:xfrm>
          </p:grpSpPr>
          <p:cxnSp>
            <p:nvCxnSpPr>
              <p:cNvPr id="658" name="Straight Connector 657"/>
              <p:cNvCxnSpPr/>
              <p:nvPr/>
            </p:nvCxnSpPr>
            <p:spPr>
              <a:xfrm>
                <a:off x="1208908" y="4913154"/>
                <a:ext cx="139511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61" name="Diamond 660"/>
              <p:cNvSpPr/>
              <p:nvPr/>
            </p:nvSpPr>
            <p:spPr>
              <a:xfrm>
                <a:off x="1144991" y="4890852"/>
                <a:ext cx="49167" cy="4572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74" name="Straight Connector 673"/>
          <p:cNvCxnSpPr/>
          <p:nvPr/>
        </p:nvCxnSpPr>
        <p:spPr bwMode="auto">
          <a:xfrm>
            <a:off x="3395663" y="7273925"/>
            <a:ext cx="3238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6252" name="Group 11"/>
          <p:cNvGrpSpPr>
            <a:grpSpLocks/>
          </p:cNvGrpSpPr>
          <p:nvPr/>
        </p:nvGrpSpPr>
        <p:grpSpPr bwMode="auto">
          <a:xfrm>
            <a:off x="1498600" y="7772400"/>
            <a:ext cx="6851650" cy="138113"/>
            <a:chOff x="1498600" y="7772433"/>
            <a:chExt cx="6851650" cy="138112"/>
          </a:xfrm>
        </p:grpSpPr>
        <p:grpSp>
          <p:nvGrpSpPr>
            <p:cNvPr id="6347" name="Group 180"/>
            <p:cNvGrpSpPr>
              <a:grpSpLocks/>
            </p:cNvGrpSpPr>
            <p:nvPr/>
          </p:nvGrpSpPr>
          <p:grpSpPr bwMode="auto">
            <a:xfrm>
              <a:off x="1498600" y="7772433"/>
              <a:ext cx="6851650" cy="138112"/>
              <a:chOff x="1159055" y="5661248"/>
              <a:chExt cx="5301842" cy="99104"/>
            </a:xfrm>
          </p:grpSpPr>
          <p:grpSp>
            <p:nvGrpSpPr>
              <p:cNvPr id="6349" name="Group 437"/>
              <p:cNvGrpSpPr>
                <a:grpSpLocks/>
              </p:cNvGrpSpPr>
              <p:nvPr/>
            </p:nvGrpSpPr>
            <p:grpSpPr bwMode="auto">
              <a:xfrm>
                <a:off x="4644591" y="5661248"/>
                <a:ext cx="1816306" cy="99104"/>
                <a:chOff x="4287315" y="3699676"/>
                <a:chExt cx="1676590" cy="99104"/>
              </a:xfrm>
            </p:grpSpPr>
            <p:sp>
              <p:nvSpPr>
                <p:cNvPr id="6353" name="TextBox 193"/>
                <p:cNvSpPr txBox="1">
                  <a:spLocks noChangeArrowheads="1"/>
                </p:cNvSpPr>
                <p:nvPr/>
              </p:nvSpPr>
              <p:spPr bwMode="auto">
                <a:xfrm>
                  <a:off x="4402169" y="3699676"/>
                  <a:ext cx="156173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Productivity/Capacity Dashboard Live</a:t>
                  </a:r>
                </a:p>
              </p:txBody>
            </p:sp>
            <p:sp>
              <p:nvSpPr>
                <p:cNvPr id="429" name="Diamond 428"/>
                <p:cNvSpPr/>
                <p:nvPr/>
              </p:nvSpPr>
              <p:spPr>
                <a:xfrm>
                  <a:off x="4286835" y="3703094"/>
                  <a:ext cx="95249" cy="95686"/>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350" name="Group 630"/>
              <p:cNvGrpSpPr>
                <a:grpSpLocks/>
              </p:cNvGrpSpPr>
              <p:nvPr/>
            </p:nvGrpSpPr>
            <p:grpSpPr bwMode="auto">
              <a:xfrm>
                <a:off x="1159055" y="5699979"/>
                <a:ext cx="3475188" cy="45565"/>
                <a:chOff x="1182908" y="4890663"/>
                <a:chExt cx="3475188" cy="45565"/>
              </a:xfrm>
            </p:grpSpPr>
            <p:cxnSp>
              <p:nvCxnSpPr>
                <p:cNvPr id="632" name="Straight Connector 631"/>
                <p:cNvCxnSpPr/>
                <p:nvPr/>
              </p:nvCxnSpPr>
              <p:spPr>
                <a:xfrm>
                  <a:off x="2658235" y="4913445"/>
                  <a:ext cx="199986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33" name="Diamond 632"/>
                <p:cNvSpPr/>
                <p:nvPr/>
              </p:nvSpPr>
              <p:spPr>
                <a:xfrm>
                  <a:off x="1182908" y="4890662"/>
                  <a:ext cx="49137" cy="45565"/>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75" name="Straight Connector 674"/>
            <p:cNvCxnSpPr/>
            <p:nvPr/>
          </p:nvCxnSpPr>
          <p:spPr bwMode="auto">
            <a:xfrm>
              <a:off x="1560513" y="7858157"/>
              <a:ext cx="183515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53" name="Group 13"/>
          <p:cNvGrpSpPr>
            <a:grpSpLocks/>
          </p:cNvGrpSpPr>
          <p:nvPr/>
        </p:nvGrpSpPr>
        <p:grpSpPr bwMode="auto">
          <a:xfrm>
            <a:off x="1493838" y="7935913"/>
            <a:ext cx="3514725" cy="134937"/>
            <a:chOff x="1493838" y="7935945"/>
            <a:chExt cx="3514725" cy="134938"/>
          </a:xfrm>
        </p:grpSpPr>
        <p:grpSp>
          <p:nvGrpSpPr>
            <p:cNvPr id="6339" name="Group 3"/>
            <p:cNvGrpSpPr>
              <a:grpSpLocks/>
            </p:cNvGrpSpPr>
            <p:nvPr/>
          </p:nvGrpSpPr>
          <p:grpSpPr bwMode="auto">
            <a:xfrm>
              <a:off x="1493838" y="7935945"/>
              <a:ext cx="3514725" cy="134938"/>
              <a:chOff x="1494317" y="8053388"/>
              <a:chExt cx="3514246" cy="134937"/>
            </a:xfrm>
          </p:grpSpPr>
          <p:grpSp>
            <p:nvGrpSpPr>
              <p:cNvPr id="6341" name="Group 439"/>
              <p:cNvGrpSpPr>
                <a:grpSpLocks/>
              </p:cNvGrpSpPr>
              <p:nvPr/>
            </p:nvGrpSpPr>
            <p:grpSpPr bwMode="auto">
              <a:xfrm>
                <a:off x="3724275" y="8053388"/>
                <a:ext cx="1284288" cy="134937"/>
                <a:chOff x="2659729" y="3820467"/>
                <a:chExt cx="917373" cy="96198"/>
              </a:xfrm>
            </p:grpSpPr>
            <p:sp>
              <p:nvSpPr>
                <p:cNvPr id="6345" name="TextBox 196"/>
                <p:cNvSpPr txBox="1">
                  <a:spLocks noChangeArrowheads="1"/>
                </p:cNvSpPr>
                <p:nvPr/>
              </p:nvSpPr>
              <p:spPr bwMode="auto">
                <a:xfrm>
                  <a:off x="2777337" y="3820467"/>
                  <a:ext cx="799765" cy="7694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RIO, ESR, Fin., Safeguard</a:t>
                  </a:r>
                </a:p>
              </p:txBody>
            </p:sp>
            <p:sp>
              <p:nvSpPr>
                <p:cNvPr id="425" name="Diamond 424"/>
                <p:cNvSpPr/>
                <p:nvPr/>
              </p:nvSpPr>
              <p:spPr>
                <a:xfrm>
                  <a:off x="2659854" y="3820467"/>
                  <a:ext cx="95240" cy="9619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342" name="Group 633"/>
              <p:cNvGrpSpPr>
                <a:grpSpLocks/>
              </p:cNvGrpSpPr>
              <p:nvPr/>
            </p:nvGrpSpPr>
            <p:grpSpPr bwMode="auto">
              <a:xfrm>
                <a:off x="1494317" y="8093076"/>
                <a:ext cx="2261879" cy="63500"/>
                <a:chOff x="1136764" y="4890853"/>
                <a:chExt cx="1750104" cy="45719"/>
              </a:xfrm>
            </p:grpSpPr>
            <p:cxnSp>
              <p:nvCxnSpPr>
                <p:cNvPr id="635" name="Straight Connector 634"/>
                <p:cNvCxnSpPr/>
                <p:nvPr/>
              </p:nvCxnSpPr>
              <p:spPr>
                <a:xfrm>
                  <a:off x="2614220" y="4913712"/>
                  <a:ext cx="27264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36" name="Diamond 635"/>
                <p:cNvSpPr/>
                <p:nvPr/>
              </p:nvSpPr>
              <p:spPr>
                <a:xfrm>
                  <a:off x="1136764" y="4890852"/>
                  <a:ext cx="49126"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76" name="Straight Connector 675"/>
            <p:cNvCxnSpPr/>
            <p:nvPr/>
          </p:nvCxnSpPr>
          <p:spPr bwMode="auto">
            <a:xfrm>
              <a:off x="1574800" y="8010558"/>
              <a:ext cx="183515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54" name="Group 23"/>
          <p:cNvGrpSpPr>
            <a:grpSpLocks/>
          </p:cNvGrpSpPr>
          <p:nvPr/>
        </p:nvGrpSpPr>
        <p:grpSpPr bwMode="auto">
          <a:xfrm>
            <a:off x="1501775" y="8054975"/>
            <a:ext cx="6530975" cy="134938"/>
            <a:chOff x="1501775" y="8076753"/>
            <a:chExt cx="6530975" cy="134938"/>
          </a:xfrm>
        </p:grpSpPr>
        <p:grpSp>
          <p:nvGrpSpPr>
            <p:cNvPr id="6331" name="Group 4"/>
            <p:cNvGrpSpPr>
              <a:grpSpLocks/>
            </p:cNvGrpSpPr>
            <p:nvPr/>
          </p:nvGrpSpPr>
          <p:grpSpPr bwMode="auto">
            <a:xfrm>
              <a:off x="1501775" y="8076753"/>
              <a:ext cx="6530975" cy="134938"/>
              <a:chOff x="1501775" y="8193088"/>
              <a:chExt cx="6530975" cy="134937"/>
            </a:xfrm>
          </p:grpSpPr>
          <p:grpSp>
            <p:nvGrpSpPr>
              <p:cNvPr id="6333" name="Group 449"/>
              <p:cNvGrpSpPr>
                <a:grpSpLocks/>
              </p:cNvGrpSpPr>
              <p:nvPr/>
            </p:nvGrpSpPr>
            <p:grpSpPr bwMode="auto">
              <a:xfrm>
                <a:off x="5997575" y="8193088"/>
                <a:ext cx="2035175" cy="134937"/>
                <a:chOff x="4283722" y="3889855"/>
                <a:chExt cx="1453947" cy="95693"/>
              </a:xfrm>
            </p:grpSpPr>
            <p:sp>
              <p:nvSpPr>
                <p:cNvPr id="6337" name="TextBox 199"/>
                <p:cNvSpPr txBox="1">
                  <a:spLocks noChangeArrowheads="1"/>
                </p:cNvSpPr>
                <p:nvPr/>
              </p:nvSpPr>
              <p:spPr bwMode="auto">
                <a:xfrm>
                  <a:off x="4402168" y="3900909"/>
                  <a:ext cx="1335501"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Urgent care, Learning and Dev. Forensic</a:t>
                  </a:r>
                </a:p>
              </p:txBody>
            </p:sp>
            <p:sp>
              <p:nvSpPr>
                <p:cNvPr id="434" name="Diamond 433"/>
                <p:cNvSpPr/>
                <p:nvPr/>
              </p:nvSpPr>
              <p:spPr>
                <a:xfrm>
                  <a:off x="4283722" y="3889855"/>
                  <a:ext cx="9526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334" name="Group 636"/>
              <p:cNvGrpSpPr>
                <a:grpSpLocks/>
              </p:cNvGrpSpPr>
              <p:nvPr/>
            </p:nvGrpSpPr>
            <p:grpSpPr bwMode="auto">
              <a:xfrm>
                <a:off x="1501775" y="8231188"/>
                <a:ext cx="4562475" cy="63500"/>
                <a:chOff x="1144991" y="4890852"/>
                <a:chExt cx="3530786" cy="45719"/>
              </a:xfrm>
            </p:grpSpPr>
            <p:cxnSp>
              <p:nvCxnSpPr>
                <p:cNvPr id="638" name="Straight Connector 637"/>
                <p:cNvCxnSpPr/>
                <p:nvPr/>
              </p:nvCxnSpPr>
              <p:spPr>
                <a:xfrm>
                  <a:off x="2616766" y="4913712"/>
                  <a:ext cx="205901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39" name="Diamond 638"/>
                <p:cNvSpPr/>
                <p:nvPr/>
              </p:nvSpPr>
              <p:spPr>
                <a:xfrm>
                  <a:off x="1144991" y="4890852"/>
                  <a:ext cx="49141"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77" name="Straight Connector 676"/>
            <p:cNvCxnSpPr/>
            <p:nvPr/>
          </p:nvCxnSpPr>
          <p:spPr bwMode="auto">
            <a:xfrm>
              <a:off x="1566863" y="8141841"/>
              <a:ext cx="183515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55" name="Group 16"/>
          <p:cNvGrpSpPr>
            <a:grpSpLocks/>
          </p:cNvGrpSpPr>
          <p:nvPr/>
        </p:nvGrpSpPr>
        <p:grpSpPr bwMode="auto">
          <a:xfrm>
            <a:off x="1498600" y="8491538"/>
            <a:ext cx="5764213" cy="133350"/>
            <a:chOff x="1498600" y="8586788"/>
            <a:chExt cx="5764213" cy="133350"/>
          </a:xfrm>
        </p:grpSpPr>
        <p:grpSp>
          <p:nvGrpSpPr>
            <p:cNvPr id="6323" name="Group 7"/>
            <p:cNvGrpSpPr>
              <a:grpSpLocks/>
            </p:cNvGrpSpPr>
            <p:nvPr/>
          </p:nvGrpSpPr>
          <p:grpSpPr bwMode="auto">
            <a:xfrm>
              <a:off x="1498600" y="8586788"/>
              <a:ext cx="5764213" cy="133350"/>
              <a:chOff x="1498600" y="8597900"/>
              <a:chExt cx="5764213" cy="133350"/>
            </a:xfrm>
          </p:grpSpPr>
          <p:grpSp>
            <p:nvGrpSpPr>
              <p:cNvPr id="6325" name="Group 448"/>
              <p:cNvGrpSpPr>
                <a:grpSpLocks/>
              </p:cNvGrpSpPr>
              <p:nvPr/>
            </p:nvGrpSpPr>
            <p:grpSpPr bwMode="auto">
              <a:xfrm>
                <a:off x="5997575" y="8597900"/>
                <a:ext cx="1265238" cy="133350"/>
                <a:chOff x="4283722" y="3811619"/>
                <a:chExt cx="903477" cy="95693"/>
              </a:xfrm>
            </p:grpSpPr>
            <p:sp>
              <p:nvSpPr>
                <p:cNvPr id="6329" name="TextBox 208"/>
                <p:cNvSpPr txBox="1">
                  <a:spLocks noChangeArrowheads="1"/>
                </p:cNvSpPr>
                <p:nvPr/>
              </p:nvSpPr>
              <p:spPr bwMode="auto">
                <a:xfrm>
                  <a:off x="4399752" y="3817145"/>
                  <a:ext cx="78744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Directory of Services</a:t>
                  </a:r>
                </a:p>
              </p:txBody>
            </p:sp>
            <p:sp>
              <p:nvSpPr>
                <p:cNvPr id="441" name="Diamond 440"/>
                <p:cNvSpPr/>
                <p:nvPr/>
              </p:nvSpPr>
              <p:spPr>
                <a:xfrm>
                  <a:off x="4283722" y="3811619"/>
                  <a:ext cx="95222"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326" name="Group 645"/>
              <p:cNvGrpSpPr>
                <a:grpSpLocks/>
              </p:cNvGrpSpPr>
              <p:nvPr/>
            </p:nvGrpSpPr>
            <p:grpSpPr bwMode="auto">
              <a:xfrm>
                <a:off x="1498600" y="8624841"/>
                <a:ext cx="4562475" cy="65088"/>
                <a:chOff x="1144991" y="4890851"/>
                <a:chExt cx="3530786" cy="45720"/>
              </a:xfrm>
            </p:grpSpPr>
            <p:cxnSp>
              <p:nvCxnSpPr>
                <p:cNvPr id="647" name="Straight Connector 646"/>
                <p:cNvCxnSpPr/>
                <p:nvPr/>
              </p:nvCxnSpPr>
              <p:spPr>
                <a:xfrm>
                  <a:off x="2613081" y="4913186"/>
                  <a:ext cx="206269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48" name="Diamond 647"/>
                <p:cNvSpPr/>
                <p:nvPr/>
              </p:nvSpPr>
              <p:spPr>
                <a:xfrm>
                  <a:off x="1144991" y="4890883"/>
                  <a:ext cx="49141" cy="45720"/>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78" name="Straight Connector 677"/>
            <p:cNvCxnSpPr/>
            <p:nvPr/>
          </p:nvCxnSpPr>
          <p:spPr bwMode="auto">
            <a:xfrm>
              <a:off x="1550988" y="8645525"/>
              <a:ext cx="183515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6256" name="Group 22"/>
          <p:cNvGrpSpPr>
            <a:grpSpLocks/>
          </p:cNvGrpSpPr>
          <p:nvPr/>
        </p:nvGrpSpPr>
        <p:grpSpPr bwMode="auto">
          <a:xfrm>
            <a:off x="1504950" y="9278938"/>
            <a:ext cx="5275263" cy="133350"/>
            <a:chOff x="1504950" y="9278938"/>
            <a:chExt cx="5275263" cy="133350"/>
          </a:xfrm>
        </p:grpSpPr>
        <p:grpSp>
          <p:nvGrpSpPr>
            <p:cNvPr id="6315" name="Group 2"/>
            <p:cNvGrpSpPr>
              <a:grpSpLocks/>
            </p:cNvGrpSpPr>
            <p:nvPr/>
          </p:nvGrpSpPr>
          <p:grpSpPr bwMode="auto">
            <a:xfrm>
              <a:off x="1504950" y="9278938"/>
              <a:ext cx="5275263" cy="133350"/>
              <a:chOff x="1504950" y="9269413"/>
              <a:chExt cx="5275263" cy="133350"/>
            </a:xfrm>
          </p:grpSpPr>
          <p:grpSp>
            <p:nvGrpSpPr>
              <p:cNvPr id="6317" name="Group 458"/>
              <p:cNvGrpSpPr>
                <a:grpSpLocks/>
              </p:cNvGrpSpPr>
              <p:nvPr/>
            </p:nvGrpSpPr>
            <p:grpSpPr bwMode="auto">
              <a:xfrm>
                <a:off x="3706813" y="9269413"/>
                <a:ext cx="3073400" cy="133350"/>
                <a:chOff x="2648054" y="4221088"/>
                <a:chExt cx="2195030" cy="95693"/>
              </a:xfrm>
            </p:grpSpPr>
            <p:sp>
              <p:nvSpPr>
                <p:cNvPr id="6321" name="TextBox 220"/>
                <p:cNvSpPr txBox="1">
                  <a:spLocks noChangeArrowheads="1"/>
                </p:cNvSpPr>
                <p:nvPr/>
              </p:nvSpPr>
              <p:spPr bwMode="auto">
                <a:xfrm>
                  <a:off x="2762253" y="4226615"/>
                  <a:ext cx="2080831"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Implementation of Patient Level Information Costing system</a:t>
                  </a:r>
                </a:p>
              </p:txBody>
            </p:sp>
            <p:sp>
              <p:nvSpPr>
                <p:cNvPr id="442" name="Diamond 441"/>
                <p:cNvSpPr/>
                <p:nvPr/>
              </p:nvSpPr>
              <p:spPr>
                <a:xfrm>
                  <a:off x="2648054" y="4221088"/>
                  <a:ext cx="9523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318" name="Group 654"/>
              <p:cNvGrpSpPr>
                <a:grpSpLocks/>
              </p:cNvGrpSpPr>
              <p:nvPr/>
            </p:nvGrpSpPr>
            <p:grpSpPr bwMode="auto">
              <a:xfrm>
                <a:off x="1504950" y="9304338"/>
                <a:ext cx="2201863" cy="63500"/>
                <a:chOff x="1144991" y="4890852"/>
                <a:chExt cx="1703394" cy="45719"/>
              </a:xfrm>
            </p:grpSpPr>
            <p:cxnSp>
              <p:nvCxnSpPr>
                <p:cNvPr id="656" name="Straight Connector 655"/>
                <p:cNvCxnSpPr>
                  <a:endCxn id="442" idx="1"/>
                </p:cNvCxnSpPr>
                <p:nvPr/>
              </p:nvCxnSpPr>
              <p:spPr>
                <a:xfrm flipV="1">
                  <a:off x="2607675" y="4913712"/>
                  <a:ext cx="24071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57" name="Diamond 656"/>
                <p:cNvSpPr/>
                <p:nvPr/>
              </p:nvSpPr>
              <p:spPr>
                <a:xfrm>
                  <a:off x="1144991" y="4890852"/>
                  <a:ext cx="49125"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79" name="Straight Connector 678"/>
            <p:cNvCxnSpPr/>
            <p:nvPr/>
          </p:nvCxnSpPr>
          <p:spPr bwMode="auto">
            <a:xfrm>
              <a:off x="1573213" y="9348788"/>
              <a:ext cx="18065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cxnSp>
        <p:nvCxnSpPr>
          <p:cNvPr id="599" name="Straight Connector 598"/>
          <p:cNvCxnSpPr/>
          <p:nvPr/>
        </p:nvCxnSpPr>
        <p:spPr bwMode="auto">
          <a:xfrm>
            <a:off x="1555750" y="2854325"/>
            <a:ext cx="182880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612" name="Straight Connector 611"/>
          <p:cNvCxnSpPr/>
          <p:nvPr/>
        </p:nvCxnSpPr>
        <p:spPr bwMode="auto">
          <a:xfrm>
            <a:off x="1544638" y="2760663"/>
            <a:ext cx="182880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nvGrpSpPr>
          <p:cNvPr id="6259" name="Group 4"/>
          <p:cNvGrpSpPr>
            <a:grpSpLocks/>
          </p:cNvGrpSpPr>
          <p:nvPr/>
        </p:nvGrpSpPr>
        <p:grpSpPr bwMode="auto">
          <a:xfrm>
            <a:off x="9934575" y="8553450"/>
            <a:ext cx="2728913" cy="987425"/>
            <a:chOff x="9852025" y="8719314"/>
            <a:chExt cx="2728913" cy="987998"/>
          </a:xfrm>
        </p:grpSpPr>
        <p:sp>
          <p:nvSpPr>
            <p:cNvPr id="44" name="Rectangle 43"/>
            <p:cNvSpPr/>
            <p:nvPr/>
          </p:nvSpPr>
          <p:spPr bwMode="auto">
            <a:xfrm>
              <a:off x="9852025" y="8719314"/>
              <a:ext cx="2728913" cy="987998"/>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lIns="720000" tIns="36000" rIns="0" bIns="0"/>
            <a:lstStyle/>
            <a:p>
              <a:pPr>
                <a:spcBef>
                  <a:spcPts val="0"/>
                </a:spcBef>
                <a:spcAft>
                  <a:spcPts val="200"/>
                </a:spcAft>
                <a:defRPr/>
              </a:pPr>
              <a:r>
                <a:rPr lang="en-GB" sz="800" dirty="0">
                  <a:latin typeface="Segoe UI" pitchFamily="34" charset="0"/>
                  <a:cs typeface="Segoe UI" pitchFamily="34" charset="0"/>
                </a:rPr>
                <a:t>Start date</a:t>
              </a:r>
            </a:p>
            <a:p>
              <a:pPr>
                <a:spcBef>
                  <a:spcPts val="0"/>
                </a:spcBef>
                <a:spcAft>
                  <a:spcPts val="200"/>
                </a:spcAft>
                <a:defRPr/>
              </a:pPr>
              <a:r>
                <a:rPr lang="en-GB" sz="800" dirty="0">
                  <a:latin typeface="Segoe UI" pitchFamily="34" charset="0"/>
                  <a:cs typeface="Segoe UI" pitchFamily="34" charset="0"/>
                </a:rPr>
                <a:t>Final milestone</a:t>
              </a:r>
            </a:p>
            <a:p>
              <a:pPr>
                <a:spcBef>
                  <a:spcPts val="0"/>
                </a:spcBef>
                <a:spcAft>
                  <a:spcPts val="300"/>
                </a:spcAft>
                <a:defRPr/>
              </a:pPr>
              <a:r>
                <a:rPr lang="en-GB" sz="800" dirty="0">
                  <a:latin typeface="Segoe UI" pitchFamily="34" charset="0"/>
                  <a:cs typeface="Segoe UI" pitchFamily="34" charset="0"/>
                </a:rPr>
                <a:t>Complete</a:t>
              </a:r>
            </a:p>
            <a:p>
              <a:pPr>
                <a:spcBef>
                  <a:spcPts val="0"/>
                </a:spcBef>
                <a:spcAft>
                  <a:spcPts val="300"/>
                </a:spcAft>
                <a:defRPr/>
              </a:pPr>
              <a:r>
                <a:rPr lang="en-GB" sz="800" dirty="0">
                  <a:latin typeface="Segoe UI" pitchFamily="34" charset="0"/>
                  <a:cs typeface="Segoe UI" pitchFamily="34" charset="0"/>
                </a:rPr>
                <a:t>Delayed</a:t>
              </a:r>
            </a:p>
            <a:p>
              <a:pPr>
                <a:spcBef>
                  <a:spcPts val="0"/>
                </a:spcBef>
                <a:spcAft>
                  <a:spcPts val="300"/>
                </a:spcAft>
                <a:defRPr/>
              </a:pPr>
              <a:r>
                <a:rPr lang="en-GB" sz="800" dirty="0">
                  <a:latin typeface="Segoe UI" pitchFamily="34" charset="0"/>
                  <a:cs typeface="Segoe UI" pitchFamily="34" charset="0"/>
                </a:rPr>
                <a:t>Date change / milestone at risk of slippage</a:t>
              </a:r>
            </a:p>
            <a:p>
              <a:pPr>
                <a:spcBef>
                  <a:spcPts val="0"/>
                </a:spcBef>
                <a:spcAft>
                  <a:spcPts val="300"/>
                </a:spcAft>
                <a:defRPr/>
              </a:pPr>
              <a:r>
                <a:rPr lang="en-GB" sz="800" dirty="0">
                  <a:latin typeface="Segoe UI" pitchFamily="34" charset="0"/>
                  <a:cs typeface="Segoe UI" pitchFamily="34" charset="0"/>
                </a:rPr>
                <a:t>Milestone from start to end date</a:t>
              </a:r>
            </a:p>
            <a:p>
              <a:pPr>
                <a:defRPr/>
              </a:pPr>
              <a:endParaRPr lang="en-GB" sz="800" dirty="0">
                <a:latin typeface="Segoe UI" pitchFamily="34" charset="0"/>
                <a:cs typeface="Segoe UI" pitchFamily="34" charset="0"/>
              </a:endParaRPr>
            </a:p>
          </p:txBody>
        </p:sp>
        <p:grpSp>
          <p:nvGrpSpPr>
            <p:cNvPr id="6306" name="Group 4"/>
            <p:cNvGrpSpPr>
              <a:grpSpLocks/>
            </p:cNvGrpSpPr>
            <p:nvPr/>
          </p:nvGrpSpPr>
          <p:grpSpPr bwMode="auto">
            <a:xfrm>
              <a:off x="10008628" y="9516639"/>
              <a:ext cx="503350" cy="133456"/>
              <a:chOff x="10047387" y="8985432"/>
              <a:chExt cx="503350" cy="133350"/>
            </a:xfrm>
          </p:grpSpPr>
          <p:sp>
            <p:nvSpPr>
              <p:cNvPr id="582" name="Diamond 581"/>
              <p:cNvSpPr/>
              <p:nvPr/>
            </p:nvSpPr>
            <p:spPr bwMode="auto">
              <a:xfrm>
                <a:off x="10417834" y="8985494"/>
                <a:ext cx="133350" cy="133321"/>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cxnSp>
            <p:nvCxnSpPr>
              <p:cNvPr id="585" name="Straight Connector 584"/>
              <p:cNvCxnSpPr/>
              <p:nvPr/>
            </p:nvCxnSpPr>
            <p:spPr bwMode="auto">
              <a:xfrm flipV="1">
                <a:off x="10130497" y="9052154"/>
                <a:ext cx="2603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88" name="Diamond 587"/>
              <p:cNvSpPr/>
              <p:nvPr/>
            </p:nvSpPr>
            <p:spPr bwMode="auto">
              <a:xfrm>
                <a:off x="10047947" y="9020411"/>
                <a:ext cx="63500" cy="63486"/>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591" name="Diamond 590"/>
            <p:cNvSpPr/>
            <p:nvPr/>
          </p:nvSpPr>
          <p:spPr bwMode="auto">
            <a:xfrm>
              <a:off x="10412413" y="8765379"/>
              <a:ext cx="63500" cy="635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596" name="Diamond 595"/>
            <p:cNvSpPr/>
            <p:nvPr/>
          </p:nvSpPr>
          <p:spPr bwMode="auto">
            <a:xfrm>
              <a:off x="10379075" y="8867038"/>
              <a:ext cx="133350" cy="13342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607" name="Diamond 606"/>
            <p:cNvSpPr/>
            <p:nvPr/>
          </p:nvSpPr>
          <p:spPr bwMode="auto">
            <a:xfrm>
              <a:off x="10379075" y="9025880"/>
              <a:ext cx="133350" cy="133427"/>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622" name="Diamond 621"/>
            <p:cNvSpPr/>
            <p:nvPr/>
          </p:nvSpPr>
          <p:spPr bwMode="auto">
            <a:xfrm>
              <a:off x="10379075" y="9186310"/>
              <a:ext cx="133350" cy="133427"/>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655" name="Diamond 654"/>
            <p:cNvSpPr/>
            <p:nvPr/>
          </p:nvSpPr>
          <p:spPr bwMode="auto">
            <a:xfrm>
              <a:off x="10379075" y="9345152"/>
              <a:ext cx="133350" cy="133427"/>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69" name="Straight Connector 668"/>
          <p:cNvCxnSpPr/>
          <p:nvPr/>
        </p:nvCxnSpPr>
        <p:spPr bwMode="auto">
          <a:xfrm>
            <a:off x="1141413" y="344488"/>
            <a:ext cx="2303462"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nvGrpSpPr>
          <p:cNvPr id="6261" name="Group 7"/>
          <p:cNvGrpSpPr>
            <a:grpSpLocks/>
          </p:cNvGrpSpPr>
          <p:nvPr/>
        </p:nvGrpSpPr>
        <p:grpSpPr bwMode="auto">
          <a:xfrm>
            <a:off x="1141413" y="479425"/>
            <a:ext cx="6618287" cy="134938"/>
            <a:chOff x="1141413" y="479425"/>
            <a:chExt cx="6618287" cy="134938"/>
          </a:xfrm>
        </p:grpSpPr>
        <p:grpSp>
          <p:nvGrpSpPr>
            <p:cNvPr id="6299" name="Group 63"/>
            <p:cNvGrpSpPr>
              <a:grpSpLocks/>
            </p:cNvGrpSpPr>
            <p:nvPr/>
          </p:nvGrpSpPr>
          <p:grpSpPr bwMode="auto">
            <a:xfrm>
              <a:off x="3384550" y="479425"/>
              <a:ext cx="4375150" cy="134938"/>
              <a:chOff x="2618494" y="477974"/>
              <a:chExt cx="3385485" cy="95693"/>
            </a:xfrm>
          </p:grpSpPr>
          <p:grpSp>
            <p:nvGrpSpPr>
              <p:cNvPr id="6301" name="Group 7"/>
              <p:cNvGrpSpPr>
                <a:grpSpLocks/>
              </p:cNvGrpSpPr>
              <p:nvPr/>
            </p:nvGrpSpPr>
            <p:grpSpPr bwMode="auto">
              <a:xfrm>
                <a:off x="5216620" y="477974"/>
                <a:ext cx="787359" cy="95693"/>
                <a:chOff x="4815331" y="223531"/>
                <a:chExt cx="726792" cy="95693"/>
              </a:xfrm>
            </p:grpSpPr>
            <p:sp>
              <p:nvSpPr>
                <p:cNvPr id="6303" name="TextBox 246"/>
                <p:cNvSpPr txBox="1">
                  <a:spLocks noChangeArrowheads="1"/>
                </p:cNvSpPr>
                <p:nvPr/>
              </p:nvSpPr>
              <p:spPr bwMode="auto">
                <a:xfrm>
                  <a:off x="4930055" y="227595"/>
                  <a:ext cx="61206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Training</a:t>
                  </a:r>
                </a:p>
              </p:txBody>
            </p:sp>
            <p:sp>
              <p:nvSpPr>
                <p:cNvPr id="358" name="Diamond 357"/>
                <p:cNvSpPr/>
                <p:nvPr/>
              </p:nvSpPr>
              <p:spPr>
                <a:xfrm>
                  <a:off x="4815286" y="223531"/>
                  <a:ext cx="9524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321" name="Straight Connector 320"/>
              <p:cNvCxnSpPr/>
              <p:nvPr/>
            </p:nvCxnSpPr>
            <p:spPr>
              <a:xfrm>
                <a:off x="2618494" y="526384"/>
                <a:ext cx="261650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cxnSp>
          <p:nvCxnSpPr>
            <p:cNvPr id="680" name="Straight Connector 679"/>
            <p:cNvCxnSpPr/>
            <p:nvPr/>
          </p:nvCxnSpPr>
          <p:spPr bwMode="auto">
            <a:xfrm>
              <a:off x="1141413" y="550863"/>
              <a:ext cx="229552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62" name="Group 13"/>
          <p:cNvGrpSpPr>
            <a:grpSpLocks/>
          </p:cNvGrpSpPr>
          <p:nvPr/>
        </p:nvGrpSpPr>
        <p:grpSpPr bwMode="auto">
          <a:xfrm>
            <a:off x="2992438" y="1549400"/>
            <a:ext cx="5518150" cy="134938"/>
            <a:chOff x="2992500" y="1525588"/>
            <a:chExt cx="5518088" cy="134937"/>
          </a:xfrm>
        </p:grpSpPr>
        <p:sp>
          <p:nvSpPr>
            <p:cNvPr id="6294" name="TextBox 288"/>
            <p:cNvSpPr txBox="1">
              <a:spLocks noChangeArrowheads="1"/>
            </p:cNvSpPr>
            <p:nvPr/>
          </p:nvSpPr>
          <p:spPr bwMode="auto">
            <a:xfrm>
              <a:off x="7663994" y="1538781"/>
              <a:ext cx="846594" cy="108499"/>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Manor House- ICT</a:t>
              </a:r>
            </a:p>
          </p:txBody>
        </p:sp>
        <p:sp>
          <p:nvSpPr>
            <p:cNvPr id="371" name="Diamond 370"/>
            <p:cNvSpPr/>
            <p:nvPr/>
          </p:nvSpPr>
          <p:spPr bwMode="auto">
            <a:xfrm>
              <a:off x="7499361" y="1525588"/>
              <a:ext cx="133349" cy="1349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cxnSp>
          <p:nvCxnSpPr>
            <p:cNvPr id="500" name="Straight Connector 499"/>
            <p:cNvCxnSpPr/>
            <p:nvPr/>
          </p:nvCxnSpPr>
          <p:spPr bwMode="auto">
            <a:xfrm>
              <a:off x="3395720" y="1593850"/>
              <a:ext cx="408459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01" name="Diamond 500"/>
            <p:cNvSpPr/>
            <p:nvPr/>
          </p:nvSpPr>
          <p:spPr bwMode="auto">
            <a:xfrm>
              <a:off x="2992500" y="1560513"/>
              <a:ext cx="63499" cy="6508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cxnSp>
          <p:nvCxnSpPr>
            <p:cNvPr id="681" name="Straight Connector 680"/>
            <p:cNvCxnSpPr/>
            <p:nvPr/>
          </p:nvCxnSpPr>
          <p:spPr bwMode="auto">
            <a:xfrm>
              <a:off x="3081399" y="1592263"/>
              <a:ext cx="327021"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63" name="Group 16"/>
          <p:cNvGrpSpPr>
            <a:grpSpLocks/>
          </p:cNvGrpSpPr>
          <p:nvPr/>
        </p:nvGrpSpPr>
        <p:grpSpPr bwMode="auto">
          <a:xfrm>
            <a:off x="1149350" y="1771650"/>
            <a:ext cx="8788400" cy="133350"/>
            <a:chOff x="1149350" y="1760538"/>
            <a:chExt cx="8788400" cy="133350"/>
          </a:xfrm>
        </p:grpSpPr>
        <p:grpSp>
          <p:nvGrpSpPr>
            <p:cNvPr id="6289" name="Group 21"/>
            <p:cNvGrpSpPr>
              <a:grpSpLocks/>
            </p:cNvGrpSpPr>
            <p:nvPr/>
          </p:nvGrpSpPr>
          <p:grpSpPr bwMode="auto">
            <a:xfrm>
              <a:off x="7508875" y="1760538"/>
              <a:ext cx="2428875" cy="133350"/>
              <a:chOff x="5350748" y="795460"/>
              <a:chExt cx="1735069" cy="95693"/>
            </a:xfrm>
          </p:grpSpPr>
          <p:sp>
            <p:nvSpPr>
              <p:cNvPr id="6292" name="TextBox 291"/>
              <p:cNvSpPr txBox="1">
                <a:spLocks noChangeArrowheads="1"/>
              </p:cNvSpPr>
              <p:nvPr/>
            </p:nvSpPr>
            <p:spPr bwMode="auto">
              <a:xfrm>
                <a:off x="5471063" y="806514"/>
                <a:ext cx="1614754"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Manor House- Commissioning Communications</a:t>
                </a:r>
              </a:p>
            </p:txBody>
          </p:sp>
          <p:sp>
            <p:nvSpPr>
              <p:cNvPr id="372" name="Diamond 371"/>
              <p:cNvSpPr/>
              <p:nvPr/>
            </p:nvSpPr>
            <p:spPr>
              <a:xfrm>
                <a:off x="5350748" y="795460"/>
                <a:ext cx="9525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06" name="Straight Connector 505"/>
            <p:cNvCxnSpPr/>
            <p:nvPr/>
          </p:nvCxnSpPr>
          <p:spPr>
            <a:xfrm>
              <a:off x="3408363" y="1820863"/>
              <a:ext cx="412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82" name="Straight Connector 681"/>
            <p:cNvCxnSpPr/>
            <p:nvPr/>
          </p:nvCxnSpPr>
          <p:spPr bwMode="auto">
            <a:xfrm>
              <a:off x="1149350" y="1819276"/>
              <a:ext cx="2252663"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64" name="Group 19"/>
          <p:cNvGrpSpPr>
            <a:grpSpLocks/>
          </p:cNvGrpSpPr>
          <p:nvPr/>
        </p:nvGrpSpPr>
        <p:grpSpPr bwMode="auto">
          <a:xfrm>
            <a:off x="2265363" y="1196975"/>
            <a:ext cx="6275387" cy="133350"/>
            <a:chOff x="2265363" y="1185863"/>
            <a:chExt cx="6275387" cy="133350"/>
          </a:xfrm>
        </p:grpSpPr>
        <p:grpSp>
          <p:nvGrpSpPr>
            <p:cNvPr id="6282" name="Group 17"/>
            <p:cNvGrpSpPr>
              <a:grpSpLocks/>
            </p:cNvGrpSpPr>
            <p:nvPr/>
          </p:nvGrpSpPr>
          <p:grpSpPr bwMode="auto">
            <a:xfrm>
              <a:off x="6737350" y="1185863"/>
              <a:ext cx="1803400" cy="133350"/>
              <a:chOff x="4812158" y="656068"/>
              <a:chExt cx="1288624" cy="95693"/>
            </a:xfrm>
          </p:grpSpPr>
          <p:sp>
            <p:nvSpPr>
              <p:cNvPr id="6287" name="TextBox 276"/>
              <p:cNvSpPr txBox="1">
                <a:spLocks noChangeArrowheads="1"/>
              </p:cNvSpPr>
              <p:nvPr/>
            </p:nvSpPr>
            <p:spPr bwMode="auto">
              <a:xfrm>
                <a:off x="4911614" y="667122"/>
                <a:ext cx="118916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Manor House- Construction period</a:t>
                </a:r>
              </a:p>
            </p:txBody>
          </p:sp>
          <p:sp>
            <p:nvSpPr>
              <p:cNvPr id="368" name="Diamond 367"/>
              <p:cNvSpPr/>
              <p:nvPr/>
            </p:nvSpPr>
            <p:spPr>
              <a:xfrm>
                <a:off x="4812158" y="656068"/>
                <a:ext cx="9528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83" name="Group 489"/>
            <p:cNvGrpSpPr>
              <a:grpSpLocks/>
            </p:cNvGrpSpPr>
            <p:nvPr/>
          </p:nvGrpSpPr>
          <p:grpSpPr bwMode="auto">
            <a:xfrm>
              <a:off x="2265363" y="1220788"/>
              <a:ext cx="4473575" cy="63500"/>
              <a:chOff x="1151634" y="817282"/>
              <a:chExt cx="3462111" cy="45719"/>
            </a:xfrm>
          </p:grpSpPr>
          <p:cxnSp>
            <p:nvCxnSpPr>
              <p:cNvPr id="491" name="Straight Connector 490"/>
              <p:cNvCxnSpPr/>
              <p:nvPr/>
            </p:nvCxnSpPr>
            <p:spPr>
              <a:xfrm>
                <a:off x="2026376" y="840142"/>
                <a:ext cx="258736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92" name="Diamond 491"/>
              <p:cNvSpPr/>
              <p:nvPr/>
            </p:nvSpPr>
            <p:spPr>
              <a:xfrm>
                <a:off x="1151634" y="817282"/>
                <a:ext cx="49143"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83" name="Straight Connector 682"/>
            <p:cNvCxnSpPr/>
            <p:nvPr/>
          </p:nvCxnSpPr>
          <p:spPr bwMode="auto">
            <a:xfrm>
              <a:off x="2341563" y="1252538"/>
              <a:ext cx="105410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65" name="Group 22"/>
          <p:cNvGrpSpPr>
            <a:grpSpLocks/>
          </p:cNvGrpSpPr>
          <p:nvPr/>
        </p:nvGrpSpPr>
        <p:grpSpPr bwMode="auto">
          <a:xfrm>
            <a:off x="2995613" y="1441450"/>
            <a:ext cx="5127625" cy="133350"/>
            <a:chOff x="2995613" y="1406525"/>
            <a:chExt cx="5127625" cy="133350"/>
          </a:xfrm>
        </p:grpSpPr>
        <p:grpSp>
          <p:nvGrpSpPr>
            <p:cNvPr id="6275" name="Group 18"/>
            <p:cNvGrpSpPr>
              <a:grpSpLocks/>
            </p:cNvGrpSpPr>
            <p:nvPr/>
          </p:nvGrpSpPr>
          <p:grpSpPr bwMode="auto">
            <a:xfrm>
              <a:off x="6748463" y="1406525"/>
              <a:ext cx="1374775" cy="133350"/>
              <a:chOff x="4813026" y="745865"/>
              <a:chExt cx="981880" cy="95693"/>
            </a:xfrm>
          </p:grpSpPr>
          <p:sp>
            <p:nvSpPr>
              <p:cNvPr id="6280" name="TextBox 282"/>
              <p:cNvSpPr txBox="1">
                <a:spLocks noChangeArrowheads="1"/>
              </p:cNvSpPr>
              <p:nvPr/>
            </p:nvSpPr>
            <p:spPr bwMode="auto">
              <a:xfrm>
                <a:off x="4947221" y="752073"/>
                <a:ext cx="847685"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Manor House- Procurement</a:t>
                </a:r>
              </a:p>
            </p:txBody>
          </p:sp>
          <p:sp>
            <p:nvSpPr>
              <p:cNvPr id="369" name="Diamond 368"/>
              <p:cNvSpPr/>
              <p:nvPr/>
            </p:nvSpPr>
            <p:spPr>
              <a:xfrm>
                <a:off x="4813026" y="745865"/>
                <a:ext cx="9524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76" name="Group 495"/>
            <p:cNvGrpSpPr>
              <a:grpSpLocks/>
            </p:cNvGrpSpPr>
            <p:nvPr/>
          </p:nvGrpSpPr>
          <p:grpSpPr bwMode="auto">
            <a:xfrm>
              <a:off x="2995613" y="1441450"/>
              <a:ext cx="3752850" cy="63500"/>
              <a:chOff x="1151634" y="817282"/>
              <a:chExt cx="2903955" cy="45719"/>
            </a:xfrm>
          </p:grpSpPr>
          <p:cxnSp>
            <p:nvCxnSpPr>
              <p:cNvPr id="497" name="Straight Connector 496"/>
              <p:cNvCxnSpPr>
                <a:endCxn id="369" idx="1"/>
              </p:cNvCxnSpPr>
              <p:nvPr/>
            </p:nvCxnSpPr>
            <p:spPr>
              <a:xfrm flipV="1">
                <a:off x="1478390" y="840142"/>
                <a:ext cx="257719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98" name="Diamond 497"/>
              <p:cNvSpPr/>
              <p:nvPr/>
            </p:nvSpPr>
            <p:spPr>
              <a:xfrm>
                <a:off x="1151634" y="817282"/>
                <a:ext cx="49136"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84" name="Straight Connector 683"/>
            <p:cNvCxnSpPr/>
            <p:nvPr/>
          </p:nvCxnSpPr>
          <p:spPr bwMode="auto">
            <a:xfrm>
              <a:off x="3079750" y="1473200"/>
              <a:ext cx="32702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6266" name="Group 25"/>
          <p:cNvGrpSpPr>
            <a:grpSpLocks/>
          </p:cNvGrpSpPr>
          <p:nvPr/>
        </p:nvGrpSpPr>
        <p:grpSpPr bwMode="auto">
          <a:xfrm>
            <a:off x="2997200" y="4560888"/>
            <a:ext cx="5505450" cy="134937"/>
            <a:chOff x="2997595" y="4560888"/>
            <a:chExt cx="5504991" cy="134937"/>
          </a:xfrm>
        </p:grpSpPr>
        <p:grpSp>
          <p:nvGrpSpPr>
            <p:cNvPr id="6267" name="Group 654"/>
            <p:cNvGrpSpPr>
              <a:grpSpLocks/>
            </p:cNvGrpSpPr>
            <p:nvPr/>
          </p:nvGrpSpPr>
          <p:grpSpPr bwMode="auto">
            <a:xfrm>
              <a:off x="2997595" y="4560888"/>
              <a:ext cx="5504991" cy="134937"/>
              <a:chOff x="2988134" y="3881435"/>
              <a:chExt cx="5504840" cy="134937"/>
            </a:xfrm>
          </p:grpSpPr>
          <p:grpSp>
            <p:nvGrpSpPr>
              <p:cNvPr id="6269" name="Group 39"/>
              <p:cNvGrpSpPr>
                <a:grpSpLocks/>
              </p:cNvGrpSpPr>
              <p:nvPr/>
            </p:nvGrpSpPr>
            <p:grpSpPr bwMode="auto">
              <a:xfrm>
                <a:off x="5233988" y="3881435"/>
                <a:ext cx="3258986" cy="134937"/>
                <a:chOff x="3752561" y="2175197"/>
                <a:chExt cx="2326857" cy="96011"/>
              </a:xfrm>
            </p:grpSpPr>
            <p:sp>
              <p:nvSpPr>
                <p:cNvPr id="6273" name="TextBox 76"/>
                <p:cNvSpPr txBox="1">
                  <a:spLocks noChangeArrowheads="1"/>
                </p:cNvSpPr>
                <p:nvPr/>
              </p:nvSpPr>
              <p:spPr bwMode="auto">
                <a:xfrm>
                  <a:off x="3854064" y="2179715"/>
                  <a:ext cx="2225354" cy="76647"/>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Scoping exercise to establish gaps in service provisions and develop options</a:t>
                  </a:r>
                </a:p>
              </p:txBody>
            </p:sp>
            <p:sp>
              <p:nvSpPr>
                <p:cNvPr id="671" name="Diamond 670"/>
                <p:cNvSpPr/>
                <p:nvPr/>
              </p:nvSpPr>
              <p:spPr>
                <a:xfrm>
                  <a:off x="3752711" y="2175197"/>
                  <a:ext cx="95199" cy="96011"/>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6270" name="Group 547"/>
              <p:cNvGrpSpPr>
                <a:grpSpLocks/>
              </p:cNvGrpSpPr>
              <p:nvPr/>
            </p:nvGrpSpPr>
            <p:grpSpPr bwMode="auto">
              <a:xfrm>
                <a:off x="2988134" y="3916361"/>
                <a:ext cx="2275950" cy="63500"/>
                <a:chOff x="579377" y="2822186"/>
                <a:chExt cx="1760120" cy="45719"/>
              </a:xfrm>
            </p:grpSpPr>
            <p:cxnSp>
              <p:nvCxnSpPr>
                <p:cNvPr id="665" name="Straight Connector 664"/>
                <p:cNvCxnSpPr/>
                <p:nvPr/>
              </p:nvCxnSpPr>
              <p:spPr>
                <a:xfrm>
                  <a:off x="904683" y="2845045"/>
                  <a:ext cx="14350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66" name="Diamond 665"/>
                <p:cNvSpPr/>
                <p:nvPr/>
              </p:nvSpPr>
              <p:spPr>
                <a:xfrm>
                  <a:off x="579377" y="2822185"/>
                  <a:ext cx="49103"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85" name="Straight Connector 684"/>
            <p:cNvCxnSpPr/>
            <p:nvPr/>
          </p:nvCxnSpPr>
          <p:spPr bwMode="auto">
            <a:xfrm>
              <a:off x="3091250" y="4627563"/>
              <a:ext cx="32699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0098" y="3"/>
          <a:ext cx="12726711" cy="9591044"/>
        </p:xfrm>
        <a:graphic>
          <a:graphicData uri="http://schemas.openxmlformats.org/drawingml/2006/table">
            <a:tbl>
              <a:tblPr firstRow="1" bandRow="1">
                <a:tableStyleId>{6E25E649-3F16-4E02-A733-19D2CDBF48F0}</a:tableStyleId>
              </a:tblPr>
              <a:tblGrid>
                <a:gridCol w="352800"/>
                <a:gridCol w="277911"/>
                <a:gridCol w="504000"/>
                <a:gridCol w="756000"/>
                <a:gridCol w="756000"/>
                <a:gridCol w="756000"/>
                <a:gridCol w="756000"/>
                <a:gridCol w="756000"/>
                <a:gridCol w="756000"/>
                <a:gridCol w="756000"/>
                <a:gridCol w="756000"/>
                <a:gridCol w="756000"/>
                <a:gridCol w="756000"/>
                <a:gridCol w="756000"/>
                <a:gridCol w="756000"/>
                <a:gridCol w="504000"/>
                <a:gridCol w="504000"/>
                <a:gridCol w="504000"/>
                <a:gridCol w="504000"/>
                <a:gridCol w="504000"/>
              </a:tblGrid>
              <a:tr h="149352">
                <a:tc>
                  <a:txBody>
                    <a:bodyPr/>
                    <a:lstStyle/>
                    <a:p>
                      <a:pPr algn="ct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00" b="1" dirty="0" smtClean="0">
                          <a:solidFill>
                            <a:schemeClr val="bg1"/>
                          </a:solidFill>
                          <a:latin typeface="Segoe UI" pitchFamily="34" charset="0"/>
                          <a:cs typeface="Segoe UI" pitchFamily="34" charset="0"/>
                        </a:rPr>
                        <a:t>Ref</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Apr 13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May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June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July 13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Aug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Sep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Oct 13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Nov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Dec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Jan 14</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Feb 14</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Mar 14</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Q1</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Q2</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Q4</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Segoe UI" pitchFamily="34" charset="0"/>
                          <a:cs typeface="Segoe UI" pitchFamily="34" charset="0"/>
                        </a:rPr>
                        <a:t>FY16</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r>
              <a:tr h="352800">
                <a:tc rowSpan="4" gridSpan="2">
                  <a:txBody>
                    <a:bodyPr/>
                    <a:lstStyle/>
                    <a:p>
                      <a:pPr algn="ctr"/>
                      <a:r>
                        <a:rPr lang="en-GB" sz="1100" b="1" dirty="0" smtClean="0">
                          <a:solidFill>
                            <a:schemeClr val="bg1"/>
                          </a:solidFill>
                          <a:latin typeface="Segoe UI" pitchFamily="34" charset="0"/>
                          <a:cs typeface="Segoe UI" pitchFamily="34" charset="0"/>
                        </a:rPr>
                        <a:t>Delivering</a:t>
                      </a:r>
                      <a:r>
                        <a:rPr lang="en-GB" sz="1100" b="1" baseline="0" dirty="0" smtClean="0">
                          <a:solidFill>
                            <a:schemeClr val="bg1"/>
                          </a:solidFill>
                          <a:latin typeface="Segoe UI" pitchFamily="34" charset="0"/>
                          <a:cs typeface="Segoe UI" pitchFamily="34" charset="0"/>
                        </a:rPr>
                        <a:t> Innovation, Learning &amp; Teaching</a:t>
                      </a:r>
                      <a:endParaRPr lang="en-GB" sz="11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rowSpan="4" hMerge="1">
                  <a:txBody>
                    <a:bodyPr/>
                    <a:lstStyle/>
                    <a:p>
                      <a:pPr algn="ctr"/>
                      <a:endParaRPr lang="en-GB" sz="800" b="1" dirty="0">
                        <a:latin typeface="Segoe UI" pitchFamily="34" charset="0"/>
                        <a:cs typeface="Segoe UI" pitchFamily="34" charset="0"/>
                      </a:endParaRPr>
                    </a:p>
                  </a:txBody>
                  <a:tcPr marL="86554" marR="86554" marT="43285" marB="43285" anchor="ctr"/>
                </a:tc>
                <a:tc>
                  <a:txBody>
                    <a:bodyPr/>
                    <a:lstStyle/>
                    <a:p>
                      <a:pPr algn="ctr"/>
                      <a:r>
                        <a:rPr lang="en-GB" sz="1000" dirty="0" smtClean="0">
                          <a:latin typeface="Segoe UI" pitchFamily="34" charset="0"/>
                          <a:cs typeface="Segoe UI" pitchFamily="34" charset="0"/>
                        </a:rPr>
                        <a:t>ILT</a:t>
                      </a:r>
                      <a:r>
                        <a:rPr lang="en-GB" sz="1000" baseline="0" dirty="0" smtClean="0">
                          <a:latin typeface="Segoe UI" pitchFamily="34" charset="0"/>
                          <a:cs typeface="Segoe UI" pitchFamily="34" charset="0"/>
                        </a:rPr>
                        <a:t> 1</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2800">
                <a:tc gridSpan="2" vMerge="1">
                  <a:txBody>
                    <a:bodyPr/>
                    <a:lstStyle/>
                    <a:p>
                      <a:pPr algn="ctr"/>
                      <a:endParaRPr lang="en-GB" sz="1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pPr algn="ctr"/>
                      <a:endParaRPr lang="en-GB" sz="800" b="1" dirty="0">
                        <a:latin typeface="Segoe UI" pitchFamily="34" charset="0"/>
                        <a:cs typeface="Segoe UI" pitchFamily="34" charset="0"/>
                      </a:endParaRPr>
                    </a:p>
                  </a:txBody>
                  <a:tcPr marL="86554" marR="86554" marT="43285" marB="43285" anchor="ctr"/>
                </a:tc>
                <a:tc>
                  <a:txBody>
                    <a:bodyPr/>
                    <a:lstStyle/>
                    <a:p>
                      <a:pPr algn="ctr"/>
                      <a:r>
                        <a:rPr lang="en-GB" sz="1000" dirty="0" smtClean="0">
                          <a:latin typeface="Segoe UI" pitchFamily="34" charset="0"/>
                          <a:cs typeface="Segoe UI" pitchFamily="34" charset="0"/>
                        </a:rPr>
                        <a:t>ILT 2</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2800">
                <a:tc gridSpan="2" vMerge="1">
                  <a:txBody>
                    <a:bodyPr/>
                    <a:lstStyle/>
                    <a:p>
                      <a:pPr algn="ctr"/>
                      <a:endParaRPr lang="en-GB" sz="1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pPr algn="ctr"/>
                      <a:endParaRPr lang="en-GB" sz="800" b="1" dirty="0">
                        <a:latin typeface="Segoe UI" pitchFamily="34" charset="0"/>
                        <a:cs typeface="Segoe UI" pitchFamily="34" charset="0"/>
                      </a:endParaRPr>
                    </a:p>
                  </a:txBody>
                  <a:tcPr marL="86554" marR="86554" marT="43285" marB="43285" anchor="ctr"/>
                </a:tc>
                <a:tc>
                  <a:txBody>
                    <a:bodyPr/>
                    <a:lstStyle/>
                    <a:p>
                      <a:pPr algn="ctr"/>
                      <a:r>
                        <a:rPr lang="en-GB" sz="1000" dirty="0" smtClean="0">
                          <a:latin typeface="Segoe UI" pitchFamily="34" charset="0"/>
                          <a:cs typeface="Segoe UI" pitchFamily="34" charset="0"/>
                        </a:rPr>
                        <a:t>ILT 3</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4400">
                <a:tc gridSpan="2" vMerge="1">
                  <a:txBody>
                    <a:bodyPr/>
                    <a:lstStyle/>
                    <a:p>
                      <a:pPr algn="ctr"/>
                      <a:endParaRPr lang="en-GB" sz="1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pPr algn="ctr"/>
                      <a:endParaRPr lang="en-GB" sz="800" b="1" dirty="0">
                        <a:latin typeface="Segoe UI" pitchFamily="34" charset="0"/>
                        <a:cs typeface="Segoe UI" pitchFamily="34" charset="0"/>
                      </a:endParaRPr>
                    </a:p>
                  </a:txBody>
                  <a:tcPr marL="86554" marR="86554" marT="43285" marB="43285" anchor="ctr"/>
                </a:tc>
                <a:tc>
                  <a:txBody>
                    <a:bodyPr/>
                    <a:lstStyle/>
                    <a:p>
                      <a:pPr algn="ctr"/>
                      <a:r>
                        <a:rPr lang="en-GB" sz="1000" dirty="0" smtClean="0">
                          <a:latin typeface="Segoe UI" pitchFamily="34" charset="0"/>
                          <a:cs typeface="Segoe UI" pitchFamily="34" charset="0"/>
                        </a:rPr>
                        <a:t>ILT 4</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r>
              <a:tr h="547200">
                <a:tc rowSpan="5" gridSpan="2">
                  <a:txBody>
                    <a:bodyPr/>
                    <a:lstStyle/>
                    <a:p>
                      <a:pPr algn="ctr"/>
                      <a:r>
                        <a:rPr lang="en-GB" sz="1100" b="1" dirty="0" smtClean="0">
                          <a:solidFill>
                            <a:schemeClr val="bg1"/>
                          </a:solidFill>
                          <a:latin typeface="Segoe UI" pitchFamily="34" charset="0"/>
                          <a:cs typeface="Segoe UI" pitchFamily="34" charset="0"/>
                        </a:rPr>
                        <a:t>Developing</a:t>
                      </a:r>
                      <a:r>
                        <a:rPr lang="en-GB" sz="1100" b="1" baseline="0" dirty="0" smtClean="0">
                          <a:solidFill>
                            <a:schemeClr val="bg1"/>
                          </a:solidFill>
                          <a:latin typeface="Segoe UI" pitchFamily="34" charset="0"/>
                          <a:cs typeface="Segoe UI" pitchFamily="34" charset="0"/>
                        </a:rPr>
                        <a:t> Our Business</a:t>
                      </a:r>
                      <a:endParaRPr lang="en-GB" sz="11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rowSpan="5" hMerge="1">
                  <a:txBody>
                    <a:bodyPr/>
                    <a:lstStyle/>
                    <a:p>
                      <a:endParaRPr lang="en-GB"/>
                    </a:p>
                  </a:txBody>
                  <a:tcPr/>
                </a:tc>
                <a:tc>
                  <a:txBody>
                    <a:bodyPr/>
                    <a:lstStyle/>
                    <a:p>
                      <a:pPr algn="ctr"/>
                      <a:r>
                        <a:rPr lang="en-GB" sz="1000" b="0" dirty="0" smtClean="0">
                          <a:latin typeface="Segoe UI" pitchFamily="34" charset="0"/>
                          <a:cs typeface="Segoe UI" pitchFamily="34" charset="0"/>
                        </a:rPr>
                        <a:t>DOB 1.1</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56761">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DOB 1.2</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56761">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DOB 2.1</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56761">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DOB 2.2</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2800">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DOB 2.3</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r>
              <a:tr h="504000">
                <a:tc rowSpan="22" gridSpan="2">
                  <a:txBody>
                    <a:bodyPr/>
                    <a:lstStyle/>
                    <a:p>
                      <a:pPr algn="ctr"/>
                      <a:r>
                        <a:rPr lang="en-GB" sz="1100" b="1" dirty="0" smtClean="0">
                          <a:solidFill>
                            <a:schemeClr val="bg1"/>
                          </a:solidFill>
                          <a:latin typeface="Segoe UI" pitchFamily="34" charset="0"/>
                          <a:cs typeface="Segoe UI" pitchFamily="34" charset="0"/>
                        </a:rPr>
                        <a:t>Developing Leadership,</a:t>
                      </a:r>
                      <a:r>
                        <a:rPr lang="en-GB" sz="1100" b="1" baseline="0" dirty="0" smtClean="0">
                          <a:solidFill>
                            <a:schemeClr val="bg1"/>
                          </a:solidFill>
                          <a:latin typeface="Segoe UI" pitchFamily="34" charset="0"/>
                          <a:cs typeface="Segoe UI" pitchFamily="34" charset="0"/>
                        </a:rPr>
                        <a:t> People and Culture</a:t>
                      </a:r>
                      <a:endParaRPr lang="en-GB" sz="1100" b="1" dirty="0">
                        <a:solidFill>
                          <a:schemeClr val="bg1"/>
                        </a:solidFill>
                        <a:latin typeface="Segoe UI" pitchFamily="34" charset="0"/>
                        <a:cs typeface="Segoe UI" pitchFamily="34" charset="0"/>
                      </a:endParaRPr>
                    </a:p>
                  </a:txBody>
                  <a:tcPr marL="121176" marR="121176" marT="60600" marB="6060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rowSpan="22"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DLP 1.1</a:t>
                      </a:r>
                      <a:endParaRPr lang="en-GB" sz="1000" dirty="0" smtClean="0">
                        <a:solidFill>
                          <a:prstClr val="black"/>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32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1.2</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32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2.1</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2.2</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2.3</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2.4</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56761">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2.5</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536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2.6</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96000">
                <a:tc gridSpan="2" vMerge="1">
                  <a:txBody>
                    <a:bodyPr/>
                    <a:lstStyle/>
                    <a:p>
                      <a:pPr algn="ctr"/>
                      <a:endParaRPr lang="en-GB" sz="12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2.7</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40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DLP 3.1</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DLP 3.2</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3.3</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24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DLP 3.4</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60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dirty="0" smtClean="0">
                          <a:latin typeface="Segoe UI" pitchFamily="34" charset="0"/>
                          <a:cs typeface="Segoe UI" pitchFamily="34" charset="0"/>
                        </a:rPr>
                        <a:t>DLP 3.5</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40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4.1</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4.2</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76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4.3</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24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DLP 4.4</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32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egoe UI" pitchFamily="34" charset="0"/>
                          <a:cs typeface="Segoe UI" pitchFamily="34" charset="0"/>
                        </a:rPr>
                        <a:t>DLP 4.5</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4.6</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32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4.7</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pPr algn="ctr"/>
                      <a:endParaRPr lang="en-GB" sz="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prstClr val="black"/>
                          </a:solidFill>
                          <a:latin typeface="Segoe UI" pitchFamily="34" charset="0"/>
                          <a:cs typeface="Segoe UI" pitchFamily="34" charset="0"/>
                        </a:rPr>
                        <a:t>DLP 4.8</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7171" name="Group 302"/>
          <p:cNvGrpSpPr>
            <a:grpSpLocks/>
          </p:cNvGrpSpPr>
          <p:nvPr/>
        </p:nvGrpSpPr>
        <p:grpSpPr bwMode="auto">
          <a:xfrm>
            <a:off x="10186988" y="1393825"/>
            <a:ext cx="2262187" cy="134938"/>
            <a:chOff x="7276787" y="4692636"/>
            <a:chExt cx="1615692" cy="95693"/>
          </a:xfrm>
        </p:grpSpPr>
        <p:sp>
          <p:nvSpPr>
            <p:cNvPr id="7729" name="TextBox 303"/>
            <p:cNvSpPr txBox="1">
              <a:spLocks noChangeArrowheads="1"/>
            </p:cNvSpPr>
            <p:nvPr/>
          </p:nvSpPr>
          <p:spPr bwMode="auto">
            <a:xfrm>
              <a:off x="7383846" y="4692636"/>
              <a:ext cx="150863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New designation for selected AHSCs commences</a:t>
              </a:r>
            </a:p>
          </p:txBody>
        </p:sp>
        <p:sp>
          <p:nvSpPr>
            <p:cNvPr id="305" name="Diamond 304"/>
            <p:cNvSpPr/>
            <p:nvPr/>
          </p:nvSpPr>
          <p:spPr>
            <a:xfrm>
              <a:off x="7276787" y="4692636"/>
              <a:ext cx="9524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117" name="Straight Connector 116"/>
          <p:cNvCxnSpPr/>
          <p:nvPr/>
        </p:nvCxnSpPr>
        <p:spPr>
          <a:xfrm>
            <a:off x="3381375" y="9525"/>
            <a:ext cx="0" cy="9601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7173" name="Group 2"/>
          <p:cNvGrpSpPr>
            <a:grpSpLocks/>
          </p:cNvGrpSpPr>
          <p:nvPr/>
        </p:nvGrpSpPr>
        <p:grpSpPr bwMode="auto">
          <a:xfrm>
            <a:off x="1468438" y="158750"/>
            <a:ext cx="2452687" cy="134938"/>
            <a:chOff x="1162720" y="120901"/>
            <a:chExt cx="1897974" cy="95693"/>
          </a:xfrm>
        </p:grpSpPr>
        <p:grpSp>
          <p:nvGrpSpPr>
            <p:cNvPr id="7723" name="Group 293"/>
            <p:cNvGrpSpPr>
              <a:grpSpLocks/>
            </p:cNvGrpSpPr>
            <p:nvPr/>
          </p:nvGrpSpPr>
          <p:grpSpPr bwMode="auto">
            <a:xfrm>
              <a:off x="2317079" y="120901"/>
              <a:ext cx="743615" cy="95693"/>
              <a:chOff x="2148890" y="4320101"/>
              <a:chExt cx="686414" cy="95693"/>
            </a:xfrm>
          </p:grpSpPr>
          <p:sp>
            <p:nvSpPr>
              <p:cNvPr id="7727" name="TextBox 294"/>
              <p:cNvSpPr txBox="1">
                <a:spLocks noChangeArrowheads="1"/>
              </p:cNvSpPr>
              <p:nvPr/>
            </p:nvSpPr>
            <p:spPr bwMode="auto">
              <a:xfrm>
                <a:off x="2219651" y="4323146"/>
                <a:ext cx="61565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AHSN Authorised</a:t>
                </a:r>
              </a:p>
            </p:txBody>
          </p:sp>
          <p:sp>
            <p:nvSpPr>
              <p:cNvPr id="296" name="Diamond 295"/>
              <p:cNvSpPr/>
              <p:nvPr/>
            </p:nvSpPr>
            <p:spPr>
              <a:xfrm>
                <a:off x="2149255" y="4320101"/>
                <a:ext cx="95253"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724" name="Group 117"/>
            <p:cNvGrpSpPr>
              <a:grpSpLocks/>
            </p:cNvGrpSpPr>
            <p:nvPr/>
          </p:nvGrpSpPr>
          <p:grpSpPr bwMode="auto">
            <a:xfrm>
              <a:off x="1162720" y="151298"/>
              <a:ext cx="1148759" cy="45032"/>
              <a:chOff x="2879324" y="3576764"/>
              <a:chExt cx="1148759" cy="45032"/>
            </a:xfrm>
          </p:grpSpPr>
          <p:cxnSp>
            <p:nvCxnSpPr>
              <p:cNvPr id="119" name="Straight Connector 118"/>
              <p:cNvCxnSpPr/>
              <p:nvPr/>
            </p:nvCxnSpPr>
            <p:spPr>
              <a:xfrm>
                <a:off x="2934604" y="3599280"/>
                <a:ext cx="1093332"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120" name="Diamond 119"/>
              <p:cNvSpPr/>
              <p:nvPr/>
            </p:nvSpPr>
            <p:spPr>
              <a:xfrm>
                <a:off x="2879324" y="3576764"/>
                <a:ext cx="49138" cy="45032"/>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74" name="Group 3"/>
          <p:cNvGrpSpPr>
            <a:grpSpLocks/>
          </p:cNvGrpSpPr>
          <p:nvPr/>
        </p:nvGrpSpPr>
        <p:grpSpPr bwMode="auto">
          <a:xfrm>
            <a:off x="1466850" y="260350"/>
            <a:ext cx="5738813" cy="133350"/>
            <a:chOff x="1154493" y="217715"/>
            <a:chExt cx="4441366" cy="95693"/>
          </a:xfrm>
        </p:grpSpPr>
        <p:grpSp>
          <p:nvGrpSpPr>
            <p:cNvPr id="7717" name="Group 290"/>
            <p:cNvGrpSpPr>
              <a:grpSpLocks/>
            </p:cNvGrpSpPr>
            <p:nvPr/>
          </p:nvGrpSpPr>
          <p:grpSpPr bwMode="auto">
            <a:xfrm>
              <a:off x="2870076" y="217715"/>
              <a:ext cx="2725783" cy="95693"/>
              <a:chOff x="2641180" y="4381485"/>
              <a:chExt cx="2516109" cy="95693"/>
            </a:xfrm>
          </p:grpSpPr>
          <p:sp>
            <p:nvSpPr>
              <p:cNvPr id="7721" name="TextBox 291"/>
              <p:cNvSpPr txBox="1">
                <a:spLocks noChangeArrowheads="1"/>
              </p:cNvSpPr>
              <p:nvPr/>
            </p:nvSpPr>
            <p:spPr bwMode="auto">
              <a:xfrm>
                <a:off x="2748434" y="4392539"/>
                <a:ext cx="2408855" cy="7730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Encourage the establishment of contribution to wealth creation </a:t>
                </a:r>
                <a:r>
                  <a:rPr lang="en-GB" sz="700" i="1">
                    <a:solidFill>
                      <a:srgbClr val="FF0000"/>
                    </a:solidFill>
                    <a:latin typeface="Segoe UI" pitchFamily="34" charset="0"/>
                    <a:cs typeface="Segoe UI" pitchFamily="34" charset="0"/>
                  </a:rPr>
                  <a:t>(end date was Jun-13</a:t>
                </a:r>
                <a:r>
                  <a:rPr lang="en-GB" sz="700" i="1">
                    <a:latin typeface="Segoe UI" pitchFamily="34" charset="0"/>
                    <a:cs typeface="Segoe UI" pitchFamily="34" charset="0"/>
                  </a:rPr>
                  <a:t>)</a:t>
                </a:r>
                <a:endParaRPr lang="en-GB" sz="700">
                  <a:latin typeface="Segoe UI" pitchFamily="34" charset="0"/>
                  <a:cs typeface="Segoe UI" pitchFamily="34" charset="0"/>
                </a:endParaRPr>
              </a:p>
            </p:txBody>
          </p:sp>
          <p:sp>
            <p:nvSpPr>
              <p:cNvPr id="293" name="Diamond 292"/>
              <p:cNvSpPr/>
              <p:nvPr/>
            </p:nvSpPr>
            <p:spPr>
              <a:xfrm>
                <a:off x="2640749" y="4381485"/>
                <a:ext cx="95263"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718" name="Group 120"/>
            <p:cNvGrpSpPr>
              <a:grpSpLocks/>
            </p:cNvGrpSpPr>
            <p:nvPr/>
          </p:nvGrpSpPr>
          <p:grpSpPr bwMode="auto">
            <a:xfrm>
              <a:off x="1154493" y="248474"/>
              <a:ext cx="1697899" cy="45568"/>
              <a:chOff x="2871097" y="3576446"/>
              <a:chExt cx="1697899" cy="45568"/>
            </a:xfrm>
          </p:grpSpPr>
          <p:cxnSp>
            <p:nvCxnSpPr>
              <p:cNvPr id="122" name="Straight Connector 121"/>
              <p:cNvCxnSpPr/>
              <p:nvPr/>
            </p:nvCxnSpPr>
            <p:spPr>
              <a:xfrm>
                <a:off x="2934984" y="3593534"/>
                <a:ext cx="1634029"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123" name="Diamond 122"/>
              <p:cNvSpPr/>
              <p:nvPr/>
            </p:nvSpPr>
            <p:spPr>
              <a:xfrm>
                <a:off x="2871097" y="3576446"/>
                <a:ext cx="49144"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75" name="Group 6"/>
          <p:cNvGrpSpPr>
            <a:grpSpLocks/>
          </p:cNvGrpSpPr>
          <p:nvPr/>
        </p:nvGrpSpPr>
        <p:grpSpPr bwMode="auto">
          <a:xfrm>
            <a:off x="1466850" y="528638"/>
            <a:ext cx="3235325" cy="134937"/>
            <a:chOff x="1154493" y="377923"/>
            <a:chExt cx="2504300" cy="95693"/>
          </a:xfrm>
        </p:grpSpPr>
        <p:grpSp>
          <p:nvGrpSpPr>
            <p:cNvPr id="7711" name="Group 284"/>
            <p:cNvGrpSpPr>
              <a:grpSpLocks/>
            </p:cNvGrpSpPr>
            <p:nvPr/>
          </p:nvGrpSpPr>
          <p:grpSpPr bwMode="auto">
            <a:xfrm>
              <a:off x="2304920" y="377923"/>
              <a:ext cx="1353873" cy="95693"/>
              <a:chOff x="2109644" y="4811691"/>
              <a:chExt cx="1249729" cy="95693"/>
            </a:xfrm>
          </p:grpSpPr>
          <p:sp>
            <p:nvSpPr>
              <p:cNvPr id="7715" name="TextBox 285"/>
              <p:cNvSpPr txBox="1">
                <a:spLocks noChangeArrowheads="1"/>
              </p:cNvSpPr>
              <p:nvPr/>
            </p:nvSpPr>
            <p:spPr bwMode="auto">
              <a:xfrm>
                <a:off x="2220852" y="4826252"/>
                <a:ext cx="1138521"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CLARHC application submitted</a:t>
                </a:r>
              </a:p>
            </p:txBody>
          </p:sp>
          <p:sp>
            <p:nvSpPr>
              <p:cNvPr id="287" name="Diamond 286"/>
              <p:cNvSpPr/>
              <p:nvPr/>
            </p:nvSpPr>
            <p:spPr>
              <a:xfrm>
                <a:off x="2109397" y="4811691"/>
                <a:ext cx="95279"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712" name="Group 123"/>
            <p:cNvGrpSpPr>
              <a:grpSpLocks/>
            </p:cNvGrpSpPr>
            <p:nvPr/>
          </p:nvGrpSpPr>
          <p:grpSpPr bwMode="auto">
            <a:xfrm>
              <a:off x="1154493" y="404664"/>
              <a:ext cx="1172445" cy="45719"/>
              <a:chOff x="2871097" y="3576201"/>
              <a:chExt cx="1172445" cy="45719"/>
            </a:xfrm>
          </p:grpSpPr>
          <p:cxnSp>
            <p:nvCxnSpPr>
              <p:cNvPr id="125" name="Straight Connector 124"/>
              <p:cNvCxnSpPr/>
              <p:nvPr/>
            </p:nvCxnSpPr>
            <p:spPr>
              <a:xfrm>
                <a:off x="2934995" y="3598995"/>
                <a:ext cx="110838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126" name="Diamond 125"/>
              <p:cNvSpPr/>
              <p:nvPr/>
            </p:nvSpPr>
            <p:spPr>
              <a:xfrm>
                <a:off x="2871097" y="3576479"/>
                <a:ext cx="49152" cy="45032"/>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76" name="Group 9"/>
          <p:cNvGrpSpPr>
            <a:grpSpLocks/>
          </p:cNvGrpSpPr>
          <p:nvPr/>
        </p:nvGrpSpPr>
        <p:grpSpPr bwMode="auto">
          <a:xfrm>
            <a:off x="2994025" y="633413"/>
            <a:ext cx="5137150" cy="134937"/>
            <a:chOff x="2316405" y="486808"/>
            <a:chExt cx="3975531" cy="95693"/>
          </a:xfrm>
        </p:grpSpPr>
        <p:grpSp>
          <p:nvGrpSpPr>
            <p:cNvPr id="7705" name="Group 275"/>
            <p:cNvGrpSpPr>
              <a:grpSpLocks/>
            </p:cNvGrpSpPr>
            <p:nvPr/>
          </p:nvGrpSpPr>
          <p:grpSpPr bwMode="auto">
            <a:xfrm>
              <a:off x="4028103" y="486808"/>
              <a:ext cx="2263833" cy="95693"/>
              <a:chOff x="3745428" y="4587259"/>
              <a:chExt cx="2089692" cy="95693"/>
            </a:xfrm>
          </p:grpSpPr>
          <p:sp>
            <p:nvSpPr>
              <p:cNvPr id="7709" name="TextBox 276"/>
              <p:cNvSpPr txBox="1">
                <a:spLocks noChangeArrowheads="1"/>
              </p:cNvSpPr>
              <p:nvPr/>
            </p:nvSpPr>
            <p:spPr bwMode="auto">
              <a:xfrm>
                <a:off x="3848177" y="4587259"/>
                <a:ext cx="1986943"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Shortlisting, international selection review and panel interview</a:t>
                </a:r>
                <a:endParaRPr lang="en-GB" sz="700">
                  <a:latin typeface="Segoe UI" pitchFamily="34" charset="0"/>
                  <a:cs typeface="Segoe UI" pitchFamily="34" charset="0"/>
                </a:endParaRPr>
              </a:p>
            </p:txBody>
          </p:sp>
          <p:sp>
            <p:nvSpPr>
              <p:cNvPr id="278" name="Diamond 277"/>
              <p:cNvSpPr/>
              <p:nvPr/>
            </p:nvSpPr>
            <p:spPr>
              <a:xfrm>
                <a:off x="3745103" y="4587259"/>
                <a:ext cx="95259"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706" name="Group 129"/>
            <p:cNvGrpSpPr>
              <a:grpSpLocks/>
            </p:cNvGrpSpPr>
            <p:nvPr/>
          </p:nvGrpSpPr>
          <p:grpSpPr bwMode="auto">
            <a:xfrm>
              <a:off x="2316405" y="512525"/>
              <a:ext cx="1709580" cy="45719"/>
              <a:chOff x="2871097" y="3576201"/>
              <a:chExt cx="1709580" cy="45719"/>
            </a:xfrm>
          </p:grpSpPr>
          <p:cxnSp>
            <p:nvCxnSpPr>
              <p:cNvPr id="131" name="Straight Connector 130"/>
              <p:cNvCxnSpPr/>
              <p:nvPr/>
            </p:nvCxnSpPr>
            <p:spPr>
              <a:xfrm>
                <a:off x="2934981" y="3598893"/>
                <a:ext cx="1646233"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132" name="Diamond 131"/>
              <p:cNvSpPr/>
              <p:nvPr/>
            </p:nvSpPr>
            <p:spPr>
              <a:xfrm>
                <a:off x="2871097" y="3576377"/>
                <a:ext cx="49141" cy="45032"/>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77" name="Group 11"/>
          <p:cNvGrpSpPr>
            <a:grpSpLocks/>
          </p:cNvGrpSpPr>
          <p:nvPr/>
        </p:nvGrpSpPr>
        <p:grpSpPr bwMode="auto">
          <a:xfrm>
            <a:off x="1457325" y="857250"/>
            <a:ext cx="4581525" cy="134938"/>
            <a:chOff x="1127761" y="627611"/>
            <a:chExt cx="3544631" cy="95693"/>
          </a:xfrm>
        </p:grpSpPr>
        <p:grpSp>
          <p:nvGrpSpPr>
            <p:cNvPr id="7699" name="Group 299"/>
            <p:cNvGrpSpPr>
              <a:grpSpLocks/>
            </p:cNvGrpSpPr>
            <p:nvPr/>
          </p:nvGrpSpPr>
          <p:grpSpPr bwMode="auto">
            <a:xfrm>
              <a:off x="2281056" y="627611"/>
              <a:ext cx="2391336" cy="95693"/>
              <a:chOff x="2066055" y="5548459"/>
              <a:chExt cx="2207389" cy="95693"/>
            </a:xfrm>
          </p:grpSpPr>
          <p:sp>
            <p:nvSpPr>
              <p:cNvPr id="7703" name="TextBox 300"/>
              <p:cNvSpPr txBox="1">
                <a:spLocks noChangeArrowheads="1"/>
              </p:cNvSpPr>
              <p:nvPr/>
            </p:nvSpPr>
            <p:spPr bwMode="auto">
              <a:xfrm>
                <a:off x="2179214" y="5555214"/>
                <a:ext cx="2094230" cy="76393"/>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Recruit Programme Director, identify project resource and approve plan</a:t>
                </a:r>
              </a:p>
            </p:txBody>
          </p:sp>
          <p:sp>
            <p:nvSpPr>
              <p:cNvPr id="302" name="Diamond 301"/>
              <p:cNvSpPr/>
              <p:nvPr/>
            </p:nvSpPr>
            <p:spPr>
              <a:xfrm>
                <a:off x="2066055" y="5548459"/>
                <a:ext cx="95234"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700" name="Group 137"/>
            <p:cNvGrpSpPr>
              <a:grpSpLocks/>
            </p:cNvGrpSpPr>
            <p:nvPr/>
          </p:nvGrpSpPr>
          <p:grpSpPr bwMode="auto">
            <a:xfrm>
              <a:off x="1127761" y="652598"/>
              <a:ext cx="1172445" cy="45719"/>
              <a:chOff x="2871097" y="3576201"/>
              <a:chExt cx="1172445" cy="45719"/>
            </a:xfrm>
          </p:grpSpPr>
          <p:cxnSp>
            <p:nvCxnSpPr>
              <p:cNvPr id="139" name="Straight Connector 138"/>
              <p:cNvCxnSpPr/>
              <p:nvPr/>
            </p:nvCxnSpPr>
            <p:spPr>
              <a:xfrm>
                <a:off x="2934964" y="3599623"/>
                <a:ext cx="110907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40" name="Diamond 139"/>
              <p:cNvSpPr/>
              <p:nvPr/>
            </p:nvSpPr>
            <p:spPr>
              <a:xfrm>
                <a:off x="2871097" y="3575981"/>
                <a:ext cx="49129"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78" name="Group 10"/>
          <p:cNvGrpSpPr>
            <a:grpSpLocks/>
          </p:cNvGrpSpPr>
          <p:nvPr/>
        </p:nvGrpSpPr>
        <p:grpSpPr bwMode="auto">
          <a:xfrm>
            <a:off x="8283575" y="627063"/>
            <a:ext cx="4332288" cy="133350"/>
            <a:chOff x="6424164" y="447459"/>
            <a:chExt cx="3353373" cy="95693"/>
          </a:xfrm>
        </p:grpSpPr>
        <p:grpSp>
          <p:nvGrpSpPr>
            <p:cNvPr id="7693" name="Group 278"/>
            <p:cNvGrpSpPr>
              <a:grpSpLocks/>
            </p:cNvGrpSpPr>
            <p:nvPr/>
          </p:nvGrpSpPr>
          <p:grpSpPr bwMode="auto">
            <a:xfrm>
              <a:off x="7544777" y="447459"/>
              <a:ext cx="2232760" cy="95693"/>
              <a:chOff x="6964409" y="4477545"/>
              <a:chExt cx="2061009" cy="95693"/>
            </a:xfrm>
          </p:grpSpPr>
          <p:sp>
            <p:nvSpPr>
              <p:cNvPr id="7697" name="TextBox 279"/>
              <p:cNvSpPr txBox="1">
                <a:spLocks noChangeArrowheads="1"/>
              </p:cNvSpPr>
              <p:nvPr/>
            </p:nvSpPr>
            <p:spPr bwMode="auto">
              <a:xfrm>
                <a:off x="7064571" y="4488600"/>
                <a:ext cx="1960847"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CLARHC funding officially starts, programme commences </a:t>
                </a:r>
              </a:p>
            </p:txBody>
          </p:sp>
          <p:sp>
            <p:nvSpPr>
              <p:cNvPr id="281" name="Diamond 280"/>
              <p:cNvSpPr/>
              <p:nvPr/>
            </p:nvSpPr>
            <p:spPr>
              <a:xfrm>
                <a:off x="6964450" y="4477545"/>
                <a:ext cx="9527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94" name="Group 149"/>
            <p:cNvGrpSpPr>
              <a:grpSpLocks/>
            </p:cNvGrpSpPr>
            <p:nvPr/>
          </p:nvGrpSpPr>
          <p:grpSpPr bwMode="auto">
            <a:xfrm>
              <a:off x="6424164" y="472446"/>
              <a:ext cx="1110914" cy="45719"/>
              <a:chOff x="2871097" y="3576201"/>
              <a:chExt cx="1110914" cy="45719"/>
            </a:xfrm>
          </p:grpSpPr>
          <p:cxnSp>
            <p:nvCxnSpPr>
              <p:cNvPr id="151" name="Straight Connector 150"/>
              <p:cNvCxnSpPr/>
              <p:nvPr/>
            </p:nvCxnSpPr>
            <p:spPr>
              <a:xfrm>
                <a:off x="2934994" y="3599061"/>
                <a:ext cx="104693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52" name="Diamond 151"/>
              <p:cNvSpPr/>
              <p:nvPr/>
            </p:nvSpPr>
            <p:spPr>
              <a:xfrm>
                <a:off x="2871097" y="3576276"/>
                <a:ext cx="49152"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79" name="Group 8"/>
          <p:cNvGrpSpPr>
            <a:grpSpLocks/>
          </p:cNvGrpSpPr>
          <p:nvPr/>
        </p:nvGrpSpPr>
        <p:grpSpPr bwMode="auto">
          <a:xfrm>
            <a:off x="2994025" y="735013"/>
            <a:ext cx="3443288" cy="133350"/>
            <a:chOff x="2316405" y="605729"/>
            <a:chExt cx="2665250" cy="95693"/>
          </a:xfrm>
        </p:grpSpPr>
        <p:grpSp>
          <p:nvGrpSpPr>
            <p:cNvPr id="7687" name="Group 281"/>
            <p:cNvGrpSpPr>
              <a:grpSpLocks/>
            </p:cNvGrpSpPr>
            <p:nvPr/>
          </p:nvGrpSpPr>
          <p:grpSpPr bwMode="auto">
            <a:xfrm>
              <a:off x="4032865" y="605729"/>
              <a:ext cx="948790" cy="95693"/>
              <a:chOff x="3749823" y="4553365"/>
              <a:chExt cx="875806" cy="95693"/>
            </a:xfrm>
          </p:grpSpPr>
          <p:sp>
            <p:nvSpPr>
              <p:cNvPr id="7691" name="TextBox 282"/>
              <p:cNvSpPr txBox="1">
                <a:spLocks noChangeArrowheads="1"/>
              </p:cNvSpPr>
              <p:nvPr/>
            </p:nvSpPr>
            <p:spPr bwMode="auto">
              <a:xfrm>
                <a:off x="3865335" y="4558892"/>
                <a:ext cx="760294"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NIHR confirm CLARHCs </a:t>
                </a:r>
                <a:endParaRPr lang="en-GB" sz="700">
                  <a:latin typeface="Segoe UI" pitchFamily="34" charset="0"/>
                  <a:cs typeface="Segoe UI" pitchFamily="34" charset="0"/>
                </a:endParaRPr>
              </a:p>
            </p:txBody>
          </p:sp>
          <p:sp>
            <p:nvSpPr>
              <p:cNvPr id="284" name="Diamond 283"/>
              <p:cNvSpPr/>
              <p:nvPr/>
            </p:nvSpPr>
            <p:spPr>
              <a:xfrm>
                <a:off x="3749973" y="4553365"/>
                <a:ext cx="9527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88" name="Group 154"/>
            <p:cNvGrpSpPr>
              <a:grpSpLocks/>
            </p:cNvGrpSpPr>
            <p:nvPr/>
          </p:nvGrpSpPr>
          <p:grpSpPr bwMode="auto">
            <a:xfrm>
              <a:off x="2316405" y="630791"/>
              <a:ext cx="1703105" cy="45568"/>
              <a:chOff x="2871097" y="3576276"/>
              <a:chExt cx="1703105" cy="45568"/>
            </a:xfrm>
          </p:grpSpPr>
          <p:cxnSp>
            <p:nvCxnSpPr>
              <p:cNvPr id="156" name="Straight Connector 155"/>
              <p:cNvCxnSpPr/>
              <p:nvPr/>
            </p:nvCxnSpPr>
            <p:spPr>
              <a:xfrm>
                <a:off x="3162321" y="3599061"/>
                <a:ext cx="141188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57" name="Diamond 156"/>
              <p:cNvSpPr/>
              <p:nvPr/>
            </p:nvSpPr>
            <p:spPr>
              <a:xfrm>
                <a:off x="2871097" y="3576277"/>
                <a:ext cx="49152"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80" name="Group 19"/>
          <p:cNvGrpSpPr>
            <a:grpSpLocks/>
          </p:cNvGrpSpPr>
          <p:nvPr/>
        </p:nvGrpSpPr>
        <p:grpSpPr bwMode="auto">
          <a:xfrm>
            <a:off x="1604963" y="1260475"/>
            <a:ext cx="3738562" cy="133350"/>
            <a:chOff x="1274320" y="1029051"/>
            <a:chExt cx="2893628" cy="95693"/>
          </a:xfrm>
        </p:grpSpPr>
        <p:grpSp>
          <p:nvGrpSpPr>
            <p:cNvPr id="7681" name="Group 320"/>
            <p:cNvGrpSpPr>
              <a:grpSpLocks/>
            </p:cNvGrpSpPr>
            <p:nvPr/>
          </p:nvGrpSpPr>
          <p:grpSpPr bwMode="auto">
            <a:xfrm>
              <a:off x="1274320" y="1029051"/>
              <a:ext cx="2893628" cy="95693"/>
              <a:chOff x="1184476" y="4788329"/>
              <a:chExt cx="2671052" cy="95693"/>
            </a:xfrm>
          </p:grpSpPr>
          <p:sp>
            <p:nvSpPr>
              <p:cNvPr id="7685" name="TextBox 321"/>
              <p:cNvSpPr txBox="1">
                <a:spLocks noChangeArrowheads="1"/>
              </p:cNvSpPr>
              <p:nvPr/>
            </p:nvSpPr>
            <p:spPr bwMode="auto">
              <a:xfrm>
                <a:off x="1184476" y="4797288"/>
                <a:ext cx="1507714"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Eligibility to submit full application if shortlisted</a:t>
                </a:r>
              </a:p>
            </p:txBody>
          </p:sp>
          <p:sp>
            <p:nvSpPr>
              <p:cNvPr id="323" name="Diamond 322"/>
              <p:cNvSpPr/>
              <p:nvPr/>
            </p:nvSpPr>
            <p:spPr>
              <a:xfrm>
                <a:off x="3760255" y="4788329"/>
                <a:ext cx="95273"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82" name="Group 189"/>
            <p:cNvGrpSpPr>
              <a:grpSpLocks/>
            </p:cNvGrpSpPr>
            <p:nvPr/>
          </p:nvGrpSpPr>
          <p:grpSpPr bwMode="auto">
            <a:xfrm>
              <a:off x="2928115" y="1054038"/>
              <a:ext cx="1136492" cy="45719"/>
              <a:chOff x="2871097" y="3576201"/>
              <a:chExt cx="1136492" cy="45719"/>
            </a:xfrm>
          </p:grpSpPr>
          <p:cxnSp>
            <p:nvCxnSpPr>
              <p:cNvPr id="191" name="Straight Connector 190"/>
              <p:cNvCxnSpPr>
                <a:endCxn id="323" idx="1"/>
              </p:cNvCxnSpPr>
              <p:nvPr/>
            </p:nvCxnSpPr>
            <p:spPr>
              <a:xfrm>
                <a:off x="2935048" y="3599061"/>
                <a:ext cx="107266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2" name="Diamond 191"/>
              <p:cNvSpPr/>
              <p:nvPr/>
            </p:nvSpPr>
            <p:spPr>
              <a:xfrm>
                <a:off x="2871155" y="3576276"/>
                <a:ext cx="49149"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81" name="Group 22"/>
          <p:cNvGrpSpPr>
            <a:grpSpLocks/>
          </p:cNvGrpSpPr>
          <p:nvPr/>
        </p:nvGrpSpPr>
        <p:grpSpPr bwMode="auto">
          <a:xfrm>
            <a:off x="6764338" y="1423988"/>
            <a:ext cx="2166937" cy="133350"/>
            <a:chOff x="5239918" y="766006"/>
            <a:chExt cx="1677244" cy="95693"/>
          </a:xfrm>
        </p:grpSpPr>
        <p:grpSp>
          <p:nvGrpSpPr>
            <p:cNvPr id="7675" name="Group 311"/>
            <p:cNvGrpSpPr>
              <a:grpSpLocks/>
            </p:cNvGrpSpPr>
            <p:nvPr/>
          </p:nvGrpSpPr>
          <p:grpSpPr bwMode="auto">
            <a:xfrm>
              <a:off x="5784626" y="766006"/>
              <a:ext cx="1132536" cy="95693"/>
              <a:chOff x="5339650" y="4769374"/>
              <a:chExt cx="1045418" cy="95693"/>
            </a:xfrm>
          </p:grpSpPr>
          <p:sp>
            <p:nvSpPr>
              <p:cNvPr id="7679" name="TextBox 312"/>
              <p:cNvSpPr txBox="1">
                <a:spLocks noChangeArrowheads="1"/>
              </p:cNvSpPr>
              <p:nvPr/>
            </p:nvSpPr>
            <p:spPr bwMode="auto">
              <a:xfrm>
                <a:off x="5442864" y="4779181"/>
                <a:ext cx="942204"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DoH confirms selected AHSC’s</a:t>
                </a:r>
              </a:p>
            </p:txBody>
          </p:sp>
          <p:sp>
            <p:nvSpPr>
              <p:cNvPr id="314" name="Diamond 313"/>
              <p:cNvSpPr/>
              <p:nvPr/>
            </p:nvSpPr>
            <p:spPr>
              <a:xfrm>
                <a:off x="5339306" y="4769374"/>
                <a:ext cx="9527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76" name="Group 214"/>
            <p:cNvGrpSpPr>
              <a:grpSpLocks/>
            </p:cNvGrpSpPr>
            <p:nvPr/>
          </p:nvGrpSpPr>
          <p:grpSpPr bwMode="auto">
            <a:xfrm>
              <a:off x="5239918" y="790993"/>
              <a:ext cx="540332" cy="45719"/>
              <a:chOff x="1287128" y="916812"/>
              <a:chExt cx="540332" cy="45719"/>
            </a:xfrm>
          </p:grpSpPr>
          <p:cxnSp>
            <p:nvCxnSpPr>
              <p:cNvPr id="216" name="Straight Connector 215"/>
              <p:cNvCxnSpPr/>
              <p:nvPr/>
            </p:nvCxnSpPr>
            <p:spPr>
              <a:xfrm>
                <a:off x="1351023" y="939672"/>
                <a:ext cx="47675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7" name="Diamond 216"/>
              <p:cNvSpPr/>
              <p:nvPr/>
            </p:nvSpPr>
            <p:spPr>
              <a:xfrm>
                <a:off x="1287128" y="916887"/>
                <a:ext cx="49150"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82" name="Group 21"/>
          <p:cNvGrpSpPr>
            <a:grpSpLocks/>
          </p:cNvGrpSpPr>
          <p:nvPr/>
        </p:nvGrpSpPr>
        <p:grpSpPr bwMode="auto">
          <a:xfrm>
            <a:off x="6019800" y="1250950"/>
            <a:ext cx="3436938" cy="134938"/>
            <a:chOff x="4640242" y="638297"/>
            <a:chExt cx="2658855" cy="95693"/>
          </a:xfrm>
        </p:grpSpPr>
        <p:grpSp>
          <p:nvGrpSpPr>
            <p:cNvPr id="7669" name="Group 314"/>
            <p:cNvGrpSpPr>
              <a:grpSpLocks/>
            </p:cNvGrpSpPr>
            <p:nvPr/>
          </p:nvGrpSpPr>
          <p:grpSpPr bwMode="auto">
            <a:xfrm>
              <a:off x="5197426" y="638297"/>
              <a:ext cx="2101671" cy="95693"/>
              <a:chOff x="4799502" y="4621083"/>
              <a:chExt cx="1940004" cy="95693"/>
            </a:xfrm>
          </p:grpSpPr>
          <p:sp>
            <p:nvSpPr>
              <p:cNvPr id="7673" name="TextBox 315"/>
              <p:cNvSpPr txBox="1">
                <a:spLocks noChangeArrowheads="1"/>
              </p:cNvSpPr>
              <p:nvPr/>
            </p:nvSpPr>
            <p:spPr bwMode="auto">
              <a:xfrm>
                <a:off x="4908937" y="4626611"/>
                <a:ext cx="183056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Designation panel reviews full application and interviews</a:t>
                </a:r>
              </a:p>
            </p:txBody>
          </p:sp>
          <p:sp>
            <p:nvSpPr>
              <p:cNvPr id="317" name="Diamond 316"/>
              <p:cNvSpPr/>
              <p:nvPr/>
            </p:nvSpPr>
            <p:spPr>
              <a:xfrm>
                <a:off x="4799850" y="4621083"/>
                <a:ext cx="9522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70" name="Group 217"/>
            <p:cNvGrpSpPr>
              <a:grpSpLocks/>
            </p:cNvGrpSpPr>
            <p:nvPr/>
          </p:nvGrpSpPr>
          <p:grpSpPr bwMode="auto">
            <a:xfrm>
              <a:off x="4640242" y="666531"/>
              <a:ext cx="537527" cy="45719"/>
              <a:chOff x="1287128" y="916812"/>
              <a:chExt cx="537527" cy="45719"/>
            </a:xfrm>
          </p:grpSpPr>
          <p:cxnSp>
            <p:nvCxnSpPr>
              <p:cNvPr id="219" name="Straight Connector 218"/>
              <p:cNvCxnSpPr/>
              <p:nvPr/>
            </p:nvCxnSpPr>
            <p:spPr>
              <a:xfrm>
                <a:off x="1350990" y="940365"/>
                <a:ext cx="4740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0" name="Diamond 219"/>
              <p:cNvSpPr/>
              <p:nvPr/>
            </p:nvSpPr>
            <p:spPr>
              <a:xfrm>
                <a:off x="1287128" y="916723"/>
                <a:ext cx="49124" cy="4615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83" name="Group 3"/>
          <p:cNvGrpSpPr>
            <a:grpSpLocks/>
          </p:cNvGrpSpPr>
          <p:nvPr/>
        </p:nvGrpSpPr>
        <p:grpSpPr bwMode="auto">
          <a:xfrm>
            <a:off x="2035175" y="1925638"/>
            <a:ext cx="10134600" cy="134937"/>
            <a:chOff x="2035141" y="1839456"/>
            <a:chExt cx="10134634" cy="134938"/>
          </a:xfrm>
        </p:grpSpPr>
        <p:grpSp>
          <p:nvGrpSpPr>
            <p:cNvPr id="7663" name="Group 174"/>
            <p:cNvGrpSpPr>
              <a:grpSpLocks/>
            </p:cNvGrpSpPr>
            <p:nvPr/>
          </p:nvGrpSpPr>
          <p:grpSpPr bwMode="auto">
            <a:xfrm>
              <a:off x="3748088" y="1876425"/>
              <a:ext cx="8274050" cy="65088"/>
              <a:chOff x="2871097" y="3576201"/>
              <a:chExt cx="6402644" cy="45719"/>
            </a:xfrm>
          </p:grpSpPr>
          <p:cxnSp>
            <p:nvCxnSpPr>
              <p:cNvPr id="176" name="Straight Connector 175"/>
              <p:cNvCxnSpPr/>
              <p:nvPr/>
            </p:nvCxnSpPr>
            <p:spPr>
              <a:xfrm>
                <a:off x="2934955" y="3599297"/>
                <a:ext cx="633878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7" name="Diamond 176"/>
              <p:cNvSpPr/>
              <p:nvPr/>
            </p:nvSpPr>
            <p:spPr>
              <a:xfrm>
                <a:off x="2871075" y="3575880"/>
                <a:ext cx="49138"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64" name="Group 229"/>
            <p:cNvGrpSpPr>
              <a:grpSpLocks/>
            </p:cNvGrpSpPr>
            <p:nvPr/>
          </p:nvGrpSpPr>
          <p:grpSpPr bwMode="auto">
            <a:xfrm>
              <a:off x="2035141" y="1839456"/>
              <a:ext cx="10134634" cy="134938"/>
              <a:chOff x="-5247461" y="5412112"/>
              <a:chExt cx="7239580" cy="95776"/>
            </a:xfrm>
          </p:grpSpPr>
          <p:sp>
            <p:nvSpPr>
              <p:cNvPr id="7665" name="TextBox 230"/>
              <p:cNvSpPr txBox="1">
                <a:spLocks noChangeArrowheads="1"/>
              </p:cNvSpPr>
              <p:nvPr/>
            </p:nvSpPr>
            <p:spPr bwMode="auto">
              <a:xfrm>
                <a:off x="-5247461" y="5422992"/>
                <a:ext cx="1197958"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Collating the ideas for further analysis</a:t>
                </a:r>
              </a:p>
            </p:txBody>
          </p:sp>
          <p:sp>
            <p:nvSpPr>
              <p:cNvPr id="232" name="Diamond 231"/>
              <p:cNvSpPr/>
              <p:nvPr/>
            </p:nvSpPr>
            <p:spPr>
              <a:xfrm>
                <a:off x="1896861" y="5412112"/>
                <a:ext cx="95258" cy="95776"/>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84" name="Group 223"/>
          <p:cNvGrpSpPr>
            <a:grpSpLocks/>
          </p:cNvGrpSpPr>
          <p:nvPr/>
        </p:nvGrpSpPr>
        <p:grpSpPr bwMode="auto">
          <a:xfrm>
            <a:off x="4492625" y="2039938"/>
            <a:ext cx="3919538" cy="133350"/>
            <a:chOff x="3499139" y="1419300"/>
            <a:chExt cx="3032788" cy="95693"/>
          </a:xfrm>
        </p:grpSpPr>
        <p:grpSp>
          <p:nvGrpSpPr>
            <p:cNvPr id="7657" name="Group 20"/>
            <p:cNvGrpSpPr>
              <a:grpSpLocks/>
            </p:cNvGrpSpPr>
            <p:nvPr/>
          </p:nvGrpSpPr>
          <p:grpSpPr bwMode="auto">
            <a:xfrm>
              <a:off x="3499139" y="1444287"/>
              <a:ext cx="611052" cy="45719"/>
              <a:chOff x="1287128" y="916812"/>
              <a:chExt cx="611052" cy="45719"/>
            </a:xfrm>
          </p:grpSpPr>
          <p:cxnSp>
            <p:nvCxnSpPr>
              <p:cNvPr id="194" name="Straight Connector 193"/>
              <p:cNvCxnSpPr/>
              <p:nvPr/>
            </p:nvCxnSpPr>
            <p:spPr>
              <a:xfrm>
                <a:off x="1351002" y="939672"/>
                <a:ext cx="54661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5" name="Diamond 194"/>
              <p:cNvSpPr/>
              <p:nvPr/>
            </p:nvSpPr>
            <p:spPr>
              <a:xfrm>
                <a:off x="1287128" y="916887"/>
                <a:ext cx="49134"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58" name="Group 235"/>
            <p:cNvGrpSpPr>
              <a:grpSpLocks/>
            </p:cNvGrpSpPr>
            <p:nvPr/>
          </p:nvGrpSpPr>
          <p:grpSpPr bwMode="auto">
            <a:xfrm>
              <a:off x="4048801" y="1419300"/>
              <a:ext cx="2483126" cy="95693"/>
              <a:chOff x="6966097" y="4330714"/>
              <a:chExt cx="2292116" cy="95693"/>
            </a:xfrm>
          </p:grpSpPr>
          <p:sp>
            <p:nvSpPr>
              <p:cNvPr id="7659" name="TextBox 236"/>
              <p:cNvSpPr txBox="1">
                <a:spLocks noChangeArrowheads="1"/>
              </p:cNvSpPr>
              <p:nvPr/>
            </p:nvSpPr>
            <p:spPr bwMode="auto">
              <a:xfrm>
                <a:off x="7069399" y="4336205"/>
                <a:ext cx="2188814"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Scoping exercise- prioritise and analyse ideas (short term ideas)</a:t>
                </a:r>
              </a:p>
            </p:txBody>
          </p:sp>
          <p:sp>
            <p:nvSpPr>
              <p:cNvPr id="238" name="Diamond 237"/>
              <p:cNvSpPr/>
              <p:nvPr/>
            </p:nvSpPr>
            <p:spPr>
              <a:xfrm>
                <a:off x="6965552" y="4330714"/>
                <a:ext cx="9524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85" name="Group 30"/>
          <p:cNvGrpSpPr>
            <a:grpSpLocks/>
          </p:cNvGrpSpPr>
          <p:nvPr/>
        </p:nvGrpSpPr>
        <p:grpSpPr bwMode="auto">
          <a:xfrm>
            <a:off x="4492625" y="2163763"/>
            <a:ext cx="8440738" cy="133350"/>
            <a:chOff x="3498475" y="1538796"/>
            <a:chExt cx="6531255" cy="95693"/>
          </a:xfrm>
        </p:grpSpPr>
        <p:grpSp>
          <p:nvGrpSpPr>
            <p:cNvPr id="7651" name="Group 186"/>
            <p:cNvGrpSpPr>
              <a:grpSpLocks/>
            </p:cNvGrpSpPr>
            <p:nvPr/>
          </p:nvGrpSpPr>
          <p:grpSpPr bwMode="auto">
            <a:xfrm>
              <a:off x="3498475" y="1563783"/>
              <a:ext cx="4091381" cy="45719"/>
              <a:chOff x="2871097" y="3576201"/>
              <a:chExt cx="4091381" cy="45719"/>
            </a:xfrm>
          </p:grpSpPr>
          <p:cxnSp>
            <p:nvCxnSpPr>
              <p:cNvPr id="188" name="Straight Connector 187"/>
              <p:cNvCxnSpPr/>
              <p:nvPr/>
            </p:nvCxnSpPr>
            <p:spPr>
              <a:xfrm>
                <a:off x="2934972" y="3599060"/>
                <a:ext cx="402783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9" name="Diamond 188"/>
              <p:cNvSpPr/>
              <p:nvPr/>
            </p:nvSpPr>
            <p:spPr>
              <a:xfrm>
                <a:off x="2871097" y="3576276"/>
                <a:ext cx="49135"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52" name="Group 238"/>
            <p:cNvGrpSpPr>
              <a:grpSpLocks/>
            </p:cNvGrpSpPr>
            <p:nvPr/>
          </p:nvGrpSpPr>
          <p:grpSpPr bwMode="auto">
            <a:xfrm>
              <a:off x="7553331" y="1538796"/>
              <a:ext cx="2476399" cy="95693"/>
              <a:chOff x="6972306" y="4330714"/>
              <a:chExt cx="2285907" cy="95693"/>
            </a:xfrm>
          </p:grpSpPr>
          <p:sp>
            <p:nvSpPr>
              <p:cNvPr id="7653" name="TextBox 239"/>
              <p:cNvSpPr txBox="1">
                <a:spLocks noChangeArrowheads="1"/>
              </p:cNvSpPr>
              <p:nvPr/>
            </p:nvSpPr>
            <p:spPr bwMode="auto">
              <a:xfrm>
                <a:off x="7069399" y="4336205"/>
                <a:ext cx="2188814"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Scoping exercise- prioritise and analyse ideas (long term ideas)</a:t>
                </a:r>
              </a:p>
            </p:txBody>
          </p:sp>
          <p:sp>
            <p:nvSpPr>
              <p:cNvPr id="241" name="Diamond 240"/>
              <p:cNvSpPr/>
              <p:nvPr/>
            </p:nvSpPr>
            <p:spPr>
              <a:xfrm>
                <a:off x="6972307" y="4330714"/>
                <a:ext cx="9524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86" name="Group 243"/>
          <p:cNvGrpSpPr>
            <a:grpSpLocks/>
          </p:cNvGrpSpPr>
          <p:nvPr/>
        </p:nvGrpSpPr>
        <p:grpSpPr bwMode="auto">
          <a:xfrm>
            <a:off x="3741738" y="3216275"/>
            <a:ext cx="3511550" cy="133350"/>
            <a:chOff x="2326694" y="1310765"/>
            <a:chExt cx="2716980" cy="95693"/>
          </a:xfrm>
        </p:grpSpPr>
        <p:grpSp>
          <p:nvGrpSpPr>
            <p:cNvPr id="7645" name="Group 244"/>
            <p:cNvGrpSpPr>
              <a:grpSpLocks/>
            </p:cNvGrpSpPr>
            <p:nvPr/>
          </p:nvGrpSpPr>
          <p:grpSpPr bwMode="auto">
            <a:xfrm>
              <a:off x="2326694" y="1340768"/>
              <a:ext cx="1172445" cy="45719"/>
              <a:chOff x="2871097" y="3576201"/>
              <a:chExt cx="1172445" cy="45719"/>
            </a:xfrm>
          </p:grpSpPr>
          <p:cxnSp>
            <p:nvCxnSpPr>
              <p:cNvPr id="249" name="Straight Connector 248"/>
              <p:cNvCxnSpPr/>
              <p:nvPr/>
            </p:nvCxnSpPr>
            <p:spPr>
              <a:xfrm>
                <a:off x="2934968" y="3598601"/>
                <a:ext cx="110914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0" name="Diamond 249"/>
              <p:cNvSpPr/>
              <p:nvPr/>
            </p:nvSpPr>
            <p:spPr>
              <a:xfrm>
                <a:off x="2871097" y="3575817"/>
                <a:ext cx="49132"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46" name="Group 245"/>
            <p:cNvGrpSpPr>
              <a:grpSpLocks/>
            </p:cNvGrpSpPr>
            <p:nvPr/>
          </p:nvGrpSpPr>
          <p:grpSpPr bwMode="auto">
            <a:xfrm>
              <a:off x="3449289" y="1310765"/>
              <a:ext cx="1594385" cy="95693"/>
              <a:chOff x="2188034" y="5445224"/>
              <a:chExt cx="1471741" cy="95693"/>
            </a:xfrm>
          </p:grpSpPr>
          <p:sp>
            <p:nvSpPr>
              <p:cNvPr id="7647" name="TextBox 246"/>
              <p:cNvSpPr txBox="1">
                <a:spLocks noChangeArrowheads="1"/>
              </p:cNvSpPr>
              <p:nvPr/>
            </p:nvSpPr>
            <p:spPr bwMode="auto">
              <a:xfrm>
                <a:off x="2311649" y="5445224"/>
                <a:ext cx="134812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Launch wellbeing guide for staff and managers</a:t>
                </a:r>
              </a:p>
            </p:txBody>
          </p:sp>
          <p:sp>
            <p:nvSpPr>
              <p:cNvPr id="248" name="Diamond 247"/>
              <p:cNvSpPr/>
              <p:nvPr/>
            </p:nvSpPr>
            <p:spPr>
              <a:xfrm>
                <a:off x="2188093" y="5445224"/>
                <a:ext cx="9524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87" name="Group 261"/>
          <p:cNvGrpSpPr>
            <a:grpSpLocks/>
          </p:cNvGrpSpPr>
          <p:nvPr/>
        </p:nvGrpSpPr>
        <p:grpSpPr bwMode="auto">
          <a:xfrm>
            <a:off x="1774825" y="3089275"/>
            <a:ext cx="1295400" cy="134938"/>
            <a:chOff x="8136495" y="5445224"/>
            <a:chExt cx="925106" cy="95837"/>
          </a:xfrm>
        </p:grpSpPr>
        <p:sp>
          <p:nvSpPr>
            <p:cNvPr id="7643" name="TextBox 262"/>
            <p:cNvSpPr txBox="1">
              <a:spLocks noChangeArrowheads="1"/>
            </p:cNvSpPr>
            <p:nvPr/>
          </p:nvSpPr>
          <p:spPr bwMode="auto">
            <a:xfrm>
              <a:off x="8136495" y="5450822"/>
              <a:ext cx="807001"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Quarterly wellbeing days</a:t>
              </a:r>
            </a:p>
          </p:txBody>
        </p:sp>
        <p:sp>
          <p:nvSpPr>
            <p:cNvPr id="264" name="Diamond 263"/>
            <p:cNvSpPr/>
            <p:nvPr/>
          </p:nvSpPr>
          <p:spPr>
            <a:xfrm>
              <a:off x="8966370" y="5445224"/>
              <a:ext cx="95232" cy="95837"/>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188" name="Group 323"/>
          <p:cNvGrpSpPr>
            <a:grpSpLocks/>
          </p:cNvGrpSpPr>
          <p:nvPr/>
        </p:nvGrpSpPr>
        <p:grpSpPr bwMode="auto">
          <a:xfrm>
            <a:off x="6383338" y="3321050"/>
            <a:ext cx="6146800" cy="133350"/>
            <a:chOff x="843055" y="1401753"/>
            <a:chExt cx="4756691" cy="95348"/>
          </a:xfrm>
        </p:grpSpPr>
        <p:grpSp>
          <p:nvGrpSpPr>
            <p:cNvPr id="7637" name="Group 324"/>
            <p:cNvGrpSpPr>
              <a:grpSpLocks/>
            </p:cNvGrpSpPr>
            <p:nvPr/>
          </p:nvGrpSpPr>
          <p:grpSpPr bwMode="auto">
            <a:xfrm>
              <a:off x="2326914" y="1426725"/>
              <a:ext cx="3169650" cy="45404"/>
              <a:chOff x="2871317" y="3662158"/>
              <a:chExt cx="3169650" cy="45404"/>
            </a:xfrm>
          </p:grpSpPr>
          <p:cxnSp>
            <p:nvCxnSpPr>
              <p:cNvPr id="329" name="Straight Connector 328"/>
              <p:cNvCxnSpPr>
                <a:stCxn id="330" idx="1"/>
                <a:endCxn id="328" idx="1"/>
              </p:cNvCxnSpPr>
              <p:nvPr/>
            </p:nvCxnSpPr>
            <p:spPr>
              <a:xfrm>
                <a:off x="2871467" y="3684860"/>
                <a:ext cx="316948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0" name="Diamond 329"/>
              <p:cNvSpPr/>
              <p:nvPr/>
            </p:nvSpPr>
            <p:spPr>
              <a:xfrm>
                <a:off x="2871467" y="3662158"/>
                <a:ext cx="49139" cy="45404"/>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38" name="Group 325"/>
            <p:cNvGrpSpPr>
              <a:grpSpLocks/>
            </p:cNvGrpSpPr>
            <p:nvPr/>
          </p:nvGrpSpPr>
          <p:grpSpPr bwMode="auto">
            <a:xfrm>
              <a:off x="843055" y="1401753"/>
              <a:ext cx="4756691" cy="95348"/>
              <a:chOff x="-217722" y="5536212"/>
              <a:chExt cx="4390794" cy="95348"/>
            </a:xfrm>
          </p:grpSpPr>
          <p:sp>
            <p:nvSpPr>
              <p:cNvPr id="7639" name="TextBox 326"/>
              <p:cNvSpPr txBox="1">
                <a:spLocks noChangeArrowheads="1"/>
              </p:cNvSpPr>
              <p:nvPr/>
            </p:nvSpPr>
            <p:spPr bwMode="auto">
              <a:xfrm>
                <a:off x="-217722" y="5540753"/>
                <a:ext cx="1348126"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Annual programme of public health campaigns</a:t>
                </a:r>
              </a:p>
            </p:txBody>
          </p:sp>
          <p:sp>
            <p:nvSpPr>
              <p:cNvPr id="328" name="Diamond 327"/>
              <p:cNvSpPr/>
              <p:nvPr/>
            </p:nvSpPr>
            <p:spPr>
              <a:xfrm>
                <a:off x="4077817" y="5536212"/>
                <a:ext cx="95255" cy="9534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89" name="Group 172"/>
          <p:cNvGrpSpPr>
            <a:grpSpLocks/>
          </p:cNvGrpSpPr>
          <p:nvPr/>
        </p:nvGrpSpPr>
        <p:grpSpPr bwMode="auto">
          <a:xfrm>
            <a:off x="9736138" y="3435350"/>
            <a:ext cx="2989262" cy="133350"/>
            <a:chOff x="9736138" y="3434754"/>
            <a:chExt cx="2989262" cy="133350"/>
          </a:xfrm>
        </p:grpSpPr>
        <p:sp>
          <p:nvSpPr>
            <p:cNvPr id="7635" name="TextBox 334"/>
            <p:cNvSpPr txBox="1">
              <a:spLocks noChangeArrowheads="1"/>
            </p:cNvSpPr>
            <p:nvPr/>
          </p:nvSpPr>
          <p:spPr bwMode="auto">
            <a:xfrm>
              <a:off x="9883775" y="3447568"/>
              <a:ext cx="2841625" cy="10772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Raise managers’ awareness of the ser., publish KPI’s and SLA’s Complete</a:t>
              </a:r>
            </a:p>
          </p:txBody>
        </p:sp>
        <p:sp>
          <p:nvSpPr>
            <p:cNvPr id="336" name="Diamond 335"/>
            <p:cNvSpPr/>
            <p:nvPr/>
          </p:nvSpPr>
          <p:spPr bwMode="auto">
            <a:xfrm>
              <a:off x="9736138" y="3434754"/>
              <a:ext cx="133350" cy="13335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190" name="Group 347"/>
          <p:cNvGrpSpPr>
            <a:grpSpLocks/>
          </p:cNvGrpSpPr>
          <p:nvPr/>
        </p:nvGrpSpPr>
        <p:grpSpPr bwMode="auto">
          <a:xfrm>
            <a:off x="3106738" y="3625850"/>
            <a:ext cx="6761162" cy="134938"/>
            <a:chOff x="1766291" y="1321308"/>
            <a:chExt cx="5231799" cy="95693"/>
          </a:xfrm>
        </p:grpSpPr>
        <p:grpSp>
          <p:nvGrpSpPr>
            <p:cNvPr id="7629" name="Group 348"/>
            <p:cNvGrpSpPr>
              <a:grpSpLocks/>
            </p:cNvGrpSpPr>
            <p:nvPr/>
          </p:nvGrpSpPr>
          <p:grpSpPr bwMode="auto">
            <a:xfrm>
              <a:off x="3416205" y="1346075"/>
              <a:ext cx="3478112" cy="46158"/>
              <a:chOff x="3960608" y="3581508"/>
              <a:chExt cx="3478112" cy="46158"/>
            </a:xfrm>
          </p:grpSpPr>
          <p:cxnSp>
            <p:nvCxnSpPr>
              <p:cNvPr id="353" name="Straight Connector 352"/>
              <p:cNvCxnSpPr>
                <a:endCxn id="352" idx="1"/>
              </p:cNvCxnSpPr>
              <p:nvPr/>
            </p:nvCxnSpPr>
            <p:spPr>
              <a:xfrm>
                <a:off x="3994844" y="3605151"/>
                <a:ext cx="344446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54" name="Diamond 353"/>
              <p:cNvSpPr/>
              <p:nvPr/>
            </p:nvSpPr>
            <p:spPr>
              <a:xfrm>
                <a:off x="3960449" y="3581509"/>
                <a:ext cx="49136" cy="4615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30" name="Group 349"/>
            <p:cNvGrpSpPr>
              <a:grpSpLocks/>
            </p:cNvGrpSpPr>
            <p:nvPr/>
          </p:nvGrpSpPr>
          <p:grpSpPr bwMode="auto">
            <a:xfrm>
              <a:off x="1766291" y="1321308"/>
              <a:ext cx="5231799" cy="95693"/>
              <a:chOff x="634497" y="5455767"/>
              <a:chExt cx="4829355" cy="95693"/>
            </a:xfrm>
          </p:grpSpPr>
          <p:sp>
            <p:nvSpPr>
              <p:cNvPr id="7631" name="TextBox 350"/>
              <p:cNvSpPr txBox="1">
                <a:spLocks noChangeArrowheads="1"/>
              </p:cNvSpPr>
              <p:nvPr/>
            </p:nvSpPr>
            <p:spPr bwMode="auto">
              <a:xfrm>
                <a:off x="634497" y="5455767"/>
                <a:ext cx="1493219"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Advertise services via wellbeing site on intranet</a:t>
                </a:r>
              </a:p>
            </p:txBody>
          </p:sp>
          <p:sp>
            <p:nvSpPr>
              <p:cNvPr id="352" name="Diamond 351"/>
              <p:cNvSpPr/>
              <p:nvPr/>
            </p:nvSpPr>
            <p:spPr>
              <a:xfrm>
                <a:off x="5368603" y="5455767"/>
                <a:ext cx="9524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91" name="Group 354"/>
          <p:cNvGrpSpPr>
            <a:grpSpLocks/>
          </p:cNvGrpSpPr>
          <p:nvPr/>
        </p:nvGrpSpPr>
        <p:grpSpPr bwMode="auto">
          <a:xfrm>
            <a:off x="5502275" y="3722688"/>
            <a:ext cx="4371975" cy="133350"/>
            <a:chOff x="4260544" y="447459"/>
            <a:chExt cx="3383811" cy="95693"/>
          </a:xfrm>
        </p:grpSpPr>
        <p:grpSp>
          <p:nvGrpSpPr>
            <p:cNvPr id="7623" name="Group 355"/>
            <p:cNvGrpSpPr>
              <a:grpSpLocks/>
            </p:cNvGrpSpPr>
            <p:nvPr/>
          </p:nvGrpSpPr>
          <p:grpSpPr bwMode="auto">
            <a:xfrm>
              <a:off x="4260544" y="447459"/>
              <a:ext cx="3383811" cy="95693"/>
              <a:chOff x="3932809" y="4477545"/>
              <a:chExt cx="3123518" cy="95693"/>
            </a:xfrm>
          </p:grpSpPr>
          <p:sp>
            <p:nvSpPr>
              <p:cNvPr id="7627" name="TextBox 359"/>
              <p:cNvSpPr txBox="1">
                <a:spLocks noChangeArrowheads="1"/>
              </p:cNvSpPr>
              <p:nvPr/>
            </p:nvSpPr>
            <p:spPr bwMode="auto">
              <a:xfrm>
                <a:off x="3932809" y="4480969"/>
                <a:ext cx="1960847"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Develop and implement stress management training</a:t>
                </a:r>
              </a:p>
            </p:txBody>
          </p:sp>
          <p:sp>
            <p:nvSpPr>
              <p:cNvPr id="361" name="Diamond 360"/>
              <p:cNvSpPr/>
              <p:nvPr/>
            </p:nvSpPr>
            <p:spPr>
              <a:xfrm>
                <a:off x="6961056" y="4477545"/>
                <a:ext cx="9527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24" name="Group 356"/>
            <p:cNvGrpSpPr>
              <a:grpSpLocks/>
            </p:cNvGrpSpPr>
            <p:nvPr/>
          </p:nvGrpSpPr>
          <p:grpSpPr bwMode="auto">
            <a:xfrm>
              <a:off x="6424164" y="472521"/>
              <a:ext cx="1117019" cy="45568"/>
              <a:chOff x="2871097" y="3576276"/>
              <a:chExt cx="1117019" cy="45568"/>
            </a:xfrm>
          </p:grpSpPr>
          <p:cxnSp>
            <p:nvCxnSpPr>
              <p:cNvPr id="358" name="Straight Connector 357"/>
              <p:cNvCxnSpPr>
                <a:endCxn id="361" idx="1"/>
              </p:cNvCxnSpPr>
              <p:nvPr/>
            </p:nvCxnSpPr>
            <p:spPr>
              <a:xfrm>
                <a:off x="2931405" y="3599061"/>
                <a:ext cx="105667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59" name="Diamond 358"/>
              <p:cNvSpPr/>
              <p:nvPr/>
            </p:nvSpPr>
            <p:spPr>
              <a:xfrm>
                <a:off x="2871200" y="3576277"/>
                <a:ext cx="49148"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92" name="Group 361"/>
          <p:cNvGrpSpPr>
            <a:grpSpLocks/>
          </p:cNvGrpSpPr>
          <p:nvPr/>
        </p:nvGrpSpPr>
        <p:grpSpPr bwMode="auto">
          <a:xfrm>
            <a:off x="2036763" y="3843338"/>
            <a:ext cx="10107612" cy="139700"/>
            <a:chOff x="2736759" y="1306518"/>
            <a:chExt cx="7821418" cy="99940"/>
          </a:xfrm>
        </p:grpSpPr>
        <p:grpSp>
          <p:nvGrpSpPr>
            <p:cNvPr id="7617" name="Group 362"/>
            <p:cNvGrpSpPr>
              <a:grpSpLocks/>
            </p:cNvGrpSpPr>
            <p:nvPr/>
          </p:nvGrpSpPr>
          <p:grpSpPr bwMode="auto">
            <a:xfrm>
              <a:off x="5214657" y="1336046"/>
              <a:ext cx="5240323" cy="45427"/>
              <a:chOff x="5759060" y="3571479"/>
              <a:chExt cx="5240323" cy="45427"/>
            </a:xfrm>
          </p:grpSpPr>
          <p:cxnSp>
            <p:nvCxnSpPr>
              <p:cNvPr id="367" name="Straight Connector 366"/>
              <p:cNvCxnSpPr>
                <a:endCxn id="366" idx="1"/>
              </p:cNvCxnSpPr>
              <p:nvPr/>
            </p:nvCxnSpPr>
            <p:spPr>
              <a:xfrm>
                <a:off x="5768733" y="3594193"/>
                <a:ext cx="523065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8" name="Diamond 367"/>
              <p:cNvSpPr/>
              <p:nvPr/>
            </p:nvSpPr>
            <p:spPr>
              <a:xfrm>
                <a:off x="5758906" y="3571479"/>
                <a:ext cx="49137" cy="4542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18" name="Group 363"/>
            <p:cNvGrpSpPr>
              <a:grpSpLocks/>
            </p:cNvGrpSpPr>
            <p:nvPr/>
          </p:nvGrpSpPr>
          <p:grpSpPr bwMode="auto">
            <a:xfrm>
              <a:off x="2736759" y="1306518"/>
              <a:ext cx="7821418" cy="99940"/>
              <a:chOff x="1530316" y="5440977"/>
              <a:chExt cx="7219779" cy="99940"/>
            </a:xfrm>
          </p:grpSpPr>
          <p:sp>
            <p:nvSpPr>
              <p:cNvPr id="7619" name="TextBox 364"/>
              <p:cNvSpPr txBox="1">
                <a:spLocks noChangeArrowheads="1"/>
              </p:cNvSpPr>
              <p:nvPr/>
            </p:nvSpPr>
            <p:spPr bwMode="auto">
              <a:xfrm>
                <a:off x="1530316" y="5440977"/>
                <a:ext cx="2266759"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Ensure national and local staff survey programme meets org. needs</a:t>
                </a:r>
              </a:p>
            </p:txBody>
          </p:sp>
          <p:sp>
            <p:nvSpPr>
              <p:cNvPr id="366" name="Diamond 365"/>
              <p:cNvSpPr/>
              <p:nvPr/>
            </p:nvSpPr>
            <p:spPr>
              <a:xfrm>
                <a:off x="8654844" y="5445520"/>
                <a:ext cx="95251" cy="9539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93" name="Group 382"/>
          <p:cNvGrpSpPr>
            <a:grpSpLocks/>
          </p:cNvGrpSpPr>
          <p:nvPr/>
        </p:nvGrpSpPr>
        <p:grpSpPr bwMode="auto">
          <a:xfrm>
            <a:off x="4760913" y="4265613"/>
            <a:ext cx="7032625" cy="134937"/>
            <a:chOff x="-393370" y="1400899"/>
            <a:chExt cx="5441592" cy="95693"/>
          </a:xfrm>
        </p:grpSpPr>
        <p:grpSp>
          <p:nvGrpSpPr>
            <p:cNvPr id="7611" name="Group 383"/>
            <p:cNvGrpSpPr>
              <a:grpSpLocks/>
            </p:cNvGrpSpPr>
            <p:nvPr/>
          </p:nvGrpSpPr>
          <p:grpSpPr bwMode="auto">
            <a:xfrm>
              <a:off x="2326694" y="1426395"/>
              <a:ext cx="2617861" cy="45719"/>
              <a:chOff x="2871097" y="3661828"/>
              <a:chExt cx="2617861" cy="45719"/>
            </a:xfrm>
          </p:grpSpPr>
          <p:cxnSp>
            <p:nvCxnSpPr>
              <p:cNvPr id="388" name="Straight Connector 387"/>
              <p:cNvCxnSpPr>
                <a:stCxn id="389" idx="1"/>
                <a:endCxn id="387" idx="1"/>
              </p:cNvCxnSpPr>
              <p:nvPr/>
            </p:nvCxnSpPr>
            <p:spPr>
              <a:xfrm flipV="1">
                <a:off x="2870601" y="3684741"/>
                <a:ext cx="261884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89" name="Diamond 388"/>
              <p:cNvSpPr/>
              <p:nvPr/>
            </p:nvSpPr>
            <p:spPr>
              <a:xfrm>
                <a:off x="2870601" y="3662225"/>
                <a:ext cx="49134" cy="4503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12" name="Group 384"/>
            <p:cNvGrpSpPr>
              <a:grpSpLocks/>
            </p:cNvGrpSpPr>
            <p:nvPr/>
          </p:nvGrpSpPr>
          <p:grpSpPr bwMode="auto">
            <a:xfrm>
              <a:off x="-393370" y="1400899"/>
              <a:ext cx="5441592" cy="95693"/>
              <a:chOff x="-1359039" y="5535358"/>
              <a:chExt cx="5023012" cy="95693"/>
            </a:xfrm>
          </p:grpSpPr>
          <p:sp>
            <p:nvSpPr>
              <p:cNvPr id="7613" name="TextBox 385"/>
              <p:cNvSpPr txBox="1">
                <a:spLocks noChangeArrowheads="1"/>
              </p:cNvSpPr>
              <p:nvPr/>
            </p:nvSpPr>
            <p:spPr bwMode="auto">
              <a:xfrm>
                <a:off x="-1359039" y="5546922"/>
                <a:ext cx="2478099"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Review Trust and Divisional recognition schemes to provide a consistent approach</a:t>
                </a:r>
              </a:p>
            </p:txBody>
          </p:sp>
          <p:sp>
            <p:nvSpPr>
              <p:cNvPr id="387" name="Diamond 386"/>
              <p:cNvSpPr/>
              <p:nvPr/>
            </p:nvSpPr>
            <p:spPr>
              <a:xfrm>
                <a:off x="3568729" y="5535358"/>
                <a:ext cx="9524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94" name="Group 153"/>
          <p:cNvGrpSpPr>
            <a:grpSpLocks/>
          </p:cNvGrpSpPr>
          <p:nvPr/>
        </p:nvGrpSpPr>
        <p:grpSpPr bwMode="auto">
          <a:xfrm>
            <a:off x="1095375" y="4413250"/>
            <a:ext cx="2714625" cy="214313"/>
            <a:chOff x="1095153" y="4572001"/>
            <a:chExt cx="2714847" cy="215444"/>
          </a:xfrm>
        </p:grpSpPr>
        <p:sp>
          <p:nvSpPr>
            <p:cNvPr id="396" name="Diamond 395"/>
            <p:cNvSpPr/>
            <p:nvPr/>
          </p:nvSpPr>
          <p:spPr bwMode="auto">
            <a:xfrm>
              <a:off x="3746495" y="4658178"/>
              <a:ext cx="63505" cy="63835"/>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610" name="TextBox 392"/>
            <p:cNvSpPr txBox="1">
              <a:spLocks noChangeArrowheads="1"/>
            </p:cNvSpPr>
            <p:nvPr/>
          </p:nvSpPr>
          <p:spPr bwMode="auto">
            <a:xfrm>
              <a:off x="1095153" y="4572001"/>
              <a:ext cx="2622604" cy="2154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Start to Support op. leads to ensure effective staff consultation as part of service remodelling programme (end date Mar-15)</a:t>
              </a:r>
            </a:p>
          </p:txBody>
        </p:sp>
      </p:grpSp>
      <p:grpSp>
        <p:nvGrpSpPr>
          <p:cNvPr id="7195" name="Group 157"/>
          <p:cNvGrpSpPr>
            <a:grpSpLocks/>
          </p:cNvGrpSpPr>
          <p:nvPr/>
        </p:nvGrpSpPr>
        <p:grpSpPr bwMode="auto">
          <a:xfrm>
            <a:off x="2427288" y="4624388"/>
            <a:ext cx="2874962" cy="106362"/>
            <a:chOff x="2426494" y="4783276"/>
            <a:chExt cx="2875756" cy="107722"/>
          </a:xfrm>
        </p:grpSpPr>
        <p:sp>
          <p:nvSpPr>
            <p:cNvPr id="403" name="Diamond 402"/>
            <p:cNvSpPr/>
            <p:nvPr/>
          </p:nvSpPr>
          <p:spPr bwMode="auto">
            <a:xfrm>
              <a:off x="5238732" y="4820255"/>
              <a:ext cx="63518" cy="6431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608" name="TextBox 399"/>
            <p:cNvSpPr txBox="1">
              <a:spLocks noChangeArrowheads="1"/>
            </p:cNvSpPr>
            <p:nvPr/>
          </p:nvSpPr>
          <p:spPr bwMode="auto">
            <a:xfrm>
              <a:off x="2426494" y="4783276"/>
              <a:ext cx="2786683" cy="10772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Start to Further develop partnership working model (end date Mar-15)</a:t>
              </a:r>
            </a:p>
          </p:txBody>
        </p:sp>
      </p:grpSp>
      <p:grpSp>
        <p:nvGrpSpPr>
          <p:cNvPr id="7196" name="Group 403"/>
          <p:cNvGrpSpPr>
            <a:grpSpLocks/>
          </p:cNvGrpSpPr>
          <p:nvPr/>
        </p:nvGrpSpPr>
        <p:grpSpPr bwMode="auto">
          <a:xfrm>
            <a:off x="7842250" y="4783138"/>
            <a:ext cx="4327525" cy="134937"/>
            <a:chOff x="3387240" y="766006"/>
            <a:chExt cx="3348583" cy="95693"/>
          </a:xfrm>
        </p:grpSpPr>
        <p:grpSp>
          <p:nvGrpSpPr>
            <p:cNvPr id="7601" name="Group 404"/>
            <p:cNvGrpSpPr>
              <a:grpSpLocks/>
            </p:cNvGrpSpPr>
            <p:nvPr/>
          </p:nvGrpSpPr>
          <p:grpSpPr bwMode="auto">
            <a:xfrm>
              <a:off x="3387240" y="766006"/>
              <a:ext cx="3348583" cy="95693"/>
              <a:chOff x="3126678" y="4769374"/>
              <a:chExt cx="3091001" cy="95693"/>
            </a:xfrm>
          </p:grpSpPr>
          <p:sp>
            <p:nvSpPr>
              <p:cNvPr id="7605" name="TextBox 408"/>
              <p:cNvSpPr txBox="1">
                <a:spLocks noChangeArrowheads="1"/>
              </p:cNvSpPr>
              <p:nvPr/>
            </p:nvSpPr>
            <p:spPr bwMode="auto">
              <a:xfrm>
                <a:off x="3126678" y="4770349"/>
                <a:ext cx="1673362"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Staff handbook developed and made available to all staff</a:t>
                </a:r>
              </a:p>
            </p:txBody>
          </p:sp>
          <p:sp>
            <p:nvSpPr>
              <p:cNvPr id="410" name="Diamond 409"/>
              <p:cNvSpPr/>
              <p:nvPr/>
            </p:nvSpPr>
            <p:spPr>
              <a:xfrm>
                <a:off x="6122432" y="4769374"/>
                <a:ext cx="9524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602" name="Group 405"/>
            <p:cNvGrpSpPr>
              <a:grpSpLocks/>
            </p:cNvGrpSpPr>
            <p:nvPr/>
          </p:nvGrpSpPr>
          <p:grpSpPr bwMode="auto">
            <a:xfrm>
              <a:off x="5239918" y="790993"/>
              <a:ext cx="1392238" cy="45719"/>
              <a:chOff x="1287128" y="916812"/>
              <a:chExt cx="1392238" cy="45719"/>
            </a:xfrm>
          </p:grpSpPr>
          <p:cxnSp>
            <p:nvCxnSpPr>
              <p:cNvPr id="407" name="Straight Connector 406"/>
              <p:cNvCxnSpPr>
                <a:stCxn id="408" idx="3"/>
                <a:endCxn id="410" idx="1"/>
              </p:cNvCxnSpPr>
              <p:nvPr/>
            </p:nvCxnSpPr>
            <p:spPr>
              <a:xfrm>
                <a:off x="1335993" y="940234"/>
                <a:ext cx="134385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08" name="Diamond 407"/>
              <p:cNvSpPr/>
              <p:nvPr/>
            </p:nvSpPr>
            <p:spPr>
              <a:xfrm>
                <a:off x="1286858" y="916593"/>
                <a:ext cx="49135" cy="4615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97" name="Group 410"/>
          <p:cNvGrpSpPr>
            <a:grpSpLocks/>
          </p:cNvGrpSpPr>
          <p:nvPr/>
        </p:nvGrpSpPr>
        <p:grpSpPr bwMode="auto">
          <a:xfrm>
            <a:off x="2643188" y="4918075"/>
            <a:ext cx="4976812" cy="133350"/>
            <a:chOff x="320694" y="1310765"/>
            <a:chExt cx="3851382" cy="95693"/>
          </a:xfrm>
        </p:grpSpPr>
        <p:grpSp>
          <p:nvGrpSpPr>
            <p:cNvPr id="7595" name="Group 411"/>
            <p:cNvGrpSpPr>
              <a:grpSpLocks/>
            </p:cNvGrpSpPr>
            <p:nvPr/>
          </p:nvGrpSpPr>
          <p:grpSpPr bwMode="auto">
            <a:xfrm>
              <a:off x="2326694" y="1340768"/>
              <a:ext cx="1736526" cy="45719"/>
              <a:chOff x="2871097" y="3576201"/>
              <a:chExt cx="1736526" cy="45719"/>
            </a:xfrm>
          </p:grpSpPr>
          <p:cxnSp>
            <p:nvCxnSpPr>
              <p:cNvPr id="416" name="Straight Connector 415"/>
              <p:cNvCxnSpPr/>
              <p:nvPr/>
            </p:nvCxnSpPr>
            <p:spPr>
              <a:xfrm>
                <a:off x="2935138" y="3598601"/>
                <a:ext cx="167200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7" name="Diamond 416"/>
              <p:cNvSpPr/>
              <p:nvPr/>
            </p:nvSpPr>
            <p:spPr>
              <a:xfrm>
                <a:off x="2871256" y="3575817"/>
                <a:ext cx="49140"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96" name="Group 412"/>
            <p:cNvGrpSpPr>
              <a:grpSpLocks/>
            </p:cNvGrpSpPr>
            <p:nvPr/>
          </p:nvGrpSpPr>
          <p:grpSpPr bwMode="auto">
            <a:xfrm>
              <a:off x="320694" y="1310765"/>
              <a:ext cx="3851382" cy="95693"/>
              <a:chOff x="-699903" y="5445224"/>
              <a:chExt cx="3555124" cy="95693"/>
            </a:xfrm>
          </p:grpSpPr>
          <p:sp>
            <p:nvSpPr>
              <p:cNvPr id="7597" name="TextBox 413"/>
              <p:cNvSpPr txBox="1">
                <a:spLocks noChangeArrowheads="1"/>
              </p:cNvSpPr>
              <p:nvPr/>
            </p:nvSpPr>
            <p:spPr bwMode="auto">
              <a:xfrm>
                <a:off x="-699903" y="5454737"/>
                <a:ext cx="1839217"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Review terms of reference for policy group and membership</a:t>
                </a:r>
              </a:p>
            </p:txBody>
          </p:sp>
          <p:sp>
            <p:nvSpPr>
              <p:cNvPr id="415" name="Diamond 414"/>
              <p:cNvSpPr/>
              <p:nvPr/>
            </p:nvSpPr>
            <p:spPr>
              <a:xfrm>
                <a:off x="2759964" y="5445224"/>
                <a:ext cx="9525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198" name="Group 159"/>
          <p:cNvGrpSpPr>
            <a:grpSpLocks/>
          </p:cNvGrpSpPr>
          <p:nvPr/>
        </p:nvGrpSpPr>
        <p:grpSpPr bwMode="auto">
          <a:xfrm>
            <a:off x="1817688" y="5080000"/>
            <a:ext cx="1992312" cy="109538"/>
            <a:chOff x="1817059" y="5187077"/>
            <a:chExt cx="1992941" cy="108352"/>
          </a:xfrm>
        </p:grpSpPr>
        <p:sp>
          <p:nvSpPr>
            <p:cNvPr id="424" name="Diamond 423"/>
            <p:cNvSpPr/>
            <p:nvPr/>
          </p:nvSpPr>
          <p:spPr bwMode="auto">
            <a:xfrm>
              <a:off x="3746480" y="5216913"/>
              <a:ext cx="63520" cy="6281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594" name="TextBox 420"/>
            <p:cNvSpPr txBox="1">
              <a:spLocks noChangeArrowheads="1"/>
            </p:cNvSpPr>
            <p:nvPr/>
          </p:nvSpPr>
          <p:spPr bwMode="auto">
            <a:xfrm>
              <a:off x="1817059" y="5187077"/>
              <a:ext cx="1901798" cy="10835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Start to Improve effectiveness of policy group</a:t>
              </a:r>
            </a:p>
          </p:txBody>
        </p:sp>
      </p:grpSp>
      <p:grpSp>
        <p:nvGrpSpPr>
          <p:cNvPr id="7199" name="Group 424"/>
          <p:cNvGrpSpPr>
            <a:grpSpLocks/>
          </p:cNvGrpSpPr>
          <p:nvPr/>
        </p:nvGrpSpPr>
        <p:grpSpPr bwMode="auto">
          <a:xfrm>
            <a:off x="4765675" y="5121275"/>
            <a:ext cx="6997700" cy="133350"/>
            <a:chOff x="-393370" y="1401408"/>
            <a:chExt cx="5414346" cy="95693"/>
          </a:xfrm>
        </p:grpSpPr>
        <p:grpSp>
          <p:nvGrpSpPr>
            <p:cNvPr id="7587" name="Group 425"/>
            <p:cNvGrpSpPr>
              <a:grpSpLocks/>
            </p:cNvGrpSpPr>
            <p:nvPr/>
          </p:nvGrpSpPr>
          <p:grpSpPr bwMode="auto">
            <a:xfrm>
              <a:off x="2326694" y="1426395"/>
              <a:ext cx="2590615" cy="45719"/>
              <a:chOff x="2871097" y="3661828"/>
              <a:chExt cx="2590615" cy="45719"/>
            </a:xfrm>
          </p:grpSpPr>
          <p:cxnSp>
            <p:nvCxnSpPr>
              <p:cNvPr id="430" name="Straight Connector 429"/>
              <p:cNvCxnSpPr>
                <a:stCxn id="431" idx="3"/>
                <a:endCxn id="429" idx="1"/>
              </p:cNvCxnSpPr>
              <p:nvPr/>
            </p:nvCxnSpPr>
            <p:spPr>
              <a:xfrm>
                <a:off x="2919621" y="3684688"/>
                <a:ext cx="254258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1" name="Diamond 430"/>
              <p:cNvSpPr/>
              <p:nvPr/>
            </p:nvSpPr>
            <p:spPr>
              <a:xfrm>
                <a:off x="2870489" y="3661903"/>
                <a:ext cx="49132"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88" name="Group 426"/>
            <p:cNvGrpSpPr>
              <a:grpSpLocks/>
            </p:cNvGrpSpPr>
            <p:nvPr/>
          </p:nvGrpSpPr>
          <p:grpSpPr bwMode="auto">
            <a:xfrm>
              <a:off x="-393370" y="1401408"/>
              <a:ext cx="5414346" cy="95693"/>
              <a:chOff x="-1359039" y="5535867"/>
              <a:chExt cx="4997862" cy="95693"/>
            </a:xfrm>
          </p:grpSpPr>
          <p:sp>
            <p:nvSpPr>
              <p:cNvPr id="7589" name="TextBox 427"/>
              <p:cNvSpPr txBox="1">
                <a:spLocks noChangeArrowheads="1"/>
              </p:cNvSpPr>
              <p:nvPr/>
            </p:nvSpPr>
            <p:spPr bwMode="auto">
              <a:xfrm>
                <a:off x="-1359039" y="5546922"/>
                <a:ext cx="2478099"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Review and improve management training on HR policies</a:t>
                </a:r>
              </a:p>
            </p:txBody>
          </p:sp>
          <p:sp>
            <p:nvSpPr>
              <p:cNvPr id="429" name="Diamond 428"/>
              <p:cNvSpPr/>
              <p:nvPr/>
            </p:nvSpPr>
            <p:spPr>
              <a:xfrm>
                <a:off x="3543582" y="5535867"/>
                <a:ext cx="9524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00" name="Group 431"/>
          <p:cNvGrpSpPr>
            <a:grpSpLocks/>
          </p:cNvGrpSpPr>
          <p:nvPr/>
        </p:nvGrpSpPr>
        <p:grpSpPr bwMode="auto">
          <a:xfrm>
            <a:off x="2317750" y="5238750"/>
            <a:ext cx="7554913" cy="133350"/>
            <a:chOff x="1153195" y="1321308"/>
            <a:chExt cx="5846124" cy="95693"/>
          </a:xfrm>
        </p:grpSpPr>
        <p:grpSp>
          <p:nvGrpSpPr>
            <p:cNvPr id="7581" name="Group 432"/>
            <p:cNvGrpSpPr>
              <a:grpSpLocks/>
            </p:cNvGrpSpPr>
            <p:nvPr/>
          </p:nvGrpSpPr>
          <p:grpSpPr bwMode="auto">
            <a:xfrm>
              <a:off x="3416205" y="1346370"/>
              <a:ext cx="3479931" cy="45568"/>
              <a:chOff x="3960608" y="3581803"/>
              <a:chExt cx="3479931" cy="45568"/>
            </a:xfrm>
          </p:grpSpPr>
          <p:cxnSp>
            <p:nvCxnSpPr>
              <p:cNvPr id="437" name="Straight Connector 436"/>
              <p:cNvCxnSpPr>
                <a:endCxn id="436" idx="1"/>
              </p:cNvCxnSpPr>
              <p:nvPr/>
            </p:nvCxnSpPr>
            <p:spPr>
              <a:xfrm>
                <a:off x="3996001" y="3604588"/>
                <a:ext cx="344453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8" name="Diamond 437"/>
              <p:cNvSpPr/>
              <p:nvPr/>
            </p:nvSpPr>
            <p:spPr>
              <a:xfrm>
                <a:off x="3960376" y="3581804"/>
                <a:ext cx="49137"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82" name="Group 433"/>
            <p:cNvGrpSpPr>
              <a:grpSpLocks/>
            </p:cNvGrpSpPr>
            <p:nvPr/>
          </p:nvGrpSpPr>
          <p:grpSpPr bwMode="auto">
            <a:xfrm>
              <a:off x="1153195" y="1321308"/>
              <a:ext cx="5846124" cy="95693"/>
              <a:chOff x="68563" y="5455767"/>
              <a:chExt cx="5396424" cy="95693"/>
            </a:xfrm>
          </p:grpSpPr>
          <p:sp>
            <p:nvSpPr>
              <p:cNvPr id="7583" name="TextBox 434"/>
              <p:cNvSpPr txBox="1">
                <a:spLocks noChangeArrowheads="1"/>
              </p:cNvSpPr>
              <p:nvPr/>
            </p:nvSpPr>
            <p:spPr bwMode="auto">
              <a:xfrm>
                <a:off x="68563" y="5474066"/>
                <a:ext cx="2052648"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All HR policies updated and compliant with legislation</a:t>
                </a:r>
              </a:p>
            </p:txBody>
          </p:sp>
          <p:sp>
            <p:nvSpPr>
              <p:cNvPr id="436" name="Diamond 435"/>
              <p:cNvSpPr/>
              <p:nvPr/>
            </p:nvSpPr>
            <p:spPr>
              <a:xfrm>
                <a:off x="5369736" y="5455767"/>
                <a:ext cx="9525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01" name="Group 438"/>
          <p:cNvGrpSpPr>
            <a:grpSpLocks/>
          </p:cNvGrpSpPr>
          <p:nvPr/>
        </p:nvGrpSpPr>
        <p:grpSpPr bwMode="auto">
          <a:xfrm>
            <a:off x="8278813" y="4919663"/>
            <a:ext cx="4446587" cy="133350"/>
            <a:chOff x="5839371" y="4152452"/>
            <a:chExt cx="3440345" cy="95693"/>
          </a:xfrm>
        </p:grpSpPr>
        <p:grpSp>
          <p:nvGrpSpPr>
            <p:cNvPr id="7575" name="Group 439"/>
            <p:cNvGrpSpPr>
              <a:grpSpLocks/>
            </p:cNvGrpSpPr>
            <p:nvPr/>
          </p:nvGrpSpPr>
          <p:grpSpPr bwMode="auto">
            <a:xfrm>
              <a:off x="7567081" y="4152452"/>
              <a:ext cx="1712635" cy="95693"/>
              <a:chOff x="6981271" y="2993483"/>
              <a:chExt cx="1580894" cy="95693"/>
            </a:xfrm>
          </p:grpSpPr>
          <p:sp>
            <p:nvSpPr>
              <p:cNvPr id="7579" name="TextBox 443"/>
              <p:cNvSpPr txBox="1">
                <a:spLocks noChangeArrowheads="1"/>
              </p:cNvSpPr>
              <p:nvPr/>
            </p:nvSpPr>
            <p:spPr bwMode="auto">
              <a:xfrm>
                <a:off x="7106200" y="2998386"/>
                <a:ext cx="1455965"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 guidance for managers in policy appl.</a:t>
                </a:r>
              </a:p>
            </p:txBody>
          </p:sp>
          <p:sp>
            <p:nvSpPr>
              <p:cNvPr id="445" name="Diamond 444"/>
              <p:cNvSpPr/>
              <p:nvPr/>
            </p:nvSpPr>
            <p:spPr>
              <a:xfrm>
                <a:off x="6981682" y="2993483"/>
                <a:ext cx="9523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76" name="Group 440"/>
            <p:cNvGrpSpPr>
              <a:grpSpLocks/>
            </p:cNvGrpSpPr>
            <p:nvPr/>
          </p:nvGrpSpPr>
          <p:grpSpPr bwMode="auto">
            <a:xfrm>
              <a:off x="5839371" y="4177439"/>
              <a:ext cx="1721269" cy="45719"/>
              <a:chOff x="2871097" y="3576201"/>
              <a:chExt cx="1721269" cy="45719"/>
            </a:xfrm>
          </p:grpSpPr>
          <p:cxnSp>
            <p:nvCxnSpPr>
              <p:cNvPr id="442" name="Straight Connector 441"/>
              <p:cNvCxnSpPr/>
              <p:nvPr/>
            </p:nvCxnSpPr>
            <p:spPr>
              <a:xfrm>
                <a:off x="2934966" y="3599060"/>
                <a:ext cx="165691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43" name="Diamond 442"/>
              <p:cNvSpPr/>
              <p:nvPr/>
            </p:nvSpPr>
            <p:spPr>
              <a:xfrm>
                <a:off x="2871097" y="3576276"/>
                <a:ext cx="49130"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02" name="Group 452"/>
          <p:cNvGrpSpPr>
            <a:grpSpLocks/>
          </p:cNvGrpSpPr>
          <p:nvPr/>
        </p:nvGrpSpPr>
        <p:grpSpPr bwMode="auto">
          <a:xfrm>
            <a:off x="5240338" y="5484813"/>
            <a:ext cx="6542087" cy="134937"/>
            <a:chOff x="2326694" y="1310765"/>
            <a:chExt cx="5062176" cy="95693"/>
          </a:xfrm>
        </p:grpSpPr>
        <p:grpSp>
          <p:nvGrpSpPr>
            <p:cNvPr id="7569" name="Group 453"/>
            <p:cNvGrpSpPr>
              <a:grpSpLocks/>
            </p:cNvGrpSpPr>
            <p:nvPr/>
          </p:nvGrpSpPr>
          <p:grpSpPr bwMode="auto">
            <a:xfrm>
              <a:off x="2326694" y="1340768"/>
              <a:ext cx="1172445" cy="45719"/>
              <a:chOff x="2871097" y="3576201"/>
              <a:chExt cx="1172445" cy="45719"/>
            </a:xfrm>
          </p:grpSpPr>
          <p:cxnSp>
            <p:nvCxnSpPr>
              <p:cNvPr id="458" name="Straight Connector 457"/>
              <p:cNvCxnSpPr/>
              <p:nvPr/>
            </p:nvCxnSpPr>
            <p:spPr>
              <a:xfrm>
                <a:off x="2934973" y="3599110"/>
                <a:ext cx="110800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9" name="Diamond 458"/>
              <p:cNvSpPr/>
              <p:nvPr/>
            </p:nvSpPr>
            <p:spPr>
              <a:xfrm>
                <a:off x="2871097" y="3576595"/>
                <a:ext cx="49135" cy="4503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70" name="Group 454"/>
            <p:cNvGrpSpPr>
              <a:grpSpLocks/>
            </p:cNvGrpSpPr>
            <p:nvPr/>
          </p:nvGrpSpPr>
          <p:grpSpPr bwMode="auto">
            <a:xfrm>
              <a:off x="3475187" y="1310765"/>
              <a:ext cx="3913683" cy="95693"/>
              <a:chOff x="2211939" y="5445224"/>
              <a:chExt cx="3612633" cy="95693"/>
            </a:xfrm>
          </p:grpSpPr>
          <p:sp>
            <p:nvSpPr>
              <p:cNvPr id="7571" name="TextBox 455"/>
              <p:cNvSpPr txBox="1">
                <a:spLocks noChangeArrowheads="1"/>
              </p:cNvSpPr>
              <p:nvPr/>
            </p:nvSpPr>
            <p:spPr bwMode="auto">
              <a:xfrm>
                <a:off x="2311649" y="5445224"/>
                <a:ext cx="351292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Review casework on a regular basis to ensure consistency and develop precedents log</a:t>
                </a:r>
              </a:p>
            </p:txBody>
          </p:sp>
          <p:sp>
            <p:nvSpPr>
              <p:cNvPr id="457" name="Diamond 456"/>
              <p:cNvSpPr/>
              <p:nvPr/>
            </p:nvSpPr>
            <p:spPr>
              <a:xfrm>
                <a:off x="2211983" y="5445224"/>
                <a:ext cx="9524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03" name="Group 459"/>
          <p:cNvGrpSpPr>
            <a:grpSpLocks/>
          </p:cNvGrpSpPr>
          <p:nvPr/>
        </p:nvGrpSpPr>
        <p:grpSpPr bwMode="auto">
          <a:xfrm>
            <a:off x="3741738" y="5621338"/>
            <a:ext cx="6532562" cy="133350"/>
            <a:chOff x="2326694" y="1310765"/>
            <a:chExt cx="5054805" cy="95693"/>
          </a:xfrm>
        </p:grpSpPr>
        <p:grpSp>
          <p:nvGrpSpPr>
            <p:cNvPr id="7563" name="Group 460"/>
            <p:cNvGrpSpPr>
              <a:grpSpLocks/>
            </p:cNvGrpSpPr>
            <p:nvPr/>
          </p:nvGrpSpPr>
          <p:grpSpPr bwMode="auto">
            <a:xfrm>
              <a:off x="2326694" y="1340768"/>
              <a:ext cx="1172445" cy="45719"/>
              <a:chOff x="2871097" y="3576201"/>
              <a:chExt cx="1172445" cy="45719"/>
            </a:xfrm>
          </p:grpSpPr>
          <p:cxnSp>
            <p:nvCxnSpPr>
              <p:cNvPr id="465" name="Straight Connector 464"/>
              <p:cNvCxnSpPr/>
              <p:nvPr/>
            </p:nvCxnSpPr>
            <p:spPr>
              <a:xfrm>
                <a:off x="2934973" y="3598601"/>
                <a:ext cx="110800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66" name="Diamond 465"/>
              <p:cNvSpPr/>
              <p:nvPr/>
            </p:nvSpPr>
            <p:spPr>
              <a:xfrm>
                <a:off x="2871097" y="3575817"/>
                <a:ext cx="49135"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64" name="Group 461"/>
            <p:cNvGrpSpPr>
              <a:grpSpLocks/>
            </p:cNvGrpSpPr>
            <p:nvPr/>
          </p:nvGrpSpPr>
          <p:grpSpPr bwMode="auto">
            <a:xfrm>
              <a:off x="3464178" y="1310765"/>
              <a:ext cx="3917321" cy="95693"/>
              <a:chOff x="2201778" y="5445224"/>
              <a:chExt cx="3615991" cy="95693"/>
            </a:xfrm>
          </p:grpSpPr>
          <p:sp>
            <p:nvSpPr>
              <p:cNvPr id="7565" name="TextBox 462"/>
              <p:cNvSpPr txBox="1">
                <a:spLocks noChangeArrowheads="1"/>
              </p:cNvSpPr>
              <p:nvPr/>
            </p:nvSpPr>
            <p:spPr bwMode="auto">
              <a:xfrm>
                <a:off x="2304846" y="5452059"/>
                <a:ext cx="351292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Further develop metrics and provide information to DD’s on a monthly basis</a:t>
                </a:r>
              </a:p>
            </p:txBody>
          </p:sp>
          <p:sp>
            <p:nvSpPr>
              <p:cNvPr id="464" name="Diamond 463"/>
              <p:cNvSpPr/>
              <p:nvPr/>
            </p:nvSpPr>
            <p:spPr>
              <a:xfrm>
                <a:off x="2201779" y="5445224"/>
                <a:ext cx="9524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sp>
        <p:nvSpPr>
          <p:cNvPr id="473" name="Diamond 472"/>
          <p:cNvSpPr/>
          <p:nvPr/>
        </p:nvSpPr>
        <p:spPr bwMode="auto">
          <a:xfrm>
            <a:off x="5245100" y="5807075"/>
            <a:ext cx="63500" cy="6350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205" name="TextBox 469"/>
          <p:cNvSpPr txBox="1">
            <a:spLocks noChangeArrowheads="1"/>
          </p:cNvSpPr>
          <p:nvPr/>
        </p:nvSpPr>
        <p:spPr bwMode="auto">
          <a:xfrm>
            <a:off x="804863" y="5788025"/>
            <a:ext cx="4421187" cy="107950"/>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Start to Rev. appraisal process &amp; identify best approach to linking changes to T&amp;C (end date  Mar-15)</a:t>
            </a:r>
          </a:p>
        </p:txBody>
      </p:sp>
      <p:sp>
        <p:nvSpPr>
          <p:cNvPr id="480" name="Diamond 479"/>
          <p:cNvSpPr/>
          <p:nvPr/>
        </p:nvSpPr>
        <p:spPr bwMode="auto">
          <a:xfrm>
            <a:off x="5245100" y="5902325"/>
            <a:ext cx="63500" cy="6350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207" name="TextBox 476"/>
          <p:cNvSpPr txBox="1">
            <a:spLocks noChangeArrowheads="1"/>
          </p:cNvSpPr>
          <p:nvPr/>
        </p:nvSpPr>
        <p:spPr bwMode="auto">
          <a:xfrm>
            <a:off x="1838325" y="5883275"/>
            <a:ext cx="3387725" cy="107950"/>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Start to Link values to appraisal process (end date Mar-15)</a:t>
            </a:r>
          </a:p>
        </p:txBody>
      </p:sp>
      <p:sp>
        <p:nvSpPr>
          <p:cNvPr id="487" name="Diamond 486"/>
          <p:cNvSpPr/>
          <p:nvPr/>
        </p:nvSpPr>
        <p:spPr bwMode="auto">
          <a:xfrm>
            <a:off x="5245100" y="6003925"/>
            <a:ext cx="63500" cy="6350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209" name="TextBox 483"/>
          <p:cNvSpPr txBox="1">
            <a:spLocks noChangeArrowheads="1"/>
          </p:cNvSpPr>
          <p:nvPr/>
        </p:nvSpPr>
        <p:spPr bwMode="auto">
          <a:xfrm>
            <a:off x="1457325" y="5984875"/>
            <a:ext cx="3768725" cy="107950"/>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 Start to Incorporate consideration of staff wellbeing into appraisal process (end date Mar-15)</a:t>
            </a:r>
          </a:p>
        </p:txBody>
      </p:sp>
      <p:grpSp>
        <p:nvGrpSpPr>
          <p:cNvPr id="7210" name="Group 501"/>
          <p:cNvGrpSpPr>
            <a:grpSpLocks/>
          </p:cNvGrpSpPr>
          <p:nvPr/>
        </p:nvGrpSpPr>
        <p:grpSpPr bwMode="auto">
          <a:xfrm>
            <a:off x="6315075" y="6348413"/>
            <a:ext cx="6373813" cy="107950"/>
            <a:chOff x="2627889" y="4157355"/>
            <a:chExt cx="4932751" cy="76944"/>
          </a:xfrm>
        </p:grpSpPr>
        <p:sp>
          <p:nvSpPr>
            <p:cNvPr id="7559" name="TextBox 506"/>
            <p:cNvSpPr txBox="1">
              <a:spLocks noChangeArrowheads="1"/>
            </p:cNvSpPr>
            <p:nvPr/>
          </p:nvSpPr>
          <p:spPr bwMode="auto">
            <a:xfrm>
              <a:off x="2627889" y="4157355"/>
              <a:ext cx="3019199"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Put in place a consistent approach to talent management and succession planning across org.</a:t>
              </a:r>
            </a:p>
          </p:txBody>
        </p:sp>
        <p:grpSp>
          <p:nvGrpSpPr>
            <p:cNvPr id="7560" name="Group 503"/>
            <p:cNvGrpSpPr>
              <a:grpSpLocks/>
            </p:cNvGrpSpPr>
            <p:nvPr/>
          </p:nvGrpSpPr>
          <p:grpSpPr bwMode="auto">
            <a:xfrm>
              <a:off x="5669567" y="4177439"/>
              <a:ext cx="1891073" cy="45719"/>
              <a:chOff x="2701293" y="3576201"/>
              <a:chExt cx="1891073" cy="45719"/>
            </a:xfrm>
          </p:grpSpPr>
          <p:cxnSp>
            <p:nvCxnSpPr>
              <p:cNvPr id="505" name="Straight Connector 504"/>
              <p:cNvCxnSpPr/>
              <p:nvPr/>
            </p:nvCxnSpPr>
            <p:spPr>
              <a:xfrm>
                <a:off x="2760552" y="3599115"/>
                <a:ext cx="183181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06" name="Diamond 505"/>
              <p:cNvSpPr/>
              <p:nvPr/>
            </p:nvSpPr>
            <p:spPr>
              <a:xfrm>
                <a:off x="2701580" y="3576485"/>
                <a:ext cx="49143" cy="45261"/>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11" name="Group 508"/>
          <p:cNvGrpSpPr>
            <a:grpSpLocks/>
          </p:cNvGrpSpPr>
          <p:nvPr/>
        </p:nvGrpSpPr>
        <p:grpSpPr bwMode="auto">
          <a:xfrm>
            <a:off x="6307138" y="6462713"/>
            <a:ext cx="6392862" cy="107950"/>
            <a:chOff x="2614516" y="4157355"/>
            <a:chExt cx="4946124" cy="76944"/>
          </a:xfrm>
        </p:grpSpPr>
        <p:sp>
          <p:nvSpPr>
            <p:cNvPr id="7555" name="TextBox 509"/>
            <p:cNvSpPr txBox="1">
              <a:spLocks noChangeArrowheads="1"/>
            </p:cNvSpPr>
            <p:nvPr/>
          </p:nvSpPr>
          <p:spPr bwMode="auto">
            <a:xfrm>
              <a:off x="2614516" y="4157355"/>
              <a:ext cx="3019199"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Review PDR process to ensure it supports succession planning and talent management</a:t>
              </a:r>
            </a:p>
          </p:txBody>
        </p:sp>
        <p:grpSp>
          <p:nvGrpSpPr>
            <p:cNvPr id="7556" name="Group 510"/>
            <p:cNvGrpSpPr>
              <a:grpSpLocks/>
            </p:cNvGrpSpPr>
            <p:nvPr/>
          </p:nvGrpSpPr>
          <p:grpSpPr bwMode="auto">
            <a:xfrm>
              <a:off x="5661331" y="4177439"/>
              <a:ext cx="1899309" cy="45719"/>
              <a:chOff x="2693057" y="3576201"/>
              <a:chExt cx="1899309" cy="45719"/>
            </a:xfrm>
          </p:grpSpPr>
          <p:cxnSp>
            <p:nvCxnSpPr>
              <p:cNvPr id="512" name="Straight Connector 511"/>
              <p:cNvCxnSpPr/>
              <p:nvPr/>
            </p:nvCxnSpPr>
            <p:spPr>
              <a:xfrm>
                <a:off x="2742636" y="3599115"/>
                <a:ext cx="184973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13" name="Diamond 512"/>
              <p:cNvSpPr/>
              <p:nvPr/>
            </p:nvSpPr>
            <p:spPr>
              <a:xfrm>
                <a:off x="2693507" y="3576485"/>
                <a:ext cx="49130" cy="45261"/>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12" name="Group 14"/>
          <p:cNvGrpSpPr>
            <a:grpSpLocks/>
          </p:cNvGrpSpPr>
          <p:nvPr/>
        </p:nvGrpSpPr>
        <p:grpSpPr bwMode="auto">
          <a:xfrm>
            <a:off x="5246688" y="6594475"/>
            <a:ext cx="2840037" cy="107950"/>
            <a:chOff x="4059424" y="4992801"/>
            <a:chExt cx="2197357" cy="76781"/>
          </a:xfrm>
        </p:grpSpPr>
        <p:sp>
          <p:nvSpPr>
            <p:cNvPr id="508" name="Diamond 507"/>
            <p:cNvSpPr/>
            <p:nvPr/>
          </p:nvSpPr>
          <p:spPr bwMode="auto">
            <a:xfrm>
              <a:off x="4059424" y="5011997"/>
              <a:ext cx="49130" cy="46294"/>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554" name="TextBox 515"/>
            <p:cNvSpPr txBox="1">
              <a:spLocks noChangeArrowheads="1"/>
            </p:cNvSpPr>
            <p:nvPr/>
          </p:nvSpPr>
          <p:spPr bwMode="auto">
            <a:xfrm>
              <a:off x="4122033" y="4992801"/>
              <a:ext cx="2134748" cy="76781"/>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Begin Identification of management structure  (end date Mar-16)</a:t>
              </a:r>
            </a:p>
          </p:txBody>
        </p:sp>
      </p:grpSp>
      <p:grpSp>
        <p:nvGrpSpPr>
          <p:cNvPr id="7213" name="Group 516"/>
          <p:cNvGrpSpPr>
            <a:grpSpLocks/>
          </p:cNvGrpSpPr>
          <p:nvPr/>
        </p:nvGrpSpPr>
        <p:grpSpPr bwMode="auto">
          <a:xfrm>
            <a:off x="1644650" y="6689725"/>
            <a:ext cx="8221663" cy="133350"/>
            <a:chOff x="349350" y="1321308"/>
            <a:chExt cx="6362110" cy="95693"/>
          </a:xfrm>
        </p:grpSpPr>
        <p:grpSp>
          <p:nvGrpSpPr>
            <p:cNvPr id="7547" name="Group 517"/>
            <p:cNvGrpSpPr>
              <a:grpSpLocks/>
            </p:cNvGrpSpPr>
            <p:nvPr/>
          </p:nvGrpSpPr>
          <p:grpSpPr bwMode="auto">
            <a:xfrm>
              <a:off x="3136688" y="1346370"/>
              <a:ext cx="3471583" cy="45568"/>
              <a:chOff x="3681091" y="3581803"/>
              <a:chExt cx="3471583" cy="45568"/>
            </a:xfrm>
          </p:grpSpPr>
          <p:cxnSp>
            <p:nvCxnSpPr>
              <p:cNvPr id="522" name="Straight Connector 521"/>
              <p:cNvCxnSpPr>
                <a:stCxn id="523" idx="1"/>
                <a:endCxn id="521" idx="1"/>
              </p:cNvCxnSpPr>
              <p:nvPr/>
            </p:nvCxnSpPr>
            <p:spPr>
              <a:xfrm>
                <a:off x="3681092" y="3604588"/>
                <a:ext cx="347158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23" name="Diamond 522"/>
              <p:cNvSpPr/>
              <p:nvPr/>
            </p:nvSpPr>
            <p:spPr>
              <a:xfrm>
                <a:off x="3681092" y="3581804"/>
                <a:ext cx="49138"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48" name="Group 518"/>
            <p:cNvGrpSpPr>
              <a:grpSpLocks/>
            </p:cNvGrpSpPr>
            <p:nvPr/>
          </p:nvGrpSpPr>
          <p:grpSpPr bwMode="auto">
            <a:xfrm>
              <a:off x="349350" y="1321308"/>
              <a:ext cx="6362110" cy="95693"/>
              <a:chOff x="-673453" y="5455767"/>
              <a:chExt cx="5872723" cy="95693"/>
            </a:xfrm>
          </p:grpSpPr>
          <p:sp>
            <p:nvSpPr>
              <p:cNvPr id="7549" name="TextBox 519"/>
              <p:cNvSpPr txBox="1">
                <a:spLocks noChangeArrowheads="1"/>
              </p:cNvSpPr>
              <p:nvPr/>
            </p:nvSpPr>
            <p:spPr bwMode="auto">
              <a:xfrm>
                <a:off x="-673453" y="5466821"/>
                <a:ext cx="2558655"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Establish system to identify new manager appointments  and agree development needs</a:t>
                </a:r>
              </a:p>
            </p:txBody>
          </p:sp>
          <p:sp>
            <p:nvSpPr>
              <p:cNvPr id="521" name="Diamond 520"/>
              <p:cNvSpPr/>
              <p:nvPr/>
            </p:nvSpPr>
            <p:spPr>
              <a:xfrm>
                <a:off x="5104018" y="5455767"/>
                <a:ext cx="95252"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14" name="Group 523"/>
          <p:cNvGrpSpPr>
            <a:grpSpLocks/>
          </p:cNvGrpSpPr>
          <p:nvPr/>
        </p:nvGrpSpPr>
        <p:grpSpPr bwMode="auto">
          <a:xfrm>
            <a:off x="803275" y="6791325"/>
            <a:ext cx="9070975" cy="133350"/>
            <a:chOff x="-299578" y="1321308"/>
            <a:chExt cx="7020225" cy="95693"/>
          </a:xfrm>
        </p:grpSpPr>
        <p:grpSp>
          <p:nvGrpSpPr>
            <p:cNvPr id="7541" name="Group 524"/>
            <p:cNvGrpSpPr>
              <a:grpSpLocks/>
            </p:cNvGrpSpPr>
            <p:nvPr/>
          </p:nvGrpSpPr>
          <p:grpSpPr bwMode="auto">
            <a:xfrm>
              <a:off x="3136819" y="1346371"/>
              <a:ext cx="3480625" cy="45568"/>
              <a:chOff x="3681222" y="3581804"/>
              <a:chExt cx="3480625" cy="45568"/>
            </a:xfrm>
          </p:grpSpPr>
          <p:cxnSp>
            <p:nvCxnSpPr>
              <p:cNvPr id="529" name="Straight Connector 528"/>
              <p:cNvCxnSpPr>
                <a:stCxn id="530" idx="3"/>
                <a:endCxn id="528" idx="1"/>
              </p:cNvCxnSpPr>
              <p:nvPr/>
            </p:nvCxnSpPr>
            <p:spPr>
              <a:xfrm flipV="1">
                <a:off x="3730366" y="3604587"/>
                <a:ext cx="343148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30" name="Diamond 529"/>
              <p:cNvSpPr/>
              <p:nvPr/>
            </p:nvSpPr>
            <p:spPr>
              <a:xfrm>
                <a:off x="3681222" y="3581803"/>
                <a:ext cx="49144"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42" name="Group 525"/>
            <p:cNvGrpSpPr>
              <a:grpSpLocks/>
            </p:cNvGrpSpPr>
            <p:nvPr/>
          </p:nvGrpSpPr>
          <p:grpSpPr bwMode="auto">
            <a:xfrm>
              <a:off x="-299578" y="1321308"/>
              <a:ext cx="7020225" cy="95693"/>
              <a:chOff x="-1272464" y="5455767"/>
              <a:chExt cx="6480214" cy="95693"/>
            </a:xfrm>
          </p:grpSpPr>
          <p:sp>
            <p:nvSpPr>
              <p:cNvPr id="7543" name="TextBox 526"/>
              <p:cNvSpPr txBox="1">
                <a:spLocks noChangeArrowheads="1"/>
              </p:cNvSpPr>
              <p:nvPr/>
            </p:nvSpPr>
            <p:spPr bwMode="auto">
              <a:xfrm>
                <a:off x="-1272464" y="5466821"/>
                <a:ext cx="3157668"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Review use of Learning and Management Development f/w against new NHS leadership competences</a:t>
                </a:r>
              </a:p>
            </p:txBody>
          </p:sp>
          <p:sp>
            <p:nvSpPr>
              <p:cNvPr id="528" name="Diamond 527"/>
              <p:cNvSpPr/>
              <p:nvPr/>
            </p:nvSpPr>
            <p:spPr>
              <a:xfrm>
                <a:off x="5112486" y="5455767"/>
                <a:ext cx="9526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15" name="Group 140"/>
          <p:cNvGrpSpPr>
            <a:grpSpLocks/>
          </p:cNvGrpSpPr>
          <p:nvPr/>
        </p:nvGrpSpPr>
        <p:grpSpPr bwMode="auto">
          <a:xfrm>
            <a:off x="804863" y="7002463"/>
            <a:ext cx="4505325" cy="107950"/>
            <a:chOff x="804863" y="6991210"/>
            <a:chExt cx="4505326" cy="108594"/>
          </a:xfrm>
        </p:grpSpPr>
        <p:sp>
          <p:nvSpPr>
            <p:cNvPr id="537" name="Diamond 536"/>
            <p:cNvSpPr/>
            <p:nvPr/>
          </p:nvSpPr>
          <p:spPr bwMode="auto">
            <a:xfrm>
              <a:off x="5246689" y="7013568"/>
              <a:ext cx="63500" cy="62281"/>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540" name="TextBox 533"/>
            <p:cNvSpPr txBox="1">
              <a:spLocks noChangeArrowheads="1"/>
            </p:cNvSpPr>
            <p:nvPr/>
          </p:nvSpPr>
          <p:spPr bwMode="auto">
            <a:xfrm>
              <a:off x="804863" y="6991210"/>
              <a:ext cx="4420942" cy="10859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Start to Ensure HR policies and practices enable and support effective team based working (end date Mar-15)</a:t>
              </a:r>
            </a:p>
          </p:txBody>
        </p:sp>
      </p:grpSp>
      <p:sp>
        <p:nvSpPr>
          <p:cNvPr id="535" name="Diamond 534"/>
          <p:cNvSpPr/>
          <p:nvPr/>
        </p:nvSpPr>
        <p:spPr bwMode="auto">
          <a:xfrm>
            <a:off x="12012613" y="6891338"/>
            <a:ext cx="133350" cy="13335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nvGrpSpPr>
          <p:cNvPr id="7217" name="Group 137"/>
          <p:cNvGrpSpPr>
            <a:grpSpLocks/>
          </p:cNvGrpSpPr>
          <p:nvPr/>
        </p:nvGrpSpPr>
        <p:grpSpPr bwMode="auto">
          <a:xfrm>
            <a:off x="2212975" y="6905625"/>
            <a:ext cx="3094038" cy="107950"/>
            <a:chOff x="2213629" y="7096730"/>
            <a:chExt cx="3093383" cy="107495"/>
          </a:xfrm>
        </p:grpSpPr>
        <p:sp>
          <p:nvSpPr>
            <p:cNvPr id="544" name="Diamond 543"/>
            <p:cNvSpPr/>
            <p:nvPr/>
          </p:nvSpPr>
          <p:spPr bwMode="auto">
            <a:xfrm>
              <a:off x="5243525" y="7118861"/>
              <a:ext cx="63487" cy="6323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538" name="TextBox 540"/>
            <p:cNvSpPr txBox="1">
              <a:spLocks noChangeArrowheads="1"/>
            </p:cNvSpPr>
            <p:nvPr/>
          </p:nvSpPr>
          <p:spPr bwMode="auto">
            <a:xfrm>
              <a:off x="2213629" y="7096730"/>
              <a:ext cx="3013164" cy="107495"/>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Start to Increase in team away days including use of MBTI (end date Mar-15)</a:t>
              </a:r>
            </a:p>
          </p:txBody>
        </p:sp>
      </p:grpSp>
      <p:grpSp>
        <p:nvGrpSpPr>
          <p:cNvPr id="7218" name="Group 565"/>
          <p:cNvGrpSpPr>
            <a:grpSpLocks/>
          </p:cNvGrpSpPr>
          <p:nvPr/>
        </p:nvGrpSpPr>
        <p:grpSpPr bwMode="auto">
          <a:xfrm>
            <a:off x="947738" y="7412038"/>
            <a:ext cx="9852025" cy="214312"/>
            <a:chOff x="-1590198" y="1296240"/>
            <a:chExt cx="7622449" cy="153888"/>
          </a:xfrm>
        </p:grpSpPr>
        <p:grpSp>
          <p:nvGrpSpPr>
            <p:cNvPr id="7531" name="Group 566"/>
            <p:cNvGrpSpPr>
              <a:grpSpLocks/>
            </p:cNvGrpSpPr>
            <p:nvPr/>
          </p:nvGrpSpPr>
          <p:grpSpPr bwMode="auto">
            <a:xfrm>
              <a:off x="567713" y="1340768"/>
              <a:ext cx="5360867" cy="45719"/>
              <a:chOff x="1112116" y="3576201"/>
              <a:chExt cx="5360867" cy="45719"/>
            </a:xfrm>
          </p:grpSpPr>
          <p:cxnSp>
            <p:nvCxnSpPr>
              <p:cNvPr id="571" name="Straight Connector 570"/>
              <p:cNvCxnSpPr/>
              <p:nvPr/>
            </p:nvCxnSpPr>
            <p:spPr>
              <a:xfrm>
                <a:off x="1176088" y="3598927"/>
                <a:ext cx="529739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2" name="Diamond 571"/>
              <p:cNvSpPr/>
              <p:nvPr/>
            </p:nvSpPr>
            <p:spPr>
              <a:xfrm>
                <a:off x="1112220" y="3576129"/>
                <a:ext cx="49130" cy="45596"/>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32" name="Group 567"/>
            <p:cNvGrpSpPr>
              <a:grpSpLocks/>
            </p:cNvGrpSpPr>
            <p:nvPr/>
          </p:nvGrpSpPr>
          <p:grpSpPr bwMode="auto">
            <a:xfrm>
              <a:off x="-1590198" y="1296240"/>
              <a:ext cx="7622449" cy="153888"/>
              <a:chOff x="-2463806" y="5430699"/>
              <a:chExt cx="7036113" cy="153888"/>
            </a:xfrm>
          </p:grpSpPr>
          <p:sp>
            <p:nvSpPr>
              <p:cNvPr id="7533" name="TextBox 568"/>
              <p:cNvSpPr txBox="1">
                <a:spLocks noChangeArrowheads="1"/>
              </p:cNvSpPr>
              <p:nvPr/>
            </p:nvSpPr>
            <p:spPr bwMode="auto">
              <a:xfrm>
                <a:off x="-2463806" y="5430699"/>
                <a:ext cx="1984467" cy="153888"/>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Senior HR bus. partners to work with Op leads to ensure workforce plans reflect services remodelling programme and plans</a:t>
                </a:r>
              </a:p>
            </p:txBody>
          </p:sp>
          <p:sp>
            <p:nvSpPr>
              <p:cNvPr id="570" name="Diamond 569"/>
              <p:cNvSpPr/>
              <p:nvPr/>
            </p:nvSpPr>
            <p:spPr>
              <a:xfrm>
                <a:off x="4477071" y="5445518"/>
                <a:ext cx="95236" cy="9575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19" name="Group 182"/>
          <p:cNvGrpSpPr>
            <a:grpSpLocks/>
          </p:cNvGrpSpPr>
          <p:nvPr/>
        </p:nvGrpSpPr>
        <p:grpSpPr bwMode="auto">
          <a:xfrm>
            <a:off x="3732213" y="7534275"/>
            <a:ext cx="8893175" cy="134938"/>
            <a:chOff x="2872846" y="5439815"/>
            <a:chExt cx="6882576" cy="95693"/>
          </a:xfrm>
        </p:grpSpPr>
        <p:cxnSp>
          <p:nvCxnSpPr>
            <p:cNvPr id="573" name="Straight Connector 572"/>
            <p:cNvCxnSpPr/>
            <p:nvPr/>
          </p:nvCxnSpPr>
          <p:spPr>
            <a:xfrm>
              <a:off x="2936733" y="5484847"/>
              <a:ext cx="45986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4" name="Diamond 573"/>
            <p:cNvSpPr/>
            <p:nvPr/>
          </p:nvSpPr>
          <p:spPr>
            <a:xfrm>
              <a:off x="2872846" y="5462331"/>
              <a:ext cx="49144" cy="4503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575" name="Diamond 574"/>
            <p:cNvSpPr/>
            <p:nvPr/>
          </p:nvSpPr>
          <p:spPr>
            <a:xfrm>
              <a:off x="7523069" y="5439815"/>
              <a:ext cx="103202"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530" name="TextBox 575"/>
            <p:cNvSpPr txBox="1">
              <a:spLocks noChangeArrowheads="1"/>
            </p:cNvSpPr>
            <p:nvPr/>
          </p:nvSpPr>
          <p:spPr bwMode="auto">
            <a:xfrm>
              <a:off x="7629953" y="5445341"/>
              <a:ext cx="2125469"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Trust wide review of admin posts to support remodelling pathways</a:t>
              </a:r>
            </a:p>
          </p:txBody>
        </p:sp>
      </p:grpSp>
      <p:grpSp>
        <p:nvGrpSpPr>
          <p:cNvPr id="7220" name="Group 576"/>
          <p:cNvGrpSpPr>
            <a:grpSpLocks/>
          </p:cNvGrpSpPr>
          <p:nvPr/>
        </p:nvGrpSpPr>
        <p:grpSpPr bwMode="auto">
          <a:xfrm>
            <a:off x="8193088" y="7635875"/>
            <a:ext cx="3975100" cy="134938"/>
            <a:chOff x="4135838" y="4152452"/>
            <a:chExt cx="3075299" cy="95693"/>
          </a:xfrm>
        </p:grpSpPr>
        <p:grpSp>
          <p:nvGrpSpPr>
            <p:cNvPr id="7521" name="Group 577"/>
            <p:cNvGrpSpPr>
              <a:grpSpLocks/>
            </p:cNvGrpSpPr>
            <p:nvPr/>
          </p:nvGrpSpPr>
          <p:grpSpPr bwMode="auto">
            <a:xfrm>
              <a:off x="4135838" y="4152452"/>
              <a:ext cx="3075299" cy="95693"/>
              <a:chOff x="3813965" y="2993483"/>
              <a:chExt cx="2838739" cy="95693"/>
            </a:xfrm>
          </p:grpSpPr>
          <p:sp>
            <p:nvSpPr>
              <p:cNvPr id="7525" name="TextBox 581"/>
              <p:cNvSpPr txBox="1">
                <a:spLocks noChangeArrowheads="1"/>
              </p:cNvSpPr>
              <p:nvPr/>
            </p:nvSpPr>
            <p:spPr bwMode="auto">
              <a:xfrm>
                <a:off x="3813965" y="2998386"/>
                <a:ext cx="1455965"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Develop and implement a reward strategy</a:t>
                </a:r>
              </a:p>
            </p:txBody>
          </p:sp>
          <p:sp>
            <p:nvSpPr>
              <p:cNvPr id="592" name="Diamond 591"/>
              <p:cNvSpPr/>
              <p:nvPr/>
            </p:nvSpPr>
            <p:spPr>
              <a:xfrm>
                <a:off x="6557475" y="2993483"/>
                <a:ext cx="9522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22" name="Group 578"/>
            <p:cNvGrpSpPr>
              <a:grpSpLocks/>
            </p:cNvGrpSpPr>
            <p:nvPr/>
          </p:nvGrpSpPr>
          <p:grpSpPr bwMode="auto">
            <a:xfrm>
              <a:off x="5720437" y="4177219"/>
              <a:ext cx="1387518" cy="46158"/>
              <a:chOff x="2752163" y="3575981"/>
              <a:chExt cx="1387518" cy="46158"/>
            </a:xfrm>
          </p:grpSpPr>
          <p:cxnSp>
            <p:nvCxnSpPr>
              <p:cNvPr id="580" name="Straight Connector 579"/>
              <p:cNvCxnSpPr>
                <a:endCxn id="592" idx="1"/>
              </p:cNvCxnSpPr>
              <p:nvPr/>
            </p:nvCxnSpPr>
            <p:spPr>
              <a:xfrm>
                <a:off x="2771534" y="3599624"/>
                <a:ext cx="13681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81" name="Diamond 580"/>
              <p:cNvSpPr/>
              <p:nvPr/>
            </p:nvSpPr>
            <p:spPr>
              <a:xfrm>
                <a:off x="2751884" y="3575982"/>
                <a:ext cx="49126" cy="4615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21" name="Group 592"/>
          <p:cNvGrpSpPr>
            <a:grpSpLocks/>
          </p:cNvGrpSpPr>
          <p:nvPr/>
        </p:nvGrpSpPr>
        <p:grpSpPr bwMode="auto">
          <a:xfrm>
            <a:off x="4292600" y="7739063"/>
            <a:ext cx="7870825" cy="141287"/>
            <a:chOff x="3648596" y="4154470"/>
            <a:chExt cx="6091460" cy="101682"/>
          </a:xfrm>
        </p:grpSpPr>
        <p:grpSp>
          <p:nvGrpSpPr>
            <p:cNvPr id="7515" name="Group 593"/>
            <p:cNvGrpSpPr>
              <a:grpSpLocks/>
            </p:cNvGrpSpPr>
            <p:nvPr/>
          </p:nvGrpSpPr>
          <p:grpSpPr bwMode="auto">
            <a:xfrm>
              <a:off x="3648596" y="4154470"/>
              <a:ext cx="6091460" cy="101682"/>
              <a:chOff x="3364202" y="2995501"/>
              <a:chExt cx="5622888" cy="101682"/>
            </a:xfrm>
          </p:grpSpPr>
          <p:sp>
            <p:nvSpPr>
              <p:cNvPr id="7519" name="TextBox 618"/>
              <p:cNvSpPr txBox="1">
                <a:spLocks noChangeArrowheads="1"/>
              </p:cNvSpPr>
              <p:nvPr/>
            </p:nvSpPr>
            <p:spPr bwMode="auto">
              <a:xfrm>
                <a:off x="3364202" y="2995501"/>
                <a:ext cx="2827034"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Put in place a ‘total reward’ approach including consideration of Employee Assistance Programme</a:t>
                </a:r>
              </a:p>
            </p:txBody>
          </p:sp>
          <p:sp>
            <p:nvSpPr>
              <p:cNvPr id="620" name="Diamond 619"/>
              <p:cNvSpPr/>
              <p:nvPr/>
            </p:nvSpPr>
            <p:spPr>
              <a:xfrm>
                <a:off x="8891825" y="3001213"/>
                <a:ext cx="95265" cy="9597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16" name="Group 615"/>
            <p:cNvGrpSpPr>
              <a:grpSpLocks/>
            </p:cNvGrpSpPr>
            <p:nvPr/>
          </p:nvGrpSpPr>
          <p:grpSpPr bwMode="auto">
            <a:xfrm>
              <a:off x="6742339" y="4177439"/>
              <a:ext cx="2901734" cy="45719"/>
              <a:chOff x="3774065" y="3576201"/>
              <a:chExt cx="2901734" cy="45719"/>
            </a:xfrm>
          </p:grpSpPr>
          <p:cxnSp>
            <p:nvCxnSpPr>
              <p:cNvPr id="617" name="Straight Connector 616"/>
              <p:cNvCxnSpPr/>
              <p:nvPr/>
            </p:nvCxnSpPr>
            <p:spPr>
              <a:xfrm>
                <a:off x="3773968" y="3598932"/>
                <a:ext cx="290198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18" name="Diamond 617"/>
              <p:cNvSpPr/>
              <p:nvPr/>
            </p:nvSpPr>
            <p:spPr>
              <a:xfrm>
                <a:off x="3773968" y="3576082"/>
                <a:ext cx="49144" cy="4570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22" name="Group 660"/>
          <p:cNvGrpSpPr>
            <a:grpSpLocks/>
          </p:cNvGrpSpPr>
          <p:nvPr/>
        </p:nvGrpSpPr>
        <p:grpSpPr bwMode="auto">
          <a:xfrm>
            <a:off x="3743325" y="7961313"/>
            <a:ext cx="3895725" cy="134937"/>
            <a:chOff x="2326694" y="1310765"/>
            <a:chExt cx="3014575" cy="95693"/>
          </a:xfrm>
        </p:grpSpPr>
        <p:grpSp>
          <p:nvGrpSpPr>
            <p:cNvPr id="7509" name="Group 661"/>
            <p:cNvGrpSpPr>
              <a:grpSpLocks/>
            </p:cNvGrpSpPr>
            <p:nvPr/>
          </p:nvGrpSpPr>
          <p:grpSpPr bwMode="auto">
            <a:xfrm>
              <a:off x="2326694" y="1340768"/>
              <a:ext cx="1172445" cy="45719"/>
              <a:chOff x="2871097" y="3576201"/>
              <a:chExt cx="1172445" cy="45719"/>
            </a:xfrm>
          </p:grpSpPr>
          <p:cxnSp>
            <p:nvCxnSpPr>
              <p:cNvPr id="666" name="Straight Connector 665"/>
              <p:cNvCxnSpPr/>
              <p:nvPr/>
            </p:nvCxnSpPr>
            <p:spPr>
              <a:xfrm>
                <a:off x="2934976" y="3599110"/>
                <a:ext cx="110804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67" name="Diamond 666"/>
              <p:cNvSpPr/>
              <p:nvPr/>
            </p:nvSpPr>
            <p:spPr>
              <a:xfrm>
                <a:off x="2871097" y="3576595"/>
                <a:ext cx="49137" cy="4503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10" name="Group 662"/>
            <p:cNvGrpSpPr>
              <a:grpSpLocks/>
            </p:cNvGrpSpPr>
            <p:nvPr/>
          </p:nvGrpSpPr>
          <p:grpSpPr bwMode="auto">
            <a:xfrm>
              <a:off x="3458671" y="1310765"/>
              <a:ext cx="1882598" cy="95693"/>
              <a:chOff x="2196696" y="5445224"/>
              <a:chExt cx="1737785" cy="95693"/>
            </a:xfrm>
          </p:grpSpPr>
          <p:sp>
            <p:nvSpPr>
              <p:cNvPr id="7511" name="TextBox 663"/>
              <p:cNvSpPr txBox="1">
                <a:spLocks noChangeArrowheads="1"/>
              </p:cNvSpPr>
              <p:nvPr/>
            </p:nvSpPr>
            <p:spPr bwMode="auto">
              <a:xfrm>
                <a:off x="2311648" y="5445224"/>
                <a:ext cx="162283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Extend competence based interviewing across the Trust</a:t>
                </a:r>
              </a:p>
            </p:txBody>
          </p:sp>
          <p:sp>
            <p:nvSpPr>
              <p:cNvPr id="665" name="Diamond 664"/>
              <p:cNvSpPr/>
              <p:nvPr/>
            </p:nvSpPr>
            <p:spPr>
              <a:xfrm>
                <a:off x="2196152" y="5445224"/>
                <a:ext cx="9525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23" name="Group 667"/>
          <p:cNvGrpSpPr>
            <a:grpSpLocks/>
          </p:cNvGrpSpPr>
          <p:nvPr/>
        </p:nvGrpSpPr>
        <p:grpSpPr bwMode="auto">
          <a:xfrm>
            <a:off x="3744913" y="8062913"/>
            <a:ext cx="3895725" cy="133350"/>
            <a:chOff x="2326694" y="1310765"/>
            <a:chExt cx="3014575" cy="95693"/>
          </a:xfrm>
        </p:grpSpPr>
        <p:grpSp>
          <p:nvGrpSpPr>
            <p:cNvPr id="7503" name="Group 668"/>
            <p:cNvGrpSpPr>
              <a:grpSpLocks/>
            </p:cNvGrpSpPr>
            <p:nvPr/>
          </p:nvGrpSpPr>
          <p:grpSpPr bwMode="auto">
            <a:xfrm>
              <a:off x="2326694" y="1340768"/>
              <a:ext cx="1172445" cy="45719"/>
              <a:chOff x="2871097" y="3576201"/>
              <a:chExt cx="1172445" cy="45719"/>
            </a:xfrm>
          </p:grpSpPr>
          <p:cxnSp>
            <p:nvCxnSpPr>
              <p:cNvPr id="673" name="Straight Connector 672"/>
              <p:cNvCxnSpPr/>
              <p:nvPr/>
            </p:nvCxnSpPr>
            <p:spPr>
              <a:xfrm>
                <a:off x="2934976" y="3598601"/>
                <a:ext cx="110804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74" name="Diamond 673"/>
              <p:cNvSpPr/>
              <p:nvPr/>
            </p:nvSpPr>
            <p:spPr>
              <a:xfrm>
                <a:off x="2871097" y="3575817"/>
                <a:ext cx="49137"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504" name="Group 669"/>
            <p:cNvGrpSpPr>
              <a:grpSpLocks/>
            </p:cNvGrpSpPr>
            <p:nvPr/>
          </p:nvGrpSpPr>
          <p:grpSpPr bwMode="auto">
            <a:xfrm>
              <a:off x="3458671" y="1310765"/>
              <a:ext cx="1882598" cy="95693"/>
              <a:chOff x="2196696" y="5445224"/>
              <a:chExt cx="1737785" cy="95693"/>
            </a:xfrm>
          </p:grpSpPr>
          <p:sp>
            <p:nvSpPr>
              <p:cNvPr id="7505" name="TextBox 670"/>
              <p:cNvSpPr txBox="1">
                <a:spLocks noChangeArrowheads="1"/>
              </p:cNvSpPr>
              <p:nvPr/>
            </p:nvSpPr>
            <p:spPr bwMode="auto">
              <a:xfrm>
                <a:off x="2311648" y="5445224"/>
                <a:ext cx="162283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Introduce value based interviews</a:t>
                </a:r>
              </a:p>
            </p:txBody>
          </p:sp>
          <p:sp>
            <p:nvSpPr>
              <p:cNvPr id="672" name="Diamond 671"/>
              <p:cNvSpPr/>
              <p:nvPr/>
            </p:nvSpPr>
            <p:spPr>
              <a:xfrm>
                <a:off x="2196151" y="5445224"/>
                <a:ext cx="9525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24" name="Group 674"/>
          <p:cNvGrpSpPr>
            <a:grpSpLocks/>
          </p:cNvGrpSpPr>
          <p:nvPr/>
        </p:nvGrpSpPr>
        <p:grpSpPr bwMode="auto">
          <a:xfrm>
            <a:off x="6010275" y="8162925"/>
            <a:ext cx="6486525" cy="134938"/>
            <a:chOff x="2972112" y="1310765"/>
            <a:chExt cx="5020382" cy="95693"/>
          </a:xfrm>
        </p:grpSpPr>
        <p:grpSp>
          <p:nvGrpSpPr>
            <p:cNvPr id="7497" name="Group 675"/>
            <p:cNvGrpSpPr>
              <a:grpSpLocks/>
            </p:cNvGrpSpPr>
            <p:nvPr/>
          </p:nvGrpSpPr>
          <p:grpSpPr bwMode="auto">
            <a:xfrm>
              <a:off x="2972112" y="1340768"/>
              <a:ext cx="2892812" cy="45719"/>
              <a:chOff x="3516515" y="3576201"/>
              <a:chExt cx="2892812" cy="45719"/>
            </a:xfrm>
          </p:grpSpPr>
          <p:cxnSp>
            <p:nvCxnSpPr>
              <p:cNvPr id="680" name="Straight Connector 679"/>
              <p:cNvCxnSpPr/>
              <p:nvPr/>
            </p:nvCxnSpPr>
            <p:spPr>
              <a:xfrm>
                <a:off x="3565662" y="3599110"/>
                <a:ext cx="284316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81" name="Diamond 680"/>
              <p:cNvSpPr/>
              <p:nvPr/>
            </p:nvSpPr>
            <p:spPr>
              <a:xfrm>
                <a:off x="3516515" y="3576595"/>
                <a:ext cx="49147" cy="4503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98" name="Group 676"/>
            <p:cNvGrpSpPr>
              <a:grpSpLocks/>
            </p:cNvGrpSpPr>
            <p:nvPr/>
          </p:nvGrpSpPr>
          <p:grpSpPr bwMode="auto">
            <a:xfrm>
              <a:off x="5852432" y="1310765"/>
              <a:ext cx="2140062" cy="95693"/>
              <a:chOff x="4406325" y="5445224"/>
              <a:chExt cx="1975444" cy="95693"/>
            </a:xfrm>
          </p:grpSpPr>
          <p:sp>
            <p:nvSpPr>
              <p:cNvPr id="7499" name="TextBox 677"/>
              <p:cNvSpPr txBox="1">
                <a:spLocks noChangeArrowheads="1"/>
              </p:cNvSpPr>
              <p:nvPr/>
            </p:nvSpPr>
            <p:spPr bwMode="auto">
              <a:xfrm>
                <a:off x="4529939" y="5445224"/>
                <a:ext cx="1851830"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Roll out of Safe Recruitment training to more areas in the Trust</a:t>
                </a:r>
              </a:p>
            </p:txBody>
          </p:sp>
          <p:sp>
            <p:nvSpPr>
              <p:cNvPr id="679" name="Diamond 678"/>
              <p:cNvSpPr/>
              <p:nvPr/>
            </p:nvSpPr>
            <p:spPr>
              <a:xfrm>
                <a:off x="4406051" y="5445224"/>
                <a:ext cx="9527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25" name="Group 682"/>
          <p:cNvGrpSpPr>
            <a:grpSpLocks/>
          </p:cNvGrpSpPr>
          <p:nvPr/>
        </p:nvGrpSpPr>
        <p:grpSpPr bwMode="auto">
          <a:xfrm>
            <a:off x="9739313" y="8288338"/>
            <a:ext cx="2525712" cy="133350"/>
            <a:chOff x="6064703" y="2993483"/>
            <a:chExt cx="1803945" cy="95693"/>
          </a:xfrm>
        </p:grpSpPr>
        <p:sp>
          <p:nvSpPr>
            <p:cNvPr id="7495" name="TextBox 686"/>
            <p:cNvSpPr txBox="1">
              <a:spLocks noChangeArrowheads="1"/>
            </p:cNvSpPr>
            <p:nvPr/>
          </p:nvSpPr>
          <p:spPr bwMode="auto">
            <a:xfrm>
              <a:off x="6164031" y="3004719"/>
              <a:ext cx="170461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Review and adjust the Recruitment Process complete </a:t>
              </a:r>
            </a:p>
          </p:txBody>
        </p:sp>
        <p:sp>
          <p:nvSpPr>
            <p:cNvPr id="688" name="Diamond 687"/>
            <p:cNvSpPr/>
            <p:nvPr/>
          </p:nvSpPr>
          <p:spPr>
            <a:xfrm>
              <a:off x="6064703" y="2993483"/>
              <a:ext cx="95243"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26" name="Group 689"/>
          <p:cNvGrpSpPr>
            <a:grpSpLocks/>
          </p:cNvGrpSpPr>
          <p:nvPr/>
        </p:nvGrpSpPr>
        <p:grpSpPr bwMode="auto">
          <a:xfrm>
            <a:off x="6561138" y="8380413"/>
            <a:ext cx="3311525" cy="133350"/>
            <a:chOff x="3801994" y="2993483"/>
            <a:chExt cx="2364889" cy="95693"/>
          </a:xfrm>
        </p:grpSpPr>
        <p:sp>
          <p:nvSpPr>
            <p:cNvPr id="7493" name="TextBox 693"/>
            <p:cNvSpPr txBox="1">
              <a:spLocks noChangeArrowheads="1"/>
            </p:cNvSpPr>
            <p:nvPr/>
          </p:nvSpPr>
          <p:spPr bwMode="auto">
            <a:xfrm>
              <a:off x="3801994" y="2997089"/>
              <a:ext cx="2254320" cy="7730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Develop comm. of recruitment process and training of recruiting man. complete</a:t>
              </a:r>
            </a:p>
          </p:txBody>
        </p:sp>
        <p:sp>
          <p:nvSpPr>
            <p:cNvPr id="695" name="Diamond 694"/>
            <p:cNvSpPr/>
            <p:nvPr/>
          </p:nvSpPr>
          <p:spPr>
            <a:xfrm>
              <a:off x="6071653" y="2993483"/>
              <a:ext cx="9523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27" name="Group 696"/>
          <p:cNvGrpSpPr>
            <a:grpSpLocks/>
          </p:cNvGrpSpPr>
          <p:nvPr/>
        </p:nvGrpSpPr>
        <p:grpSpPr bwMode="auto">
          <a:xfrm>
            <a:off x="9739313" y="8466138"/>
            <a:ext cx="2935287" cy="133350"/>
            <a:chOff x="6064835" y="2993483"/>
            <a:chExt cx="2096523" cy="95693"/>
          </a:xfrm>
        </p:grpSpPr>
        <p:sp>
          <p:nvSpPr>
            <p:cNvPr id="7491" name="TextBox 700"/>
            <p:cNvSpPr txBox="1">
              <a:spLocks noChangeArrowheads="1"/>
            </p:cNvSpPr>
            <p:nvPr/>
          </p:nvSpPr>
          <p:spPr bwMode="auto">
            <a:xfrm>
              <a:off x="6164031" y="3004719"/>
              <a:ext cx="199732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 metrics in order to enable monitoring of compliance complete</a:t>
              </a:r>
            </a:p>
          </p:txBody>
        </p:sp>
        <p:sp>
          <p:nvSpPr>
            <p:cNvPr id="702" name="Diamond 701"/>
            <p:cNvSpPr/>
            <p:nvPr/>
          </p:nvSpPr>
          <p:spPr>
            <a:xfrm>
              <a:off x="6064835" y="2993483"/>
              <a:ext cx="9524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28" name="Group 703"/>
          <p:cNvGrpSpPr>
            <a:grpSpLocks/>
          </p:cNvGrpSpPr>
          <p:nvPr/>
        </p:nvGrpSpPr>
        <p:grpSpPr bwMode="auto">
          <a:xfrm>
            <a:off x="6932613" y="8566150"/>
            <a:ext cx="2940050" cy="133350"/>
            <a:chOff x="4060363" y="2993483"/>
            <a:chExt cx="2099716" cy="95693"/>
          </a:xfrm>
        </p:grpSpPr>
        <p:sp>
          <p:nvSpPr>
            <p:cNvPr id="7489" name="TextBox 707"/>
            <p:cNvSpPr txBox="1">
              <a:spLocks noChangeArrowheads="1"/>
            </p:cNvSpPr>
            <p:nvPr/>
          </p:nvSpPr>
          <p:spPr bwMode="auto">
            <a:xfrm>
              <a:off x="4060363" y="3004719"/>
              <a:ext cx="1997327"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Roll out recruitment training to managers (existing and new) complete</a:t>
              </a:r>
            </a:p>
          </p:txBody>
        </p:sp>
        <p:sp>
          <p:nvSpPr>
            <p:cNvPr id="709" name="Diamond 708"/>
            <p:cNvSpPr/>
            <p:nvPr/>
          </p:nvSpPr>
          <p:spPr>
            <a:xfrm>
              <a:off x="6064844" y="2993483"/>
              <a:ext cx="9523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29" name="Group 133"/>
          <p:cNvGrpSpPr>
            <a:grpSpLocks/>
          </p:cNvGrpSpPr>
          <p:nvPr/>
        </p:nvGrpSpPr>
        <p:grpSpPr bwMode="auto">
          <a:xfrm>
            <a:off x="2994025" y="8797925"/>
            <a:ext cx="2952750" cy="106363"/>
            <a:chOff x="2994028" y="8829054"/>
            <a:chExt cx="2952076" cy="107722"/>
          </a:xfrm>
        </p:grpSpPr>
        <p:sp>
          <p:nvSpPr>
            <p:cNvPr id="723" name="Diamond 722"/>
            <p:cNvSpPr/>
            <p:nvPr/>
          </p:nvSpPr>
          <p:spPr bwMode="auto">
            <a:xfrm>
              <a:off x="2994028" y="8841916"/>
              <a:ext cx="63486" cy="64311"/>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488" name="TextBox 719"/>
            <p:cNvSpPr txBox="1">
              <a:spLocks noChangeArrowheads="1"/>
            </p:cNvSpPr>
            <p:nvPr/>
          </p:nvSpPr>
          <p:spPr bwMode="auto">
            <a:xfrm>
              <a:off x="3115863" y="8829054"/>
              <a:ext cx="2830241" cy="10772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deliver an agree model for recruit. and placement of temp staff</a:t>
              </a:r>
            </a:p>
          </p:txBody>
        </p:sp>
      </p:grpSp>
      <p:grpSp>
        <p:nvGrpSpPr>
          <p:cNvPr id="7230" name="Group 725"/>
          <p:cNvGrpSpPr>
            <a:grpSpLocks/>
          </p:cNvGrpSpPr>
          <p:nvPr/>
        </p:nvGrpSpPr>
        <p:grpSpPr bwMode="auto">
          <a:xfrm>
            <a:off x="9750425" y="8902700"/>
            <a:ext cx="2428875" cy="133350"/>
            <a:chOff x="5440196" y="5445224"/>
            <a:chExt cx="1734863" cy="95693"/>
          </a:xfrm>
        </p:grpSpPr>
        <p:sp>
          <p:nvSpPr>
            <p:cNvPr id="7485" name="TextBox 726"/>
            <p:cNvSpPr txBox="1">
              <a:spLocks noChangeArrowheads="1"/>
            </p:cNvSpPr>
            <p:nvPr/>
          </p:nvSpPr>
          <p:spPr bwMode="auto">
            <a:xfrm>
              <a:off x="5552226" y="5445224"/>
              <a:ext cx="162283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Review and streamline job evaluation process Complete</a:t>
              </a:r>
            </a:p>
          </p:txBody>
        </p:sp>
        <p:sp>
          <p:nvSpPr>
            <p:cNvPr id="728" name="Diamond 727"/>
            <p:cNvSpPr/>
            <p:nvPr/>
          </p:nvSpPr>
          <p:spPr>
            <a:xfrm>
              <a:off x="5440196" y="5445224"/>
              <a:ext cx="9524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31" name="Group 730"/>
          <p:cNvGrpSpPr>
            <a:grpSpLocks/>
          </p:cNvGrpSpPr>
          <p:nvPr/>
        </p:nvGrpSpPr>
        <p:grpSpPr bwMode="auto">
          <a:xfrm>
            <a:off x="3738563" y="9002713"/>
            <a:ext cx="8432800" cy="134937"/>
            <a:chOff x="2326694" y="1310765"/>
            <a:chExt cx="6525200" cy="95693"/>
          </a:xfrm>
        </p:grpSpPr>
        <p:grpSp>
          <p:nvGrpSpPr>
            <p:cNvPr id="7479" name="Group 731"/>
            <p:cNvGrpSpPr>
              <a:grpSpLocks/>
            </p:cNvGrpSpPr>
            <p:nvPr/>
          </p:nvGrpSpPr>
          <p:grpSpPr bwMode="auto">
            <a:xfrm>
              <a:off x="2326694" y="1340768"/>
              <a:ext cx="4664893" cy="45719"/>
              <a:chOff x="2871097" y="3576201"/>
              <a:chExt cx="4664893" cy="45719"/>
            </a:xfrm>
          </p:grpSpPr>
          <p:cxnSp>
            <p:nvCxnSpPr>
              <p:cNvPr id="736" name="Straight Connector 735"/>
              <p:cNvCxnSpPr/>
              <p:nvPr/>
            </p:nvCxnSpPr>
            <p:spPr>
              <a:xfrm>
                <a:off x="2934973" y="3599110"/>
                <a:ext cx="460154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37" name="Diamond 736"/>
              <p:cNvSpPr/>
              <p:nvPr/>
            </p:nvSpPr>
            <p:spPr>
              <a:xfrm>
                <a:off x="2871097" y="3576595"/>
                <a:ext cx="49136" cy="4503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80" name="Group 732"/>
            <p:cNvGrpSpPr>
              <a:grpSpLocks/>
            </p:cNvGrpSpPr>
            <p:nvPr/>
          </p:nvGrpSpPr>
          <p:grpSpPr bwMode="auto">
            <a:xfrm>
              <a:off x="6979830" y="1310765"/>
              <a:ext cx="1872064" cy="95693"/>
              <a:chOff x="5446999" y="5445224"/>
              <a:chExt cx="1728061" cy="95693"/>
            </a:xfrm>
          </p:grpSpPr>
          <p:sp>
            <p:nvSpPr>
              <p:cNvPr id="7481" name="TextBox 733"/>
              <p:cNvSpPr txBox="1">
                <a:spLocks noChangeArrowheads="1"/>
              </p:cNvSpPr>
              <p:nvPr/>
            </p:nvSpPr>
            <p:spPr bwMode="auto">
              <a:xfrm>
                <a:off x="5552227" y="5445224"/>
                <a:ext cx="162283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Train more job evaluators</a:t>
                </a:r>
              </a:p>
            </p:txBody>
          </p:sp>
          <p:sp>
            <p:nvSpPr>
              <p:cNvPr id="735" name="Diamond 734"/>
              <p:cNvSpPr/>
              <p:nvPr/>
            </p:nvSpPr>
            <p:spPr>
              <a:xfrm>
                <a:off x="5446999" y="5445224"/>
                <a:ext cx="9524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32" name="Group 737"/>
          <p:cNvGrpSpPr>
            <a:grpSpLocks/>
          </p:cNvGrpSpPr>
          <p:nvPr/>
        </p:nvGrpSpPr>
        <p:grpSpPr bwMode="auto">
          <a:xfrm>
            <a:off x="3143250" y="9109075"/>
            <a:ext cx="8135938" cy="133350"/>
            <a:chOff x="119172" y="1310765"/>
            <a:chExt cx="6295528" cy="95693"/>
          </a:xfrm>
        </p:grpSpPr>
        <p:grpSp>
          <p:nvGrpSpPr>
            <p:cNvPr id="7473" name="Group 738"/>
            <p:cNvGrpSpPr>
              <a:grpSpLocks/>
            </p:cNvGrpSpPr>
            <p:nvPr/>
          </p:nvGrpSpPr>
          <p:grpSpPr bwMode="auto">
            <a:xfrm>
              <a:off x="2326694" y="1340768"/>
              <a:ext cx="3984339" cy="45719"/>
              <a:chOff x="2871097" y="3576201"/>
              <a:chExt cx="3984339" cy="45719"/>
            </a:xfrm>
          </p:grpSpPr>
          <p:cxnSp>
            <p:nvCxnSpPr>
              <p:cNvPr id="743" name="Straight Connector 742"/>
              <p:cNvCxnSpPr/>
              <p:nvPr/>
            </p:nvCxnSpPr>
            <p:spPr>
              <a:xfrm>
                <a:off x="2934879" y="3598601"/>
                <a:ext cx="392103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44" name="Diamond 743"/>
              <p:cNvSpPr/>
              <p:nvPr/>
            </p:nvSpPr>
            <p:spPr>
              <a:xfrm>
                <a:off x="2871003" y="3575817"/>
                <a:ext cx="49136"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74" name="Group 739"/>
            <p:cNvGrpSpPr>
              <a:grpSpLocks/>
            </p:cNvGrpSpPr>
            <p:nvPr/>
          </p:nvGrpSpPr>
          <p:grpSpPr bwMode="auto">
            <a:xfrm>
              <a:off x="119172" y="1310765"/>
              <a:ext cx="6295528" cy="95693"/>
              <a:chOff x="-885920" y="5445224"/>
              <a:chExt cx="5811264" cy="95693"/>
            </a:xfrm>
          </p:grpSpPr>
          <p:sp>
            <p:nvSpPr>
              <p:cNvPr id="7475" name="TextBox 740"/>
              <p:cNvSpPr txBox="1">
                <a:spLocks noChangeArrowheads="1"/>
              </p:cNvSpPr>
              <p:nvPr/>
            </p:nvSpPr>
            <p:spPr bwMode="auto">
              <a:xfrm>
                <a:off x="-885920" y="5451055"/>
                <a:ext cx="2001997"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Develop a ‘job families’ as guidance for managers</a:t>
                </a:r>
              </a:p>
            </p:txBody>
          </p:sp>
          <p:sp>
            <p:nvSpPr>
              <p:cNvPr id="742" name="Diamond 741"/>
              <p:cNvSpPr/>
              <p:nvPr/>
            </p:nvSpPr>
            <p:spPr>
              <a:xfrm>
                <a:off x="4830096" y="5445224"/>
                <a:ext cx="9524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33" name="Group 744"/>
          <p:cNvGrpSpPr>
            <a:grpSpLocks/>
          </p:cNvGrpSpPr>
          <p:nvPr/>
        </p:nvGrpSpPr>
        <p:grpSpPr bwMode="auto">
          <a:xfrm>
            <a:off x="3744913" y="9221788"/>
            <a:ext cx="3895725" cy="133350"/>
            <a:chOff x="2326694" y="1310765"/>
            <a:chExt cx="3014575" cy="95693"/>
          </a:xfrm>
        </p:grpSpPr>
        <p:grpSp>
          <p:nvGrpSpPr>
            <p:cNvPr id="7467" name="Group 745"/>
            <p:cNvGrpSpPr>
              <a:grpSpLocks/>
            </p:cNvGrpSpPr>
            <p:nvPr/>
          </p:nvGrpSpPr>
          <p:grpSpPr bwMode="auto">
            <a:xfrm>
              <a:off x="2326694" y="1340768"/>
              <a:ext cx="1172445" cy="45719"/>
              <a:chOff x="2871097" y="3576201"/>
              <a:chExt cx="1172445" cy="45719"/>
            </a:xfrm>
          </p:grpSpPr>
          <p:cxnSp>
            <p:nvCxnSpPr>
              <p:cNvPr id="750" name="Straight Connector 749"/>
              <p:cNvCxnSpPr/>
              <p:nvPr/>
            </p:nvCxnSpPr>
            <p:spPr>
              <a:xfrm>
                <a:off x="2934976" y="3598601"/>
                <a:ext cx="110804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51" name="Diamond 750"/>
              <p:cNvSpPr/>
              <p:nvPr/>
            </p:nvSpPr>
            <p:spPr>
              <a:xfrm>
                <a:off x="2871097" y="3575817"/>
                <a:ext cx="49137"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68" name="Group 746"/>
            <p:cNvGrpSpPr>
              <a:grpSpLocks/>
            </p:cNvGrpSpPr>
            <p:nvPr/>
          </p:nvGrpSpPr>
          <p:grpSpPr bwMode="auto">
            <a:xfrm>
              <a:off x="3449287" y="1310765"/>
              <a:ext cx="1891982" cy="95693"/>
              <a:chOff x="2188034" y="5445224"/>
              <a:chExt cx="1746447" cy="95693"/>
            </a:xfrm>
          </p:grpSpPr>
          <p:sp>
            <p:nvSpPr>
              <p:cNvPr id="7469" name="TextBox 747"/>
              <p:cNvSpPr txBox="1">
                <a:spLocks noChangeArrowheads="1"/>
              </p:cNvSpPr>
              <p:nvPr/>
            </p:nvSpPr>
            <p:spPr bwMode="auto">
              <a:xfrm>
                <a:off x="2311648" y="5445224"/>
                <a:ext cx="162283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 a library of standardised JDs by band</a:t>
                </a:r>
              </a:p>
            </p:txBody>
          </p:sp>
          <p:sp>
            <p:nvSpPr>
              <p:cNvPr id="749" name="Diamond 748"/>
              <p:cNvSpPr/>
              <p:nvPr/>
            </p:nvSpPr>
            <p:spPr>
              <a:xfrm>
                <a:off x="2188214" y="5445224"/>
                <a:ext cx="9525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34" name="Group 751"/>
          <p:cNvGrpSpPr>
            <a:grpSpLocks/>
          </p:cNvGrpSpPr>
          <p:nvPr/>
        </p:nvGrpSpPr>
        <p:grpSpPr bwMode="auto">
          <a:xfrm>
            <a:off x="8291513" y="9326563"/>
            <a:ext cx="3933825" cy="133350"/>
            <a:chOff x="6401693" y="4152452"/>
            <a:chExt cx="3042941" cy="95693"/>
          </a:xfrm>
        </p:grpSpPr>
        <p:grpSp>
          <p:nvGrpSpPr>
            <p:cNvPr id="7461" name="Group 752"/>
            <p:cNvGrpSpPr>
              <a:grpSpLocks/>
            </p:cNvGrpSpPr>
            <p:nvPr/>
          </p:nvGrpSpPr>
          <p:grpSpPr bwMode="auto">
            <a:xfrm>
              <a:off x="7517606" y="4152452"/>
              <a:ext cx="1927028" cy="95693"/>
              <a:chOff x="6935601" y="2993483"/>
              <a:chExt cx="1778795" cy="95693"/>
            </a:xfrm>
          </p:grpSpPr>
          <p:sp>
            <p:nvSpPr>
              <p:cNvPr id="7465" name="TextBox 756"/>
              <p:cNvSpPr txBox="1">
                <a:spLocks noChangeArrowheads="1"/>
              </p:cNvSpPr>
              <p:nvPr/>
            </p:nvSpPr>
            <p:spPr bwMode="auto">
              <a:xfrm>
                <a:off x="7056904" y="2998386"/>
                <a:ext cx="1657492"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 and implement probationary period policy</a:t>
                </a:r>
              </a:p>
            </p:txBody>
          </p:sp>
          <p:sp>
            <p:nvSpPr>
              <p:cNvPr id="758" name="Diamond 757"/>
              <p:cNvSpPr/>
              <p:nvPr/>
            </p:nvSpPr>
            <p:spPr>
              <a:xfrm>
                <a:off x="6935899" y="2993483"/>
                <a:ext cx="9521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62" name="Group 753"/>
            <p:cNvGrpSpPr>
              <a:grpSpLocks/>
            </p:cNvGrpSpPr>
            <p:nvPr/>
          </p:nvGrpSpPr>
          <p:grpSpPr bwMode="auto">
            <a:xfrm>
              <a:off x="6401693" y="4177439"/>
              <a:ext cx="1158947" cy="45719"/>
              <a:chOff x="3433419" y="3576201"/>
              <a:chExt cx="1158947" cy="45719"/>
            </a:xfrm>
          </p:grpSpPr>
          <p:cxnSp>
            <p:nvCxnSpPr>
              <p:cNvPr id="755" name="Straight Connector 754"/>
              <p:cNvCxnSpPr/>
              <p:nvPr/>
            </p:nvCxnSpPr>
            <p:spPr>
              <a:xfrm>
                <a:off x="3488678" y="3599061"/>
                <a:ext cx="110395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56" name="Diamond 755"/>
              <p:cNvSpPr/>
              <p:nvPr/>
            </p:nvSpPr>
            <p:spPr>
              <a:xfrm>
                <a:off x="3433419" y="3576276"/>
                <a:ext cx="49119"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35" name="Group 758"/>
          <p:cNvGrpSpPr>
            <a:grpSpLocks/>
          </p:cNvGrpSpPr>
          <p:nvPr/>
        </p:nvGrpSpPr>
        <p:grpSpPr bwMode="auto">
          <a:xfrm>
            <a:off x="2236788" y="9405938"/>
            <a:ext cx="9502775" cy="134937"/>
            <a:chOff x="1792" y="1310765"/>
            <a:chExt cx="7353363" cy="95693"/>
          </a:xfrm>
        </p:grpSpPr>
        <p:grpSp>
          <p:nvGrpSpPr>
            <p:cNvPr id="7455" name="Group 759"/>
            <p:cNvGrpSpPr>
              <a:grpSpLocks/>
            </p:cNvGrpSpPr>
            <p:nvPr/>
          </p:nvGrpSpPr>
          <p:grpSpPr bwMode="auto">
            <a:xfrm>
              <a:off x="2326694" y="1340768"/>
              <a:ext cx="4924794" cy="45719"/>
              <a:chOff x="2871097" y="3576201"/>
              <a:chExt cx="4924794" cy="45719"/>
            </a:xfrm>
          </p:grpSpPr>
          <p:cxnSp>
            <p:nvCxnSpPr>
              <p:cNvPr id="764" name="Straight Connector 763"/>
              <p:cNvCxnSpPr/>
              <p:nvPr/>
            </p:nvCxnSpPr>
            <p:spPr>
              <a:xfrm>
                <a:off x="2935485" y="3599110"/>
                <a:ext cx="486088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65" name="Diamond 764"/>
              <p:cNvSpPr/>
              <p:nvPr/>
            </p:nvSpPr>
            <p:spPr>
              <a:xfrm>
                <a:off x="2871607" y="3576595"/>
                <a:ext cx="49137" cy="45032"/>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56" name="Group 760"/>
            <p:cNvGrpSpPr>
              <a:grpSpLocks/>
            </p:cNvGrpSpPr>
            <p:nvPr/>
          </p:nvGrpSpPr>
          <p:grpSpPr bwMode="auto">
            <a:xfrm>
              <a:off x="1792" y="1310765"/>
              <a:ext cx="7353363" cy="95693"/>
              <a:chOff x="-994271" y="5445224"/>
              <a:chExt cx="6787728" cy="95693"/>
            </a:xfrm>
          </p:grpSpPr>
          <p:sp>
            <p:nvSpPr>
              <p:cNvPr id="7457" name="TextBox 761"/>
              <p:cNvSpPr txBox="1">
                <a:spLocks noChangeArrowheads="1"/>
              </p:cNvSpPr>
              <p:nvPr/>
            </p:nvSpPr>
            <p:spPr bwMode="auto">
              <a:xfrm>
                <a:off x="-994271" y="5462984"/>
                <a:ext cx="2110348"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Consistent roll out of performance management training for managers</a:t>
                </a:r>
              </a:p>
            </p:txBody>
          </p:sp>
          <p:sp>
            <p:nvSpPr>
              <p:cNvPr id="763" name="Diamond 762"/>
              <p:cNvSpPr/>
              <p:nvPr/>
            </p:nvSpPr>
            <p:spPr>
              <a:xfrm>
                <a:off x="5698207" y="5445224"/>
                <a:ext cx="9525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36" name="Group 7"/>
          <p:cNvGrpSpPr>
            <a:grpSpLocks/>
          </p:cNvGrpSpPr>
          <p:nvPr/>
        </p:nvGrpSpPr>
        <p:grpSpPr bwMode="auto">
          <a:xfrm>
            <a:off x="1457325" y="1422400"/>
            <a:ext cx="5284788" cy="134938"/>
            <a:chOff x="1457325" y="1071563"/>
            <a:chExt cx="5284756" cy="134937"/>
          </a:xfrm>
        </p:grpSpPr>
        <p:grpSp>
          <p:nvGrpSpPr>
            <p:cNvPr id="7449" name="Group 18"/>
            <p:cNvGrpSpPr>
              <a:grpSpLocks/>
            </p:cNvGrpSpPr>
            <p:nvPr/>
          </p:nvGrpSpPr>
          <p:grpSpPr bwMode="auto">
            <a:xfrm>
              <a:off x="1457325" y="1071563"/>
              <a:ext cx="5284756" cy="134937"/>
              <a:chOff x="1134728" y="803300"/>
              <a:chExt cx="4089390" cy="95693"/>
            </a:xfrm>
          </p:grpSpPr>
          <p:grpSp>
            <p:nvGrpSpPr>
              <p:cNvPr id="7451" name="Group 305"/>
              <p:cNvGrpSpPr>
                <a:grpSpLocks/>
              </p:cNvGrpSpPr>
              <p:nvPr/>
            </p:nvGrpSpPr>
            <p:grpSpPr bwMode="auto">
              <a:xfrm>
                <a:off x="2872804" y="803300"/>
                <a:ext cx="2351314" cy="95693"/>
                <a:chOff x="2651797" y="5947558"/>
                <a:chExt cx="2170444" cy="95693"/>
              </a:xfrm>
            </p:grpSpPr>
            <p:sp>
              <p:nvSpPr>
                <p:cNvPr id="7453" name="TextBox 306"/>
                <p:cNvSpPr txBox="1">
                  <a:spLocks noChangeArrowheads="1"/>
                </p:cNvSpPr>
                <p:nvPr/>
              </p:nvSpPr>
              <p:spPr bwMode="auto">
                <a:xfrm>
                  <a:off x="2769871" y="5955265"/>
                  <a:ext cx="2052370" cy="7639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AHSC- Submit pre-qualifying Questionnaire </a:t>
                  </a:r>
                  <a:r>
                    <a:rPr lang="en-GB" sz="700" i="1">
                      <a:latin typeface="Segoe UI" pitchFamily="34" charset="0"/>
                      <a:cs typeface="Segoe UI" pitchFamily="34" charset="0"/>
                    </a:rPr>
                    <a:t>(</a:t>
                  </a:r>
                  <a:r>
                    <a:rPr lang="en-GB" sz="700" i="1">
                      <a:solidFill>
                        <a:srgbClr val="FF0000"/>
                      </a:solidFill>
                      <a:latin typeface="Segoe UI" pitchFamily="34" charset="0"/>
                      <a:cs typeface="Segoe UI" pitchFamily="34" charset="0"/>
                    </a:rPr>
                    <a:t>end date was May-13</a:t>
                  </a:r>
                  <a:r>
                    <a:rPr lang="en-GB" sz="700" i="1">
                      <a:latin typeface="Segoe UI" pitchFamily="34" charset="0"/>
                      <a:cs typeface="Segoe UI" pitchFamily="34" charset="0"/>
                    </a:rPr>
                    <a:t>)</a:t>
                  </a:r>
                  <a:endParaRPr lang="en-GB" sz="700">
                    <a:latin typeface="Segoe UI" pitchFamily="34" charset="0"/>
                    <a:cs typeface="Segoe UI" pitchFamily="34" charset="0"/>
                  </a:endParaRPr>
                </a:p>
              </p:txBody>
            </p:sp>
            <p:sp>
              <p:nvSpPr>
                <p:cNvPr id="308" name="Diamond 307"/>
                <p:cNvSpPr/>
                <p:nvPr/>
              </p:nvSpPr>
              <p:spPr>
                <a:xfrm>
                  <a:off x="2651917" y="5947558"/>
                  <a:ext cx="95249"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146" name="Diamond 145"/>
              <p:cNvSpPr/>
              <p:nvPr/>
            </p:nvSpPr>
            <p:spPr bwMode="auto">
              <a:xfrm>
                <a:off x="1134728" y="830319"/>
                <a:ext cx="49137" cy="45032"/>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66" name="Straight Connector 565"/>
            <p:cNvCxnSpPr/>
            <p:nvPr/>
          </p:nvCxnSpPr>
          <p:spPr bwMode="auto">
            <a:xfrm>
              <a:off x="1514475" y="1135063"/>
              <a:ext cx="2168512"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37" name="Group 4"/>
          <p:cNvGrpSpPr>
            <a:grpSpLocks/>
          </p:cNvGrpSpPr>
          <p:nvPr/>
        </p:nvGrpSpPr>
        <p:grpSpPr bwMode="auto">
          <a:xfrm>
            <a:off x="2987675" y="365125"/>
            <a:ext cx="8696325" cy="133350"/>
            <a:chOff x="2987675" y="365125"/>
            <a:chExt cx="8696325" cy="133350"/>
          </a:xfrm>
        </p:grpSpPr>
        <p:grpSp>
          <p:nvGrpSpPr>
            <p:cNvPr id="7441" name="Group 5"/>
            <p:cNvGrpSpPr>
              <a:grpSpLocks/>
            </p:cNvGrpSpPr>
            <p:nvPr/>
          </p:nvGrpSpPr>
          <p:grpSpPr bwMode="auto">
            <a:xfrm>
              <a:off x="2987675" y="365125"/>
              <a:ext cx="8696325" cy="133350"/>
              <a:chOff x="2326938" y="289421"/>
              <a:chExt cx="6728855" cy="95693"/>
            </a:xfrm>
          </p:grpSpPr>
          <p:grpSp>
            <p:nvGrpSpPr>
              <p:cNvPr id="7443" name="Group 287"/>
              <p:cNvGrpSpPr>
                <a:grpSpLocks/>
              </p:cNvGrpSpPr>
              <p:nvPr/>
            </p:nvGrpSpPr>
            <p:grpSpPr bwMode="auto">
              <a:xfrm>
                <a:off x="7538023" y="289421"/>
                <a:ext cx="1517770" cy="95693"/>
                <a:chOff x="6958175" y="4330714"/>
                <a:chExt cx="1401018" cy="95693"/>
              </a:xfrm>
            </p:grpSpPr>
            <p:sp>
              <p:nvSpPr>
                <p:cNvPr id="7447" name="TextBox 288"/>
                <p:cNvSpPr txBox="1">
                  <a:spLocks noChangeArrowheads="1"/>
                </p:cNvSpPr>
                <p:nvPr/>
              </p:nvSpPr>
              <p:spPr bwMode="auto">
                <a:xfrm>
                  <a:off x="7069400" y="4332275"/>
                  <a:ext cx="128979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 our own clinical networks</a:t>
                  </a:r>
                </a:p>
              </p:txBody>
            </p:sp>
            <p:sp>
              <p:nvSpPr>
                <p:cNvPr id="290" name="Diamond 289"/>
                <p:cNvSpPr/>
                <p:nvPr/>
              </p:nvSpPr>
              <p:spPr>
                <a:xfrm>
                  <a:off x="6957750" y="4330714"/>
                  <a:ext cx="9524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44" name="Group 126"/>
              <p:cNvGrpSpPr>
                <a:grpSpLocks/>
              </p:cNvGrpSpPr>
              <p:nvPr/>
            </p:nvGrpSpPr>
            <p:grpSpPr bwMode="auto">
              <a:xfrm>
                <a:off x="2326938" y="314483"/>
                <a:ext cx="5208168" cy="45568"/>
                <a:chOff x="2871097" y="3576276"/>
                <a:chExt cx="5208168" cy="45568"/>
              </a:xfrm>
            </p:grpSpPr>
            <p:cxnSp>
              <p:nvCxnSpPr>
                <p:cNvPr id="128" name="Straight Connector 127"/>
                <p:cNvCxnSpPr/>
                <p:nvPr/>
              </p:nvCxnSpPr>
              <p:spPr>
                <a:xfrm flipV="1">
                  <a:off x="3167128" y="3599061"/>
                  <a:ext cx="491213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9" name="Diamond 128"/>
                <p:cNvSpPr/>
                <p:nvPr/>
              </p:nvSpPr>
              <p:spPr>
                <a:xfrm>
                  <a:off x="2871097" y="3576277"/>
                  <a:ext cx="49134"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55" name="Straight Connector 554"/>
            <p:cNvCxnSpPr/>
            <p:nvPr/>
          </p:nvCxnSpPr>
          <p:spPr bwMode="auto">
            <a:xfrm>
              <a:off x="3063875" y="431800"/>
              <a:ext cx="30638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cxnSp>
        <p:nvCxnSpPr>
          <p:cNvPr id="559" name="Straight Connector 558"/>
          <p:cNvCxnSpPr/>
          <p:nvPr/>
        </p:nvCxnSpPr>
        <p:spPr bwMode="auto">
          <a:xfrm>
            <a:off x="3052763" y="796925"/>
            <a:ext cx="31750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nvGrpSpPr>
          <p:cNvPr id="7239" name="Group 16"/>
          <p:cNvGrpSpPr>
            <a:grpSpLocks/>
          </p:cNvGrpSpPr>
          <p:nvPr/>
        </p:nvGrpSpPr>
        <p:grpSpPr bwMode="auto">
          <a:xfrm>
            <a:off x="2992438" y="977900"/>
            <a:ext cx="3386137" cy="142875"/>
            <a:chOff x="2992438" y="956629"/>
            <a:chExt cx="3386135" cy="142218"/>
          </a:xfrm>
        </p:grpSpPr>
        <p:grpSp>
          <p:nvGrpSpPr>
            <p:cNvPr id="7433" name="Group 15"/>
            <p:cNvGrpSpPr>
              <a:grpSpLocks/>
            </p:cNvGrpSpPr>
            <p:nvPr/>
          </p:nvGrpSpPr>
          <p:grpSpPr bwMode="auto">
            <a:xfrm>
              <a:off x="2992438" y="956629"/>
              <a:ext cx="3386135" cy="142218"/>
              <a:chOff x="2326938" y="739714"/>
              <a:chExt cx="2620490" cy="102057"/>
            </a:xfrm>
          </p:grpSpPr>
          <p:grpSp>
            <p:nvGrpSpPr>
              <p:cNvPr id="7435" name="Group 308"/>
              <p:cNvGrpSpPr>
                <a:grpSpLocks/>
              </p:cNvGrpSpPr>
              <p:nvPr/>
            </p:nvGrpSpPr>
            <p:grpSpPr bwMode="auto">
              <a:xfrm>
                <a:off x="4039533" y="739714"/>
                <a:ext cx="907895" cy="102057"/>
                <a:chOff x="3749302" y="4621082"/>
                <a:chExt cx="838057" cy="102057"/>
              </a:xfrm>
            </p:grpSpPr>
            <p:sp>
              <p:nvSpPr>
                <p:cNvPr id="7439" name="TextBox 309"/>
                <p:cNvSpPr txBox="1">
                  <a:spLocks noChangeArrowheads="1"/>
                </p:cNvSpPr>
                <p:nvPr/>
              </p:nvSpPr>
              <p:spPr bwMode="auto">
                <a:xfrm>
                  <a:off x="3855845" y="4626611"/>
                  <a:ext cx="731514"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Agree project outputs</a:t>
                  </a:r>
                </a:p>
              </p:txBody>
            </p:sp>
            <p:sp>
              <p:nvSpPr>
                <p:cNvPr id="311" name="Diamond 310"/>
                <p:cNvSpPr/>
                <p:nvPr/>
              </p:nvSpPr>
              <p:spPr>
                <a:xfrm>
                  <a:off x="3749301" y="4621082"/>
                  <a:ext cx="102064" cy="10205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36" name="Group 140"/>
              <p:cNvGrpSpPr>
                <a:grpSpLocks/>
              </p:cNvGrpSpPr>
              <p:nvPr/>
            </p:nvGrpSpPr>
            <p:grpSpPr bwMode="auto">
              <a:xfrm>
                <a:off x="2326938" y="764778"/>
                <a:ext cx="1692938" cy="45568"/>
                <a:chOff x="2871097" y="3576276"/>
                <a:chExt cx="1692938" cy="45568"/>
              </a:xfrm>
            </p:grpSpPr>
            <p:cxnSp>
              <p:nvCxnSpPr>
                <p:cNvPr id="142" name="Straight Connector 141"/>
                <p:cNvCxnSpPr/>
                <p:nvPr/>
              </p:nvCxnSpPr>
              <p:spPr>
                <a:xfrm>
                  <a:off x="3163491" y="3598839"/>
                  <a:ext cx="140054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3" name="Diamond 142"/>
                <p:cNvSpPr/>
                <p:nvPr/>
              </p:nvSpPr>
              <p:spPr>
                <a:xfrm>
                  <a:off x="2871097" y="3576160"/>
                  <a:ext cx="49142" cy="4535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60" name="Straight Connector 559"/>
            <p:cNvCxnSpPr/>
            <p:nvPr/>
          </p:nvCxnSpPr>
          <p:spPr bwMode="auto">
            <a:xfrm>
              <a:off x="3030538" y="1016677"/>
              <a:ext cx="33972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40" name="Group 14"/>
          <p:cNvGrpSpPr>
            <a:grpSpLocks/>
          </p:cNvGrpSpPr>
          <p:nvPr/>
        </p:nvGrpSpPr>
        <p:grpSpPr bwMode="auto">
          <a:xfrm>
            <a:off x="2986088" y="1117600"/>
            <a:ext cx="4856162" cy="133350"/>
            <a:chOff x="2986088" y="1223153"/>
            <a:chExt cx="4856162" cy="133350"/>
          </a:xfrm>
        </p:grpSpPr>
        <p:grpSp>
          <p:nvGrpSpPr>
            <p:cNvPr id="7426" name="Group 16"/>
            <p:cNvGrpSpPr>
              <a:grpSpLocks/>
            </p:cNvGrpSpPr>
            <p:nvPr/>
          </p:nvGrpSpPr>
          <p:grpSpPr bwMode="auto">
            <a:xfrm>
              <a:off x="2986088" y="1223153"/>
              <a:ext cx="4856162" cy="133350"/>
              <a:chOff x="2310484" y="868044"/>
              <a:chExt cx="3758063" cy="95693"/>
            </a:xfrm>
          </p:grpSpPr>
          <p:grpSp>
            <p:nvGrpSpPr>
              <p:cNvPr id="7428" name="Group 317"/>
              <p:cNvGrpSpPr>
                <a:grpSpLocks/>
              </p:cNvGrpSpPr>
              <p:nvPr/>
            </p:nvGrpSpPr>
            <p:grpSpPr bwMode="auto">
              <a:xfrm>
                <a:off x="4027964" y="868044"/>
                <a:ext cx="2040583" cy="95693"/>
                <a:chOff x="3730493" y="4709415"/>
                <a:chExt cx="1883614" cy="95693"/>
              </a:xfrm>
            </p:grpSpPr>
            <p:sp>
              <p:nvSpPr>
                <p:cNvPr id="7431" name="TextBox 318"/>
                <p:cNvSpPr txBox="1">
                  <a:spLocks noChangeArrowheads="1"/>
                </p:cNvSpPr>
                <p:nvPr/>
              </p:nvSpPr>
              <p:spPr bwMode="auto">
                <a:xfrm>
                  <a:off x="3858302" y="4716777"/>
                  <a:ext cx="1755805" cy="7730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Establish working group(s) and run dementia con</a:t>
                  </a:r>
                  <a:r>
                    <a:rPr lang="en-GB" sz="700">
                      <a:solidFill>
                        <a:srgbClr val="FF0000"/>
                      </a:solidFill>
                      <a:latin typeface="Segoe UI" pitchFamily="34" charset="0"/>
                      <a:cs typeface="Segoe UI" pitchFamily="34" charset="0"/>
                    </a:rPr>
                    <a:t>. </a:t>
                  </a:r>
                  <a:r>
                    <a:rPr lang="en-GB" sz="700" i="1">
                      <a:solidFill>
                        <a:srgbClr val="FF0000"/>
                      </a:solidFill>
                      <a:latin typeface="Segoe UI" pitchFamily="34" charset="0"/>
                      <a:cs typeface="Segoe UI" pitchFamily="34" charset="0"/>
                    </a:rPr>
                    <a:t>(Delayed)</a:t>
                  </a:r>
                  <a:r>
                    <a:rPr lang="en-GB" sz="700">
                      <a:solidFill>
                        <a:srgbClr val="FF0000"/>
                      </a:solidFill>
                      <a:latin typeface="Segoe UI" pitchFamily="34" charset="0"/>
                      <a:cs typeface="Segoe UI" pitchFamily="34" charset="0"/>
                    </a:rPr>
                    <a:t> </a:t>
                  </a:r>
                </a:p>
              </p:txBody>
            </p:sp>
            <p:sp>
              <p:nvSpPr>
                <p:cNvPr id="320" name="Diamond 319"/>
                <p:cNvSpPr/>
                <p:nvPr/>
              </p:nvSpPr>
              <p:spPr>
                <a:xfrm>
                  <a:off x="3730494" y="4709415"/>
                  <a:ext cx="102062"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166" name="Straight Connector 165"/>
              <p:cNvCxnSpPr>
                <a:endCxn id="320" idx="1"/>
              </p:cNvCxnSpPr>
              <p:nvPr/>
            </p:nvCxnSpPr>
            <p:spPr>
              <a:xfrm flipV="1">
                <a:off x="2607787" y="915891"/>
                <a:ext cx="142017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7" name="Diamond 166"/>
              <p:cNvSpPr/>
              <p:nvPr/>
            </p:nvSpPr>
            <p:spPr>
              <a:xfrm>
                <a:off x="2310484" y="893106"/>
                <a:ext cx="49141" cy="45568"/>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61" name="Straight Connector 560"/>
            <p:cNvCxnSpPr/>
            <p:nvPr/>
          </p:nvCxnSpPr>
          <p:spPr bwMode="auto">
            <a:xfrm>
              <a:off x="3021013" y="1286653"/>
              <a:ext cx="34925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7241" name="Group 243"/>
          <p:cNvGrpSpPr>
            <a:grpSpLocks/>
          </p:cNvGrpSpPr>
          <p:nvPr/>
        </p:nvGrpSpPr>
        <p:grpSpPr bwMode="auto">
          <a:xfrm>
            <a:off x="2763838" y="1584325"/>
            <a:ext cx="2587625" cy="133350"/>
            <a:chOff x="1551142" y="1310765"/>
            <a:chExt cx="2001374" cy="95693"/>
          </a:xfrm>
        </p:grpSpPr>
        <p:grpSp>
          <p:nvGrpSpPr>
            <p:cNvPr id="7420" name="Group 244"/>
            <p:cNvGrpSpPr>
              <a:grpSpLocks/>
            </p:cNvGrpSpPr>
            <p:nvPr/>
          </p:nvGrpSpPr>
          <p:grpSpPr bwMode="auto">
            <a:xfrm>
              <a:off x="2326694" y="1340768"/>
              <a:ext cx="1172445" cy="45719"/>
              <a:chOff x="2871097" y="3576201"/>
              <a:chExt cx="1172445" cy="45719"/>
            </a:xfrm>
          </p:grpSpPr>
          <p:cxnSp>
            <p:nvCxnSpPr>
              <p:cNvPr id="578" name="Straight Connector 577"/>
              <p:cNvCxnSpPr/>
              <p:nvPr/>
            </p:nvCxnSpPr>
            <p:spPr>
              <a:xfrm>
                <a:off x="2935385" y="3598601"/>
                <a:ext cx="110873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9" name="Diamond 578"/>
              <p:cNvSpPr/>
              <p:nvPr/>
            </p:nvSpPr>
            <p:spPr>
              <a:xfrm>
                <a:off x="2871538" y="3575817"/>
                <a:ext cx="49113"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21" name="Group 245"/>
            <p:cNvGrpSpPr>
              <a:grpSpLocks/>
            </p:cNvGrpSpPr>
            <p:nvPr/>
          </p:nvGrpSpPr>
          <p:grpSpPr bwMode="auto">
            <a:xfrm>
              <a:off x="1551142" y="1310765"/>
              <a:ext cx="2001374" cy="95693"/>
              <a:chOff x="435931" y="5445224"/>
              <a:chExt cx="1847402" cy="95693"/>
            </a:xfrm>
          </p:grpSpPr>
          <p:sp>
            <p:nvSpPr>
              <p:cNvPr id="7422" name="TextBox 246"/>
              <p:cNvSpPr txBox="1">
                <a:spLocks noChangeArrowheads="1"/>
              </p:cNvSpPr>
              <p:nvPr/>
            </p:nvSpPr>
            <p:spPr bwMode="auto">
              <a:xfrm>
                <a:off x="435931" y="5452854"/>
                <a:ext cx="698880" cy="7730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Design R&amp;D strategy</a:t>
                </a:r>
              </a:p>
            </p:txBody>
          </p:sp>
          <p:sp>
            <p:nvSpPr>
              <p:cNvPr id="577" name="Diamond 576"/>
              <p:cNvSpPr/>
              <p:nvPr/>
            </p:nvSpPr>
            <p:spPr>
              <a:xfrm>
                <a:off x="2188129" y="5445224"/>
                <a:ext cx="9520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42" name="Group 243"/>
          <p:cNvGrpSpPr>
            <a:grpSpLocks/>
          </p:cNvGrpSpPr>
          <p:nvPr/>
        </p:nvGrpSpPr>
        <p:grpSpPr bwMode="auto">
          <a:xfrm>
            <a:off x="6016625" y="1601788"/>
            <a:ext cx="4681538" cy="133350"/>
            <a:chOff x="2326694" y="1310765"/>
            <a:chExt cx="3622402" cy="95693"/>
          </a:xfrm>
        </p:grpSpPr>
        <p:grpSp>
          <p:nvGrpSpPr>
            <p:cNvPr id="7414" name="Group 244"/>
            <p:cNvGrpSpPr>
              <a:grpSpLocks/>
            </p:cNvGrpSpPr>
            <p:nvPr/>
          </p:nvGrpSpPr>
          <p:grpSpPr bwMode="auto">
            <a:xfrm>
              <a:off x="2326694" y="1340768"/>
              <a:ext cx="1172445" cy="45719"/>
              <a:chOff x="2871097" y="3576201"/>
              <a:chExt cx="1172445" cy="45719"/>
            </a:xfrm>
          </p:grpSpPr>
          <p:cxnSp>
            <p:nvCxnSpPr>
              <p:cNvPr id="587" name="Straight Connector 586"/>
              <p:cNvCxnSpPr/>
              <p:nvPr/>
            </p:nvCxnSpPr>
            <p:spPr>
              <a:xfrm>
                <a:off x="2934971" y="3598601"/>
                <a:ext cx="110797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88" name="Diamond 587"/>
              <p:cNvSpPr/>
              <p:nvPr/>
            </p:nvSpPr>
            <p:spPr>
              <a:xfrm>
                <a:off x="2871097" y="3575817"/>
                <a:ext cx="49134"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15" name="Group 245"/>
            <p:cNvGrpSpPr>
              <a:grpSpLocks/>
            </p:cNvGrpSpPr>
            <p:nvPr/>
          </p:nvGrpSpPr>
          <p:grpSpPr bwMode="auto">
            <a:xfrm>
              <a:off x="3449353" y="1310765"/>
              <a:ext cx="2499743" cy="95693"/>
              <a:chOff x="2188093" y="5445224"/>
              <a:chExt cx="2307457" cy="95693"/>
            </a:xfrm>
          </p:grpSpPr>
          <p:sp>
            <p:nvSpPr>
              <p:cNvPr id="7416" name="TextBox 246"/>
              <p:cNvSpPr txBox="1">
                <a:spLocks noChangeArrowheads="1"/>
              </p:cNvSpPr>
              <p:nvPr/>
            </p:nvSpPr>
            <p:spPr bwMode="auto">
              <a:xfrm>
                <a:off x="2311649" y="5445224"/>
                <a:ext cx="2183901" cy="7730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Design, develop and implement clear processes to support with R&amp;D strategy</a:t>
                </a:r>
              </a:p>
            </p:txBody>
          </p:sp>
          <p:sp>
            <p:nvSpPr>
              <p:cNvPr id="586" name="Diamond 585"/>
              <p:cNvSpPr/>
              <p:nvPr/>
            </p:nvSpPr>
            <p:spPr>
              <a:xfrm>
                <a:off x="2188141" y="5445224"/>
                <a:ext cx="9524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43" name="Group 20"/>
          <p:cNvGrpSpPr>
            <a:grpSpLocks/>
          </p:cNvGrpSpPr>
          <p:nvPr/>
        </p:nvGrpSpPr>
        <p:grpSpPr bwMode="auto">
          <a:xfrm>
            <a:off x="2987675" y="1795463"/>
            <a:ext cx="3300413" cy="133350"/>
            <a:chOff x="2987675" y="1796240"/>
            <a:chExt cx="3300413" cy="133350"/>
          </a:xfrm>
        </p:grpSpPr>
        <p:grpSp>
          <p:nvGrpSpPr>
            <p:cNvPr id="7406" name="Group 27"/>
            <p:cNvGrpSpPr>
              <a:grpSpLocks/>
            </p:cNvGrpSpPr>
            <p:nvPr/>
          </p:nvGrpSpPr>
          <p:grpSpPr bwMode="auto">
            <a:xfrm>
              <a:off x="2987675" y="1796240"/>
              <a:ext cx="3300413" cy="133350"/>
              <a:chOff x="2326694" y="1310765"/>
              <a:chExt cx="2554298" cy="95693"/>
            </a:xfrm>
          </p:grpSpPr>
          <p:grpSp>
            <p:nvGrpSpPr>
              <p:cNvPr id="7408" name="Group 146"/>
              <p:cNvGrpSpPr>
                <a:grpSpLocks/>
              </p:cNvGrpSpPr>
              <p:nvPr/>
            </p:nvGrpSpPr>
            <p:grpSpPr bwMode="auto">
              <a:xfrm>
                <a:off x="2326694" y="1335827"/>
                <a:ext cx="1172102" cy="45568"/>
                <a:chOff x="2871097" y="3571260"/>
                <a:chExt cx="1172102" cy="45568"/>
              </a:xfrm>
            </p:grpSpPr>
            <p:cxnSp>
              <p:nvCxnSpPr>
                <p:cNvPr id="148" name="Straight Connector 147"/>
                <p:cNvCxnSpPr/>
                <p:nvPr/>
              </p:nvCxnSpPr>
              <p:spPr>
                <a:xfrm>
                  <a:off x="3167194" y="3594045"/>
                  <a:ext cx="87600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9" name="Diamond 148"/>
                <p:cNvSpPr/>
                <p:nvPr/>
              </p:nvSpPr>
              <p:spPr>
                <a:xfrm>
                  <a:off x="2871097" y="3571261"/>
                  <a:ext cx="49145"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09" name="Group 226"/>
              <p:cNvGrpSpPr>
                <a:grpSpLocks/>
              </p:cNvGrpSpPr>
              <p:nvPr/>
            </p:nvGrpSpPr>
            <p:grpSpPr bwMode="auto">
              <a:xfrm>
                <a:off x="3449651" y="1310765"/>
                <a:ext cx="1431341" cy="95693"/>
                <a:chOff x="2188368" y="5445224"/>
                <a:chExt cx="1321239" cy="95693"/>
              </a:xfrm>
            </p:grpSpPr>
            <p:sp>
              <p:nvSpPr>
                <p:cNvPr id="7410" name="TextBox 227"/>
                <p:cNvSpPr txBox="1">
                  <a:spLocks noChangeArrowheads="1"/>
                </p:cNvSpPr>
                <p:nvPr/>
              </p:nvSpPr>
              <p:spPr bwMode="auto">
                <a:xfrm>
                  <a:off x="2311649" y="5454599"/>
                  <a:ext cx="119795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Framework and outline agreed</a:t>
                  </a:r>
                </a:p>
              </p:txBody>
            </p:sp>
            <p:sp>
              <p:nvSpPr>
                <p:cNvPr id="229" name="Diamond 228"/>
                <p:cNvSpPr/>
                <p:nvPr/>
              </p:nvSpPr>
              <p:spPr>
                <a:xfrm>
                  <a:off x="2188368" y="5445224"/>
                  <a:ext cx="9526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89" name="Straight Connector 588"/>
            <p:cNvCxnSpPr/>
            <p:nvPr/>
          </p:nvCxnSpPr>
          <p:spPr bwMode="auto">
            <a:xfrm>
              <a:off x="3049588" y="1862915"/>
              <a:ext cx="3206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44" name="Group 21"/>
          <p:cNvGrpSpPr>
            <a:grpSpLocks/>
          </p:cNvGrpSpPr>
          <p:nvPr/>
        </p:nvGrpSpPr>
        <p:grpSpPr bwMode="auto">
          <a:xfrm>
            <a:off x="3736975" y="2306638"/>
            <a:ext cx="3436938" cy="134937"/>
            <a:chOff x="4640242" y="638297"/>
            <a:chExt cx="2658855" cy="95693"/>
          </a:xfrm>
        </p:grpSpPr>
        <p:grpSp>
          <p:nvGrpSpPr>
            <p:cNvPr id="7400" name="Group 314"/>
            <p:cNvGrpSpPr>
              <a:grpSpLocks/>
            </p:cNvGrpSpPr>
            <p:nvPr/>
          </p:nvGrpSpPr>
          <p:grpSpPr bwMode="auto">
            <a:xfrm>
              <a:off x="5197426" y="638297"/>
              <a:ext cx="2101671" cy="95693"/>
              <a:chOff x="4799502" y="4621083"/>
              <a:chExt cx="1940004" cy="95693"/>
            </a:xfrm>
          </p:grpSpPr>
          <p:sp>
            <p:nvSpPr>
              <p:cNvPr id="7404" name="TextBox 315"/>
              <p:cNvSpPr txBox="1">
                <a:spLocks noChangeArrowheads="1"/>
              </p:cNvSpPr>
              <p:nvPr/>
            </p:nvSpPr>
            <p:spPr bwMode="auto">
              <a:xfrm>
                <a:off x="4908937" y="4626611"/>
                <a:ext cx="183056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Market analysis of current commercial position</a:t>
                </a:r>
              </a:p>
            </p:txBody>
          </p:sp>
          <p:sp>
            <p:nvSpPr>
              <p:cNvPr id="597" name="Diamond 596"/>
              <p:cNvSpPr/>
              <p:nvPr/>
            </p:nvSpPr>
            <p:spPr>
              <a:xfrm>
                <a:off x="4799850" y="4621083"/>
                <a:ext cx="9522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401" name="Group 217"/>
            <p:cNvGrpSpPr>
              <a:grpSpLocks/>
            </p:cNvGrpSpPr>
            <p:nvPr/>
          </p:nvGrpSpPr>
          <p:grpSpPr bwMode="auto">
            <a:xfrm>
              <a:off x="4640242" y="666531"/>
              <a:ext cx="537527" cy="45719"/>
              <a:chOff x="1287128" y="916812"/>
              <a:chExt cx="537527" cy="45719"/>
            </a:xfrm>
          </p:grpSpPr>
          <p:cxnSp>
            <p:nvCxnSpPr>
              <p:cNvPr id="594" name="Straight Connector 593"/>
              <p:cNvCxnSpPr/>
              <p:nvPr/>
            </p:nvCxnSpPr>
            <p:spPr>
              <a:xfrm>
                <a:off x="1350990" y="940365"/>
                <a:ext cx="4740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95" name="Diamond 594"/>
              <p:cNvSpPr/>
              <p:nvPr/>
            </p:nvSpPr>
            <p:spPr>
              <a:xfrm>
                <a:off x="1287128" y="916723"/>
                <a:ext cx="49124" cy="4615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7245" name="Group 22"/>
          <p:cNvGrpSpPr>
            <a:grpSpLocks/>
          </p:cNvGrpSpPr>
          <p:nvPr/>
        </p:nvGrpSpPr>
        <p:grpSpPr bwMode="auto">
          <a:xfrm>
            <a:off x="2971800" y="2786063"/>
            <a:ext cx="2155825" cy="134937"/>
            <a:chOff x="2972503" y="2785914"/>
            <a:chExt cx="2155209" cy="134937"/>
          </a:xfrm>
        </p:grpSpPr>
        <p:grpSp>
          <p:nvGrpSpPr>
            <p:cNvPr id="7392" name="Group 21"/>
            <p:cNvGrpSpPr>
              <a:grpSpLocks/>
            </p:cNvGrpSpPr>
            <p:nvPr/>
          </p:nvGrpSpPr>
          <p:grpSpPr bwMode="auto">
            <a:xfrm>
              <a:off x="2972503" y="2785914"/>
              <a:ext cx="2155209" cy="134937"/>
              <a:chOff x="4640242" y="638297"/>
              <a:chExt cx="1667295" cy="95693"/>
            </a:xfrm>
          </p:grpSpPr>
          <p:grpSp>
            <p:nvGrpSpPr>
              <p:cNvPr id="7394" name="Group 314"/>
              <p:cNvGrpSpPr>
                <a:grpSpLocks/>
              </p:cNvGrpSpPr>
              <p:nvPr/>
            </p:nvGrpSpPr>
            <p:grpSpPr bwMode="auto">
              <a:xfrm>
                <a:off x="5197801" y="638297"/>
                <a:ext cx="1109736" cy="95693"/>
                <a:chOff x="4799850" y="4621083"/>
                <a:chExt cx="1024372" cy="95693"/>
              </a:xfrm>
            </p:grpSpPr>
            <p:sp>
              <p:nvSpPr>
                <p:cNvPr id="7398" name="TextBox 315"/>
                <p:cNvSpPr txBox="1">
                  <a:spLocks noChangeArrowheads="1"/>
                </p:cNvSpPr>
                <p:nvPr/>
              </p:nvSpPr>
              <p:spPr bwMode="auto">
                <a:xfrm>
                  <a:off x="4908938" y="4626611"/>
                  <a:ext cx="915284" cy="76393"/>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Interim arrangements in place</a:t>
                  </a:r>
                </a:p>
              </p:txBody>
            </p:sp>
            <p:sp>
              <p:nvSpPr>
                <p:cNvPr id="604" name="Diamond 603"/>
                <p:cNvSpPr/>
                <p:nvPr/>
              </p:nvSpPr>
              <p:spPr>
                <a:xfrm>
                  <a:off x="4799705" y="4621083"/>
                  <a:ext cx="9519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395" name="Group 217"/>
              <p:cNvGrpSpPr>
                <a:grpSpLocks/>
              </p:cNvGrpSpPr>
              <p:nvPr/>
            </p:nvGrpSpPr>
            <p:grpSpPr bwMode="auto">
              <a:xfrm>
                <a:off x="4640242" y="666442"/>
                <a:ext cx="537911" cy="46158"/>
                <a:chOff x="1287128" y="916723"/>
                <a:chExt cx="537911" cy="46158"/>
              </a:xfrm>
            </p:grpSpPr>
            <p:cxnSp>
              <p:nvCxnSpPr>
                <p:cNvPr id="601" name="Straight Connector 600"/>
                <p:cNvCxnSpPr/>
                <p:nvPr/>
              </p:nvCxnSpPr>
              <p:spPr>
                <a:xfrm>
                  <a:off x="1587929" y="940365"/>
                  <a:ext cx="23695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02" name="Diamond 601"/>
                <p:cNvSpPr/>
                <p:nvPr/>
              </p:nvSpPr>
              <p:spPr>
                <a:xfrm>
                  <a:off x="1287128" y="916723"/>
                  <a:ext cx="49110"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05" name="Straight Connector 604"/>
            <p:cNvCxnSpPr/>
            <p:nvPr/>
          </p:nvCxnSpPr>
          <p:spPr bwMode="auto">
            <a:xfrm>
              <a:off x="3035985" y="2860526"/>
              <a:ext cx="30630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46" name="Group 168"/>
          <p:cNvGrpSpPr>
            <a:grpSpLocks/>
          </p:cNvGrpSpPr>
          <p:nvPr/>
        </p:nvGrpSpPr>
        <p:grpSpPr bwMode="auto">
          <a:xfrm>
            <a:off x="7620000" y="3181350"/>
            <a:ext cx="2779713" cy="133350"/>
            <a:chOff x="7088229" y="3054353"/>
            <a:chExt cx="2779669" cy="133350"/>
          </a:xfrm>
        </p:grpSpPr>
        <p:sp>
          <p:nvSpPr>
            <p:cNvPr id="7390" name="TextBox 253"/>
            <p:cNvSpPr txBox="1">
              <a:spLocks noChangeArrowheads="1"/>
            </p:cNvSpPr>
            <p:nvPr/>
          </p:nvSpPr>
          <p:spPr bwMode="auto">
            <a:xfrm>
              <a:off x="7088229" y="3064986"/>
              <a:ext cx="2624947" cy="10772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Build network of wellbeing champions across the Trust Complete</a:t>
              </a:r>
            </a:p>
          </p:txBody>
        </p:sp>
        <p:sp>
          <p:nvSpPr>
            <p:cNvPr id="255" name="Diamond 254"/>
            <p:cNvSpPr/>
            <p:nvPr/>
          </p:nvSpPr>
          <p:spPr bwMode="auto">
            <a:xfrm>
              <a:off x="9734550" y="3054353"/>
              <a:ext cx="133348" cy="13335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47" name="Group 164"/>
          <p:cNvGrpSpPr>
            <a:grpSpLocks/>
          </p:cNvGrpSpPr>
          <p:nvPr/>
        </p:nvGrpSpPr>
        <p:grpSpPr bwMode="auto">
          <a:xfrm>
            <a:off x="10193338" y="3178175"/>
            <a:ext cx="2338387" cy="134938"/>
            <a:chOff x="10203751" y="3305970"/>
            <a:chExt cx="2339087" cy="134937"/>
          </a:xfrm>
        </p:grpSpPr>
        <p:sp>
          <p:nvSpPr>
            <p:cNvPr id="7388" name="TextBox 271"/>
            <p:cNvSpPr txBox="1">
              <a:spLocks noChangeArrowheads="1"/>
            </p:cNvSpPr>
            <p:nvPr/>
          </p:nvSpPr>
          <p:spPr bwMode="auto">
            <a:xfrm>
              <a:off x="10203751" y="3319450"/>
              <a:ext cx="2188665" cy="107977"/>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Implement specific projects./initiatives Complete</a:t>
              </a:r>
            </a:p>
          </p:txBody>
        </p:sp>
        <p:sp>
          <p:nvSpPr>
            <p:cNvPr id="273" name="Diamond 272"/>
            <p:cNvSpPr/>
            <p:nvPr/>
          </p:nvSpPr>
          <p:spPr bwMode="auto">
            <a:xfrm>
              <a:off x="12409448" y="3305970"/>
              <a:ext cx="133390" cy="1349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48" name="Group 261"/>
          <p:cNvGrpSpPr>
            <a:grpSpLocks/>
          </p:cNvGrpSpPr>
          <p:nvPr/>
        </p:nvGrpSpPr>
        <p:grpSpPr bwMode="auto">
          <a:xfrm>
            <a:off x="4030663" y="3081338"/>
            <a:ext cx="1295400" cy="134937"/>
            <a:chOff x="8136495" y="5445224"/>
            <a:chExt cx="925106" cy="95837"/>
          </a:xfrm>
        </p:grpSpPr>
        <p:sp>
          <p:nvSpPr>
            <p:cNvPr id="7386" name="TextBox 262"/>
            <p:cNvSpPr txBox="1">
              <a:spLocks noChangeArrowheads="1"/>
            </p:cNvSpPr>
            <p:nvPr/>
          </p:nvSpPr>
          <p:spPr bwMode="auto">
            <a:xfrm>
              <a:off x="8136495" y="5450822"/>
              <a:ext cx="807001"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Quarterly wellbeing days</a:t>
              </a:r>
            </a:p>
          </p:txBody>
        </p:sp>
        <p:sp>
          <p:nvSpPr>
            <p:cNvPr id="614" name="Diamond 613"/>
            <p:cNvSpPr/>
            <p:nvPr/>
          </p:nvSpPr>
          <p:spPr>
            <a:xfrm>
              <a:off x="8966370" y="5445224"/>
              <a:ext cx="95232" cy="958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49" name="Group 261"/>
          <p:cNvGrpSpPr>
            <a:grpSpLocks/>
          </p:cNvGrpSpPr>
          <p:nvPr/>
        </p:nvGrpSpPr>
        <p:grpSpPr bwMode="auto">
          <a:xfrm>
            <a:off x="6335713" y="3073400"/>
            <a:ext cx="1295400" cy="134938"/>
            <a:chOff x="8136495" y="5445224"/>
            <a:chExt cx="925106" cy="95837"/>
          </a:xfrm>
        </p:grpSpPr>
        <p:sp>
          <p:nvSpPr>
            <p:cNvPr id="7384" name="TextBox 262"/>
            <p:cNvSpPr txBox="1">
              <a:spLocks noChangeArrowheads="1"/>
            </p:cNvSpPr>
            <p:nvPr/>
          </p:nvSpPr>
          <p:spPr bwMode="auto">
            <a:xfrm>
              <a:off x="8136495" y="5450822"/>
              <a:ext cx="807001"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Quarterly wellbeing days</a:t>
              </a:r>
            </a:p>
          </p:txBody>
        </p:sp>
        <p:sp>
          <p:nvSpPr>
            <p:cNvPr id="619" name="Diamond 618"/>
            <p:cNvSpPr/>
            <p:nvPr/>
          </p:nvSpPr>
          <p:spPr>
            <a:xfrm>
              <a:off x="8966370" y="5445224"/>
              <a:ext cx="95232" cy="958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50" name="Group 96"/>
          <p:cNvGrpSpPr>
            <a:grpSpLocks/>
          </p:cNvGrpSpPr>
          <p:nvPr/>
        </p:nvGrpSpPr>
        <p:grpSpPr bwMode="auto">
          <a:xfrm>
            <a:off x="8583613" y="3038475"/>
            <a:ext cx="3941762" cy="134938"/>
            <a:chOff x="8583305" y="3177242"/>
            <a:chExt cx="3942461" cy="134938"/>
          </a:xfrm>
        </p:grpSpPr>
        <p:grpSp>
          <p:nvGrpSpPr>
            <p:cNvPr id="7379" name="Group 261"/>
            <p:cNvGrpSpPr>
              <a:grpSpLocks/>
            </p:cNvGrpSpPr>
            <p:nvPr/>
          </p:nvGrpSpPr>
          <p:grpSpPr bwMode="auto">
            <a:xfrm>
              <a:off x="8583305" y="3177242"/>
              <a:ext cx="3942461" cy="134938"/>
              <a:chOff x="8144090" y="5412386"/>
              <a:chExt cx="2815869" cy="95837"/>
            </a:xfrm>
          </p:grpSpPr>
          <p:sp>
            <p:nvSpPr>
              <p:cNvPr id="7382" name="TextBox 262"/>
              <p:cNvSpPr txBox="1">
                <a:spLocks noChangeArrowheads="1"/>
              </p:cNvSpPr>
              <p:nvPr/>
            </p:nvSpPr>
            <p:spPr bwMode="auto">
              <a:xfrm>
                <a:off x="8144090" y="5421814"/>
                <a:ext cx="807001" cy="76944"/>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Quarterly wellbeing days</a:t>
                </a:r>
              </a:p>
            </p:txBody>
          </p:sp>
          <p:sp>
            <p:nvSpPr>
              <p:cNvPr id="623" name="Diamond 622"/>
              <p:cNvSpPr/>
              <p:nvPr/>
            </p:nvSpPr>
            <p:spPr>
              <a:xfrm>
                <a:off x="10864698" y="5412386"/>
                <a:ext cx="95261" cy="958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626" name="Straight Connector 625"/>
            <p:cNvCxnSpPr/>
            <p:nvPr/>
          </p:nvCxnSpPr>
          <p:spPr bwMode="auto">
            <a:xfrm>
              <a:off x="9847179" y="3243917"/>
              <a:ext cx="258173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28" name="Diamond 627"/>
            <p:cNvSpPr/>
            <p:nvPr/>
          </p:nvSpPr>
          <p:spPr bwMode="auto">
            <a:xfrm>
              <a:off x="9769377" y="3212167"/>
              <a:ext cx="63511" cy="6350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375" name="Diamond 374"/>
          <p:cNvSpPr/>
          <p:nvPr/>
        </p:nvSpPr>
        <p:spPr bwMode="auto">
          <a:xfrm>
            <a:off x="1457325" y="4002088"/>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nvGrpSpPr>
          <p:cNvPr id="7252" name="Group 370"/>
          <p:cNvGrpSpPr>
            <a:grpSpLocks/>
          </p:cNvGrpSpPr>
          <p:nvPr/>
        </p:nvGrpSpPr>
        <p:grpSpPr bwMode="auto">
          <a:xfrm>
            <a:off x="9775825" y="3967163"/>
            <a:ext cx="2376488" cy="133350"/>
            <a:chOff x="7094461" y="5445224"/>
            <a:chExt cx="1697441" cy="95474"/>
          </a:xfrm>
        </p:grpSpPr>
        <p:sp>
          <p:nvSpPr>
            <p:cNvPr id="7377" name="TextBox 371"/>
            <p:cNvSpPr txBox="1">
              <a:spLocks noChangeArrowheads="1"/>
            </p:cNvSpPr>
            <p:nvPr/>
          </p:nvSpPr>
          <p:spPr bwMode="auto">
            <a:xfrm>
              <a:off x="7094461" y="5460580"/>
              <a:ext cx="1592107" cy="77125"/>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Communicate results of staff surveys. needs Complete</a:t>
              </a:r>
            </a:p>
          </p:txBody>
        </p:sp>
        <p:sp>
          <p:nvSpPr>
            <p:cNvPr id="373" name="Diamond 372"/>
            <p:cNvSpPr/>
            <p:nvPr/>
          </p:nvSpPr>
          <p:spPr>
            <a:xfrm>
              <a:off x="8696655" y="5445224"/>
              <a:ext cx="95247" cy="95474"/>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53" name="Group 377"/>
          <p:cNvGrpSpPr>
            <a:grpSpLocks/>
          </p:cNvGrpSpPr>
          <p:nvPr/>
        </p:nvGrpSpPr>
        <p:grpSpPr bwMode="auto">
          <a:xfrm>
            <a:off x="7632700" y="4110038"/>
            <a:ext cx="4522788" cy="133350"/>
            <a:chOff x="5482726" y="5441532"/>
            <a:chExt cx="3230851" cy="95394"/>
          </a:xfrm>
        </p:grpSpPr>
        <p:sp>
          <p:nvSpPr>
            <p:cNvPr id="7375" name="TextBox 378"/>
            <p:cNvSpPr txBox="1">
              <a:spLocks noChangeArrowheads="1"/>
            </p:cNvSpPr>
            <p:nvPr/>
          </p:nvSpPr>
          <p:spPr bwMode="auto">
            <a:xfrm>
              <a:off x="5482726" y="5449558"/>
              <a:ext cx="3117264" cy="77061"/>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Support operational leads to develop and implement action plans in response to staff survey results Complete</a:t>
              </a:r>
            </a:p>
          </p:txBody>
        </p:sp>
        <p:sp>
          <p:nvSpPr>
            <p:cNvPr id="380" name="Diamond 379"/>
            <p:cNvSpPr/>
            <p:nvPr/>
          </p:nvSpPr>
          <p:spPr>
            <a:xfrm>
              <a:off x="8618319" y="5441532"/>
              <a:ext cx="95258" cy="95394"/>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54" name="Group 105"/>
          <p:cNvGrpSpPr>
            <a:grpSpLocks/>
          </p:cNvGrpSpPr>
          <p:nvPr/>
        </p:nvGrpSpPr>
        <p:grpSpPr bwMode="auto">
          <a:xfrm>
            <a:off x="1457325" y="5368925"/>
            <a:ext cx="7386638" cy="133350"/>
            <a:chOff x="1468438" y="5507038"/>
            <a:chExt cx="7386637" cy="133350"/>
          </a:xfrm>
        </p:grpSpPr>
        <p:grpSp>
          <p:nvGrpSpPr>
            <p:cNvPr id="7367" name="Group 445"/>
            <p:cNvGrpSpPr>
              <a:grpSpLocks/>
            </p:cNvGrpSpPr>
            <p:nvPr/>
          </p:nvGrpSpPr>
          <p:grpSpPr bwMode="auto">
            <a:xfrm>
              <a:off x="1468438" y="5507038"/>
              <a:ext cx="7386637" cy="133350"/>
              <a:chOff x="567713" y="1310765"/>
              <a:chExt cx="5716106" cy="95693"/>
            </a:xfrm>
          </p:grpSpPr>
          <p:grpSp>
            <p:nvGrpSpPr>
              <p:cNvPr id="7369" name="Group 446"/>
              <p:cNvGrpSpPr>
                <a:grpSpLocks/>
              </p:cNvGrpSpPr>
              <p:nvPr/>
            </p:nvGrpSpPr>
            <p:grpSpPr bwMode="auto">
              <a:xfrm>
                <a:off x="567713" y="1340384"/>
                <a:ext cx="2880780" cy="45568"/>
                <a:chOff x="1112116" y="3575817"/>
                <a:chExt cx="2880780" cy="45568"/>
              </a:xfrm>
            </p:grpSpPr>
            <p:cxnSp>
              <p:nvCxnSpPr>
                <p:cNvPr id="451" name="Straight Connector 450"/>
                <p:cNvCxnSpPr/>
                <p:nvPr/>
              </p:nvCxnSpPr>
              <p:spPr>
                <a:xfrm>
                  <a:off x="2594889" y="3598601"/>
                  <a:ext cx="139800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2" name="Diamond 451"/>
                <p:cNvSpPr/>
                <p:nvPr/>
              </p:nvSpPr>
              <p:spPr>
                <a:xfrm>
                  <a:off x="1112116" y="3575817"/>
                  <a:ext cx="49139"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370" name="Group 447"/>
              <p:cNvGrpSpPr>
                <a:grpSpLocks/>
              </p:cNvGrpSpPr>
              <p:nvPr/>
            </p:nvGrpSpPr>
            <p:grpSpPr bwMode="auto">
              <a:xfrm>
                <a:off x="3468101" y="1310765"/>
                <a:ext cx="2815718" cy="95693"/>
                <a:chOff x="2205399" y="5445224"/>
                <a:chExt cx="2599126" cy="95693"/>
              </a:xfrm>
            </p:grpSpPr>
            <p:sp>
              <p:nvSpPr>
                <p:cNvPr id="7371" name="TextBox 448"/>
                <p:cNvSpPr txBox="1">
                  <a:spLocks noChangeArrowheads="1"/>
                </p:cNvSpPr>
                <p:nvPr/>
              </p:nvSpPr>
              <p:spPr bwMode="auto">
                <a:xfrm>
                  <a:off x="2311648" y="5445224"/>
                  <a:ext cx="249287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Increase no. of staff who are trained and can competently carry out investigations</a:t>
                  </a:r>
                </a:p>
              </p:txBody>
            </p:sp>
            <p:sp>
              <p:nvSpPr>
                <p:cNvPr id="450" name="Diamond 449"/>
                <p:cNvSpPr/>
                <p:nvPr/>
              </p:nvSpPr>
              <p:spPr>
                <a:xfrm>
                  <a:off x="2205443" y="5445224"/>
                  <a:ext cx="9525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36" name="Straight Connector 635"/>
            <p:cNvCxnSpPr/>
            <p:nvPr/>
          </p:nvCxnSpPr>
          <p:spPr bwMode="auto">
            <a:xfrm>
              <a:off x="1536701" y="5581651"/>
              <a:ext cx="185578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55" name="Group 109"/>
          <p:cNvGrpSpPr>
            <a:grpSpLocks/>
          </p:cNvGrpSpPr>
          <p:nvPr/>
        </p:nvGrpSpPr>
        <p:grpSpPr bwMode="auto">
          <a:xfrm>
            <a:off x="1471613" y="6094413"/>
            <a:ext cx="7386637" cy="133350"/>
            <a:chOff x="1471613" y="6211888"/>
            <a:chExt cx="7386637" cy="133350"/>
          </a:xfrm>
        </p:grpSpPr>
        <p:grpSp>
          <p:nvGrpSpPr>
            <p:cNvPr id="7359" name="Group 487"/>
            <p:cNvGrpSpPr>
              <a:grpSpLocks/>
            </p:cNvGrpSpPr>
            <p:nvPr/>
          </p:nvGrpSpPr>
          <p:grpSpPr bwMode="auto">
            <a:xfrm>
              <a:off x="1471613" y="6211888"/>
              <a:ext cx="7386637" cy="133350"/>
              <a:chOff x="567713" y="1310765"/>
              <a:chExt cx="5716106" cy="95693"/>
            </a:xfrm>
          </p:grpSpPr>
          <p:grpSp>
            <p:nvGrpSpPr>
              <p:cNvPr id="7361" name="Group 488"/>
              <p:cNvGrpSpPr>
                <a:grpSpLocks/>
              </p:cNvGrpSpPr>
              <p:nvPr/>
            </p:nvGrpSpPr>
            <p:grpSpPr bwMode="auto">
              <a:xfrm>
                <a:off x="567713" y="1340384"/>
                <a:ext cx="2880779" cy="45568"/>
                <a:chOff x="1112116" y="3575817"/>
                <a:chExt cx="2880779" cy="45568"/>
              </a:xfrm>
            </p:grpSpPr>
            <p:cxnSp>
              <p:nvCxnSpPr>
                <p:cNvPr id="493" name="Straight Connector 492"/>
                <p:cNvCxnSpPr/>
                <p:nvPr/>
              </p:nvCxnSpPr>
              <p:spPr>
                <a:xfrm>
                  <a:off x="2581375" y="3598601"/>
                  <a:ext cx="141152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94" name="Diamond 493"/>
                <p:cNvSpPr/>
                <p:nvPr/>
              </p:nvSpPr>
              <p:spPr>
                <a:xfrm>
                  <a:off x="1112116" y="3575817"/>
                  <a:ext cx="49139"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362" name="Group 489"/>
              <p:cNvGrpSpPr>
                <a:grpSpLocks/>
              </p:cNvGrpSpPr>
              <p:nvPr/>
            </p:nvGrpSpPr>
            <p:grpSpPr bwMode="auto">
              <a:xfrm>
                <a:off x="3449289" y="1310765"/>
                <a:ext cx="2834530" cy="95693"/>
                <a:chOff x="2188034" y="5445224"/>
                <a:chExt cx="2616491" cy="95693"/>
              </a:xfrm>
            </p:grpSpPr>
            <p:sp>
              <p:nvSpPr>
                <p:cNvPr id="7363" name="TextBox 490"/>
                <p:cNvSpPr txBox="1">
                  <a:spLocks noChangeArrowheads="1"/>
                </p:cNvSpPr>
                <p:nvPr/>
              </p:nvSpPr>
              <p:spPr bwMode="auto">
                <a:xfrm>
                  <a:off x="2311648" y="5445224"/>
                  <a:ext cx="249287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SME work to revise content especially refresher training</a:t>
                  </a:r>
                </a:p>
              </p:txBody>
            </p:sp>
            <p:sp>
              <p:nvSpPr>
                <p:cNvPr id="492" name="Diamond 491"/>
                <p:cNvSpPr/>
                <p:nvPr/>
              </p:nvSpPr>
              <p:spPr>
                <a:xfrm>
                  <a:off x="2188433" y="5445224"/>
                  <a:ext cx="9525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39" name="Straight Connector 638"/>
            <p:cNvCxnSpPr/>
            <p:nvPr/>
          </p:nvCxnSpPr>
          <p:spPr bwMode="auto">
            <a:xfrm>
              <a:off x="1517650" y="6278563"/>
              <a:ext cx="185578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56" name="Group 108"/>
          <p:cNvGrpSpPr>
            <a:grpSpLocks/>
          </p:cNvGrpSpPr>
          <p:nvPr/>
        </p:nvGrpSpPr>
        <p:grpSpPr bwMode="auto">
          <a:xfrm>
            <a:off x="1471613" y="6227763"/>
            <a:ext cx="7386637" cy="133350"/>
            <a:chOff x="1471613" y="6313488"/>
            <a:chExt cx="7386637" cy="133350"/>
          </a:xfrm>
        </p:grpSpPr>
        <p:grpSp>
          <p:nvGrpSpPr>
            <p:cNvPr id="7351" name="Group 494"/>
            <p:cNvGrpSpPr>
              <a:grpSpLocks/>
            </p:cNvGrpSpPr>
            <p:nvPr/>
          </p:nvGrpSpPr>
          <p:grpSpPr bwMode="auto">
            <a:xfrm>
              <a:off x="1471613" y="6313488"/>
              <a:ext cx="7386637" cy="133350"/>
              <a:chOff x="567713" y="1310765"/>
              <a:chExt cx="5716106" cy="95693"/>
            </a:xfrm>
          </p:grpSpPr>
          <p:grpSp>
            <p:nvGrpSpPr>
              <p:cNvPr id="7353" name="Group 495"/>
              <p:cNvGrpSpPr>
                <a:grpSpLocks/>
              </p:cNvGrpSpPr>
              <p:nvPr/>
            </p:nvGrpSpPr>
            <p:grpSpPr bwMode="auto">
              <a:xfrm>
                <a:off x="567713" y="1340384"/>
                <a:ext cx="2880780" cy="45568"/>
                <a:chOff x="1112116" y="3575817"/>
                <a:chExt cx="2880780" cy="45568"/>
              </a:xfrm>
            </p:grpSpPr>
            <p:cxnSp>
              <p:nvCxnSpPr>
                <p:cNvPr id="500" name="Straight Connector 499"/>
                <p:cNvCxnSpPr/>
                <p:nvPr/>
              </p:nvCxnSpPr>
              <p:spPr>
                <a:xfrm>
                  <a:off x="2581375" y="3598601"/>
                  <a:ext cx="141152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01" name="Diamond 500"/>
                <p:cNvSpPr/>
                <p:nvPr/>
              </p:nvSpPr>
              <p:spPr>
                <a:xfrm>
                  <a:off x="1112116" y="3575817"/>
                  <a:ext cx="49139"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354" name="Group 496"/>
              <p:cNvGrpSpPr>
                <a:grpSpLocks/>
              </p:cNvGrpSpPr>
              <p:nvPr/>
            </p:nvGrpSpPr>
            <p:grpSpPr bwMode="auto">
              <a:xfrm>
                <a:off x="3449289" y="1310765"/>
                <a:ext cx="2834530" cy="95693"/>
                <a:chOff x="2188034" y="5445224"/>
                <a:chExt cx="2616491" cy="95693"/>
              </a:xfrm>
            </p:grpSpPr>
            <p:sp>
              <p:nvSpPr>
                <p:cNvPr id="7355" name="TextBox 497"/>
                <p:cNvSpPr txBox="1">
                  <a:spLocks noChangeArrowheads="1"/>
                </p:cNvSpPr>
                <p:nvPr/>
              </p:nvSpPr>
              <p:spPr bwMode="auto">
                <a:xfrm>
                  <a:off x="2311648" y="5445224"/>
                  <a:ext cx="249287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Pilot &amp; introduction of e-assessments to reduce training volume</a:t>
                  </a:r>
                </a:p>
              </p:txBody>
            </p:sp>
            <p:sp>
              <p:nvSpPr>
                <p:cNvPr id="499" name="Diamond 498"/>
                <p:cNvSpPr/>
                <p:nvPr/>
              </p:nvSpPr>
              <p:spPr>
                <a:xfrm>
                  <a:off x="2188433" y="5445224"/>
                  <a:ext cx="9525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41" name="Straight Connector 640"/>
            <p:cNvCxnSpPr/>
            <p:nvPr/>
          </p:nvCxnSpPr>
          <p:spPr bwMode="auto">
            <a:xfrm>
              <a:off x="1555750" y="6386513"/>
              <a:ext cx="185578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57" name="Group 129"/>
          <p:cNvGrpSpPr>
            <a:grpSpLocks/>
          </p:cNvGrpSpPr>
          <p:nvPr/>
        </p:nvGrpSpPr>
        <p:grpSpPr bwMode="auto">
          <a:xfrm>
            <a:off x="2994025" y="7827963"/>
            <a:ext cx="9234488" cy="133350"/>
            <a:chOff x="2994025" y="7859713"/>
            <a:chExt cx="9234488" cy="133350"/>
          </a:xfrm>
        </p:grpSpPr>
        <p:grpSp>
          <p:nvGrpSpPr>
            <p:cNvPr id="7343" name="Group 620"/>
            <p:cNvGrpSpPr>
              <a:grpSpLocks/>
            </p:cNvGrpSpPr>
            <p:nvPr/>
          </p:nvGrpSpPr>
          <p:grpSpPr bwMode="auto">
            <a:xfrm>
              <a:off x="2994025" y="7859713"/>
              <a:ext cx="9234488" cy="133350"/>
              <a:chOff x="175767" y="4152452"/>
              <a:chExt cx="7146417" cy="95693"/>
            </a:xfrm>
          </p:grpSpPr>
          <p:grpSp>
            <p:nvGrpSpPr>
              <p:cNvPr id="7345" name="Group 621"/>
              <p:cNvGrpSpPr>
                <a:grpSpLocks/>
              </p:cNvGrpSpPr>
              <p:nvPr/>
            </p:nvGrpSpPr>
            <p:grpSpPr bwMode="auto">
              <a:xfrm>
                <a:off x="5397061" y="4152452"/>
                <a:ext cx="1925123" cy="95693"/>
                <a:chOff x="4978173" y="2993483"/>
                <a:chExt cx="1777039" cy="95693"/>
              </a:xfrm>
            </p:grpSpPr>
            <p:sp>
              <p:nvSpPr>
                <p:cNvPr id="7349" name="TextBox 625"/>
                <p:cNvSpPr txBox="1">
                  <a:spLocks noChangeArrowheads="1"/>
                </p:cNvSpPr>
                <p:nvPr/>
              </p:nvSpPr>
              <p:spPr bwMode="auto">
                <a:xfrm>
                  <a:off x="5050595" y="3004719"/>
                  <a:ext cx="170461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Develop improved staff benefits and comm. to staff</a:t>
                  </a:r>
                </a:p>
              </p:txBody>
            </p:sp>
            <p:sp>
              <p:nvSpPr>
                <p:cNvPr id="627" name="Diamond 626"/>
                <p:cNvSpPr/>
                <p:nvPr/>
              </p:nvSpPr>
              <p:spPr>
                <a:xfrm>
                  <a:off x="4978174" y="2993483"/>
                  <a:ext cx="9525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346" name="Group 622"/>
              <p:cNvGrpSpPr>
                <a:grpSpLocks/>
              </p:cNvGrpSpPr>
              <p:nvPr/>
            </p:nvGrpSpPr>
            <p:grpSpPr bwMode="auto">
              <a:xfrm>
                <a:off x="175767" y="4177514"/>
                <a:ext cx="5174611" cy="45568"/>
                <a:chOff x="-2792507" y="3576276"/>
                <a:chExt cx="5174611" cy="45568"/>
              </a:xfrm>
            </p:grpSpPr>
            <p:cxnSp>
              <p:nvCxnSpPr>
                <p:cNvPr id="624" name="Straight Connector 623"/>
                <p:cNvCxnSpPr/>
                <p:nvPr/>
              </p:nvCxnSpPr>
              <p:spPr>
                <a:xfrm>
                  <a:off x="-2508714" y="3599061"/>
                  <a:ext cx="489081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25" name="Diamond 624"/>
                <p:cNvSpPr/>
                <p:nvPr/>
              </p:nvSpPr>
              <p:spPr>
                <a:xfrm>
                  <a:off x="-2792507" y="3576277"/>
                  <a:ext cx="49142"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54" name="Straight Connector 653"/>
            <p:cNvCxnSpPr/>
            <p:nvPr/>
          </p:nvCxnSpPr>
          <p:spPr bwMode="auto">
            <a:xfrm>
              <a:off x="3005138" y="7926388"/>
              <a:ext cx="34925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sp>
        <p:nvSpPr>
          <p:cNvPr id="7258" name="TextBox 686"/>
          <p:cNvSpPr txBox="1">
            <a:spLocks noChangeArrowheads="1"/>
          </p:cNvSpPr>
          <p:nvPr/>
        </p:nvSpPr>
        <p:spPr bwMode="auto">
          <a:xfrm>
            <a:off x="1587500" y="8278813"/>
            <a:ext cx="2957513" cy="107950"/>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Review and adjust the Recruitment Process (end date Mar-14) </a:t>
            </a:r>
          </a:p>
        </p:txBody>
      </p:sp>
      <p:sp>
        <p:nvSpPr>
          <p:cNvPr id="7259" name="TextBox 693"/>
          <p:cNvSpPr txBox="1">
            <a:spLocks noChangeArrowheads="1"/>
          </p:cNvSpPr>
          <p:nvPr/>
        </p:nvSpPr>
        <p:spPr bwMode="auto">
          <a:xfrm>
            <a:off x="1587500" y="8370888"/>
            <a:ext cx="3840163" cy="107950"/>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Develop comm. of recruitment process and training of recruiting man. (end date Mar-14)</a:t>
            </a:r>
          </a:p>
        </p:txBody>
      </p:sp>
      <p:sp>
        <p:nvSpPr>
          <p:cNvPr id="7260" name="TextBox 700"/>
          <p:cNvSpPr txBox="1">
            <a:spLocks noChangeArrowheads="1"/>
          </p:cNvSpPr>
          <p:nvPr/>
        </p:nvSpPr>
        <p:spPr bwMode="auto">
          <a:xfrm>
            <a:off x="1587500" y="8462963"/>
            <a:ext cx="3779838" cy="107950"/>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Develop metrics in order to enable monitoring of compliance (end date Mar-14)</a:t>
            </a:r>
          </a:p>
        </p:txBody>
      </p:sp>
      <p:sp>
        <p:nvSpPr>
          <p:cNvPr id="7261" name="TextBox 707"/>
          <p:cNvSpPr txBox="1">
            <a:spLocks noChangeArrowheads="1"/>
          </p:cNvSpPr>
          <p:nvPr/>
        </p:nvSpPr>
        <p:spPr bwMode="auto">
          <a:xfrm>
            <a:off x="1587500" y="8556625"/>
            <a:ext cx="2797175" cy="107950"/>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Roll out recruitment training to managers (end date Mar-14)</a:t>
            </a:r>
          </a:p>
        </p:txBody>
      </p:sp>
      <p:grpSp>
        <p:nvGrpSpPr>
          <p:cNvPr id="7262" name="Group 132"/>
          <p:cNvGrpSpPr>
            <a:grpSpLocks/>
          </p:cNvGrpSpPr>
          <p:nvPr/>
        </p:nvGrpSpPr>
        <p:grpSpPr bwMode="auto">
          <a:xfrm>
            <a:off x="3003550" y="8667750"/>
            <a:ext cx="5153025" cy="133350"/>
            <a:chOff x="3003070" y="8699500"/>
            <a:chExt cx="5153504" cy="133350"/>
          </a:xfrm>
        </p:grpSpPr>
        <p:grpSp>
          <p:nvGrpSpPr>
            <p:cNvPr id="7335" name="Group 709"/>
            <p:cNvGrpSpPr>
              <a:grpSpLocks/>
            </p:cNvGrpSpPr>
            <p:nvPr/>
          </p:nvGrpSpPr>
          <p:grpSpPr bwMode="auto">
            <a:xfrm>
              <a:off x="3003070" y="8699500"/>
              <a:ext cx="5153504" cy="133350"/>
              <a:chOff x="2334921" y="1310765"/>
              <a:chExt cx="3987521" cy="95693"/>
            </a:xfrm>
          </p:grpSpPr>
          <p:grpSp>
            <p:nvGrpSpPr>
              <p:cNvPr id="7337" name="Group 710"/>
              <p:cNvGrpSpPr>
                <a:grpSpLocks/>
              </p:cNvGrpSpPr>
              <p:nvPr/>
            </p:nvGrpSpPr>
            <p:grpSpPr bwMode="auto">
              <a:xfrm>
                <a:off x="2334921" y="1340384"/>
                <a:ext cx="1693006" cy="45568"/>
                <a:chOff x="2879324" y="3575817"/>
                <a:chExt cx="1693006" cy="45568"/>
              </a:xfrm>
            </p:grpSpPr>
            <p:cxnSp>
              <p:nvCxnSpPr>
                <p:cNvPr id="715" name="Straight Connector 714"/>
                <p:cNvCxnSpPr/>
                <p:nvPr/>
              </p:nvCxnSpPr>
              <p:spPr>
                <a:xfrm>
                  <a:off x="3163094" y="3598601"/>
                  <a:ext cx="14090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16" name="Diamond 715"/>
                <p:cNvSpPr/>
                <p:nvPr/>
              </p:nvSpPr>
              <p:spPr>
                <a:xfrm>
                  <a:off x="2879324" y="3575817"/>
                  <a:ext cx="49138"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338" name="Group 711"/>
              <p:cNvGrpSpPr>
                <a:grpSpLocks/>
              </p:cNvGrpSpPr>
              <p:nvPr/>
            </p:nvGrpSpPr>
            <p:grpSpPr bwMode="auto">
              <a:xfrm>
                <a:off x="4035298" y="1310765"/>
                <a:ext cx="2287144" cy="95693"/>
                <a:chOff x="2728967" y="5445224"/>
                <a:chExt cx="2111212" cy="95693"/>
              </a:xfrm>
            </p:grpSpPr>
            <p:sp>
              <p:nvSpPr>
                <p:cNvPr id="7339" name="TextBox 712"/>
                <p:cNvSpPr txBox="1">
                  <a:spLocks noChangeArrowheads="1"/>
                </p:cNvSpPr>
                <p:nvPr/>
              </p:nvSpPr>
              <p:spPr bwMode="auto">
                <a:xfrm>
                  <a:off x="2838182" y="5451055"/>
                  <a:ext cx="200199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Extend Recruitment Solution to include other occupational groups</a:t>
                  </a:r>
                </a:p>
              </p:txBody>
            </p:sp>
            <p:sp>
              <p:nvSpPr>
                <p:cNvPr id="714" name="Diamond 713"/>
                <p:cNvSpPr/>
                <p:nvPr/>
              </p:nvSpPr>
              <p:spPr>
                <a:xfrm>
                  <a:off x="2728769" y="5445224"/>
                  <a:ext cx="95252"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75" name="Straight Connector 674"/>
            <p:cNvCxnSpPr/>
            <p:nvPr/>
          </p:nvCxnSpPr>
          <p:spPr bwMode="auto">
            <a:xfrm>
              <a:off x="3023710" y="8774113"/>
              <a:ext cx="35087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sp>
        <p:nvSpPr>
          <p:cNvPr id="676" name="Diamond 675"/>
          <p:cNvSpPr/>
          <p:nvPr/>
        </p:nvSpPr>
        <p:spPr bwMode="auto">
          <a:xfrm>
            <a:off x="1497013" y="8304213"/>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677" name="Diamond 676"/>
          <p:cNvSpPr/>
          <p:nvPr/>
        </p:nvSpPr>
        <p:spPr bwMode="auto">
          <a:xfrm>
            <a:off x="1497013" y="8397875"/>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678" name="Diamond 677"/>
          <p:cNvSpPr/>
          <p:nvPr/>
        </p:nvSpPr>
        <p:spPr bwMode="auto">
          <a:xfrm>
            <a:off x="1497013" y="8491538"/>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682" name="Diamond 681"/>
          <p:cNvSpPr/>
          <p:nvPr/>
        </p:nvSpPr>
        <p:spPr bwMode="auto">
          <a:xfrm>
            <a:off x="1497013" y="8585200"/>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nvGrpSpPr>
          <p:cNvPr id="7267" name="Group 134"/>
          <p:cNvGrpSpPr>
            <a:grpSpLocks/>
          </p:cNvGrpSpPr>
          <p:nvPr/>
        </p:nvGrpSpPr>
        <p:grpSpPr bwMode="auto">
          <a:xfrm>
            <a:off x="9077325" y="8761413"/>
            <a:ext cx="3262313" cy="134937"/>
            <a:chOff x="9076532" y="8794012"/>
            <a:chExt cx="3263108" cy="134937"/>
          </a:xfrm>
        </p:grpSpPr>
        <p:sp>
          <p:nvSpPr>
            <p:cNvPr id="721" name="Diamond 720"/>
            <p:cNvSpPr/>
            <p:nvPr/>
          </p:nvSpPr>
          <p:spPr bwMode="auto">
            <a:xfrm>
              <a:off x="12206258" y="8794012"/>
              <a:ext cx="133382" cy="1349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34" name="TextBox 719"/>
            <p:cNvSpPr txBox="1">
              <a:spLocks noChangeArrowheads="1"/>
            </p:cNvSpPr>
            <p:nvPr/>
          </p:nvSpPr>
          <p:spPr bwMode="auto">
            <a:xfrm>
              <a:off x="9076532" y="8807619"/>
              <a:ext cx="3092006" cy="10772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Deliver an agreed model for recruit. and placement of temp staff Complete</a:t>
              </a:r>
            </a:p>
          </p:txBody>
        </p:sp>
      </p:grpSp>
      <p:grpSp>
        <p:nvGrpSpPr>
          <p:cNvPr id="7268" name="Group 135"/>
          <p:cNvGrpSpPr>
            <a:grpSpLocks/>
          </p:cNvGrpSpPr>
          <p:nvPr/>
        </p:nvGrpSpPr>
        <p:grpSpPr bwMode="auto">
          <a:xfrm>
            <a:off x="3746500" y="8915400"/>
            <a:ext cx="2493963" cy="107950"/>
            <a:chOff x="3746500" y="8947512"/>
            <a:chExt cx="2494492" cy="107722"/>
          </a:xfrm>
        </p:grpSpPr>
        <p:sp>
          <p:nvSpPr>
            <p:cNvPr id="730" name="Diamond 729"/>
            <p:cNvSpPr/>
            <p:nvPr/>
          </p:nvSpPr>
          <p:spPr bwMode="auto">
            <a:xfrm>
              <a:off x="3746500" y="8976027"/>
              <a:ext cx="63513" cy="63366"/>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32" name="TextBox 726"/>
            <p:cNvSpPr txBox="1">
              <a:spLocks noChangeArrowheads="1"/>
            </p:cNvSpPr>
            <p:nvPr/>
          </p:nvSpPr>
          <p:spPr bwMode="auto">
            <a:xfrm>
              <a:off x="3849072" y="8947512"/>
              <a:ext cx="2391920" cy="10772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Review and streamline job evaluation process</a:t>
              </a:r>
            </a:p>
          </p:txBody>
        </p:sp>
      </p:grpSp>
      <p:grpSp>
        <p:nvGrpSpPr>
          <p:cNvPr id="7269" name="Group 136"/>
          <p:cNvGrpSpPr>
            <a:grpSpLocks/>
          </p:cNvGrpSpPr>
          <p:nvPr/>
        </p:nvGrpSpPr>
        <p:grpSpPr bwMode="auto">
          <a:xfrm>
            <a:off x="9547225" y="7002463"/>
            <a:ext cx="2595563" cy="133350"/>
            <a:chOff x="9546744" y="7088039"/>
            <a:chExt cx="2596044" cy="133350"/>
          </a:xfrm>
        </p:grpSpPr>
        <p:sp>
          <p:nvSpPr>
            <p:cNvPr id="542" name="Diamond 541"/>
            <p:cNvSpPr/>
            <p:nvPr/>
          </p:nvSpPr>
          <p:spPr bwMode="auto">
            <a:xfrm>
              <a:off x="12009413" y="7088039"/>
              <a:ext cx="133375" cy="13335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30" name="TextBox 540"/>
            <p:cNvSpPr txBox="1">
              <a:spLocks noChangeArrowheads="1"/>
            </p:cNvSpPr>
            <p:nvPr/>
          </p:nvSpPr>
          <p:spPr bwMode="auto">
            <a:xfrm>
              <a:off x="9546744" y="7107752"/>
              <a:ext cx="2442012" cy="10772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 Increase in team away days including use of MBTI Complete </a:t>
              </a:r>
            </a:p>
          </p:txBody>
        </p:sp>
      </p:grpSp>
      <p:sp>
        <p:nvSpPr>
          <p:cNvPr id="7270" name="TextBox 533"/>
          <p:cNvSpPr txBox="1">
            <a:spLocks noChangeArrowheads="1"/>
          </p:cNvSpPr>
          <p:nvPr/>
        </p:nvSpPr>
        <p:spPr bwMode="auto">
          <a:xfrm>
            <a:off x="8153400" y="6910388"/>
            <a:ext cx="3827463" cy="107950"/>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Ensure HR policies and practices enable and support effective team based working Complete</a:t>
            </a:r>
          </a:p>
        </p:txBody>
      </p:sp>
      <p:grpSp>
        <p:nvGrpSpPr>
          <p:cNvPr id="7271" name="Group 143"/>
          <p:cNvGrpSpPr>
            <a:grpSpLocks/>
          </p:cNvGrpSpPr>
          <p:nvPr/>
        </p:nvGrpSpPr>
        <p:grpSpPr bwMode="auto">
          <a:xfrm>
            <a:off x="8231188" y="5765800"/>
            <a:ext cx="3919537" cy="133350"/>
            <a:chOff x="8230453" y="5892685"/>
            <a:chExt cx="3920272" cy="133350"/>
          </a:xfrm>
        </p:grpSpPr>
        <p:sp>
          <p:nvSpPr>
            <p:cNvPr id="471" name="Diamond 470"/>
            <p:cNvSpPr/>
            <p:nvPr/>
          </p:nvSpPr>
          <p:spPr bwMode="auto">
            <a:xfrm>
              <a:off x="12017350" y="5892685"/>
              <a:ext cx="133375" cy="13335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28" name="TextBox 469"/>
            <p:cNvSpPr txBox="1">
              <a:spLocks noChangeArrowheads="1"/>
            </p:cNvSpPr>
            <p:nvPr/>
          </p:nvSpPr>
          <p:spPr bwMode="auto">
            <a:xfrm>
              <a:off x="8230453" y="5905499"/>
              <a:ext cx="3784403" cy="10772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Review appraisal process and identify best approach to linking with changes to T&amp;C complete </a:t>
              </a:r>
            </a:p>
          </p:txBody>
        </p:sp>
      </p:grpSp>
      <p:grpSp>
        <p:nvGrpSpPr>
          <p:cNvPr id="7272" name="Group 146"/>
          <p:cNvGrpSpPr>
            <a:grpSpLocks/>
          </p:cNvGrpSpPr>
          <p:nvPr/>
        </p:nvGrpSpPr>
        <p:grpSpPr bwMode="auto">
          <a:xfrm>
            <a:off x="8628063" y="5870575"/>
            <a:ext cx="3522662" cy="133350"/>
            <a:chOff x="8627829" y="5987686"/>
            <a:chExt cx="3522896" cy="133350"/>
          </a:xfrm>
        </p:grpSpPr>
        <p:sp>
          <p:nvSpPr>
            <p:cNvPr id="478" name="Diamond 477"/>
            <p:cNvSpPr/>
            <p:nvPr/>
          </p:nvSpPr>
          <p:spPr bwMode="auto">
            <a:xfrm>
              <a:off x="12017366" y="5987686"/>
              <a:ext cx="133359" cy="13335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26" name="TextBox 476"/>
            <p:cNvSpPr txBox="1">
              <a:spLocks noChangeArrowheads="1"/>
            </p:cNvSpPr>
            <p:nvPr/>
          </p:nvSpPr>
          <p:spPr bwMode="auto">
            <a:xfrm>
              <a:off x="8627829" y="6000750"/>
              <a:ext cx="3387026" cy="107223"/>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Link values to appraisal process Complete</a:t>
              </a:r>
            </a:p>
          </p:txBody>
        </p:sp>
      </p:grpSp>
      <p:grpSp>
        <p:nvGrpSpPr>
          <p:cNvPr id="7273" name="Group 144"/>
          <p:cNvGrpSpPr>
            <a:grpSpLocks/>
          </p:cNvGrpSpPr>
          <p:nvPr/>
        </p:nvGrpSpPr>
        <p:grpSpPr bwMode="auto">
          <a:xfrm>
            <a:off x="8628063" y="5972175"/>
            <a:ext cx="3522662" cy="133350"/>
            <a:chOff x="8627829" y="6089286"/>
            <a:chExt cx="3522896" cy="133350"/>
          </a:xfrm>
        </p:grpSpPr>
        <p:sp>
          <p:nvSpPr>
            <p:cNvPr id="485" name="Diamond 484"/>
            <p:cNvSpPr/>
            <p:nvPr/>
          </p:nvSpPr>
          <p:spPr bwMode="auto">
            <a:xfrm>
              <a:off x="12017366" y="6089286"/>
              <a:ext cx="133359" cy="13335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24" name="TextBox 483"/>
            <p:cNvSpPr txBox="1">
              <a:spLocks noChangeArrowheads="1"/>
            </p:cNvSpPr>
            <p:nvPr/>
          </p:nvSpPr>
          <p:spPr bwMode="auto">
            <a:xfrm>
              <a:off x="8627829" y="6102350"/>
              <a:ext cx="3387027" cy="107223"/>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  Incorporate consideration of staff wellbeing into appraisal process Complete</a:t>
              </a:r>
            </a:p>
          </p:txBody>
        </p:sp>
      </p:grpSp>
      <p:sp>
        <p:nvSpPr>
          <p:cNvPr id="7274" name="TextBox 371"/>
          <p:cNvSpPr txBox="1">
            <a:spLocks noChangeArrowheads="1"/>
          </p:cNvSpPr>
          <p:nvPr/>
        </p:nvSpPr>
        <p:spPr bwMode="auto">
          <a:xfrm>
            <a:off x="1539875" y="3983038"/>
            <a:ext cx="2752725" cy="107950"/>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Communicate results of staff surveys needs (end date Mar-15)</a:t>
            </a:r>
          </a:p>
        </p:txBody>
      </p:sp>
      <p:grpSp>
        <p:nvGrpSpPr>
          <p:cNvPr id="7275" name="Group 149"/>
          <p:cNvGrpSpPr>
            <a:grpSpLocks/>
          </p:cNvGrpSpPr>
          <p:nvPr/>
        </p:nvGrpSpPr>
        <p:grpSpPr bwMode="auto">
          <a:xfrm>
            <a:off x="1457325" y="4133850"/>
            <a:ext cx="5122863" cy="107950"/>
            <a:chOff x="1457805" y="4240502"/>
            <a:chExt cx="5121940" cy="107722"/>
          </a:xfrm>
        </p:grpSpPr>
        <p:sp>
          <p:nvSpPr>
            <p:cNvPr id="382" name="Diamond 381"/>
            <p:cNvSpPr/>
            <p:nvPr/>
          </p:nvSpPr>
          <p:spPr bwMode="auto">
            <a:xfrm>
              <a:off x="1457805" y="4256343"/>
              <a:ext cx="63489" cy="64951"/>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22" name="TextBox 378"/>
            <p:cNvSpPr txBox="1">
              <a:spLocks noChangeArrowheads="1"/>
            </p:cNvSpPr>
            <p:nvPr/>
          </p:nvSpPr>
          <p:spPr bwMode="auto">
            <a:xfrm>
              <a:off x="1553943" y="4240502"/>
              <a:ext cx="5025802" cy="10772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Support operational leads to develop and implement action plans in response to staff survey results (end date Mar-15)</a:t>
              </a:r>
            </a:p>
          </p:txBody>
        </p:sp>
      </p:grpSp>
      <p:grpSp>
        <p:nvGrpSpPr>
          <p:cNvPr id="7276" name="Group 152"/>
          <p:cNvGrpSpPr>
            <a:grpSpLocks/>
          </p:cNvGrpSpPr>
          <p:nvPr/>
        </p:nvGrpSpPr>
        <p:grpSpPr bwMode="auto">
          <a:xfrm>
            <a:off x="7326313" y="4464050"/>
            <a:ext cx="4846637" cy="133350"/>
            <a:chOff x="7327074" y="4622801"/>
            <a:chExt cx="4845878" cy="133350"/>
          </a:xfrm>
        </p:grpSpPr>
        <p:sp>
          <p:nvSpPr>
            <p:cNvPr id="394" name="Diamond 393"/>
            <p:cNvSpPr/>
            <p:nvPr/>
          </p:nvSpPr>
          <p:spPr bwMode="auto">
            <a:xfrm>
              <a:off x="12039623" y="4622801"/>
              <a:ext cx="133329" cy="13335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20" name="TextBox 392"/>
            <p:cNvSpPr txBox="1">
              <a:spLocks noChangeArrowheads="1"/>
            </p:cNvSpPr>
            <p:nvPr/>
          </p:nvSpPr>
          <p:spPr bwMode="auto">
            <a:xfrm>
              <a:off x="7327074" y="4635615"/>
              <a:ext cx="4677768" cy="10772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Support operational leads to ensure effective staff consultation as part of service remodelling programme Complete</a:t>
              </a:r>
            </a:p>
          </p:txBody>
        </p:sp>
      </p:grpSp>
      <p:grpSp>
        <p:nvGrpSpPr>
          <p:cNvPr id="7277" name="Group 154"/>
          <p:cNvGrpSpPr>
            <a:grpSpLocks/>
          </p:cNvGrpSpPr>
          <p:nvPr/>
        </p:nvGrpSpPr>
        <p:grpSpPr bwMode="auto">
          <a:xfrm>
            <a:off x="9866313" y="4616450"/>
            <a:ext cx="2298700" cy="133350"/>
            <a:chOff x="9866312" y="4775880"/>
            <a:chExt cx="2298700" cy="133350"/>
          </a:xfrm>
        </p:grpSpPr>
        <p:sp>
          <p:nvSpPr>
            <p:cNvPr id="401" name="Diamond 400"/>
            <p:cNvSpPr/>
            <p:nvPr/>
          </p:nvSpPr>
          <p:spPr bwMode="auto">
            <a:xfrm>
              <a:off x="12031662" y="4775880"/>
              <a:ext cx="133350" cy="13335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18" name="TextBox 399"/>
            <p:cNvSpPr txBox="1">
              <a:spLocks noChangeArrowheads="1"/>
            </p:cNvSpPr>
            <p:nvPr/>
          </p:nvSpPr>
          <p:spPr bwMode="auto">
            <a:xfrm>
              <a:off x="9866312" y="4788694"/>
              <a:ext cx="2144233" cy="10772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Further develop partnership working model Complete </a:t>
              </a:r>
            </a:p>
          </p:txBody>
        </p:sp>
      </p:grpSp>
      <p:grpSp>
        <p:nvGrpSpPr>
          <p:cNvPr id="7278" name="Group 158"/>
          <p:cNvGrpSpPr>
            <a:grpSpLocks/>
          </p:cNvGrpSpPr>
          <p:nvPr/>
        </p:nvGrpSpPr>
        <p:grpSpPr bwMode="auto">
          <a:xfrm>
            <a:off x="7796213" y="5014913"/>
            <a:ext cx="2068512" cy="134937"/>
            <a:chOff x="7796056" y="5173663"/>
            <a:chExt cx="2068669" cy="134937"/>
          </a:xfrm>
        </p:grpSpPr>
        <p:sp>
          <p:nvSpPr>
            <p:cNvPr id="422" name="Diamond 421"/>
            <p:cNvSpPr/>
            <p:nvPr/>
          </p:nvSpPr>
          <p:spPr bwMode="auto">
            <a:xfrm>
              <a:off x="9731365" y="5173663"/>
              <a:ext cx="133360" cy="1349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16" name="TextBox 420"/>
            <p:cNvSpPr txBox="1">
              <a:spLocks noChangeArrowheads="1"/>
            </p:cNvSpPr>
            <p:nvPr/>
          </p:nvSpPr>
          <p:spPr bwMode="auto">
            <a:xfrm>
              <a:off x="7796056" y="5191656"/>
              <a:ext cx="1901798" cy="108352"/>
            </a:xfrm>
            <a:prstGeom prst="rect">
              <a:avLst/>
            </a:prstGeom>
            <a:noFill/>
            <a:ln w="9525">
              <a:noFill/>
              <a:miter lim="800000"/>
              <a:headEnd/>
              <a:tailEnd/>
            </a:ln>
          </p:spPr>
          <p:txBody>
            <a:bodyPr lIns="0" tIns="0" rIns="0" bIns="0">
              <a:spAutoFit/>
            </a:bodyPr>
            <a:lstStyle/>
            <a:p>
              <a:pPr algn="r"/>
              <a:r>
                <a:rPr lang="en-GB" sz="700">
                  <a:latin typeface="Segoe UI" pitchFamily="34" charset="0"/>
                  <a:cs typeface="Segoe UI" pitchFamily="34" charset="0"/>
                </a:rPr>
                <a:t>Improve effectiveness of policy group Complete</a:t>
              </a:r>
            </a:p>
          </p:txBody>
        </p:sp>
      </p:grpSp>
      <p:grpSp>
        <p:nvGrpSpPr>
          <p:cNvPr id="7279" name="Group 341"/>
          <p:cNvGrpSpPr>
            <a:grpSpLocks/>
          </p:cNvGrpSpPr>
          <p:nvPr/>
        </p:nvGrpSpPr>
        <p:grpSpPr bwMode="auto">
          <a:xfrm>
            <a:off x="9731375" y="3530600"/>
            <a:ext cx="2060575" cy="133350"/>
            <a:chOff x="7054054" y="5455767"/>
            <a:chExt cx="1471741" cy="95693"/>
          </a:xfrm>
        </p:grpSpPr>
        <p:sp>
          <p:nvSpPr>
            <p:cNvPr id="7313" name="TextBox 342"/>
            <p:cNvSpPr txBox="1">
              <a:spLocks noChangeArrowheads="1"/>
            </p:cNvSpPr>
            <p:nvPr/>
          </p:nvSpPr>
          <p:spPr bwMode="auto">
            <a:xfrm>
              <a:off x="7177669" y="5455767"/>
              <a:ext cx="134812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Improve uptake of flu vaccination Complete</a:t>
              </a:r>
            </a:p>
          </p:txBody>
        </p:sp>
        <p:sp>
          <p:nvSpPr>
            <p:cNvPr id="344" name="Diamond 343"/>
            <p:cNvSpPr/>
            <p:nvPr/>
          </p:nvSpPr>
          <p:spPr>
            <a:xfrm>
              <a:off x="7054054" y="5455767"/>
              <a:ext cx="9524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7280" name="Group 161"/>
          <p:cNvGrpSpPr>
            <a:grpSpLocks/>
          </p:cNvGrpSpPr>
          <p:nvPr/>
        </p:nvGrpSpPr>
        <p:grpSpPr bwMode="auto">
          <a:xfrm>
            <a:off x="1468438" y="3479800"/>
            <a:ext cx="1312862" cy="215900"/>
            <a:chOff x="1468438" y="3618649"/>
            <a:chExt cx="1313148" cy="215444"/>
          </a:xfrm>
        </p:grpSpPr>
        <p:sp>
          <p:nvSpPr>
            <p:cNvPr id="346" name="Diamond 345"/>
            <p:cNvSpPr/>
            <p:nvPr/>
          </p:nvSpPr>
          <p:spPr bwMode="auto">
            <a:xfrm>
              <a:off x="1468438" y="3693104"/>
              <a:ext cx="63514" cy="63366"/>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12" name="TextBox 342"/>
            <p:cNvSpPr txBox="1">
              <a:spLocks noChangeArrowheads="1"/>
            </p:cNvSpPr>
            <p:nvPr/>
          </p:nvSpPr>
          <p:spPr bwMode="auto">
            <a:xfrm>
              <a:off x="1565891" y="3618649"/>
              <a:ext cx="1215695" cy="2154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Improve uptake of flu vaccination (end date Mar-14)</a:t>
              </a:r>
            </a:p>
          </p:txBody>
        </p:sp>
      </p:grpSp>
      <p:grpSp>
        <p:nvGrpSpPr>
          <p:cNvPr id="7281" name="Group 162"/>
          <p:cNvGrpSpPr>
            <a:grpSpLocks/>
          </p:cNvGrpSpPr>
          <p:nvPr/>
        </p:nvGrpSpPr>
        <p:grpSpPr bwMode="auto">
          <a:xfrm>
            <a:off x="3744913" y="3481388"/>
            <a:ext cx="3717925" cy="107950"/>
            <a:chOff x="3744913" y="3567211"/>
            <a:chExt cx="3717925" cy="107722"/>
          </a:xfrm>
        </p:grpSpPr>
        <p:sp>
          <p:nvSpPr>
            <p:cNvPr id="338" name="Diamond 337"/>
            <p:cNvSpPr/>
            <p:nvPr/>
          </p:nvSpPr>
          <p:spPr bwMode="auto">
            <a:xfrm>
              <a:off x="3744913" y="3597309"/>
              <a:ext cx="63500" cy="63366"/>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10" name="TextBox 334"/>
            <p:cNvSpPr txBox="1">
              <a:spLocks noChangeArrowheads="1"/>
            </p:cNvSpPr>
            <p:nvPr/>
          </p:nvSpPr>
          <p:spPr bwMode="auto">
            <a:xfrm>
              <a:off x="3835148" y="3567211"/>
              <a:ext cx="3627690" cy="10772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Raise managers’ awareness of the service, publish KPI’s and SLA’s (end date Mar-14)</a:t>
              </a:r>
            </a:p>
          </p:txBody>
        </p:sp>
      </p:grpSp>
      <p:grpSp>
        <p:nvGrpSpPr>
          <p:cNvPr id="7282" name="Group 167"/>
          <p:cNvGrpSpPr>
            <a:grpSpLocks/>
          </p:cNvGrpSpPr>
          <p:nvPr/>
        </p:nvGrpSpPr>
        <p:grpSpPr bwMode="auto">
          <a:xfrm>
            <a:off x="1463675" y="2965450"/>
            <a:ext cx="3286125" cy="107950"/>
            <a:chOff x="1463675" y="3072224"/>
            <a:chExt cx="3285557" cy="107722"/>
          </a:xfrm>
        </p:grpSpPr>
        <p:sp>
          <p:nvSpPr>
            <p:cNvPr id="257" name="Diamond 256"/>
            <p:cNvSpPr/>
            <p:nvPr/>
          </p:nvSpPr>
          <p:spPr bwMode="auto">
            <a:xfrm>
              <a:off x="1463675" y="3095987"/>
              <a:ext cx="63489" cy="63366"/>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7308" name="TextBox 253"/>
            <p:cNvSpPr txBox="1">
              <a:spLocks noChangeArrowheads="1"/>
            </p:cNvSpPr>
            <p:nvPr/>
          </p:nvSpPr>
          <p:spPr bwMode="auto">
            <a:xfrm>
              <a:off x="1553686" y="3072224"/>
              <a:ext cx="3195546" cy="107722"/>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Build network of wellbeing champions across the Trust (end date Mar-14)</a:t>
              </a:r>
            </a:p>
          </p:txBody>
        </p:sp>
      </p:grpSp>
      <p:grpSp>
        <p:nvGrpSpPr>
          <p:cNvPr id="7283" name="Group 178"/>
          <p:cNvGrpSpPr>
            <a:grpSpLocks/>
          </p:cNvGrpSpPr>
          <p:nvPr/>
        </p:nvGrpSpPr>
        <p:grpSpPr bwMode="auto">
          <a:xfrm>
            <a:off x="1473200" y="7100888"/>
            <a:ext cx="9653588" cy="134937"/>
            <a:chOff x="1473200" y="7101549"/>
            <a:chExt cx="9653588" cy="134937"/>
          </a:xfrm>
        </p:grpSpPr>
        <p:grpSp>
          <p:nvGrpSpPr>
            <p:cNvPr id="7301" name="Group 546"/>
            <p:cNvGrpSpPr>
              <a:grpSpLocks/>
            </p:cNvGrpSpPr>
            <p:nvPr/>
          </p:nvGrpSpPr>
          <p:grpSpPr bwMode="auto">
            <a:xfrm>
              <a:off x="7481069" y="7101549"/>
              <a:ext cx="3645719" cy="134937"/>
              <a:chOff x="3819482" y="5445224"/>
              <a:chExt cx="2604103" cy="95693"/>
            </a:xfrm>
          </p:grpSpPr>
          <p:sp>
            <p:nvSpPr>
              <p:cNvPr id="7305" name="TextBox 547"/>
              <p:cNvSpPr txBox="1">
                <a:spLocks noChangeArrowheads="1"/>
              </p:cNvSpPr>
              <p:nvPr/>
            </p:nvSpPr>
            <p:spPr bwMode="auto">
              <a:xfrm>
                <a:off x="3930708" y="5456278"/>
                <a:ext cx="249287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Simplify assessment within leadership development framework to contribute to TNA</a:t>
                </a:r>
              </a:p>
            </p:txBody>
          </p:sp>
          <p:sp>
            <p:nvSpPr>
              <p:cNvPr id="549" name="Diamond 548"/>
              <p:cNvSpPr/>
              <p:nvPr/>
            </p:nvSpPr>
            <p:spPr>
              <a:xfrm>
                <a:off x="3818933" y="5445224"/>
                <a:ext cx="9525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551" name="Diamond 550"/>
            <p:cNvSpPr/>
            <p:nvPr/>
          </p:nvSpPr>
          <p:spPr bwMode="auto">
            <a:xfrm>
              <a:off x="1473200" y="7131711"/>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cxnSp>
          <p:nvCxnSpPr>
            <p:cNvPr id="726" name="Straight Connector 725"/>
            <p:cNvCxnSpPr/>
            <p:nvPr/>
          </p:nvCxnSpPr>
          <p:spPr bwMode="auto">
            <a:xfrm>
              <a:off x="3354388" y="7168224"/>
              <a:ext cx="4124325" cy="158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32" name="Straight Connector 731"/>
            <p:cNvCxnSpPr/>
            <p:nvPr/>
          </p:nvCxnSpPr>
          <p:spPr bwMode="auto">
            <a:xfrm>
              <a:off x="1504950" y="7163461"/>
              <a:ext cx="185578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84" name="Group 180"/>
          <p:cNvGrpSpPr>
            <a:grpSpLocks/>
          </p:cNvGrpSpPr>
          <p:nvPr/>
        </p:nvGrpSpPr>
        <p:grpSpPr bwMode="auto">
          <a:xfrm>
            <a:off x="1473200" y="7202488"/>
            <a:ext cx="9653588" cy="133350"/>
            <a:chOff x="1473200" y="7203149"/>
            <a:chExt cx="9653588" cy="133350"/>
          </a:xfrm>
        </p:grpSpPr>
        <p:grpSp>
          <p:nvGrpSpPr>
            <p:cNvPr id="7295" name="Group 553"/>
            <p:cNvGrpSpPr>
              <a:grpSpLocks/>
            </p:cNvGrpSpPr>
            <p:nvPr/>
          </p:nvGrpSpPr>
          <p:grpSpPr bwMode="auto">
            <a:xfrm>
              <a:off x="7481069" y="7203149"/>
              <a:ext cx="3645719" cy="133350"/>
              <a:chOff x="3819482" y="5445224"/>
              <a:chExt cx="2604103" cy="95693"/>
            </a:xfrm>
          </p:grpSpPr>
          <p:sp>
            <p:nvSpPr>
              <p:cNvPr id="7299" name="TextBox 554"/>
              <p:cNvSpPr txBox="1">
                <a:spLocks noChangeArrowheads="1"/>
              </p:cNvSpPr>
              <p:nvPr/>
            </p:nvSpPr>
            <p:spPr bwMode="auto">
              <a:xfrm>
                <a:off x="3930708" y="5456278"/>
                <a:ext cx="249287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Continue use of teamwork development structure/process to embed care pathways</a:t>
                </a:r>
              </a:p>
            </p:txBody>
          </p:sp>
          <p:sp>
            <p:nvSpPr>
              <p:cNvPr id="556" name="Diamond 555"/>
              <p:cNvSpPr/>
              <p:nvPr/>
            </p:nvSpPr>
            <p:spPr>
              <a:xfrm>
                <a:off x="3818933" y="5445224"/>
                <a:ext cx="9525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558" name="Diamond 557"/>
            <p:cNvSpPr/>
            <p:nvPr/>
          </p:nvSpPr>
          <p:spPr bwMode="auto">
            <a:xfrm>
              <a:off x="1473200" y="7244424"/>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cxnSp>
          <p:nvCxnSpPr>
            <p:cNvPr id="727" name="Straight Connector 726"/>
            <p:cNvCxnSpPr/>
            <p:nvPr/>
          </p:nvCxnSpPr>
          <p:spPr bwMode="auto">
            <a:xfrm>
              <a:off x="3370263" y="7276174"/>
              <a:ext cx="41163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33" name="Straight Connector 732"/>
            <p:cNvCxnSpPr/>
            <p:nvPr/>
          </p:nvCxnSpPr>
          <p:spPr bwMode="auto">
            <a:xfrm>
              <a:off x="1512888" y="7276174"/>
              <a:ext cx="185578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85" name="Group 179"/>
          <p:cNvGrpSpPr>
            <a:grpSpLocks/>
          </p:cNvGrpSpPr>
          <p:nvPr/>
        </p:nvGrpSpPr>
        <p:grpSpPr bwMode="auto">
          <a:xfrm>
            <a:off x="1473200" y="7302500"/>
            <a:ext cx="9653588" cy="134938"/>
            <a:chOff x="1473200" y="7303161"/>
            <a:chExt cx="9653588" cy="134938"/>
          </a:xfrm>
        </p:grpSpPr>
        <p:grpSp>
          <p:nvGrpSpPr>
            <p:cNvPr id="7289" name="Group 560"/>
            <p:cNvGrpSpPr>
              <a:grpSpLocks/>
            </p:cNvGrpSpPr>
            <p:nvPr/>
          </p:nvGrpSpPr>
          <p:grpSpPr bwMode="auto">
            <a:xfrm>
              <a:off x="7481069" y="7303161"/>
              <a:ext cx="3645719" cy="134938"/>
              <a:chOff x="3819482" y="5445224"/>
              <a:chExt cx="2604103" cy="95693"/>
            </a:xfrm>
          </p:grpSpPr>
          <p:sp>
            <p:nvSpPr>
              <p:cNvPr id="7293" name="TextBox 561"/>
              <p:cNvSpPr txBox="1">
                <a:spLocks noChangeArrowheads="1"/>
              </p:cNvSpPr>
              <p:nvPr/>
            </p:nvSpPr>
            <p:spPr bwMode="auto">
              <a:xfrm>
                <a:off x="3930708" y="5456278"/>
                <a:ext cx="2492877"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Use of Action Learning Sets and other tools to underpin service remodelling</a:t>
                </a:r>
              </a:p>
            </p:txBody>
          </p:sp>
          <p:sp>
            <p:nvSpPr>
              <p:cNvPr id="563" name="Diamond 562"/>
              <p:cNvSpPr/>
              <p:nvPr/>
            </p:nvSpPr>
            <p:spPr>
              <a:xfrm>
                <a:off x="3818933" y="5445224"/>
                <a:ext cx="9525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565" name="Diamond 564"/>
            <p:cNvSpPr/>
            <p:nvPr/>
          </p:nvSpPr>
          <p:spPr bwMode="auto">
            <a:xfrm>
              <a:off x="1473200" y="7346024"/>
              <a:ext cx="63500"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cxnSp>
          <p:nvCxnSpPr>
            <p:cNvPr id="731" name="Straight Connector 730"/>
            <p:cNvCxnSpPr/>
            <p:nvPr/>
          </p:nvCxnSpPr>
          <p:spPr bwMode="auto">
            <a:xfrm>
              <a:off x="3360738" y="7376186"/>
              <a:ext cx="413067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34" name="Straight Connector 733"/>
            <p:cNvCxnSpPr/>
            <p:nvPr/>
          </p:nvCxnSpPr>
          <p:spPr bwMode="auto">
            <a:xfrm>
              <a:off x="1516063" y="7376186"/>
              <a:ext cx="185578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7286" name="Group 2"/>
          <p:cNvGrpSpPr>
            <a:grpSpLocks/>
          </p:cNvGrpSpPr>
          <p:nvPr/>
        </p:nvGrpSpPr>
        <p:grpSpPr bwMode="auto">
          <a:xfrm>
            <a:off x="1473200" y="3309938"/>
            <a:ext cx="2673350" cy="107950"/>
            <a:chOff x="1473575" y="3309938"/>
            <a:chExt cx="2672975" cy="107950"/>
          </a:xfrm>
        </p:grpSpPr>
        <p:sp>
          <p:nvSpPr>
            <p:cNvPr id="7287" name="TextBox 271"/>
            <p:cNvSpPr txBox="1">
              <a:spLocks noChangeArrowheads="1"/>
            </p:cNvSpPr>
            <p:nvPr/>
          </p:nvSpPr>
          <p:spPr bwMode="auto">
            <a:xfrm>
              <a:off x="1552831" y="3309938"/>
              <a:ext cx="2593719" cy="107950"/>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Start to Implement specific projects./initiatives (end date Dec-15)</a:t>
              </a:r>
            </a:p>
          </p:txBody>
        </p:sp>
        <p:sp>
          <p:nvSpPr>
            <p:cNvPr id="564" name="Diamond 563"/>
            <p:cNvSpPr/>
            <p:nvPr/>
          </p:nvSpPr>
          <p:spPr bwMode="auto">
            <a:xfrm>
              <a:off x="1473575" y="3332163"/>
              <a:ext cx="63491" cy="63500"/>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 y="-15186"/>
          <a:ext cx="12726711" cy="9621000"/>
        </p:xfrm>
        <a:graphic>
          <a:graphicData uri="http://schemas.openxmlformats.org/drawingml/2006/table">
            <a:tbl>
              <a:tblPr firstRow="1" bandRow="1">
                <a:tableStyleId>{6E25E649-3F16-4E02-A733-19D2CDBF48F0}</a:tableStyleId>
              </a:tblPr>
              <a:tblGrid>
                <a:gridCol w="352800"/>
                <a:gridCol w="146576"/>
                <a:gridCol w="635335"/>
                <a:gridCol w="756000"/>
                <a:gridCol w="756000"/>
                <a:gridCol w="756000"/>
                <a:gridCol w="756000"/>
                <a:gridCol w="756000"/>
                <a:gridCol w="756000"/>
                <a:gridCol w="756000"/>
                <a:gridCol w="756000"/>
                <a:gridCol w="756000"/>
                <a:gridCol w="756000"/>
                <a:gridCol w="756000"/>
                <a:gridCol w="756000"/>
                <a:gridCol w="504000"/>
                <a:gridCol w="504000"/>
                <a:gridCol w="504000"/>
                <a:gridCol w="504000"/>
                <a:gridCol w="504000"/>
              </a:tblGrid>
              <a:tr h="149352">
                <a:tc>
                  <a:txBody>
                    <a:bodyPr/>
                    <a:lstStyle/>
                    <a:p>
                      <a:pPr algn="ct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00" b="1" dirty="0" smtClean="0">
                          <a:solidFill>
                            <a:schemeClr val="bg1"/>
                          </a:solidFill>
                          <a:latin typeface="Segoe UI" pitchFamily="34" charset="0"/>
                          <a:cs typeface="Segoe UI" pitchFamily="34" charset="0"/>
                        </a:rPr>
                        <a:t>Ref</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Apr 13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May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June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July 13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Aug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Sep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Oct 13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Nov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Dec 13</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Jan 14</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Feb 14</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Mar 14</a:t>
                      </a:r>
                      <a:endParaRPr lang="en-GB" sz="1000" b="1" dirty="0">
                        <a:solidFill>
                          <a:schemeClr val="bg1"/>
                        </a:solidFill>
                        <a:latin typeface="Segoe UI" pitchFamily="34" charset="0"/>
                        <a:cs typeface="Segoe UI"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Q1</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Q2</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Q3</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algn="ctr"/>
                      <a:r>
                        <a:rPr lang="en-GB" sz="1000" b="1" dirty="0" smtClean="0">
                          <a:solidFill>
                            <a:schemeClr val="bg1"/>
                          </a:solidFill>
                          <a:latin typeface="Segoe UI" pitchFamily="34" charset="0"/>
                          <a:cs typeface="Segoe UI" pitchFamily="34" charset="0"/>
                        </a:rPr>
                        <a:t>FY15 Q4</a:t>
                      </a:r>
                      <a:endParaRPr lang="en-GB" sz="1000" b="1" dirty="0">
                        <a:solidFill>
                          <a:schemeClr val="bg1"/>
                        </a:solidFill>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Segoe UI" pitchFamily="34" charset="0"/>
                          <a:cs typeface="Segoe UI" pitchFamily="34" charset="0"/>
                        </a:rPr>
                        <a:t>FY16</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r>
              <a:tr h="252000">
                <a:tc rowSpan="12" gridSpan="2">
                  <a:txBody>
                    <a:bodyPr/>
                    <a:lstStyle/>
                    <a:p>
                      <a:pPr algn="ctr"/>
                      <a:r>
                        <a:rPr lang="en-GB" sz="1100" b="1" dirty="0" smtClean="0">
                          <a:solidFill>
                            <a:schemeClr val="bg1"/>
                          </a:solidFill>
                          <a:latin typeface="Segoe UI" pitchFamily="34" charset="0"/>
                          <a:cs typeface="Segoe UI" pitchFamily="34" charset="0"/>
                        </a:rPr>
                        <a:t>Getting the Most out of Technology</a:t>
                      </a:r>
                      <a:endParaRPr lang="en-GB" sz="1100" b="1" dirty="0">
                        <a:solidFill>
                          <a:schemeClr val="bg1"/>
                        </a:solidFill>
                        <a:latin typeface="Segoe UI" pitchFamily="34" charset="0"/>
                        <a:cs typeface="Segoe UI" pitchFamily="34" charset="0"/>
                      </a:endParaRPr>
                    </a:p>
                  </a:txBody>
                  <a:tcPr marL="121176" marR="121176" marT="60600" marB="6060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rowSpan="12"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GB" sz="1000" dirty="0" smtClean="0">
                          <a:latin typeface="Segoe UI" pitchFamily="34" charset="0"/>
                          <a:cs typeface="Segoe UI" pitchFamily="34" charset="0"/>
                        </a:rPr>
                        <a:t>GMT 1.1</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endParaRPr lang="en-GB"/>
                    </a:p>
                  </a:txBody>
                  <a:tcPr/>
                </a:tc>
                <a:tc hMerge="1" vMerge="1">
                  <a:txBody>
                    <a:bodyPr/>
                    <a:lstStyle/>
                    <a:p>
                      <a:endParaRPr lang="en-GB"/>
                    </a:p>
                  </a:txBody>
                  <a:tcPr/>
                </a:tc>
                <a:tc>
                  <a:txBody>
                    <a:bodyPr/>
                    <a:lstStyle/>
                    <a:p>
                      <a:pPr algn="ctr"/>
                      <a:r>
                        <a:rPr lang="en-GB" sz="1000" dirty="0" smtClean="0">
                          <a:latin typeface="Segoe UI" pitchFamily="34" charset="0"/>
                          <a:cs typeface="Segoe UI" pitchFamily="34" charset="0"/>
                        </a:rPr>
                        <a:t>GMT 1.2</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224000">
                <a:tc gridSpan="2" vMerge="1">
                  <a:txBody>
                    <a:bodyPr/>
                    <a:lstStyle/>
                    <a:p>
                      <a:endParaRPr lang="en-GB"/>
                    </a:p>
                  </a:txBody>
                  <a:tcPr/>
                </a:tc>
                <a:tc hMerge="1" vMerge="1">
                  <a:txBody>
                    <a:bodyPr/>
                    <a:lstStyle/>
                    <a:p>
                      <a:endParaRPr lang="en-GB"/>
                    </a:p>
                  </a:txBody>
                  <a:tcPr/>
                </a:tc>
                <a:tc>
                  <a:txBody>
                    <a:bodyPr/>
                    <a:lstStyle/>
                    <a:p>
                      <a:pPr algn="ctr"/>
                      <a:r>
                        <a:rPr lang="en-GB" sz="1000" dirty="0" smtClean="0">
                          <a:latin typeface="Segoe UI" pitchFamily="34" charset="0"/>
                          <a:cs typeface="Segoe UI" pitchFamily="34" charset="0"/>
                        </a:rPr>
                        <a:t>GMT 1.3</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endParaRPr lang="en-GB" dirty="0"/>
                    </a:p>
                  </a:txBody>
                  <a:tcPr/>
                </a:tc>
                <a:tc hMerge="1" vMerge="1">
                  <a:txBody>
                    <a:bodyPr/>
                    <a:lstStyle/>
                    <a:p>
                      <a:endParaRPr lang="en-GB" dirty="0"/>
                    </a:p>
                  </a:txBody>
                  <a:tcPr marL="86554" marR="86554" marT="43285" marB="43285"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r>
                        <a:rPr lang="en-GB" sz="1000" dirty="0" smtClean="0">
                          <a:latin typeface="Segoe UI" pitchFamily="34" charset="0"/>
                          <a:cs typeface="Segoe UI" pitchFamily="34" charset="0"/>
                        </a:rPr>
                        <a:t>GMT 1.4</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880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r>
                        <a:rPr lang="en-GB" sz="1000" dirty="0" smtClean="0">
                          <a:latin typeface="Segoe UI" pitchFamily="34" charset="0"/>
                          <a:cs typeface="Segoe UI" pitchFamily="34" charset="0"/>
                        </a:rPr>
                        <a:t>GMT 1.5</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960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r>
                        <a:rPr lang="en-GB" sz="1000" dirty="0" smtClean="0">
                          <a:latin typeface="Segoe UI" pitchFamily="34" charset="0"/>
                          <a:cs typeface="Segoe UI" pitchFamily="34" charset="0"/>
                        </a:rPr>
                        <a:t>GMT 1.6</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r>
                        <a:rPr lang="en-GB" sz="1000" dirty="0" smtClean="0">
                          <a:latin typeface="Segoe UI" pitchFamily="34" charset="0"/>
                          <a:cs typeface="Segoe UI" pitchFamily="34" charset="0"/>
                        </a:rPr>
                        <a:t>GMT 1.7</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880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r>
                        <a:rPr lang="en-GB" sz="1000" dirty="0" smtClean="0">
                          <a:latin typeface="Segoe UI" pitchFamily="34" charset="0"/>
                          <a:cs typeface="Segoe UI" pitchFamily="34" charset="0"/>
                        </a:rPr>
                        <a:t>GMT 1.8</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60000">
                <a:tc gridSpan="2" vMerge="1">
                  <a:txBody>
                    <a:bodyPr/>
                    <a:lstStyle/>
                    <a:p>
                      <a:endParaRPr lang="en-GB"/>
                    </a:p>
                  </a:txBody>
                  <a:tcPr/>
                </a:tc>
                <a:tc hMerge="1" vMerge="1">
                  <a:txBody>
                    <a:bodyPr/>
                    <a:lstStyle/>
                    <a:p>
                      <a:pPr algn="ctr"/>
                      <a:endParaRPr lang="en-GB" sz="1100" b="1" dirty="0">
                        <a:latin typeface="Segoe UI" pitchFamily="34" charset="0"/>
                        <a:cs typeface="Segoe UI" pitchFamily="34" charset="0"/>
                      </a:endParaRPr>
                    </a:p>
                  </a:txBody>
                  <a:tcPr marL="86554" marR="86554" marT="43285" marB="43285"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r>
                        <a:rPr lang="en-GB" sz="1000" dirty="0" smtClean="0">
                          <a:latin typeface="Segoe UI" pitchFamily="34" charset="0"/>
                          <a:cs typeface="Segoe UI" pitchFamily="34" charset="0"/>
                        </a:rPr>
                        <a:t>GMT 2.1</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32000">
                <a:tc gridSpan="2" vMerge="1">
                  <a:txBody>
                    <a:bodyPr/>
                    <a:lstStyle/>
                    <a:p>
                      <a:endParaRPr lang="en-GB" dirty="0"/>
                    </a:p>
                  </a:txBody>
                  <a:tcPr/>
                </a:tc>
                <a:tc hMerge="1"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latin typeface="Segoe UI" pitchFamily="34" charset="0"/>
                        <a:cs typeface="Segoe UI" pitchFamily="34" charset="0"/>
                      </a:endParaRPr>
                    </a:p>
                  </a:txBody>
                  <a:tcPr marL="86554" marR="86554" marT="43285" marB="43285"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r>
                        <a:rPr lang="en-GB" sz="1000" dirty="0" smtClean="0">
                          <a:latin typeface="Segoe UI" pitchFamily="34" charset="0"/>
                          <a:cs typeface="Segoe UI" pitchFamily="34" charset="0"/>
                        </a:rPr>
                        <a:t>GMT 2.2</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63873">
                <a:tc gridSpan="2" vMerge="1">
                  <a:txBody>
                    <a:bodyPr/>
                    <a:lstStyle/>
                    <a:p>
                      <a:endParaRPr lang="en-GB"/>
                    </a:p>
                  </a:txBody>
                  <a:tcPr/>
                </a:tc>
                <a:tc hMerge="1" vMerge="1">
                  <a:txBody>
                    <a:bodyPr/>
                    <a:lstStyle/>
                    <a:p>
                      <a:endParaRPr lang="en-GB"/>
                    </a:p>
                  </a:txBody>
                  <a:tcPr/>
                </a:tc>
                <a:tc>
                  <a:txBody>
                    <a:bodyPr/>
                    <a:lstStyle/>
                    <a:p>
                      <a:pPr algn="ctr"/>
                      <a:r>
                        <a:rPr lang="en-GB" sz="1000" dirty="0" smtClean="0">
                          <a:latin typeface="Segoe UI" pitchFamily="34" charset="0"/>
                          <a:cs typeface="Segoe UI" pitchFamily="34" charset="0"/>
                        </a:rPr>
                        <a:t>GMT 3.1</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endParaRPr lang="en-GB"/>
                    </a:p>
                  </a:txBody>
                  <a:tcPr/>
                </a:tc>
                <a:tc hMerge="1" vMerge="1">
                  <a:txBody>
                    <a:bodyPr/>
                    <a:lstStyle/>
                    <a:p>
                      <a:endParaRPr lang="en-GB"/>
                    </a:p>
                  </a:txBody>
                  <a:tcPr/>
                </a:tc>
                <a:tc>
                  <a:txBody>
                    <a:bodyPr/>
                    <a:lstStyle/>
                    <a:p>
                      <a:pPr algn="ctr"/>
                      <a:r>
                        <a:rPr lang="en-GB" sz="1000" dirty="0" smtClean="0">
                          <a:latin typeface="Segoe UI" pitchFamily="34" charset="0"/>
                          <a:cs typeface="Segoe UI" pitchFamily="34" charset="0"/>
                        </a:rPr>
                        <a:t>GMT 4.1</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rowSpan="14" gridSpan="2">
                  <a:txBody>
                    <a:bodyPr/>
                    <a:lstStyle/>
                    <a:p>
                      <a:pPr algn="ctr"/>
                      <a:r>
                        <a:rPr lang="en-GB" sz="1100" b="1" dirty="0" smtClean="0">
                          <a:solidFill>
                            <a:schemeClr val="bg1"/>
                          </a:solidFill>
                          <a:latin typeface="Segoe UI" pitchFamily="34" charset="0"/>
                          <a:cs typeface="Segoe UI" pitchFamily="34" charset="0"/>
                        </a:rPr>
                        <a:t>Using Our</a:t>
                      </a:r>
                      <a:r>
                        <a:rPr lang="en-GB" sz="1100" b="1" baseline="0" dirty="0" smtClean="0">
                          <a:solidFill>
                            <a:schemeClr val="bg1"/>
                          </a:solidFill>
                          <a:latin typeface="Segoe UI" pitchFamily="34" charset="0"/>
                          <a:cs typeface="Segoe UI" pitchFamily="34" charset="0"/>
                        </a:rPr>
                        <a:t> Estate Efficiently</a:t>
                      </a:r>
                      <a:endParaRPr lang="en-GB" sz="11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3B6F"/>
                    </a:solidFill>
                  </a:tcPr>
                </a:tc>
                <a:tc rowSpan="14" hMerge="1">
                  <a:txBody>
                    <a:bodyPr/>
                    <a:lstStyle/>
                    <a:p>
                      <a:pPr algn="ctr"/>
                      <a:endParaRPr lang="en-GB" sz="800" b="1" dirty="0">
                        <a:latin typeface="Segoe UI" pitchFamily="34" charset="0"/>
                        <a:cs typeface="Segoe UI" pitchFamily="34" charset="0"/>
                      </a:endParaRPr>
                    </a:p>
                  </a:txBody>
                  <a:tcPr marL="86554" marR="86554" marT="43285" marB="43285"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r>
                        <a:rPr lang="en-GB" sz="1000" b="0" dirty="0" smtClean="0">
                          <a:latin typeface="Segoe UI" pitchFamily="34" charset="0"/>
                          <a:cs typeface="Segoe UI" pitchFamily="34" charset="0"/>
                        </a:rPr>
                        <a:t>UEE 1.1</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2000">
                <a:tc gridSpan="2" vMerge="1">
                  <a:txBody>
                    <a:bodyPr/>
                    <a:lstStyle/>
                    <a:p>
                      <a:pPr algn="ctr"/>
                      <a:endParaRPr lang="en-GB" sz="1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algn="ctr"/>
                      <a:endParaRPr lang="en-GB" sz="800" b="1" dirty="0">
                        <a:latin typeface="Segoe UI" pitchFamily="34" charset="0"/>
                        <a:cs typeface="Segoe UI" pitchFamily="34" charset="0"/>
                      </a:endParaRPr>
                    </a:p>
                  </a:txBody>
                  <a:tcPr marL="86554" marR="86554" marT="43285" marB="43285"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r>
                        <a:rPr lang="en-GB" sz="1000" b="0" dirty="0" smtClean="0">
                          <a:latin typeface="Segoe UI" pitchFamily="34" charset="0"/>
                          <a:cs typeface="Segoe UI" pitchFamily="34" charset="0"/>
                        </a:rPr>
                        <a:t>UEE</a:t>
                      </a:r>
                      <a:r>
                        <a:rPr lang="en-GB" sz="1000" b="0" baseline="0" dirty="0" smtClean="0">
                          <a:latin typeface="Segoe UI" pitchFamily="34" charset="0"/>
                          <a:cs typeface="Segoe UI" pitchFamily="34" charset="0"/>
                        </a:rPr>
                        <a:t> 1.2</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4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4000">
                <a:tc gridSpan="2" vMerge="1">
                  <a:txBody>
                    <a:bodyPr/>
                    <a:lstStyle/>
                    <a:p>
                      <a:pPr algn="ctr"/>
                      <a:endParaRPr lang="en-GB" sz="1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algn="ctr"/>
                      <a:endParaRPr lang="en-GB" sz="800" b="1" dirty="0">
                        <a:latin typeface="Segoe UI" pitchFamily="34" charset="0"/>
                        <a:cs typeface="Segoe UI" pitchFamily="34" charset="0"/>
                      </a:endParaRPr>
                    </a:p>
                  </a:txBody>
                  <a:tcPr marL="86554" marR="86554" marT="43285" marB="43285"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r>
                        <a:rPr lang="en-GB" sz="1000" b="0" dirty="0" smtClean="0">
                          <a:latin typeface="Segoe UI" pitchFamily="34" charset="0"/>
                          <a:cs typeface="Segoe UI" pitchFamily="34" charset="0"/>
                        </a:rPr>
                        <a:t>UEE 1.3</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4000">
                <a:tc gridSpan="2" vMerge="1">
                  <a:txBody>
                    <a:bodyPr/>
                    <a:lstStyle/>
                    <a:p>
                      <a:pPr algn="ctr"/>
                      <a:endParaRPr lang="en-GB" sz="1800" b="1" dirty="0">
                        <a:solidFill>
                          <a:schemeClr val="bg1"/>
                        </a:solidFill>
                        <a:latin typeface="Segoe UI" pitchFamily="34" charset="0"/>
                        <a:cs typeface="Segoe UI" pitchFamily="34" charset="0"/>
                      </a:endParaRPr>
                    </a:p>
                  </a:txBody>
                  <a:tcPr marL="86554" marR="86554" marT="43285" marB="43285" vert="vert27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hMerge="1" vMerge="1">
                  <a:txBody>
                    <a:bodyPr/>
                    <a:lstStyle/>
                    <a:p>
                      <a:pPr algn="ctr"/>
                      <a:endParaRPr lang="en-GB" sz="800" b="1" dirty="0">
                        <a:latin typeface="Segoe UI" pitchFamily="34" charset="0"/>
                        <a:cs typeface="Segoe UI" pitchFamily="34" charset="0"/>
                      </a:endParaRPr>
                    </a:p>
                  </a:txBody>
                  <a:tcPr marL="86554" marR="86554" marT="43285" marB="43285"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r>
                        <a:rPr lang="en-GB" sz="1000" b="0" dirty="0" smtClean="0">
                          <a:latin typeface="Segoe UI" pitchFamily="34" charset="0"/>
                          <a:cs typeface="Segoe UI" pitchFamily="34" charset="0"/>
                        </a:rPr>
                        <a:t>UEE 1.4</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6000">
                <a:tc gridSpan="2" vMerge="1">
                  <a:txBody>
                    <a:bodyPr/>
                    <a:lstStyle/>
                    <a:p>
                      <a:pPr algn="ctr"/>
                      <a:endParaRPr lang="en-GB" sz="800" b="0"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UEE 1.5</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4000">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UEE 2.1</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1600">
                <a:tc gridSpan="2" vMerge="1">
                  <a:txBody>
                    <a:bodyPr/>
                    <a:lstStyle/>
                    <a:p>
                      <a:endParaRPr lang="en-GB"/>
                    </a:p>
                  </a:txBody>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UEE 2.2</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32000">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UEE 3.1</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40000">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UEE 3.2</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6000">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UEE 3.3</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60000">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UEE 3.4</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86480">
                <a:tc gridSpan="2" vMerge="1">
                  <a:txBody>
                    <a:bodyPr/>
                    <a:lstStyle/>
                    <a:p>
                      <a:pPr algn="ctr"/>
                      <a:endParaRPr lang="en-GB" sz="800" b="1"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b="0" dirty="0" smtClean="0">
                          <a:latin typeface="Segoe UI" pitchFamily="34" charset="0"/>
                          <a:cs typeface="Segoe UI" pitchFamily="34" charset="0"/>
                        </a:rPr>
                        <a:t>UEE 3.5</a:t>
                      </a:r>
                      <a:endParaRPr lang="en-GB" sz="1000" b="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6000">
                <a:tc gridSpan="2" vMerge="1">
                  <a:txBody>
                    <a:bodyPr/>
                    <a:lstStyle/>
                    <a:p>
                      <a:pPr algn="ctr"/>
                      <a:endParaRPr lang="en-GB" sz="800" b="0"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dirty="0" smtClean="0">
                          <a:latin typeface="Segoe UI" pitchFamily="34" charset="0"/>
                          <a:cs typeface="Segoe UI" pitchFamily="34" charset="0"/>
                        </a:rPr>
                        <a:t>UEE 3.6</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60000">
                <a:tc gridSpan="2" vMerge="1">
                  <a:txBody>
                    <a:bodyPr/>
                    <a:lstStyle/>
                    <a:p>
                      <a:pPr algn="ctr"/>
                      <a:endParaRPr lang="en-GB" sz="800" b="0" dirty="0">
                        <a:solidFill>
                          <a:schemeClr val="bg1"/>
                        </a:solidFill>
                        <a:latin typeface="Segoe UI" pitchFamily="34" charset="0"/>
                        <a:cs typeface="Segoe UI" pitchFamily="34" charset="0"/>
                      </a:endParaRPr>
                    </a:p>
                  </a:txBody>
                  <a:tcPr marL="0" marR="0" marT="0" marB="0" vert="vert27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vMerge="1">
                  <a:txBody>
                    <a:bodyPr/>
                    <a:lstStyle/>
                    <a:p>
                      <a:endParaRPr lang="en-GB"/>
                    </a:p>
                  </a:txBody>
                  <a:tcPr/>
                </a:tc>
                <a:tc>
                  <a:txBody>
                    <a:bodyPr/>
                    <a:lstStyle/>
                    <a:p>
                      <a:pPr algn="ctr"/>
                      <a:r>
                        <a:rPr lang="en-GB" sz="1000" dirty="0" smtClean="0">
                          <a:latin typeface="Segoe UI" pitchFamily="34" charset="0"/>
                          <a:cs typeface="Segoe UI" pitchFamily="34" charset="0"/>
                        </a:rPr>
                        <a:t>UEE 3.7</a:t>
                      </a:r>
                      <a:endParaRPr lang="en-GB" sz="1000" dirty="0">
                        <a:latin typeface="Segoe UI" pitchFamily="34" charset="0"/>
                        <a:cs typeface="Segoe UI"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3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latin typeface="Segoe UI" pitchFamily="34" charset="0"/>
                        <a:cs typeface="Segoe UI" pitchFamily="34" charset="0"/>
                      </a:endParaRPr>
                    </a:p>
                  </a:txBody>
                  <a:tcPr marL="121176" marR="121176" marT="60600" marB="606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8195" name="Group 666"/>
          <p:cNvGrpSpPr>
            <a:grpSpLocks/>
          </p:cNvGrpSpPr>
          <p:nvPr/>
        </p:nvGrpSpPr>
        <p:grpSpPr bwMode="auto">
          <a:xfrm>
            <a:off x="11018838" y="139700"/>
            <a:ext cx="1327150" cy="133350"/>
            <a:chOff x="6958175" y="4330714"/>
            <a:chExt cx="948017" cy="95693"/>
          </a:xfrm>
        </p:grpSpPr>
        <p:sp>
          <p:nvSpPr>
            <p:cNvPr id="8748" name="TextBox 667"/>
            <p:cNvSpPr txBox="1">
              <a:spLocks noChangeArrowheads="1"/>
            </p:cNvSpPr>
            <p:nvPr/>
          </p:nvSpPr>
          <p:spPr bwMode="auto">
            <a:xfrm>
              <a:off x="7069399" y="4336205"/>
              <a:ext cx="836793"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Strategic implementation</a:t>
              </a:r>
            </a:p>
          </p:txBody>
        </p:sp>
        <p:sp>
          <p:nvSpPr>
            <p:cNvPr id="669" name="Diamond 668"/>
            <p:cNvSpPr/>
            <p:nvPr/>
          </p:nvSpPr>
          <p:spPr>
            <a:xfrm>
              <a:off x="6958175" y="4330714"/>
              <a:ext cx="9525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196" name="Group 741"/>
          <p:cNvGrpSpPr>
            <a:grpSpLocks/>
          </p:cNvGrpSpPr>
          <p:nvPr/>
        </p:nvGrpSpPr>
        <p:grpSpPr bwMode="auto">
          <a:xfrm>
            <a:off x="1443038" y="4311650"/>
            <a:ext cx="1131887" cy="133350"/>
            <a:chOff x="6958175" y="4330714"/>
            <a:chExt cx="808682" cy="95693"/>
          </a:xfrm>
        </p:grpSpPr>
        <p:sp>
          <p:nvSpPr>
            <p:cNvPr id="8746" name="TextBox 742"/>
            <p:cNvSpPr txBox="1">
              <a:spLocks noChangeArrowheads="1"/>
            </p:cNvSpPr>
            <p:nvPr/>
          </p:nvSpPr>
          <p:spPr bwMode="auto">
            <a:xfrm>
              <a:off x="7069399" y="4336205"/>
              <a:ext cx="69745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Define requirements</a:t>
              </a:r>
            </a:p>
          </p:txBody>
        </p:sp>
        <p:sp>
          <p:nvSpPr>
            <p:cNvPr id="744" name="Diamond 743"/>
            <p:cNvSpPr/>
            <p:nvPr/>
          </p:nvSpPr>
          <p:spPr>
            <a:xfrm>
              <a:off x="6958175" y="4330714"/>
              <a:ext cx="95273"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197" name="Group 197"/>
          <p:cNvGrpSpPr>
            <a:grpSpLocks/>
          </p:cNvGrpSpPr>
          <p:nvPr/>
        </p:nvGrpSpPr>
        <p:grpSpPr bwMode="auto">
          <a:xfrm>
            <a:off x="1450975" y="5487988"/>
            <a:ext cx="3219450" cy="133350"/>
            <a:chOff x="6958175" y="4330714"/>
            <a:chExt cx="2299361" cy="95693"/>
          </a:xfrm>
        </p:grpSpPr>
        <p:sp>
          <p:nvSpPr>
            <p:cNvPr id="8744" name="TextBox 198"/>
            <p:cNvSpPr txBox="1">
              <a:spLocks noChangeArrowheads="1"/>
            </p:cNvSpPr>
            <p:nvPr/>
          </p:nvSpPr>
          <p:spPr bwMode="auto">
            <a:xfrm>
              <a:off x="7059603" y="4336240"/>
              <a:ext cx="219793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Legal obligations clear for all sites, reporting format agreed</a:t>
              </a:r>
            </a:p>
          </p:txBody>
        </p:sp>
        <p:sp>
          <p:nvSpPr>
            <p:cNvPr id="200" name="Diamond 199"/>
            <p:cNvSpPr/>
            <p:nvPr/>
          </p:nvSpPr>
          <p:spPr>
            <a:xfrm>
              <a:off x="6958175" y="4330714"/>
              <a:ext cx="95240"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219" name="Straight Connector 218"/>
          <p:cNvCxnSpPr/>
          <p:nvPr/>
        </p:nvCxnSpPr>
        <p:spPr>
          <a:xfrm>
            <a:off x="3400425" y="11113"/>
            <a:ext cx="0" cy="957738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199" name="Group 3"/>
          <p:cNvGrpSpPr>
            <a:grpSpLocks/>
          </p:cNvGrpSpPr>
          <p:nvPr/>
        </p:nvGrpSpPr>
        <p:grpSpPr bwMode="auto">
          <a:xfrm>
            <a:off x="1479550" y="157163"/>
            <a:ext cx="2590800" cy="133350"/>
            <a:chOff x="1139416" y="111774"/>
            <a:chExt cx="2004896" cy="95693"/>
          </a:xfrm>
        </p:grpSpPr>
        <p:grpSp>
          <p:nvGrpSpPr>
            <p:cNvPr id="8738" name="Group 660"/>
            <p:cNvGrpSpPr>
              <a:grpSpLocks/>
            </p:cNvGrpSpPr>
            <p:nvPr/>
          </p:nvGrpSpPr>
          <p:grpSpPr bwMode="auto">
            <a:xfrm>
              <a:off x="2283997" y="111774"/>
              <a:ext cx="860315" cy="95693"/>
              <a:chOff x="6965206" y="4330714"/>
              <a:chExt cx="794137" cy="95693"/>
            </a:xfrm>
          </p:grpSpPr>
          <p:sp>
            <p:nvSpPr>
              <p:cNvPr id="8742" name="TextBox 661"/>
              <p:cNvSpPr txBox="1">
                <a:spLocks noChangeArrowheads="1"/>
              </p:cNvSpPr>
              <p:nvPr/>
            </p:nvSpPr>
            <p:spPr bwMode="auto">
              <a:xfrm>
                <a:off x="7069399" y="4336205"/>
                <a:ext cx="689944"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Pilot laptop solution</a:t>
                </a:r>
              </a:p>
            </p:txBody>
          </p:sp>
          <p:sp>
            <p:nvSpPr>
              <p:cNvPr id="663" name="Diamond 662"/>
              <p:cNvSpPr/>
              <p:nvPr/>
            </p:nvSpPr>
            <p:spPr>
              <a:xfrm>
                <a:off x="6965550" y="4330714"/>
                <a:ext cx="95255"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739" name="Group 2"/>
            <p:cNvGrpSpPr>
              <a:grpSpLocks/>
            </p:cNvGrpSpPr>
            <p:nvPr/>
          </p:nvGrpSpPr>
          <p:grpSpPr bwMode="auto">
            <a:xfrm>
              <a:off x="1139416" y="136836"/>
              <a:ext cx="1144583" cy="45568"/>
              <a:chOff x="2925102" y="2204939"/>
              <a:chExt cx="1144583" cy="45568"/>
            </a:xfrm>
          </p:grpSpPr>
          <p:cxnSp>
            <p:nvCxnSpPr>
              <p:cNvPr id="232" name="Straight Connector 231"/>
              <p:cNvCxnSpPr>
                <a:endCxn id="663" idx="1"/>
              </p:cNvCxnSpPr>
              <p:nvPr/>
            </p:nvCxnSpPr>
            <p:spPr>
              <a:xfrm>
                <a:off x="2997583" y="2227724"/>
                <a:ext cx="1072472"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36" name="Diamond 235"/>
              <p:cNvSpPr/>
              <p:nvPr/>
            </p:nvSpPr>
            <p:spPr>
              <a:xfrm>
                <a:off x="2925102" y="2204940"/>
                <a:ext cx="49140"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00" name="Group 5"/>
          <p:cNvGrpSpPr>
            <a:grpSpLocks/>
          </p:cNvGrpSpPr>
          <p:nvPr/>
        </p:nvGrpSpPr>
        <p:grpSpPr bwMode="auto">
          <a:xfrm>
            <a:off x="2986088" y="263525"/>
            <a:ext cx="7689850" cy="134938"/>
            <a:chOff x="2310815" y="164955"/>
            <a:chExt cx="5950166" cy="95693"/>
          </a:xfrm>
        </p:grpSpPr>
        <p:grpSp>
          <p:nvGrpSpPr>
            <p:cNvPr id="8732" name="Group 663"/>
            <p:cNvGrpSpPr>
              <a:grpSpLocks/>
            </p:cNvGrpSpPr>
            <p:nvPr/>
          </p:nvGrpSpPr>
          <p:grpSpPr bwMode="auto">
            <a:xfrm>
              <a:off x="5769273" y="164955"/>
              <a:ext cx="2491708" cy="95693"/>
              <a:chOff x="6958175" y="4330714"/>
              <a:chExt cx="2300038" cy="95693"/>
            </a:xfrm>
          </p:grpSpPr>
          <p:sp>
            <p:nvSpPr>
              <p:cNvPr id="8736" name="TextBox 664"/>
              <p:cNvSpPr txBox="1">
                <a:spLocks noChangeArrowheads="1"/>
              </p:cNvSpPr>
              <p:nvPr/>
            </p:nvSpPr>
            <p:spPr bwMode="auto">
              <a:xfrm>
                <a:off x="7069399" y="4336205"/>
                <a:ext cx="2188814"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Tactical laptop implementations</a:t>
                </a:r>
              </a:p>
            </p:txBody>
          </p:sp>
          <p:sp>
            <p:nvSpPr>
              <p:cNvPr id="666" name="Diamond 665"/>
              <p:cNvSpPr/>
              <p:nvPr/>
            </p:nvSpPr>
            <p:spPr>
              <a:xfrm>
                <a:off x="6958727" y="4330714"/>
                <a:ext cx="9524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733" name="Group 254"/>
            <p:cNvGrpSpPr>
              <a:grpSpLocks/>
            </p:cNvGrpSpPr>
            <p:nvPr/>
          </p:nvGrpSpPr>
          <p:grpSpPr bwMode="auto">
            <a:xfrm>
              <a:off x="2310815" y="189722"/>
              <a:ext cx="3454143" cy="46158"/>
              <a:chOff x="2925102" y="2204644"/>
              <a:chExt cx="3454143" cy="46158"/>
            </a:xfrm>
          </p:grpSpPr>
          <p:cxnSp>
            <p:nvCxnSpPr>
              <p:cNvPr id="256" name="Straight Connector 255"/>
              <p:cNvCxnSpPr/>
              <p:nvPr/>
            </p:nvCxnSpPr>
            <p:spPr>
              <a:xfrm>
                <a:off x="3244475" y="2228287"/>
                <a:ext cx="313476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7" name="Diamond 256"/>
              <p:cNvSpPr/>
              <p:nvPr/>
            </p:nvSpPr>
            <p:spPr>
              <a:xfrm>
                <a:off x="2925102" y="2204645"/>
                <a:ext cx="49134"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01" name="Group 257"/>
          <p:cNvGrpSpPr>
            <a:grpSpLocks/>
          </p:cNvGrpSpPr>
          <p:nvPr/>
        </p:nvGrpSpPr>
        <p:grpSpPr bwMode="auto">
          <a:xfrm>
            <a:off x="6757988" y="176213"/>
            <a:ext cx="4260850" cy="65087"/>
            <a:chOff x="2925102" y="2204864"/>
            <a:chExt cx="3297219" cy="45719"/>
          </a:xfrm>
        </p:grpSpPr>
        <p:cxnSp>
          <p:nvCxnSpPr>
            <p:cNvPr id="259" name="Straight Connector 258"/>
            <p:cNvCxnSpPr/>
            <p:nvPr/>
          </p:nvCxnSpPr>
          <p:spPr>
            <a:xfrm>
              <a:off x="2988983" y="2228281"/>
              <a:ext cx="323333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0" name="Diamond 259"/>
            <p:cNvSpPr/>
            <p:nvPr/>
          </p:nvSpPr>
          <p:spPr>
            <a:xfrm>
              <a:off x="2925102" y="2204864"/>
              <a:ext cx="49139" cy="4571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202" name="Group 10"/>
          <p:cNvGrpSpPr>
            <a:grpSpLocks/>
          </p:cNvGrpSpPr>
          <p:nvPr/>
        </p:nvGrpSpPr>
        <p:grpSpPr bwMode="auto">
          <a:xfrm>
            <a:off x="5254625" y="481013"/>
            <a:ext cx="6489700" cy="133350"/>
            <a:chOff x="4068587" y="380979"/>
            <a:chExt cx="5022763" cy="95693"/>
          </a:xfrm>
        </p:grpSpPr>
        <p:grpSp>
          <p:nvGrpSpPr>
            <p:cNvPr id="8724" name="Group 675"/>
            <p:cNvGrpSpPr>
              <a:grpSpLocks/>
            </p:cNvGrpSpPr>
            <p:nvPr/>
          </p:nvGrpSpPr>
          <p:grpSpPr bwMode="auto">
            <a:xfrm>
              <a:off x="8182256" y="380979"/>
              <a:ext cx="909094" cy="95693"/>
              <a:chOff x="6980768" y="4330714"/>
              <a:chExt cx="839164" cy="95693"/>
            </a:xfrm>
          </p:grpSpPr>
          <p:sp>
            <p:nvSpPr>
              <p:cNvPr id="8728" name="TextBox 676"/>
              <p:cNvSpPr txBox="1">
                <a:spLocks noChangeArrowheads="1"/>
              </p:cNvSpPr>
              <p:nvPr/>
            </p:nvSpPr>
            <p:spPr bwMode="auto">
              <a:xfrm>
                <a:off x="7069399" y="4336205"/>
                <a:ext cx="750533"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Implement changes</a:t>
                </a:r>
              </a:p>
            </p:txBody>
          </p:sp>
          <p:sp>
            <p:nvSpPr>
              <p:cNvPr id="678" name="Diamond 677"/>
              <p:cNvSpPr/>
              <p:nvPr/>
            </p:nvSpPr>
            <p:spPr>
              <a:xfrm>
                <a:off x="6980662" y="4330714"/>
                <a:ext cx="9526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725" name="Group 275"/>
            <p:cNvGrpSpPr>
              <a:grpSpLocks/>
            </p:cNvGrpSpPr>
            <p:nvPr/>
          </p:nvGrpSpPr>
          <p:grpSpPr bwMode="auto">
            <a:xfrm>
              <a:off x="4068587" y="404664"/>
              <a:ext cx="4065344" cy="45719"/>
              <a:chOff x="2925102" y="2204864"/>
              <a:chExt cx="4065344" cy="45719"/>
            </a:xfrm>
          </p:grpSpPr>
          <p:cxnSp>
            <p:nvCxnSpPr>
              <p:cNvPr id="277" name="Straight Connector 276"/>
              <p:cNvCxnSpPr/>
              <p:nvPr/>
            </p:nvCxnSpPr>
            <p:spPr>
              <a:xfrm>
                <a:off x="2988992" y="2227886"/>
                <a:ext cx="400174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78" name="Diamond 277"/>
              <p:cNvSpPr/>
              <p:nvPr/>
            </p:nvSpPr>
            <p:spPr>
              <a:xfrm>
                <a:off x="2925102" y="2205102"/>
                <a:ext cx="49146"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03" name="Group 15"/>
          <p:cNvGrpSpPr>
            <a:grpSpLocks/>
          </p:cNvGrpSpPr>
          <p:nvPr/>
        </p:nvGrpSpPr>
        <p:grpSpPr bwMode="auto">
          <a:xfrm>
            <a:off x="1479550" y="641350"/>
            <a:ext cx="2803525" cy="133350"/>
            <a:chOff x="1153543" y="457460"/>
            <a:chExt cx="2168931" cy="95255"/>
          </a:xfrm>
        </p:grpSpPr>
        <p:grpSp>
          <p:nvGrpSpPr>
            <p:cNvPr id="8718" name="Group 687"/>
            <p:cNvGrpSpPr>
              <a:grpSpLocks/>
            </p:cNvGrpSpPr>
            <p:nvPr/>
          </p:nvGrpSpPr>
          <p:grpSpPr bwMode="auto">
            <a:xfrm>
              <a:off x="2284459" y="457460"/>
              <a:ext cx="1038015" cy="95255"/>
              <a:chOff x="1165159" y="4329625"/>
              <a:chExt cx="958167" cy="95255"/>
            </a:xfrm>
          </p:grpSpPr>
          <p:sp>
            <p:nvSpPr>
              <p:cNvPr id="8722" name="TextBox 688"/>
              <p:cNvSpPr txBox="1">
                <a:spLocks noChangeArrowheads="1"/>
              </p:cNvSpPr>
              <p:nvPr/>
            </p:nvSpPr>
            <p:spPr bwMode="auto">
              <a:xfrm>
                <a:off x="1273214" y="4337836"/>
                <a:ext cx="850112"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Storage (SAN) expansion)</a:t>
                </a:r>
              </a:p>
            </p:txBody>
          </p:sp>
          <p:sp>
            <p:nvSpPr>
              <p:cNvPr id="690" name="Diamond 689"/>
              <p:cNvSpPr/>
              <p:nvPr/>
            </p:nvSpPr>
            <p:spPr>
              <a:xfrm>
                <a:off x="1165362" y="4329625"/>
                <a:ext cx="95230" cy="95255"/>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719" name="Group 278"/>
            <p:cNvGrpSpPr>
              <a:grpSpLocks/>
            </p:cNvGrpSpPr>
            <p:nvPr/>
          </p:nvGrpSpPr>
          <p:grpSpPr bwMode="auto">
            <a:xfrm>
              <a:off x="1153543" y="477239"/>
              <a:ext cx="1146025" cy="45360"/>
              <a:chOff x="2925102" y="2205431"/>
              <a:chExt cx="1146025" cy="45360"/>
            </a:xfrm>
          </p:grpSpPr>
          <p:cxnSp>
            <p:nvCxnSpPr>
              <p:cNvPr id="280" name="Straight Connector 279"/>
              <p:cNvCxnSpPr/>
              <p:nvPr/>
            </p:nvCxnSpPr>
            <p:spPr>
              <a:xfrm>
                <a:off x="2988966" y="2227610"/>
                <a:ext cx="108201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81" name="Diamond 280"/>
              <p:cNvSpPr/>
              <p:nvPr/>
            </p:nvSpPr>
            <p:spPr>
              <a:xfrm>
                <a:off x="2925102" y="2204930"/>
                <a:ext cx="49126" cy="4535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04" name="Group 20"/>
          <p:cNvGrpSpPr>
            <a:grpSpLocks/>
          </p:cNvGrpSpPr>
          <p:nvPr/>
        </p:nvGrpSpPr>
        <p:grpSpPr bwMode="auto">
          <a:xfrm>
            <a:off x="2492375" y="793750"/>
            <a:ext cx="2860675" cy="142875"/>
            <a:chOff x="1928664" y="536049"/>
            <a:chExt cx="2214002" cy="102009"/>
          </a:xfrm>
        </p:grpSpPr>
        <p:grpSp>
          <p:nvGrpSpPr>
            <p:cNvPr id="8712" name="Group 281"/>
            <p:cNvGrpSpPr>
              <a:grpSpLocks/>
            </p:cNvGrpSpPr>
            <p:nvPr/>
          </p:nvGrpSpPr>
          <p:grpSpPr bwMode="auto">
            <a:xfrm>
              <a:off x="2897820" y="567785"/>
              <a:ext cx="1141666" cy="45337"/>
              <a:chOff x="2924698" y="2205297"/>
              <a:chExt cx="1141666" cy="45337"/>
            </a:xfrm>
          </p:grpSpPr>
          <p:cxnSp>
            <p:nvCxnSpPr>
              <p:cNvPr id="283" name="Straight Connector 282"/>
              <p:cNvCxnSpPr/>
              <p:nvPr/>
            </p:nvCxnSpPr>
            <p:spPr>
              <a:xfrm>
                <a:off x="2988825" y="2227966"/>
                <a:ext cx="107751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4" name="Diamond 283"/>
              <p:cNvSpPr/>
              <p:nvPr/>
            </p:nvSpPr>
            <p:spPr>
              <a:xfrm>
                <a:off x="2924936" y="2205297"/>
                <a:ext cx="49145" cy="453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713" name="Group 287"/>
            <p:cNvGrpSpPr>
              <a:grpSpLocks/>
            </p:cNvGrpSpPr>
            <p:nvPr/>
          </p:nvGrpSpPr>
          <p:grpSpPr bwMode="auto">
            <a:xfrm>
              <a:off x="1928664" y="536049"/>
              <a:ext cx="2214002" cy="102009"/>
              <a:chOff x="696049" y="4312521"/>
              <a:chExt cx="2043696" cy="102009"/>
            </a:xfrm>
          </p:grpSpPr>
          <p:sp>
            <p:nvSpPr>
              <p:cNvPr id="8714" name="TextBox 288"/>
              <p:cNvSpPr txBox="1">
                <a:spLocks noChangeArrowheads="1"/>
              </p:cNvSpPr>
              <p:nvPr/>
            </p:nvSpPr>
            <p:spPr bwMode="auto">
              <a:xfrm>
                <a:off x="696049" y="4312521"/>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Extend backup management)</a:t>
                </a:r>
              </a:p>
            </p:txBody>
          </p:sp>
          <p:sp>
            <p:nvSpPr>
              <p:cNvPr id="290" name="Diamond 289"/>
              <p:cNvSpPr/>
              <p:nvPr/>
            </p:nvSpPr>
            <p:spPr>
              <a:xfrm>
                <a:off x="2644478" y="4319322"/>
                <a:ext cx="95267" cy="9520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05" name="Group 290"/>
          <p:cNvGrpSpPr>
            <a:grpSpLocks/>
          </p:cNvGrpSpPr>
          <p:nvPr/>
        </p:nvGrpSpPr>
        <p:grpSpPr bwMode="auto">
          <a:xfrm>
            <a:off x="3887788" y="920750"/>
            <a:ext cx="3683000" cy="134938"/>
            <a:chOff x="3003488" y="380979"/>
            <a:chExt cx="2849630" cy="95693"/>
          </a:xfrm>
        </p:grpSpPr>
        <p:grpSp>
          <p:nvGrpSpPr>
            <p:cNvPr id="8706" name="Group 291"/>
            <p:cNvGrpSpPr>
              <a:grpSpLocks/>
            </p:cNvGrpSpPr>
            <p:nvPr/>
          </p:nvGrpSpPr>
          <p:grpSpPr bwMode="auto">
            <a:xfrm>
              <a:off x="3003488" y="380979"/>
              <a:ext cx="2849630" cy="95693"/>
              <a:chOff x="2200365" y="4330714"/>
              <a:chExt cx="2630430" cy="95693"/>
            </a:xfrm>
          </p:grpSpPr>
          <p:sp>
            <p:nvSpPr>
              <p:cNvPr id="8710" name="TextBox 295"/>
              <p:cNvSpPr txBox="1">
                <a:spLocks noChangeArrowheads="1"/>
              </p:cNvSpPr>
              <p:nvPr/>
            </p:nvSpPr>
            <p:spPr bwMode="auto">
              <a:xfrm>
                <a:off x="2200365" y="4336205"/>
                <a:ext cx="974373"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VM ware expansion/replacement</a:t>
                </a:r>
              </a:p>
            </p:txBody>
          </p:sp>
          <p:sp>
            <p:nvSpPr>
              <p:cNvPr id="297" name="Diamond 296"/>
              <p:cNvSpPr/>
              <p:nvPr/>
            </p:nvSpPr>
            <p:spPr>
              <a:xfrm>
                <a:off x="4735555" y="4330714"/>
                <a:ext cx="9524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707" name="Group 292"/>
            <p:cNvGrpSpPr>
              <a:grpSpLocks/>
            </p:cNvGrpSpPr>
            <p:nvPr/>
          </p:nvGrpSpPr>
          <p:grpSpPr bwMode="auto">
            <a:xfrm>
              <a:off x="4068439" y="404621"/>
              <a:ext cx="1672969" cy="46158"/>
              <a:chOff x="2924954" y="2204821"/>
              <a:chExt cx="1672969" cy="46158"/>
            </a:xfrm>
          </p:grpSpPr>
          <p:cxnSp>
            <p:nvCxnSpPr>
              <p:cNvPr id="294" name="Straight Connector 293"/>
              <p:cNvCxnSpPr/>
              <p:nvPr/>
            </p:nvCxnSpPr>
            <p:spPr>
              <a:xfrm>
                <a:off x="2988800" y="2228462"/>
                <a:ext cx="160905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5" name="Diamond 294"/>
              <p:cNvSpPr/>
              <p:nvPr/>
            </p:nvSpPr>
            <p:spPr>
              <a:xfrm>
                <a:off x="2924929" y="2204821"/>
                <a:ext cx="49132" cy="4615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06" name="Group 24"/>
          <p:cNvGrpSpPr>
            <a:grpSpLocks/>
          </p:cNvGrpSpPr>
          <p:nvPr/>
        </p:nvGrpSpPr>
        <p:grpSpPr bwMode="auto">
          <a:xfrm>
            <a:off x="7002463" y="1662113"/>
            <a:ext cx="2871787" cy="133350"/>
            <a:chOff x="5418373" y="836712"/>
            <a:chExt cx="2222569" cy="95693"/>
          </a:xfrm>
        </p:grpSpPr>
        <p:grpSp>
          <p:nvGrpSpPr>
            <p:cNvPr id="8700" name="Group 684"/>
            <p:cNvGrpSpPr>
              <a:grpSpLocks/>
            </p:cNvGrpSpPr>
            <p:nvPr/>
          </p:nvGrpSpPr>
          <p:grpSpPr bwMode="auto">
            <a:xfrm>
              <a:off x="5418373" y="836712"/>
              <a:ext cx="2222569" cy="95693"/>
              <a:chOff x="5002260" y="4330714"/>
              <a:chExt cx="2051608" cy="95693"/>
            </a:xfrm>
          </p:grpSpPr>
          <p:sp>
            <p:nvSpPr>
              <p:cNvPr id="8704" name="TextBox 685"/>
              <p:cNvSpPr txBox="1">
                <a:spLocks noChangeArrowheads="1"/>
              </p:cNvSpPr>
              <p:nvPr/>
            </p:nvSpPr>
            <p:spPr bwMode="auto">
              <a:xfrm>
                <a:off x="5002260" y="4336206"/>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CHO/User data/Printing</a:t>
                </a:r>
              </a:p>
            </p:txBody>
          </p:sp>
          <p:sp>
            <p:nvSpPr>
              <p:cNvPr id="687" name="Diamond 686"/>
              <p:cNvSpPr/>
              <p:nvPr/>
            </p:nvSpPr>
            <p:spPr>
              <a:xfrm>
                <a:off x="6958603" y="4330714"/>
                <a:ext cx="9526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701" name="Group 307"/>
            <p:cNvGrpSpPr>
              <a:grpSpLocks/>
            </p:cNvGrpSpPr>
            <p:nvPr/>
          </p:nvGrpSpPr>
          <p:grpSpPr bwMode="auto">
            <a:xfrm>
              <a:off x="6361113" y="861698"/>
              <a:ext cx="1172445" cy="45719"/>
              <a:chOff x="2925102" y="2204864"/>
              <a:chExt cx="1172445" cy="45719"/>
            </a:xfrm>
          </p:grpSpPr>
          <p:cxnSp>
            <p:nvCxnSpPr>
              <p:cNvPr id="309" name="Straight Connector 308"/>
              <p:cNvCxnSpPr/>
              <p:nvPr/>
            </p:nvCxnSpPr>
            <p:spPr>
              <a:xfrm>
                <a:off x="2988599" y="2227725"/>
                <a:ext cx="110944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0" name="Diamond 309"/>
              <p:cNvSpPr/>
              <p:nvPr/>
            </p:nvSpPr>
            <p:spPr>
              <a:xfrm>
                <a:off x="2924711" y="2204941"/>
                <a:ext cx="49145"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07" name="Group 196"/>
          <p:cNvGrpSpPr>
            <a:grpSpLocks/>
          </p:cNvGrpSpPr>
          <p:nvPr/>
        </p:nvGrpSpPr>
        <p:grpSpPr bwMode="auto">
          <a:xfrm>
            <a:off x="6789738" y="2293938"/>
            <a:ext cx="4316412" cy="134937"/>
            <a:chOff x="5254459" y="1340768"/>
            <a:chExt cx="3339949" cy="95693"/>
          </a:xfrm>
        </p:grpSpPr>
        <p:grpSp>
          <p:nvGrpSpPr>
            <p:cNvPr id="8694" name="Group 696"/>
            <p:cNvGrpSpPr>
              <a:grpSpLocks/>
            </p:cNvGrpSpPr>
            <p:nvPr/>
          </p:nvGrpSpPr>
          <p:grpSpPr bwMode="auto">
            <a:xfrm>
              <a:off x="7552961" y="1340768"/>
              <a:ext cx="1041447" cy="95693"/>
              <a:chOff x="6958175" y="4330714"/>
              <a:chExt cx="961336" cy="95693"/>
            </a:xfrm>
          </p:grpSpPr>
          <p:sp>
            <p:nvSpPr>
              <p:cNvPr id="8698" name="TextBox 697"/>
              <p:cNvSpPr txBox="1">
                <a:spLocks noChangeArrowheads="1"/>
              </p:cNvSpPr>
              <p:nvPr/>
            </p:nvSpPr>
            <p:spPr bwMode="auto">
              <a:xfrm>
                <a:off x="7069399" y="4336206"/>
                <a:ext cx="850112"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Transition activities</a:t>
                </a:r>
              </a:p>
            </p:txBody>
          </p:sp>
          <p:sp>
            <p:nvSpPr>
              <p:cNvPr id="699" name="Diamond 698"/>
              <p:cNvSpPr/>
              <p:nvPr/>
            </p:nvSpPr>
            <p:spPr>
              <a:xfrm>
                <a:off x="6957977" y="4330714"/>
                <a:ext cx="9524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95" name="Group 319"/>
            <p:cNvGrpSpPr>
              <a:grpSpLocks/>
            </p:cNvGrpSpPr>
            <p:nvPr/>
          </p:nvGrpSpPr>
          <p:grpSpPr bwMode="auto">
            <a:xfrm>
              <a:off x="5254459" y="1364866"/>
              <a:ext cx="2290828" cy="45719"/>
              <a:chOff x="2925102" y="2204864"/>
              <a:chExt cx="2290828" cy="45719"/>
            </a:xfrm>
          </p:grpSpPr>
          <p:cxnSp>
            <p:nvCxnSpPr>
              <p:cNvPr id="321" name="Straight Connector 320"/>
              <p:cNvCxnSpPr/>
              <p:nvPr/>
            </p:nvCxnSpPr>
            <p:spPr>
              <a:xfrm>
                <a:off x="2988977" y="2228049"/>
                <a:ext cx="222704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2" name="Diamond 321"/>
              <p:cNvSpPr/>
              <p:nvPr/>
            </p:nvSpPr>
            <p:spPr>
              <a:xfrm>
                <a:off x="2925102" y="2204407"/>
                <a:ext cx="49135" cy="4615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08" name="Group 322"/>
          <p:cNvGrpSpPr>
            <a:grpSpLocks/>
          </p:cNvGrpSpPr>
          <p:nvPr/>
        </p:nvGrpSpPr>
        <p:grpSpPr bwMode="auto">
          <a:xfrm>
            <a:off x="10123488" y="1271588"/>
            <a:ext cx="1808162" cy="142875"/>
            <a:chOff x="8913440" y="536049"/>
            <a:chExt cx="1399815" cy="102009"/>
          </a:xfrm>
        </p:grpSpPr>
        <p:grpSp>
          <p:nvGrpSpPr>
            <p:cNvPr id="8688" name="Group 323"/>
            <p:cNvGrpSpPr>
              <a:grpSpLocks/>
            </p:cNvGrpSpPr>
            <p:nvPr/>
          </p:nvGrpSpPr>
          <p:grpSpPr bwMode="auto">
            <a:xfrm>
              <a:off x="9944031" y="567352"/>
              <a:ext cx="265553" cy="45719"/>
              <a:chOff x="9970909" y="2204864"/>
              <a:chExt cx="265553" cy="45719"/>
            </a:xfrm>
          </p:grpSpPr>
          <p:cxnSp>
            <p:nvCxnSpPr>
              <p:cNvPr id="328" name="Straight Connector 327"/>
              <p:cNvCxnSpPr>
                <a:stCxn id="329" idx="1"/>
                <a:endCxn id="327" idx="1"/>
              </p:cNvCxnSpPr>
              <p:nvPr/>
            </p:nvCxnSpPr>
            <p:spPr>
              <a:xfrm>
                <a:off x="9971437" y="2227966"/>
                <a:ext cx="26546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9" name="Diamond 328"/>
              <p:cNvSpPr/>
              <p:nvPr/>
            </p:nvSpPr>
            <p:spPr>
              <a:xfrm>
                <a:off x="9971437" y="2205297"/>
                <a:ext cx="49159" cy="453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89" name="Group 324"/>
            <p:cNvGrpSpPr>
              <a:grpSpLocks/>
            </p:cNvGrpSpPr>
            <p:nvPr/>
          </p:nvGrpSpPr>
          <p:grpSpPr bwMode="auto">
            <a:xfrm>
              <a:off x="8913440" y="536049"/>
              <a:ext cx="1399815" cy="102009"/>
              <a:chOff x="7143540" y="4312521"/>
              <a:chExt cx="1292137" cy="102009"/>
            </a:xfrm>
          </p:grpSpPr>
          <p:sp>
            <p:nvSpPr>
              <p:cNvPr id="8690" name="TextBox 325"/>
              <p:cNvSpPr txBox="1">
                <a:spLocks noChangeArrowheads="1"/>
              </p:cNvSpPr>
              <p:nvPr/>
            </p:nvSpPr>
            <p:spPr bwMode="auto">
              <a:xfrm>
                <a:off x="7143540" y="4312521"/>
                <a:ext cx="946328"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Review Vodafone contract</a:t>
                </a:r>
              </a:p>
            </p:txBody>
          </p:sp>
          <p:sp>
            <p:nvSpPr>
              <p:cNvPr id="327" name="Diamond 326"/>
              <p:cNvSpPr/>
              <p:nvPr/>
            </p:nvSpPr>
            <p:spPr>
              <a:xfrm>
                <a:off x="8340383" y="4319322"/>
                <a:ext cx="95294" cy="9520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09" name="Group 329"/>
          <p:cNvGrpSpPr>
            <a:grpSpLocks/>
          </p:cNvGrpSpPr>
          <p:nvPr/>
        </p:nvGrpSpPr>
        <p:grpSpPr bwMode="auto">
          <a:xfrm>
            <a:off x="10048875" y="1446213"/>
            <a:ext cx="2090738" cy="142875"/>
            <a:chOff x="9239762" y="536049"/>
            <a:chExt cx="1617894" cy="102009"/>
          </a:xfrm>
        </p:grpSpPr>
        <p:grpSp>
          <p:nvGrpSpPr>
            <p:cNvPr id="8682" name="Group 330"/>
            <p:cNvGrpSpPr>
              <a:grpSpLocks/>
            </p:cNvGrpSpPr>
            <p:nvPr/>
          </p:nvGrpSpPr>
          <p:grpSpPr bwMode="auto">
            <a:xfrm>
              <a:off x="10183195" y="567352"/>
              <a:ext cx="567412" cy="45719"/>
              <a:chOff x="10210073" y="2204864"/>
              <a:chExt cx="567412" cy="45719"/>
            </a:xfrm>
          </p:grpSpPr>
          <p:cxnSp>
            <p:nvCxnSpPr>
              <p:cNvPr id="335" name="Straight Connector 334"/>
              <p:cNvCxnSpPr>
                <a:stCxn id="336" idx="1"/>
              </p:cNvCxnSpPr>
              <p:nvPr/>
            </p:nvCxnSpPr>
            <p:spPr>
              <a:xfrm>
                <a:off x="10210104" y="2227966"/>
                <a:ext cx="56755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6" name="Diamond 335"/>
              <p:cNvSpPr/>
              <p:nvPr/>
            </p:nvSpPr>
            <p:spPr>
              <a:xfrm>
                <a:off x="10210104" y="2205297"/>
                <a:ext cx="49139" cy="453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83" name="Group 331"/>
            <p:cNvGrpSpPr>
              <a:grpSpLocks/>
            </p:cNvGrpSpPr>
            <p:nvPr/>
          </p:nvGrpSpPr>
          <p:grpSpPr bwMode="auto">
            <a:xfrm>
              <a:off x="9239762" y="536049"/>
              <a:ext cx="1617894" cy="102009"/>
              <a:chOff x="7444763" y="4312521"/>
              <a:chExt cx="1493441" cy="102009"/>
            </a:xfrm>
          </p:grpSpPr>
          <p:sp>
            <p:nvSpPr>
              <p:cNvPr id="8684" name="TextBox 332"/>
              <p:cNvSpPr txBox="1">
                <a:spLocks noChangeArrowheads="1"/>
              </p:cNvSpPr>
              <p:nvPr/>
            </p:nvSpPr>
            <p:spPr bwMode="auto">
              <a:xfrm>
                <a:off x="7444763" y="4312521"/>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Exchange Upgrade)</a:t>
                </a:r>
              </a:p>
            </p:txBody>
          </p:sp>
          <p:sp>
            <p:nvSpPr>
              <p:cNvPr id="334" name="Diamond 333"/>
              <p:cNvSpPr/>
              <p:nvPr/>
            </p:nvSpPr>
            <p:spPr>
              <a:xfrm>
                <a:off x="8842950" y="4319322"/>
                <a:ext cx="95254" cy="9520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10" name="Group 336"/>
          <p:cNvGrpSpPr>
            <a:grpSpLocks/>
          </p:cNvGrpSpPr>
          <p:nvPr/>
        </p:nvGrpSpPr>
        <p:grpSpPr bwMode="auto">
          <a:xfrm>
            <a:off x="10048875" y="1654175"/>
            <a:ext cx="2090738" cy="142875"/>
            <a:chOff x="9239762" y="536049"/>
            <a:chExt cx="1617894" cy="102009"/>
          </a:xfrm>
        </p:grpSpPr>
        <p:grpSp>
          <p:nvGrpSpPr>
            <p:cNvPr id="8676" name="Group 337"/>
            <p:cNvGrpSpPr>
              <a:grpSpLocks/>
            </p:cNvGrpSpPr>
            <p:nvPr/>
          </p:nvGrpSpPr>
          <p:grpSpPr bwMode="auto">
            <a:xfrm>
              <a:off x="10183195" y="567352"/>
              <a:ext cx="567412" cy="45719"/>
              <a:chOff x="10210073" y="2204864"/>
              <a:chExt cx="567412" cy="45719"/>
            </a:xfrm>
          </p:grpSpPr>
          <p:cxnSp>
            <p:nvCxnSpPr>
              <p:cNvPr id="342" name="Straight Connector 341"/>
              <p:cNvCxnSpPr>
                <a:stCxn id="343" idx="1"/>
              </p:cNvCxnSpPr>
              <p:nvPr/>
            </p:nvCxnSpPr>
            <p:spPr>
              <a:xfrm>
                <a:off x="10210104" y="2227966"/>
                <a:ext cx="56755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43" name="Diamond 342"/>
              <p:cNvSpPr/>
              <p:nvPr/>
            </p:nvSpPr>
            <p:spPr>
              <a:xfrm>
                <a:off x="10210104" y="2205297"/>
                <a:ext cx="49139" cy="453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77" name="Group 338"/>
            <p:cNvGrpSpPr>
              <a:grpSpLocks/>
            </p:cNvGrpSpPr>
            <p:nvPr/>
          </p:nvGrpSpPr>
          <p:grpSpPr bwMode="auto">
            <a:xfrm>
              <a:off x="9239762" y="536049"/>
              <a:ext cx="1617894" cy="102009"/>
              <a:chOff x="7444763" y="4312521"/>
              <a:chExt cx="1493441" cy="102009"/>
            </a:xfrm>
          </p:grpSpPr>
          <p:sp>
            <p:nvSpPr>
              <p:cNvPr id="8678" name="TextBox 339"/>
              <p:cNvSpPr txBox="1">
                <a:spLocks noChangeArrowheads="1"/>
              </p:cNvSpPr>
              <p:nvPr/>
            </p:nvSpPr>
            <p:spPr bwMode="auto">
              <a:xfrm>
                <a:off x="7444763" y="4312521"/>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Anti-virus renew/replace)</a:t>
                </a:r>
              </a:p>
            </p:txBody>
          </p:sp>
          <p:sp>
            <p:nvSpPr>
              <p:cNvPr id="341" name="Diamond 340"/>
              <p:cNvSpPr/>
              <p:nvPr/>
            </p:nvSpPr>
            <p:spPr>
              <a:xfrm>
                <a:off x="8842950" y="4319322"/>
                <a:ext cx="95254" cy="9520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11" name="Group 192"/>
          <p:cNvGrpSpPr>
            <a:grpSpLocks/>
          </p:cNvGrpSpPr>
          <p:nvPr/>
        </p:nvGrpSpPr>
        <p:grpSpPr bwMode="auto">
          <a:xfrm>
            <a:off x="5572125" y="2019300"/>
            <a:ext cx="7112000" cy="107950"/>
            <a:chOff x="4320581" y="1196856"/>
            <a:chExt cx="5503268" cy="76944"/>
          </a:xfrm>
        </p:grpSpPr>
        <p:grpSp>
          <p:nvGrpSpPr>
            <p:cNvPr id="8672" name="Group 310"/>
            <p:cNvGrpSpPr>
              <a:grpSpLocks/>
            </p:cNvGrpSpPr>
            <p:nvPr/>
          </p:nvGrpSpPr>
          <p:grpSpPr bwMode="auto">
            <a:xfrm>
              <a:off x="5254459" y="1210831"/>
              <a:ext cx="4569390" cy="45719"/>
              <a:chOff x="2925102" y="2204864"/>
              <a:chExt cx="4569390" cy="45719"/>
            </a:xfrm>
          </p:grpSpPr>
          <p:cxnSp>
            <p:nvCxnSpPr>
              <p:cNvPr id="312" name="Straight Connector 311"/>
              <p:cNvCxnSpPr/>
              <p:nvPr/>
            </p:nvCxnSpPr>
            <p:spPr>
              <a:xfrm>
                <a:off x="2988691" y="2228230"/>
                <a:ext cx="450580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3" name="Diamond 312"/>
              <p:cNvSpPr/>
              <p:nvPr/>
            </p:nvSpPr>
            <p:spPr>
              <a:xfrm>
                <a:off x="2924814" y="2204468"/>
                <a:ext cx="49136" cy="463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8673" name="TextBox 352"/>
            <p:cNvSpPr txBox="1">
              <a:spLocks noChangeArrowheads="1"/>
            </p:cNvSpPr>
            <p:nvPr/>
          </p:nvSpPr>
          <p:spPr bwMode="auto">
            <a:xfrm>
              <a:off x="4320581" y="1196856"/>
              <a:ext cx="920954"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Proactive Programme</a:t>
              </a:r>
            </a:p>
          </p:txBody>
        </p:sp>
      </p:grpSp>
      <p:grpSp>
        <p:nvGrpSpPr>
          <p:cNvPr id="8212" name="Group 353"/>
          <p:cNvGrpSpPr>
            <a:grpSpLocks/>
          </p:cNvGrpSpPr>
          <p:nvPr/>
        </p:nvGrpSpPr>
        <p:grpSpPr bwMode="auto">
          <a:xfrm>
            <a:off x="9507538" y="2151063"/>
            <a:ext cx="3187700" cy="107950"/>
            <a:chOff x="9589028" y="536049"/>
            <a:chExt cx="2467069" cy="77022"/>
          </a:xfrm>
        </p:grpSpPr>
        <p:grpSp>
          <p:nvGrpSpPr>
            <p:cNvPr id="8668" name="Group 354"/>
            <p:cNvGrpSpPr>
              <a:grpSpLocks/>
            </p:cNvGrpSpPr>
            <p:nvPr/>
          </p:nvGrpSpPr>
          <p:grpSpPr bwMode="auto">
            <a:xfrm>
              <a:off x="10183195" y="567352"/>
              <a:ext cx="1872902" cy="45719"/>
              <a:chOff x="10210073" y="2204864"/>
              <a:chExt cx="1872902" cy="45719"/>
            </a:xfrm>
          </p:grpSpPr>
          <p:cxnSp>
            <p:nvCxnSpPr>
              <p:cNvPr id="359" name="Straight Connector 358"/>
              <p:cNvCxnSpPr>
                <a:stCxn id="360" idx="1"/>
              </p:cNvCxnSpPr>
              <p:nvPr/>
            </p:nvCxnSpPr>
            <p:spPr>
              <a:xfrm>
                <a:off x="10210558" y="2227929"/>
                <a:ext cx="187241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0" name="Diamond 359"/>
              <p:cNvSpPr/>
              <p:nvPr/>
            </p:nvSpPr>
            <p:spPr>
              <a:xfrm>
                <a:off x="10210558" y="2205276"/>
                <a:ext cx="49145" cy="4530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sp>
          <p:nvSpPr>
            <p:cNvPr id="8669" name="TextBox 356"/>
            <p:cNvSpPr txBox="1">
              <a:spLocks noChangeArrowheads="1"/>
            </p:cNvSpPr>
            <p:nvPr/>
          </p:nvSpPr>
          <p:spPr bwMode="auto">
            <a:xfrm>
              <a:off x="9589028" y="536049"/>
              <a:ext cx="571683"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Expanded use</a:t>
              </a:r>
            </a:p>
          </p:txBody>
        </p:sp>
      </p:grpSp>
      <p:grpSp>
        <p:nvGrpSpPr>
          <p:cNvPr id="8213" name="Group 377"/>
          <p:cNvGrpSpPr>
            <a:grpSpLocks/>
          </p:cNvGrpSpPr>
          <p:nvPr/>
        </p:nvGrpSpPr>
        <p:grpSpPr bwMode="auto">
          <a:xfrm>
            <a:off x="10028238" y="2692400"/>
            <a:ext cx="2460625" cy="133350"/>
            <a:chOff x="8868819" y="542850"/>
            <a:chExt cx="1903868" cy="95208"/>
          </a:xfrm>
        </p:grpSpPr>
        <p:grpSp>
          <p:nvGrpSpPr>
            <p:cNvPr id="8662" name="Group 378"/>
            <p:cNvGrpSpPr>
              <a:grpSpLocks/>
            </p:cNvGrpSpPr>
            <p:nvPr/>
          </p:nvGrpSpPr>
          <p:grpSpPr bwMode="auto">
            <a:xfrm>
              <a:off x="9804924" y="567352"/>
              <a:ext cx="864096" cy="45719"/>
              <a:chOff x="9831802" y="2204864"/>
              <a:chExt cx="864096" cy="45719"/>
            </a:xfrm>
          </p:grpSpPr>
          <p:cxnSp>
            <p:nvCxnSpPr>
              <p:cNvPr id="383" name="Straight Connector 382"/>
              <p:cNvCxnSpPr>
                <a:stCxn id="384" idx="1"/>
                <a:endCxn id="382" idx="1"/>
              </p:cNvCxnSpPr>
              <p:nvPr/>
            </p:nvCxnSpPr>
            <p:spPr>
              <a:xfrm>
                <a:off x="9831663" y="2227966"/>
                <a:ext cx="86472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84" name="Diamond 383"/>
              <p:cNvSpPr/>
              <p:nvPr/>
            </p:nvSpPr>
            <p:spPr>
              <a:xfrm>
                <a:off x="9831663" y="2205297"/>
                <a:ext cx="49132" cy="4533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63" name="Group 379"/>
            <p:cNvGrpSpPr>
              <a:grpSpLocks/>
            </p:cNvGrpSpPr>
            <p:nvPr/>
          </p:nvGrpSpPr>
          <p:grpSpPr bwMode="auto">
            <a:xfrm>
              <a:off x="8868819" y="542850"/>
              <a:ext cx="1903868" cy="95208"/>
              <a:chOff x="7102353" y="4319322"/>
              <a:chExt cx="1757417" cy="95208"/>
            </a:xfrm>
          </p:grpSpPr>
          <p:sp>
            <p:nvSpPr>
              <p:cNvPr id="8664" name="TextBox 380"/>
              <p:cNvSpPr txBox="1">
                <a:spLocks noChangeArrowheads="1"/>
              </p:cNvSpPr>
              <p:nvPr/>
            </p:nvSpPr>
            <p:spPr bwMode="auto">
              <a:xfrm>
                <a:off x="7102353" y="4320113"/>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System One Replacement)</a:t>
                </a:r>
              </a:p>
            </p:txBody>
          </p:sp>
          <p:sp>
            <p:nvSpPr>
              <p:cNvPr id="382" name="Diamond 381"/>
              <p:cNvSpPr/>
              <p:nvPr/>
            </p:nvSpPr>
            <p:spPr>
              <a:xfrm>
                <a:off x="8764529" y="4319322"/>
                <a:ext cx="95241" cy="9520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14" name="Group 401"/>
          <p:cNvGrpSpPr>
            <a:grpSpLocks/>
          </p:cNvGrpSpPr>
          <p:nvPr/>
        </p:nvGrpSpPr>
        <p:grpSpPr bwMode="auto">
          <a:xfrm>
            <a:off x="5240338" y="2819400"/>
            <a:ext cx="3154362" cy="133350"/>
            <a:chOff x="4054939" y="1700808"/>
            <a:chExt cx="2440453" cy="95693"/>
          </a:xfrm>
        </p:grpSpPr>
        <p:grpSp>
          <p:nvGrpSpPr>
            <p:cNvPr id="8656" name="Group 711"/>
            <p:cNvGrpSpPr>
              <a:grpSpLocks/>
            </p:cNvGrpSpPr>
            <p:nvPr/>
          </p:nvGrpSpPr>
          <p:grpSpPr bwMode="auto">
            <a:xfrm>
              <a:off x="5216192" y="1700808"/>
              <a:ext cx="1279200" cy="95693"/>
              <a:chOff x="6958175" y="4330714"/>
              <a:chExt cx="1180800" cy="95693"/>
            </a:xfrm>
          </p:grpSpPr>
          <p:sp>
            <p:nvSpPr>
              <p:cNvPr id="8660" name="TextBox 712"/>
              <p:cNvSpPr txBox="1">
                <a:spLocks noChangeArrowheads="1"/>
              </p:cNvSpPr>
              <p:nvPr/>
            </p:nvSpPr>
            <p:spPr bwMode="auto">
              <a:xfrm>
                <a:off x="7069398" y="4336205"/>
                <a:ext cx="1069577"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Assist solution design</a:t>
                </a:r>
              </a:p>
            </p:txBody>
          </p:sp>
          <p:sp>
            <p:nvSpPr>
              <p:cNvPr id="714" name="Diamond 713"/>
              <p:cNvSpPr/>
              <p:nvPr/>
            </p:nvSpPr>
            <p:spPr>
              <a:xfrm>
                <a:off x="6957626" y="4330714"/>
                <a:ext cx="9523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57" name="Group 395"/>
            <p:cNvGrpSpPr>
              <a:grpSpLocks/>
            </p:cNvGrpSpPr>
            <p:nvPr/>
          </p:nvGrpSpPr>
          <p:grpSpPr bwMode="auto">
            <a:xfrm>
              <a:off x="4054939" y="1723409"/>
              <a:ext cx="1161253" cy="45719"/>
              <a:chOff x="2925102" y="2204864"/>
              <a:chExt cx="1161253" cy="45719"/>
            </a:xfrm>
          </p:grpSpPr>
          <p:cxnSp>
            <p:nvCxnSpPr>
              <p:cNvPr id="397" name="Straight Connector 396"/>
              <p:cNvCxnSpPr/>
              <p:nvPr/>
            </p:nvCxnSpPr>
            <p:spPr>
              <a:xfrm>
                <a:off x="2988969" y="2227831"/>
                <a:ext cx="109679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98" name="Diamond 397"/>
              <p:cNvSpPr/>
              <p:nvPr/>
            </p:nvSpPr>
            <p:spPr>
              <a:xfrm>
                <a:off x="2925102" y="2205047"/>
                <a:ext cx="49128"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15" name="Group 402"/>
          <p:cNvGrpSpPr>
            <a:grpSpLocks/>
          </p:cNvGrpSpPr>
          <p:nvPr/>
        </p:nvGrpSpPr>
        <p:grpSpPr bwMode="auto">
          <a:xfrm>
            <a:off x="6773863" y="2941638"/>
            <a:ext cx="4386262" cy="134937"/>
            <a:chOff x="1139416" y="111774"/>
            <a:chExt cx="3394189" cy="95693"/>
          </a:xfrm>
        </p:grpSpPr>
        <p:grpSp>
          <p:nvGrpSpPr>
            <p:cNvPr id="8650" name="Group 403"/>
            <p:cNvGrpSpPr>
              <a:grpSpLocks/>
            </p:cNvGrpSpPr>
            <p:nvPr/>
          </p:nvGrpSpPr>
          <p:grpSpPr bwMode="auto">
            <a:xfrm>
              <a:off x="3443168" y="111774"/>
              <a:ext cx="1090437" cy="95693"/>
              <a:chOff x="8035210" y="4330714"/>
              <a:chExt cx="1006557" cy="95693"/>
            </a:xfrm>
          </p:grpSpPr>
          <p:sp>
            <p:nvSpPr>
              <p:cNvPr id="8654" name="TextBox 407"/>
              <p:cNvSpPr txBox="1">
                <a:spLocks noChangeArrowheads="1"/>
              </p:cNvSpPr>
              <p:nvPr/>
            </p:nvSpPr>
            <p:spPr bwMode="auto">
              <a:xfrm>
                <a:off x="8146434" y="4336205"/>
                <a:ext cx="895333"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Assist Implementation</a:t>
                </a:r>
              </a:p>
            </p:txBody>
          </p:sp>
          <p:sp>
            <p:nvSpPr>
              <p:cNvPr id="409" name="Diamond 408"/>
              <p:cNvSpPr/>
              <p:nvPr/>
            </p:nvSpPr>
            <p:spPr>
              <a:xfrm>
                <a:off x="8034821" y="4330714"/>
                <a:ext cx="95252"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51" name="Group 404"/>
            <p:cNvGrpSpPr>
              <a:grpSpLocks/>
            </p:cNvGrpSpPr>
            <p:nvPr/>
          </p:nvGrpSpPr>
          <p:grpSpPr bwMode="auto">
            <a:xfrm>
              <a:off x="1139416" y="136761"/>
              <a:ext cx="2295762" cy="45719"/>
              <a:chOff x="2925102" y="2204864"/>
              <a:chExt cx="2295762" cy="45719"/>
            </a:xfrm>
          </p:grpSpPr>
          <p:cxnSp>
            <p:nvCxnSpPr>
              <p:cNvPr id="406" name="Straight Connector 405"/>
              <p:cNvCxnSpPr/>
              <p:nvPr/>
            </p:nvCxnSpPr>
            <p:spPr>
              <a:xfrm>
                <a:off x="2988981" y="2228286"/>
                <a:ext cx="223208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07" name="Diamond 406"/>
              <p:cNvSpPr/>
              <p:nvPr/>
            </p:nvSpPr>
            <p:spPr>
              <a:xfrm>
                <a:off x="2925102" y="2204645"/>
                <a:ext cx="49138" cy="4615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16" name="Group 425"/>
          <p:cNvGrpSpPr>
            <a:grpSpLocks/>
          </p:cNvGrpSpPr>
          <p:nvPr/>
        </p:nvGrpSpPr>
        <p:grpSpPr bwMode="auto">
          <a:xfrm>
            <a:off x="1479550" y="3324225"/>
            <a:ext cx="2759075" cy="133350"/>
            <a:chOff x="1144563" y="1988840"/>
            <a:chExt cx="2135251" cy="95693"/>
          </a:xfrm>
        </p:grpSpPr>
        <p:grpSp>
          <p:nvGrpSpPr>
            <p:cNvPr id="8644" name="Group 723"/>
            <p:cNvGrpSpPr>
              <a:grpSpLocks/>
            </p:cNvGrpSpPr>
            <p:nvPr/>
          </p:nvGrpSpPr>
          <p:grpSpPr bwMode="auto">
            <a:xfrm>
              <a:off x="2282980" y="1988840"/>
              <a:ext cx="996834" cy="95693"/>
              <a:chOff x="6958175" y="4330714"/>
              <a:chExt cx="920155" cy="95693"/>
            </a:xfrm>
          </p:grpSpPr>
          <p:sp>
            <p:nvSpPr>
              <p:cNvPr id="8648" name="TextBox 724"/>
              <p:cNvSpPr txBox="1">
                <a:spLocks noChangeArrowheads="1"/>
              </p:cNvSpPr>
              <p:nvPr/>
            </p:nvSpPr>
            <p:spPr bwMode="auto">
              <a:xfrm>
                <a:off x="7096394" y="4334986"/>
                <a:ext cx="78193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Highfiield Commissioned</a:t>
                </a:r>
              </a:p>
            </p:txBody>
          </p:sp>
          <p:sp>
            <p:nvSpPr>
              <p:cNvPr id="726" name="Diamond 725"/>
              <p:cNvSpPr/>
              <p:nvPr/>
            </p:nvSpPr>
            <p:spPr>
              <a:xfrm>
                <a:off x="6958605" y="4330714"/>
                <a:ext cx="95261"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45" name="Group 423"/>
            <p:cNvGrpSpPr>
              <a:grpSpLocks/>
            </p:cNvGrpSpPr>
            <p:nvPr/>
          </p:nvGrpSpPr>
          <p:grpSpPr bwMode="auto">
            <a:xfrm>
              <a:off x="1144563" y="2013827"/>
              <a:ext cx="1138417" cy="45719"/>
              <a:chOff x="1288976" y="463529"/>
              <a:chExt cx="1138417" cy="45719"/>
            </a:xfrm>
          </p:grpSpPr>
          <p:cxnSp>
            <p:nvCxnSpPr>
              <p:cNvPr id="422" name="Straight Connector 421"/>
              <p:cNvCxnSpPr>
                <a:endCxn id="726" idx="1"/>
              </p:cNvCxnSpPr>
              <p:nvPr/>
            </p:nvCxnSpPr>
            <p:spPr>
              <a:xfrm>
                <a:off x="1352862" y="486389"/>
                <a:ext cx="107499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23" name="Diamond 422"/>
              <p:cNvSpPr/>
              <p:nvPr/>
            </p:nvSpPr>
            <p:spPr>
              <a:xfrm>
                <a:off x="1288976" y="463604"/>
                <a:ext cx="49143"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17" name="Group 426"/>
          <p:cNvGrpSpPr>
            <a:grpSpLocks/>
          </p:cNvGrpSpPr>
          <p:nvPr/>
        </p:nvGrpSpPr>
        <p:grpSpPr bwMode="auto">
          <a:xfrm>
            <a:off x="1479550" y="3462338"/>
            <a:ext cx="2759075" cy="133350"/>
            <a:chOff x="1144563" y="1988840"/>
            <a:chExt cx="2135251" cy="95693"/>
          </a:xfrm>
        </p:grpSpPr>
        <p:grpSp>
          <p:nvGrpSpPr>
            <p:cNvPr id="8638" name="Group 427"/>
            <p:cNvGrpSpPr>
              <a:grpSpLocks/>
            </p:cNvGrpSpPr>
            <p:nvPr/>
          </p:nvGrpSpPr>
          <p:grpSpPr bwMode="auto">
            <a:xfrm>
              <a:off x="2282980" y="1988840"/>
              <a:ext cx="996834" cy="95693"/>
              <a:chOff x="6958175" y="4330714"/>
              <a:chExt cx="920155" cy="95693"/>
            </a:xfrm>
          </p:grpSpPr>
          <p:sp>
            <p:nvSpPr>
              <p:cNvPr id="8642" name="TextBox 431"/>
              <p:cNvSpPr txBox="1">
                <a:spLocks noChangeArrowheads="1"/>
              </p:cNvSpPr>
              <p:nvPr/>
            </p:nvSpPr>
            <p:spPr bwMode="auto">
              <a:xfrm>
                <a:off x="7096394" y="4334986"/>
                <a:ext cx="781936"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TV primary care research</a:t>
                </a:r>
              </a:p>
            </p:txBody>
          </p:sp>
          <p:sp>
            <p:nvSpPr>
              <p:cNvPr id="433" name="Diamond 432"/>
              <p:cNvSpPr/>
              <p:nvPr/>
            </p:nvSpPr>
            <p:spPr>
              <a:xfrm>
                <a:off x="6958605" y="4330714"/>
                <a:ext cx="95261"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39" name="Group 428"/>
            <p:cNvGrpSpPr>
              <a:grpSpLocks/>
            </p:cNvGrpSpPr>
            <p:nvPr/>
          </p:nvGrpSpPr>
          <p:grpSpPr bwMode="auto">
            <a:xfrm>
              <a:off x="1144563" y="2013827"/>
              <a:ext cx="1138417" cy="45719"/>
              <a:chOff x="1288976" y="463529"/>
              <a:chExt cx="1138417" cy="45719"/>
            </a:xfrm>
          </p:grpSpPr>
          <p:cxnSp>
            <p:nvCxnSpPr>
              <p:cNvPr id="430" name="Straight Connector 429"/>
              <p:cNvCxnSpPr>
                <a:endCxn id="433" idx="1"/>
              </p:cNvCxnSpPr>
              <p:nvPr/>
            </p:nvCxnSpPr>
            <p:spPr>
              <a:xfrm>
                <a:off x="1352862" y="486389"/>
                <a:ext cx="107499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31" name="Diamond 430"/>
              <p:cNvSpPr/>
              <p:nvPr/>
            </p:nvSpPr>
            <p:spPr>
              <a:xfrm>
                <a:off x="1288976" y="463604"/>
                <a:ext cx="49143"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18" name="Group 473"/>
          <p:cNvGrpSpPr>
            <a:grpSpLocks/>
          </p:cNvGrpSpPr>
          <p:nvPr/>
        </p:nvGrpSpPr>
        <p:grpSpPr bwMode="auto">
          <a:xfrm>
            <a:off x="3771900" y="4300538"/>
            <a:ext cx="4100513" cy="133350"/>
            <a:chOff x="2919144" y="2483799"/>
            <a:chExt cx="3173120" cy="95693"/>
          </a:xfrm>
        </p:grpSpPr>
        <p:grpSp>
          <p:nvGrpSpPr>
            <p:cNvPr id="8632" name="Group 747"/>
            <p:cNvGrpSpPr>
              <a:grpSpLocks/>
            </p:cNvGrpSpPr>
            <p:nvPr/>
          </p:nvGrpSpPr>
          <p:grpSpPr bwMode="auto">
            <a:xfrm>
              <a:off x="5216192" y="2483799"/>
              <a:ext cx="876072" cy="95693"/>
              <a:chOff x="6958175" y="4330714"/>
              <a:chExt cx="808682" cy="95693"/>
            </a:xfrm>
          </p:grpSpPr>
          <p:sp>
            <p:nvSpPr>
              <p:cNvPr id="8636" name="TextBox 748"/>
              <p:cNvSpPr txBox="1">
                <a:spLocks noChangeArrowheads="1"/>
              </p:cNvSpPr>
              <p:nvPr/>
            </p:nvSpPr>
            <p:spPr bwMode="auto">
              <a:xfrm>
                <a:off x="7069399" y="4336205"/>
                <a:ext cx="69745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Implement changes</a:t>
                </a:r>
              </a:p>
            </p:txBody>
          </p:sp>
          <p:sp>
            <p:nvSpPr>
              <p:cNvPr id="750" name="Diamond 749"/>
              <p:cNvSpPr/>
              <p:nvPr/>
            </p:nvSpPr>
            <p:spPr>
              <a:xfrm>
                <a:off x="6958339" y="4330714"/>
                <a:ext cx="95253" cy="95693"/>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33" name="Group 447"/>
            <p:cNvGrpSpPr>
              <a:grpSpLocks/>
            </p:cNvGrpSpPr>
            <p:nvPr/>
          </p:nvGrpSpPr>
          <p:grpSpPr bwMode="auto">
            <a:xfrm>
              <a:off x="2919144" y="2508786"/>
              <a:ext cx="2297048" cy="45719"/>
              <a:chOff x="4207339" y="1875809"/>
              <a:chExt cx="2297048" cy="45719"/>
            </a:xfrm>
          </p:grpSpPr>
          <p:cxnSp>
            <p:nvCxnSpPr>
              <p:cNvPr id="449" name="Straight Connector 448"/>
              <p:cNvCxnSpPr/>
              <p:nvPr/>
            </p:nvCxnSpPr>
            <p:spPr>
              <a:xfrm>
                <a:off x="4271219" y="1898669"/>
                <a:ext cx="2233345" cy="0"/>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450" name="Diamond 449"/>
              <p:cNvSpPr/>
              <p:nvPr/>
            </p:nvSpPr>
            <p:spPr>
              <a:xfrm>
                <a:off x="4207339" y="1875884"/>
                <a:ext cx="49139" cy="45568"/>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19" name="Group 465"/>
          <p:cNvGrpSpPr>
            <a:grpSpLocks/>
          </p:cNvGrpSpPr>
          <p:nvPr/>
        </p:nvGrpSpPr>
        <p:grpSpPr bwMode="auto">
          <a:xfrm>
            <a:off x="1477963" y="3779838"/>
            <a:ext cx="2344737" cy="134937"/>
            <a:chOff x="1127451" y="2205988"/>
            <a:chExt cx="1813427" cy="95467"/>
          </a:xfrm>
        </p:grpSpPr>
        <p:grpSp>
          <p:nvGrpSpPr>
            <p:cNvPr id="8626" name="Group 732"/>
            <p:cNvGrpSpPr>
              <a:grpSpLocks/>
            </p:cNvGrpSpPr>
            <p:nvPr/>
          </p:nvGrpSpPr>
          <p:grpSpPr bwMode="auto">
            <a:xfrm>
              <a:off x="1694752" y="2205988"/>
              <a:ext cx="1246126" cy="95467"/>
              <a:chOff x="6935771" y="4303325"/>
              <a:chExt cx="1150270" cy="95467"/>
            </a:xfrm>
          </p:grpSpPr>
          <p:sp>
            <p:nvSpPr>
              <p:cNvPr id="8630" name="TextBox 733"/>
              <p:cNvSpPr txBox="1">
                <a:spLocks noChangeArrowheads="1"/>
              </p:cNvSpPr>
              <p:nvPr/>
            </p:nvSpPr>
            <p:spPr bwMode="auto">
              <a:xfrm>
                <a:off x="7047251" y="4309724"/>
                <a:ext cx="1038790" cy="76945"/>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Abingdon Cont. Care completed</a:t>
                </a:r>
              </a:p>
            </p:txBody>
          </p:sp>
          <p:sp>
            <p:nvSpPr>
              <p:cNvPr id="735" name="Diamond 734"/>
              <p:cNvSpPr/>
              <p:nvPr/>
            </p:nvSpPr>
            <p:spPr>
              <a:xfrm>
                <a:off x="6935708" y="4303325"/>
                <a:ext cx="95200" cy="95467"/>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27" name="Group 453"/>
            <p:cNvGrpSpPr>
              <a:grpSpLocks/>
            </p:cNvGrpSpPr>
            <p:nvPr/>
          </p:nvGrpSpPr>
          <p:grpSpPr bwMode="auto">
            <a:xfrm>
              <a:off x="1127451" y="2230697"/>
              <a:ext cx="550970" cy="44926"/>
              <a:chOff x="4207339" y="1876206"/>
              <a:chExt cx="550970" cy="44926"/>
            </a:xfrm>
          </p:grpSpPr>
          <p:cxnSp>
            <p:nvCxnSpPr>
              <p:cNvPr id="455" name="Straight Connector 454"/>
              <p:cNvCxnSpPr/>
              <p:nvPr/>
            </p:nvCxnSpPr>
            <p:spPr>
              <a:xfrm>
                <a:off x="4271183" y="1898669"/>
                <a:ext cx="48742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56" name="Diamond 455"/>
              <p:cNvSpPr/>
              <p:nvPr/>
            </p:nvSpPr>
            <p:spPr>
              <a:xfrm>
                <a:off x="4207339" y="1876206"/>
                <a:ext cx="49111" cy="44926"/>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20" name="Group 476"/>
          <p:cNvGrpSpPr>
            <a:grpSpLocks/>
          </p:cNvGrpSpPr>
          <p:nvPr/>
        </p:nvGrpSpPr>
        <p:grpSpPr bwMode="auto">
          <a:xfrm>
            <a:off x="1479550" y="4632325"/>
            <a:ext cx="4143375" cy="134938"/>
            <a:chOff x="1121733" y="2612971"/>
            <a:chExt cx="3206331" cy="95693"/>
          </a:xfrm>
        </p:grpSpPr>
        <p:grpSp>
          <p:nvGrpSpPr>
            <p:cNvPr id="8620" name="Group 750"/>
            <p:cNvGrpSpPr>
              <a:grpSpLocks/>
            </p:cNvGrpSpPr>
            <p:nvPr/>
          </p:nvGrpSpPr>
          <p:grpSpPr bwMode="auto">
            <a:xfrm>
              <a:off x="3451992" y="2612971"/>
              <a:ext cx="876072" cy="95693"/>
              <a:chOff x="6958175" y="4330714"/>
              <a:chExt cx="808682" cy="95693"/>
            </a:xfrm>
          </p:grpSpPr>
          <p:sp>
            <p:nvSpPr>
              <p:cNvPr id="8624" name="TextBox 751"/>
              <p:cNvSpPr txBox="1">
                <a:spLocks noChangeArrowheads="1"/>
              </p:cNvSpPr>
              <p:nvPr/>
            </p:nvSpPr>
            <p:spPr bwMode="auto">
              <a:xfrm>
                <a:off x="7069399" y="4336205"/>
                <a:ext cx="69745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IT Service desk tool</a:t>
                </a:r>
              </a:p>
            </p:txBody>
          </p:sp>
          <p:sp>
            <p:nvSpPr>
              <p:cNvPr id="753" name="Diamond 752"/>
              <p:cNvSpPr/>
              <p:nvPr/>
            </p:nvSpPr>
            <p:spPr>
              <a:xfrm>
                <a:off x="6958329" y="4330714"/>
                <a:ext cx="95254"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21" name="Group 456"/>
            <p:cNvGrpSpPr>
              <a:grpSpLocks/>
            </p:cNvGrpSpPr>
            <p:nvPr/>
          </p:nvGrpSpPr>
          <p:grpSpPr bwMode="auto">
            <a:xfrm>
              <a:off x="1121733" y="2637958"/>
              <a:ext cx="2330259" cy="45719"/>
              <a:chOff x="4207339" y="1875809"/>
              <a:chExt cx="2330259" cy="45719"/>
            </a:xfrm>
          </p:grpSpPr>
          <p:cxnSp>
            <p:nvCxnSpPr>
              <p:cNvPr id="458" name="Straight Connector 457"/>
              <p:cNvCxnSpPr>
                <a:endCxn id="753" idx="1"/>
              </p:cNvCxnSpPr>
              <p:nvPr/>
            </p:nvCxnSpPr>
            <p:spPr>
              <a:xfrm>
                <a:off x="4271220" y="1899231"/>
                <a:ext cx="2266544"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59" name="Diamond 458"/>
              <p:cNvSpPr/>
              <p:nvPr/>
            </p:nvSpPr>
            <p:spPr>
              <a:xfrm>
                <a:off x="4207339" y="1875589"/>
                <a:ext cx="49139"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21" name="Group 469"/>
          <p:cNvGrpSpPr>
            <a:grpSpLocks/>
          </p:cNvGrpSpPr>
          <p:nvPr/>
        </p:nvGrpSpPr>
        <p:grpSpPr bwMode="auto">
          <a:xfrm>
            <a:off x="1479550" y="4098925"/>
            <a:ext cx="3802063" cy="134938"/>
            <a:chOff x="1140812" y="2367002"/>
            <a:chExt cx="2941276" cy="95693"/>
          </a:xfrm>
        </p:grpSpPr>
        <p:grpSp>
          <p:nvGrpSpPr>
            <p:cNvPr id="8615" name="Group 738"/>
            <p:cNvGrpSpPr>
              <a:grpSpLocks/>
            </p:cNvGrpSpPr>
            <p:nvPr/>
          </p:nvGrpSpPr>
          <p:grpSpPr bwMode="auto">
            <a:xfrm>
              <a:off x="2802888" y="2367002"/>
              <a:ext cx="1279200" cy="95693"/>
              <a:chOff x="6958175" y="4330714"/>
              <a:chExt cx="1180800" cy="95693"/>
            </a:xfrm>
          </p:grpSpPr>
          <p:sp>
            <p:nvSpPr>
              <p:cNvPr id="8618" name="TextBox 739"/>
              <p:cNvSpPr txBox="1">
                <a:spLocks noChangeArrowheads="1"/>
              </p:cNvSpPr>
              <p:nvPr/>
            </p:nvSpPr>
            <p:spPr bwMode="auto">
              <a:xfrm>
                <a:off x="7069398" y="4336205"/>
                <a:ext cx="1069577"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Oakridge (SaLT)</a:t>
                </a:r>
              </a:p>
            </p:txBody>
          </p:sp>
          <p:sp>
            <p:nvSpPr>
              <p:cNvPr id="741" name="Diamond 740"/>
              <p:cNvSpPr/>
              <p:nvPr/>
            </p:nvSpPr>
            <p:spPr>
              <a:xfrm>
                <a:off x="6957742" y="4330714"/>
                <a:ext cx="95224"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467" name="Straight Connector 466"/>
            <p:cNvCxnSpPr/>
            <p:nvPr/>
          </p:nvCxnSpPr>
          <p:spPr>
            <a:xfrm>
              <a:off x="1204673" y="2408657"/>
              <a:ext cx="1597746"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68" name="Diamond 467"/>
            <p:cNvSpPr/>
            <p:nvPr/>
          </p:nvSpPr>
          <p:spPr>
            <a:xfrm>
              <a:off x="1140812" y="2385015"/>
              <a:ext cx="49124"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222" name="Group 509"/>
          <p:cNvGrpSpPr>
            <a:grpSpLocks/>
          </p:cNvGrpSpPr>
          <p:nvPr/>
        </p:nvGrpSpPr>
        <p:grpSpPr bwMode="auto">
          <a:xfrm>
            <a:off x="1477963" y="5057775"/>
            <a:ext cx="3506787" cy="134938"/>
            <a:chOff x="1134508" y="2814070"/>
            <a:chExt cx="2715225" cy="95693"/>
          </a:xfrm>
        </p:grpSpPr>
        <p:grpSp>
          <p:nvGrpSpPr>
            <p:cNvPr id="8609" name="Group 759"/>
            <p:cNvGrpSpPr>
              <a:grpSpLocks/>
            </p:cNvGrpSpPr>
            <p:nvPr/>
          </p:nvGrpSpPr>
          <p:grpSpPr bwMode="auto">
            <a:xfrm>
              <a:off x="2281378" y="2814070"/>
              <a:ext cx="1568355" cy="95693"/>
              <a:chOff x="6950339" y="4330714"/>
              <a:chExt cx="1447712" cy="95693"/>
            </a:xfrm>
          </p:grpSpPr>
          <p:sp>
            <p:nvSpPr>
              <p:cNvPr id="8613" name="TextBox 760"/>
              <p:cNvSpPr txBox="1">
                <a:spLocks noChangeArrowheads="1"/>
              </p:cNvSpPr>
              <p:nvPr/>
            </p:nvSpPr>
            <p:spPr bwMode="auto">
              <a:xfrm>
                <a:off x="7054203" y="4336205"/>
                <a:ext cx="134384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Establish agreed IT service catalogue</a:t>
                </a:r>
              </a:p>
            </p:txBody>
          </p:sp>
          <p:sp>
            <p:nvSpPr>
              <p:cNvPr id="762" name="Diamond 761"/>
              <p:cNvSpPr/>
              <p:nvPr/>
            </p:nvSpPr>
            <p:spPr>
              <a:xfrm>
                <a:off x="6950284" y="4330714"/>
                <a:ext cx="95308"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10" name="Group 486"/>
            <p:cNvGrpSpPr>
              <a:grpSpLocks/>
            </p:cNvGrpSpPr>
            <p:nvPr/>
          </p:nvGrpSpPr>
          <p:grpSpPr bwMode="auto">
            <a:xfrm>
              <a:off x="1134508" y="2839057"/>
              <a:ext cx="1161253" cy="45719"/>
              <a:chOff x="4207339" y="1875809"/>
              <a:chExt cx="1161253" cy="45719"/>
            </a:xfrm>
          </p:grpSpPr>
          <p:cxnSp>
            <p:nvCxnSpPr>
              <p:cNvPr id="488" name="Straight Connector 487"/>
              <p:cNvCxnSpPr/>
              <p:nvPr/>
            </p:nvCxnSpPr>
            <p:spPr>
              <a:xfrm>
                <a:off x="4271256" y="1899231"/>
                <a:ext cx="1097644"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89" name="Diamond 488"/>
              <p:cNvSpPr/>
              <p:nvPr/>
            </p:nvSpPr>
            <p:spPr>
              <a:xfrm>
                <a:off x="4207339" y="1875589"/>
                <a:ext cx="49167"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23" name="Group 13"/>
          <p:cNvGrpSpPr>
            <a:grpSpLocks/>
          </p:cNvGrpSpPr>
          <p:nvPr/>
        </p:nvGrpSpPr>
        <p:grpSpPr bwMode="auto">
          <a:xfrm>
            <a:off x="1474788" y="4883150"/>
            <a:ext cx="2752725" cy="133350"/>
            <a:chOff x="1474308" y="3792538"/>
            <a:chExt cx="2753203" cy="133350"/>
          </a:xfrm>
        </p:grpSpPr>
        <p:grpSp>
          <p:nvGrpSpPr>
            <p:cNvPr id="8603" name="Group 756"/>
            <p:cNvGrpSpPr>
              <a:grpSpLocks/>
            </p:cNvGrpSpPr>
            <p:nvPr/>
          </p:nvGrpSpPr>
          <p:grpSpPr bwMode="auto">
            <a:xfrm>
              <a:off x="2201381" y="3792538"/>
              <a:ext cx="2026130" cy="133350"/>
              <a:chOff x="6965771" y="4330714"/>
              <a:chExt cx="1447476" cy="95693"/>
            </a:xfrm>
          </p:grpSpPr>
          <p:sp>
            <p:nvSpPr>
              <p:cNvPr id="8607" name="TextBox 757"/>
              <p:cNvSpPr txBox="1">
                <a:spLocks noChangeArrowheads="1"/>
              </p:cNvSpPr>
              <p:nvPr/>
            </p:nvSpPr>
            <p:spPr bwMode="auto">
              <a:xfrm>
                <a:off x="7069399" y="4336205"/>
                <a:ext cx="134384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Trust services iPhone app</a:t>
                </a:r>
              </a:p>
            </p:txBody>
          </p:sp>
          <p:sp>
            <p:nvSpPr>
              <p:cNvPr id="759" name="Diamond 758"/>
              <p:cNvSpPr/>
              <p:nvPr/>
            </p:nvSpPr>
            <p:spPr>
              <a:xfrm>
                <a:off x="6965862" y="4330714"/>
                <a:ext cx="95282"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604" name="Group 496"/>
            <p:cNvGrpSpPr>
              <a:grpSpLocks/>
            </p:cNvGrpSpPr>
            <p:nvPr/>
          </p:nvGrpSpPr>
          <p:grpSpPr bwMode="auto">
            <a:xfrm>
              <a:off x="1474308" y="3827463"/>
              <a:ext cx="716085" cy="65087"/>
              <a:chOff x="1279851" y="2382700"/>
              <a:chExt cx="554719" cy="45719"/>
            </a:xfrm>
          </p:grpSpPr>
          <p:cxnSp>
            <p:nvCxnSpPr>
              <p:cNvPr id="495" name="Straight Connector 494"/>
              <p:cNvCxnSpPr/>
              <p:nvPr/>
            </p:nvCxnSpPr>
            <p:spPr>
              <a:xfrm>
                <a:off x="1343810" y="2406118"/>
                <a:ext cx="490761"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96" name="Diamond 495"/>
              <p:cNvSpPr/>
              <p:nvPr/>
            </p:nvSpPr>
            <p:spPr>
              <a:xfrm>
                <a:off x="1279851" y="2382700"/>
                <a:ext cx="49199" cy="45720"/>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24" name="Group 653"/>
          <p:cNvGrpSpPr>
            <a:grpSpLocks/>
          </p:cNvGrpSpPr>
          <p:nvPr/>
        </p:nvGrpSpPr>
        <p:grpSpPr bwMode="auto">
          <a:xfrm>
            <a:off x="1487488" y="5678488"/>
            <a:ext cx="4262437" cy="215900"/>
            <a:chOff x="1147460" y="4411851"/>
            <a:chExt cx="3298286" cy="153888"/>
          </a:xfrm>
        </p:grpSpPr>
        <p:grpSp>
          <p:nvGrpSpPr>
            <p:cNvPr id="8597" name="Group 200"/>
            <p:cNvGrpSpPr>
              <a:grpSpLocks/>
            </p:cNvGrpSpPr>
            <p:nvPr/>
          </p:nvGrpSpPr>
          <p:grpSpPr bwMode="auto">
            <a:xfrm>
              <a:off x="2286217" y="4411851"/>
              <a:ext cx="2159529" cy="153888"/>
              <a:chOff x="6958175" y="4305453"/>
              <a:chExt cx="1993410" cy="153888"/>
            </a:xfrm>
          </p:grpSpPr>
          <p:sp>
            <p:nvSpPr>
              <p:cNvPr id="8601" name="TextBox 201"/>
              <p:cNvSpPr txBox="1">
                <a:spLocks noChangeArrowheads="1"/>
              </p:cNvSpPr>
              <p:nvPr/>
            </p:nvSpPr>
            <p:spPr bwMode="auto">
              <a:xfrm>
                <a:off x="7059603" y="4305453"/>
                <a:ext cx="1891982" cy="153888"/>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Assessment of clinical building/sites against required standards complete. Critical capital works to achieve compliance commence</a:t>
                </a:r>
              </a:p>
            </p:txBody>
          </p:sp>
          <p:sp>
            <p:nvSpPr>
              <p:cNvPr id="203" name="Diamond 202"/>
              <p:cNvSpPr/>
              <p:nvPr/>
            </p:nvSpPr>
            <p:spPr>
              <a:xfrm>
                <a:off x="6958157" y="4342793"/>
                <a:ext cx="95249" cy="95048"/>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98" name="Group 497"/>
            <p:cNvGrpSpPr>
              <a:grpSpLocks/>
            </p:cNvGrpSpPr>
            <p:nvPr/>
          </p:nvGrpSpPr>
          <p:grpSpPr bwMode="auto">
            <a:xfrm>
              <a:off x="1147460" y="4473630"/>
              <a:ext cx="1121154" cy="45719"/>
              <a:chOff x="1279851" y="2394231"/>
              <a:chExt cx="1121154" cy="45719"/>
            </a:xfrm>
          </p:grpSpPr>
          <p:cxnSp>
            <p:nvCxnSpPr>
              <p:cNvPr id="499" name="Straight Connector 498"/>
              <p:cNvCxnSpPr/>
              <p:nvPr/>
            </p:nvCxnSpPr>
            <p:spPr>
              <a:xfrm>
                <a:off x="1343728" y="2417316"/>
                <a:ext cx="105766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00" name="Diamond 499"/>
              <p:cNvSpPr/>
              <p:nvPr/>
            </p:nvSpPr>
            <p:spPr>
              <a:xfrm>
                <a:off x="1279851" y="2394686"/>
                <a:ext cx="49136" cy="45261"/>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25" name="Group 657"/>
          <p:cNvGrpSpPr>
            <a:grpSpLocks/>
          </p:cNvGrpSpPr>
          <p:nvPr/>
        </p:nvGrpSpPr>
        <p:grpSpPr bwMode="auto">
          <a:xfrm>
            <a:off x="1489075" y="5927725"/>
            <a:ext cx="3860800" cy="144463"/>
            <a:chOff x="1152215" y="4725144"/>
            <a:chExt cx="2987091" cy="102663"/>
          </a:xfrm>
        </p:grpSpPr>
        <p:grpSp>
          <p:nvGrpSpPr>
            <p:cNvPr id="8591" name="Group 206"/>
            <p:cNvGrpSpPr>
              <a:grpSpLocks/>
            </p:cNvGrpSpPr>
            <p:nvPr/>
          </p:nvGrpSpPr>
          <p:grpSpPr bwMode="auto">
            <a:xfrm>
              <a:off x="2286221" y="4725144"/>
              <a:ext cx="1853085" cy="102663"/>
              <a:chOff x="6958175" y="4323744"/>
              <a:chExt cx="1710540" cy="102663"/>
            </a:xfrm>
          </p:grpSpPr>
          <p:sp>
            <p:nvSpPr>
              <p:cNvPr id="8595" name="TextBox 207"/>
              <p:cNvSpPr txBox="1">
                <a:spLocks noChangeArrowheads="1"/>
              </p:cNvSpPr>
              <p:nvPr/>
            </p:nvSpPr>
            <p:spPr bwMode="auto">
              <a:xfrm>
                <a:off x="7066412" y="4323744"/>
                <a:ext cx="160230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Establish KPIs for all Capital projects and agree with FIC</a:t>
                </a:r>
              </a:p>
            </p:txBody>
          </p:sp>
          <p:sp>
            <p:nvSpPr>
              <p:cNvPr id="209" name="Diamond 208"/>
              <p:cNvSpPr/>
              <p:nvPr/>
            </p:nvSpPr>
            <p:spPr>
              <a:xfrm>
                <a:off x="6957865" y="4330513"/>
                <a:ext cx="95236" cy="95894"/>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92" name="Group 500"/>
            <p:cNvGrpSpPr>
              <a:grpSpLocks/>
            </p:cNvGrpSpPr>
            <p:nvPr/>
          </p:nvGrpSpPr>
          <p:grpSpPr bwMode="auto">
            <a:xfrm>
              <a:off x="1152215" y="4753616"/>
              <a:ext cx="1134002" cy="45719"/>
              <a:chOff x="1279851" y="2382700"/>
              <a:chExt cx="1134002" cy="45719"/>
            </a:xfrm>
          </p:grpSpPr>
          <p:cxnSp>
            <p:nvCxnSpPr>
              <p:cNvPr id="502" name="Straight Connector 501"/>
              <p:cNvCxnSpPr/>
              <p:nvPr/>
            </p:nvCxnSpPr>
            <p:spPr>
              <a:xfrm>
                <a:off x="1343720" y="2406123"/>
                <a:ext cx="1069801"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03" name="Diamond 502"/>
              <p:cNvSpPr/>
              <p:nvPr/>
            </p:nvSpPr>
            <p:spPr>
              <a:xfrm>
                <a:off x="1279851" y="2382432"/>
                <a:ext cx="49130" cy="46254"/>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26" name="Group 655"/>
          <p:cNvGrpSpPr>
            <a:grpSpLocks/>
          </p:cNvGrpSpPr>
          <p:nvPr/>
        </p:nvGrpSpPr>
        <p:grpSpPr bwMode="auto">
          <a:xfrm>
            <a:off x="6445250" y="5711825"/>
            <a:ext cx="6097588" cy="133350"/>
            <a:chOff x="4987600" y="4509120"/>
            <a:chExt cx="4717929" cy="95693"/>
          </a:xfrm>
        </p:grpSpPr>
        <p:grpSp>
          <p:nvGrpSpPr>
            <p:cNvPr id="8585" name="Group 203"/>
            <p:cNvGrpSpPr>
              <a:grpSpLocks/>
            </p:cNvGrpSpPr>
            <p:nvPr/>
          </p:nvGrpSpPr>
          <p:grpSpPr bwMode="auto">
            <a:xfrm>
              <a:off x="4987600" y="4509120"/>
              <a:ext cx="4717929" cy="95693"/>
              <a:chOff x="3514309" y="4325152"/>
              <a:chExt cx="4355015" cy="95693"/>
            </a:xfrm>
          </p:grpSpPr>
          <p:sp>
            <p:nvSpPr>
              <p:cNvPr id="8589" name="TextBox 204"/>
              <p:cNvSpPr txBox="1">
                <a:spLocks noChangeArrowheads="1"/>
              </p:cNvSpPr>
              <p:nvPr/>
            </p:nvSpPr>
            <p:spPr bwMode="auto">
              <a:xfrm>
                <a:off x="3514309" y="4336206"/>
                <a:ext cx="1297440"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Essential compliance works complete</a:t>
                </a:r>
              </a:p>
            </p:txBody>
          </p:sp>
          <p:sp>
            <p:nvSpPr>
              <p:cNvPr id="206" name="Diamond 205"/>
              <p:cNvSpPr/>
              <p:nvPr/>
            </p:nvSpPr>
            <p:spPr>
              <a:xfrm>
                <a:off x="7774083" y="4325152"/>
                <a:ext cx="95241"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86" name="Group 506"/>
            <p:cNvGrpSpPr>
              <a:grpSpLocks/>
            </p:cNvGrpSpPr>
            <p:nvPr/>
          </p:nvGrpSpPr>
          <p:grpSpPr bwMode="auto">
            <a:xfrm>
              <a:off x="6465168" y="4535409"/>
              <a:ext cx="3123882" cy="45719"/>
              <a:chOff x="1066648" y="2382700"/>
              <a:chExt cx="3123882" cy="45719"/>
            </a:xfrm>
          </p:grpSpPr>
          <p:cxnSp>
            <p:nvCxnSpPr>
              <p:cNvPr id="508" name="Straight Connector 507"/>
              <p:cNvCxnSpPr>
                <a:stCxn id="509" idx="3"/>
              </p:cNvCxnSpPr>
              <p:nvPr/>
            </p:nvCxnSpPr>
            <p:spPr>
              <a:xfrm>
                <a:off x="1115866" y="2405397"/>
                <a:ext cx="307445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09" name="Diamond 508"/>
              <p:cNvSpPr/>
              <p:nvPr/>
            </p:nvSpPr>
            <p:spPr>
              <a:xfrm>
                <a:off x="1066734" y="2382613"/>
                <a:ext cx="49132"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27" name="Group 659"/>
          <p:cNvGrpSpPr>
            <a:grpSpLocks/>
          </p:cNvGrpSpPr>
          <p:nvPr/>
        </p:nvGrpSpPr>
        <p:grpSpPr bwMode="auto">
          <a:xfrm>
            <a:off x="1489075" y="6070600"/>
            <a:ext cx="6084888" cy="133350"/>
            <a:chOff x="1149945" y="4792146"/>
            <a:chExt cx="4708619" cy="95693"/>
          </a:xfrm>
        </p:grpSpPr>
        <p:grpSp>
          <p:nvGrpSpPr>
            <p:cNvPr id="8579" name="Group 209"/>
            <p:cNvGrpSpPr>
              <a:grpSpLocks/>
            </p:cNvGrpSpPr>
            <p:nvPr/>
          </p:nvGrpSpPr>
          <p:grpSpPr bwMode="auto">
            <a:xfrm>
              <a:off x="2288283" y="4792146"/>
              <a:ext cx="3570281" cy="95693"/>
              <a:chOff x="6957785" y="4325708"/>
              <a:chExt cx="3295644" cy="95693"/>
            </a:xfrm>
          </p:grpSpPr>
          <p:sp>
            <p:nvSpPr>
              <p:cNvPr id="8583" name="TextBox 210"/>
              <p:cNvSpPr txBox="1">
                <a:spLocks noChangeArrowheads="1"/>
              </p:cNvSpPr>
              <p:nvPr/>
            </p:nvSpPr>
            <p:spPr bwMode="auto">
              <a:xfrm>
                <a:off x="7063586" y="4336205"/>
                <a:ext cx="3189843"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Establish minimum build standards for clinical buildings and process for updating/agreeing derogations.</a:t>
                </a:r>
              </a:p>
            </p:txBody>
          </p:sp>
          <p:sp>
            <p:nvSpPr>
              <p:cNvPr id="212" name="Diamond 211"/>
              <p:cNvSpPr/>
              <p:nvPr/>
            </p:nvSpPr>
            <p:spPr>
              <a:xfrm>
                <a:off x="6958180" y="4325708"/>
                <a:ext cx="95252"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80" name="Group 560"/>
            <p:cNvGrpSpPr>
              <a:grpSpLocks/>
            </p:cNvGrpSpPr>
            <p:nvPr/>
          </p:nvGrpSpPr>
          <p:grpSpPr bwMode="auto">
            <a:xfrm>
              <a:off x="1149945" y="4822139"/>
              <a:ext cx="1118669" cy="45719"/>
              <a:chOff x="1279851" y="2382700"/>
              <a:chExt cx="1118669" cy="45719"/>
            </a:xfrm>
          </p:grpSpPr>
          <p:cxnSp>
            <p:nvCxnSpPr>
              <p:cNvPr id="562" name="Straight Connector 561"/>
              <p:cNvCxnSpPr/>
              <p:nvPr/>
            </p:nvCxnSpPr>
            <p:spPr>
              <a:xfrm>
                <a:off x="1343730" y="2405110"/>
                <a:ext cx="1055232"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63" name="Diamond 562"/>
              <p:cNvSpPr/>
              <p:nvPr/>
            </p:nvSpPr>
            <p:spPr>
              <a:xfrm>
                <a:off x="1279851" y="2382326"/>
                <a:ext cx="49138"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28" name="Group 670"/>
          <p:cNvGrpSpPr>
            <a:grpSpLocks/>
          </p:cNvGrpSpPr>
          <p:nvPr/>
        </p:nvGrpSpPr>
        <p:grpSpPr bwMode="auto">
          <a:xfrm>
            <a:off x="8355013" y="5962650"/>
            <a:ext cx="3856037" cy="215900"/>
            <a:chOff x="6465169" y="4740302"/>
            <a:chExt cx="2983986" cy="153888"/>
          </a:xfrm>
        </p:grpSpPr>
        <p:grpSp>
          <p:nvGrpSpPr>
            <p:cNvPr id="8573" name="Group 212"/>
            <p:cNvGrpSpPr>
              <a:grpSpLocks/>
            </p:cNvGrpSpPr>
            <p:nvPr/>
          </p:nvGrpSpPr>
          <p:grpSpPr bwMode="auto">
            <a:xfrm>
              <a:off x="6465169" y="4740302"/>
              <a:ext cx="2983986" cy="153888"/>
              <a:chOff x="6505041" y="4291988"/>
              <a:chExt cx="2754450" cy="153888"/>
            </a:xfrm>
          </p:grpSpPr>
          <p:sp>
            <p:nvSpPr>
              <p:cNvPr id="8577" name="TextBox 213"/>
              <p:cNvSpPr txBox="1">
                <a:spLocks noChangeArrowheads="1"/>
              </p:cNvSpPr>
              <p:nvPr/>
            </p:nvSpPr>
            <p:spPr bwMode="auto">
              <a:xfrm>
                <a:off x="6505041" y="4291988"/>
                <a:ext cx="1344258" cy="153888"/>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Formal review of standards and extension of the process to other non-clinical buildings</a:t>
                </a:r>
              </a:p>
            </p:txBody>
          </p:sp>
          <p:sp>
            <p:nvSpPr>
              <p:cNvPr id="215" name="Diamond 214"/>
              <p:cNvSpPr/>
              <p:nvPr/>
            </p:nvSpPr>
            <p:spPr>
              <a:xfrm>
                <a:off x="9164236" y="4325934"/>
                <a:ext cx="95255" cy="9504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74" name="Group 566"/>
            <p:cNvGrpSpPr>
              <a:grpSpLocks/>
            </p:cNvGrpSpPr>
            <p:nvPr/>
          </p:nvGrpSpPr>
          <p:grpSpPr bwMode="auto">
            <a:xfrm>
              <a:off x="7932148" y="4797152"/>
              <a:ext cx="1410374" cy="45719"/>
              <a:chOff x="1054998" y="2382700"/>
              <a:chExt cx="1410374" cy="45719"/>
            </a:xfrm>
          </p:grpSpPr>
          <p:cxnSp>
            <p:nvCxnSpPr>
              <p:cNvPr id="568" name="Straight Connector 567"/>
              <p:cNvCxnSpPr/>
              <p:nvPr/>
            </p:nvCxnSpPr>
            <p:spPr>
              <a:xfrm>
                <a:off x="1100282" y="2406189"/>
                <a:ext cx="136484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69" name="Diamond 568"/>
              <p:cNvSpPr/>
              <p:nvPr/>
            </p:nvSpPr>
            <p:spPr>
              <a:xfrm>
                <a:off x="1054829" y="2382426"/>
                <a:ext cx="49139" cy="463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29" name="Group 586"/>
          <p:cNvGrpSpPr>
            <a:grpSpLocks/>
          </p:cNvGrpSpPr>
          <p:nvPr/>
        </p:nvGrpSpPr>
        <p:grpSpPr bwMode="auto">
          <a:xfrm>
            <a:off x="7704138" y="6446838"/>
            <a:ext cx="4506912" cy="133350"/>
            <a:chOff x="5961112" y="5013176"/>
            <a:chExt cx="3488043" cy="95693"/>
          </a:xfrm>
        </p:grpSpPr>
        <p:grpSp>
          <p:nvGrpSpPr>
            <p:cNvPr id="8567" name="Group 219"/>
            <p:cNvGrpSpPr>
              <a:grpSpLocks/>
            </p:cNvGrpSpPr>
            <p:nvPr/>
          </p:nvGrpSpPr>
          <p:grpSpPr bwMode="auto">
            <a:xfrm>
              <a:off x="5961112" y="5013176"/>
              <a:ext cx="3488043" cy="95693"/>
              <a:chOff x="4625678" y="4317319"/>
              <a:chExt cx="3219732" cy="95693"/>
            </a:xfrm>
          </p:grpSpPr>
          <p:sp>
            <p:nvSpPr>
              <p:cNvPr id="8571" name="TextBox 220"/>
              <p:cNvSpPr txBox="1">
                <a:spLocks noChangeArrowheads="1"/>
              </p:cNvSpPr>
              <p:nvPr/>
            </p:nvSpPr>
            <p:spPr bwMode="auto">
              <a:xfrm>
                <a:off x="4625678" y="4317319"/>
                <a:ext cx="179246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Reviewing success to date and establishing further action plan</a:t>
                </a:r>
              </a:p>
            </p:txBody>
          </p:sp>
          <p:sp>
            <p:nvSpPr>
              <p:cNvPr id="222" name="Diamond 221"/>
              <p:cNvSpPr/>
              <p:nvPr/>
            </p:nvSpPr>
            <p:spPr>
              <a:xfrm>
                <a:off x="7750145" y="4317319"/>
                <a:ext cx="9526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68" name="Group 569"/>
            <p:cNvGrpSpPr>
              <a:grpSpLocks/>
            </p:cNvGrpSpPr>
            <p:nvPr/>
          </p:nvGrpSpPr>
          <p:grpSpPr bwMode="auto">
            <a:xfrm>
              <a:off x="7928463" y="5038163"/>
              <a:ext cx="1417025" cy="45719"/>
              <a:chOff x="1279851" y="2382700"/>
              <a:chExt cx="1417025" cy="45719"/>
            </a:xfrm>
          </p:grpSpPr>
          <p:cxnSp>
            <p:nvCxnSpPr>
              <p:cNvPr id="571" name="Straight Connector 570"/>
              <p:cNvCxnSpPr>
                <a:endCxn id="222" idx="1"/>
              </p:cNvCxnSpPr>
              <p:nvPr/>
            </p:nvCxnSpPr>
            <p:spPr>
              <a:xfrm>
                <a:off x="1343403" y="2405560"/>
                <a:ext cx="135393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2" name="Diamond 571"/>
              <p:cNvSpPr/>
              <p:nvPr/>
            </p:nvSpPr>
            <p:spPr>
              <a:xfrm>
                <a:off x="1279515" y="2382775"/>
                <a:ext cx="49145"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30" name="Group 594"/>
          <p:cNvGrpSpPr>
            <a:grpSpLocks/>
          </p:cNvGrpSpPr>
          <p:nvPr/>
        </p:nvGrpSpPr>
        <p:grpSpPr bwMode="auto">
          <a:xfrm>
            <a:off x="1493838" y="7362825"/>
            <a:ext cx="3254375" cy="133350"/>
            <a:chOff x="1147775" y="6035229"/>
            <a:chExt cx="2518992" cy="95693"/>
          </a:xfrm>
        </p:grpSpPr>
        <p:grpSp>
          <p:nvGrpSpPr>
            <p:cNvPr id="8561" name="Group 228"/>
            <p:cNvGrpSpPr>
              <a:grpSpLocks/>
            </p:cNvGrpSpPr>
            <p:nvPr/>
          </p:nvGrpSpPr>
          <p:grpSpPr bwMode="auto">
            <a:xfrm>
              <a:off x="2275845" y="6035229"/>
              <a:ext cx="1390922" cy="95693"/>
              <a:chOff x="6973738" y="4330714"/>
              <a:chExt cx="1283927" cy="95693"/>
            </a:xfrm>
          </p:grpSpPr>
          <p:sp>
            <p:nvSpPr>
              <p:cNvPr id="8565" name="TextBox 229"/>
              <p:cNvSpPr txBox="1">
                <a:spLocks noChangeArrowheads="1"/>
              </p:cNvSpPr>
              <p:nvPr/>
            </p:nvSpPr>
            <p:spPr bwMode="auto">
              <a:xfrm>
                <a:off x="7082457" y="4334986"/>
                <a:ext cx="1175208"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Establish current position for each KPI</a:t>
                </a:r>
              </a:p>
            </p:txBody>
          </p:sp>
          <p:sp>
            <p:nvSpPr>
              <p:cNvPr id="231" name="Diamond 230"/>
              <p:cNvSpPr/>
              <p:nvPr/>
            </p:nvSpPr>
            <p:spPr>
              <a:xfrm>
                <a:off x="6973689" y="4330714"/>
                <a:ext cx="95277"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62" name="Group 578"/>
            <p:cNvGrpSpPr>
              <a:grpSpLocks/>
            </p:cNvGrpSpPr>
            <p:nvPr/>
          </p:nvGrpSpPr>
          <p:grpSpPr bwMode="auto">
            <a:xfrm>
              <a:off x="1147775" y="6065988"/>
              <a:ext cx="1115329" cy="45568"/>
              <a:chOff x="1279851" y="2382695"/>
              <a:chExt cx="1115329" cy="45568"/>
            </a:xfrm>
          </p:grpSpPr>
          <p:cxnSp>
            <p:nvCxnSpPr>
              <p:cNvPr id="580" name="Straight Connector 579"/>
              <p:cNvCxnSpPr/>
              <p:nvPr/>
            </p:nvCxnSpPr>
            <p:spPr>
              <a:xfrm>
                <a:off x="1343747" y="2405479"/>
                <a:ext cx="1051833"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81" name="Diamond 580"/>
              <p:cNvSpPr/>
              <p:nvPr/>
            </p:nvSpPr>
            <p:spPr>
              <a:xfrm>
                <a:off x="1279851" y="2382695"/>
                <a:ext cx="49151"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31" name="Group 587"/>
          <p:cNvGrpSpPr>
            <a:grpSpLocks/>
          </p:cNvGrpSpPr>
          <p:nvPr/>
        </p:nvGrpSpPr>
        <p:grpSpPr bwMode="auto">
          <a:xfrm>
            <a:off x="1490663" y="6278563"/>
            <a:ext cx="10317162" cy="133350"/>
            <a:chOff x="1145520" y="4941168"/>
            <a:chExt cx="7983942" cy="95693"/>
          </a:xfrm>
        </p:grpSpPr>
        <p:grpSp>
          <p:nvGrpSpPr>
            <p:cNvPr id="8555" name="Group 215"/>
            <p:cNvGrpSpPr>
              <a:grpSpLocks/>
            </p:cNvGrpSpPr>
            <p:nvPr/>
          </p:nvGrpSpPr>
          <p:grpSpPr bwMode="auto">
            <a:xfrm>
              <a:off x="7552956" y="4941168"/>
              <a:ext cx="1576506" cy="95693"/>
              <a:chOff x="8084405" y="4317319"/>
              <a:chExt cx="1455236" cy="95693"/>
            </a:xfrm>
          </p:grpSpPr>
          <p:sp>
            <p:nvSpPr>
              <p:cNvPr id="8559" name="TextBox 216"/>
              <p:cNvSpPr txBox="1">
                <a:spLocks noChangeArrowheads="1"/>
              </p:cNvSpPr>
              <p:nvPr/>
            </p:nvSpPr>
            <p:spPr bwMode="auto">
              <a:xfrm>
                <a:off x="8209222" y="4317319"/>
                <a:ext cx="1330419"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Establish project plan and commence action</a:t>
                </a:r>
              </a:p>
            </p:txBody>
          </p:sp>
          <p:sp>
            <p:nvSpPr>
              <p:cNvPr id="218" name="Diamond 217"/>
              <p:cNvSpPr/>
              <p:nvPr/>
            </p:nvSpPr>
            <p:spPr>
              <a:xfrm>
                <a:off x="8084734" y="4317319"/>
                <a:ext cx="9525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56" name="Group 581"/>
            <p:cNvGrpSpPr>
              <a:grpSpLocks/>
            </p:cNvGrpSpPr>
            <p:nvPr/>
          </p:nvGrpSpPr>
          <p:grpSpPr bwMode="auto">
            <a:xfrm>
              <a:off x="1145520" y="4966231"/>
              <a:ext cx="6424991" cy="45568"/>
              <a:chOff x="1279851" y="2382777"/>
              <a:chExt cx="6424991" cy="45568"/>
            </a:xfrm>
          </p:grpSpPr>
          <p:cxnSp>
            <p:nvCxnSpPr>
              <p:cNvPr id="583" name="Straight Connector 582"/>
              <p:cNvCxnSpPr/>
              <p:nvPr/>
            </p:nvCxnSpPr>
            <p:spPr>
              <a:xfrm>
                <a:off x="2747893" y="2405560"/>
                <a:ext cx="495694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84" name="Diamond 583"/>
              <p:cNvSpPr/>
              <p:nvPr/>
            </p:nvSpPr>
            <p:spPr>
              <a:xfrm>
                <a:off x="1279851" y="2382776"/>
                <a:ext cx="49140"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32" name="Group 590"/>
          <p:cNvGrpSpPr>
            <a:grpSpLocks/>
          </p:cNvGrpSpPr>
          <p:nvPr/>
        </p:nvGrpSpPr>
        <p:grpSpPr bwMode="auto">
          <a:xfrm>
            <a:off x="1481138" y="6597650"/>
            <a:ext cx="10607675" cy="134938"/>
            <a:chOff x="1136576" y="5133507"/>
            <a:chExt cx="8208911" cy="95693"/>
          </a:xfrm>
        </p:grpSpPr>
        <p:grpSp>
          <p:nvGrpSpPr>
            <p:cNvPr id="8550" name="Group 222"/>
            <p:cNvGrpSpPr>
              <a:grpSpLocks/>
            </p:cNvGrpSpPr>
            <p:nvPr/>
          </p:nvGrpSpPr>
          <p:grpSpPr bwMode="auto">
            <a:xfrm>
              <a:off x="7552962" y="5133507"/>
              <a:ext cx="1792525" cy="95693"/>
              <a:chOff x="8084405" y="4317319"/>
              <a:chExt cx="1654637" cy="95693"/>
            </a:xfrm>
          </p:grpSpPr>
          <p:sp>
            <p:nvSpPr>
              <p:cNvPr id="8553" name="TextBox 223"/>
              <p:cNvSpPr txBox="1">
                <a:spLocks noChangeArrowheads="1"/>
              </p:cNvSpPr>
              <p:nvPr/>
            </p:nvSpPr>
            <p:spPr bwMode="auto">
              <a:xfrm>
                <a:off x="8221701" y="4317319"/>
                <a:ext cx="1517341"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Agree format for any new property search briefs</a:t>
                </a:r>
              </a:p>
            </p:txBody>
          </p:sp>
          <p:sp>
            <p:nvSpPr>
              <p:cNvPr id="225" name="Diamond 224"/>
              <p:cNvSpPr/>
              <p:nvPr/>
            </p:nvSpPr>
            <p:spPr>
              <a:xfrm>
                <a:off x="8084522" y="4317319"/>
                <a:ext cx="9525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89" name="Straight Connector 588"/>
            <p:cNvCxnSpPr/>
            <p:nvPr/>
          </p:nvCxnSpPr>
          <p:spPr>
            <a:xfrm>
              <a:off x="2612017" y="5180790"/>
              <a:ext cx="494967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90" name="Diamond 589"/>
            <p:cNvSpPr/>
            <p:nvPr/>
          </p:nvSpPr>
          <p:spPr>
            <a:xfrm>
              <a:off x="1136576" y="5158275"/>
              <a:ext cx="49140"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233" name="Group 2"/>
          <p:cNvGrpSpPr>
            <a:grpSpLocks/>
          </p:cNvGrpSpPr>
          <p:nvPr/>
        </p:nvGrpSpPr>
        <p:grpSpPr bwMode="auto">
          <a:xfrm>
            <a:off x="1487488" y="7959725"/>
            <a:ext cx="5013325" cy="134938"/>
            <a:chOff x="1487488" y="8880475"/>
            <a:chExt cx="5013326" cy="134938"/>
          </a:xfrm>
        </p:grpSpPr>
        <p:grpSp>
          <p:nvGrpSpPr>
            <p:cNvPr id="8544" name="Group 242"/>
            <p:cNvGrpSpPr>
              <a:grpSpLocks/>
            </p:cNvGrpSpPr>
            <p:nvPr/>
          </p:nvGrpSpPr>
          <p:grpSpPr bwMode="auto">
            <a:xfrm>
              <a:off x="2959253" y="8880475"/>
              <a:ext cx="3541561" cy="134938"/>
              <a:chOff x="6980963" y="4330714"/>
              <a:chExt cx="2529750" cy="95693"/>
            </a:xfrm>
          </p:grpSpPr>
          <p:sp>
            <p:nvSpPr>
              <p:cNvPr id="8548" name="TextBox 243"/>
              <p:cNvSpPr txBox="1">
                <a:spLocks noChangeArrowheads="1"/>
              </p:cNvSpPr>
              <p:nvPr/>
            </p:nvSpPr>
            <p:spPr bwMode="auto">
              <a:xfrm>
                <a:off x="7063293" y="4341768"/>
                <a:ext cx="2447420"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There will be an agreed Capital Investment Plan which aligns with the Estates Strategy</a:t>
                </a:r>
              </a:p>
            </p:txBody>
          </p:sp>
          <p:sp>
            <p:nvSpPr>
              <p:cNvPr id="245" name="Diamond 244"/>
              <p:cNvSpPr/>
              <p:nvPr/>
            </p:nvSpPr>
            <p:spPr>
              <a:xfrm>
                <a:off x="6980854" y="4330714"/>
                <a:ext cx="95252" cy="9569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45" name="Group 595"/>
            <p:cNvGrpSpPr>
              <a:grpSpLocks/>
            </p:cNvGrpSpPr>
            <p:nvPr/>
          </p:nvGrpSpPr>
          <p:grpSpPr bwMode="auto">
            <a:xfrm>
              <a:off x="1487488" y="8923338"/>
              <a:ext cx="1434620" cy="65087"/>
              <a:chOff x="1279851" y="2382700"/>
              <a:chExt cx="1110302" cy="45719"/>
            </a:xfrm>
          </p:grpSpPr>
          <p:cxnSp>
            <p:nvCxnSpPr>
              <p:cNvPr id="597" name="Straight Connector 596"/>
              <p:cNvCxnSpPr/>
              <p:nvPr/>
            </p:nvCxnSpPr>
            <p:spPr>
              <a:xfrm>
                <a:off x="1343739" y="2405002"/>
                <a:ext cx="104678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98" name="Diamond 597"/>
              <p:cNvSpPr/>
              <p:nvPr/>
            </p:nvSpPr>
            <p:spPr>
              <a:xfrm>
                <a:off x="1279851" y="2382700"/>
                <a:ext cx="49145"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34" name="Group 617"/>
          <p:cNvGrpSpPr>
            <a:grpSpLocks/>
          </p:cNvGrpSpPr>
          <p:nvPr/>
        </p:nvGrpSpPr>
        <p:grpSpPr bwMode="auto">
          <a:xfrm>
            <a:off x="3773488" y="8116888"/>
            <a:ext cx="6237287" cy="133350"/>
            <a:chOff x="2919908" y="6429651"/>
            <a:chExt cx="4826917" cy="95693"/>
          </a:xfrm>
        </p:grpSpPr>
        <p:grpSp>
          <p:nvGrpSpPr>
            <p:cNvPr id="8538" name="Group 245"/>
            <p:cNvGrpSpPr>
              <a:grpSpLocks/>
            </p:cNvGrpSpPr>
            <p:nvPr/>
          </p:nvGrpSpPr>
          <p:grpSpPr bwMode="auto">
            <a:xfrm>
              <a:off x="4073882" y="6429651"/>
              <a:ext cx="3672943" cy="95693"/>
              <a:chOff x="6958175" y="4330714"/>
              <a:chExt cx="3390407" cy="95693"/>
            </a:xfrm>
          </p:grpSpPr>
          <p:sp>
            <p:nvSpPr>
              <p:cNvPr id="8542" name="TextBox 246"/>
              <p:cNvSpPr txBox="1">
                <a:spLocks noChangeArrowheads="1"/>
              </p:cNvSpPr>
              <p:nvPr/>
            </p:nvSpPr>
            <p:spPr bwMode="auto">
              <a:xfrm>
                <a:off x="7063294" y="4341768"/>
                <a:ext cx="3285288"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Establish collaborative working arrangements with key local partners (e.g. University, Councils etc.)</a:t>
                </a:r>
              </a:p>
            </p:txBody>
          </p:sp>
          <p:sp>
            <p:nvSpPr>
              <p:cNvPr id="248" name="Diamond 247"/>
              <p:cNvSpPr/>
              <p:nvPr/>
            </p:nvSpPr>
            <p:spPr>
              <a:xfrm>
                <a:off x="6957825" y="4330714"/>
                <a:ext cx="9525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39" name="Group 598"/>
            <p:cNvGrpSpPr>
              <a:grpSpLocks/>
            </p:cNvGrpSpPr>
            <p:nvPr/>
          </p:nvGrpSpPr>
          <p:grpSpPr bwMode="auto">
            <a:xfrm>
              <a:off x="2919908" y="6454713"/>
              <a:ext cx="1135276" cy="45568"/>
              <a:chOff x="1334991" y="2382775"/>
              <a:chExt cx="1135276" cy="45568"/>
            </a:xfrm>
          </p:grpSpPr>
          <p:cxnSp>
            <p:nvCxnSpPr>
              <p:cNvPr id="600" name="Straight Connector 599"/>
              <p:cNvCxnSpPr/>
              <p:nvPr/>
            </p:nvCxnSpPr>
            <p:spPr>
              <a:xfrm>
                <a:off x="1402560" y="2405560"/>
                <a:ext cx="106759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01" name="Diamond 600"/>
              <p:cNvSpPr/>
              <p:nvPr/>
            </p:nvSpPr>
            <p:spPr>
              <a:xfrm>
                <a:off x="1334991" y="2382776"/>
                <a:ext cx="49141"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35" name="Group 10"/>
          <p:cNvGrpSpPr>
            <a:grpSpLocks/>
          </p:cNvGrpSpPr>
          <p:nvPr/>
        </p:nvGrpSpPr>
        <p:grpSpPr bwMode="auto">
          <a:xfrm>
            <a:off x="1490663" y="7775575"/>
            <a:ext cx="5260975" cy="133350"/>
            <a:chOff x="1490662" y="8780463"/>
            <a:chExt cx="5261207" cy="133350"/>
          </a:xfrm>
        </p:grpSpPr>
        <p:grpSp>
          <p:nvGrpSpPr>
            <p:cNvPr id="8532" name="Group 239"/>
            <p:cNvGrpSpPr>
              <a:grpSpLocks/>
            </p:cNvGrpSpPr>
            <p:nvPr/>
          </p:nvGrpSpPr>
          <p:grpSpPr bwMode="auto">
            <a:xfrm>
              <a:off x="3735413" y="8780463"/>
              <a:ext cx="3016456" cy="133350"/>
              <a:chOff x="7535401" y="4330714"/>
              <a:chExt cx="2154743" cy="95693"/>
            </a:xfrm>
          </p:grpSpPr>
          <p:sp>
            <p:nvSpPr>
              <p:cNvPr id="8536" name="TextBox 240"/>
              <p:cNvSpPr txBox="1">
                <a:spLocks noChangeArrowheads="1"/>
              </p:cNvSpPr>
              <p:nvPr/>
            </p:nvSpPr>
            <p:spPr bwMode="auto">
              <a:xfrm>
                <a:off x="7671480" y="4341768"/>
                <a:ext cx="2018664" cy="77302"/>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First draft to take account of service remodelling </a:t>
                </a:r>
                <a:r>
                  <a:rPr lang="en-GB" sz="700" i="1">
                    <a:solidFill>
                      <a:srgbClr val="FF0000"/>
                    </a:solidFill>
                    <a:latin typeface="Segoe UI" pitchFamily="34" charset="0"/>
                    <a:cs typeface="Segoe UI" pitchFamily="34" charset="0"/>
                  </a:rPr>
                  <a:t>(end date was Jun-13)</a:t>
                </a:r>
                <a:endParaRPr lang="en-GB" sz="700">
                  <a:solidFill>
                    <a:srgbClr val="FF0000"/>
                  </a:solidFill>
                  <a:latin typeface="Segoe UI" pitchFamily="34" charset="0"/>
                  <a:cs typeface="Segoe UI" pitchFamily="34" charset="0"/>
                </a:endParaRPr>
              </a:p>
            </p:txBody>
          </p:sp>
          <p:sp>
            <p:nvSpPr>
              <p:cNvPr id="242" name="Diamond 241"/>
              <p:cNvSpPr/>
              <p:nvPr/>
            </p:nvSpPr>
            <p:spPr>
              <a:xfrm>
                <a:off x="7535453" y="4330714"/>
                <a:ext cx="95260" cy="95693"/>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33" name="Group 601"/>
            <p:cNvGrpSpPr>
              <a:grpSpLocks/>
            </p:cNvGrpSpPr>
            <p:nvPr/>
          </p:nvGrpSpPr>
          <p:grpSpPr bwMode="auto">
            <a:xfrm>
              <a:off x="1490662" y="8823326"/>
              <a:ext cx="1920960" cy="63500"/>
              <a:chOff x="1279851" y="2382701"/>
              <a:chExt cx="1486200" cy="45719"/>
            </a:xfrm>
          </p:grpSpPr>
          <p:cxnSp>
            <p:nvCxnSpPr>
              <p:cNvPr id="603" name="Straight Connector 602"/>
              <p:cNvCxnSpPr/>
              <p:nvPr/>
            </p:nvCxnSpPr>
            <p:spPr>
              <a:xfrm>
                <a:off x="1343721" y="2405561"/>
                <a:ext cx="142233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04" name="Diamond 603"/>
              <p:cNvSpPr/>
              <p:nvPr/>
            </p:nvSpPr>
            <p:spPr>
              <a:xfrm>
                <a:off x="1279851" y="2382701"/>
                <a:ext cx="49131" cy="45719"/>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36" name="Group 606"/>
          <p:cNvGrpSpPr>
            <a:grpSpLocks/>
          </p:cNvGrpSpPr>
          <p:nvPr/>
        </p:nvGrpSpPr>
        <p:grpSpPr bwMode="auto">
          <a:xfrm>
            <a:off x="5986463" y="7369175"/>
            <a:ext cx="6224587" cy="133350"/>
            <a:chOff x="4859589" y="5013176"/>
            <a:chExt cx="4816592" cy="95693"/>
          </a:xfrm>
        </p:grpSpPr>
        <p:grpSp>
          <p:nvGrpSpPr>
            <p:cNvPr id="8526" name="Group 607"/>
            <p:cNvGrpSpPr>
              <a:grpSpLocks/>
            </p:cNvGrpSpPr>
            <p:nvPr/>
          </p:nvGrpSpPr>
          <p:grpSpPr bwMode="auto">
            <a:xfrm>
              <a:off x="4859589" y="5013176"/>
              <a:ext cx="4816592" cy="95693"/>
              <a:chOff x="3608887" y="4317319"/>
              <a:chExt cx="4446085" cy="95693"/>
            </a:xfrm>
          </p:grpSpPr>
          <p:sp>
            <p:nvSpPr>
              <p:cNvPr id="8530" name="TextBox 611"/>
              <p:cNvSpPr txBox="1">
                <a:spLocks noChangeArrowheads="1"/>
              </p:cNvSpPr>
              <p:nvPr/>
            </p:nvSpPr>
            <p:spPr bwMode="auto">
              <a:xfrm>
                <a:off x="3608887" y="4317319"/>
                <a:ext cx="3021013"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Work towards rationalisation of locations where necessary to achieve plan in parallel </a:t>
                </a:r>
              </a:p>
            </p:txBody>
          </p:sp>
          <p:sp>
            <p:nvSpPr>
              <p:cNvPr id="613" name="Diamond 612"/>
              <p:cNvSpPr/>
              <p:nvPr/>
            </p:nvSpPr>
            <p:spPr>
              <a:xfrm>
                <a:off x="7959723" y="4317319"/>
                <a:ext cx="9524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27" name="Group 608"/>
            <p:cNvGrpSpPr>
              <a:grpSpLocks/>
            </p:cNvGrpSpPr>
            <p:nvPr/>
          </p:nvGrpSpPr>
          <p:grpSpPr bwMode="auto">
            <a:xfrm>
              <a:off x="8154832" y="5038163"/>
              <a:ext cx="1417682" cy="45719"/>
              <a:chOff x="1506220" y="2382700"/>
              <a:chExt cx="1417682" cy="45719"/>
            </a:xfrm>
          </p:grpSpPr>
          <p:cxnSp>
            <p:nvCxnSpPr>
              <p:cNvPr id="610" name="Straight Connector 609"/>
              <p:cNvCxnSpPr>
                <a:stCxn id="611" idx="3"/>
                <a:endCxn id="613" idx="1"/>
              </p:cNvCxnSpPr>
              <p:nvPr/>
            </p:nvCxnSpPr>
            <p:spPr>
              <a:xfrm>
                <a:off x="1555935" y="2405560"/>
                <a:ext cx="136844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11" name="Diamond 610"/>
              <p:cNvSpPr/>
              <p:nvPr/>
            </p:nvSpPr>
            <p:spPr>
              <a:xfrm>
                <a:off x="1506799" y="2382775"/>
                <a:ext cx="49136"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37" name="Group 635"/>
          <p:cNvGrpSpPr>
            <a:grpSpLocks/>
          </p:cNvGrpSpPr>
          <p:nvPr/>
        </p:nvGrpSpPr>
        <p:grpSpPr bwMode="auto">
          <a:xfrm>
            <a:off x="1489075" y="8532813"/>
            <a:ext cx="3257550" cy="133350"/>
            <a:chOff x="1136576" y="6669360"/>
            <a:chExt cx="2520280" cy="95693"/>
          </a:xfrm>
        </p:grpSpPr>
        <p:grpSp>
          <p:nvGrpSpPr>
            <p:cNvPr id="8520" name="Group 266"/>
            <p:cNvGrpSpPr>
              <a:grpSpLocks/>
            </p:cNvGrpSpPr>
            <p:nvPr/>
          </p:nvGrpSpPr>
          <p:grpSpPr bwMode="auto">
            <a:xfrm>
              <a:off x="2264892" y="6669360"/>
              <a:ext cx="1391964" cy="95693"/>
              <a:chOff x="6958175" y="4330714"/>
              <a:chExt cx="1284890" cy="95693"/>
            </a:xfrm>
          </p:grpSpPr>
          <p:sp>
            <p:nvSpPr>
              <p:cNvPr id="8524" name="TextBox 267"/>
              <p:cNvSpPr txBox="1">
                <a:spLocks noChangeArrowheads="1"/>
              </p:cNvSpPr>
              <p:nvPr/>
            </p:nvSpPr>
            <p:spPr bwMode="auto">
              <a:xfrm>
                <a:off x="7067857" y="4334986"/>
                <a:ext cx="1175208"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Consultation and recruitment process</a:t>
                </a:r>
              </a:p>
            </p:txBody>
          </p:sp>
          <p:sp>
            <p:nvSpPr>
              <p:cNvPr id="269" name="Diamond 268"/>
              <p:cNvSpPr/>
              <p:nvPr/>
            </p:nvSpPr>
            <p:spPr>
              <a:xfrm>
                <a:off x="6958550" y="4330714"/>
                <a:ext cx="95233"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21" name="Group 622"/>
            <p:cNvGrpSpPr>
              <a:grpSpLocks/>
            </p:cNvGrpSpPr>
            <p:nvPr/>
          </p:nvGrpSpPr>
          <p:grpSpPr bwMode="auto">
            <a:xfrm>
              <a:off x="1136576" y="6694347"/>
              <a:ext cx="1105759" cy="45719"/>
              <a:chOff x="1279851" y="2382700"/>
              <a:chExt cx="1105759" cy="45719"/>
            </a:xfrm>
          </p:grpSpPr>
          <p:cxnSp>
            <p:nvCxnSpPr>
              <p:cNvPr id="624" name="Straight Connector 623"/>
              <p:cNvCxnSpPr/>
              <p:nvPr/>
            </p:nvCxnSpPr>
            <p:spPr>
              <a:xfrm>
                <a:off x="1343718" y="2405560"/>
                <a:ext cx="104151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25" name="Diamond 624"/>
              <p:cNvSpPr/>
              <p:nvPr/>
            </p:nvSpPr>
            <p:spPr>
              <a:xfrm>
                <a:off x="1279851" y="2382775"/>
                <a:ext cx="49128" cy="45568"/>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38" name="Group 671"/>
          <p:cNvGrpSpPr>
            <a:grpSpLocks/>
          </p:cNvGrpSpPr>
          <p:nvPr/>
        </p:nvGrpSpPr>
        <p:grpSpPr bwMode="auto">
          <a:xfrm>
            <a:off x="5976938" y="8513763"/>
            <a:ext cx="4548187" cy="133350"/>
            <a:chOff x="4624630" y="6669360"/>
            <a:chExt cx="3519223" cy="95693"/>
          </a:xfrm>
        </p:grpSpPr>
        <p:grpSp>
          <p:nvGrpSpPr>
            <p:cNvPr id="8514" name="Group 272"/>
            <p:cNvGrpSpPr>
              <a:grpSpLocks/>
            </p:cNvGrpSpPr>
            <p:nvPr/>
          </p:nvGrpSpPr>
          <p:grpSpPr bwMode="auto">
            <a:xfrm>
              <a:off x="5827017" y="6669360"/>
              <a:ext cx="2316836" cy="95693"/>
              <a:chOff x="6958175" y="4330714"/>
              <a:chExt cx="2138617" cy="95693"/>
            </a:xfrm>
          </p:grpSpPr>
          <p:sp>
            <p:nvSpPr>
              <p:cNvPr id="8518" name="TextBox 273"/>
              <p:cNvSpPr txBox="1">
                <a:spLocks noChangeArrowheads="1"/>
              </p:cNvSpPr>
              <p:nvPr/>
            </p:nvSpPr>
            <p:spPr bwMode="auto">
              <a:xfrm>
                <a:off x="7059604" y="4336240"/>
                <a:ext cx="2037188"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Implementation of development plans and performance measurement</a:t>
                </a:r>
              </a:p>
            </p:txBody>
          </p:sp>
          <p:sp>
            <p:nvSpPr>
              <p:cNvPr id="275" name="Diamond 274"/>
              <p:cNvSpPr/>
              <p:nvPr/>
            </p:nvSpPr>
            <p:spPr>
              <a:xfrm>
                <a:off x="6958329" y="4330714"/>
                <a:ext cx="9524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15" name="Group 629"/>
            <p:cNvGrpSpPr>
              <a:grpSpLocks/>
            </p:cNvGrpSpPr>
            <p:nvPr/>
          </p:nvGrpSpPr>
          <p:grpSpPr bwMode="auto">
            <a:xfrm>
              <a:off x="4624630" y="6701154"/>
              <a:ext cx="1196476" cy="45719"/>
              <a:chOff x="1279851" y="2382700"/>
              <a:chExt cx="1196476" cy="45719"/>
            </a:xfrm>
          </p:grpSpPr>
          <p:cxnSp>
            <p:nvCxnSpPr>
              <p:cNvPr id="631" name="Straight Connector 630"/>
              <p:cNvCxnSpPr/>
              <p:nvPr/>
            </p:nvCxnSpPr>
            <p:spPr>
              <a:xfrm>
                <a:off x="1343725" y="2405587"/>
                <a:ext cx="113253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32" name="Diamond 631"/>
              <p:cNvSpPr/>
              <p:nvPr/>
            </p:nvSpPr>
            <p:spPr>
              <a:xfrm>
                <a:off x="1279851" y="2382803"/>
                <a:ext cx="49134"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39" name="Group 637"/>
          <p:cNvGrpSpPr>
            <a:grpSpLocks/>
          </p:cNvGrpSpPr>
          <p:nvPr/>
        </p:nvGrpSpPr>
        <p:grpSpPr bwMode="auto">
          <a:xfrm>
            <a:off x="3767138" y="8688388"/>
            <a:ext cx="3843337" cy="141287"/>
            <a:chOff x="2914521" y="6597352"/>
            <a:chExt cx="2974582" cy="100783"/>
          </a:xfrm>
        </p:grpSpPr>
        <p:grpSp>
          <p:nvGrpSpPr>
            <p:cNvPr id="8508" name="Group 269"/>
            <p:cNvGrpSpPr>
              <a:grpSpLocks/>
            </p:cNvGrpSpPr>
            <p:nvPr/>
          </p:nvGrpSpPr>
          <p:grpSpPr bwMode="auto">
            <a:xfrm>
              <a:off x="4085186" y="6597352"/>
              <a:ext cx="1803917" cy="100783"/>
              <a:chOff x="6958175" y="4325624"/>
              <a:chExt cx="1665154" cy="100783"/>
            </a:xfrm>
          </p:grpSpPr>
          <p:sp>
            <p:nvSpPr>
              <p:cNvPr id="8512" name="TextBox 270"/>
              <p:cNvSpPr txBox="1">
                <a:spLocks noChangeArrowheads="1"/>
              </p:cNvSpPr>
              <p:nvPr/>
            </p:nvSpPr>
            <p:spPr bwMode="auto">
              <a:xfrm>
                <a:off x="7092781" y="4325624"/>
                <a:ext cx="1530548"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Personal objectives and development plans agreed</a:t>
                </a:r>
              </a:p>
            </p:txBody>
          </p:sp>
          <p:sp>
            <p:nvSpPr>
              <p:cNvPr id="272" name="Diamond 271"/>
              <p:cNvSpPr/>
              <p:nvPr/>
            </p:nvSpPr>
            <p:spPr>
              <a:xfrm>
                <a:off x="6958402" y="4330154"/>
                <a:ext cx="95268" cy="96253"/>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09" name="Group 632"/>
            <p:cNvGrpSpPr>
              <a:grpSpLocks/>
            </p:cNvGrpSpPr>
            <p:nvPr/>
          </p:nvGrpSpPr>
          <p:grpSpPr bwMode="auto">
            <a:xfrm>
              <a:off x="2914521" y="6624529"/>
              <a:ext cx="1159943" cy="46428"/>
              <a:chOff x="1334991" y="2382345"/>
              <a:chExt cx="1159943" cy="46428"/>
            </a:xfrm>
          </p:grpSpPr>
          <p:cxnSp>
            <p:nvCxnSpPr>
              <p:cNvPr id="634" name="Straight Connector 633"/>
              <p:cNvCxnSpPr/>
              <p:nvPr/>
            </p:nvCxnSpPr>
            <p:spPr>
              <a:xfrm flipV="1">
                <a:off x="1387823" y="2404994"/>
                <a:ext cx="1107022" cy="3397"/>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35" name="Diamond 634"/>
              <p:cNvSpPr/>
              <p:nvPr/>
            </p:nvSpPr>
            <p:spPr>
              <a:xfrm>
                <a:off x="1334991" y="2382346"/>
                <a:ext cx="49146" cy="4642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40" name="Group 606"/>
          <p:cNvGrpSpPr>
            <a:grpSpLocks/>
          </p:cNvGrpSpPr>
          <p:nvPr/>
        </p:nvGrpSpPr>
        <p:grpSpPr bwMode="auto">
          <a:xfrm>
            <a:off x="5989638" y="7900988"/>
            <a:ext cx="6224587" cy="133350"/>
            <a:chOff x="4859589" y="5013176"/>
            <a:chExt cx="4816592" cy="95693"/>
          </a:xfrm>
        </p:grpSpPr>
        <p:grpSp>
          <p:nvGrpSpPr>
            <p:cNvPr id="8502" name="Group 607"/>
            <p:cNvGrpSpPr>
              <a:grpSpLocks/>
            </p:cNvGrpSpPr>
            <p:nvPr/>
          </p:nvGrpSpPr>
          <p:grpSpPr bwMode="auto">
            <a:xfrm>
              <a:off x="4859589" y="5013176"/>
              <a:ext cx="4816592" cy="95693"/>
              <a:chOff x="3608887" y="4317319"/>
              <a:chExt cx="4446085" cy="95693"/>
            </a:xfrm>
          </p:grpSpPr>
          <p:sp>
            <p:nvSpPr>
              <p:cNvPr id="8506" name="TextBox 611"/>
              <p:cNvSpPr txBox="1">
                <a:spLocks noChangeArrowheads="1"/>
              </p:cNvSpPr>
              <p:nvPr/>
            </p:nvSpPr>
            <p:spPr bwMode="auto">
              <a:xfrm>
                <a:off x="3608887" y="4317319"/>
                <a:ext cx="3021013"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Working towards investing/disinvesting in premises. Occupation of the New Manor Hospital</a:t>
                </a:r>
              </a:p>
            </p:txBody>
          </p:sp>
          <p:sp>
            <p:nvSpPr>
              <p:cNvPr id="521" name="Diamond 520"/>
              <p:cNvSpPr/>
              <p:nvPr/>
            </p:nvSpPr>
            <p:spPr>
              <a:xfrm>
                <a:off x="7959723" y="4317319"/>
                <a:ext cx="95249"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503" name="Group 608"/>
            <p:cNvGrpSpPr>
              <a:grpSpLocks/>
            </p:cNvGrpSpPr>
            <p:nvPr/>
          </p:nvGrpSpPr>
          <p:grpSpPr bwMode="auto">
            <a:xfrm>
              <a:off x="8154832" y="5038163"/>
              <a:ext cx="1417682" cy="45719"/>
              <a:chOff x="1506220" y="2382700"/>
              <a:chExt cx="1417682" cy="45719"/>
            </a:xfrm>
          </p:grpSpPr>
          <p:cxnSp>
            <p:nvCxnSpPr>
              <p:cNvPr id="518" name="Straight Connector 517"/>
              <p:cNvCxnSpPr>
                <a:stCxn id="519" idx="3"/>
                <a:endCxn id="521" idx="1"/>
              </p:cNvCxnSpPr>
              <p:nvPr/>
            </p:nvCxnSpPr>
            <p:spPr>
              <a:xfrm>
                <a:off x="1555935" y="2405560"/>
                <a:ext cx="136844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19" name="Diamond 518"/>
              <p:cNvSpPr/>
              <p:nvPr/>
            </p:nvSpPr>
            <p:spPr>
              <a:xfrm>
                <a:off x="1506799" y="2382775"/>
                <a:ext cx="49136"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41" name="Group 777"/>
          <p:cNvGrpSpPr>
            <a:grpSpLocks/>
          </p:cNvGrpSpPr>
          <p:nvPr/>
        </p:nvGrpSpPr>
        <p:grpSpPr bwMode="auto">
          <a:xfrm>
            <a:off x="7527925" y="8313738"/>
            <a:ext cx="1163638" cy="134937"/>
            <a:chOff x="6958175" y="4330714"/>
            <a:chExt cx="830523" cy="95693"/>
          </a:xfrm>
        </p:grpSpPr>
        <p:sp>
          <p:nvSpPr>
            <p:cNvPr id="8500" name="TextBox 778"/>
            <p:cNvSpPr txBox="1">
              <a:spLocks noChangeArrowheads="1"/>
            </p:cNvSpPr>
            <p:nvPr/>
          </p:nvSpPr>
          <p:spPr bwMode="auto">
            <a:xfrm>
              <a:off x="7067195" y="4336240"/>
              <a:ext cx="721503"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Vacate Astral House</a:t>
              </a:r>
            </a:p>
          </p:txBody>
        </p:sp>
        <p:sp>
          <p:nvSpPr>
            <p:cNvPr id="524" name="Diamond 523"/>
            <p:cNvSpPr/>
            <p:nvPr/>
          </p:nvSpPr>
          <p:spPr>
            <a:xfrm>
              <a:off x="6958175" y="4330714"/>
              <a:ext cx="9517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242" name="Group 635"/>
          <p:cNvGrpSpPr>
            <a:grpSpLocks/>
          </p:cNvGrpSpPr>
          <p:nvPr/>
        </p:nvGrpSpPr>
        <p:grpSpPr bwMode="auto">
          <a:xfrm>
            <a:off x="1493838" y="9417050"/>
            <a:ext cx="4556125" cy="133350"/>
            <a:chOff x="1136576" y="6669360"/>
            <a:chExt cx="3525324" cy="95693"/>
          </a:xfrm>
        </p:grpSpPr>
        <p:grpSp>
          <p:nvGrpSpPr>
            <p:cNvPr id="8494" name="Group 266"/>
            <p:cNvGrpSpPr>
              <a:grpSpLocks/>
            </p:cNvGrpSpPr>
            <p:nvPr/>
          </p:nvGrpSpPr>
          <p:grpSpPr bwMode="auto">
            <a:xfrm>
              <a:off x="2265297" y="6669360"/>
              <a:ext cx="2396603" cy="95693"/>
              <a:chOff x="6958549" y="4330714"/>
              <a:chExt cx="2212249" cy="95693"/>
            </a:xfrm>
          </p:grpSpPr>
          <p:sp>
            <p:nvSpPr>
              <p:cNvPr id="8498" name="TextBox 267"/>
              <p:cNvSpPr txBox="1">
                <a:spLocks noChangeArrowheads="1"/>
              </p:cNvSpPr>
              <p:nvPr/>
            </p:nvSpPr>
            <p:spPr bwMode="auto">
              <a:xfrm>
                <a:off x="7067855" y="4342616"/>
                <a:ext cx="2102943" cy="77302"/>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Establish communication plan with using intranet and other sources</a:t>
                </a:r>
              </a:p>
            </p:txBody>
          </p:sp>
          <p:sp>
            <p:nvSpPr>
              <p:cNvPr id="531" name="Diamond 530"/>
              <p:cNvSpPr/>
              <p:nvPr/>
            </p:nvSpPr>
            <p:spPr>
              <a:xfrm>
                <a:off x="6958659" y="4330714"/>
                <a:ext cx="95243" cy="95693"/>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95" name="Group 622"/>
            <p:cNvGrpSpPr>
              <a:grpSpLocks/>
            </p:cNvGrpSpPr>
            <p:nvPr/>
          </p:nvGrpSpPr>
          <p:grpSpPr bwMode="auto">
            <a:xfrm>
              <a:off x="1136576" y="6694347"/>
              <a:ext cx="1105759" cy="45719"/>
              <a:chOff x="1279851" y="2382700"/>
              <a:chExt cx="1105759" cy="45719"/>
            </a:xfrm>
          </p:grpSpPr>
          <p:cxnSp>
            <p:nvCxnSpPr>
              <p:cNvPr id="528" name="Straight Connector 527"/>
              <p:cNvCxnSpPr/>
              <p:nvPr/>
            </p:nvCxnSpPr>
            <p:spPr>
              <a:xfrm>
                <a:off x="1343724" y="2405560"/>
                <a:ext cx="104162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29" name="Diamond 528"/>
              <p:cNvSpPr/>
              <p:nvPr/>
            </p:nvSpPr>
            <p:spPr>
              <a:xfrm>
                <a:off x="1279851" y="2382775"/>
                <a:ext cx="49133" cy="45568"/>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43" name="Group 617"/>
          <p:cNvGrpSpPr>
            <a:grpSpLocks/>
          </p:cNvGrpSpPr>
          <p:nvPr/>
        </p:nvGrpSpPr>
        <p:grpSpPr bwMode="auto">
          <a:xfrm>
            <a:off x="3763963" y="9282113"/>
            <a:ext cx="2211387" cy="133350"/>
            <a:chOff x="2892338" y="6429651"/>
            <a:chExt cx="1710799" cy="95693"/>
          </a:xfrm>
        </p:grpSpPr>
        <p:grpSp>
          <p:nvGrpSpPr>
            <p:cNvPr id="8488" name="Group 245"/>
            <p:cNvGrpSpPr>
              <a:grpSpLocks/>
            </p:cNvGrpSpPr>
            <p:nvPr/>
          </p:nvGrpSpPr>
          <p:grpSpPr bwMode="auto">
            <a:xfrm>
              <a:off x="4073616" y="6429651"/>
              <a:ext cx="529521" cy="95693"/>
              <a:chOff x="6957925" y="4330714"/>
              <a:chExt cx="488788" cy="95693"/>
            </a:xfrm>
          </p:grpSpPr>
          <p:sp>
            <p:nvSpPr>
              <p:cNvPr id="8492" name="TextBox 246"/>
              <p:cNvSpPr txBox="1">
                <a:spLocks noChangeArrowheads="1"/>
              </p:cNvSpPr>
              <p:nvPr/>
            </p:nvSpPr>
            <p:spPr bwMode="auto">
              <a:xfrm>
                <a:off x="7063294" y="4341768"/>
                <a:ext cx="383419"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Implement</a:t>
                </a:r>
              </a:p>
            </p:txBody>
          </p:sp>
          <p:sp>
            <p:nvSpPr>
              <p:cNvPr id="541" name="Diamond 540"/>
              <p:cNvSpPr/>
              <p:nvPr/>
            </p:nvSpPr>
            <p:spPr>
              <a:xfrm>
                <a:off x="6958103" y="4330714"/>
                <a:ext cx="95228" cy="95693"/>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89" name="Group 598"/>
            <p:cNvGrpSpPr>
              <a:grpSpLocks/>
            </p:cNvGrpSpPr>
            <p:nvPr/>
          </p:nvGrpSpPr>
          <p:grpSpPr bwMode="auto">
            <a:xfrm>
              <a:off x="2892338" y="6454713"/>
              <a:ext cx="1162875" cy="45568"/>
              <a:chOff x="1307421" y="2382775"/>
              <a:chExt cx="1162875" cy="45568"/>
            </a:xfrm>
          </p:grpSpPr>
          <p:cxnSp>
            <p:nvCxnSpPr>
              <p:cNvPr id="535" name="Straight Connector 534"/>
              <p:cNvCxnSpPr/>
              <p:nvPr/>
            </p:nvCxnSpPr>
            <p:spPr>
              <a:xfrm>
                <a:off x="1362687" y="2405560"/>
                <a:ext cx="1107782" cy="0"/>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536" name="Diamond 535"/>
              <p:cNvSpPr/>
              <p:nvPr/>
            </p:nvSpPr>
            <p:spPr>
              <a:xfrm>
                <a:off x="1307421" y="2382776"/>
                <a:ext cx="49126" cy="45568"/>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470" name="Straight Connector 469"/>
          <p:cNvCxnSpPr/>
          <p:nvPr/>
        </p:nvCxnSpPr>
        <p:spPr bwMode="auto">
          <a:xfrm>
            <a:off x="3028950" y="331788"/>
            <a:ext cx="3714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nvGrpSpPr>
          <p:cNvPr id="8245" name="Group 9"/>
          <p:cNvGrpSpPr>
            <a:grpSpLocks/>
          </p:cNvGrpSpPr>
          <p:nvPr/>
        </p:nvGrpSpPr>
        <p:grpSpPr bwMode="auto">
          <a:xfrm>
            <a:off x="1479550" y="400050"/>
            <a:ext cx="4164013" cy="134938"/>
            <a:chOff x="1479550" y="400050"/>
            <a:chExt cx="4164013" cy="134938"/>
          </a:xfrm>
        </p:grpSpPr>
        <p:grpSp>
          <p:nvGrpSpPr>
            <p:cNvPr id="8480" name="Group 8"/>
            <p:cNvGrpSpPr>
              <a:grpSpLocks/>
            </p:cNvGrpSpPr>
            <p:nvPr/>
          </p:nvGrpSpPr>
          <p:grpSpPr bwMode="auto">
            <a:xfrm>
              <a:off x="1479550" y="400050"/>
              <a:ext cx="4164013" cy="134938"/>
              <a:chOff x="1155769" y="308971"/>
              <a:chExt cx="3221335" cy="95693"/>
            </a:xfrm>
          </p:grpSpPr>
          <p:grpSp>
            <p:nvGrpSpPr>
              <p:cNvPr id="8482" name="Group 672"/>
              <p:cNvGrpSpPr>
                <a:grpSpLocks/>
              </p:cNvGrpSpPr>
              <p:nvPr/>
            </p:nvGrpSpPr>
            <p:grpSpPr bwMode="auto">
              <a:xfrm>
                <a:off x="3443534" y="308971"/>
                <a:ext cx="933570" cy="95693"/>
                <a:chOff x="6958175" y="4330714"/>
                <a:chExt cx="861757" cy="95693"/>
              </a:xfrm>
            </p:grpSpPr>
            <p:sp>
              <p:nvSpPr>
                <p:cNvPr id="8486" name="TextBox 673"/>
                <p:cNvSpPr txBox="1">
                  <a:spLocks noChangeArrowheads="1"/>
                </p:cNvSpPr>
                <p:nvPr/>
              </p:nvSpPr>
              <p:spPr bwMode="auto">
                <a:xfrm>
                  <a:off x="7069399" y="4336205"/>
                  <a:ext cx="750533"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Procurement completed</a:t>
                  </a:r>
                </a:p>
              </p:txBody>
            </p:sp>
            <p:sp>
              <p:nvSpPr>
                <p:cNvPr id="675" name="Diamond 674"/>
                <p:cNvSpPr/>
                <p:nvPr/>
              </p:nvSpPr>
              <p:spPr>
                <a:xfrm>
                  <a:off x="6958365" y="4330714"/>
                  <a:ext cx="9522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83" name="Group 260"/>
              <p:cNvGrpSpPr>
                <a:grpSpLocks/>
              </p:cNvGrpSpPr>
              <p:nvPr/>
            </p:nvGrpSpPr>
            <p:grpSpPr bwMode="auto">
              <a:xfrm>
                <a:off x="1155769" y="333738"/>
                <a:ext cx="2276917" cy="46158"/>
                <a:chOff x="2925102" y="2204644"/>
                <a:chExt cx="2276917" cy="46158"/>
              </a:xfrm>
            </p:grpSpPr>
            <p:cxnSp>
              <p:nvCxnSpPr>
                <p:cNvPr id="262" name="Straight Connector 261"/>
                <p:cNvCxnSpPr/>
                <p:nvPr/>
              </p:nvCxnSpPr>
              <p:spPr>
                <a:xfrm>
                  <a:off x="4411116" y="2228287"/>
                  <a:ext cx="79090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3" name="Diamond 262"/>
                <p:cNvSpPr/>
                <p:nvPr/>
              </p:nvSpPr>
              <p:spPr>
                <a:xfrm>
                  <a:off x="2925102" y="2204645"/>
                  <a:ext cx="49124"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474" name="Straight Connector 473"/>
            <p:cNvCxnSpPr/>
            <p:nvPr/>
          </p:nvCxnSpPr>
          <p:spPr bwMode="auto">
            <a:xfrm>
              <a:off x="1531938" y="468313"/>
              <a:ext cx="186690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46" name="Group 8"/>
          <p:cNvGrpSpPr>
            <a:grpSpLocks/>
          </p:cNvGrpSpPr>
          <p:nvPr/>
        </p:nvGrpSpPr>
        <p:grpSpPr bwMode="auto">
          <a:xfrm>
            <a:off x="1489075" y="1260475"/>
            <a:ext cx="7297738" cy="134938"/>
            <a:chOff x="1489075" y="1069975"/>
            <a:chExt cx="7297738" cy="134938"/>
          </a:xfrm>
        </p:grpSpPr>
        <p:grpSp>
          <p:nvGrpSpPr>
            <p:cNvPr id="8472" name="Group 23"/>
            <p:cNvGrpSpPr>
              <a:grpSpLocks/>
            </p:cNvGrpSpPr>
            <p:nvPr/>
          </p:nvGrpSpPr>
          <p:grpSpPr bwMode="auto">
            <a:xfrm>
              <a:off x="1489075" y="1069975"/>
              <a:ext cx="7297738" cy="134938"/>
              <a:chOff x="1159055" y="764704"/>
              <a:chExt cx="5646477" cy="95693"/>
            </a:xfrm>
          </p:grpSpPr>
          <p:grpSp>
            <p:nvGrpSpPr>
              <p:cNvPr id="8474" name="Group 678"/>
              <p:cNvGrpSpPr>
                <a:grpSpLocks/>
              </p:cNvGrpSpPr>
              <p:nvPr/>
            </p:nvGrpSpPr>
            <p:grpSpPr bwMode="auto">
              <a:xfrm>
                <a:off x="5764085" y="764704"/>
                <a:ext cx="1041447" cy="95693"/>
                <a:chOff x="6958175" y="4330714"/>
                <a:chExt cx="961336" cy="95693"/>
              </a:xfrm>
            </p:grpSpPr>
            <p:sp>
              <p:nvSpPr>
                <p:cNvPr id="8478" name="TextBox 679"/>
                <p:cNvSpPr txBox="1">
                  <a:spLocks noChangeArrowheads="1"/>
                </p:cNvSpPr>
                <p:nvPr/>
              </p:nvSpPr>
              <p:spPr bwMode="auto">
                <a:xfrm>
                  <a:off x="7069399" y="4336206"/>
                  <a:ext cx="850112"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Windows/Office Upgrade</a:t>
                  </a:r>
                </a:p>
              </p:txBody>
            </p:sp>
            <p:sp>
              <p:nvSpPr>
                <p:cNvPr id="681" name="Diamond 680"/>
                <p:cNvSpPr/>
                <p:nvPr/>
              </p:nvSpPr>
              <p:spPr>
                <a:xfrm>
                  <a:off x="6958039" y="4330714"/>
                  <a:ext cx="9524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75" name="Group 284"/>
              <p:cNvGrpSpPr>
                <a:grpSpLocks/>
              </p:cNvGrpSpPr>
              <p:nvPr/>
            </p:nvGrpSpPr>
            <p:grpSpPr bwMode="auto">
              <a:xfrm>
                <a:off x="1159055" y="789471"/>
                <a:ext cx="4593827" cy="46158"/>
                <a:chOff x="2912945" y="2204680"/>
                <a:chExt cx="4593827" cy="46158"/>
              </a:xfrm>
            </p:grpSpPr>
            <p:cxnSp>
              <p:nvCxnSpPr>
                <p:cNvPr id="286" name="Straight Connector 285"/>
                <p:cNvCxnSpPr/>
                <p:nvPr/>
              </p:nvCxnSpPr>
              <p:spPr>
                <a:xfrm>
                  <a:off x="4391813" y="2228323"/>
                  <a:ext cx="311495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7" name="Diamond 286"/>
                <p:cNvSpPr/>
                <p:nvPr/>
              </p:nvSpPr>
              <p:spPr>
                <a:xfrm>
                  <a:off x="2912945" y="2204681"/>
                  <a:ext cx="49132"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477" name="Straight Connector 476"/>
            <p:cNvCxnSpPr/>
            <p:nvPr/>
          </p:nvCxnSpPr>
          <p:spPr bwMode="auto">
            <a:xfrm>
              <a:off x="1592263" y="1139825"/>
              <a:ext cx="178752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47" name="Group 15"/>
          <p:cNvGrpSpPr>
            <a:grpSpLocks/>
          </p:cNvGrpSpPr>
          <p:nvPr/>
        </p:nvGrpSpPr>
        <p:grpSpPr bwMode="auto">
          <a:xfrm>
            <a:off x="1492250" y="1622425"/>
            <a:ext cx="2198688" cy="107950"/>
            <a:chOff x="1492613" y="1273745"/>
            <a:chExt cx="2198804" cy="107722"/>
          </a:xfrm>
        </p:grpSpPr>
        <p:sp>
          <p:nvSpPr>
            <p:cNvPr id="487" name="Diamond 486"/>
            <p:cNvSpPr/>
            <p:nvPr/>
          </p:nvSpPr>
          <p:spPr bwMode="auto">
            <a:xfrm>
              <a:off x="1492613" y="1299091"/>
              <a:ext cx="63503" cy="66534"/>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sp>
          <p:nvSpPr>
            <p:cNvPr id="8471" name="TextBox 303"/>
            <p:cNvSpPr txBox="1">
              <a:spLocks noChangeArrowheads="1"/>
            </p:cNvSpPr>
            <p:nvPr/>
          </p:nvSpPr>
          <p:spPr bwMode="auto">
            <a:xfrm>
              <a:off x="1580484" y="1273745"/>
              <a:ext cx="2110933" cy="107722"/>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Network upgrades/changes/expansion on-going</a:t>
              </a:r>
            </a:p>
          </p:txBody>
        </p:sp>
      </p:grpSp>
      <p:grpSp>
        <p:nvGrpSpPr>
          <p:cNvPr id="8248" name="Group 24"/>
          <p:cNvGrpSpPr>
            <a:grpSpLocks/>
          </p:cNvGrpSpPr>
          <p:nvPr/>
        </p:nvGrpSpPr>
        <p:grpSpPr bwMode="auto">
          <a:xfrm>
            <a:off x="1765300" y="1057275"/>
            <a:ext cx="3602038" cy="142875"/>
            <a:chOff x="1765931" y="1014714"/>
            <a:chExt cx="3602037" cy="143353"/>
          </a:xfrm>
        </p:grpSpPr>
        <p:grpSp>
          <p:nvGrpSpPr>
            <p:cNvPr id="8462" name="Group 300"/>
            <p:cNvGrpSpPr>
              <a:grpSpLocks/>
            </p:cNvGrpSpPr>
            <p:nvPr/>
          </p:nvGrpSpPr>
          <p:grpSpPr bwMode="auto">
            <a:xfrm>
              <a:off x="1765931" y="1014714"/>
              <a:ext cx="3602037" cy="143353"/>
              <a:chOff x="1945120" y="543641"/>
              <a:chExt cx="2787220" cy="102350"/>
            </a:xfrm>
          </p:grpSpPr>
          <p:grpSp>
            <p:nvGrpSpPr>
              <p:cNvPr id="8464" name="Group 301"/>
              <p:cNvGrpSpPr>
                <a:grpSpLocks/>
              </p:cNvGrpSpPr>
              <p:nvPr/>
            </p:nvGrpSpPr>
            <p:grpSpPr bwMode="auto">
              <a:xfrm>
                <a:off x="2897864" y="567785"/>
                <a:ext cx="1760285" cy="45337"/>
                <a:chOff x="2924742" y="2205297"/>
                <a:chExt cx="1760285" cy="45337"/>
              </a:xfrm>
            </p:grpSpPr>
            <p:cxnSp>
              <p:nvCxnSpPr>
                <p:cNvPr id="306" name="Straight Connector 305"/>
                <p:cNvCxnSpPr/>
                <p:nvPr/>
              </p:nvCxnSpPr>
              <p:spPr>
                <a:xfrm>
                  <a:off x="3236013" y="2227779"/>
                  <a:ext cx="144950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7" name="Diamond 306"/>
                <p:cNvSpPr/>
                <p:nvPr/>
              </p:nvSpPr>
              <p:spPr>
                <a:xfrm>
                  <a:off x="2925229" y="2205035"/>
                  <a:ext cx="49136" cy="4548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65" name="Group 302"/>
              <p:cNvGrpSpPr>
                <a:grpSpLocks/>
              </p:cNvGrpSpPr>
              <p:nvPr/>
            </p:nvGrpSpPr>
            <p:grpSpPr bwMode="auto">
              <a:xfrm>
                <a:off x="1945120" y="543641"/>
                <a:ext cx="2787220" cy="102350"/>
                <a:chOff x="711239" y="4320113"/>
                <a:chExt cx="2572821" cy="102350"/>
              </a:xfrm>
            </p:grpSpPr>
            <p:sp>
              <p:nvSpPr>
                <p:cNvPr id="8466" name="TextBox 303"/>
                <p:cNvSpPr txBox="1">
                  <a:spLocks noChangeArrowheads="1"/>
                </p:cNvSpPr>
                <p:nvPr/>
              </p:nvSpPr>
              <p:spPr bwMode="auto">
                <a:xfrm>
                  <a:off x="711239" y="4320113"/>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Citrix upgrade</a:t>
                  </a:r>
                </a:p>
              </p:txBody>
            </p:sp>
            <p:sp>
              <p:nvSpPr>
                <p:cNvPr id="305" name="Diamond 304"/>
                <p:cNvSpPr/>
                <p:nvPr/>
              </p:nvSpPr>
              <p:spPr>
                <a:xfrm>
                  <a:off x="3188812" y="4326936"/>
                  <a:ext cx="95248" cy="9552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491" name="Straight Connector 490"/>
            <p:cNvCxnSpPr/>
            <p:nvPr/>
          </p:nvCxnSpPr>
          <p:spPr bwMode="auto">
            <a:xfrm>
              <a:off x="3058156" y="1080020"/>
              <a:ext cx="3714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49" name="Group 15"/>
          <p:cNvGrpSpPr>
            <a:grpSpLocks/>
          </p:cNvGrpSpPr>
          <p:nvPr/>
        </p:nvGrpSpPr>
        <p:grpSpPr bwMode="auto">
          <a:xfrm>
            <a:off x="9020175" y="650875"/>
            <a:ext cx="1700213" cy="133350"/>
            <a:chOff x="199575" y="449865"/>
            <a:chExt cx="1316002" cy="95255"/>
          </a:xfrm>
        </p:grpSpPr>
        <p:grpSp>
          <p:nvGrpSpPr>
            <p:cNvPr id="8456" name="Group 687"/>
            <p:cNvGrpSpPr>
              <a:grpSpLocks/>
            </p:cNvGrpSpPr>
            <p:nvPr/>
          </p:nvGrpSpPr>
          <p:grpSpPr bwMode="auto">
            <a:xfrm>
              <a:off x="199575" y="449865"/>
              <a:ext cx="1316002" cy="95255"/>
              <a:chOff x="-759327" y="4322030"/>
              <a:chExt cx="1214764" cy="95255"/>
            </a:xfrm>
          </p:grpSpPr>
          <p:sp>
            <p:nvSpPr>
              <p:cNvPr id="8460" name="TextBox 688"/>
              <p:cNvSpPr txBox="1">
                <a:spLocks noChangeArrowheads="1"/>
              </p:cNvSpPr>
              <p:nvPr/>
            </p:nvSpPr>
            <p:spPr bwMode="auto">
              <a:xfrm>
                <a:off x="-759327" y="4331185"/>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Storage (SAN) expansion)</a:t>
                </a:r>
              </a:p>
            </p:txBody>
          </p:sp>
          <p:sp>
            <p:nvSpPr>
              <p:cNvPr id="507" name="Diamond 506"/>
              <p:cNvSpPr/>
              <p:nvPr/>
            </p:nvSpPr>
            <p:spPr>
              <a:xfrm>
                <a:off x="360161" y="4322030"/>
                <a:ext cx="95276" cy="95255"/>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57" name="Group 278"/>
            <p:cNvGrpSpPr>
              <a:grpSpLocks/>
            </p:cNvGrpSpPr>
            <p:nvPr/>
          </p:nvGrpSpPr>
          <p:grpSpPr bwMode="auto">
            <a:xfrm>
              <a:off x="1128862" y="474812"/>
              <a:ext cx="327710" cy="45360"/>
              <a:chOff x="2900421" y="2203004"/>
              <a:chExt cx="327710" cy="45360"/>
            </a:xfrm>
          </p:grpSpPr>
          <p:cxnSp>
            <p:nvCxnSpPr>
              <p:cNvPr id="504" name="Straight Connector 503"/>
              <p:cNvCxnSpPr/>
              <p:nvPr/>
            </p:nvCxnSpPr>
            <p:spPr>
              <a:xfrm>
                <a:off x="2988547" y="2225684"/>
                <a:ext cx="239609"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505" name="Diamond 504"/>
              <p:cNvSpPr/>
              <p:nvPr/>
            </p:nvSpPr>
            <p:spPr>
              <a:xfrm>
                <a:off x="2900077" y="2203005"/>
                <a:ext cx="49150" cy="45359"/>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50" name="Group 15"/>
          <p:cNvGrpSpPr>
            <a:grpSpLocks/>
          </p:cNvGrpSpPr>
          <p:nvPr/>
        </p:nvGrpSpPr>
        <p:grpSpPr bwMode="auto">
          <a:xfrm>
            <a:off x="11028363" y="650875"/>
            <a:ext cx="1455737" cy="133350"/>
            <a:chOff x="199575" y="449865"/>
            <a:chExt cx="1126770" cy="95255"/>
          </a:xfrm>
        </p:grpSpPr>
        <p:grpSp>
          <p:nvGrpSpPr>
            <p:cNvPr id="8450" name="Group 687"/>
            <p:cNvGrpSpPr>
              <a:grpSpLocks/>
            </p:cNvGrpSpPr>
            <p:nvPr/>
          </p:nvGrpSpPr>
          <p:grpSpPr bwMode="auto">
            <a:xfrm>
              <a:off x="199575" y="449865"/>
              <a:ext cx="1126770" cy="95255"/>
              <a:chOff x="-759327" y="4322030"/>
              <a:chExt cx="1040091" cy="95255"/>
            </a:xfrm>
          </p:grpSpPr>
          <p:sp>
            <p:nvSpPr>
              <p:cNvPr id="8454" name="TextBox 688"/>
              <p:cNvSpPr txBox="1">
                <a:spLocks noChangeArrowheads="1"/>
              </p:cNvSpPr>
              <p:nvPr/>
            </p:nvSpPr>
            <p:spPr bwMode="auto">
              <a:xfrm>
                <a:off x="-759327" y="4331185"/>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Storage (SAN) expansion)</a:t>
                </a:r>
              </a:p>
            </p:txBody>
          </p:sp>
          <p:sp>
            <p:nvSpPr>
              <p:cNvPr id="534" name="Diamond 533"/>
              <p:cNvSpPr/>
              <p:nvPr/>
            </p:nvSpPr>
            <p:spPr>
              <a:xfrm>
                <a:off x="185488" y="4322030"/>
                <a:ext cx="95276" cy="95255"/>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51" name="Group 278"/>
            <p:cNvGrpSpPr>
              <a:grpSpLocks/>
            </p:cNvGrpSpPr>
            <p:nvPr/>
          </p:nvGrpSpPr>
          <p:grpSpPr bwMode="auto">
            <a:xfrm>
              <a:off x="1128862" y="474812"/>
              <a:ext cx="139821" cy="45360"/>
              <a:chOff x="2900421" y="2203004"/>
              <a:chExt cx="139821" cy="45360"/>
            </a:xfrm>
          </p:grpSpPr>
          <p:cxnSp>
            <p:nvCxnSpPr>
              <p:cNvPr id="530" name="Straight Connector 529"/>
              <p:cNvCxnSpPr/>
              <p:nvPr/>
            </p:nvCxnSpPr>
            <p:spPr>
              <a:xfrm>
                <a:off x="2955368" y="2225684"/>
                <a:ext cx="84784"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532" name="Diamond 531"/>
              <p:cNvSpPr/>
              <p:nvPr/>
            </p:nvSpPr>
            <p:spPr>
              <a:xfrm>
                <a:off x="2900074" y="2203005"/>
                <a:ext cx="49150" cy="45359"/>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51" name="Group 15"/>
          <p:cNvGrpSpPr>
            <a:grpSpLocks/>
          </p:cNvGrpSpPr>
          <p:nvPr/>
        </p:nvGrpSpPr>
        <p:grpSpPr bwMode="auto">
          <a:xfrm>
            <a:off x="11126788" y="793750"/>
            <a:ext cx="1455737" cy="133350"/>
            <a:chOff x="199575" y="449865"/>
            <a:chExt cx="1126770" cy="95255"/>
          </a:xfrm>
        </p:grpSpPr>
        <p:grpSp>
          <p:nvGrpSpPr>
            <p:cNvPr id="8444" name="Group 687"/>
            <p:cNvGrpSpPr>
              <a:grpSpLocks/>
            </p:cNvGrpSpPr>
            <p:nvPr/>
          </p:nvGrpSpPr>
          <p:grpSpPr bwMode="auto">
            <a:xfrm>
              <a:off x="199575" y="449865"/>
              <a:ext cx="1126770" cy="95255"/>
              <a:chOff x="-759327" y="4322030"/>
              <a:chExt cx="1040091" cy="95255"/>
            </a:xfrm>
          </p:grpSpPr>
          <p:sp>
            <p:nvSpPr>
              <p:cNvPr id="8448" name="TextBox 688"/>
              <p:cNvSpPr txBox="1">
                <a:spLocks noChangeArrowheads="1"/>
              </p:cNvSpPr>
              <p:nvPr/>
            </p:nvSpPr>
            <p:spPr bwMode="auto">
              <a:xfrm>
                <a:off x="-759327" y="4331185"/>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Extend backup man.)</a:t>
                </a:r>
              </a:p>
            </p:txBody>
          </p:sp>
          <p:sp>
            <p:nvSpPr>
              <p:cNvPr id="551" name="Diamond 550"/>
              <p:cNvSpPr/>
              <p:nvPr/>
            </p:nvSpPr>
            <p:spPr>
              <a:xfrm>
                <a:off x="185488" y="4322030"/>
                <a:ext cx="95276" cy="95255"/>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45" name="Group 278"/>
            <p:cNvGrpSpPr>
              <a:grpSpLocks/>
            </p:cNvGrpSpPr>
            <p:nvPr/>
          </p:nvGrpSpPr>
          <p:grpSpPr bwMode="auto">
            <a:xfrm>
              <a:off x="1128862" y="474812"/>
              <a:ext cx="139821" cy="45360"/>
              <a:chOff x="2900421" y="2203004"/>
              <a:chExt cx="139821" cy="45360"/>
            </a:xfrm>
          </p:grpSpPr>
          <p:cxnSp>
            <p:nvCxnSpPr>
              <p:cNvPr id="548" name="Straight Connector 547"/>
              <p:cNvCxnSpPr/>
              <p:nvPr/>
            </p:nvCxnSpPr>
            <p:spPr>
              <a:xfrm>
                <a:off x="2955368" y="2225684"/>
                <a:ext cx="84784"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549" name="Diamond 548"/>
              <p:cNvSpPr/>
              <p:nvPr/>
            </p:nvSpPr>
            <p:spPr>
              <a:xfrm>
                <a:off x="2900074" y="2203005"/>
                <a:ext cx="49150" cy="45359"/>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52" name="Group 15"/>
          <p:cNvGrpSpPr>
            <a:grpSpLocks/>
          </p:cNvGrpSpPr>
          <p:nvPr/>
        </p:nvGrpSpPr>
        <p:grpSpPr bwMode="auto">
          <a:xfrm>
            <a:off x="9501188" y="920750"/>
            <a:ext cx="2544762" cy="133350"/>
            <a:chOff x="-239209" y="449865"/>
            <a:chExt cx="1968696" cy="95255"/>
          </a:xfrm>
        </p:grpSpPr>
        <p:grpSp>
          <p:nvGrpSpPr>
            <p:cNvPr id="8438" name="Group 687"/>
            <p:cNvGrpSpPr>
              <a:grpSpLocks/>
            </p:cNvGrpSpPr>
            <p:nvPr/>
          </p:nvGrpSpPr>
          <p:grpSpPr bwMode="auto">
            <a:xfrm>
              <a:off x="-239209" y="449865"/>
              <a:ext cx="1968696" cy="95255"/>
              <a:chOff x="-1164355" y="4322030"/>
              <a:chExt cx="1817244" cy="95255"/>
            </a:xfrm>
          </p:grpSpPr>
          <p:sp>
            <p:nvSpPr>
              <p:cNvPr id="8442" name="TextBox 688"/>
              <p:cNvSpPr txBox="1">
                <a:spLocks noChangeArrowheads="1"/>
              </p:cNvSpPr>
              <p:nvPr/>
            </p:nvSpPr>
            <p:spPr bwMode="auto">
              <a:xfrm>
                <a:off x="-1164355" y="4331185"/>
                <a:ext cx="1255139" cy="76948"/>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VM ware expansion/ replacement)</a:t>
                </a:r>
              </a:p>
            </p:txBody>
          </p:sp>
          <p:sp>
            <p:nvSpPr>
              <p:cNvPr id="558" name="Diamond 557"/>
              <p:cNvSpPr/>
              <p:nvPr/>
            </p:nvSpPr>
            <p:spPr>
              <a:xfrm>
                <a:off x="557662" y="4322030"/>
                <a:ext cx="95227" cy="95255"/>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39" name="Group 278"/>
            <p:cNvGrpSpPr>
              <a:grpSpLocks/>
            </p:cNvGrpSpPr>
            <p:nvPr/>
          </p:nvGrpSpPr>
          <p:grpSpPr bwMode="auto">
            <a:xfrm>
              <a:off x="1128862" y="474812"/>
              <a:ext cx="460740" cy="45360"/>
              <a:chOff x="2900421" y="2203004"/>
              <a:chExt cx="460740" cy="45360"/>
            </a:xfrm>
          </p:grpSpPr>
          <p:cxnSp>
            <p:nvCxnSpPr>
              <p:cNvPr id="555" name="Straight Connector 554"/>
              <p:cNvCxnSpPr/>
              <p:nvPr/>
            </p:nvCxnSpPr>
            <p:spPr>
              <a:xfrm>
                <a:off x="2988915" y="2225684"/>
                <a:ext cx="372123"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556" name="Diamond 555"/>
              <p:cNvSpPr/>
              <p:nvPr/>
            </p:nvSpPr>
            <p:spPr>
              <a:xfrm>
                <a:off x="2900490" y="2203005"/>
                <a:ext cx="49125" cy="45359"/>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53" name="Group 300"/>
          <p:cNvGrpSpPr>
            <a:grpSpLocks/>
          </p:cNvGrpSpPr>
          <p:nvPr/>
        </p:nvGrpSpPr>
        <p:grpSpPr bwMode="auto">
          <a:xfrm>
            <a:off x="6248400" y="1050925"/>
            <a:ext cx="4473575" cy="142875"/>
            <a:chOff x="1945120" y="543641"/>
            <a:chExt cx="3461916" cy="102350"/>
          </a:xfrm>
        </p:grpSpPr>
        <p:grpSp>
          <p:nvGrpSpPr>
            <p:cNvPr id="8432" name="Group 301"/>
            <p:cNvGrpSpPr>
              <a:grpSpLocks/>
            </p:cNvGrpSpPr>
            <p:nvPr/>
          </p:nvGrpSpPr>
          <p:grpSpPr bwMode="auto">
            <a:xfrm>
              <a:off x="2897864" y="567785"/>
              <a:ext cx="2390887" cy="45337"/>
              <a:chOff x="2924742" y="2205297"/>
              <a:chExt cx="2390887" cy="45337"/>
            </a:xfrm>
          </p:grpSpPr>
          <p:cxnSp>
            <p:nvCxnSpPr>
              <p:cNvPr id="570" name="Straight Connector 569"/>
              <p:cNvCxnSpPr/>
              <p:nvPr/>
            </p:nvCxnSpPr>
            <p:spPr>
              <a:xfrm>
                <a:off x="2974455" y="2227779"/>
                <a:ext cx="234152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3" name="Diamond 572"/>
              <p:cNvSpPr/>
              <p:nvPr/>
            </p:nvSpPr>
            <p:spPr>
              <a:xfrm>
                <a:off x="2925315" y="2205035"/>
                <a:ext cx="49140" cy="45489"/>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33" name="Group 302"/>
            <p:cNvGrpSpPr>
              <a:grpSpLocks/>
            </p:cNvGrpSpPr>
            <p:nvPr/>
          </p:nvGrpSpPr>
          <p:grpSpPr bwMode="auto">
            <a:xfrm>
              <a:off x="1945120" y="543641"/>
              <a:ext cx="3461916" cy="102350"/>
              <a:chOff x="711239" y="4320113"/>
              <a:chExt cx="3195611" cy="102350"/>
            </a:xfrm>
          </p:grpSpPr>
          <p:sp>
            <p:nvSpPr>
              <p:cNvPr id="8434" name="TextBox 303"/>
              <p:cNvSpPr txBox="1">
                <a:spLocks noChangeArrowheads="1"/>
              </p:cNvSpPr>
              <p:nvPr/>
            </p:nvSpPr>
            <p:spPr bwMode="auto">
              <a:xfrm>
                <a:off x="711239" y="4320113"/>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Citrix upgrade</a:t>
                </a:r>
              </a:p>
            </p:txBody>
          </p:sp>
          <p:sp>
            <p:nvSpPr>
              <p:cNvPr id="567" name="Diamond 566"/>
              <p:cNvSpPr/>
              <p:nvPr/>
            </p:nvSpPr>
            <p:spPr>
              <a:xfrm>
                <a:off x="3811594" y="4326936"/>
                <a:ext cx="95256" cy="9552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54" name="Group 15"/>
          <p:cNvGrpSpPr>
            <a:grpSpLocks/>
          </p:cNvGrpSpPr>
          <p:nvPr/>
        </p:nvGrpSpPr>
        <p:grpSpPr bwMode="auto">
          <a:xfrm>
            <a:off x="9501188" y="793750"/>
            <a:ext cx="1701800" cy="133350"/>
            <a:chOff x="199575" y="449865"/>
            <a:chExt cx="1316002" cy="95255"/>
          </a:xfrm>
        </p:grpSpPr>
        <p:grpSp>
          <p:nvGrpSpPr>
            <p:cNvPr id="8426" name="Group 687"/>
            <p:cNvGrpSpPr>
              <a:grpSpLocks/>
            </p:cNvGrpSpPr>
            <p:nvPr/>
          </p:nvGrpSpPr>
          <p:grpSpPr bwMode="auto">
            <a:xfrm>
              <a:off x="199575" y="449865"/>
              <a:ext cx="1316002" cy="95255"/>
              <a:chOff x="-759327" y="4322030"/>
              <a:chExt cx="1214764" cy="95255"/>
            </a:xfrm>
          </p:grpSpPr>
          <p:sp>
            <p:nvSpPr>
              <p:cNvPr id="8430" name="TextBox 688"/>
              <p:cNvSpPr txBox="1">
                <a:spLocks noChangeArrowheads="1"/>
              </p:cNvSpPr>
              <p:nvPr/>
            </p:nvSpPr>
            <p:spPr bwMode="auto">
              <a:xfrm>
                <a:off x="-759327" y="4331185"/>
                <a:ext cx="850112" cy="76944"/>
              </a:xfrm>
              <a:prstGeom prst="rect">
                <a:avLst/>
              </a:prstGeom>
              <a:noFill/>
              <a:ln w="9525">
                <a:noFill/>
                <a:miter lim="800000"/>
                <a:headEnd/>
                <a:tailEnd/>
              </a:ln>
            </p:spPr>
            <p:txBody>
              <a:bodyPr lIns="0" tIns="0" rIns="0" bIns="0">
                <a:spAutoFit/>
              </a:bodyPr>
              <a:lstStyle/>
              <a:p>
                <a:pPr algn="r"/>
                <a:r>
                  <a:rPr lang="en-GB" sz="700">
                    <a:solidFill>
                      <a:srgbClr val="000000"/>
                    </a:solidFill>
                    <a:latin typeface="Segoe UI" pitchFamily="34" charset="0"/>
                    <a:cs typeface="Segoe UI" pitchFamily="34" charset="0"/>
                  </a:rPr>
                  <a:t>Extend backup management)</a:t>
                </a:r>
              </a:p>
            </p:txBody>
          </p:sp>
          <p:sp>
            <p:nvSpPr>
              <p:cNvPr id="544" name="Diamond 543"/>
              <p:cNvSpPr/>
              <p:nvPr/>
            </p:nvSpPr>
            <p:spPr>
              <a:xfrm>
                <a:off x="360250" y="4322030"/>
                <a:ext cx="95187" cy="95255"/>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27" name="Group 278"/>
            <p:cNvGrpSpPr>
              <a:grpSpLocks/>
            </p:cNvGrpSpPr>
            <p:nvPr/>
          </p:nvGrpSpPr>
          <p:grpSpPr bwMode="auto">
            <a:xfrm>
              <a:off x="1128862" y="474812"/>
              <a:ext cx="327710" cy="45360"/>
              <a:chOff x="2900421" y="2203004"/>
              <a:chExt cx="327710" cy="45360"/>
            </a:xfrm>
          </p:grpSpPr>
          <p:cxnSp>
            <p:nvCxnSpPr>
              <p:cNvPr id="540" name="Straight Connector 539"/>
              <p:cNvCxnSpPr/>
              <p:nvPr/>
            </p:nvCxnSpPr>
            <p:spPr>
              <a:xfrm>
                <a:off x="2988825" y="2225684"/>
                <a:ext cx="239385"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542" name="Diamond 541"/>
              <p:cNvSpPr/>
              <p:nvPr/>
            </p:nvSpPr>
            <p:spPr>
              <a:xfrm>
                <a:off x="2900437" y="2203005"/>
                <a:ext cx="49105" cy="45359"/>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55" name="Group 252"/>
          <p:cNvGrpSpPr>
            <a:grpSpLocks/>
          </p:cNvGrpSpPr>
          <p:nvPr/>
        </p:nvGrpSpPr>
        <p:grpSpPr bwMode="auto">
          <a:xfrm>
            <a:off x="2994025" y="1443038"/>
            <a:ext cx="7689850" cy="133350"/>
            <a:chOff x="2994025" y="1364408"/>
            <a:chExt cx="7689850" cy="133350"/>
          </a:xfrm>
        </p:grpSpPr>
        <p:grpSp>
          <p:nvGrpSpPr>
            <p:cNvPr id="8418" name="Group 343"/>
            <p:cNvGrpSpPr>
              <a:grpSpLocks/>
            </p:cNvGrpSpPr>
            <p:nvPr/>
          </p:nvGrpSpPr>
          <p:grpSpPr bwMode="auto">
            <a:xfrm>
              <a:off x="2994025" y="1364408"/>
              <a:ext cx="7689850" cy="133350"/>
              <a:chOff x="2310815" y="164955"/>
              <a:chExt cx="5950167" cy="95693"/>
            </a:xfrm>
          </p:grpSpPr>
          <p:grpSp>
            <p:nvGrpSpPr>
              <p:cNvPr id="8420" name="Group 344"/>
              <p:cNvGrpSpPr>
                <a:grpSpLocks/>
              </p:cNvGrpSpPr>
              <p:nvPr/>
            </p:nvGrpSpPr>
            <p:grpSpPr bwMode="auto">
              <a:xfrm>
                <a:off x="5748595" y="164955"/>
                <a:ext cx="2512387" cy="95693"/>
                <a:chOff x="6939087" y="4330714"/>
                <a:chExt cx="2319126" cy="95693"/>
              </a:xfrm>
            </p:grpSpPr>
            <p:sp>
              <p:nvSpPr>
                <p:cNvPr id="8424" name="TextBox 348"/>
                <p:cNvSpPr txBox="1">
                  <a:spLocks noChangeArrowheads="1"/>
                </p:cNvSpPr>
                <p:nvPr/>
              </p:nvSpPr>
              <p:spPr bwMode="auto">
                <a:xfrm>
                  <a:off x="7069399" y="4336205"/>
                  <a:ext cx="2188814"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Review access to GP systems from trust PCs</a:t>
                  </a:r>
                </a:p>
              </p:txBody>
            </p:sp>
            <p:sp>
              <p:nvSpPr>
                <p:cNvPr id="350" name="Diamond 349"/>
                <p:cNvSpPr/>
                <p:nvPr/>
              </p:nvSpPr>
              <p:spPr>
                <a:xfrm>
                  <a:off x="6939451" y="4330714"/>
                  <a:ext cx="9524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21" name="Group 345"/>
              <p:cNvGrpSpPr>
                <a:grpSpLocks/>
              </p:cNvGrpSpPr>
              <p:nvPr/>
            </p:nvGrpSpPr>
            <p:grpSpPr bwMode="auto">
              <a:xfrm>
                <a:off x="2310815" y="190017"/>
                <a:ext cx="3438175" cy="45568"/>
                <a:chOff x="2925102" y="2204939"/>
                <a:chExt cx="3438175" cy="45568"/>
              </a:xfrm>
            </p:grpSpPr>
            <p:cxnSp>
              <p:nvCxnSpPr>
                <p:cNvPr id="347" name="Straight Connector 346"/>
                <p:cNvCxnSpPr>
                  <a:endCxn id="350" idx="1"/>
                </p:cNvCxnSpPr>
                <p:nvPr/>
              </p:nvCxnSpPr>
              <p:spPr>
                <a:xfrm flipV="1">
                  <a:off x="3239562" y="2227724"/>
                  <a:ext cx="312371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48" name="Diamond 347"/>
                <p:cNvSpPr/>
                <p:nvPr/>
              </p:nvSpPr>
              <p:spPr>
                <a:xfrm>
                  <a:off x="2925102" y="2204940"/>
                  <a:ext cx="49134" cy="45568"/>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76" name="Straight Connector 575"/>
            <p:cNvCxnSpPr/>
            <p:nvPr/>
          </p:nvCxnSpPr>
          <p:spPr bwMode="auto">
            <a:xfrm>
              <a:off x="3049588" y="1431083"/>
              <a:ext cx="371475"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8256" name="Group 30"/>
          <p:cNvGrpSpPr>
            <a:grpSpLocks/>
          </p:cNvGrpSpPr>
          <p:nvPr/>
        </p:nvGrpSpPr>
        <p:grpSpPr bwMode="auto">
          <a:xfrm>
            <a:off x="1479550" y="1881188"/>
            <a:ext cx="6619875" cy="133350"/>
            <a:chOff x="1479550" y="1708085"/>
            <a:chExt cx="6619875" cy="133350"/>
          </a:xfrm>
        </p:grpSpPr>
        <p:grpSp>
          <p:nvGrpSpPr>
            <p:cNvPr id="8411" name="Group 191"/>
            <p:cNvGrpSpPr>
              <a:grpSpLocks/>
            </p:cNvGrpSpPr>
            <p:nvPr/>
          </p:nvGrpSpPr>
          <p:grpSpPr bwMode="auto">
            <a:xfrm>
              <a:off x="1479550" y="1708085"/>
              <a:ext cx="6619875" cy="133350"/>
              <a:chOff x="1136576" y="1101059"/>
              <a:chExt cx="5122434" cy="95693"/>
            </a:xfrm>
          </p:grpSpPr>
          <p:grpSp>
            <p:nvGrpSpPr>
              <p:cNvPr id="8413" name="Group 690"/>
              <p:cNvGrpSpPr>
                <a:grpSpLocks/>
              </p:cNvGrpSpPr>
              <p:nvPr/>
            </p:nvGrpSpPr>
            <p:grpSpPr bwMode="auto">
              <a:xfrm>
                <a:off x="5217563" y="1101059"/>
                <a:ext cx="1041447" cy="95693"/>
                <a:chOff x="6958175" y="4330714"/>
                <a:chExt cx="961336" cy="95693"/>
              </a:xfrm>
            </p:grpSpPr>
            <p:sp>
              <p:nvSpPr>
                <p:cNvPr id="8416" name="TextBox 691"/>
                <p:cNvSpPr txBox="1">
                  <a:spLocks noChangeArrowheads="1"/>
                </p:cNvSpPr>
                <p:nvPr/>
              </p:nvSpPr>
              <p:spPr bwMode="auto">
                <a:xfrm>
                  <a:off x="7069399" y="4336206"/>
                  <a:ext cx="850112"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Tactical requests</a:t>
                  </a:r>
                </a:p>
              </p:txBody>
            </p:sp>
            <p:sp>
              <p:nvSpPr>
                <p:cNvPr id="693" name="Diamond 692"/>
                <p:cNvSpPr/>
                <p:nvPr/>
              </p:nvSpPr>
              <p:spPr>
                <a:xfrm>
                  <a:off x="6957956" y="4330714"/>
                  <a:ext cx="9524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351" name="Straight Connector 350"/>
              <p:cNvCxnSpPr/>
              <p:nvPr/>
            </p:nvCxnSpPr>
            <p:spPr>
              <a:xfrm>
                <a:off x="2620485" y="1147766"/>
                <a:ext cx="259684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52" name="Diamond 351"/>
              <p:cNvSpPr/>
              <p:nvPr/>
            </p:nvSpPr>
            <p:spPr>
              <a:xfrm>
                <a:off x="1136576" y="1124982"/>
                <a:ext cx="49136"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cxnSp>
          <p:nvCxnSpPr>
            <p:cNvPr id="579" name="Straight Connector 578"/>
            <p:cNvCxnSpPr/>
            <p:nvPr/>
          </p:nvCxnSpPr>
          <p:spPr bwMode="auto">
            <a:xfrm>
              <a:off x="1582738" y="1781110"/>
              <a:ext cx="178593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57" name="Group 193"/>
          <p:cNvGrpSpPr>
            <a:grpSpLocks/>
          </p:cNvGrpSpPr>
          <p:nvPr/>
        </p:nvGrpSpPr>
        <p:grpSpPr bwMode="auto">
          <a:xfrm>
            <a:off x="1479550" y="2162175"/>
            <a:ext cx="6618288" cy="133350"/>
            <a:chOff x="1479550" y="1989073"/>
            <a:chExt cx="6618288" cy="133350"/>
          </a:xfrm>
        </p:grpSpPr>
        <p:grpSp>
          <p:nvGrpSpPr>
            <p:cNvPr id="8403" name="Group 194"/>
            <p:cNvGrpSpPr>
              <a:grpSpLocks/>
            </p:cNvGrpSpPr>
            <p:nvPr/>
          </p:nvGrpSpPr>
          <p:grpSpPr bwMode="auto">
            <a:xfrm>
              <a:off x="1479550" y="1989073"/>
              <a:ext cx="6618288" cy="133350"/>
              <a:chOff x="1136576" y="1280103"/>
              <a:chExt cx="5121063" cy="95693"/>
            </a:xfrm>
          </p:grpSpPr>
          <p:grpSp>
            <p:nvGrpSpPr>
              <p:cNvPr id="8405" name="Group 693"/>
              <p:cNvGrpSpPr>
                <a:grpSpLocks/>
              </p:cNvGrpSpPr>
              <p:nvPr/>
            </p:nvGrpSpPr>
            <p:grpSpPr bwMode="auto">
              <a:xfrm>
                <a:off x="5216192" y="1280103"/>
                <a:ext cx="1041447" cy="95693"/>
                <a:chOff x="6958175" y="4330714"/>
                <a:chExt cx="961336" cy="95693"/>
              </a:xfrm>
            </p:grpSpPr>
            <p:sp>
              <p:nvSpPr>
                <p:cNvPr id="8409" name="TextBox 694"/>
                <p:cNvSpPr txBox="1">
                  <a:spLocks noChangeArrowheads="1"/>
                </p:cNvSpPr>
                <p:nvPr/>
              </p:nvSpPr>
              <p:spPr bwMode="auto">
                <a:xfrm>
                  <a:off x="7069399" y="4336206"/>
                  <a:ext cx="850112"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Procurement completed</a:t>
                  </a:r>
                </a:p>
              </p:txBody>
            </p:sp>
            <p:sp>
              <p:nvSpPr>
                <p:cNvPr id="696" name="Diamond 695"/>
                <p:cNvSpPr/>
                <p:nvPr/>
              </p:nvSpPr>
              <p:spPr>
                <a:xfrm>
                  <a:off x="6957983" y="4330714"/>
                  <a:ext cx="9524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406" name="Group 313"/>
              <p:cNvGrpSpPr>
                <a:grpSpLocks/>
              </p:cNvGrpSpPr>
              <p:nvPr/>
            </p:nvGrpSpPr>
            <p:grpSpPr bwMode="auto">
              <a:xfrm>
                <a:off x="1136576" y="1302887"/>
                <a:ext cx="4079408" cy="45568"/>
                <a:chOff x="2925102" y="2204581"/>
                <a:chExt cx="4079408" cy="45568"/>
              </a:xfrm>
            </p:grpSpPr>
            <p:cxnSp>
              <p:nvCxnSpPr>
                <p:cNvPr id="315" name="Straight Connector 314"/>
                <p:cNvCxnSpPr/>
                <p:nvPr/>
              </p:nvCxnSpPr>
              <p:spPr>
                <a:xfrm>
                  <a:off x="4410198" y="2227365"/>
                  <a:ext cx="259431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6" name="Diamond 315"/>
                <p:cNvSpPr/>
                <p:nvPr/>
              </p:nvSpPr>
              <p:spPr>
                <a:xfrm>
                  <a:off x="2925102" y="2204581"/>
                  <a:ext cx="49135"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82" name="Straight Connector 581"/>
            <p:cNvCxnSpPr/>
            <p:nvPr/>
          </p:nvCxnSpPr>
          <p:spPr bwMode="auto">
            <a:xfrm>
              <a:off x="1522413" y="2050986"/>
              <a:ext cx="18573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58" name="Group 196"/>
          <p:cNvGrpSpPr>
            <a:grpSpLocks/>
          </p:cNvGrpSpPr>
          <p:nvPr/>
        </p:nvGrpSpPr>
        <p:grpSpPr bwMode="auto">
          <a:xfrm>
            <a:off x="1485900" y="2439988"/>
            <a:ext cx="11056938" cy="134937"/>
            <a:chOff x="1485900" y="2235135"/>
            <a:chExt cx="11056938" cy="134938"/>
          </a:xfrm>
        </p:grpSpPr>
        <p:grpSp>
          <p:nvGrpSpPr>
            <p:cNvPr id="8395" name="Group 362"/>
            <p:cNvGrpSpPr>
              <a:grpSpLocks/>
            </p:cNvGrpSpPr>
            <p:nvPr/>
          </p:nvGrpSpPr>
          <p:grpSpPr bwMode="auto">
            <a:xfrm>
              <a:off x="1485900" y="2235135"/>
              <a:ext cx="11056938" cy="134938"/>
              <a:chOff x="1136576" y="1280103"/>
              <a:chExt cx="8555583" cy="95693"/>
            </a:xfrm>
          </p:grpSpPr>
          <p:grpSp>
            <p:nvGrpSpPr>
              <p:cNvPr id="8397" name="Group 363"/>
              <p:cNvGrpSpPr>
                <a:grpSpLocks/>
              </p:cNvGrpSpPr>
              <p:nvPr/>
            </p:nvGrpSpPr>
            <p:grpSpPr bwMode="auto">
              <a:xfrm>
                <a:off x="8650712" y="1280103"/>
                <a:ext cx="1041447" cy="95693"/>
                <a:chOff x="10128497" y="4330714"/>
                <a:chExt cx="961336" cy="95693"/>
              </a:xfrm>
            </p:grpSpPr>
            <p:sp>
              <p:nvSpPr>
                <p:cNvPr id="8401" name="TextBox 367"/>
                <p:cNvSpPr txBox="1">
                  <a:spLocks noChangeArrowheads="1"/>
                </p:cNvSpPr>
                <p:nvPr/>
              </p:nvSpPr>
              <p:spPr bwMode="auto">
                <a:xfrm>
                  <a:off x="10239721" y="4336206"/>
                  <a:ext cx="850112"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RiO Routine updates</a:t>
                  </a:r>
                </a:p>
              </p:txBody>
            </p:sp>
            <p:sp>
              <p:nvSpPr>
                <p:cNvPr id="369" name="Diamond 368"/>
                <p:cNvSpPr/>
                <p:nvPr/>
              </p:nvSpPr>
              <p:spPr>
                <a:xfrm>
                  <a:off x="10128304" y="4330714"/>
                  <a:ext cx="9524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98" name="Group 364"/>
              <p:cNvGrpSpPr>
                <a:grpSpLocks/>
              </p:cNvGrpSpPr>
              <p:nvPr/>
            </p:nvGrpSpPr>
            <p:grpSpPr bwMode="auto">
              <a:xfrm>
                <a:off x="1136576" y="1302619"/>
                <a:ext cx="7497958" cy="46158"/>
                <a:chOff x="2925102" y="2204313"/>
                <a:chExt cx="7497958" cy="46158"/>
              </a:xfrm>
            </p:grpSpPr>
            <p:cxnSp>
              <p:nvCxnSpPr>
                <p:cNvPr id="366" name="Straight Connector 365"/>
                <p:cNvCxnSpPr/>
                <p:nvPr/>
              </p:nvCxnSpPr>
              <p:spPr>
                <a:xfrm>
                  <a:off x="4406514" y="2227954"/>
                  <a:ext cx="601654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7" name="Diamond 366"/>
                <p:cNvSpPr/>
                <p:nvPr/>
              </p:nvSpPr>
              <p:spPr>
                <a:xfrm>
                  <a:off x="2925102" y="2204313"/>
                  <a:ext cx="49135" cy="46157"/>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85" name="Straight Connector 584"/>
            <p:cNvCxnSpPr/>
            <p:nvPr/>
          </p:nvCxnSpPr>
          <p:spPr bwMode="auto">
            <a:xfrm>
              <a:off x="1570038" y="2300222"/>
              <a:ext cx="185578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59" name="Group 197"/>
          <p:cNvGrpSpPr>
            <a:grpSpLocks/>
          </p:cNvGrpSpPr>
          <p:nvPr/>
        </p:nvGrpSpPr>
        <p:grpSpPr bwMode="auto">
          <a:xfrm>
            <a:off x="1492250" y="2566988"/>
            <a:ext cx="11153775" cy="134937"/>
            <a:chOff x="1492250" y="2319273"/>
            <a:chExt cx="11153775" cy="134937"/>
          </a:xfrm>
        </p:grpSpPr>
        <p:grpSp>
          <p:nvGrpSpPr>
            <p:cNvPr id="8387" name="Group 370"/>
            <p:cNvGrpSpPr>
              <a:grpSpLocks/>
            </p:cNvGrpSpPr>
            <p:nvPr/>
          </p:nvGrpSpPr>
          <p:grpSpPr bwMode="auto">
            <a:xfrm>
              <a:off x="1492250" y="2319273"/>
              <a:ext cx="11153775" cy="134937"/>
              <a:chOff x="1136576" y="1280103"/>
              <a:chExt cx="8631348" cy="95693"/>
            </a:xfrm>
          </p:grpSpPr>
          <p:grpSp>
            <p:nvGrpSpPr>
              <p:cNvPr id="8389" name="Group 371"/>
              <p:cNvGrpSpPr>
                <a:grpSpLocks/>
              </p:cNvGrpSpPr>
              <p:nvPr/>
            </p:nvGrpSpPr>
            <p:grpSpPr bwMode="auto">
              <a:xfrm>
                <a:off x="8650708" y="1280103"/>
                <a:ext cx="1117216" cy="95693"/>
                <a:chOff x="10128497" y="4330714"/>
                <a:chExt cx="1031277" cy="95693"/>
              </a:xfrm>
            </p:grpSpPr>
            <p:sp>
              <p:nvSpPr>
                <p:cNvPr id="8393" name="TextBox 375"/>
                <p:cNvSpPr txBox="1">
                  <a:spLocks noChangeArrowheads="1"/>
                </p:cNvSpPr>
                <p:nvPr/>
              </p:nvSpPr>
              <p:spPr bwMode="auto">
                <a:xfrm>
                  <a:off x="10239720" y="4336206"/>
                  <a:ext cx="920054"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RiO choose and book support</a:t>
                  </a:r>
                </a:p>
              </p:txBody>
            </p:sp>
            <p:sp>
              <p:nvSpPr>
                <p:cNvPr id="377" name="Diamond 376"/>
                <p:cNvSpPr/>
                <p:nvPr/>
              </p:nvSpPr>
              <p:spPr>
                <a:xfrm>
                  <a:off x="10128978" y="4330714"/>
                  <a:ext cx="95255"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90" name="Group 372"/>
              <p:cNvGrpSpPr>
                <a:grpSpLocks/>
              </p:cNvGrpSpPr>
              <p:nvPr/>
            </p:nvGrpSpPr>
            <p:grpSpPr bwMode="auto">
              <a:xfrm>
                <a:off x="1136576" y="1302619"/>
                <a:ext cx="7497455" cy="46157"/>
                <a:chOff x="2925102" y="2204313"/>
                <a:chExt cx="7497455" cy="46157"/>
              </a:xfrm>
            </p:grpSpPr>
            <p:cxnSp>
              <p:nvCxnSpPr>
                <p:cNvPr id="374" name="Straight Connector 373"/>
                <p:cNvCxnSpPr/>
                <p:nvPr/>
              </p:nvCxnSpPr>
              <p:spPr>
                <a:xfrm>
                  <a:off x="4401743" y="2227955"/>
                  <a:ext cx="602081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5" name="Diamond 374"/>
                <p:cNvSpPr/>
                <p:nvPr/>
              </p:nvSpPr>
              <p:spPr>
                <a:xfrm>
                  <a:off x="2925102" y="2204313"/>
                  <a:ext cx="49139"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86" name="Straight Connector 585"/>
            <p:cNvCxnSpPr/>
            <p:nvPr/>
          </p:nvCxnSpPr>
          <p:spPr bwMode="auto">
            <a:xfrm>
              <a:off x="1550988" y="2385948"/>
              <a:ext cx="185578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60" name="Group 200"/>
          <p:cNvGrpSpPr>
            <a:grpSpLocks/>
          </p:cNvGrpSpPr>
          <p:nvPr/>
        </p:nvGrpSpPr>
        <p:grpSpPr bwMode="auto">
          <a:xfrm>
            <a:off x="1487488" y="2881313"/>
            <a:ext cx="3619500" cy="134937"/>
            <a:chOff x="1487488" y="2612630"/>
            <a:chExt cx="3619500" cy="134937"/>
          </a:xfrm>
        </p:grpSpPr>
        <p:grpSp>
          <p:nvGrpSpPr>
            <p:cNvPr id="8379" name="Group 385"/>
            <p:cNvGrpSpPr>
              <a:grpSpLocks/>
            </p:cNvGrpSpPr>
            <p:nvPr/>
          </p:nvGrpSpPr>
          <p:grpSpPr bwMode="auto">
            <a:xfrm>
              <a:off x="1487488" y="2612630"/>
              <a:ext cx="3619500" cy="134937"/>
              <a:chOff x="1139416" y="111774"/>
              <a:chExt cx="2799921" cy="95693"/>
            </a:xfrm>
          </p:grpSpPr>
          <p:grpSp>
            <p:nvGrpSpPr>
              <p:cNvPr id="8381" name="Group 386"/>
              <p:cNvGrpSpPr>
                <a:grpSpLocks/>
              </p:cNvGrpSpPr>
              <p:nvPr/>
            </p:nvGrpSpPr>
            <p:grpSpPr bwMode="auto">
              <a:xfrm>
                <a:off x="2848900" y="111774"/>
                <a:ext cx="1090437" cy="95693"/>
                <a:chOff x="7486654" y="4330714"/>
                <a:chExt cx="1006557" cy="95693"/>
              </a:xfrm>
            </p:grpSpPr>
            <p:sp>
              <p:nvSpPr>
                <p:cNvPr id="8385" name="TextBox 390"/>
                <p:cNvSpPr txBox="1">
                  <a:spLocks noChangeArrowheads="1"/>
                </p:cNvSpPr>
                <p:nvPr/>
              </p:nvSpPr>
              <p:spPr bwMode="auto">
                <a:xfrm>
                  <a:off x="7597878" y="4336205"/>
                  <a:ext cx="895333"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Assist requirements definition</a:t>
                  </a:r>
                </a:p>
              </p:txBody>
            </p:sp>
            <p:sp>
              <p:nvSpPr>
                <p:cNvPr id="392" name="Diamond 391"/>
                <p:cNvSpPr/>
                <p:nvPr/>
              </p:nvSpPr>
              <p:spPr>
                <a:xfrm>
                  <a:off x="7486600" y="4330714"/>
                  <a:ext cx="9522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82" name="Group 387"/>
              <p:cNvGrpSpPr>
                <a:grpSpLocks/>
              </p:cNvGrpSpPr>
              <p:nvPr/>
            </p:nvGrpSpPr>
            <p:grpSpPr bwMode="auto">
              <a:xfrm>
                <a:off x="1139416" y="136542"/>
                <a:ext cx="1698373" cy="46157"/>
                <a:chOff x="2925102" y="2204645"/>
                <a:chExt cx="1698373" cy="46157"/>
              </a:xfrm>
            </p:grpSpPr>
            <p:cxnSp>
              <p:nvCxnSpPr>
                <p:cNvPr id="389" name="Straight Connector 388"/>
                <p:cNvCxnSpPr/>
                <p:nvPr/>
              </p:nvCxnSpPr>
              <p:spPr>
                <a:xfrm>
                  <a:off x="4404885" y="2228287"/>
                  <a:ext cx="21859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90" name="Diamond 389"/>
                <p:cNvSpPr/>
                <p:nvPr/>
              </p:nvSpPr>
              <p:spPr>
                <a:xfrm>
                  <a:off x="2925102" y="2204645"/>
                  <a:ext cx="49121"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87" name="Straight Connector 586"/>
            <p:cNvCxnSpPr/>
            <p:nvPr/>
          </p:nvCxnSpPr>
          <p:spPr bwMode="auto">
            <a:xfrm>
              <a:off x="1554163" y="2677717"/>
              <a:ext cx="18573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61" name="Group 204"/>
          <p:cNvGrpSpPr>
            <a:grpSpLocks/>
          </p:cNvGrpSpPr>
          <p:nvPr/>
        </p:nvGrpSpPr>
        <p:grpSpPr bwMode="auto">
          <a:xfrm>
            <a:off x="1479550" y="3062288"/>
            <a:ext cx="4602163" cy="133350"/>
            <a:chOff x="1479550" y="2857105"/>
            <a:chExt cx="4602163" cy="133350"/>
          </a:xfrm>
        </p:grpSpPr>
        <p:grpSp>
          <p:nvGrpSpPr>
            <p:cNvPr id="8371" name="Group 417"/>
            <p:cNvGrpSpPr>
              <a:grpSpLocks/>
            </p:cNvGrpSpPr>
            <p:nvPr/>
          </p:nvGrpSpPr>
          <p:grpSpPr bwMode="auto">
            <a:xfrm>
              <a:off x="1479550" y="2857105"/>
              <a:ext cx="4602163" cy="133350"/>
              <a:chOff x="1151449" y="1866492"/>
              <a:chExt cx="3560365" cy="95693"/>
            </a:xfrm>
          </p:grpSpPr>
          <p:grpSp>
            <p:nvGrpSpPr>
              <p:cNvPr id="8373" name="Group 717"/>
              <p:cNvGrpSpPr>
                <a:grpSpLocks/>
              </p:cNvGrpSpPr>
              <p:nvPr/>
            </p:nvGrpSpPr>
            <p:grpSpPr bwMode="auto">
              <a:xfrm>
                <a:off x="3432614" y="1866492"/>
                <a:ext cx="1279200" cy="95693"/>
                <a:chOff x="6958175" y="4330714"/>
                <a:chExt cx="1180800" cy="95693"/>
              </a:xfrm>
            </p:grpSpPr>
            <p:sp>
              <p:nvSpPr>
                <p:cNvPr id="8377" name="TextBox 718"/>
                <p:cNvSpPr txBox="1">
                  <a:spLocks noChangeArrowheads="1"/>
                </p:cNvSpPr>
                <p:nvPr/>
              </p:nvSpPr>
              <p:spPr bwMode="auto">
                <a:xfrm>
                  <a:off x="7069398" y="4336205"/>
                  <a:ext cx="1069577"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Verney House vacated</a:t>
                  </a:r>
                </a:p>
              </p:txBody>
            </p:sp>
            <p:sp>
              <p:nvSpPr>
                <p:cNvPr id="720" name="Diamond 719"/>
                <p:cNvSpPr/>
                <p:nvPr/>
              </p:nvSpPr>
              <p:spPr>
                <a:xfrm>
                  <a:off x="6957698" y="4330714"/>
                  <a:ext cx="9522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74" name="Group 412"/>
              <p:cNvGrpSpPr>
                <a:grpSpLocks/>
              </p:cNvGrpSpPr>
              <p:nvPr/>
            </p:nvGrpSpPr>
            <p:grpSpPr bwMode="auto">
              <a:xfrm>
                <a:off x="1151449" y="1893833"/>
                <a:ext cx="2276963" cy="45568"/>
                <a:chOff x="2925102" y="2205201"/>
                <a:chExt cx="2276963" cy="45568"/>
              </a:xfrm>
            </p:grpSpPr>
            <p:cxnSp>
              <p:nvCxnSpPr>
                <p:cNvPr id="414" name="Straight Connector 413"/>
                <p:cNvCxnSpPr/>
                <p:nvPr/>
              </p:nvCxnSpPr>
              <p:spPr>
                <a:xfrm>
                  <a:off x="4409918" y="2227985"/>
                  <a:ext cx="79214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5" name="Diamond 414"/>
                <p:cNvSpPr/>
                <p:nvPr/>
              </p:nvSpPr>
              <p:spPr>
                <a:xfrm>
                  <a:off x="2925102" y="2205201"/>
                  <a:ext cx="49125"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88" name="Straight Connector 587"/>
            <p:cNvCxnSpPr/>
            <p:nvPr/>
          </p:nvCxnSpPr>
          <p:spPr bwMode="auto">
            <a:xfrm>
              <a:off x="1554163" y="2923780"/>
              <a:ext cx="18573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62" name="Group 207"/>
          <p:cNvGrpSpPr>
            <a:grpSpLocks/>
          </p:cNvGrpSpPr>
          <p:nvPr/>
        </p:nvGrpSpPr>
        <p:grpSpPr bwMode="auto">
          <a:xfrm>
            <a:off x="1479550" y="3186113"/>
            <a:ext cx="9139238" cy="134937"/>
            <a:chOff x="1479550" y="2938067"/>
            <a:chExt cx="9139238" cy="134938"/>
          </a:xfrm>
        </p:grpSpPr>
        <p:grpSp>
          <p:nvGrpSpPr>
            <p:cNvPr id="8363" name="Group 420"/>
            <p:cNvGrpSpPr>
              <a:grpSpLocks/>
            </p:cNvGrpSpPr>
            <p:nvPr/>
          </p:nvGrpSpPr>
          <p:grpSpPr bwMode="auto">
            <a:xfrm>
              <a:off x="1479550" y="2938067"/>
              <a:ext cx="9139238" cy="134938"/>
              <a:chOff x="1143425" y="1916832"/>
              <a:chExt cx="7071451" cy="95693"/>
            </a:xfrm>
          </p:grpSpPr>
          <p:grpSp>
            <p:nvGrpSpPr>
              <p:cNvPr id="8365" name="Group 720"/>
              <p:cNvGrpSpPr>
                <a:grpSpLocks/>
              </p:cNvGrpSpPr>
              <p:nvPr/>
            </p:nvGrpSpPr>
            <p:grpSpPr bwMode="auto">
              <a:xfrm>
                <a:off x="6935676" y="1916832"/>
                <a:ext cx="1279200" cy="95693"/>
                <a:chOff x="6958175" y="4330714"/>
                <a:chExt cx="1180800" cy="95693"/>
              </a:xfrm>
            </p:grpSpPr>
            <p:sp>
              <p:nvSpPr>
                <p:cNvPr id="8369" name="TextBox 721"/>
                <p:cNvSpPr txBox="1">
                  <a:spLocks noChangeArrowheads="1"/>
                </p:cNvSpPr>
                <p:nvPr/>
              </p:nvSpPr>
              <p:spPr bwMode="auto">
                <a:xfrm>
                  <a:off x="7069398" y="4336205"/>
                  <a:ext cx="1069577"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Manor House Commissioned</a:t>
                  </a:r>
                </a:p>
              </p:txBody>
            </p:sp>
            <p:sp>
              <p:nvSpPr>
                <p:cNvPr id="723" name="Diamond 722"/>
                <p:cNvSpPr/>
                <p:nvPr/>
              </p:nvSpPr>
              <p:spPr>
                <a:xfrm>
                  <a:off x="6958651" y="4330714"/>
                  <a:ext cx="95242"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66" name="Group 316"/>
              <p:cNvGrpSpPr>
                <a:grpSpLocks/>
              </p:cNvGrpSpPr>
              <p:nvPr/>
            </p:nvGrpSpPr>
            <p:grpSpPr bwMode="auto">
              <a:xfrm>
                <a:off x="1143425" y="1941599"/>
                <a:ext cx="5792767" cy="46158"/>
                <a:chOff x="2925102" y="2204644"/>
                <a:chExt cx="5792767" cy="46158"/>
              </a:xfrm>
            </p:grpSpPr>
            <p:cxnSp>
              <p:nvCxnSpPr>
                <p:cNvPr id="318" name="Straight Connector 317"/>
                <p:cNvCxnSpPr/>
                <p:nvPr/>
              </p:nvCxnSpPr>
              <p:spPr>
                <a:xfrm>
                  <a:off x="4408915" y="2228286"/>
                  <a:ext cx="430895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9" name="Diamond 318"/>
                <p:cNvSpPr/>
                <p:nvPr/>
              </p:nvSpPr>
              <p:spPr>
                <a:xfrm>
                  <a:off x="2925102" y="2204645"/>
                  <a:ext cx="49133" cy="46157"/>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91" name="Straight Connector 590"/>
            <p:cNvCxnSpPr/>
            <p:nvPr/>
          </p:nvCxnSpPr>
          <p:spPr bwMode="auto">
            <a:xfrm>
              <a:off x="1557338" y="3006330"/>
              <a:ext cx="18573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63" name="Group 212"/>
          <p:cNvGrpSpPr>
            <a:grpSpLocks/>
          </p:cNvGrpSpPr>
          <p:nvPr/>
        </p:nvGrpSpPr>
        <p:grpSpPr bwMode="auto">
          <a:xfrm>
            <a:off x="1479550" y="3619500"/>
            <a:ext cx="5775325" cy="134938"/>
            <a:chOff x="1479550" y="3228580"/>
            <a:chExt cx="5775325" cy="134937"/>
          </a:xfrm>
        </p:grpSpPr>
        <p:grpSp>
          <p:nvGrpSpPr>
            <p:cNvPr id="8355" name="Group 433"/>
            <p:cNvGrpSpPr>
              <a:grpSpLocks/>
            </p:cNvGrpSpPr>
            <p:nvPr/>
          </p:nvGrpSpPr>
          <p:grpSpPr bwMode="auto">
            <a:xfrm>
              <a:off x="1479550" y="3228580"/>
              <a:ext cx="5775325" cy="134937"/>
              <a:chOff x="1144563" y="1988840"/>
              <a:chExt cx="4468402" cy="95693"/>
            </a:xfrm>
          </p:grpSpPr>
          <p:grpSp>
            <p:nvGrpSpPr>
              <p:cNvPr id="8357" name="Group 434"/>
              <p:cNvGrpSpPr>
                <a:grpSpLocks/>
              </p:cNvGrpSpPr>
              <p:nvPr/>
            </p:nvGrpSpPr>
            <p:grpSpPr bwMode="auto">
              <a:xfrm>
                <a:off x="4641291" y="1988840"/>
                <a:ext cx="971674" cy="95693"/>
                <a:chOff x="9135077" y="4330714"/>
                <a:chExt cx="896930" cy="95693"/>
              </a:xfrm>
            </p:grpSpPr>
            <p:sp>
              <p:nvSpPr>
                <p:cNvPr id="8361" name="TextBox 438"/>
                <p:cNvSpPr txBox="1">
                  <a:spLocks noChangeArrowheads="1"/>
                </p:cNvSpPr>
                <p:nvPr/>
              </p:nvSpPr>
              <p:spPr bwMode="auto">
                <a:xfrm>
                  <a:off x="9250071" y="4334986"/>
                  <a:ext cx="781936"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Luther Street transferred</a:t>
                  </a:r>
                </a:p>
              </p:txBody>
            </p:sp>
            <p:sp>
              <p:nvSpPr>
                <p:cNvPr id="440" name="Diamond 439"/>
                <p:cNvSpPr/>
                <p:nvPr/>
              </p:nvSpPr>
              <p:spPr>
                <a:xfrm>
                  <a:off x="9135190" y="4330714"/>
                  <a:ext cx="9523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58" name="Group 435"/>
              <p:cNvGrpSpPr>
                <a:grpSpLocks/>
              </p:cNvGrpSpPr>
              <p:nvPr/>
            </p:nvGrpSpPr>
            <p:grpSpPr bwMode="auto">
              <a:xfrm>
                <a:off x="1144563" y="2013608"/>
                <a:ext cx="3496851" cy="46157"/>
                <a:chOff x="1288976" y="463310"/>
                <a:chExt cx="3496851" cy="46157"/>
              </a:xfrm>
            </p:grpSpPr>
            <p:cxnSp>
              <p:nvCxnSpPr>
                <p:cNvPr id="437" name="Straight Connector 436"/>
                <p:cNvCxnSpPr>
                  <a:endCxn id="440" idx="1"/>
                </p:cNvCxnSpPr>
                <p:nvPr/>
              </p:nvCxnSpPr>
              <p:spPr>
                <a:xfrm>
                  <a:off x="2772711" y="485825"/>
                  <a:ext cx="2013115" cy="112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8" name="Diamond 437"/>
                <p:cNvSpPr/>
                <p:nvPr/>
              </p:nvSpPr>
              <p:spPr>
                <a:xfrm>
                  <a:off x="1288976" y="463309"/>
                  <a:ext cx="49130"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92" name="Straight Connector 591"/>
            <p:cNvCxnSpPr/>
            <p:nvPr/>
          </p:nvCxnSpPr>
          <p:spPr bwMode="auto">
            <a:xfrm>
              <a:off x="1557338" y="3300017"/>
              <a:ext cx="18573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64" name="Group 215"/>
          <p:cNvGrpSpPr>
            <a:grpSpLocks/>
          </p:cNvGrpSpPr>
          <p:nvPr/>
        </p:nvGrpSpPr>
        <p:grpSpPr bwMode="auto">
          <a:xfrm>
            <a:off x="1479550" y="3940175"/>
            <a:ext cx="5407025" cy="133350"/>
            <a:chOff x="1479550" y="3442892"/>
            <a:chExt cx="5407025" cy="133350"/>
          </a:xfrm>
        </p:grpSpPr>
        <p:grpSp>
          <p:nvGrpSpPr>
            <p:cNvPr id="8347" name="Group 464"/>
            <p:cNvGrpSpPr>
              <a:grpSpLocks/>
            </p:cNvGrpSpPr>
            <p:nvPr/>
          </p:nvGrpSpPr>
          <p:grpSpPr bwMode="auto">
            <a:xfrm>
              <a:off x="1479550" y="3442892"/>
              <a:ext cx="5407025" cy="133350"/>
              <a:chOff x="1136324" y="2301782"/>
              <a:chExt cx="4184257" cy="95693"/>
            </a:xfrm>
          </p:grpSpPr>
          <p:grpSp>
            <p:nvGrpSpPr>
              <p:cNvPr id="8349" name="Group 735"/>
              <p:cNvGrpSpPr>
                <a:grpSpLocks/>
              </p:cNvGrpSpPr>
              <p:nvPr/>
            </p:nvGrpSpPr>
            <p:grpSpPr bwMode="auto">
              <a:xfrm>
                <a:off x="4041381" y="2301782"/>
                <a:ext cx="1279200" cy="95693"/>
                <a:chOff x="6958175" y="4330714"/>
                <a:chExt cx="1180800" cy="95693"/>
              </a:xfrm>
            </p:grpSpPr>
            <p:sp>
              <p:nvSpPr>
                <p:cNvPr id="8353" name="TextBox 736"/>
                <p:cNvSpPr txBox="1">
                  <a:spLocks noChangeArrowheads="1"/>
                </p:cNvSpPr>
                <p:nvPr/>
              </p:nvSpPr>
              <p:spPr bwMode="auto">
                <a:xfrm>
                  <a:off x="7069398" y="4336205"/>
                  <a:ext cx="1069577"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Bicester Health Centre completed</a:t>
                  </a:r>
                </a:p>
              </p:txBody>
            </p:sp>
            <p:sp>
              <p:nvSpPr>
                <p:cNvPr id="738" name="Diamond 737"/>
                <p:cNvSpPr/>
                <p:nvPr/>
              </p:nvSpPr>
              <p:spPr>
                <a:xfrm>
                  <a:off x="6958485" y="4330714"/>
                  <a:ext cx="95256"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50" name="Group 443"/>
              <p:cNvGrpSpPr>
                <a:grpSpLocks/>
              </p:cNvGrpSpPr>
              <p:nvPr/>
            </p:nvGrpSpPr>
            <p:grpSpPr bwMode="auto">
              <a:xfrm>
                <a:off x="1136324" y="2326844"/>
                <a:ext cx="2905393" cy="45568"/>
                <a:chOff x="4207339" y="1875884"/>
                <a:chExt cx="2905393" cy="45568"/>
              </a:xfrm>
            </p:grpSpPr>
            <p:cxnSp>
              <p:nvCxnSpPr>
                <p:cNvPr id="442" name="Straight Connector 441"/>
                <p:cNvCxnSpPr/>
                <p:nvPr/>
              </p:nvCxnSpPr>
              <p:spPr>
                <a:xfrm>
                  <a:off x="5691362" y="1898669"/>
                  <a:ext cx="142137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43" name="Diamond 442"/>
                <p:cNvSpPr/>
                <p:nvPr/>
              </p:nvSpPr>
              <p:spPr>
                <a:xfrm>
                  <a:off x="4207339" y="1875885"/>
                  <a:ext cx="49140"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93" name="Straight Connector 592"/>
            <p:cNvCxnSpPr/>
            <p:nvPr/>
          </p:nvCxnSpPr>
          <p:spPr bwMode="auto">
            <a:xfrm>
              <a:off x="1531938" y="3509567"/>
              <a:ext cx="185578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65" name="Group 226"/>
          <p:cNvGrpSpPr>
            <a:grpSpLocks/>
          </p:cNvGrpSpPr>
          <p:nvPr/>
        </p:nvGrpSpPr>
        <p:grpSpPr bwMode="auto">
          <a:xfrm>
            <a:off x="2241550" y="4432300"/>
            <a:ext cx="2625725" cy="134938"/>
            <a:chOff x="2241550" y="4159204"/>
            <a:chExt cx="2625725" cy="134938"/>
          </a:xfrm>
        </p:grpSpPr>
        <p:grpSp>
          <p:nvGrpSpPr>
            <p:cNvPr id="8339" name="Group 470"/>
            <p:cNvGrpSpPr>
              <a:grpSpLocks/>
            </p:cNvGrpSpPr>
            <p:nvPr/>
          </p:nvGrpSpPr>
          <p:grpSpPr bwMode="auto">
            <a:xfrm>
              <a:off x="2241550" y="4159204"/>
              <a:ext cx="2625725" cy="134938"/>
              <a:chOff x="1643435" y="2499825"/>
              <a:chExt cx="2031289" cy="95693"/>
            </a:xfrm>
          </p:grpSpPr>
          <p:grpSp>
            <p:nvGrpSpPr>
              <p:cNvPr id="8341" name="Group 744"/>
              <p:cNvGrpSpPr>
                <a:grpSpLocks/>
              </p:cNvGrpSpPr>
              <p:nvPr/>
            </p:nvGrpSpPr>
            <p:grpSpPr bwMode="auto">
              <a:xfrm>
                <a:off x="2798652" y="2499825"/>
                <a:ext cx="876072" cy="95693"/>
                <a:chOff x="6958175" y="4330714"/>
                <a:chExt cx="808682" cy="95693"/>
              </a:xfrm>
            </p:grpSpPr>
            <p:sp>
              <p:nvSpPr>
                <p:cNvPr id="8345" name="TextBox 745"/>
                <p:cNvSpPr txBox="1">
                  <a:spLocks noChangeArrowheads="1"/>
                </p:cNvSpPr>
                <p:nvPr/>
              </p:nvSpPr>
              <p:spPr bwMode="auto">
                <a:xfrm>
                  <a:off x="7069399" y="4336205"/>
                  <a:ext cx="69745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Business case agreed</a:t>
                  </a:r>
                </a:p>
              </p:txBody>
            </p:sp>
            <p:sp>
              <p:nvSpPr>
                <p:cNvPr id="747" name="Diamond 746"/>
                <p:cNvSpPr/>
                <p:nvPr/>
              </p:nvSpPr>
              <p:spPr>
                <a:xfrm>
                  <a:off x="6958574" y="4330714"/>
                  <a:ext cx="95226" cy="95693"/>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42" name="Group 444"/>
              <p:cNvGrpSpPr>
                <a:grpSpLocks/>
              </p:cNvGrpSpPr>
              <p:nvPr/>
            </p:nvGrpSpPr>
            <p:grpSpPr bwMode="auto">
              <a:xfrm>
                <a:off x="1643435" y="2532133"/>
                <a:ext cx="1142626" cy="46158"/>
                <a:chOff x="4127575" y="1883130"/>
                <a:chExt cx="1142626" cy="46158"/>
              </a:xfrm>
            </p:grpSpPr>
            <p:cxnSp>
              <p:nvCxnSpPr>
                <p:cNvPr id="446" name="Straight Connector 445"/>
                <p:cNvCxnSpPr/>
                <p:nvPr/>
              </p:nvCxnSpPr>
              <p:spPr>
                <a:xfrm flipH="1">
                  <a:off x="5006900" y="1899232"/>
                  <a:ext cx="262815" cy="0"/>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447" name="Diamond 446"/>
                <p:cNvSpPr/>
                <p:nvPr/>
              </p:nvSpPr>
              <p:spPr>
                <a:xfrm>
                  <a:off x="4127575" y="1883470"/>
                  <a:ext cx="49124" cy="46157"/>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94" name="Straight Connector 593"/>
            <p:cNvCxnSpPr/>
            <p:nvPr/>
          </p:nvCxnSpPr>
          <p:spPr bwMode="auto">
            <a:xfrm flipH="1">
              <a:off x="2305050" y="4230642"/>
              <a:ext cx="1063625"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8266" name="Group 229"/>
          <p:cNvGrpSpPr>
            <a:grpSpLocks/>
          </p:cNvGrpSpPr>
          <p:nvPr/>
        </p:nvGrpSpPr>
        <p:grpSpPr bwMode="auto">
          <a:xfrm>
            <a:off x="1474788" y="4749800"/>
            <a:ext cx="8043862" cy="134938"/>
            <a:chOff x="1474788" y="4392716"/>
            <a:chExt cx="8043862" cy="134937"/>
          </a:xfrm>
        </p:grpSpPr>
        <p:grpSp>
          <p:nvGrpSpPr>
            <p:cNvPr id="8331" name="Group 493"/>
            <p:cNvGrpSpPr>
              <a:grpSpLocks/>
            </p:cNvGrpSpPr>
            <p:nvPr/>
          </p:nvGrpSpPr>
          <p:grpSpPr bwMode="auto">
            <a:xfrm>
              <a:off x="1474788" y="4392716"/>
              <a:ext cx="8043862" cy="134937"/>
              <a:chOff x="1132124" y="2636912"/>
              <a:chExt cx="6224657" cy="95693"/>
            </a:xfrm>
          </p:grpSpPr>
          <p:grpSp>
            <p:nvGrpSpPr>
              <p:cNvPr id="8333" name="Group 753"/>
              <p:cNvGrpSpPr>
                <a:grpSpLocks/>
              </p:cNvGrpSpPr>
              <p:nvPr/>
            </p:nvGrpSpPr>
            <p:grpSpPr bwMode="auto">
              <a:xfrm>
                <a:off x="5780453" y="2636912"/>
                <a:ext cx="1576328" cy="95693"/>
                <a:chOff x="6958175" y="4330714"/>
                <a:chExt cx="1455072" cy="95693"/>
              </a:xfrm>
            </p:grpSpPr>
            <p:sp>
              <p:nvSpPr>
                <p:cNvPr id="8337" name="TextBox 754"/>
                <p:cNvSpPr txBox="1">
                  <a:spLocks noChangeArrowheads="1"/>
                </p:cNvSpPr>
                <p:nvPr/>
              </p:nvSpPr>
              <p:spPr bwMode="auto">
                <a:xfrm>
                  <a:off x="7069399" y="4336205"/>
                  <a:ext cx="1343848"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Review Lync pilot and possible expansion</a:t>
                  </a:r>
                </a:p>
              </p:txBody>
            </p:sp>
            <p:sp>
              <p:nvSpPr>
                <p:cNvPr id="756" name="Diamond 755"/>
                <p:cNvSpPr/>
                <p:nvPr/>
              </p:nvSpPr>
              <p:spPr>
                <a:xfrm>
                  <a:off x="6958361" y="4330714"/>
                  <a:ext cx="9525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34" name="Group 480"/>
              <p:cNvGrpSpPr>
                <a:grpSpLocks/>
              </p:cNvGrpSpPr>
              <p:nvPr/>
            </p:nvGrpSpPr>
            <p:grpSpPr bwMode="auto">
              <a:xfrm>
                <a:off x="1132124" y="2661680"/>
                <a:ext cx="4630101" cy="46157"/>
                <a:chOff x="4207339" y="1875590"/>
                <a:chExt cx="4630101" cy="46157"/>
              </a:xfrm>
            </p:grpSpPr>
            <p:cxnSp>
              <p:nvCxnSpPr>
                <p:cNvPr id="482" name="Straight Connector 481"/>
                <p:cNvCxnSpPr/>
                <p:nvPr/>
              </p:nvCxnSpPr>
              <p:spPr>
                <a:xfrm>
                  <a:off x="5681503" y="1899231"/>
                  <a:ext cx="315593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83" name="Diamond 482"/>
                <p:cNvSpPr/>
                <p:nvPr/>
              </p:nvSpPr>
              <p:spPr>
                <a:xfrm>
                  <a:off x="4207339" y="1875589"/>
                  <a:ext cx="49139"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95" name="Straight Connector 594"/>
            <p:cNvCxnSpPr/>
            <p:nvPr/>
          </p:nvCxnSpPr>
          <p:spPr bwMode="auto">
            <a:xfrm>
              <a:off x="1546225" y="4464153"/>
              <a:ext cx="185578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67" name="Group 239"/>
          <p:cNvGrpSpPr>
            <a:grpSpLocks/>
          </p:cNvGrpSpPr>
          <p:nvPr/>
        </p:nvGrpSpPr>
        <p:grpSpPr bwMode="auto">
          <a:xfrm>
            <a:off x="1479550" y="5334000"/>
            <a:ext cx="7672388" cy="134938"/>
            <a:chOff x="1479550" y="4934021"/>
            <a:chExt cx="7672388" cy="134937"/>
          </a:xfrm>
        </p:grpSpPr>
        <p:grpSp>
          <p:nvGrpSpPr>
            <p:cNvPr id="8323" name="Group 233"/>
            <p:cNvGrpSpPr>
              <a:grpSpLocks/>
            </p:cNvGrpSpPr>
            <p:nvPr/>
          </p:nvGrpSpPr>
          <p:grpSpPr bwMode="auto">
            <a:xfrm>
              <a:off x="1479550" y="4934021"/>
              <a:ext cx="7672388" cy="134937"/>
              <a:chOff x="1479550" y="4891489"/>
              <a:chExt cx="7672388" cy="134937"/>
            </a:xfrm>
          </p:grpSpPr>
          <p:grpSp>
            <p:nvGrpSpPr>
              <p:cNvPr id="8325" name="Group 765"/>
              <p:cNvGrpSpPr>
                <a:grpSpLocks/>
              </p:cNvGrpSpPr>
              <p:nvPr/>
            </p:nvGrpSpPr>
            <p:grpSpPr bwMode="auto">
              <a:xfrm>
                <a:off x="5983288" y="4891489"/>
                <a:ext cx="3168650" cy="134937"/>
                <a:chOff x="6958175" y="4330714"/>
                <a:chExt cx="2263325" cy="95693"/>
              </a:xfrm>
            </p:grpSpPr>
            <p:sp>
              <p:nvSpPr>
                <p:cNvPr id="8329" name="TextBox 766"/>
                <p:cNvSpPr txBox="1">
                  <a:spLocks noChangeArrowheads="1"/>
                </p:cNvSpPr>
                <p:nvPr/>
              </p:nvSpPr>
              <p:spPr bwMode="auto">
                <a:xfrm>
                  <a:off x="7069399" y="4331730"/>
                  <a:ext cx="2152101"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Clinical system support/ development- Choose and book support on RiO</a:t>
                  </a:r>
                </a:p>
              </p:txBody>
            </p:sp>
            <p:sp>
              <p:nvSpPr>
                <p:cNvPr id="768" name="Diamond 767"/>
                <p:cNvSpPr/>
                <p:nvPr/>
              </p:nvSpPr>
              <p:spPr>
                <a:xfrm>
                  <a:off x="6958175" y="4330714"/>
                  <a:ext cx="95250"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26" name="Group 483"/>
              <p:cNvGrpSpPr>
                <a:grpSpLocks/>
              </p:cNvGrpSpPr>
              <p:nvPr/>
            </p:nvGrpSpPr>
            <p:grpSpPr bwMode="auto">
              <a:xfrm>
                <a:off x="1479550" y="4918476"/>
                <a:ext cx="4502150" cy="63500"/>
                <a:chOff x="4207339" y="1875809"/>
                <a:chExt cx="3483805" cy="45719"/>
              </a:xfrm>
            </p:grpSpPr>
            <p:cxnSp>
              <p:nvCxnSpPr>
                <p:cNvPr id="485" name="Straight Connector 484"/>
                <p:cNvCxnSpPr/>
                <p:nvPr/>
              </p:nvCxnSpPr>
              <p:spPr>
                <a:xfrm>
                  <a:off x="5683902" y="1898669"/>
                  <a:ext cx="200724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86" name="Diamond 485"/>
                <p:cNvSpPr/>
                <p:nvPr/>
              </p:nvSpPr>
              <p:spPr>
                <a:xfrm>
                  <a:off x="4207339" y="1875810"/>
                  <a:ext cx="49137" cy="45719"/>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96" name="Straight Connector 595"/>
            <p:cNvCxnSpPr/>
            <p:nvPr/>
          </p:nvCxnSpPr>
          <p:spPr bwMode="auto">
            <a:xfrm>
              <a:off x="1549400" y="4989584"/>
              <a:ext cx="185578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68" name="Group 237"/>
          <p:cNvGrpSpPr>
            <a:grpSpLocks/>
          </p:cNvGrpSpPr>
          <p:nvPr/>
        </p:nvGrpSpPr>
        <p:grpSpPr bwMode="auto">
          <a:xfrm>
            <a:off x="1479550" y="5202238"/>
            <a:ext cx="7421563" cy="133350"/>
            <a:chOff x="1479550" y="4803217"/>
            <a:chExt cx="7421562" cy="133350"/>
          </a:xfrm>
        </p:grpSpPr>
        <p:grpSp>
          <p:nvGrpSpPr>
            <p:cNvPr id="8315" name="Group 640"/>
            <p:cNvGrpSpPr>
              <a:grpSpLocks/>
            </p:cNvGrpSpPr>
            <p:nvPr/>
          </p:nvGrpSpPr>
          <p:grpSpPr bwMode="auto">
            <a:xfrm>
              <a:off x="1479550" y="4803217"/>
              <a:ext cx="7421562" cy="133350"/>
              <a:chOff x="1145542" y="2876621"/>
              <a:chExt cx="5742081" cy="95693"/>
            </a:xfrm>
          </p:grpSpPr>
          <p:grpSp>
            <p:nvGrpSpPr>
              <p:cNvPr id="8317" name="Group 762"/>
              <p:cNvGrpSpPr>
                <a:grpSpLocks/>
              </p:cNvGrpSpPr>
              <p:nvPr/>
            </p:nvGrpSpPr>
            <p:grpSpPr bwMode="auto">
              <a:xfrm>
                <a:off x="4624325" y="2876621"/>
                <a:ext cx="2263298" cy="95693"/>
                <a:chOff x="6950120" y="4330714"/>
                <a:chExt cx="2089198" cy="95693"/>
              </a:xfrm>
            </p:grpSpPr>
            <p:sp>
              <p:nvSpPr>
                <p:cNvPr id="8321" name="TextBox 763"/>
                <p:cNvSpPr txBox="1">
                  <a:spLocks noChangeArrowheads="1"/>
                </p:cNvSpPr>
                <p:nvPr/>
              </p:nvSpPr>
              <p:spPr bwMode="auto">
                <a:xfrm>
                  <a:off x="7069399" y="4336205"/>
                  <a:ext cx="1969919" cy="76944"/>
                </a:xfrm>
                <a:prstGeom prst="rect">
                  <a:avLst/>
                </a:prstGeom>
                <a:noFill/>
                <a:ln w="9525">
                  <a:noFill/>
                  <a:miter lim="800000"/>
                  <a:headEnd/>
                  <a:tailEnd/>
                </a:ln>
              </p:spPr>
              <p:txBody>
                <a:bodyPr lIns="0" tIns="0" rIns="0" bIns="0">
                  <a:spAutoFit/>
                </a:bodyPr>
                <a:lstStyle/>
                <a:p>
                  <a:r>
                    <a:rPr lang="en-GB" sz="700">
                      <a:latin typeface="Segoe UI" pitchFamily="34" charset="0"/>
                      <a:cs typeface="Segoe UI" pitchFamily="34" charset="0"/>
                    </a:rPr>
                    <a:t>Clinical system support/ development- Routine updates of RiO</a:t>
                  </a:r>
                </a:p>
              </p:txBody>
            </p:sp>
            <p:sp>
              <p:nvSpPr>
                <p:cNvPr id="765" name="Diamond 764"/>
                <p:cNvSpPr/>
                <p:nvPr/>
              </p:nvSpPr>
              <p:spPr>
                <a:xfrm>
                  <a:off x="6949776" y="4330714"/>
                  <a:ext cx="95237"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18" name="Group 459"/>
              <p:cNvGrpSpPr>
                <a:grpSpLocks/>
              </p:cNvGrpSpPr>
              <p:nvPr/>
            </p:nvGrpSpPr>
            <p:grpSpPr bwMode="auto">
              <a:xfrm>
                <a:off x="1145542" y="2907380"/>
                <a:ext cx="3487009" cy="45568"/>
                <a:chOff x="4207339" y="1862157"/>
                <a:chExt cx="3487009" cy="45568"/>
              </a:xfrm>
            </p:grpSpPr>
            <p:cxnSp>
              <p:nvCxnSpPr>
                <p:cNvPr id="461" name="Straight Connector 460"/>
                <p:cNvCxnSpPr/>
                <p:nvPr/>
              </p:nvCxnSpPr>
              <p:spPr>
                <a:xfrm>
                  <a:off x="5683698" y="1884940"/>
                  <a:ext cx="20106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62" name="Diamond 461"/>
                <p:cNvSpPr/>
                <p:nvPr/>
              </p:nvSpPr>
              <p:spPr>
                <a:xfrm>
                  <a:off x="4207339" y="1862156"/>
                  <a:ext cx="49130" cy="4556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99" name="Straight Connector 598"/>
            <p:cNvCxnSpPr/>
            <p:nvPr/>
          </p:nvCxnSpPr>
          <p:spPr bwMode="auto">
            <a:xfrm>
              <a:off x="1522413" y="4874654"/>
              <a:ext cx="185578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cxnSp>
        <p:nvCxnSpPr>
          <p:cNvPr id="602" name="Straight Connector 601"/>
          <p:cNvCxnSpPr/>
          <p:nvPr/>
        </p:nvCxnSpPr>
        <p:spPr bwMode="auto">
          <a:xfrm>
            <a:off x="1554163" y="6345238"/>
            <a:ext cx="18573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nvGrpSpPr>
          <p:cNvPr id="8270" name="Group 249"/>
          <p:cNvGrpSpPr>
            <a:grpSpLocks/>
          </p:cNvGrpSpPr>
          <p:nvPr/>
        </p:nvGrpSpPr>
        <p:grpSpPr bwMode="auto">
          <a:xfrm>
            <a:off x="1487488" y="8329613"/>
            <a:ext cx="5237162" cy="134937"/>
            <a:chOff x="1487488" y="7840341"/>
            <a:chExt cx="5237162" cy="134937"/>
          </a:xfrm>
        </p:grpSpPr>
        <p:grpSp>
          <p:nvGrpSpPr>
            <p:cNvPr id="8307" name="Group 592"/>
            <p:cNvGrpSpPr>
              <a:grpSpLocks/>
            </p:cNvGrpSpPr>
            <p:nvPr/>
          </p:nvGrpSpPr>
          <p:grpSpPr bwMode="auto">
            <a:xfrm>
              <a:off x="1487488" y="7840341"/>
              <a:ext cx="5237162" cy="134937"/>
              <a:chOff x="1151369" y="5229200"/>
              <a:chExt cx="4052494" cy="95693"/>
            </a:xfrm>
          </p:grpSpPr>
          <p:grpSp>
            <p:nvGrpSpPr>
              <p:cNvPr id="8309" name="Group 225"/>
              <p:cNvGrpSpPr>
                <a:grpSpLocks/>
              </p:cNvGrpSpPr>
              <p:nvPr/>
            </p:nvGrpSpPr>
            <p:grpSpPr bwMode="auto">
              <a:xfrm>
                <a:off x="4078697" y="5229200"/>
                <a:ext cx="1125166" cy="95693"/>
                <a:chOff x="8621832" y="4330714"/>
                <a:chExt cx="1038608" cy="95693"/>
              </a:xfrm>
            </p:grpSpPr>
            <p:sp>
              <p:nvSpPr>
                <p:cNvPr id="8313" name="TextBox 226"/>
                <p:cNvSpPr txBox="1">
                  <a:spLocks noChangeArrowheads="1"/>
                </p:cNvSpPr>
                <p:nvPr/>
              </p:nvSpPr>
              <p:spPr bwMode="auto">
                <a:xfrm>
                  <a:off x="8739160" y="4334986"/>
                  <a:ext cx="921280" cy="76944"/>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Decide on future of Trust HQ</a:t>
                  </a:r>
                </a:p>
              </p:txBody>
            </p:sp>
            <p:sp>
              <p:nvSpPr>
                <p:cNvPr id="228" name="Diamond 227"/>
                <p:cNvSpPr/>
                <p:nvPr/>
              </p:nvSpPr>
              <p:spPr>
                <a:xfrm>
                  <a:off x="8621786" y="4330714"/>
                  <a:ext cx="95248"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10" name="Group 575"/>
              <p:cNvGrpSpPr>
                <a:grpSpLocks/>
              </p:cNvGrpSpPr>
              <p:nvPr/>
            </p:nvGrpSpPr>
            <p:grpSpPr bwMode="auto">
              <a:xfrm>
                <a:off x="1151369" y="5253968"/>
                <a:ext cx="2913767" cy="46158"/>
                <a:chOff x="1279851" y="2382481"/>
                <a:chExt cx="2913767" cy="46158"/>
              </a:xfrm>
            </p:grpSpPr>
            <p:cxnSp>
              <p:nvCxnSpPr>
                <p:cNvPr id="577" name="Straight Connector 576"/>
                <p:cNvCxnSpPr/>
                <p:nvPr/>
              </p:nvCxnSpPr>
              <p:spPr>
                <a:xfrm>
                  <a:off x="2753932" y="2404997"/>
                  <a:ext cx="143968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8" name="Diamond 577"/>
                <p:cNvSpPr/>
                <p:nvPr/>
              </p:nvSpPr>
              <p:spPr>
                <a:xfrm>
                  <a:off x="1279851" y="2382481"/>
                  <a:ext cx="49136" cy="46157"/>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05" name="Straight Connector 604"/>
            <p:cNvCxnSpPr/>
            <p:nvPr/>
          </p:nvCxnSpPr>
          <p:spPr bwMode="auto">
            <a:xfrm>
              <a:off x="1536700" y="7910191"/>
              <a:ext cx="185578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cxnSp>
        <p:nvCxnSpPr>
          <p:cNvPr id="606" name="Straight Connector 605"/>
          <p:cNvCxnSpPr/>
          <p:nvPr/>
        </p:nvCxnSpPr>
        <p:spPr bwMode="auto">
          <a:xfrm>
            <a:off x="1516063" y="6664325"/>
            <a:ext cx="1857375"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nvGrpSpPr>
          <p:cNvPr id="8272" name="Group 251"/>
          <p:cNvGrpSpPr>
            <a:grpSpLocks/>
          </p:cNvGrpSpPr>
          <p:nvPr/>
        </p:nvGrpSpPr>
        <p:grpSpPr bwMode="auto">
          <a:xfrm>
            <a:off x="1490663" y="6773863"/>
            <a:ext cx="5362575" cy="134937"/>
            <a:chOff x="1490663" y="6379724"/>
            <a:chExt cx="5362575" cy="134938"/>
          </a:xfrm>
        </p:grpSpPr>
        <p:grpSp>
          <p:nvGrpSpPr>
            <p:cNvPr id="8299" name="Group 592"/>
            <p:cNvGrpSpPr>
              <a:grpSpLocks/>
            </p:cNvGrpSpPr>
            <p:nvPr/>
          </p:nvGrpSpPr>
          <p:grpSpPr bwMode="auto">
            <a:xfrm>
              <a:off x="1490663" y="6379724"/>
              <a:ext cx="5362575" cy="134938"/>
              <a:chOff x="1151369" y="5229200"/>
              <a:chExt cx="4149359" cy="95693"/>
            </a:xfrm>
          </p:grpSpPr>
          <p:grpSp>
            <p:nvGrpSpPr>
              <p:cNvPr id="8301" name="Group 225"/>
              <p:cNvGrpSpPr>
                <a:grpSpLocks/>
              </p:cNvGrpSpPr>
              <p:nvPr/>
            </p:nvGrpSpPr>
            <p:grpSpPr bwMode="auto">
              <a:xfrm>
                <a:off x="2910275" y="5229200"/>
                <a:ext cx="2390453" cy="95693"/>
                <a:chOff x="7543309" y="4330714"/>
                <a:chExt cx="2206572" cy="95693"/>
              </a:xfrm>
            </p:grpSpPr>
            <p:sp>
              <p:nvSpPr>
                <p:cNvPr id="8305" name="TextBox 226"/>
                <p:cNvSpPr txBox="1">
                  <a:spLocks noChangeArrowheads="1"/>
                </p:cNvSpPr>
                <p:nvPr/>
              </p:nvSpPr>
              <p:spPr bwMode="auto">
                <a:xfrm>
                  <a:off x="7660574" y="4342527"/>
                  <a:ext cx="2089307" cy="76393"/>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Obtain approval for Strategic Travel Plan Framework and estate priorities</a:t>
                  </a:r>
                </a:p>
              </p:txBody>
            </p:sp>
            <p:sp>
              <p:nvSpPr>
                <p:cNvPr id="501" name="Diamond 500"/>
                <p:cNvSpPr/>
                <p:nvPr/>
              </p:nvSpPr>
              <p:spPr>
                <a:xfrm>
                  <a:off x="7543390" y="4330714"/>
                  <a:ext cx="9524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302" name="Group 575"/>
              <p:cNvGrpSpPr>
                <a:grpSpLocks/>
              </p:cNvGrpSpPr>
              <p:nvPr/>
            </p:nvGrpSpPr>
            <p:grpSpPr bwMode="auto">
              <a:xfrm>
                <a:off x="1151369" y="5253967"/>
                <a:ext cx="1746711" cy="46158"/>
                <a:chOff x="1279851" y="2382480"/>
                <a:chExt cx="1746711" cy="46158"/>
              </a:xfrm>
            </p:grpSpPr>
            <p:cxnSp>
              <p:nvCxnSpPr>
                <p:cNvPr id="494" name="Straight Connector 493"/>
                <p:cNvCxnSpPr/>
                <p:nvPr/>
              </p:nvCxnSpPr>
              <p:spPr>
                <a:xfrm>
                  <a:off x="2747727" y="2404997"/>
                  <a:ext cx="27883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97" name="Diamond 496"/>
                <p:cNvSpPr/>
                <p:nvPr/>
              </p:nvSpPr>
              <p:spPr>
                <a:xfrm>
                  <a:off x="1279851" y="2382481"/>
                  <a:ext cx="49134" cy="46157"/>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07" name="Straight Connector 606"/>
            <p:cNvCxnSpPr/>
            <p:nvPr/>
          </p:nvCxnSpPr>
          <p:spPr bwMode="auto">
            <a:xfrm>
              <a:off x="1550988" y="6449575"/>
              <a:ext cx="1855787"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73" name="Group 250"/>
          <p:cNvGrpSpPr>
            <a:grpSpLocks/>
          </p:cNvGrpSpPr>
          <p:nvPr/>
        </p:nvGrpSpPr>
        <p:grpSpPr bwMode="auto">
          <a:xfrm>
            <a:off x="1500188" y="6940550"/>
            <a:ext cx="5362575" cy="134938"/>
            <a:chOff x="1484313" y="6514662"/>
            <a:chExt cx="5362575" cy="134937"/>
          </a:xfrm>
        </p:grpSpPr>
        <p:grpSp>
          <p:nvGrpSpPr>
            <p:cNvPr id="8291" name="Group 592"/>
            <p:cNvGrpSpPr>
              <a:grpSpLocks/>
            </p:cNvGrpSpPr>
            <p:nvPr/>
          </p:nvGrpSpPr>
          <p:grpSpPr bwMode="auto">
            <a:xfrm>
              <a:off x="1484313" y="6514662"/>
              <a:ext cx="5362575" cy="134937"/>
              <a:chOff x="1151369" y="5229200"/>
              <a:chExt cx="4149359" cy="95693"/>
            </a:xfrm>
          </p:grpSpPr>
          <p:grpSp>
            <p:nvGrpSpPr>
              <p:cNvPr id="8293" name="Group 225"/>
              <p:cNvGrpSpPr>
                <a:grpSpLocks/>
              </p:cNvGrpSpPr>
              <p:nvPr/>
            </p:nvGrpSpPr>
            <p:grpSpPr bwMode="auto">
              <a:xfrm>
                <a:off x="2910275" y="5229200"/>
                <a:ext cx="2390453" cy="95693"/>
                <a:chOff x="7543309" y="4330714"/>
                <a:chExt cx="2206572" cy="95693"/>
              </a:xfrm>
            </p:grpSpPr>
            <p:sp>
              <p:nvSpPr>
                <p:cNvPr id="8297" name="TextBox 226"/>
                <p:cNvSpPr txBox="1">
                  <a:spLocks noChangeArrowheads="1"/>
                </p:cNvSpPr>
                <p:nvPr/>
              </p:nvSpPr>
              <p:spPr bwMode="auto">
                <a:xfrm>
                  <a:off x="7660574" y="4342527"/>
                  <a:ext cx="2089307" cy="76393"/>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Complete programme to provide site specific travel plans at key sites</a:t>
                  </a:r>
                </a:p>
              </p:txBody>
            </p:sp>
            <p:sp>
              <p:nvSpPr>
                <p:cNvPr id="514" name="Diamond 513"/>
                <p:cNvSpPr/>
                <p:nvPr/>
              </p:nvSpPr>
              <p:spPr>
                <a:xfrm>
                  <a:off x="7543390" y="4330714"/>
                  <a:ext cx="9524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294" name="Group 575"/>
              <p:cNvGrpSpPr>
                <a:grpSpLocks/>
              </p:cNvGrpSpPr>
              <p:nvPr/>
            </p:nvGrpSpPr>
            <p:grpSpPr bwMode="auto">
              <a:xfrm>
                <a:off x="1151369" y="5253968"/>
                <a:ext cx="1746710" cy="46158"/>
                <a:chOff x="1279851" y="2382481"/>
                <a:chExt cx="1746710" cy="46158"/>
              </a:xfrm>
            </p:grpSpPr>
            <p:cxnSp>
              <p:nvCxnSpPr>
                <p:cNvPr id="511" name="Straight Connector 510"/>
                <p:cNvCxnSpPr/>
                <p:nvPr/>
              </p:nvCxnSpPr>
              <p:spPr>
                <a:xfrm>
                  <a:off x="2752640" y="2404996"/>
                  <a:ext cx="2739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12" name="Diamond 511"/>
                <p:cNvSpPr/>
                <p:nvPr/>
              </p:nvSpPr>
              <p:spPr>
                <a:xfrm>
                  <a:off x="1279851" y="2382480"/>
                  <a:ext cx="49134" cy="46158"/>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608" name="Straight Connector 607"/>
            <p:cNvCxnSpPr/>
            <p:nvPr/>
          </p:nvCxnSpPr>
          <p:spPr bwMode="auto">
            <a:xfrm>
              <a:off x="1536700" y="6581337"/>
              <a:ext cx="1855788"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grpSp>
        <p:nvGrpSpPr>
          <p:cNvPr id="8274" name="Group 617"/>
          <p:cNvGrpSpPr>
            <a:grpSpLocks/>
          </p:cNvGrpSpPr>
          <p:nvPr/>
        </p:nvGrpSpPr>
        <p:grpSpPr bwMode="auto">
          <a:xfrm>
            <a:off x="3767138" y="9080500"/>
            <a:ext cx="3235325" cy="133350"/>
            <a:chOff x="2892332" y="6429651"/>
            <a:chExt cx="2502833" cy="95693"/>
          </a:xfrm>
        </p:grpSpPr>
        <p:grpSp>
          <p:nvGrpSpPr>
            <p:cNvPr id="8285" name="Group 245"/>
            <p:cNvGrpSpPr>
              <a:grpSpLocks/>
            </p:cNvGrpSpPr>
            <p:nvPr/>
          </p:nvGrpSpPr>
          <p:grpSpPr bwMode="auto">
            <a:xfrm>
              <a:off x="4073638" y="6429651"/>
              <a:ext cx="1321527" cy="95693"/>
              <a:chOff x="6957948" y="4330714"/>
              <a:chExt cx="1219870" cy="95693"/>
            </a:xfrm>
          </p:grpSpPr>
          <p:sp>
            <p:nvSpPr>
              <p:cNvPr id="8289" name="TextBox 246"/>
              <p:cNvSpPr txBox="1">
                <a:spLocks noChangeArrowheads="1"/>
              </p:cNvSpPr>
              <p:nvPr/>
            </p:nvSpPr>
            <p:spPr bwMode="auto">
              <a:xfrm>
                <a:off x="7063294" y="4341768"/>
                <a:ext cx="1114524" cy="77302"/>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Assessment of staff environments</a:t>
                </a:r>
              </a:p>
            </p:txBody>
          </p:sp>
          <p:sp>
            <p:nvSpPr>
              <p:cNvPr id="618" name="Diamond 617"/>
              <p:cNvSpPr/>
              <p:nvPr/>
            </p:nvSpPr>
            <p:spPr>
              <a:xfrm>
                <a:off x="6958049" y="4330714"/>
                <a:ext cx="95224" cy="95693"/>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286" name="Group 598"/>
            <p:cNvGrpSpPr>
              <a:grpSpLocks/>
            </p:cNvGrpSpPr>
            <p:nvPr/>
          </p:nvGrpSpPr>
          <p:grpSpPr bwMode="auto">
            <a:xfrm>
              <a:off x="2892332" y="6454713"/>
              <a:ext cx="1162705" cy="45568"/>
              <a:chOff x="1307415" y="2382775"/>
              <a:chExt cx="1162705" cy="45568"/>
            </a:xfrm>
          </p:grpSpPr>
          <p:cxnSp>
            <p:nvCxnSpPr>
              <p:cNvPr id="615" name="Straight Connector 614"/>
              <p:cNvCxnSpPr/>
              <p:nvPr/>
            </p:nvCxnSpPr>
            <p:spPr>
              <a:xfrm>
                <a:off x="1360222" y="2405560"/>
                <a:ext cx="11101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16" name="Diamond 615"/>
              <p:cNvSpPr/>
              <p:nvPr/>
            </p:nvSpPr>
            <p:spPr>
              <a:xfrm>
                <a:off x="1307415" y="2382776"/>
                <a:ext cx="49123" cy="45568"/>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grpSp>
        <p:nvGrpSpPr>
          <p:cNvPr id="8275" name="Group 3"/>
          <p:cNvGrpSpPr>
            <a:grpSpLocks/>
          </p:cNvGrpSpPr>
          <p:nvPr/>
        </p:nvGrpSpPr>
        <p:grpSpPr bwMode="auto">
          <a:xfrm>
            <a:off x="1482725" y="7516813"/>
            <a:ext cx="11245850" cy="215900"/>
            <a:chOff x="1483134" y="7516813"/>
            <a:chExt cx="11245465" cy="215900"/>
          </a:xfrm>
        </p:grpSpPr>
        <p:grpSp>
          <p:nvGrpSpPr>
            <p:cNvPr id="8277" name="Group 605"/>
            <p:cNvGrpSpPr>
              <a:grpSpLocks/>
            </p:cNvGrpSpPr>
            <p:nvPr/>
          </p:nvGrpSpPr>
          <p:grpSpPr bwMode="auto">
            <a:xfrm>
              <a:off x="1483134" y="7516813"/>
              <a:ext cx="11245465" cy="215900"/>
              <a:chOff x="1147364" y="6093296"/>
              <a:chExt cx="8702178" cy="153563"/>
            </a:xfrm>
          </p:grpSpPr>
          <p:grpSp>
            <p:nvGrpSpPr>
              <p:cNvPr id="8279" name="Group 232"/>
              <p:cNvGrpSpPr>
                <a:grpSpLocks/>
              </p:cNvGrpSpPr>
              <p:nvPr/>
            </p:nvGrpSpPr>
            <p:grpSpPr bwMode="auto">
              <a:xfrm>
                <a:off x="7552406" y="6093296"/>
                <a:ext cx="2297136" cy="153563"/>
                <a:chOff x="8083898" y="4268996"/>
                <a:chExt cx="2120433" cy="153563"/>
              </a:xfrm>
            </p:grpSpPr>
            <p:sp>
              <p:nvSpPr>
                <p:cNvPr id="8283" name="TextBox 233"/>
                <p:cNvSpPr txBox="1">
                  <a:spLocks noChangeArrowheads="1"/>
                </p:cNvSpPr>
                <p:nvPr/>
              </p:nvSpPr>
              <p:spPr bwMode="auto">
                <a:xfrm>
                  <a:off x="8191641" y="4268996"/>
                  <a:ext cx="2012690" cy="153563"/>
                </a:xfrm>
                <a:prstGeom prst="rect">
                  <a:avLst/>
                </a:prstGeom>
                <a:noFill/>
                <a:ln w="9525">
                  <a:noFill/>
                  <a:miter lim="800000"/>
                  <a:headEnd/>
                  <a:tailEnd/>
                </a:ln>
              </p:spPr>
              <p:txBody>
                <a:bodyPr lIns="0" tIns="0" rIns="0" bIns="0">
                  <a:spAutoFit/>
                </a:bodyPr>
                <a:lstStyle/>
                <a:p>
                  <a:r>
                    <a:rPr lang="en-GB" sz="700">
                      <a:solidFill>
                        <a:srgbClr val="000000"/>
                      </a:solidFill>
                      <a:latin typeface="Segoe UI" pitchFamily="34" charset="0"/>
                      <a:cs typeface="Segoe UI" pitchFamily="34" charset="0"/>
                    </a:rPr>
                    <a:t>Work with Services to plan targeted improvements within existing locations. Identify where relocation/rationalisation may be req.</a:t>
                  </a:r>
                  <a:endParaRPr lang="en-GB" sz="700">
                    <a:solidFill>
                      <a:srgbClr val="FF0000"/>
                    </a:solidFill>
                    <a:latin typeface="Segoe UI" pitchFamily="34" charset="0"/>
                    <a:cs typeface="Segoe UI" pitchFamily="34" charset="0"/>
                  </a:endParaRPr>
                </a:p>
              </p:txBody>
            </p:sp>
            <p:sp>
              <p:nvSpPr>
                <p:cNvPr id="235" name="Diamond 234"/>
                <p:cNvSpPr/>
                <p:nvPr/>
              </p:nvSpPr>
              <p:spPr>
                <a:xfrm>
                  <a:off x="8083877" y="4309645"/>
                  <a:ext cx="95250" cy="9597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nvGrpSpPr>
              <p:cNvPr id="8280" name="Group 572"/>
              <p:cNvGrpSpPr>
                <a:grpSpLocks/>
              </p:cNvGrpSpPr>
              <p:nvPr/>
            </p:nvGrpSpPr>
            <p:grpSpPr bwMode="auto">
              <a:xfrm>
                <a:off x="1147364" y="6154270"/>
                <a:ext cx="6441779" cy="45165"/>
                <a:chOff x="1273623" y="2381895"/>
                <a:chExt cx="6441779" cy="45165"/>
              </a:xfrm>
            </p:grpSpPr>
            <p:cxnSp>
              <p:nvCxnSpPr>
                <p:cNvPr id="574" name="Straight Connector 573"/>
                <p:cNvCxnSpPr/>
                <p:nvPr/>
              </p:nvCxnSpPr>
              <p:spPr>
                <a:xfrm>
                  <a:off x="2758792" y="2406735"/>
                  <a:ext cx="495670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5" name="Diamond 574"/>
                <p:cNvSpPr/>
                <p:nvPr/>
              </p:nvSpPr>
              <p:spPr>
                <a:xfrm>
                  <a:off x="1273623" y="2381894"/>
                  <a:ext cx="54051" cy="45166"/>
                </a:xfrm>
                <a:prstGeom prst="diamon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700" dirty="0">
                    <a:latin typeface="Segoe UI" pitchFamily="34" charset="0"/>
                    <a:cs typeface="Segoe UI" pitchFamily="34" charset="0"/>
                  </a:endParaRPr>
                </a:p>
              </p:txBody>
            </p:sp>
          </p:grpSp>
        </p:grpSp>
        <p:cxnSp>
          <p:nvCxnSpPr>
            <p:cNvPr id="557" name="Straight Connector 556"/>
            <p:cNvCxnSpPr/>
            <p:nvPr/>
          </p:nvCxnSpPr>
          <p:spPr bwMode="auto">
            <a:xfrm>
              <a:off x="1537107" y="7637463"/>
              <a:ext cx="1855724"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grpSp>
      <p:cxnSp>
        <p:nvCxnSpPr>
          <p:cNvPr id="559" name="Straight Connector 558"/>
          <p:cNvCxnSpPr/>
          <p:nvPr/>
        </p:nvCxnSpPr>
        <p:spPr bwMode="auto">
          <a:xfrm flipH="1">
            <a:off x="3392488" y="7845425"/>
            <a:ext cx="339725" cy="0"/>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gt;&lt;version val=&quot;17291&quot;/&gt;&lt;partner val=&quot;537&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eweekdayFirstOfWeek val=&quot;2&quot;/&gt;&lt;m_mruColor&gt;&lt;m_vecMRU length=&quot;0&quot;/&gt;&lt;/m_mruColor&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precDefault&gt;&lt;/CDefaultPrec&gt;&lt;/root&gt;"/>
  <p:tag name="THINKCELLUNDODONOTDELETE" val="140"/>
</p:tagLst>
</file>

<file path=ppt/theme/theme1.xml><?xml version="1.0" encoding="utf-8"?>
<a:theme xmlns:a="http://schemas.openxmlformats.org/drawingml/2006/main" name="2_CC ppt Photo temp">
  <a:themeElements>
    <a:clrScheme name="Custom 9">
      <a:dk1>
        <a:srgbClr val="000000"/>
      </a:dk1>
      <a:lt1>
        <a:sysClr val="window" lastClr="FFFFFF"/>
      </a:lt1>
      <a:dk2>
        <a:srgbClr val="000000"/>
      </a:dk2>
      <a:lt2>
        <a:srgbClr val="FFFFFF"/>
      </a:lt2>
      <a:accent1>
        <a:srgbClr val="003B6F"/>
      </a:accent1>
      <a:accent2>
        <a:srgbClr val="153653"/>
      </a:accent2>
      <a:accent3>
        <a:srgbClr val="002648"/>
      </a:accent3>
      <a:accent4>
        <a:srgbClr val="2E76B7"/>
      </a:accent4>
      <a:accent5>
        <a:srgbClr val="5287B7"/>
      </a:accent5>
      <a:accent6>
        <a:srgbClr val="FFFFFF"/>
      </a:accent6>
      <a:hlink>
        <a:srgbClr val="FFFFFF"/>
      </a:hlink>
      <a:folHlink>
        <a:srgbClr val="FFFFFF"/>
      </a:folHlink>
    </a:clrScheme>
    <a:fontScheme name="1_CC ppt Photo tem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C00000"/>
          </a:solidFill>
        </a:ln>
      </a:spPr>
      <a:bodyPr lIns="0" tIns="0" rIns="0" bIns="0" anchor="ctr"/>
      <a:lstStyle>
        <a:defPPr algn="ctr">
          <a:defRPr sz="500" dirty="0">
            <a:latin typeface="Segoe UI" pitchFamily="34" charset="0"/>
            <a:cs typeface="Segoe UI" pitchFamily="34" charset="0"/>
          </a:defRPr>
        </a:defPPr>
      </a:lstStyle>
      <a:style>
        <a:lnRef idx="2">
          <a:schemeClr val="dk1"/>
        </a:lnRef>
        <a:fillRef idx="1">
          <a:schemeClr val="lt1"/>
        </a:fillRef>
        <a:effectRef idx="0">
          <a:schemeClr val="dk1"/>
        </a:effectRef>
        <a:fontRef idx="minor">
          <a:schemeClr val="dk1"/>
        </a:fontRef>
      </a:style>
    </a:spDef>
    <a:lnDef>
      <a:spPr>
        <a:ln>
          <a:solidFill>
            <a:srgbClr val="000000"/>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1_CC ppt Photo temp 1">
        <a:dk1>
          <a:srgbClr val="00468C"/>
        </a:dk1>
        <a:lt1>
          <a:srgbClr val="FFFFFF"/>
        </a:lt1>
        <a:dk2>
          <a:srgbClr val="7D82BE"/>
        </a:dk2>
        <a:lt2>
          <a:srgbClr val="A5AAAF"/>
        </a:lt2>
        <a:accent1>
          <a:srgbClr val="969BCD"/>
        </a:accent1>
        <a:accent2>
          <a:srgbClr val="0096CC"/>
        </a:accent2>
        <a:accent3>
          <a:srgbClr val="FFFFFF"/>
        </a:accent3>
        <a:accent4>
          <a:srgbClr val="003A77"/>
        </a:accent4>
        <a:accent5>
          <a:srgbClr val="C9CBE3"/>
        </a:accent5>
        <a:accent6>
          <a:srgbClr val="0087B9"/>
        </a:accent6>
        <a:hlink>
          <a:srgbClr val="C3CDC8"/>
        </a:hlink>
        <a:folHlink>
          <a:srgbClr val="4B196E"/>
        </a:folHlink>
      </a:clrScheme>
      <a:clrMap bg1="lt1" tx1="dk1" bg2="lt2" tx2="dk2" accent1="accent1" accent2="accent2" accent3="accent3" accent4="accent4" accent5="accent5" accent6="accent6" hlink="hlink" folHlink="folHlink"/>
    </a:extraClrScheme>
    <a:extraClrScheme>
      <a:clrScheme name="1_CC ppt Photo temp 2">
        <a:dk1>
          <a:srgbClr val="00468C"/>
        </a:dk1>
        <a:lt1>
          <a:srgbClr val="FFFFFF"/>
        </a:lt1>
        <a:dk2>
          <a:srgbClr val="C8C8CD"/>
        </a:dk2>
        <a:lt2>
          <a:srgbClr val="0096CC"/>
        </a:lt2>
        <a:accent1>
          <a:srgbClr val="7A69AF"/>
        </a:accent1>
        <a:accent2>
          <a:srgbClr val="C30F32"/>
        </a:accent2>
        <a:accent3>
          <a:srgbClr val="FFFFFF"/>
        </a:accent3>
        <a:accent4>
          <a:srgbClr val="003A77"/>
        </a:accent4>
        <a:accent5>
          <a:srgbClr val="BEB9D4"/>
        </a:accent5>
        <a:accent6>
          <a:srgbClr val="B00C2C"/>
        </a:accent6>
        <a:hlink>
          <a:srgbClr val="C3D72D"/>
        </a:hlink>
        <a:folHlink>
          <a:srgbClr val="A5AAAF"/>
        </a:folHlink>
      </a:clrScheme>
      <a:clrMap bg1="lt1" tx1="dk1" bg2="lt2" tx2="dk2" accent1="accent1" accent2="accent2" accent3="accent3" accent4="accent4" accent5="accent5" accent6="accent6" hlink="hlink" folHlink="folHlink"/>
    </a:extraClrScheme>
    <a:extraClrScheme>
      <a:clrScheme name="1_CC ppt Photo temp 3">
        <a:dk1>
          <a:srgbClr val="00468C"/>
        </a:dk1>
        <a:lt1>
          <a:srgbClr val="FFFFFF"/>
        </a:lt1>
        <a:dk2>
          <a:srgbClr val="C8C8CD"/>
        </a:dk2>
        <a:lt2>
          <a:srgbClr val="0096CC"/>
        </a:lt2>
        <a:accent1>
          <a:srgbClr val="7A69AF"/>
        </a:accent1>
        <a:accent2>
          <a:srgbClr val="C30F32"/>
        </a:accent2>
        <a:accent3>
          <a:srgbClr val="FFFFFF"/>
        </a:accent3>
        <a:accent4>
          <a:srgbClr val="003A77"/>
        </a:accent4>
        <a:accent5>
          <a:srgbClr val="BEB9D4"/>
        </a:accent5>
        <a:accent6>
          <a:srgbClr val="B00C2C"/>
        </a:accent6>
        <a:hlink>
          <a:srgbClr val="A5AAAF"/>
        </a:hlink>
        <a:folHlink>
          <a:srgbClr val="C3D72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0BF53A5021644181EBA228C2C98EC7" ma:contentTypeVersion="1" ma:contentTypeDescription="Create a new document." ma:contentTypeScope="" ma:versionID="a61ca44c80f2b388af1405bff4762692">
  <xsd:schema xmlns:xsd="http://www.w3.org/2001/XMLSchema" xmlns:p="http://schemas.microsoft.com/office/2006/metadata/properties" xmlns:ns2="http://schemas.microsoft.com/sharepoint/v3/fields" targetNamespace="http://schemas.microsoft.com/office/2006/metadata/properties" ma:root="true" ma:fieldsID="fb0a3d5715061b54bb984c6ea018806d" ns2:_="">
    <xsd:import namespace="http://schemas.microsoft.com/sharepoint/v3/fields"/>
    <xsd:element name="properties">
      <xsd:complexType>
        <xsd:sequence>
          <xsd:element name="documentManagement">
            <xsd:complexType>
              <xsd:all>
                <xsd:element ref="ns2:_Version" minOccurs="0"/>
              </xsd:all>
            </xsd:complexType>
          </xsd:element>
        </xsd:sequence>
      </xsd:complexType>
    </xsd:element>
  </xsd:schema>
  <xsd:schema xmlns:xsd="http://www.w3.org/2001/XMLSchema" xmlns:dms="http://schemas.microsoft.com/office/2006/documentManagement/types" targetNamespace="http://schemas.microsoft.com/sharepoint/v3/fields" elementFormDefault="qualified">
    <xsd:import namespace="http://schemas.microsoft.com/office/2006/documentManagement/types"/>
    <xsd:element name="_Version" ma:index="2"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_Version xmlns="http://schemas.microsoft.com/sharepoint/v3/fields" xsi:nil="true"/>
  </documentManagement>
</p:properties>
</file>

<file path=customXml/itemProps1.xml><?xml version="1.0" encoding="utf-8"?>
<ds:datastoreItem xmlns:ds="http://schemas.openxmlformats.org/officeDocument/2006/customXml" ds:itemID="{9FB9624D-2944-466E-9216-E4657DA528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4893C5B-7B60-4D14-92C3-FDB0B575AE71}">
  <ds:schemaRefs>
    <ds:schemaRef ds:uri="http://schemas.microsoft.com/office/2006/metadata/longProperties"/>
  </ds:schemaRefs>
</ds:datastoreItem>
</file>

<file path=customXml/itemProps3.xml><?xml version="1.0" encoding="utf-8"?>
<ds:datastoreItem xmlns:ds="http://schemas.openxmlformats.org/officeDocument/2006/customXml" ds:itemID="{E19B5583-FC1D-4B7F-8671-040841768CBC}">
  <ds:schemaRefs>
    <ds:schemaRef ds:uri="http://schemas.microsoft.com/sharepoint/v3/contenttype/forms"/>
  </ds:schemaRefs>
</ds:datastoreItem>
</file>

<file path=customXml/itemProps4.xml><?xml version="1.0" encoding="utf-8"?>
<ds:datastoreItem xmlns:ds="http://schemas.openxmlformats.org/officeDocument/2006/customXml" ds:itemID="{D690779E-E131-4A0A-80D6-A8B0BA23B385}">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Oxfordshire PCT</Template>
  <TotalTime>39416</TotalTime>
  <Words>3874</Words>
  <Application>Microsoft Office PowerPoint</Application>
  <PresentationFormat>A3 Paper (297x420 mm)</PresentationFormat>
  <Paragraphs>501</Paragraphs>
  <Slides>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Arial</vt:lpstr>
      <vt:lpstr>Calibri</vt:lpstr>
      <vt:lpstr>Wingdings</vt:lpstr>
      <vt:lpstr>Arial Narrow</vt:lpstr>
      <vt:lpstr>Segoe UI</vt:lpstr>
      <vt:lpstr>2_CC ppt Photo temp</vt:lpstr>
      <vt:lpstr>Microsoft Excel Chart</vt:lpstr>
      <vt:lpstr>Slide 1</vt:lpstr>
      <vt:lpstr>Slide 2</vt:lpstr>
      <vt:lpstr>Slide 3</vt:lpstr>
      <vt:lpstr>Slide 4</vt:lpstr>
      <vt:lpstr>Slide 5</vt:lpstr>
      <vt:lpstr>Slide 6</vt:lpstr>
    </vt:vector>
  </TitlesOfParts>
  <Company>Capgemini UK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Cian Simmonds</dc:creator>
  <cp:lastModifiedBy>justinian.habner</cp:lastModifiedBy>
  <cp:revision>4558</cp:revision>
  <cp:lastPrinted>2013-07-17T09:18:00Z</cp:lastPrinted>
  <dcterms:created xsi:type="dcterms:W3CDTF">2009-01-22T17:06:52Z</dcterms:created>
  <dcterms:modified xsi:type="dcterms:W3CDTF">2013-07-24T09:10:25Z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0x010100B10BF53A5021644181EBA228C2C98EC7</vt:lpwstr>
  </property>
</Properties>
</file>