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0" r:id="rId2"/>
    <p:sldId id="294" r:id="rId3"/>
    <p:sldId id="339" r:id="rId4"/>
    <p:sldId id="341" r:id="rId5"/>
    <p:sldId id="345" r:id="rId6"/>
    <p:sldId id="337" r:id="rId7"/>
    <p:sldId id="317" r:id="rId8"/>
    <p:sldId id="305" r:id="rId9"/>
    <p:sldId id="326" r:id="rId10"/>
    <p:sldId id="324" r:id="rId11"/>
    <p:sldId id="336" r:id="rId12"/>
    <p:sldId id="332" r:id="rId13"/>
    <p:sldId id="344" r:id="rId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7B7"/>
    <a:srgbClr val="000000"/>
    <a:srgbClr val="4A13A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85" autoAdjust="0"/>
    <p:restoredTop sz="94660"/>
  </p:normalViewPr>
  <p:slideViewPr>
    <p:cSldViewPr>
      <p:cViewPr>
        <p:scale>
          <a:sx n="87" d="100"/>
          <a:sy n="87" d="100"/>
        </p:scale>
        <p:origin x="-1116"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obmh.nhs.uk\G_Data\Oxfordshire\HR\Workforce%20Reports\Performance%20Reporting\2013%20-%2014\05.Aug%2013\Copy%20of%20267%20PR%20-%20Sickness%20for%20Performance%20Report%20ran%205th%20Sep%2013%20IE.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pivotSource>
    <c:name>[Copy of 267 PR - Sickness for Performance Report ran 5th Sep 13 IE.xls]Top 10!PivotTable1</c:name>
    <c:fmtId val="-1"/>
  </c:pivotSource>
  <c:chart>
    <c:autoTitleDeleted val="1"/>
    <c:pivotFmts>
      <c:pivotFmt>
        <c:idx val="0"/>
        <c:marker>
          <c:symbol val="none"/>
        </c:marker>
        <c:dLbl>
          <c:idx val="0"/>
          <c:spPr/>
          <c:txPr>
            <a:bodyPr/>
            <a:lstStyle/>
            <a:p>
              <a:pPr>
                <a:defRPr sz="1400">
                  <a:solidFill>
                    <a:sysClr val="windowText" lastClr="000000"/>
                  </a:solidFill>
                </a:defRPr>
              </a:pPr>
              <a:endParaRPr lang="en-US"/>
            </a:p>
          </c:txPr>
          <c:showPercent val="1"/>
        </c:dLbl>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marker>
          <c:symbol val="none"/>
        </c:marker>
        <c:dLbl>
          <c:idx val="0"/>
          <c:spPr/>
          <c:txPr>
            <a:bodyPr/>
            <a:lstStyle/>
            <a:p>
              <a:pPr>
                <a:defRPr sz="1400">
                  <a:solidFill>
                    <a:sysClr val="windowText" lastClr="000000"/>
                  </a:solidFill>
                </a:defRPr>
              </a:pPr>
              <a:endParaRPr lang="en-US"/>
            </a:p>
          </c:txPr>
          <c:showPercent val="1"/>
        </c:dLbl>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marker>
          <c:symbol val="none"/>
        </c:marker>
        <c:dLbl>
          <c:idx val="0"/>
          <c:spPr/>
          <c:txPr>
            <a:bodyPr/>
            <a:lstStyle/>
            <a:p>
              <a:pPr>
                <a:defRPr sz="1400">
                  <a:solidFill>
                    <a:sysClr val="windowText" lastClr="000000"/>
                  </a:solidFill>
                </a:defRPr>
              </a:pPr>
              <a:endParaRPr lang="en-US"/>
            </a:p>
          </c:txPr>
          <c:showPercent val="1"/>
        </c:dLbl>
      </c:pivotFmt>
    </c:pivotFmts>
    <c:plotArea>
      <c:layout/>
      <c:pieChart>
        <c:varyColors val="1"/>
        <c:ser>
          <c:idx val="0"/>
          <c:order val="0"/>
          <c:tx>
            <c:strRef>
              <c:f>'Top 10'!$B$3:$B$4</c:f>
              <c:strCache>
                <c:ptCount val="1"/>
                <c:pt idx="0">
                  <c:v>Total</c:v>
                </c:pt>
              </c:strCache>
            </c:strRef>
          </c:tx>
          <c:dPt>
            <c:idx val="0"/>
          </c:dPt>
          <c:dPt>
            <c:idx val="1"/>
          </c:dPt>
          <c:dPt>
            <c:idx val="2"/>
          </c:dPt>
          <c:dPt>
            <c:idx val="3"/>
          </c:dPt>
          <c:dPt>
            <c:idx val="4"/>
          </c:dPt>
          <c:dPt>
            <c:idx val="5"/>
          </c:dPt>
          <c:dPt>
            <c:idx val="6"/>
          </c:dPt>
          <c:dPt>
            <c:idx val="7"/>
          </c:dPt>
          <c:dPt>
            <c:idx val="8"/>
          </c:dPt>
          <c:dPt>
            <c:idx val="9"/>
          </c:dPt>
          <c:dLbls>
            <c:txPr>
              <a:bodyPr/>
              <a:lstStyle/>
              <a:p>
                <a:pPr>
                  <a:defRPr sz="1400">
                    <a:solidFill>
                      <a:sysClr val="windowText" lastClr="000000"/>
                    </a:solidFill>
                  </a:defRPr>
                </a:pPr>
                <a:endParaRPr lang="en-US"/>
              </a:p>
            </c:txPr>
            <c:showPercent val="1"/>
            <c:showLeaderLines val="1"/>
          </c:dLbls>
          <c:cat>
            <c:strRef>
              <c:f>'Top 10'!$A$5:$A$15</c:f>
              <c:strCache>
                <c:ptCount val="10"/>
                <c:pt idx="0">
                  <c:v>S10 Anxiety/stress/depression/other psychiatric illnesses</c:v>
                </c:pt>
                <c:pt idx="1">
                  <c:v>S12 Other musculoskeletal problems</c:v>
                </c:pt>
                <c:pt idx="2">
                  <c:v>S25 Gastrointestinal problems</c:v>
                </c:pt>
                <c:pt idx="3">
                  <c:v>S11 Back Problems</c:v>
                </c:pt>
                <c:pt idx="4">
                  <c:v>S28 Injury, fracture</c:v>
                </c:pt>
                <c:pt idx="5">
                  <c:v>S26 Genitourinary &amp; gynaecological disorders</c:v>
                </c:pt>
                <c:pt idx="6">
                  <c:v>S98 Other known causes - not elsewhere classified</c:v>
                </c:pt>
                <c:pt idx="7">
                  <c:v>S17 Benign and malignant tumours, cancers</c:v>
                </c:pt>
                <c:pt idx="8">
                  <c:v>S15 Chest &amp; respiratory problems</c:v>
                </c:pt>
                <c:pt idx="9">
                  <c:v>S13 Cold, Cough, Flu - Influenza</c:v>
                </c:pt>
              </c:strCache>
            </c:strRef>
          </c:cat>
          <c:val>
            <c:numRef>
              <c:f>'Top 10'!$B$5:$B$15</c:f>
              <c:numCache>
                <c:formatCode>General</c:formatCode>
                <c:ptCount val="10"/>
                <c:pt idx="0">
                  <c:v>1368.0263500000003</c:v>
                </c:pt>
                <c:pt idx="1">
                  <c:v>523.68342000000018</c:v>
                </c:pt>
                <c:pt idx="2">
                  <c:v>516.00892000000033</c:v>
                </c:pt>
                <c:pt idx="3">
                  <c:v>482.92388000000011</c:v>
                </c:pt>
                <c:pt idx="4">
                  <c:v>417.68560000000002</c:v>
                </c:pt>
                <c:pt idx="5">
                  <c:v>357.21999999999997</c:v>
                </c:pt>
                <c:pt idx="6">
                  <c:v>292.96985000000001</c:v>
                </c:pt>
                <c:pt idx="7">
                  <c:v>288.31396999999993</c:v>
                </c:pt>
                <c:pt idx="8">
                  <c:v>195.49823000000004</c:v>
                </c:pt>
                <c:pt idx="9">
                  <c:v>169.22612000000001</c:v>
                </c:pt>
              </c:numCache>
            </c:numRef>
          </c:val>
        </c:ser>
        <c:dLbls>
          <c:showVal val="1"/>
        </c:dLbls>
        <c:firstSliceAng val="0"/>
      </c:pieChart>
      <c:spPr>
        <a:noFill/>
        <a:ln w="25400">
          <a:noFill/>
        </a:ln>
      </c:spPr>
    </c:plotArea>
    <c:legend>
      <c:legendPos val="r"/>
      <c:layout/>
      <c:txPr>
        <a:bodyPr/>
        <a:lstStyle/>
        <a:p>
          <a:pPr>
            <a:defRPr sz="800"/>
          </a:pPr>
          <a:endParaRPr lang="en-US"/>
        </a:p>
      </c:txPr>
    </c:legend>
    <c:plotVisOnly val="1"/>
    <c:dispBlanksAs val="zero"/>
  </c:chart>
  <c:externalData r:id="rId2"/>
  <c:userShapes r:id="rId3"/>
  <c:extLst>
    <c:ext xmlns:c14="http://schemas.microsoft.com/office/drawing/2007/8/2/chart" uri="{781A3756-C4B2-4CAC-9D66-4F8BD8637D16}">
      <c14:pivotOptions>
        <c14:dropZoneFilter val="1"/>
        <c14:dropZoneCategories val="1"/>
        <c14:dropZoneData val="1"/>
        <c14:dropZoneSeries val="1"/>
      </c14:pivotOptions>
    </c:ext>
  </c:extLst>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0.09973</cdr:x>
      <cdr:y>0.02729</cdr:y>
    </cdr:from>
    <cdr:to>
      <cdr:x>0.95102</cdr:x>
      <cdr:y>0.07273</cdr:y>
    </cdr:to>
    <cdr:sp macro="" textlink="">
      <cdr:nvSpPr>
        <cdr:cNvPr id="2" name="TextBox 1"/>
        <cdr:cNvSpPr txBox="1"/>
      </cdr:nvSpPr>
      <cdr:spPr>
        <a:xfrm xmlns:a="http://schemas.openxmlformats.org/drawingml/2006/main">
          <a:off x="927626" y="114769"/>
          <a:ext cx="7918163" cy="1911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t>Top ten</a:t>
          </a:r>
          <a:r>
            <a:rPr lang="en-GB" sz="1100" b="1" baseline="0" dirty="0"/>
            <a:t> reasons for sickness absence </a:t>
          </a:r>
          <a:endParaRPr lang="en-GB"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626E42D6-A10C-427F-B7B9-7AED5B59FEA5}" type="datetimeFigureOut">
              <a:rPr lang="en-GB"/>
              <a:pPr>
                <a:defRPr/>
              </a:pPr>
              <a:t>18/09/2013</a:t>
            </a:fld>
            <a:endParaRPr lang="en-GB"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4FEA6E26-668C-40D8-9367-25106A145105}"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93CAF44-FE1E-449A-9BF4-856D9A2F780E}" type="datetimeFigureOut">
              <a:rPr lang="en-US"/>
              <a:pPr>
                <a:defRPr/>
              </a:pPr>
              <a:t>9/18/2013</a:t>
            </a:fld>
            <a:endParaRPr lang="en-GB"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14838"/>
            <a:ext cx="5486400" cy="41846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B853B6D-238C-42A2-AC09-8CA2DB357293}"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0086311-9ABD-4EA5-829A-F47FD08BCBE4}" type="datetime1">
              <a:rPr lang="en-US"/>
              <a:pPr>
                <a:defRPr/>
              </a:pPr>
              <a:t>9/18/2013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B8CC6B-052D-4A80-B9ED-60CB92CBA445}"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2656B07-885B-4F29-9224-F2480E90B0BF}" type="datetime1">
              <a:rPr lang="en-US"/>
              <a:pPr>
                <a:defRPr/>
              </a:pPr>
              <a:t>9/18/2013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7E28D84-C051-415A-85DB-09575C793B2F}"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1036B7-4267-42B4-9BDD-BF8A292C67A6}" type="datetime1">
              <a:rPr lang="en-US"/>
              <a:pPr>
                <a:defRPr/>
              </a:pPr>
              <a:t>9/18/2013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D8D0A9-82E4-4258-AAFD-719F98EBCE2E}"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0A30A1-9FF1-41AD-9531-08B06BE0F49D}" type="datetime1">
              <a:rPr lang="en-US"/>
              <a:pPr>
                <a:defRPr/>
              </a:pPr>
              <a:t>9/18/2013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B1DD68-47CA-49CE-977B-4A1BBB55439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992CED-6402-4389-B2DF-45019AC56094}" type="datetime1">
              <a:rPr lang="en-US"/>
              <a:pPr>
                <a:defRPr/>
              </a:pPr>
              <a:t>9/18/2013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005F62-68FF-4797-9C44-B38C3F5A09AD}"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A14E4AA-DD0C-4C58-9E45-D70569810B94}" type="datetime1">
              <a:rPr lang="en-US"/>
              <a:pPr>
                <a:defRPr/>
              </a:pPr>
              <a:t>9/18/2013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5C1F7CA-3858-49DB-86EE-A06624C32B1A}"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05031F7-1F93-4516-A1B4-B05350B174C9}" type="datetime1">
              <a:rPr lang="en-US"/>
              <a:pPr>
                <a:defRPr/>
              </a:pPr>
              <a:t>9/18/2013</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9984302-62A5-4473-9BE5-668DDA27764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10E92FE-95C7-4D9B-9FDF-90BA9A715D44}" type="datetime1">
              <a:rPr lang="en-US"/>
              <a:pPr>
                <a:defRPr/>
              </a:pPr>
              <a:t>9/18/2013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3C04F66-41F4-4769-9D95-F118079D8BCE}"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C41AD0-1768-48BD-B1D2-687D2E90BA0A}" type="datetime1">
              <a:rPr lang="en-US"/>
              <a:pPr>
                <a:defRPr/>
              </a:pPr>
              <a:t>9/18/2013</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DA65DDF-4372-4CFA-8E10-96333F3DDF4D}"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CC17D3-1793-4C8A-A192-8C7197D487A4}" type="datetime1">
              <a:rPr lang="en-US"/>
              <a:pPr>
                <a:defRPr/>
              </a:pPr>
              <a:t>9/18/2013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B7BA45-2FDC-4673-BFE9-B1A5143643F5}"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F0F44A-B33D-4F25-B6FD-958AD37C5310}" type="datetime1">
              <a:rPr lang="en-US"/>
              <a:pPr>
                <a:defRPr/>
              </a:pPr>
              <a:t>9/18/2013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4D716E-21BC-489D-92EC-8DEA84F368AC}"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D5E3E05-E9AE-412B-9051-CF17964C7A3D}" type="datetime1">
              <a:rPr lang="en-US"/>
              <a:pPr>
                <a:defRPr/>
              </a:pPr>
              <a:t>9/18/2013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4558B57-19D5-4AC4-9656-348BA2E7FCF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9750" y="1125538"/>
            <a:ext cx="7772400" cy="1470025"/>
          </a:xfrm>
        </p:spPr>
        <p:txBody>
          <a:bodyPr/>
          <a:lstStyle/>
          <a:p>
            <a:pPr algn="l"/>
            <a:r>
              <a:rPr lang="en-GB" altLang="en-US" sz="3600" smtClean="0">
                <a:latin typeface="Arial" pitchFamily="34" charset="0"/>
                <a:cs typeface="Arial" pitchFamily="34" charset="0"/>
              </a:rPr>
              <a:t>Workforce Performance Report</a:t>
            </a:r>
            <a:r>
              <a:rPr lang="en-GB" altLang="en-US" sz="3600" smtClean="0">
                <a:latin typeface="Segoe UI" pitchFamily="34" charset="0"/>
                <a:cs typeface="Segoe UI" pitchFamily="34" charset="0"/>
              </a:rPr>
              <a:t/>
            </a:r>
            <a:br>
              <a:rPr lang="en-GB" altLang="en-US" sz="3600" smtClean="0">
                <a:latin typeface="Segoe UI" pitchFamily="34" charset="0"/>
                <a:cs typeface="Segoe UI" pitchFamily="34" charset="0"/>
              </a:rPr>
            </a:br>
            <a:r>
              <a:rPr lang="en-GB" altLang="en-US" sz="3600" smtClean="0">
                <a:latin typeface="Arial" pitchFamily="34" charset="0"/>
                <a:cs typeface="Arial" pitchFamily="34" charset="0"/>
              </a:rPr>
              <a:t>August </a:t>
            </a:r>
            <a:r>
              <a:rPr lang="en-GB" altLang="en-US" sz="3600" smtClean="0">
                <a:latin typeface="Segoe UI" pitchFamily="34" charset="0"/>
                <a:cs typeface="Segoe UI" pitchFamily="34" charset="0"/>
              </a:rPr>
              <a:t>2013</a:t>
            </a:r>
          </a:p>
        </p:txBody>
      </p:sp>
      <p:sp>
        <p:nvSpPr>
          <p:cNvPr id="3" name="Subtitle 2"/>
          <p:cNvSpPr>
            <a:spLocks noGrp="1"/>
          </p:cNvSpPr>
          <p:nvPr>
            <p:ph type="subTitle" idx="1"/>
          </p:nvPr>
        </p:nvSpPr>
        <p:spPr>
          <a:xfrm>
            <a:off x="684213" y="3716338"/>
            <a:ext cx="6400800" cy="1752600"/>
          </a:xfrm>
        </p:spPr>
        <p:txBody>
          <a:bodyPr/>
          <a:lstStyle/>
          <a:p>
            <a:pPr algn="l">
              <a:buFont typeface="Arial" charset="0"/>
              <a:buNone/>
              <a:defRPr/>
            </a:pPr>
            <a:r>
              <a:rPr lang="en-GB" dirty="0" smtClean="0">
                <a:latin typeface="Arial" pitchFamily="34" charset="0"/>
                <a:cs typeface="Arial" pitchFamily="34" charset="0"/>
              </a:rPr>
              <a:t>Jayne Halford</a:t>
            </a:r>
            <a:br>
              <a:rPr lang="en-GB" dirty="0" smtClean="0">
                <a:latin typeface="Arial" pitchFamily="34" charset="0"/>
                <a:cs typeface="Arial" pitchFamily="34" charset="0"/>
              </a:rPr>
            </a:br>
            <a:r>
              <a:rPr lang="en-GB" dirty="0" smtClean="0">
                <a:latin typeface="Arial" pitchFamily="34" charset="0"/>
                <a:cs typeface="Arial" pitchFamily="34" charset="0"/>
              </a:rPr>
              <a:t>Deputy Director of HR</a:t>
            </a:r>
            <a:endParaRPr lang="en-GB" dirty="0">
              <a:latin typeface="Arial" pitchFamily="34" charset="0"/>
              <a:cs typeface="Arial" pitchFamily="34" charset="0"/>
            </a:endParaRPr>
          </a:p>
        </p:txBody>
      </p:sp>
      <p:sp>
        <p:nvSpPr>
          <p:cNvPr id="4" name="Rectangle 3"/>
          <p:cNvSpPr/>
          <p:nvPr/>
        </p:nvSpPr>
        <p:spPr>
          <a:xfrm>
            <a:off x="0" y="5957888"/>
            <a:ext cx="9144000" cy="900112"/>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p:cNvSpPr/>
          <p:nvPr/>
        </p:nvSpPr>
        <p:spPr>
          <a:xfrm>
            <a:off x="250825" y="5961063"/>
            <a:ext cx="8640763" cy="88900"/>
          </a:xfrm>
          <a:prstGeom prst="rect">
            <a:avLst/>
          </a:prstGeom>
          <a:solidFill>
            <a:srgbClr val="0026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054" name="Picture 5" descr="powerpointlogo.jpg"/>
          <p:cNvPicPr>
            <a:picLocks noChangeAspect="1"/>
          </p:cNvPicPr>
          <p:nvPr/>
        </p:nvPicPr>
        <p:blipFill>
          <a:blip r:embed="rId2" cstate="print"/>
          <a:srcRect/>
          <a:stretch>
            <a:fillRect/>
          </a:stretch>
        </p:blipFill>
        <p:spPr bwMode="auto">
          <a:xfrm>
            <a:off x="7010400" y="6237288"/>
            <a:ext cx="1882775" cy="385762"/>
          </a:xfrm>
          <a:prstGeom prst="rect">
            <a:avLst/>
          </a:prstGeom>
          <a:noFill/>
          <a:ln w="9525">
            <a:noFill/>
            <a:miter lim="800000"/>
            <a:headEnd/>
            <a:tailEnd/>
          </a:ln>
        </p:spPr>
      </p:pic>
      <p:sp>
        <p:nvSpPr>
          <p:cNvPr id="2055" name="TextBox 7"/>
          <p:cNvSpPr txBox="1">
            <a:spLocks noChangeArrowheads="1"/>
          </p:cNvSpPr>
          <p:nvPr/>
        </p:nvSpPr>
        <p:spPr bwMode="auto">
          <a:xfrm>
            <a:off x="250825" y="6310313"/>
            <a:ext cx="2808288" cy="214312"/>
          </a:xfrm>
          <a:prstGeom prst="rect">
            <a:avLst/>
          </a:prstGeom>
          <a:noFill/>
          <a:ln w="9525">
            <a:noFill/>
            <a:miter lim="800000"/>
            <a:headEnd/>
            <a:tailEnd/>
          </a:ln>
        </p:spPr>
        <p:txBody>
          <a:bodyPr lIns="0" tIns="0" rIns="0" bIns="0">
            <a:spAutoFit/>
          </a:bodyPr>
          <a:lstStyle/>
          <a:p>
            <a:r>
              <a:rPr lang="en-GB" altLang="en-US" sz="1400">
                <a:solidFill>
                  <a:schemeClr val="bg1"/>
                </a:solidFill>
                <a:latin typeface="Segoe UI Light"/>
              </a:rPr>
              <a:t>Caring, safe and excellent</a:t>
            </a:r>
          </a:p>
        </p:txBody>
      </p:sp>
      <p:sp>
        <p:nvSpPr>
          <p:cNvPr id="8" name="Slide Number Placeholder 7"/>
          <p:cNvSpPr>
            <a:spLocks noGrp="1"/>
          </p:cNvSpPr>
          <p:nvPr>
            <p:ph type="sldNum" sz="quarter" idx="12"/>
          </p:nvPr>
        </p:nvSpPr>
        <p:spPr>
          <a:xfrm>
            <a:off x="6516688" y="6492875"/>
            <a:ext cx="2133600" cy="365125"/>
          </a:xfrm>
        </p:spPr>
        <p:txBody>
          <a:bodyPr/>
          <a:lstStyle/>
          <a:p>
            <a:pPr>
              <a:defRPr/>
            </a:pPr>
            <a:fld id="{59C82350-FEE2-405A-9710-CA85F80CABC6}" type="slidenum">
              <a:rPr lang="en-GB" smtClean="0"/>
              <a:pPr>
                <a:defRPr/>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3850" y="260350"/>
            <a:ext cx="8351838" cy="561975"/>
          </a:xfrm>
          <a:solidFill>
            <a:srgbClr val="5287B7"/>
          </a:solidFill>
        </p:spPr>
        <p:txBody>
          <a:bodyPr/>
          <a:lstStyle/>
          <a:p>
            <a:r>
              <a:rPr lang="en-GB" altLang="en-US" sz="1600" b="1" smtClean="0">
                <a:solidFill>
                  <a:schemeClr val="bg1"/>
                </a:solidFill>
                <a:latin typeface="Arial" pitchFamily="34" charset="0"/>
                <a:cs typeface="Arial" pitchFamily="34" charset="0"/>
              </a:rPr>
              <a:t>SPECIALISED SERVICES – PERFORMANCE AGAINST TARGET </a:t>
            </a:r>
            <a:br>
              <a:rPr lang="en-GB" altLang="en-US" sz="1600" b="1" smtClean="0">
                <a:solidFill>
                  <a:schemeClr val="bg1"/>
                </a:solidFill>
                <a:latin typeface="Arial" pitchFamily="34" charset="0"/>
                <a:cs typeface="Arial" pitchFamily="34" charset="0"/>
              </a:rPr>
            </a:br>
            <a:r>
              <a:rPr lang="en-GB" altLang="en-US" sz="1600" b="1" smtClean="0">
                <a:solidFill>
                  <a:schemeClr val="bg1"/>
                </a:solidFill>
                <a:latin typeface="Arial" pitchFamily="34" charset="0"/>
                <a:cs typeface="Arial" pitchFamily="34" charset="0"/>
              </a:rPr>
              <a:t>- ALL INDICATORS</a:t>
            </a:r>
          </a:p>
        </p:txBody>
      </p:sp>
      <p:sp>
        <p:nvSpPr>
          <p:cNvPr id="3" name="Slide Number Placeholder 2"/>
          <p:cNvSpPr>
            <a:spLocks noGrp="1"/>
          </p:cNvSpPr>
          <p:nvPr>
            <p:ph type="sldNum" sz="quarter" idx="12"/>
          </p:nvPr>
        </p:nvSpPr>
        <p:spPr/>
        <p:txBody>
          <a:bodyPr/>
          <a:lstStyle/>
          <a:p>
            <a:pPr>
              <a:defRPr/>
            </a:pPr>
            <a:fld id="{5B44AABA-B455-49F2-BADC-11EA99747C53}" type="slidenum">
              <a:rPr lang="en-GB" smtClean="0"/>
              <a:pPr>
                <a:defRPr/>
              </a:pPr>
              <a:t>10</a:t>
            </a:fld>
            <a:endParaRPr lang="en-GB" dirty="0"/>
          </a:p>
        </p:txBody>
      </p:sp>
      <p:pic>
        <p:nvPicPr>
          <p:cNvPr id="11268" name="Picture 9"/>
          <p:cNvPicPr>
            <a:picLocks noChangeAspect="1" noChangeArrowheads="1"/>
          </p:cNvPicPr>
          <p:nvPr/>
        </p:nvPicPr>
        <p:blipFill>
          <a:blip r:embed="rId2" cstate="print"/>
          <a:srcRect/>
          <a:stretch>
            <a:fillRect/>
          </a:stretch>
        </p:blipFill>
        <p:spPr bwMode="auto">
          <a:xfrm>
            <a:off x="323850" y="836613"/>
            <a:ext cx="8351838" cy="523875"/>
          </a:xfrm>
          <a:prstGeom prst="rect">
            <a:avLst/>
          </a:prstGeom>
          <a:noFill/>
          <a:ln w="9525">
            <a:noFill/>
            <a:miter lim="800000"/>
            <a:headEnd/>
            <a:tailEnd/>
          </a:ln>
        </p:spPr>
      </p:pic>
      <p:pic>
        <p:nvPicPr>
          <p:cNvPr id="11269" name="Picture 10"/>
          <p:cNvPicPr>
            <a:picLocks noChangeAspect="1" noChangeArrowheads="1"/>
          </p:cNvPicPr>
          <p:nvPr/>
        </p:nvPicPr>
        <p:blipFill>
          <a:blip r:embed="rId3" cstate="print"/>
          <a:srcRect/>
          <a:stretch>
            <a:fillRect/>
          </a:stretch>
        </p:blipFill>
        <p:spPr bwMode="auto">
          <a:xfrm>
            <a:off x="323850" y="1341438"/>
            <a:ext cx="8351838" cy="666750"/>
          </a:xfrm>
          <a:prstGeom prst="rect">
            <a:avLst/>
          </a:prstGeom>
          <a:noFill/>
          <a:ln w="9525">
            <a:noFill/>
            <a:miter lim="800000"/>
            <a:headEnd/>
            <a:tailEnd/>
          </a:ln>
        </p:spPr>
      </p:pic>
      <p:pic>
        <p:nvPicPr>
          <p:cNvPr id="11270" name="Picture 11"/>
          <p:cNvPicPr>
            <a:picLocks noChangeAspect="1" noChangeArrowheads="1"/>
          </p:cNvPicPr>
          <p:nvPr/>
        </p:nvPicPr>
        <p:blipFill>
          <a:blip r:embed="rId4" cstate="print"/>
          <a:srcRect/>
          <a:stretch>
            <a:fillRect/>
          </a:stretch>
        </p:blipFill>
        <p:spPr bwMode="auto">
          <a:xfrm>
            <a:off x="250825" y="2060575"/>
            <a:ext cx="4321175" cy="2198688"/>
          </a:xfrm>
          <a:prstGeom prst="rect">
            <a:avLst/>
          </a:prstGeom>
          <a:noFill/>
          <a:ln w="9525">
            <a:noFill/>
            <a:miter lim="800000"/>
            <a:headEnd/>
            <a:tailEnd/>
          </a:ln>
        </p:spPr>
      </p:pic>
      <p:pic>
        <p:nvPicPr>
          <p:cNvPr id="11271" name="Picture 12"/>
          <p:cNvPicPr>
            <a:picLocks noChangeAspect="1" noChangeArrowheads="1"/>
          </p:cNvPicPr>
          <p:nvPr/>
        </p:nvPicPr>
        <p:blipFill>
          <a:blip r:embed="rId5" cstate="print"/>
          <a:srcRect/>
          <a:stretch>
            <a:fillRect/>
          </a:stretch>
        </p:blipFill>
        <p:spPr bwMode="auto">
          <a:xfrm>
            <a:off x="4643438" y="2060575"/>
            <a:ext cx="4249737" cy="2171700"/>
          </a:xfrm>
          <a:prstGeom prst="rect">
            <a:avLst/>
          </a:prstGeom>
          <a:noFill/>
          <a:ln w="9525">
            <a:noFill/>
            <a:miter lim="800000"/>
            <a:headEnd/>
            <a:tailEnd/>
          </a:ln>
        </p:spPr>
      </p:pic>
      <p:pic>
        <p:nvPicPr>
          <p:cNvPr id="11272" name="Picture 13"/>
          <p:cNvPicPr>
            <a:picLocks noChangeAspect="1" noChangeArrowheads="1"/>
          </p:cNvPicPr>
          <p:nvPr/>
        </p:nvPicPr>
        <p:blipFill>
          <a:blip r:embed="rId6" cstate="print"/>
          <a:srcRect/>
          <a:stretch>
            <a:fillRect/>
          </a:stretch>
        </p:blipFill>
        <p:spPr bwMode="auto">
          <a:xfrm>
            <a:off x="900113" y="4365625"/>
            <a:ext cx="7437437"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3850" y="188913"/>
            <a:ext cx="8351838" cy="561975"/>
          </a:xfrm>
          <a:solidFill>
            <a:srgbClr val="5287B7"/>
          </a:solidFill>
        </p:spPr>
        <p:txBody>
          <a:bodyPr/>
          <a:lstStyle/>
          <a:p>
            <a:r>
              <a:rPr lang="en-GB" altLang="en-US" sz="1600" b="1" smtClean="0">
                <a:solidFill>
                  <a:schemeClr val="bg1"/>
                </a:solidFill>
                <a:latin typeface="Arial" pitchFamily="34" charset="0"/>
                <a:cs typeface="Arial" pitchFamily="34" charset="0"/>
              </a:rPr>
              <a:t>CORPORATE SERVICES -  PERFORMANCE AGAINST TARGET – ALL INDICATORS</a:t>
            </a:r>
          </a:p>
        </p:txBody>
      </p:sp>
      <p:sp>
        <p:nvSpPr>
          <p:cNvPr id="3" name="Slide Number Placeholder 2"/>
          <p:cNvSpPr>
            <a:spLocks noGrp="1"/>
          </p:cNvSpPr>
          <p:nvPr>
            <p:ph type="sldNum" sz="quarter" idx="12"/>
          </p:nvPr>
        </p:nvSpPr>
        <p:spPr/>
        <p:txBody>
          <a:bodyPr/>
          <a:lstStyle/>
          <a:p>
            <a:pPr>
              <a:defRPr/>
            </a:pPr>
            <a:fld id="{1C858889-2B19-4A9C-94E6-8DE9B35C9543}" type="slidenum">
              <a:rPr lang="en-GB" smtClean="0"/>
              <a:pPr>
                <a:defRPr/>
              </a:pPr>
              <a:t>11</a:t>
            </a:fld>
            <a:endParaRPr lang="en-GB" dirty="0"/>
          </a:p>
        </p:txBody>
      </p:sp>
      <p:pic>
        <p:nvPicPr>
          <p:cNvPr id="12292" name="Picture 9"/>
          <p:cNvPicPr>
            <a:picLocks noChangeAspect="1" noChangeArrowheads="1"/>
          </p:cNvPicPr>
          <p:nvPr/>
        </p:nvPicPr>
        <p:blipFill>
          <a:blip r:embed="rId2" cstate="print"/>
          <a:srcRect/>
          <a:stretch>
            <a:fillRect/>
          </a:stretch>
        </p:blipFill>
        <p:spPr bwMode="auto">
          <a:xfrm>
            <a:off x="323850" y="765175"/>
            <a:ext cx="8351838" cy="523875"/>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a:stretch>
            <a:fillRect/>
          </a:stretch>
        </p:blipFill>
        <p:spPr bwMode="auto">
          <a:xfrm>
            <a:off x="323850" y="1268413"/>
            <a:ext cx="8351838" cy="1476375"/>
          </a:xfrm>
          <a:prstGeom prst="rect">
            <a:avLst/>
          </a:prstGeom>
          <a:noFill/>
          <a:ln w="9525">
            <a:noFill/>
            <a:miter lim="800000"/>
            <a:headEnd/>
            <a:tailEnd/>
          </a:ln>
        </p:spPr>
      </p:pic>
      <p:pic>
        <p:nvPicPr>
          <p:cNvPr id="12294" name="Picture 11"/>
          <p:cNvPicPr>
            <a:picLocks noChangeAspect="1" noChangeArrowheads="1"/>
          </p:cNvPicPr>
          <p:nvPr/>
        </p:nvPicPr>
        <p:blipFill>
          <a:blip r:embed="rId4" cstate="print"/>
          <a:srcRect/>
          <a:stretch>
            <a:fillRect/>
          </a:stretch>
        </p:blipFill>
        <p:spPr bwMode="auto">
          <a:xfrm>
            <a:off x="395288" y="2781300"/>
            <a:ext cx="4097337" cy="2087563"/>
          </a:xfrm>
          <a:prstGeom prst="rect">
            <a:avLst/>
          </a:prstGeom>
          <a:noFill/>
          <a:ln w="9525">
            <a:noFill/>
            <a:miter lim="800000"/>
            <a:headEnd/>
            <a:tailEnd/>
          </a:ln>
        </p:spPr>
      </p:pic>
      <p:pic>
        <p:nvPicPr>
          <p:cNvPr id="12295" name="Picture 12"/>
          <p:cNvPicPr>
            <a:picLocks noChangeAspect="1" noChangeArrowheads="1"/>
          </p:cNvPicPr>
          <p:nvPr/>
        </p:nvPicPr>
        <p:blipFill>
          <a:blip r:embed="rId5" cstate="print"/>
          <a:srcRect/>
          <a:stretch>
            <a:fillRect/>
          </a:stretch>
        </p:blipFill>
        <p:spPr bwMode="auto">
          <a:xfrm>
            <a:off x="4572000" y="2781300"/>
            <a:ext cx="4103688" cy="2079625"/>
          </a:xfrm>
          <a:prstGeom prst="rect">
            <a:avLst/>
          </a:prstGeom>
          <a:noFill/>
          <a:ln w="9525">
            <a:noFill/>
            <a:miter lim="800000"/>
            <a:headEnd/>
            <a:tailEnd/>
          </a:ln>
        </p:spPr>
      </p:pic>
      <p:pic>
        <p:nvPicPr>
          <p:cNvPr id="12296" name="Picture 13"/>
          <p:cNvPicPr>
            <a:picLocks noChangeAspect="1" noChangeArrowheads="1"/>
          </p:cNvPicPr>
          <p:nvPr/>
        </p:nvPicPr>
        <p:blipFill>
          <a:blip r:embed="rId6" cstate="print"/>
          <a:srcRect/>
          <a:stretch>
            <a:fillRect/>
          </a:stretch>
        </p:blipFill>
        <p:spPr bwMode="auto">
          <a:xfrm>
            <a:off x="1403350" y="4941888"/>
            <a:ext cx="647382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18488" cy="777875"/>
          </a:xfrm>
          <a:solidFill>
            <a:srgbClr val="5287B7"/>
          </a:solidFill>
        </p:spPr>
        <p:txBody>
          <a:bodyPr/>
          <a:lstStyle/>
          <a:p>
            <a:r>
              <a:rPr lang="en-GB" altLang="en-US" sz="1600" b="1" smtClean="0">
                <a:solidFill>
                  <a:schemeClr val="bg1"/>
                </a:solidFill>
                <a:latin typeface="Arial" pitchFamily="34" charset="0"/>
                <a:cs typeface="Arial" pitchFamily="34" charset="0"/>
              </a:rPr>
              <a:t>DIVISIONAL  PERFORMANCE   – HEADLINES</a:t>
            </a:r>
          </a:p>
        </p:txBody>
      </p:sp>
      <p:sp>
        <p:nvSpPr>
          <p:cNvPr id="3" name="Slide Number Placeholder 2"/>
          <p:cNvSpPr>
            <a:spLocks noGrp="1"/>
          </p:cNvSpPr>
          <p:nvPr>
            <p:ph type="sldNum" sz="quarter" idx="12"/>
          </p:nvPr>
        </p:nvSpPr>
        <p:spPr/>
        <p:txBody>
          <a:bodyPr/>
          <a:lstStyle/>
          <a:p>
            <a:pPr>
              <a:defRPr/>
            </a:pPr>
            <a:fld id="{A28D3D93-AA12-4499-B4FD-C33E1DEF959C}" type="slidenum">
              <a:rPr lang="en-GB" smtClean="0"/>
              <a:pPr>
                <a:defRPr/>
              </a:pPr>
              <a:t>12</a:t>
            </a:fld>
            <a:endParaRPr lang="en-GB" dirty="0"/>
          </a:p>
        </p:txBody>
      </p:sp>
      <p:graphicFrame>
        <p:nvGraphicFramePr>
          <p:cNvPr id="4" name="Table 3"/>
          <p:cNvGraphicFramePr>
            <a:graphicFrameLocks noGrp="1"/>
          </p:cNvGraphicFramePr>
          <p:nvPr/>
        </p:nvGraphicFramePr>
        <p:xfrm>
          <a:off x="468313" y="1125538"/>
          <a:ext cx="8207375" cy="5578475"/>
        </p:xfrm>
        <a:graphic>
          <a:graphicData uri="http://schemas.openxmlformats.org/drawingml/2006/table">
            <a:tbl>
              <a:tblPr/>
              <a:tblGrid>
                <a:gridCol w="8207375"/>
              </a:tblGrid>
              <a:tr h="5578475">
                <a:tc>
                  <a:txBody>
                    <a:bodyPr/>
                    <a:lstStyle/>
                    <a:p>
                      <a:r>
                        <a:rPr lang="en-GB" sz="1200" b="1" kern="1200" dirty="0" smtClean="0">
                          <a:solidFill>
                            <a:schemeClr val="tx1"/>
                          </a:solidFill>
                          <a:effectLst/>
                          <a:latin typeface="+mn-lt"/>
                          <a:ea typeface="+mn-ea"/>
                          <a:cs typeface="+mn-cs"/>
                        </a:rPr>
                        <a:t>Turnover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and Families Division and Specialised Mental Health Division are both reporting turnover below target with 11.22% and 10.7%.  Areas of high turnover in Community Division is attributed to Community teams and Community hospitals.  Discussions are taking place with Service Heads to produce an action plan to help address the high turnover in these areas.  Turnover in Specialised Services Division  remains at 15.2% , this is a result of high attrition rates in HMP Bullingdon  Healthcare service in the period before its transfer to Virgin Healthcare.  Forensic mental health services are also above target and work is being undertaken to over recruit qualified nurses and these new entrants will be monitored during the first 12 months of their employment and appropriate action taken to review selection processes if the high turnover rate continues.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Stability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stability rates provides an indication of the retention rate and it  is calculated by dividing the number of staff with one years service by the number of staff in post a year earlier.  A higher stability rate means that more employees in percentage terms have service of greater than one year which gives rise to benefits in consistency of service provision and more experienced staffing in general which should impact upon quality.  The stability rate for the Trust is 85.84.</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Sickness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Sickness absence is above target in Specialist Mental Health Division 4.6%, Community Services Divisions 4.09% and Specialised Services Division 4.58%.  In some areas this can be correlated with high turnover.  Children and Families Division is well below target at 2.58%.  A new sickness absence policy has been developed and introduced.  In addition Manager’s sickness absence guidelines are being revised.  Refresher sickness and absence courses have been rolled out in Community Division and HR are working closely with managers in Re-ablement to develop a comprehensive action plan to address high absence levels in this area.  </a:t>
                      </a:r>
                    </a:p>
                    <a:p>
                      <a:r>
                        <a:rPr lang="en-GB" sz="1000" b="1"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endParaRPr lang="en-GB" sz="1000" kern="1200" dirty="0" smtClean="0">
                        <a:solidFill>
                          <a:schemeClr val="tx1"/>
                        </a:solidFill>
                        <a:latin typeface="+mn-lt"/>
                        <a:ea typeface="+mn-ea"/>
                        <a:cs typeface="+mn-cs"/>
                      </a:endParaRPr>
                    </a:p>
                    <a:p>
                      <a:r>
                        <a:rPr lang="en-GB" sz="1000" b="1" kern="1200" dirty="0" smtClean="0">
                          <a:solidFill>
                            <a:schemeClr val="tx1"/>
                          </a:solidFill>
                          <a:latin typeface="+mn-lt"/>
                          <a:ea typeface="+mn-ea"/>
                          <a:cs typeface="+mn-cs"/>
                        </a:rPr>
                        <a:t> </a:t>
                      </a:r>
                      <a:endParaRPr lang="en-GB" sz="1000" kern="1200" dirty="0" smtClean="0">
                        <a:solidFill>
                          <a:schemeClr val="tx1"/>
                        </a:solidFill>
                        <a:latin typeface="+mn-lt"/>
                        <a:ea typeface="+mn-ea"/>
                        <a:cs typeface="+mn-cs"/>
                      </a:endParaRPr>
                    </a:p>
                    <a:p>
                      <a:endParaRPr lang="en-GB" sz="1000" dirty="0">
                        <a:latin typeface="+mn-lt"/>
                      </a:endParaRPr>
                    </a:p>
                  </a:txBody>
                  <a:tcPr marL="91424" marR="91424" marT="45723" marB="45723">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18488" cy="777875"/>
          </a:xfrm>
          <a:solidFill>
            <a:srgbClr val="5287B7"/>
          </a:solidFill>
        </p:spPr>
        <p:txBody>
          <a:bodyPr/>
          <a:lstStyle/>
          <a:p>
            <a:r>
              <a:rPr lang="en-GB" altLang="en-US" sz="1600" b="1" smtClean="0">
                <a:solidFill>
                  <a:schemeClr val="bg1"/>
                </a:solidFill>
                <a:latin typeface="Arial" pitchFamily="34" charset="0"/>
                <a:cs typeface="Arial" pitchFamily="34" charset="0"/>
              </a:rPr>
              <a:t>DIVISIONAL  PERFORMANCE   – HEADLINES</a:t>
            </a:r>
          </a:p>
        </p:txBody>
      </p:sp>
      <p:sp>
        <p:nvSpPr>
          <p:cNvPr id="3" name="Slide Number Placeholder 2"/>
          <p:cNvSpPr>
            <a:spLocks noGrp="1"/>
          </p:cNvSpPr>
          <p:nvPr>
            <p:ph type="sldNum" sz="quarter" idx="12"/>
          </p:nvPr>
        </p:nvSpPr>
        <p:spPr/>
        <p:txBody>
          <a:bodyPr/>
          <a:lstStyle/>
          <a:p>
            <a:pPr>
              <a:defRPr/>
            </a:pPr>
            <a:fld id="{DF614D57-CC3A-4D71-98D2-2A91124585CF}" type="slidenum">
              <a:rPr lang="en-GB" smtClean="0"/>
              <a:pPr>
                <a:defRPr/>
              </a:pPr>
              <a:t>13</a:t>
            </a:fld>
            <a:endParaRPr lang="en-GB" dirty="0"/>
          </a:p>
        </p:txBody>
      </p:sp>
      <p:graphicFrame>
        <p:nvGraphicFramePr>
          <p:cNvPr id="4" name="Table 3"/>
          <p:cNvGraphicFramePr>
            <a:graphicFrameLocks noGrp="1"/>
          </p:cNvGraphicFramePr>
          <p:nvPr/>
        </p:nvGraphicFramePr>
        <p:xfrm>
          <a:off x="468313" y="1268413"/>
          <a:ext cx="8135937" cy="5184775"/>
        </p:xfrm>
        <a:graphic>
          <a:graphicData uri="http://schemas.openxmlformats.org/drawingml/2006/table">
            <a:tbl>
              <a:tblPr/>
              <a:tblGrid>
                <a:gridCol w="8135937"/>
              </a:tblGrid>
              <a:tr h="5184775">
                <a:tc>
                  <a:txBody>
                    <a:bodyPr/>
                    <a:lstStyle/>
                    <a:p>
                      <a:r>
                        <a:rPr lang="en-GB" sz="1200" b="1" dirty="0" smtClean="0"/>
                        <a:t>Bank &amp; Agency </a:t>
                      </a:r>
                    </a:p>
                    <a:p>
                      <a:pPr marL="0" indent="0">
                        <a:buNone/>
                      </a:pPr>
                      <a:endParaRPr lang="en-GB" sz="1200" dirty="0" smtClean="0"/>
                    </a:p>
                    <a:p>
                      <a:pPr marL="0" indent="0">
                        <a:buNone/>
                      </a:pPr>
                      <a:r>
                        <a:rPr lang="en-GB" sz="1200" dirty="0" smtClean="0"/>
                        <a:t>Bank and Agency is below target in Community Services Division 2.38%, Children and Families Division 4.02% and Specialised Services Division 4.06%.  Specialist Mental Health Division has seen an increase to 6.84%. This increase is mainly in Older Adults and Adults of Working Age (Bucks).  Increases in 2 of these areas correlates to high levels of sickness absence.  HR are exploring options to try and attract additional sessional staff to services.</a:t>
                      </a:r>
                      <a:endParaRPr lang="en-GB" sz="1200" b="1" dirty="0" smtClean="0"/>
                    </a:p>
                    <a:p>
                      <a:pPr marL="0" indent="0">
                        <a:buNone/>
                      </a:pPr>
                      <a:endParaRPr lang="en-GB" sz="1200" b="1" dirty="0" smtClean="0"/>
                    </a:p>
                    <a:p>
                      <a:pPr marL="0" indent="0">
                        <a:buNone/>
                      </a:pPr>
                      <a:r>
                        <a:rPr lang="en-GB" sz="1200" b="1" dirty="0" smtClean="0"/>
                        <a:t>Vacancies</a:t>
                      </a:r>
                    </a:p>
                    <a:p>
                      <a:pPr marL="0" indent="0">
                        <a:buNone/>
                      </a:pPr>
                      <a:endParaRPr lang="en-GB" sz="1200" dirty="0" smtClean="0"/>
                    </a:p>
                    <a:p>
                      <a:pPr marL="0" indent="0">
                        <a:buNone/>
                      </a:pPr>
                      <a:r>
                        <a:rPr lang="en-GB" sz="1200" dirty="0" smtClean="0"/>
                        <a:t>Vacancies in Corporate are highest at 10.7% which reflects scrutiny of all posts and freezing of some posts as part of the cost improvement programme.</a:t>
                      </a:r>
                    </a:p>
                    <a:p>
                      <a:pPr marL="0" indent="0">
                        <a:buNone/>
                      </a:pPr>
                      <a:endParaRPr lang="en-GB" sz="1200" dirty="0" smtClean="0"/>
                    </a:p>
                    <a:p>
                      <a:pPr marL="0" indent="0">
                        <a:buNone/>
                      </a:pPr>
                      <a:r>
                        <a:rPr lang="en-GB" sz="1200" dirty="0" smtClean="0"/>
                        <a:t>There are still some areas in which it is difficult to recruit such as Henley community Hospital.  Recruitment events are planned for September 2013 to target recruitment of qualified staff for Community and Older Adult Mental Health.  Oxford Health has attended the RCN National Recruitment Fair in London on 10</a:t>
                      </a:r>
                      <a:r>
                        <a:rPr lang="en-GB" sz="1200" baseline="30000" dirty="0" smtClean="0"/>
                        <a:t>th</a:t>
                      </a:r>
                      <a:r>
                        <a:rPr lang="en-GB" sz="1200" dirty="0" smtClean="0"/>
                        <a:t> and 11</a:t>
                      </a:r>
                      <a:r>
                        <a:rPr lang="en-GB" sz="1200" baseline="30000" dirty="0" smtClean="0"/>
                        <a:t>th</a:t>
                      </a:r>
                      <a:r>
                        <a:rPr lang="en-GB" sz="1200" dirty="0" smtClean="0"/>
                        <a:t> September and has organised a bespoke recruitment event in Ireland on 26</a:t>
                      </a:r>
                      <a:r>
                        <a:rPr lang="en-GB" sz="1200" baseline="30000" dirty="0" smtClean="0"/>
                        <a:t>th</a:t>
                      </a:r>
                      <a:r>
                        <a:rPr lang="en-GB" sz="1200" dirty="0" smtClean="0"/>
                        <a:t> September to try and attract qualified staff in preparation for winter escalation – if successful this should help to ensure that bank and agency usage remains below target in some areas over the winter period.  Thames House in Specialised has successfully over recruited  and will monitor new staff to ensure the revised recruitment process was successful.</a:t>
                      </a:r>
                    </a:p>
                    <a:p>
                      <a:pPr marL="0" indent="0">
                        <a:buNone/>
                      </a:pPr>
                      <a:endParaRPr lang="en-GB" sz="1200" dirty="0" smtClean="0"/>
                    </a:p>
                    <a:p>
                      <a:pPr marL="0" indent="0">
                        <a:buNone/>
                      </a:pPr>
                      <a:r>
                        <a:rPr lang="en-GB" sz="1200" dirty="0" smtClean="0"/>
                        <a:t>Using lessons learned from the above events, further bespoke events may be planned and the format tweaked to try and cover other staff groups such as Re-</a:t>
                      </a:r>
                      <a:r>
                        <a:rPr lang="en-GB" sz="1200" dirty="0" err="1" smtClean="0"/>
                        <a:t>ablement</a:t>
                      </a:r>
                      <a:r>
                        <a:rPr lang="en-GB" sz="1200" dirty="0" smtClean="0"/>
                        <a:t>.</a:t>
                      </a:r>
                    </a:p>
                    <a:p>
                      <a:pPr marL="0" indent="0">
                        <a:buNone/>
                      </a:pPr>
                      <a:endParaRPr lang="en-GB" sz="1200" b="1" dirty="0" smtClean="0"/>
                    </a:p>
                    <a:p>
                      <a:pPr marL="0" indent="0">
                        <a:buNone/>
                      </a:pPr>
                      <a:r>
                        <a:rPr lang="en-GB" sz="1200" kern="1200" dirty="0" smtClean="0">
                          <a:solidFill>
                            <a:schemeClr val="tx1"/>
                          </a:solidFill>
                          <a:effectLst/>
                          <a:latin typeface="+mn-lt"/>
                          <a:ea typeface="+mn-ea"/>
                          <a:cs typeface="+mn-cs"/>
                        </a:rPr>
                        <a:t>Over performance activity in Mental Health, district nursing and community hospitals is adding pressure to the staffing situation.</a:t>
                      </a:r>
                      <a:endParaRPr lang="en-GB" sz="1200" b="1" dirty="0" smtClean="0"/>
                    </a:p>
                    <a:p>
                      <a:endParaRPr lang="en-GB" sz="1000" kern="1200" dirty="0" smtClean="0">
                        <a:solidFill>
                          <a:schemeClr val="tx1"/>
                        </a:solidFill>
                        <a:latin typeface="+mn-lt"/>
                        <a:ea typeface="+mn-ea"/>
                        <a:cs typeface="+mn-cs"/>
                      </a:endParaRPr>
                    </a:p>
                    <a:p>
                      <a:endParaRPr lang="en-GB" sz="1000" dirty="0">
                        <a:latin typeface="+mn-lt"/>
                      </a:endParaRPr>
                    </a:p>
                  </a:txBody>
                  <a:tcPr marL="91430" marR="91430" marT="45728" marB="4572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633412"/>
          </a:xfrm>
          <a:solidFill>
            <a:srgbClr val="5287B7"/>
          </a:solidFill>
        </p:spPr>
        <p:txBody>
          <a:bodyPr/>
          <a:lstStyle/>
          <a:p>
            <a:r>
              <a:rPr lang="en-GB" altLang="en-US" sz="3200" smtClean="0">
                <a:solidFill>
                  <a:schemeClr val="bg1"/>
                </a:solidFill>
                <a:latin typeface="Arial" pitchFamily="34" charset="0"/>
                <a:cs typeface="Arial" pitchFamily="34" charset="0"/>
              </a:rPr>
              <a:t>Headline HR KPIs</a:t>
            </a:r>
          </a:p>
        </p:txBody>
      </p:sp>
      <p:sp>
        <p:nvSpPr>
          <p:cNvPr id="3075" name="Content Placeholder 2"/>
          <p:cNvSpPr>
            <a:spLocks noGrp="1"/>
          </p:cNvSpPr>
          <p:nvPr>
            <p:ph idx="1"/>
          </p:nvPr>
        </p:nvSpPr>
        <p:spPr>
          <a:xfrm>
            <a:off x="5292725" y="1268413"/>
            <a:ext cx="3455988" cy="5111750"/>
          </a:xfrm>
        </p:spPr>
        <p:txBody>
          <a:bodyPr/>
          <a:lstStyle/>
          <a:p>
            <a:pPr>
              <a:buFont typeface="Arial" pitchFamily="34" charset="0"/>
              <a:buNone/>
              <a:defRPr/>
            </a:pPr>
            <a:r>
              <a:rPr lang="en-GB" sz="1000" b="1" dirty="0" smtClean="0">
                <a:latin typeface="+mj-lt"/>
                <a:cs typeface="Arial" pitchFamily="34" charset="0"/>
              </a:rPr>
              <a:t>Turnover </a:t>
            </a:r>
            <a:r>
              <a:rPr lang="en-GB" sz="1000" dirty="0" smtClean="0">
                <a:latin typeface="+mj-lt"/>
                <a:cs typeface="Arial" pitchFamily="34" charset="0"/>
              </a:rPr>
              <a:t>– </a:t>
            </a:r>
            <a:r>
              <a:rPr lang="en-GB" sz="1000" b="1" dirty="0" smtClean="0">
                <a:latin typeface="+mj-lt"/>
                <a:cs typeface="Arial" pitchFamily="34" charset="0"/>
              </a:rPr>
              <a:t>Target 12% - Actual 11.94%  </a:t>
            </a:r>
          </a:p>
          <a:p>
            <a:pPr>
              <a:defRPr/>
            </a:pPr>
            <a:r>
              <a:rPr lang="en-GB" sz="1000" dirty="0" smtClean="0">
                <a:cs typeface="Arial" pitchFamily="34" charset="0"/>
              </a:rPr>
              <a:t>Headcount has risen  slightly by 7  to 6305 . Monthly turnover was 1.04%  representing 103 leavers and the 12 month total   at 11.94%  is the lowest for more than 12 months.  It is not unusual for turnover to be lower during summer months.</a:t>
            </a:r>
          </a:p>
          <a:p>
            <a:pPr>
              <a:defRPr/>
            </a:pPr>
            <a:r>
              <a:rPr lang="en-GB" sz="1000" dirty="0" smtClean="0">
                <a:cs typeface="Arial" pitchFamily="34" charset="0"/>
              </a:rPr>
              <a:t>Exit questionnaire data continues to show main reasons for leaving as promotion, relocation and workload although retirement is about to replace workload as the third highest reason for leaving.   The majority of leavers continue to work in the NHS and the number who would recommend the Trust as a good workplace has risen from 80 to 81%. </a:t>
            </a:r>
          </a:p>
          <a:p>
            <a:pPr>
              <a:defRPr/>
            </a:pPr>
            <a:r>
              <a:rPr lang="en-GB" sz="1000" dirty="0" smtClean="0">
                <a:cs typeface="Arial" pitchFamily="34" charset="0"/>
              </a:rPr>
              <a:t>Stability has remained at 85% plus for the past 12 months.</a:t>
            </a:r>
          </a:p>
          <a:p>
            <a:pPr>
              <a:buFont typeface="Arial" pitchFamily="34" charset="0"/>
              <a:buNone/>
              <a:defRPr/>
            </a:pPr>
            <a:r>
              <a:rPr lang="en-GB" sz="1000" dirty="0" smtClean="0">
                <a:solidFill>
                  <a:srgbClr val="FF0000"/>
                </a:solidFill>
                <a:cs typeface="Arial" pitchFamily="34" charset="0"/>
              </a:rPr>
              <a:t>.</a:t>
            </a:r>
          </a:p>
          <a:p>
            <a:pPr>
              <a:buFont typeface="Arial" pitchFamily="34" charset="0"/>
              <a:buNone/>
              <a:defRPr/>
            </a:pPr>
            <a:r>
              <a:rPr lang="en-GB" sz="1000" dirty="0" smtClean="0">
                <a:cs typeface="Arial" pitchFamily="34" charset="0"/>
              </a:rPr>
              <a:t> </a:t>
            </a:r>
            <a:r>
              <a:rPr lang="en-GB" sz="1000" b="1" dirty="0" smtClean="0">
                <a:latin typeface="+mj-lt"/>
                <a:cs typeface="Arial" pitchFamily="34" charset="0"/>
              </a:rPr>
              <a:t>Bank &amp; Agency- Target 5% - Actual 4.2%</a:t>
            </a:r>
          </a:p>
          <a:p>
            <a:pPr>
              <a:defRPr/>
            </a:pPr>
            <a:r>
              <a:rPr lang="en-GB" sz="1000" dirty="0" smtClean="0">
                <a:latin typeface="+mj-lt"/>
                <a:cs typeface="Arial" pitchFamily="34" charset="0"/>
              </a:rPr>
              <a:t>Bank and agency  discontinued its upward trend in August although remains higher than at most points in the past 12 months. Corporate spend on agency has reduced significantly whilst  Operations have kept spend below the Trust target.</a:t>
            </a:r>
          </a:p>
          <a:p>
            <a:pPr>
              <a:defRPr/>
            </a:pPr>
            <a:r>
              <a:rPr lang="en-GB" sz="1000" dirty="0" smtClean="0">
                <a:latin typeface="+mj-lt"/>
                <a:cs typeface="Arial" pitchFamily="34" charset="0"/>
              </a:rPr>
              <a:t>Sessional use has remained consistent throughout the 12 months at around 2.7% of spend.</a:t>
            </a:r>
            <a:r>
              <a:rPr lang="en-GB" sz="1000" dirty="0" smtClean="0">
                <a:cs typeface="Arial" pitchFamily="34" charset="0"/>
              </a:rPr>
              <a:t>       </a:t>
            </a:r>
            <a:endParaRPr lang="en-GB" sz="1000" i="1" dirty="0" smtClean="0">
              <a:cs typeface="Arial" pitchFamily="34" charset="0"/>
            </a:endParaRPr>
          </a:p>
          <a:p>
            <a:pPr>
              <a:buFont typeface="Arial" pitchFamily="34" charset="0"/>
              <a:buNone/>
              <a:defRPr/>
            </a:pPr>
            <a:endParaRPr lang="en-GB" sz="900" b="1" dirty="0" smtClean="0">
              <a:cs typeface="Arial" pitchFamily="34" charset="0"/>
            </a:endParaRPr>
          </a:p>
          <a:p>
            <a:pPr>
              <a:buFont typeface="Arial" pitchFamily="34" charset="0"/>
              <a:buNone/>
              <a:defRPr/>
            </a:pPr>
            <a:r>
              <a:rPr lang="en-GB" sz="1000" b="1" dirty="0" smtClean="0">
                <a:latin typeface="+mj-lt"/>
                <a:cs typeface="Arial" pitchFamily="34" charset="0"/>
              </a:rPr>
              <a:t>Vacancies  -   Target  9% - Actual 6.4%</a:t>
            </a:r>
          </a:p>
          <a:p>
            <a:pPr>
              <a:defRPr/>
            </a:pPr>
            <a:r>
              <a:rPr lang="en-GB" sz="1000" dirty="0" smtClean="0">
                <a:cs typeface="Arial" pitchFamily="34" charset="0"/>
              </a:rPr>
              <a:t>Vacancies have reduced back to the June level but continue to stay below the 8% mark of 2012. This is live vacancies and does not show the vacancies which have been frozen by Directors.  WTE worked is below budgeted.</a:t>
            </a:r>
          </a:p>
          <a:p>
            <a:pPr>
              <a:buFont typeface="Arial" pitchFamily="34" charset="0"/>
              <a:buNone/>
              <a:defRPr/>
            </a:pPr>
            <a:r>
              <a:rPr lang="en-GB" sz="1000" dirty="0" smtClean="0">
                <a:latin typeface="Arial" pitchFamily="34" charset="0"/>
                <a:cs typeface="Arial" pitchFamily="34" charset="0"/>
              </a:rPr>
              <a:t> </a:t>
            </a:r>
          </a:p>
          <a:p>
            <a:pPr>
              <a:buFont typeface="Arial" pitchFamily="34" charset="0"/>
              <a:buNone/>
              <a:defRPr/>
            </a:pPr>
            <a:endParaRPr lang="en-GB" sz="900"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5CF65D29-C30C-4285-A618-FEC2DBD9F7BD}" type="slidenum">
              <a:rPr lang="en-GB" smtClean="0"/>
              <a:pPr>
                <a:defRPr/>
              </a:pPr>
              <a:t>2</a:t>
            </a:fld>
            <a:endParaRPr lang="en-GB" dirty="0"/>
          </a:p>
        </p:txBody>
      </p:sp>
      <p:pic>
        <p:nvPicPr>
          <p:cNvPr id="3077" name="Picture 6"/>
          <p:cNvPicPr>
            <a:picLocks noChangeAspect="1" noChangeArrowheads="1"/>
          </p:cNvPicPr>
          <p:nvPr/>
        </p:nvPicPr>
        <p:blipFill>
          <a:blip r:embed="rId2" cstate="print"/>
          <a:srcRect/>
          <a:stretch>
            <a:fillRect/>
          </a:stretch>
        </p:blipFill>
        <p:spPr bwMode="auto">
          <a:xfrm>
            <a:off x="468313" y="981075"/>
            <a:ext cx="4694237" cy="563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633412"/>
          </a:xfrm>
          <a:solidFill>
            <a:srgbClr val="5287B7"/>
          </a:solidFill>
        </p:spPr>
        <p:txBody>
          <a:bodyPr/>
          <a:lstStyle/>
          <a:p>
            <a:r>
              <a:rPr lang="en-GB" altLang="en-US" sz="3200" smtClean="0">
                <a:solidFill>
                  <a:schemeClr val="bg1"/>
                </a:solidFill>
                <a:latin typeface="Arial" pitchFamily="34" charset="0"/>
                <a:cs typeface="Arial" pitchFamily="34" charset="0"/>
              </a:rPr>
              <a:t>Headline HR KPIs</a:t>
            </a:r>
          </a:p>
        </p:txBody>
      </p:sp>
      <p:sp>
        <p:nvSpPr>
          <p:cNvPr id="6" name="Slide Number Placeholder 5"/>
          <p:cNvSpPr>
            <a:spLocks noGrp="1"/>
          </p:cNvSpPr>
          <p:nvPr>
            <p:ph type="sldNum" sz="quarter" idx="12"/>
          </p:nvPr>
        </p:nvSpPr>
        <p:spPr/>
        <p:txBody>
          <a:bodyPr/>
          <a:lstStyle/>
          <a:p>
            <a:pPr>
              <a:defRPr/>
            </a:pPr>
            <a:fld id="{8BAE26CC-E4F2-46EB-A94E-2EDE5990876A}" type="slidenum">
              <a:rPr lang="en-GB" smtClean="0"/>
              <a:pPr>
                <a:defRPr/>
              </a:pPr>
              <a:t>3</a:t>
            </a:fld>
            <a:endParaRPr lang="en-GB" dirty="0"/>
          </a:p>
        </p:txBody>
      </p:sp>
      <p:sp>
        <p:nvSpPr>
          <p:cNvPr id="11" name="TextBox 10"/>
          <p:cNvSpPr txBox="1"/>
          <p:nvPr/>
        </p:nvSpPr>
        <p:spPr>
          <a:xfrm>
            <a:off x="250825" y="981075"/>
            <a:ext cx="8642350" cy="1277938"/>
          </a:xfrm>
          <a:prstGeom prst="rect">
            <a:avLst/>
          </a:prstGeom>
          <a:noFill/>
        </p:spPr>
        <p:txBody>
          <a:bodyPr>
            <a:spAutoFit/>
          </a:bodyPr>
          <a:lstStyle/>
          <a:p>
            <a:pPr eaLnBrk="0" hangingPunct="0">
              <a:defRPr/>
            </a:pPr>
            <a:r>
              <a:rPr lang="en-GB" sz="1100" b="1" dirty="0">
                <a:latin typeface="+mn-lt"/>
              </a:rPr>
              <a:t>Sickness Absence - Target 3.5% - Actual  3.66%</a:t>
            </a:r>
          </a:p>
          <a:p>
            <a:pPr eaLnBrk="0" hangingPunct="0">
              <a:defRPr/>
            </a:pPr>
            <a:endParaRPr lang="en-GB" sz="1100" dirty="0">
              <a:latin typeface="+mn-lt"/>
            </a:endParaRPr>
          </a:p>
          <a:p>
            <a:pPr marL="171450" indent="-171450" eaLnBrk="0" hangingPunct="0">
              <a:buFont typeface="Arial" panose="020B0604020202020204" pitchFamily="34" charset="0"/>
              <a:buChar char="•"/>
              <a:defRPr/>
            </a:pPr>
            <a:r>
              <a:rPr lang="en-GB" sz="1100" dirty="0">
                <a:latin typeface="+mn-lt"/>
              </a:rPr>
              <a:t>For the second month running (this is data to end July) we see a decrease in sickness absence of 0.06% meaning we are only 0.16% above the Trust target.  This is  typical for this period of the year. It is likely, to judge by trend information that there will be a peak in August.</a:t>
            </a:r>
          </a:p>
          <a:p>
            <a:pPr marL="171450" indent="-171450" eaLnBrk="0" hangingPunct="0">
              <a:buFont typeface="Arial" panose="020B0604020202020204" pitchFamily="34" charset="0"/>
              <a:buChar char="•"/>
              <a:defRPr/>
            </a:pPr>
            <a:r>
              <a:rPr lang="en-GB" sz="1100" dirty="0">
                <a:latin typeface="+mn-lt"/>
              </a:rPr>
              <a:t>Anxiety, stress, depression, other psychiatric illnesses has replaced  cold, coughs and influenza as the most prevalent reason for sickness absence. </a:t>
            </a:r>
          </a:p>
          <a:p>
            <a:pPr marL="171450" indent="-171450" eaLnBrk="0" hangingPunct="0">
              <a:buFont typeface="Arial" panose="020B0604020202020204" pitchFamily="34" charset="0"/>
              <a:buChar char="•"/>
              <a:defRPr/>
            </a:pPr>
            <a:r>
              <a:rPr lang="en-GB" sz="1100" dirty="0">
                <a:latin typeface="+mn-lt"/>
              </a:rPr>
              <a:t>In some instances areas of high stress go alongside areas where there is higher turnover and/or a higher level of vacancies and in some instances where most bank and agency is deployed.  However equally there are areas which have high stress but none of the above features.</a:t>
            </a:r>
          </a:p>
        </p:txBody>
      </p:sp>
      <p:graphicFrame>
        <p:nvGraphicFramePr>
          <p:cNvPr id="9" name="Chart 8"/>
          <p:cNvGraphicFramePr>
            <a:graphicFrameLocks noGrp="1"/>
          </p:cNvGraphicFramePr>
          <p:nvPr/>
        </p:nvGraphicFramePr>
        <p:xfrm>
          <a:off x="107504" y="2492896"/>
          <a:ext cx="8352928" cy="42663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88913"/>
            <a:ext cx="8229600" cy="706437"/>
          </a:xfrm>
          <a:solidFill>
            <a:srgbClr val="5287B7"/>
          </a:solidFill>
        </p:spPr>
        <p:txBody>
          <a:bodyPr/>
          <a:lstStyle/>
          <a:p>
            <a:r>
              <a:rPr lang="en-GB" altLang="en-US" sz="3200" smtClean="0">
                <a:solidFill>
                  <a:schemeClr val="bg1"/>
                </a:solidFill>
                <a:latin typeface="Arial" pitchFamily="34" charset="0"/>
                <a:cs typeface="Arial" pitchFamily="34" charset="0"/>
              </a:rPr>
              <a:t>Recruitment KPIs</a:t>
            </a:r>
          </a:p>
        </p:txBody>
      </p:sp>
      <p:sp>
        <p:nvSpPr>
          <p:cNvPr id="4" name="Slide Number Placeholder 3"/>
          <p:cNvSpPr>
            <a:spLocks noGrp="1"/>
          </p:cNvSpPr>
          <p:nvPr>
            <p:ph type="sldNum" sz="quarter" idx="12"/>
          </p:nvPr>
        </p:nvSpPr>
        <p:spPr/>
        <p:txBody>
          <a:bodyPr/>
          <a:lstStyle/>
          <a:p>
            <a:pPr>
              <a:defRPr/>
            </a:pPr>
            <a:fld id="{DEB61C04-7460-41FE-9869-A9C8FEB700BD}" type="slidenum">
              <a:rPr lang="en-GB" smtClean="0"/>
              <a:pPr>
                <a:defRPr/>
              </a:pPr>
              <a:t>4</a:t>
            </a:fld>
            <a:endParaRPr lang="en-GB" dirty="0"/>
          </a:p>
        </p:txBody>
      </p:sp>
      <p:graphicFrame>
        <p:nvGraphicFramePr>
          <p:cNvPr id="2" name="Table 1"/>
          <p:cNvGraphicFramePr>
            <a:graphicFrameLocks noGrp="1"/>
          </p:cNvGraphicFramePr>
          <p:nvPr/>
        </p:nvGraphicFramePr>
        <p:xfrm>
          <a:off x="179388" y="3500438"/>
          <a:ext cx="8424862" cy="2703514"/>
        </p:xfrm>
        <a:graphic>
          <a:graphicData uri="http://schemas.openxmlformats.org/drawingml/2006/table">
            <a:tbl>
              <a:tblPr/>
              <a:tblGrid>
                <a:gridCol w="3019506"/>
                <a:gridCol w="1851376"/>
                <a:gridCol w="1851376"/>
                <a:gridCol w="1702604"/>
              </a:tblGrid>
              <a:tr h="229075">
                <a:tc gridSpan="4">
                  <a:txBody>
                    <a:bodyPr/>
                    <a:lstStyle/>
                    <a:p>
                      <a:pPr algn="ctr" fontAlgn="b"/>
                      <a:r>
                        <a:rPr lang="en-GB" sz="1200" b="1" i="0" u="none" strike="noStrike" dirty="0">
                          <a:solidFill>
                            <a:srgbClr val="000000"/>
                          </a:solidFill>
                          <a:effectLst/>
                          <a:latin typeface="Gill Sans MT"/>
                        </a:rPr>
                        <a:t>Days to Completion of Recruitment Activity Stage</a:t>
                      </a:r>
                    </a:p>
                  </a:txBody>
                  <a:tcPr marL="9525" marR="9525" marT="95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192786">
                <a:tc>
                  <a:txBody>
                    <a:bodyPr/>
                    <a:lstStyle/>
                    <a:p>
                      <a:pPr algn="l" fontAlgn="b"/>
                      <a:endParaRPr lang="en-GB" sz="1000" b="0" i="0" u="none" strike="noStrike" dirty="0">
                        <a:solidFill>
                          <a:srgbClr val="000000"/>
                        </a:solidFill>
                        <a:effectLst/>
                        <a:latin typeface="Gill Sans MT"/>
                      </a:endParaRPr>
                    </a:p>
                  </a:txBody>
                  <a:tcPr marL="9525" marR="9525" marT="95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a:noFill/>
                    </a:lnL>
                    <a:lnR>
                      <a:noFill/>
                    </a:lnR>
                    <a:lnT w="6350" cap="flat" cmpd="sng" algn="ctr">
                      <a:solidFill>
                        <a:srgbClr val="000000"/>
                      </a:solidFill>
                      <a:prstDash val="solid"/>
                      <a:round/>
                      <a:headEnd type="none" w="med" len="med"/>
                      <a:tailEnd type="none" w="med" len="med"/>
                    </a:lnT>
                    <a:lnB>
                      <a:noFill/>
                    </a:lnB>
                  </a:tcPr>
                </a:tc>
              </a:tr>
              <a:tr h="546579">
                <a:tc>
                  <a:txBody>
                    <a:bodyPr/>
                    <a:lstStyle/>
                    <a:p>
                      <a:pPr algn="l" fontAlgn="t"/>
                      <a:r>
                        <a:rPr lang="en-GB" sz="1000" b="0" i="0" u="none" strike="noStrike" dirty="0">
                          <a:solidFill>
                            <a:srgbClr val="000000"/>
                          </a:solidFill>
                          <a:effectLst/>
                          <a:latin typeface="Gill Sans MT"/>
                        </a:rPr>
                        <a:t>Recruitment Activity Stages</a:t>
                      </a:r>
                    </a:p>
                  </a:txBody>
                  <a:tcPr marL="9525" marR="9525" marT="95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t"/>
                      <a:r>
                        <a:rPr lang="en-GB" sz="1000" b="0" i="0" u="none" strike="noStrike" dirty="0">
                          <a:solidFill>
                            <a:srgbClr val="000000"/>
                          </a:solidFill>
                          <a:effectLst/>
                          <a:latin typeface="Gill Sans MT"/>
                        </a:rPr>
                        <a:t>Work days to complete each stage</a:t>
                      </a:r>
                    </a:p>
                  </a:txBody>
                  <a:tcPr marL="9525" marR="9525" marT="95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t"/>
                      <a:r>
                        <a:rPr lang="en-GB" sz="1000" b="0" i="0" u="none" strike="noStrike" dirty="0">
                          <a:solidFill>
                            <a:srgbClr val="000000"/>
                          </a:solidFill>
                          <a:effectLst/>
                          <a:latin typeface="Gill Sans MT"/>
                        </a:rPr>
                        <a:t>Calendar days to complete each stage</a:t>
                      </a:r>
                    </a:p>
                  </a:txBody>
                  <a:tcPr marL="9525" marR="9525" marT="95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Closing of NHS Jobs</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10</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14</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Sent to Manager for Shortlisting</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2</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2.8</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Shortlisting Completed</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6</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8.4</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Latest Interview Date</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8</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11.2</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Offer Made</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10</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14</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Date Cleared</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18</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25.2</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Start Date</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14</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19.6</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 </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Gill Sans MT"/>
                        </a:rPr>
                        <a:t> </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Gill Sans MT"/>
                        </a:rPr>
                        <a:t> </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r h="192786">
                <a:tc>
                  <a:txBody>
                    <a:bodyPr/>
                    <a:lstStyle/>
                    <a:p>
                      <a:pPr algn="l" fontAlgn="b"/>
                      <a:r>
                        <a:rPr lang="en-GB" sz="1000" b="0" i="0" u="none" strike="noStrike" dirty="0">
                          <a:solidFill>
                            <a:srgbClr val="000000"/>
                          </a:solidFill>
                          <a:effectLst/>
                          <a:latin typeface="Gill Sans MT"/>
                        </a:rPr>
                        <a:t>Totals</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68</a:t>
                      </a: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 </a:t>
                      </a:r>
                      <a:r>
                        <a:rPr lang="en-GB" sz="1000" b="0" i="0" u="none" strike="noStrike" dirty="0" smtClean="0">
                          <a:solidFill>
                            <a:srgbClr val="000000"/>
                          </a:solidFill>
                          <a:effectLst/>
                          <a:latin typeface="Gill Sans MT"/>
                        </a:rPr>
                        <a:t>95.2</a:t>
                      </a:r>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Gill Sans MT"/>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3" name="TextBox 2"/>
          <p:cNvSpPr txBox="1"/>
          <p:nvPr/>
        </p:nvSpPr>
        <p:spPr>
          <a:xfrm>
            <a:off x="179388" y="908050"/>
            <a:ext cx="8856662" cy="1939925"/>
          </a:xfrm>
          <a:prstGeom prst="rect">
            <a:avLst/>
          </a:prstGeom>
          <a:noFill/>
        </p:spPr>
        <p:txBody>
          <a:bodyPr>
            <a:spAutoFit/>
          </a:bodyPr>
          <a:lstStyle/>
          <a:p>
            <a:pPr>
              <a:defRPr/>
            </a:pPr>
            <a:r>
              <a:rPr lang="en-GB" sz="1000" b="1" dirty="0">
                <a:latin typeface="+mn-lt"/>
              </a:rPr>
              <a:t>Recruitment figures:</a:t>
            </a:r>
            <a:endParaRPr lang="en-GB" sz="1000" dirty="0">
              <a:latin typeface="+mn-lt"/>
            </a:endParaRPr>
          </a:p>
          <a:p>
            <a:pPr>
              <a:defRPr/>
            </a:pPr>
            <a:r>
              <a:rPr lang="en-GB" sz="1000" dirty="0">
                <a:latin typeface="+mn-lt"/>
              </a:rPr>
              <a:t> </a:t>
            </a:r>
          </a:p>
          <a:p>
            <a:pPr>
              <a:defRPr/>
            </a:pPr>
            <a:r>
              <a:rPr lang="en-GB" sz="1000" dirty="0">
                <a:latin typeface="+mn-lt"/>
              </a:rPr>
              <a:t>The following table details the recruitment KPIs from the 1</a:t>
            </a:r>
            <a:r>
              <a:rPr lang="en-GB" sz="1000" baseline="30000" dirty="0">
                <a:latin typeface="+mn-lt"/>
              </a:rPr>
              <a:t>st</a:t>
            </a:r>
            <a:r>
              <a:rPr lang="en-GB" sz="1000" dirty="0">
                <a:latin typeface="+mn-lt"/>
              </a:rPr>
              <a:t> June to the 31</a:t>
            </a:r>
            <a:r>
              <a:rPr lang="en-GB" sz="1000" baseline="30000" dirty="0">
                <a:latin typeface="+mn-lt"/>
              </a:rPr>
              <a:t>st</a:t>
            </a:r>
            <a:r>
              <a:rPr lang="en-GB" sz="1000" dirty="0">
                <a:latin typeface="+mn-lt"/>
              </a:rPr>
              <a:t> August 2013.  The activity undertaken during the process of filling a vacancy is broken down into the following stages:</a:t>
            </a:r>
          </a:p>
          <a:p>
            <a:pPr>
              <a:defRPr/>
            </a:pPr>
            <a:r>
              <a:rPr lang="en-GB" sz="1000" dirty="0">
                <a:latin typeface="+mn-lt"/>
              </a:rPr>
              <a:t> </a:t>
            </a:r>
          </a:p>
          <a:p>
            <a:pPr>
              <a:defRPr/>
            </a:pPr>
            <a:r>
              <a:rPr lang="en-GB" sz="1000" dirty="0">
                <a:latin typeface="+mn-lt"/>
              </a:rPr>
              <a:t>Closing of NHS Jobs                                      Number of days a post is advertised on NHS Jobs</a:t>
            </a:r>
          </a:p>
          <a:p>
            <a:pPr>
              <a:defRPr/>
            </a:pPr>
            <a:r>
              <a:rPr lang="en-GB" sz="1000" dirty="0">
                <a:latin typeface="+mn-lt"/>
              </a:rPr>
              <a:t>Sent to manager for shortlisting               Working days  between advert closing on NHS Jobs and manager receiving applications for shortlisting</a:t>
            </a:r>
          </a:p>
          <a:p>
            <a:pPr>
              <a:defRPr/>
            </a:pPr>
            <a:r>
              <a:rPr lang="en-GB" sz="1000" dirty="0">
                <a:latin typeface="+mn-lt"/>
              </a:rPr>
              <a:t>Shortlisting completed                                Number of days between manager receiving  applications and shortlisting form returned to recruitment</a:t>
            </a:r>
          </a:p>
          <a:p>
            <a:pPr>
              <a:defRPr/>
            </a:pPr>
            <a:r>
              <a:rPr lang="en-GB" sz="1000" dirty="0">
                <a:latin typeface="+mn-lt"/>
              </a:rPr>
              <a:t>Latest interview date                                   Number of days between shortlisting form received in recruitment and  date of  interview</a:t>
            </a:r>
          </a:p>
          <a:p>
            <a:pPr>
              <a:defRPr/>
            </a:pPr>
            <a:r>
              <a:rPr lang="en-GB" sz="1000" dirty="0">
                <a:latin typeface="+mn-lt"/>
              </a:rPr>
              <a:t>Offer made                                                    How many days  between  interview taking place and recruitment team receiving offer of appointment paperwork</a:t>
            </a:r>
          </a:p>
          <a:p>
            <a:pPr>
              <a:defRPr/>
            </a:pPr>
            <a:r>
              <a:rPr lang="en-GB" sz="1000" dirty="0">
                <a:latin typeface="+mn-lt"/>
              </a:rPr>
              <a:t>Date cleared                                                  How many days between an offer of employment being made and all pre-employment checks being received</a:t>
            </a:r>
          </a:p>
          <a:p>
            <a:pPr>
              <a:defRPr/>
            </a:pPr>
            <a:r>
              <a:rPr lang="en-GB" sz="1000" dirty="0">
                <a:latin typeface="+mn-lt"/>
              </a:rPr>
              <a:t>Start date                                                       Details how many days between a candidate receiving all pre-employment checks and their start date with the Trust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16FC97-466A-4EE8-B7AA-DB74D6ED275A}" type="slidenum">
              <a:rPr lang="en-GB" smtClean="0"/>
              <a:pPr>
                <a:defRPr/>
              </a:pPr>
              <a:t>5</a:t>
            </a:fld>
            <a:endParaRPr lang="en-GB" dirty="0"/>
          </a:p>
        </p:txBody>
      </p:sp>
      <p:sp>
        <p:nvSpPr>
          <p:cNvPr id="6147" name="Title 1"/>
          <p:cNvSpPr>
            <a:spLocks noGrp="1"/>
          </p:cNvSpPr>
          <p:nvPr>
            <p:ph type="title"/>
          </p:nvPr>
        </p:nvSpPr>
        <p:spPr>
          <a:xfrm>
            <a:off x="457200" y="274638"/>
            <a:ext cx="8229600" cy="777875"/>
          </a:xfrm>
          <a:solidFill>
            <a:srgbClr val="5287B7"/>
          </a:solidFill>
        </p:spPr>
        <p:txBody>
          <a:bodyPr/>
          <a:lstStyle/>
          <a:p>
            <a:r>
              <a:rPr lang="en-GB" altLang="en-US" sz="3200" smtClean="0">
                <a:solidFill>
                  <a:schemeClr val="bg1"/>
                </a:solidFill>
                <a:latin typeface="Arial" pitchFamily="34" charset="0"/>
                <a:cs typeface="Arial" pitchFamily="34" charset="0"/>
              </a:rPr>
              <a:t>Recruitment KPIs</a:t>
            </a:r>
          </a:p>
        </p:txBody>
      </p:sp>
      <p:graphicFrame>
        <p:nvGraphicFramePr>
          <p:cNvPr id="6148" name="Content Placeholder 5"/>
          <p:cNvGraphicFramePr>
            <a:graphicFrameLocks noGrp="1"/>
          </p:cNvGraphicFramePr>
          <p:nvPr>
            <p:ph idx="1"/>
          </p:nvPr>
        </p:nvGraphicFramePr>
        <p:xfrm>
          <a:off x="344488" y="3789363"/>
          <a:ext cx="8455025" cy="2767012"/>
        </p:xfrm>
        <a:graphic>
          <a:graphicData uri="http://schemas.openxmlformats.org/presentationml/2006/ole">
            <p:oleObj spid="_x0000_s6148" r:id="rId3" imgW="8455885" imgH="2767824" progId="Excel.Chart.8">
              <p:embed/>
            </p:oleObj>
          </a:graphicData>
        </a:graphic>
      </p:graphicFrame>
      <p:graphicFrame>
        <p:nvGraphicFramePr>
          <p:cNvPr id="8" name="Table 7"/>
          <p:cNvGraphicFramePr>
            <a:graphicFrameLocks noGrp="1"/>
          </p:cNvGraphicFramePr>
          <p:nvPr/>
        </p:nvGraphicFramePr>
        <p:xfrm>
          <a:off x="107950" y="1557338"/>
          <a:ext cx="8568506" cy="1999925"/>
        </p:xfrm>
        <a:graphic>
          <a:graphicData uri="http://schemas.openxmlformats.org/drawingml/2006/table">
            <a:tbl>
              <a:tblPr/>
              <a:tblGrid>
                <a:gridCol w="2186829"/>
                <a:gridCol w="1340828"/>
                <a:gridCol w="1340828"/>
                <a:gridCol w="1233084"/>
                <a:gridCol w="1233084"/>
                <a:gridCol w="1233853"/>
              </a:tblGrid>
              <a:tr h="474842">
                <a:tc>
                  <a:txBody>
                    <a:bodyPr/>
                    <a:lstStyle/>
                    <a:p>
                      <a:pPr algn="l" fontAlgn="t"/>
                      <a:r>
                        <a:rPr lang="en-GB" sz="1000" b="0" i="0" u="none" strike="noStrike" dirty="0">
                          <a:solidFill>
                            <a:srgbClr val="000000"/>
                          </a:solidFill>
                          <a:effectLst/>
                          <a:latin typeface="Gill Sans MT"/>
                        </a:rPr>
                        <a:t>Staff group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Gill Sans MT"/>
                        </a:rPr>
                        <a:t>Establishment Figure</a:t>
                      </a:r>
                    </a:p>
                  </a:txBody>
                  <a:tcPr marL="9525" marR="9525" marT="9525" marB="0">
                    <a:lnL w="6350" cap="flat" cmpd="sng" algn="ctr">
                      <a:solidFill>
                        <a:srgbClr val="000000"/>
                      </a:solidFill>
                      <a:prstDash val="solid"/>
                      <a:round/>
                      <a:headEnd type="none" w="med" len="med"/>
                      <a:tailEnd type="none" w="med" len="med"/>
                    </a:lnL>
                  </a:tcPr>
                </a:tc>
                <a:tc>
                  <a:txBody>
                    <a:bodyPr/>
                    <a:lstStyle/>
                    <a:p>
                      <a:pPr algn="r" fontAlgn="t"/>
                      <a:r>
                        <a:rPr lang="en-GB" sz="1000" b="0" i="0" u="none" strike="noStrike" dirty="0">
                          <a:solidFill>
                            <a:srgbClr val="000000"/>
                          </a:solidFill>
                          <a:effectLst/>
                          <a:latin typeface="Gill Sans MT"/>
                        </a:rPr>
                        <a:t>Total</a:t>
                      </a:r>
                    </a:p>
                  </a:txBody>
                  <a:tcPr marL="9525" marR="9525" marT="9525" marB="0"/>
                </a:tc>
                <a:tc>
                  <a:txBody>
                    <a:bodyPr/>
                    <a:lstStyle/>
                    <a:p>
                      <a:pPr algn="r" fontAlgn="t"/>
                      <a:r>
                        <a:rPr lang="en-GB" sz="1000" b="0" i="0" u="none" strike="noStrike" dirty="0">
                          <a:solidFill>
                            <a:srgbClr val="000000"/>
                          </a:solidFill>
                          <a:effectLst/>
                          <a:latin typeface="Gill Sans MT"/>
                        </a:rPr>
                        <a:t>Average per Month</a:t>
                      </a:r>
                    </a:p>
                  </a:txBody>
                  <a:tcPr marL="9525" marR="9525" marT="9525" marB="0"/>
                </a:tc>
                <a:tc>
                  <a:txBody>
                    <a:bodyPr/>
                    <a:lstStyle/>
                    <a:p>
                      <a:pPr algn="r" fontAlgn="t"/>
                      <a:r>
                        <a:rPr lang="en-GB" sz="1000" b="0" i="0" u="none" strike="noStrike" dirty="0">
                          <a:solidFill>
                            <a:srgbClr val="000000"/>
                          </a:solidFill>
                          <a:effectLst/>
                          <a:latin typeface="Gill Sans MT"/>
                        </a:rPr>
                        <a:t>Average per Year</a:t>
                      </a:r>
                    </a:p>
                  </a:txBody>
                  <a:tcPr marL="9525" marR="9525" marT="9525"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Gill Sans MT"/>
                        </a:rPr>
                        <a:t>% </a:t>
                      </a:r>
                      <a:r>
                        <a:rPr lang="en-GB" sz="1000" b="0" i="0" u="none" strike="noStrike" dirty="0" smtClean="0">
                          <a:solidFill>
                            <a:srgbClr val="000000"/>
                          </a:solidFill>
                          <a:effectLst/>
                          <a:latin typeface="Gill Sans MT"/>
                        </a:rPr>
                        <a:t>Average </a:t>
                      </a:r>
                      <a:r>
                        <a:rPr lang="en-GB" sz="1000" b="0" i="0" u="none" strike="noStrike" dirty="0">
                          <a:solidFill>
                            <a:srgbClr val="000000"/>
                          </a:solidFill>
                          <a:effectLst/>
                          <a:latin typeface="Gill Sans MT"/>
                        </a:rPr>
                        <a:t>per year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282">
                <a:tc>
                  <a:txBody>
                    <a:bodyPr/>
                    <a:lstStyle/>
                    <a:p>
                      <a:pPr algn="l" fontAlgn="b"/>
                      <a:r>
                        <a:rPr lang="en-GB" sz="1000" b="0" i="0" u="none" strike="noStrike" dirty="0">
                          <a:solidFill>
                            <a:srgbClr val="000000"/>
                          </a:solidFill>
                          <a:effectLst/>
                          <a:latin typeface="Gill Sans MT"/>
                        </a:rPr>
                        <a:t>Add Prof Scientific and Technic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09">
                <a:tc>
                  <a:txBody>
                    <a:bodyPr/>
                    <a:lstStyle/>
                    <a:p>
                      <a:pPr algn="l" fontAlgn="b"/>
                      <a:r>
                        <a:rPr lang="en-GB" sz="1000" b="0" i="0" u="none" strike="noStrike" dirty="0">
                          <a:solidFill>
                            <a:srgbClr val="000000"/>
                          </a:solidFill>
                          <a:effectLst/>
                          <a:latin typeface="Gill Sans MT"/>
                        </a:rPr>
                        <a:t>Additional Clinical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GB" sz="1000" b="0" i="0" u="none" strike="noStrike" dirty="0">
                          <a:solidFill>
                            <a:srgbClr val="000000"/>
                          </a:solidFill>
                          <a:effectLst/>
                          <a:latin typeface="Gill Sans MT"/>
                        </a:rPr>
                        <a:t>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GB" sz="1000" b="0" i="0" u="none" strike="noStrike" dirty="0">
                          <a:solidFill>
                            <a:srgbClr val="000000"/>
                          </a:solidFill>
                          <a:effectLst/>
                          <a:latin typeface="Gill Sans MT"/>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GB" sz="1000" b="0" i="0" u="none" strike="noStrike" dirty="0">
                          <a:solidFill>
                            <a:srgbClr val="000000"/>
                          </a:solidFill>
                          <a:effectLst/>
                          <a:latin typeface="Gill Sans MT"/>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GB" sz="1000" b="0" i="0" u="none" strike="noStrike" dirty="0">
                          <a:solidFill>
                            <a:srgbClr val="000000"/>
                          </a:solidFill>
                          <a:effectLst/>
                          <a:latin typeface="Gill Sans MT"/>
                        </a:rPr>
                        <a:t>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GB" sz="1000" b="0" i="0" u="none" strike="noStrike" dirty="0">
                          <a:solidFill>
                            <a:srgbClr val="000000"/>
                          </a:solidFill>
                          <a:effectLst/>
                          <a:latin typeface="Gill Sans MT"/>
                        </a:rPr>
                        <a:t>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88282">
                <a:tc>
                  <a:txBody>
                    <a:bodyPr/>
                    <a:lstStyle/>
                    <a:p>
                      <a:pPr algn="l" fontAlgn="b"/>
                      <a:r>
                        <a:rPr lang="en-GB" sz="1000" b="0" i="0" u="none" strike="noStrike" dirty="0">
                          <a:solidFill>
                            <a:srgbClr val="000000"/>
                          </a:solidFill>
                          <a:effectLst/>
                          <a:latin typeface="Gill Sans MT"/>
                        </a:rPr>
                        <a:t>Administrative and Clerical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282">
                <a:tc>
                  <a:txBody>
                    <a:bodyPr/>
                    <a:lstStyle/>
                    <a:p>
                      <a:pPr algn="l" fontAlgn="b"/>
                      <a:r>
                        <a:rPr lang="en-GB" sz="1000" b="0" i="0" u="none" strike="noStrike" dirty="0">
                          <a:solidFill>
                            <a:srgbClr val="000000"/>
                          </a:solidFill>
                          <a:effectLst/>
                          <a:latin typeface="Gill Sans MT"/>
                        </a:rPr>
                        <a:t>Allied Health Professionals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282">
                <a:tc>
                  <a:txBody>
                    <a:bodyPr/>
                    <a:lstStyle/>
                    <a:p>
                      <a:pPr algn="l" fontAlgn="b"/>
                      <a:r>
                        <a:rPr lang="en-GB" sz="1000" b="0" i="0" u="none" strike="noStrike" dirty="0">
                          <a:solidFill>
                            <a:srgbClr val="000000"/>
                          </a:solidFill>
                          <a:effectLst/>
                          <a:latin typeface="Gill Sans MT"/>
                        </a:rPr>
                        <a:t>Medical and 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282">
                <a:tc>
                  <a:txBody>
                    <a:bodyPr/>
                    <a:lstStyle/>
                    <a:p>
                      <a:pPr algn="l" fontAlgn="b"/>
                      <a:r>
                        <a:rPr lang="en-GB" sz="1000" b="0" i="0" u="none" strike="noStrike" dirty="0">
                          <a:solidFill>
                            <a:srgbClr val="000000"/>
                          </a:solidFill>
                          <a:effectLst/>
                          <a:latin typeface="Gill Sans MT"/>
                        </a:rPr>
                        <a:t>Nursing and Midwifery Registered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282">
                <a:tc>
                  <a:txBody>
                    <a:bodyPr/>
                    <a:lstStyle/>
                    <a:p>
                      <a:pPr algn="l" fontAlgn="b"/>
                      <a:r>
                        <a:rPr lang="en-GB" sz="1000" b="0" i="0" u="none" strike="noStrike" dirty="0">
                          <a:solidFill>
                            <a:srgbClr val="000000"/>
                          </a:solidFill>
                          <a:effectLst/>
                          <a:latin typeface="Gill Sans MT"/>
                        </a:rPr>
                        <a:t>Honorary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282">
                <a:tc>
                  <a:txBody>
                    <a:bodyPr/>
                    <a:lstStyle/>
                    <a:p>
                      <a:pPr algn="l" fontAlgn="b"/>
                      <a:r>
                        <a:rPr lang="en-GB" sz="1000" b="0" i="0" u="none" strike="noStrike" dirty="0">
                          <a:solidFill>
                            <a:srgbClr val="000000"/>
                          </a:solidFill>
                          <a:effectLst/>
                          <a:latin typeface="Gill Sans MT"/>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6147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477.0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Gill Sans MT"/>
                        </a:rPr>
                        <a:t>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179388" y="1128713"/>
            <a:ext cx="8785225" cy="276225"/>
          </a:xfrm>
          <a:prstGeom prst="rect">
            <a:avLst/>
          </a:prstGeom>
          <a:noFill/>
        </p:spPr>
        <p:txBody>
          <a:bodyPr>
            <a:spAutoFit/>
          </a:bodyPr>
          <a:lstStyle/>
          <a:p>
            <a:pPr>
              <a:defRPr/>
            </a:pPr>
            <a:r>
              <a:rPr lang="en-GB" sz="1200" b="1" dirty="0">
                <a:latin typeface="+mn-lt"/>
              </a:rPr>
              <a:t>Vacancies by staff group: </a:t>
            </a:r>
            <a:r>
              <a:rPr lang="en-GB" sz="1200" dirty="0">
                <a:latin typeface="+mn-lt"/>
              </a:rPr>
              <a:t>This data is from the 1</a:t>
            </a:r>
            <a:r>
              <a:rPr lang="en-GB" sz="1200" baseline="30000" dirty="0">
                <a:latin typeface="+mn-lt"/>
              </a:rPr>
              <a:t>st</a:t>
            </a:r>
            <a:r>
              <a:rPr lang="en-GB" sz="1200" dirty="0">
                <a:latin typeface="+mn-lt"/>
              </a:rPr>
              <a:t> June to the 31</a:t>
            </a:r>
            <a:r>
              <a:rPr lang="en-GB" sz="1200" baseline="30000" dirty="0">
                <a:latin typeface="+mn-lt"/>
              </a:rPr>
              <a:t>st</a:t>
            </a:r>
            <a:r>
              <a:rPr lang="en-GB" sz="1200" dirty="0">
                <a:latin typeface="+mn-lt"/>
              </a:rPr>
              <a:t> August 2013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77875"/>
          </a:xfrm>
          <a:solidFill>
            <a:srgbClr val="5287B7"/>
          </a:solidFill>
        </p:spPr>
        <p:txBody>
          <a:bodyPr/>
          <a:lstStyle/>
          <a:p>
            <a:r>
              <a:rPr lang="en-GB" altLang="en-US" sz="3200" smtClean="0">
                <a:solidFill>
                  <a:schemeClr val="bg1"/>
                </a:solidFill>
                <a:latin typeface="Arial" pitchFamily="34" charset="0"/>
                <a:cs typeface="Arial" pitchFamily="34" charset="0"/>
              </a:rPr>
              <a:t>Exit Questionnaire Data </a:t>
            </a:r>
          </a:p>
        </p:txBody>
      </p:sp>
      <p:sp>
        <p:nvSpPr>
          <p:cNvPr id="4" name="Slide Number Placeholder 3"/>
          <p:cNvSpPr>
            <a:spLocks noGrp="1"/>
          </p:cNvSpPr>
          <p:nvPr>
            <p:ph type="sldNum" sz="quarter" idx="12"/>
          </p:nvPr>
        </p:nvSpPr>
        <p:spPr/>
        <p:txBody>
          <a:bodyPr/>
          <a:lstStyle/>
          <a:p>
            <a:pPr>
              <a:defRPr/>
            </a:pPr>
            <a:fld id="{BDFC436B-DEC9-4245-826C-BB2C203B2BFD}" type="slidenum">
              <a:rPr lang="en-GB" smtClean="0"/>
              <a:pPr>
                <a:defRPr/>
              </a:pPr>
              <a:t>6</a:t>
            </a:fld>
            <a:endParaRPr lang="en-GB" dirty="0"/>
          </a:p>
        </p:txBody>
      </p:sp>
      <p:graphicFrame>
        <p:nvGraphicFramePr>
          <p:cNvPr id="3" name="Content Placeholder 2"/>
          <p:cNvGraphicFramePr>
            <a:graphicFrameLocks noGrp="1"/>
          </p:cNvGraphicFramePr>
          <p:nvPr>
            <p:ph idx="1"/>
          </p:nvPr>
        </p:nvGraphicFramePr>
        <p:xfrm>
          <a:off x="468313" y="1814513"/>
          <a:ext cx="5573712" cy="1562100"/>
        </p:xfrm>
        <a:graphic>
          <a:graphicData uri="http://schemas.openxmlformats.org/drawingml/2006/table">
            <a:tbl>
              <a:tblPr/>
              <a:tblGrid>
                <a:gridCol w="1643062"/>
                <a:gridCol w="2725738"/>
                <a:gridCol w="836612"/>
                <a:gridCol w="368300"/>
              </a:tblGrid>
              <a:tr h="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363"/>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Division</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a:noFill/>
                    </a:lnT>
                    <a:lnB w="12700" cap="flat" cmpd="sng" algn="ctr">
                      <a:solidFill>
                        <a:srgbClr val="B1B1B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a:noFill/>
                    </a:lnT>
                    <a:lnB w="12700" cap="flat" cmpd="sng" algn="ctr">
                      <a:solidFill>
                        <a:srgbClr val="B1B1B1"/>
                      </a:solidFill>
                      <a:prstDash val="solid"/>
                      <a:round/>
                      <a:headEnd type="none" w="med" len="med"/>
                      <a:tailEnd type="none" w="med" len="med"/>
                    </a:lnB>
                    <a:lnTlToBr>
                      <a:noFill/>
                    </a:lnTlToBr>
                    <a:lnBlToTr>
                      <a:noFill/>
                    </a:lnBlToTr>
                    <a:solidFill>
                      <a:srgbClr val="FFFFCC"/>
                    </a:solidFill>
                  </a:tcPr>
                </a:tc>
                <a:tc>
                  <a:txBody>
                    <a:bodyPr/>
                    <a:lstStyle>
                      <a:lvl1pPr marL="252413"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52413" marR="0" lvl="0" indent="0" algn="l" defTabSz="914400" rtl="0" eaLnBrk="1" fontAlgn="base" latinLnBrk="0" hangingPunct="1">
                        <a:lnSpc>
                          <a:spcPct val="100000"/>
                        </a:lnSpc>
                        <a:spcBef>
                          <a:spcPts val="363"/>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Percent</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a:noFill/>
                    </a:lnT>
                    <a:lnB w="12700" cap="flat" cmpd="sng" algn="ctr">
                      <a:solidFill>
                        <a:srgbClr val="B1B1B1"/>
                      </a:solidFill>
                      <a:prstDash val="solid"/>
                      <a:round/>
                      <a:headEnd type="none" w="med" len="med"/>
                      <a:tailEnd type="none" w="med" len="med"/>
                    </a:lnB>
                    <a:lnTlToBr>
                      <a:noFill/>
                    </a:lnTlToBr>
                    <a:lnBlToTr>
                      <a:noFill/>
                    </a:lnBlToTr>
                    <a:solidFill>
                      <a:srgbClr val="FFFFCC"/>
                    </a:solidFill>
                  </a:tcPr>
                </a:tc>
                <a:tc>
                  <a:txBody>
                    <a:bodyPr/>
                    <a:lstStyle>
                      <a:lvl1pPr marL="5715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57150" marR="0" lvl="0" indent="0" algn="l" defTabSz="914400" rtl="0" eaLnBrk="1" fontAlgn="base" latinLnBrk="0" hangingPunct="1">
                        <a:lnSpc>
                          <a:spcPct val="100000"/>
                        </a:lnSpc>
                        <a:spcBef>
                          <a:spcPts val="363"/>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Count</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a:noFill/>
                    </a:lnT>
                    <a:lnB w="12700" cap="flat" cmpd="sng" algn="ctr">
                      <a:solidFill>
                        <a:srgbClr val="B1B1B1"/>
                      </a:solidFill>
                      <a:prstDash val="solid"/>
                      <a:round/>
                      <a:headEnd type="none" w="med" len="med"/>
                      <a:tailEnd type="none" w="med" len="med"/>
                    </a:lnB>
                    <a:lnTlToBr>
                      <a:noFill/>
                    </a:lnTlToBr>
                    <a:lnBlToTr>
                      <a:noFill/>
                    </a:lnBlToTr>
                    <a:solidFill>
                      <a:srgbClr val="FFFFCC"/>
                    </a:solid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Corporate</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16%</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23653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3653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16</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Children and Families</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25%</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23653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3653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24</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Community</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28%</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23653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3653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27</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Specialised</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5%</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5</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Mental Health</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21%</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23653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3653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20</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Unspecified</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5%</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5</a:t>
                      </a:r>
                      <a:endParaRPr kumimoji="0" lang="en-GB"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bl>
          </a:graphicData>
        </a:graphic>
      </p:graphicFrame>
      <p:sp>
        <p:nvSpPr>
          <p:cNvPr id="7213" name="Rectangle 6"/>
          <p:cNvSpPr>
            <a:spLocks noChangeArrowheads="1"/>
          </p:cNvSpPr>
          <p:nvPr/>
        </p:nvSpPr>
        <p:spPr bwMode="auto">
          <a:xfrm>
            <a:off x="1784350" y="2879725"/>
            <a:ext cx="9144000" cy="457200"/>
          </a:xfrm>
          <a:prstGeom prst="rect">
            <a:avLst/>
          </a:prstGeom>
          <a:noFill/>
          <a:ln w="9525">
            <a:noFill/>
            <a:miter lim="800000"/>
            <a:headEnd/>
            <a:tailEnd/>
          </a:ln>
          <a:effectLst/>
        </p:spPr>
        <p:txBody>
          <a:bodyPr wrap="none" anchor="ctr">
            <a:spAutoFit/>
          </a:bodyPr>
          <a:lstStyle/>
          <a:p>
            <a:pPr eaLnBrk="0" hangingPunct="0"/>
            <a:endParaRPr lang="en-US" altLang="en-US"/>
          </a:p>
        </p:txBody>
      </p:sp>
      <p:graphicFrame>
        <p:nvGraphicFramePr>
          <p:cNvPr id="6" name="Table 5"/>
          <p:cNvGraphicFramePr>
            <a:graphicFrameLocks noGrp="1"/>
          </p:cNvGraphicFramePr>
          <p:nvPr/>
        </p:nvGraphicFramePr>
        <p:xfrm>
          <a:off x="468313" y="4365625"/>
          <a:ext cx="5573712" cy="1939925"/>
        </p:xfrm>
        <a:graphic>
          <a:graphicData uri="http://schemas.openxmlformats.org/drawingml/2006/table">
            <a:tbl>
              <a:tblPr/>
              <a:tblGrid>
                <a:gridCol w="1643062"/>
                <a:gridCol w="2725738"/>
                <a:gridCol w="836612"/>
                <a:gridCol w="368300"/>
              </a:tblGrid>
              <a:tr h="225425">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363"/>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Staff Group</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a:noFill/>
                    </a:lnT>
                    <a:lnB w="12700" cap="flat" cmpd="sng" algn="ctr">
                      <a:solidFill>
                        <a:srgbClr val="B1B1B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a:noFill/>
                    </a:lnT>
                    <a:lnB w="12700" cap="flat" cmpd="sng" algn="ctr">
                      <a:solidFill>
                        <a:srgbClr val="B1B1B1"/>
                      </a:solidFill>
                      <a:prstDash val="solid"/>
                      <a:round/>
                      <a:headEnd type="none" w="med" len="med"/>
                      <a:tailEnd type="none" w="med" len="med"/>
                    </a:lnB>
                    <a:lnTlToBr>
                      <a:noFill/>
                    </a:lnTlToBr>
                    <a:lnBlToTr>
                      <a:noFill/>
                    </a:lnBlToTr>
                    <a:solidFill>
                      <a:srgbClr val="FFFFCC"/>
                    </a:solidFill>
                  </a:tcPr>
                </a:tc>
                <a:tc>
                  <a:txBody>
                    <a:bodyPr/>
                    <a:lstStyle>
                      <a:lvl1pPr marL="252413"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52413" marR="0" lvl="0" indent="0" algn="l" defTabSz="914400" rtl="0" eaLnBrk="1" fontAlgn="base" latinLnBrk="0" hangingPunct="1">
                        <a:lnSpc>
                          <a:spcPct val="100000"/>
                        </a:lnSpc>
                        <a:spcBef>
                          <a:spcPts val="363"/>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Percent</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a:noFill/>
                    </a:lnT>
                    <a:lnB w="12700" cap="flat" cmpd="sng" algn="ctr">
                      <a:solidFill>
                        <a:srgbClr val="B1B1B1"/>
                      </a:solidFill>
                      <a:prstDash val="solid"/>
                      <a:round/>
                      <a:headEnd type="none" w="med" len="med"/>
                      <a:tailEnd type="none" w="med" len="med"/>
                    </a:lnB>
                    <a:lnTlToBr>
                      <a:noFill/>
                    </a:lnTlToBr>
                    <a:lnBlToTr>
                      <a:noFill/>
                    </a:lnBlToTr>
                    <a:solidFill>
                      <a:srgbClr val="FFFFCC"/>
                    </a:solidFill>
                  </a:tcPr>
                </a:tc>
                <a:tc>
                  <a:txBody>
                    <a:bodyPr/>
                    <a:lstStyle>
                      <a:lvl1pPr marL="5715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57150" marR="0" lvl="0" indent="0" algn="l" defTabSz="914400" rtl="0" eaLnBrk="1" fontAlgn="base" latinLnBrk="0" hangingPunct="1">
                        <a:lnSpc>
                          <a:spcPct val="100000"/>
                        </a:lnSpc>
                        <a:spcBef>
                          <a:spcPts val="363"/>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Count</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a:noFill/>
                    </a:lnT>
                    <a:lnB w="12700" cap="flat" cmpd="sng" algn="ctr">
                      <a:solidFill>
                        <a:srgbClr val="B1B1B1"/>
                      </a:solidFill>
                      <a:prstDash val="solid"/>
                      <a:round/>
                      <a:headEnd type="none" w="med" len="med"/>
                      <a:tailEnd type="none" w="med" len="med"/>
                    </a:lnB>
                    <a:lnTlToBr>
                      <a:noFill/>
                    </a:lnTlToBr>
                    <a:lnBlToTr>
                      <a:noFill/>
                    </a:lnBlToTr>
                    <a:solidFill>
                      <a:srgbClr val="FFFFCC"/>
                    </a:solid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Add Prof Scientific and Technic</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3%</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3</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Additional Clinical Services</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16%</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23653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3653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16</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Administrative and Clerical</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27%</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23653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3653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26</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Allied Health Professionals</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18%</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23653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3653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17</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Medical and Dental</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3%</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3</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Nursing and Midwifery Registered</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1"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30%</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23653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23653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29</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r h="234950">
                <a:tc>
                  <a:txBody>
                    <a:bodyPr/>
                    <a:lstStyle>
                      <a:lvl1pPr marL="142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4288" marR="0" lvl="0" indent="0" algn="l"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Unspecified</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marL="15875"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15875" marR="0" lvl="0" indent="0" algn="l" defTabSz="914400" rtl="0" eaLnBrk="1" fontAlgn="base" latinLnBrk="0" hangingPunct="1">
                        <a:lnSpc>
                          <a:spcPct val="100000"/>
                        </a:lnSpc>
                        <a:spcBef>
                          <a:spcPts val="425"/>
                        </a:spcBef>
                        <a:spcAft>
                          <a:spcPct val="0"/>
                        </a:spcAft>
                        <a:buClrTx/>
                        <a:buSzTx/>
                        <a:buFontTx/>
                        <a:buNone/>
                        <a:tabLst/>
                      </a:pPr>
                      <a:r>
                        <a:rPr kumimoji="0" lang="en-US" altLang="en-US" sz="1000" b="0" i="0" u="none" strike="noStrike" cap="none" normalizeH="0" baseline="0" dirty="0" smtClean="0">
                          <a:ln>
                            <a:noFill/>
                          </a:ln>
                          <a:solidFill>
                            <a:srgbClr val="006FC0"/>
                          </a:solidFill>
                          <a:effectLst/>
                          <a:latin typeface="Stencil" pitchFamily="82" charset="0"/>
                          <a:ea typeface="Stencil" pitchFamily="82" charset="0"/>
                          <a:cs typeface="Stencil" pitchFamily="82" charset="0"/>
                        </a:rPr>
                        <a:t>||||||||||||</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3%</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Calibri" pitchFamily="34" charset="0"/>
                        </a:rPr>
                        <a:t>3</a:t>
                      </a:r>
                      <a:endPar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B1B1B1"/>
                      </a:solidFill>
                      <a:prstDash val="solid"/>
                      <a:round/>
                      <a:headEnd type="none" w="med" len="med"/>
                      <a:tailEnd type="none" w="med" len="med"/>
                    </a:lnL>
                    <a:lnR w="12700" cap="flat" cmpd="sng" algn="ctr">
                      <a:solidFill>
                        <a:srgbClr val="B1B1B1"/>
                      </a:solidFill>
                      <a:prstDash val="solid"/>
                      <a:round/>
                      <a:headEnd type="none" w="med" len="med"/>
                      <a:tailEnd type="none" w="med" len="med"/>
                    </a:lnR>
                    <a:lnT w="12700" cap="flat" cmpd="sng" algn="ctr">
                      <a:solidFill>
                        <a:srgbClr val="B1B1B1"/>
                      </a:solidFill>
                      <a:prstDash val="solid"/>
                      <a:round/>
                      <a:headEnd type="none" w="med" len="med"/>
                      <a:tailEnd type="none" w="med" len="med"/>
                    </a:lnT>
                    <a:lnB w="12700" cap="flat" cmpd="sng" algn="ctr">
                      <a:solidFill>
                        <a:srgbClr val="B1B1B1"/>
                      </a:solidFill>
                      <a:prstDash val="solid"/>
                      <a:round/>
                      <a:headEnd type="none" w="med" len="med"/>
                      <a:tailEnd type="none" w="med" len="med"/>
                    </a:lnB>
                    <a:lnTlToBr>
                      <a:noFill/>
                    </a:lnTlToBr>
                    <a:lnBlToTr>
                      <a:noFill/>
                    </a:lnBlToTr>
                    <a:noFill/>
                  </a:tcPr>
                </a:tc>
              </a:tr>
            </a:tbl>
          </a:graphicData>
        </a:graphic>
      </p:graphicFrame>
      <p:sp>
        <p:nvSpPr>
          <p:cNvPr id="7260" name="Rectangle 7"/>
          <p:cNvSpPr>
            <a:spLocks noChangeArrowheads="1"/>
          </p:cNvSpPr>
          <p:nvPr/>
        </p:nvSpPr>
        <p:spPr bwMode="auto">
          <a:xfrm>
            <a:off x="1784350" y="2894013"/>
            <a:ext cx="9144000" cy="457200"/>
          </a:xfrm>
          <a:prstGeom prst="rect">
            <a:avLst/>
          </a:prstGeom>
          <a:noFill/>
          <a:ln w="9525">
            <a:noFill/>
            <a:miter lim="800000"/>
            <a:headEnd/>
            <a:tailEnd/>
          </a:ln>
          <a:effectLst/>
        </p:spPr>
        <p:txBody>
          <a:bodyPr wrap="none" anchor="ctr">
            <a:spAutoFit/>
          </a:bodyPr>
          <a:lstStyle/>
          <a:p>
            <a:pPr eaLnBrk="0" hangingPunct="0"/>
            <a:endParaRPr lang="en-US" altLang="en-US"/>
          </a:p>
        </p:txBody>
      </p:sp>
      <p:sp>
        <p:nvSpPr>
          <p:cNvPr id="8" name="Rectangle 7"/>
          <p:cNvSpPr/>
          <p:nvPr/>
        </p:nvSpPr>
        <p:spPr>
          <a:xfrm>
            <a:off x="431800" y="1484313"/>
            <a:ext cx="5545138" cy="277812"/>
          </a:xfrm>
          <a:prstGeom prst="rect">
            <a:avLst/>
          </a:prstGeom>
        </p:spPr>
        <p:txBody>
          <a:bodyPr>
            <a:spAutoFit/>
          </a:bodyPr>
          <a:lstStyle/>
          <a:p>
            <a:pPr>
              <a:defRPr/>
            </a:pPr>
            <a:r>
              <a:rPr lang="fr-FR" sz="1200" b="1" dirty="0">
                <a:latin typeface="+mn-lt"/>
              </a:rPr>
              <a:t>Exit Questionnaire Submissions By Division</a:t>
            </a:r>
            <a:r>
              <a:rPr lang="fr-FR" sz="1200" dirty="0"/>
              <a:t>	</a:t>
            </a:r>
          </a:p>
        </p:txBody>
      </p:sp>
      <p:sp>
        <p:nvSpPr>
          <p:cNvPr id="10" name="Rectangle 9"/>
          <p:cNvSpPr/>
          <p:nvPr/>
        </p:nvSpPr>
        <p:spPr>
          <a:xfrm>
            <a:off x="431800" y="3989388"/>
            <a:ext cx="5616575" cy="369887"/>
          </a:xfrm>
          <a:prstGeom prst="rect">
            <a:avLst/>
          </a:prstGeom>
        </p:spPr>
        <p:txBody>
          <a:bodyPr>
            <a:spAutoFit/>
          </a:bodyPr>
          <a:lstStyle/>
          <a:p>
            <a:pPr>
              <a:defRPr/>
            </a:pPr>
            <a:r>
              <a:rPr lang="en-GB" sz="1200" b="1" dirty="0">
                <a:latin typeface="+mn-lt"/>
              </a:rPr>
              <a:t>Exit Questionnaire Submissions By Staff Group </a:t>
            </a:r>
            <a:r>
              <a:rPr lang="en-GB" dirty="0"/>
              <a:t>	</a:t>
            </a:r>
          </a:p>
        </p:txBody>
      </p:sp>
      <p:sp>
        <p:nvSpPr>
          <p:cNvPr id="11" name="TextBox 10"/>
          <p:cNvSpPr txBox="1"/>
          <p:nvPr/>
        </p:nvSpPr>
        <p:spPr>
          <a:xfrm>
            <a:off x="6227763" y="1989138"/>
            <a:ext cx="2736850" cy="3632200"/>
          </a:xfrm>
          <a:prstGeom prst="rect">
            <a:avLst/>
          </a:prstGeom>
          <a:noFill/>
        </p:spPr>
        <p:txBody>
          <a:bodyPr>
            <a:spAutoFit/>
          </a:bodyPr>
          <a:lstStyle/>
          <a:p>
            <a:pPr>
              <a:defRPr/>
            </a:pPr>
            <a:r>
              <a:rPr lang="en-GB" sz="1000" dirty="0">
                <a:latin typeface="+mn-lt"/>
              </a:rPr>
              <a:t>The charts to the left of this page show figures based on completed exit data from 1 May 2013 to the present date.</a:t>
            </a:r>
          </a:p>
          <a:p>
            <a:pPr>
              <a:defRPr/>
            </a:pPr>
            <a:endParaRPr lang="en-GB" sz="1000" dirty="0">
              <a:latin typeface="+mn-lt"/>
            </a:endParaRPr>
          </a:p>
          <a:p>
            <a:pPr>
              <a:defRPr/>
            </a:pPr>
            <a:r>
              <a:rPr lang="en-GB" sz="1000" dirty="0">
                <a:latin typeface="+mn-lt"/>
              </a:rPr>
              <a:t>The return rate for exit data from  1 May 2013 to present date is as follows:</a:t>
            </a:r>
          </a:p>
          <a:p>
            <a:pPr>
              <a:defRPr/>
            </a:pPr>
            <a:endParaRPr lang="en-GB" sz="1000" dirty="0">
              <a:latin typeface="+mn-lt"/>
            </a:endParaRPr>
          </a:p>
          <a:p>
            <a:pPr>
              <a:defRPr/>
            </a:pPr>
            <a:r>
              <a:rPr lang="en-GB" sz="1000" dirty="0">
                <a:latin typeface="+mn-lt"/>
              </a:rPr>
              <a:t>Total leaving  		177</a:t>
            </a:r>
          </a:p>
          <a:p>
            <a:pPr>
              <a:defRPr/>
            </a:pPr>
            <a:endParaRPr lang="en-GB" sz="1000" dirty="0">
              <a:latin typeface="+mn-lt"/>
            </a:endParaRPr>
          </a:p>
          <a:p>
            <a:pPr>
              <a:defRPr/>
            </a:pPr>
            <a:r>
              <a:rPr lang="en-GB" sz="1000" dirty="0">
                <a:latin typeface="+mn-lt"/>
              </a:rPr>
              <a:t>Completed 		73 (41.2%) </a:t>
            </a:r>
          </a:p>
          <a:p>
            <a:pPr>
              <a:defRPr/>
            </a:pPr>
            <a:endParaRPr lang="en-GB" sz="1000" dirty="0">
              <a:latin typeface="+mn-lt"/>
            </a:endParaRPr>
          </a:p>
          <a:p>
            <a:pPr>
              <a:defRPr/>
            </a:pPr>
            <a:r>
              <a:rPr lang="en-GB" sz="1000" dirty="0">
                <a:latin typeface="+mn-lt"/>
              </a:rPr>
              <a:t>Unsuccessful  		104 (58.8%)</a:t>
            </a:r>
          </a:p>
          <a:p>
            <a:pPr>
              <a:defRPr/>
            </a:pPr>
            <a:r>
              <a:rPr lang="en-GB" sz="1000" dirty="0">
                <a:latin typeface="+mn-lt"/>
              </a:rPr>
              <a:t>(leavers form not completed in time, contacted but did not want to complete , or annual leave taken and not notified)</a:t>
            </a:r>
          </a:p>
          <a:p>
            <a:pPr>
              <a:defRPr/>
            </a:pPr>
            <a:endParaRPr lang="en-GB" sz="1000" dirty="0">
              <a:latin typeface="+mn-lt"/>
            </a:endParaRPr>
          </a:p>
          <a:p>
            <a:pPr>
              <a:defRPr/>
            </a:pPr>
            <a:endParaRPr lang="en-GB" sz="1000" dirty="0">
              <a:latin typeface="+mn-lt"/>
            </a:endParaRPr>
          </a:p>
          <a:p>
            <a:pPr>
              <a:defRPr/>
            </a:pPr>
            <a:r>
              <a:rPr lang="en-GB" sz="1000" dirty="0">
                <a:latin typeface="+mn-lt"/>
              </a:rPr>
              <a:t>The  number of leavers in the period of 1 May 2013 to 1 August 2013 are 337.  These figures include bank staff, staff who are retiring, fixed term temporary staff and staff with a second assignments which would not be included into the exit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60350"/>
            <a:ext cx="8351838" cy="561975"/>
          </a:xfrm>
          <a:solidFill>
            <a:srgbClr val="5287B7"/>
          </a:solidFill>
        </p:spPr>
        <p:txBody>
          <a:bodyPr/>
          <a:lstStyle/>
          <a:p>
            <a:r>
              <a:rPr lang="en-GB" altLang="en-US" sz="1600" b="1" smtClean="0">
                <a:solidFill>
                  <a:schemeClr val="bg1"/>
                </a:solidFill>
                <a:latin typeface="Arial" pitchFamily="34" charset="0"/>
                <a:cs typeface="Arial" pitchFamily="34" charset="0"/>
              </a:rPr>
              <a:t>SPECIALIST MENTAL HEALTH SERVICES - PERFORMANCE AGAINST TARGET – ALL INDICATORS</a:t>
            </a:r>
          </a:p>
        </p:txBody>
      </p:sp>
      <p:sp>
        <p:nvSpPr>
          <p:cNvPr id="3" name="Slide Number Placeholder 2"/>
          <p:cNvSpPr>
            <a:spLocks noGrp="1"/>
          </p:cNvSpPr>
          <p:nvPr>
            <p:ph type="sldNum" sz="quarter" idx="12"/>
          </p:nvPr>
        </p:nvSpPr>
        <p:spPr/>
        <p:txBody>
          <a:bodyPr/>
          <a:lstStyle/>
          <a:p>
            <a:pPr>
              <a:defRPr/>
            </a:pPr>
            <a:fld id="{AC7B2B89-23C2-499B-8A0C-136281C55D5E}" type="slidenum">
              <a:rPr lang="en-GB" smtClean="0"/>
              <a:pPr>
                <a:defRPr/>
              </a:pPr>
              <a:t>7</a:t>
            </a:fld>
            <a:endParaRPr lang="en-GB" dirty="0"/>
          </a:p>
        </p:txBody>
      </p:sp>
      <p:pic>
        <p:nvPicPr>
          <p:cNvPr id="8196" name="Picture 9"/>
          <p:cNvPicPr>
            <a:picLocks noChangeAspect="1" noChangeArrowheads="1"/>
          </p:cNvPicPr>
          <p:nvPr/>
        </p:nvPicPr>
        <p:blipFill>
          <a:blip r:embed="rId2" cstate="print"/>
          <a:srcRect/>
          <a:stretch>
            <a:fillRect/>
          </a:stretch>
        </p:blipFill>
        <p:spPr bwMode="auto">
          <a:xfrm>
            <a:off x="323850" y="836613"/>
            <a:ext cx="8351838" cy="523875"/>
          </a:xfrm>
          <a:prstGeom prst="rect">
            <a:avLst/>
          </a:prstGeom>
          <a:noFill/>
          <a:ln w="9525">
            <a:noFill/>
            <a:miter lim="800000"/>
            <a:headEnd/>
            <a:tailEnd/>
          </a:ln>
        </p:spPr>
      </p:pic>
      <p:pic>
        <p:nvPicPr>
          <p:cNvPr id="8197" name="Picture 10"/>
          <p:cNvPicPr>
            <a:picLocks noChangeAspect="1" noChangeArrowheads="1"/>
          </p:cNvPicPr>
          <p:nvPr/>
        </p:nvPicPr>
        <p:blipFill>
          <a:blip r:embed="rId3" cstate="print"/>
          <a:srcRect/>
          <a:stretch>
            <a:fillRect/>
          </a:stretch>
        </p:blipFill>
        <p:spPr bwMode="auto">
          <a:xfrm>
            <a:off x="323850" y="1341438"/>
            <a:ext cx="8351838" cy="990600"/>
          </a:xfrm>
          <a:prstGeom prst="rect">
            <a:avLst/>
          </a:prstGeom>
          <a:noFill/>
          <a:ln w="9525">
            <a:noFill/>
            <a:miter lim="800000"/>
            <a:headEnd/>
            <a:tailEnd/>
          </a:ln>
        </p:spPr>
      </p:pic>
      <p:pic>
        <p:nvPicPr>
          <p:cNvPr id="8198" name="Picture 11"/>
          <p:cNvPicPr>
            <a:picLocks noChangeAspect="1" noChangeArrowheads="1"/>
          </p:cNvPicPr>
          <p:nvPr/>
        </p:nvPicPr>
        <p:blipFill>
          <a:blip r:embed="rId4" cstate="print"/>
          <a:srcRect/>
          <a:stretch>
            <a:fillRect/>
          </a:stretch>
        </p:blipFill>
        <p:spPr bwMode="auto">
          <a:xfrm>
            <a:off x="323850" y="2420938"/>
            <a:ext cx="4144963" cy="2070100"/>
          </a:xfrm>
          <a:prstGeom prst="rect">
            <a:avLst/>
          </a:prstGeom>
          <a:noFill/>
          <a:ln w="9525">
            <a:noFill/>
            <a:miter lim="800000"/>
            <a:headEnd/>
            <a:tailEnd/>
          </a:ln>
        </p:spPr>
      </p:pic>
      <p:pic>
        <p:nvPicPr>
          <p:cNvPr id="8199" name="Picture 12"/>
          <p:cNvPicPr>
            <a:picLocks noChangeAspect="1" noChangeArrowheads="1"/>
          </p:cNvPicPr>
          <p:nvPr/>
        </p:nvPicPr>
        <p:blipFill>
          <a:blip r:embed="rId5" cstate="print"/>
          <a:srcRect/>
          <a:stretch>
            <a:fillRect/>
          </a:stretch>
        </p:blipFill>
        <p:spPr bwMode="auto">
          <a:xfrm>
            <a:off x="4643438" y="2420938"/>
            <a:ext cx="4125912" cy="2057400"/>
          </a:xfrm>
          <a:prstGeom prst="rect">
            <a:avLst/>
          </a:prstGeom>
          <a:noFill/>
          <a:ln w="9525">
            <a:noFill/>
            <a:miter lim="800000"/>
            <a:headEnd/>
            <a:tailEnd/>
          </a:ln>
        </p:spPr>
      </p:pic>
      <p:pic>
        <p:nvPicPr>
          <p:cNvPr id="8200" name="Picture 13"/>
          <p:cNvPicPr>
            <a:picLocks noChangeAspect="1" noChangeArrowheads="1"/>
          </p:cNvPicPr>
          <p:nvPr/>
        </p:nvPicPr>
        <p:blipFill>
          <a:blip r:embed="rId6" cstate="print"/>
          <a:srcRect/>
          <a:stretch>
            <a:fillRect/>
          </a:stretch>
        </p:blipFill>
        <p:spPr bwMode="auto">
          <a:xfrm>
            <a:off x="1042988" y="4581525"/>
            <a:ext cx="7242175" cy="213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850" y="260350"/>
            <a:ext cx="8351838" cy="561975"/>
          </a:xfrm>
          <a:solidFill>
            <a:srgbClr val="5287B7"/>
          </a:solidFill>
        </p:spPr>
        <p:txBody>
          <a:bodyPr/>
          <a:lstStyle/>
          <a:p>
            <a:r>
              <a:rPr lang="en-GB" altLang="en-US" sz="1600" b="1" smtClean="0">
                <a:solidFill>
                  <a:schemeClr val="bg1"/>
                </a:solidFill>
                <a:latin typeface="Arial" pitchFamily="34" charset="0"/>
                <a:cs typeface="Arial" pitchFamily="34" charset="0"/>
              </a:rPr>
              <a:t>OXFORDSHIRE COMMUNITY SERVICES – PERFORMANCE AGAINST TARGET </a:t>
            </a:r>
            <a:br>
              <a:rPr lang="en-GB" altLang="en-US" sz="1600" b="1" smtClean="0">
                <a:solidFill>
                  <a:schemeClr val="bg1"/>
                </a:solidFill>
                <a:latin typeface="Arial" pitchFamily="34" charset="0"/>
                <a:cs typeface="Arial" pitchFamily="34" charset="0"/>
              </a:rPr>
            </a:br>
            <a:r>
              <a:rPr lang="en-GB" altLang="en-US" sz="1600" b="1" smtClean="0">
                <a:solidFill>
                  <a:schemeClr val="bg1"/>
                </a:solidFill>
                <a:latin typeface="Arial" pitchFamily="34" charset="0"/>
                <a:cs typeface="Arial" pitchFamily="34" charset="0"/>
              </a:rPr>
              <a:t>– ALL INDICATORS</a:t>
            </a:r>
          </a:p>
        </p:txBody>
      </p:sp>
      <p:sp>
        <p:nvSpPr>
          <p:cNvPr id="3" name="Slide Number Placeholder 2"/>
          <p:cNvSpPr>
            <a:spLocks noGrp="1"/>
          </p:cNvSpPr>
          <p:nvPr>
            <p:ph type="sldNum" sz="quarter" idx="12"/>
          </p:nvPr>
        </p:nvSpPr>
        <p:spPr/>
        <p:txBody>
          <a:bodyPr/>
          <a:lstStyle/>
          <a:p>
            <a:pPr>
              <a:defRPr/>
            </a:pPr>
            <a:fld id="{90BE8DD3-EFC6-4F23-A917-C717F978F505}" type="slidenum">
              <a:rPr lang="en-GB" smtClean="0"/>
              <a:pPr>
                <a:defRPr/>
              </a:pPr>
              <a:t>8</a:t>
            </a:fld>
            <a:endParaRPr lang="en-GB" dirty="0"/>
          </a:p>
        </p:txBody>
      </p:sp>
      <p:graphicFrame>
        <p:nvGraphicFramePr>
          <p:cNvPr id="4" name="Table 3"/>
          <p:cNvGraphicFramePr>
            <a:graphicFrameLocks noGrp="1"/>
          </p:cNvGraphicFramePr>
          <p:nvPr/>
        </p:nvGraphicFramePr>
        <p:xfrm>
          <a:off x="1524000" y="1397000"/>
          <a:ext cx="6096000" cy="741364"/>
        </p:xfrm>
        <a:graphic>
          <a:graphicData uri="http://schemas.openxmlformats.org/drawingml/2006/table">
            <a:tbl>
              <a:tblPr firstRow="1" bandRow="1">
                <a:tableStyleId>{5C22544A-7EE6-4342-B048-85BDC9FD1C3A}</a:tableStyleId>
              </a:tblPr>
              <a:tblGrid>
                <a:gridCol w="6096000"/>
              </a:tblGrid>
              <a:tr h="370682">
                <a:tc>
                  <a:txBody>
                    <a:bodyPr/>
                    <a:lstStyle/>
                    <a:p>
                      <a:endParaRPr lang="en-GB" sz="1800" dirty="0"/>
                    </a:p>
                  </a:txBody>
                  <a:tcPr marT="45700" marB="45700">
                    <a:noFill/>
                  </a:tcPr>
                </a:tc>
              </a:tr>
              <a:tr h="370682">
                <a:tc>
                  <a:txBody>
                    <a:bodyPr/>
                    <a:lstStyle/>
                    <a:p>
                      <a:endParaRPr lang="en-GB" sz="1800" dirty="0"/>
                    </a:p>
                  </a:txBody>
                  <a:tcPr marT="45700" marB="45700">
                    <a:noFill/>
                  </a:tcPr>
                </a:tc>
              </a:tr>
            </a:tbl>
          </a:graphicData>
        </a:graphic>
      </p:graphicFrame>
      <p:pic>
        <p:nvPicPr>
          <p:cNvPr id="9228" name="Picture 17"/>
          <p:cNvPicPr>
            <a:picLocks noChangeAspect="1" noChangeArrowheads="1"/>
          </p:cNvPicPr>
          <p:nvPr/>
        </p:nvPicPr>
        <p:blipFill>
          <a:blip r:embed="rId2" cstate="print"/>
          <a:srcRect/>
          <a:stretch>
            <a:fillRect/>
          </a:stretch>
        </p:blipFill>
        <p:spPr bwMode="auto">
          <a:xfrm>
            <a:off x="323850" y="836613"/>
            <a:ext cx="8351838" cy="523875"/>
          </a:xfrm>
          <a:prstGeom prst="rect">
            <a:avLst/>
          </a:prstGeom>
          <a:noFill/>
          <a:ln w="9525">
            <a:noFill/>
            <a:miter lim="800000"/>
            <a:headEnd/>
            <a:tailEnd/>
          </a:ln>
        </p:spPr>
      </p:pic>
      <p:pic>
        <p:nvPicPr>
          <p:cNvPr id="9229" name="Picture 18"/>
          <p:cNvPicPr>
            <a:picLocks noChangeAspect="1" noChangeArrowheads="1"/>
          </p:cNvPicPr>
          <p:nvPr/>
        </p:nvPicPr>
        <p:blipFill>
          <a:blip r:embed="rId3" cstate="print"/>
          <a:srcRect/>
          <a:stretch>
            <a:fillRect/>
          </a:stretch>
        </p:blipFill>
        <p:spPr bwMode="auto">
          <a:xfrm>
            <a:off x="323850" y="1341438"/>
            <a:ext cx="8351838" cy="990600"/>
          </a:xfrm>
          <a:prstGeom prst="rect">
            <a:avLst/>
          </a:prstGeom>
          <a:noFill/>
          <a:ln w="9525">
            <a:noFill/>
            <a:miter lim="800000"/>
            <a:headEnd/>
            <a:tailEnd/>
          </a:ln>
        </p:spPr>
      </p:pic>
      <p:pic>
        <p:nvPicPr>
          <p:cNvPr id="9230" name="Picture 19"/>
          <p:cNvPicPr>
            <a:picLocks noChangeAspect="1" noChangeArrowheads="1"/>
          </p:cNvPicPr>
          <p:nvPr/>
        </p:nvPicPr>
        <p:blipFill>
          <a:blip r:embed="rId4" cstate="print"/>
          <a:srcRect/>
          <a:stretch>
            <a:fillRect/>
          </a:stretch>
        </p:blipFill>
        <p:spPr bwMode="auto">
          <a:xfrm>
            <a:off x="179388" y="2420938"/>
            <a:ext cx="4446587" cy="2051050"/>
          </a:xfrm>
          <a:prstGeom prst="rect">
            <a:avLst/>
          </a:prstGeom>
          <a:noFill/>
          <a:ln w="9525">
            <a:noFill/>
            <a:miter lim="800000"/>
            <a:headEnd/>
            <a:tailEnd/>
          </a:ln>
        </p:spPr>
      </p:pic>
      <p:pic>
        <p:nvPicPr>
          <p:cNvPr id="9231" name="Picture 21"/>
          <p:cNvPicPr>
            <a:picLocks noChangeAspect="1" noChangeArrowheads="1"/>
          </p:cNvPicPr>
          <p:nvPr/>
        </p:nvPicPr>
        <p:blipFill>
          <a:blip r:embed="rId5" cstate="print"/>
          <a:srcRect/>
          <a:stretch>
            <a:fillRect/>
          </a:stretch>
        </p:blipFill>
        <p:spPr bwMode="auto">
          <a:xfrm>
            <a:off x="4716463" y="2420938"/>
            <a:ext cx="4283075" cy="2024062"/>
          </a:xfrm>
          <a:prstGeom prst="rect">
            <a:avLst/>
          </a:prstGeom>
          <a:noFill/>
          <a:ln w="9525">
            <a:noFill/>
            <a:miter lim="800000"/>
            <a:headEnd/>
            <a:tailEnd/>
          </a:ln>
        </p:spPr>
      </p:pic>
      <p:pic>
        <p:nvPicPr>
          <p:cNvPr id="9232" name="Picture 22"/>
          <p:cNvPicPr>
            <a:picLocks noChangeAspect="1" noChangeArrowheads="1"/>
          </p:cNvPicPr>
          <p:nvPr/>
        </p:nvPicPr>
        <p:blipFill>
          <a:blip r:embed="rId6" cstate="print"/>
          <a:srcRect/>
          <a:stretch>
            <a:fillRect/>
          </a:stretch>
        </p:blipFill>
        <p:spPr bwMode="auto">
          <a:xfrm>
            <a:off x="1187450" y="4581525"/>
            <a:ext cx="7310438" cy="201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850" y="188913"/>
            <a:ext cx="8351838" cy="561975"/>
          </a:xfrm>
          <a:solidFill>
            <a:srgbClr val="5287B7"/>
          </a:solidFill>
        </p:spPr>
        <p:txBody>
          <a:bodyPr/>
          <a:lstStyle/>
          <a:p>
            <a:r>
              <a:rPr lang="en-GB" altLang="en-US" sz="1600" b="1" smtClean="0">
                <a:solidFill>
                  <a:schemeClr val="bg1"/>
                </a:solidFill>
                <a:latin typeface="Arial" pitchFamily="34" charset="0"/>
                <a:cs typeface="Arial" pitchFamily="34" charset="0"/>
              </a:rPr>
              <a:t>CHILDRENS &amp; FAMILIES SERVICES – PERFORMANCE AGAINST TARGET </a:t>
            </a:r>
            <a:br>
              <a:rPr lang="en-GB" altLang="en-US" sz="1600" b="1" smtClean="0">
                <a:solidFill>
                  <a:schemeClr val="bg1"/>
                </a:solidFill>
                <a:latin typeface="Arial" pitchFamily="34" charset="0"/>
                <a:cs typeface="Arial" pitchFamily="34" charset="0"/>
              </a:rPr>
            </a:br>
            <a:r>
              <a:rPr lang="en-GB" altLang="en-US" sz="1600" b="1" smtClean="0">
                <a:solidFill>
                  <a:schemeClr val="bg1"/>
                </a:solidFill>
                <a:latin typeface="Arial" pitchFamily="34" charset="0"/>
                <a:cs typeface="Arial" pitchFamily="34" charset="0"/>
              </a:rPr>
              <a:t>- ALL INDICATORS</a:t>
            </a:r>
          </a:p>
        </p:txBody>
      </p:sp>
      <p:sp>
        <p:nvSpPr>
          <p:cNvPr id="3" name="Slide Number Placeholder 2"/>
          <p:cNvSpPr>
            <a:spLocks noGrp="1"/>
          </p:cNvSpPr>
          <p:nvPr>
            <p:ph type="sldNum" sz="quarter" idx="12"/>
          </p:nvPr>
        </p:nvSpPr>
        <p:spPr/>
        <p:txBody>
          <a:bodyPr/>
          <a:lstStyle/>
          <a:p>
            <a:pPr>
              <a:defRPr/>
            </a:pPr>
            <a:fld id="{D2769C3D-46A4-4DB6-B50F-C3220E7B27FD}" type="slidenum">
              <a:rPr lang="en-GB" smtClean="0"/>
              <a:pPr>
                <a:defRPr/>
              </a:pPr>
              <a:t>9</a:t>
            </a:fld>
            <a:endParaRPr lang="en-GB" dirty="0"/>
          </a:p>
        </p:txBody>
      </p:sp>
      <p:pic>
        <p:nvPicPr>
          <p:cNvPr id="10244" name="Picture 9"/>
          <p:cNvPicPr>
            <a:picLocks noChangeAspect="1" noChangeArrowheads="1"/>
          </p:cNvPicPr>
          <p:nvPr/>
        </p:nvPicPr>
        <p:blipFill>
          <a:blip r:embed="rId2" cstate="print"/>
          <a:srcRect/>
          <a:stretch>
            <a:fillRect/>
          </a:stretch>
        </p:blipFill>
        <p:spPr bwMode="auto">
          <a:xfrm>
            <a:off x="323850" y="692150"/>
            <a:ext cx="8351838" cy="523875"/>
          </a:xfrm>
          <a:prstGeom prst="rect">
            <a:avLst/>
          </a:prstGeom>
          <a:noFill/>
          <a:ln w="9525">
            <a:noFill/>
            <a:miter lim="800000"/>
            <a:headEnd/>
            <a:tailEnd/>
          </a:ln>
        </p:spPr>
      </p:pic>
      <p:pic>
        <p:nvPicPr>
          <p:cNvPr id="10245" name="Picture 10"/>
          <p:cNvPicPr>
            <a:picLocks noChangeAspect="1" noChangeArrowheads="1"/>
          </p:cNvPicPr>
          <p:nvPr/>
        </p:nvPicPr>
        <p:blipFill>
          <a:blip r:embed="rId3" cstate="print"/>
          <a:srcRect/>
          <a:stretch>
            <a:fillRect/>
          </a:stretch>
        </p:blipFill>
        <p:spPr bwMode="auto">
          <a:xfrm>
            <a:off x="323850" y="1196975"/>
            <a:ext cx="8351838" cy="1152525"/>
          </a:xfrm>
          <a:prstGeom prst="rect">
            <a:avLst/>
          </a:prstGeom>
          <a:noFill/>
          <a:ln w="9525">
            <a:noFill/>
            <a:miter lim="800000"/>
            <a:headEnd/>
            <a:tailEnd/>
          </a:ln>
        </p:spPr>
      </p:pic>
      <p:pic>
        <p:nvPicPr>
          <p:cNvPr id="10246" name="Picture 11"/>
          <p:cNvPicPr>
            <a:picLocks noChangeAspect="1" noChangeArrowheads="1"/>
          </p:cNvPicPr>
          <p:nvPr/>
        </p:nvPicPr>
        <p:blipFill>
          <a:blip r:embed="rId4" cstate="print"/>
          <a:srcRect/>
          <a:stretch>
            <a:fillRect/>
          </a:stretch>
        </p:blipFill>
        <p:spPr bwMode="auto">
          <a:xfrm>
            <a:off x="250825" y="2492375"/>
            <a:ext cx="4211638" cy="2089150"/>
          </a:xfrm>
          <a:prstGeom prst="rect">
            <a:avLst/>
          </a:prstGeom>
          <a:noFill/>
          <a:ln w="9525">
            <a:noFill/>
            <a:miter lim="800000"/>
            <a:headEnd/>
            <a:tailEnd/>
          </a:ln>
        </p:spPr>
      </p:pic>
      <p:pic>
        <p:nvPicPr>
          <p:cNvPr id="10247" name="Picture 12"/>
          <p:cNvPicPr>
            <a:picLocks noChangeAspect="1" noChangeArrowheads="1"/>
          </p:cNvPicPr>
          <p:nvPr/>
        </p:nvPicPr>
        <p:blipFill>
          <a:blip r:embed="rId5" cstate="print"/>
          <a:srcRect/>
          <a:stretch>
            <a:fillRect/>
          </a:stretch>
        </p:blipFill>
        <p:spPr bwMode="auto">
          <a:xfrm>
            <a:off x="4572000" y="2492375"/>
            <a:ext cx="4191000" cy="2095500"/>
          </a:xfrm>
          <a:prstGeom prst="rect">
            <a:avLst/>
          </a:prstGeom>
          <a:noFill/>
          <a:ln w="9525">
            <a:noFill/>
            <a:miter lim="800000"/>
            <a:headEnd/>
            <a:tailEnd/>
          </a:ln>
        </p:spPr>
      </p:pic>
      <p:pic>
        <p:nvPicPr>
          <p:cNvPr id="10248" name="Picture 13"/>
          <p:cNvPicPr>
            <a:picLocks noChangeAspect="1" noChangeArrowheads="1"/>
          </p:cNvPicPr>
          <p:nvPr/>
        </p:nvPicPr>
        <p:blipFill>
          <a:blip r:embed="rId6" cstate="print"/>
          <a:srcRect/>
          <a:stretch>
            <a:fillRect/>
          </a:stretch>
        </p:blipFill>
        <p:spPr bwMode="auto">
          <a:xfrm>
            <a:off x="1116013" y="4652963"/>
            <a:ext cx="6981825" cy="206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6864</TotalTime>
  <Words>1279</Words>
  <Application>Microsoft Office PowerPoint</Application>
  <PresentationFormat>On-screen Show (4:3)</PresentationFormat>
  <Paragraphs>247</Paragraphs>
  <Slides>13</Slides>
  <Notes>0</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Segoe UI</vt:lpstr>
      <vt:lpstr>Segoe UI Light</vt:lpstr>
      <vt:lpstr>Gill Sans MT</vt:lpstr>
      <vt:lpstr>Times New Roman</vt:lpstr>
      <vt:lpstr>Stencil</vt:lpstr>
      <vt:lpstr>Office Theme</vt:lpstr>
      <vt:lpstr>Microsoft Excel Chart</vt:lpstr>
      <vt:lpstr>Workforce Performance Report August 2013</vt:lpstr>
      <vt:lpstr>Headline HR KPIs</vt:lpstr>
      <vt:lpstr>Headline HR KPIs</vt:lpstr>
      <vt:lpstr>Recruitment KPIs</vt:lpstr>
      <vt:lpstr>Recruitment KPIs</vt:lpstr>
      <vt:lpstr>Exit Questionnaire Data </vt:lpstr>
      <vt:lpstr>SPECIALIST MENTAL HEALTH SERVICES - PERFORMANCE AGAINST TARGET – ALL INDICATORS</vt:lpstr>
      <vt:lpstr>OXFORDSHIRE COMMUNITY SERVICES – PERFORMANCE AGAINST TARGET  – ALL INDICATORS</vt:lpstr>
      <vt:lpstr>CHILDRENS &amp; FAMILIES SERVICES – PERFORMANCE AGAINST TARGET  - ALL INDICATORS</vt:lpstr>
      <vt:lpstr>SPECIALISED SERVICES – PERFORMANCE AGAINST TARGET  - ALL INDICATORS</vt:lpstr>
      <vt:lpstr>CORPORATE SERVICES -  PERFORMANCE AGAINST TARGET – ALL INDICATORS</vt:lpstr>
      <vt:lpstr>DIVISIONAL  PERFORMANCE   – HEADLINES</vt:lpstr>
      <vt:lpstr>DIVISIONAL  PERFORMANCE   – HEADLINES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graeme.armitage</dc:creator>
  <cp:lastModifiedBy>justinian.habner</cp:lastModifiedBy>
  <cp:revision>577</cp:revision>
  <cp:lastPrinted>2012-11-19T09:10:56Z</cp:lastPrinted>
  <dcterms:created xsi:type="dcterms:W3CDTF">2012-09-19T08:45:33Z</dcterms:created>
  <dcterms:modified xsi:type="dcterms:W3CDTF">2013-09-18T11:29:53Z</dcterms:modified>
</cp:coreProperties>
</file>