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80" r:id="rId2"/>
    <p:sldId id="294" r:id="rId3"/>
    <p:sldId id="339" r:id="rId4"/>
    <p:sldId id="332" r:id="rId5"/>
    <p:sldId id="350" r:id="rId6"/>
    <p:sldId id="347" r:id="rId7"/>
    <p:sldId id="348" r:id="rId8"/>
    <p:sldId id="349" r:id="rId9"/>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a:srgbClr val="5287B7"/>
    <a:srgbClr val="4A13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3" autoAdjust="0"/>
    <p:restoredTop sz="94707" autoAdjust="0"/>
  </p:normalViewPr>
  <p:slideViewPr>
    <p:cSldViewPr>
      <p:cViewPr>
        <p:scale>
          <a:sx n="87" d="100"/>
          <a:sy n="87" d="100"/>
        </p:scale>
        <p:origin x="-774" y="-4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D5894895-AC18-4231-A9F5-651FDCF711B9}" type="datetimeFigureOut">
              <a:rPr lang="en-GB"/>
              <a:pPr>
                <a:defRPr/>
              </a:pPr>
              <a:t>22/01/2014</a:t>
            </a:fld>
            <a:endParaRPr lang="en-GB" dirty="0"/>
          </a:p>
        </p:txBody>
      </p:sp>
      <p:sp>
        <p:nvSpPr>
          <p:cNvPr id="4" name="Footer Placeholder 3"/>
          <p:cNvSpPr>
            <a:spLocks noGrp="1"/>
          </p:cNvSpPr>
          <p:nvPr>
            <p:ph type="ftr" sz="quarter" idx="2"/>
          </p:nvPr>
        </p:nvSpPr>
        <p:spPr>
          <a:xfrm>
            <a:off x="0" y="9377363"/>
            <a:ext cx="2946400" cy="493712"/>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pPr>
              <a:defRPr/>
            </a:pPr>
            <a:fld id="{703F1BBB-AEED-488E-9E61-7D5DE7CA26A6}"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273EDE0-0B19-4958-9356-6FAC769E868F}" type="datetimeFigureOut">
              <a:rPr lang="en-US"/>
              <a:pPr>
                <a:defRPr/>
              </a:pPr>
              <a:t>1/22/2014</a:t>
            </a:fld>
            <a:endParaRPr lang="en-GB" dirty="0"/>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687888"/>
            <a:ext cx="5438775" cy="4445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4946902-A921-4FEF-9767-00A687264F61}"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74063D4-F87B-43A9-8A44-34A703965B09}" type="datetime1">
              <a:rPr lang="en-US"/>
              <a:pPr>
                <a:defRPr/>
              </a:pPr>
              <a:t>1/22/2014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E5CAA5-50DB-45AC-8C5B-6DE05B6DC906}"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38D4A87-4E16-491F-B129-4D478369DD7B}" type="datetime1">
              <a:rPr lang="en-US"/>
              <a:pPr>
                <a:defRPr/>
              </a:pPr>
              <a:t>1/22/2014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2A26BE5-A75F-463C-AF7E-559B5FA3B7DA}"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552FA71-0C31-42B3-A76E-1577D1BDBC53}" type="datetime1">
              <a:rPr lang="en-US"/>
              <a:pPr>
                <a:defRPr/>
              </a:pPr>
              <a:t>1/22/2014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95623DA-9505-421B-955A-96EB70F0C16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3A4C2AC-7F94-4ED9-9869-4575DB43F56B}" type="datetime1">
              <a:rPr lang="en-US"/>
              <a:pPr>
                <a:defRPr/>
              </a:pPr>
              <a:t>1/22/2014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FE0230D-86AF-4796-A4EC-45CF177E43BE}"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5C93EE-9FA7-4ECA-B393-B10BFAB2E15A}" type="datetime1">
              <a:rPr lang="en-US"/>
              <a:pPr>
                <a:defRPr/>
              </a:pPr>
              <a:t>1/22/2014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DBF8BDF-2812-4C4A-A34F-A2222BA13D0C}"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4F8D212-19F9-46A2-B07B-94CCAD048CE7}" type="datetime1">
              <a:rPr lang="en-US"/>
              <a:pPr>
                <a:defRPr/>
              </a:pPr>
              <a:t>1/22/2014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07F62C1-27A5-4F84-9C6E-F433FE2A52C3}"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FEEF6E5-4003-4A57-AB3F-DBE3E4A17BEF}" type="datetime1">
              <a:rPr lang="en-US"/>
              <a:pPr>
                <a:defRPr/>
              </a:pPr>
              <a:t>1/22/2014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949E654-FC80-437D-9E54-A98EE9FEC55D}"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FD89328-FE51-4E85-9308-4534E4242723}" type="datetime1">
              <a:rPr lang="en-US"/>
              <a:pPr>
                <a:defRPr/>
              </a:pPr>
              <a:t>1/22/2014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555AB00-9B66-448E-BFF0-1DCE84A3B584}"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A156AE5-0009-46D6-8945-E8ACD03A33F3}" type="datetime1">
              <a:rPr lang="en-US"/>
              <a:pPr>
                <a:defRPr/>
              </a:pPr>
              <a:t>1/22/2014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5C5C95F-0F78-41F3-9E94-F806F41B9D1D}"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BF7C036-443F-45B5-A633-0294FF50DE67}" type="datetime1">
              <a:rPr lang="en-US"/>
              <a:pPr>
                <a:defRPr/>
              </a:pPr>
              <a:t>1/22/2014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A376483-540A-47D8-A890-02B6D415002B}"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E95C1A-6BA1-4D8A-BA45-BB5CE51541F9}" type="datetime1">
              <a:rPr lang="en-US"/>
              <a:pPr>
                <a:defRPr/>
              </a:pPr>
              <a:t>1/22/2014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D1B2F1D-F03F-4228-BC41-CD6E27B6496E}"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60FCEC7-783B-457F-B79B-3D39E7680CBA}" type="datetime1">
              <a:rPr lang="en-US"/>
              <a:pPr>
                <a:defRPr/>
              </a:pPr>
              <a:t>1/22/2014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6E9672E-6143-4897-8EB6-A8EEB3C3A6F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1125538"/>
            <a:ext cx="7772400" cy="1470025"/>
          </a:xfrm>
        </p:spPr>
        <p:txBody>
          <a:bodyPr/>
          <a:lstStyle/>
          <a:p>
            <a:pPr algn="l"/>
            <a:r>
              <a:rPr lang="en-GB" altLang="en-US" sz="3600" smtClean="0">
                <a:latin typeface="Arial" pitchFamily="34" charset="0"/>
                <a:cs typeface="Arial" pitchFamily="34" charset="0"/>
              </a:rPr>
              <a:t>Workforce Performance Report</a:t>
            </a:r>
            <a:br>
              <a:rPr lang="en-GB" altLang="en-US" sz="3600" smtClean="0">
                <a:latin typeface="Arial" pitchFamily="34" charset="0"/>
                <a:cs typeface="Arial" pitchFamily="34" charset="0"/>
              </a:rPr>
            </a:br>
            <a:r>
              <a:rPr lang="en-GB" altLang="en-US" sz="3600" smtClean="0">
                <a:latin typeface="Arial" pitchFamily="34" charset="0"/>
                <a:cs typeface="Arial" pitchFamily="34" charset="0"/>
              </a:rPr>
              <a:t>November </a:t>
            </a:r>
            <a:r>
              <a:rPr lang="en-GB" altLang="en-US" sz="2800" smtClean="0">
                <a:latin typeface="Arial" pitchFamily="34" charset="0"/>
                <a:cs typeface="Arial" pitchFamily="34" charset="0"/>
              </a:rPr>
              <a:t>and</a:t>
            </a:r>
            <a:r>
              <a:rPr lang="en-GB" altLang="en-US" sz="3600" smtClean="0">
                <a:latin typeface="Arial" pitchFamily="34" charset="0"/>
                <a:cs typeface="Arial" pitchFamily="34" charset="0"/>
              </a:rPr>
              <a:t> December 2013</a:t>
            </a:r>
          </a:p>
        </p:txBody>
      </p:sp>
      <p:sp>
        <p:nvSpPr>
          <p:cNvPr id="3" name="Subtitle 2"/>
          <p:cNvSpPr>
            <a:spLocks noGrp="1"/>
          </p:cNvSpPr>
          <p:nvPr>
            <p:ph type="subTitle" idx="1"/>
          </p:nvPr>
        </p:nvSpPr>
        <p:spPr>
          <a:xfrm>
            <a:off x="684213" y="3716338"/>
            <a:ext cx="6400800" cy="1752600"/>
          </a:xfrm>
        </p:spPr>
        <p:txBody>
          <a:bodyPr/>
          <a:lstStyle/>
          <a:p>
            <a:pPr algn="l">
              <a:buFont typeface="Arial" charset="0"/>
              <a:buNone/>
              <a:defRPr/>
            </a:pPr>
            <a:r>
              <a:rPr lang="en-GB" dirty="0" smtClean="0">
                <a:latin typeface="Arial" pitchFamily="34" charset="0"/>
                <a:cs typeface="Arial" pitchFamily="34" charset="0"/>
              </a:rPr>
              <a:t>Jayne Halford</a:t>
            </a:r>
            <a:br>
              <a:rPr lang="en-GB" dirty="0" smtClean="0">
                <a:latin typeface="Arial" pitchFamily="34" charset="0"/>
                <a:cs typeface="Arial" pitchFamily="34" charset="0"/>
              </a:rPr>
            </a:br>
            <a:r>
              <a:rPr lang="en-GB" dirty="0" smtClean="0">
                <a:latin typeface="Arial" pitchFamily="34" charset="0"/>
                <a:cs typeface="Arial" pitchFamily="34" charset="0"/>
              </a:rPr>
              <a:t>Deputy Director of HR</a:t>
            </a:r>
            <a:endParaRPr lang="en-GB" dirty="0">
              <a:latin typeface="Arial" pitchFamily="34" charset="0"/>
              <a:cs typeface="Arial" pitchFamily="34" charset="0"/>
            </a:endParaRPr>
          </a:p>
        </p:txBody>
      </p:sp>
      <p:sp>
        <p:nvSpPr>
          <p:cNvPr id="4" name="Rectangle 3"/>
          <p:cNvSpPr/>
          <p:nvPr/>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 name="Rectangle 4"/>
          <p:cNvSpPr/>
          <p:nvPr/>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2054" name="Picture 5" descr="powerpointlogo.jpg"/>
          <p:cNvPicPr>
            <a:picLocks noChangeAspect="1"/>
          </p:cNvPicPr>
          <p:nvPr/>
        </p:nvPicPr>
        <p:blipFill>
          <a:blip r:embed="rId2" cstate="print"/>
          <a:srcRect/>
          <a:stretch>
            <a:fillRect/>
          </a:stretch>
        </p:blipFill>
        <p:spPr bwMode="auto">
          <a:xfrm>
            <a:off x="7010400" y="6237288"/>
            <a:ext cx="1882775" cy="385762"/>
          </a:xfrm>
          <a:prstGeom prst="rect">
            <a:avLst/>
          </a:prstGeom>
          <a:noFill/>
          <a:ln w="9525">
            <a:noFill/>
            <a:miter lim="800000"/>
            <a:headEnd/>
            <a:tailEnd/>
          </a:ln>
        </p:spPr>
      </p:pic>
      <p:sp>
        <p:nvSpPr>
          <p:cNvPr id="2055" name="TextBox 7"/>
          <p:cNvSpPr txBox="1">
            <a:spLocks noChangeArrowheads="1"/>
          </p:cNvSpPr>
          <p:nvPr/>
        </p:nvSpPr>
        <p:spPr bwMode="auto">
          <a:xfrm>
            <a:off x="250825" y="6310313"/>
            <a:ext cx="2808288" cy="214312"/>
          </a:xfrm>
          <a:prstGeom prst="rect">
            <a:avLst/>
          </a:prstGeom>
          <a:noFill/>
          <a:ln w="9525">
            <a:noFill/>
            <a:miter lim="800000"/>
            <a:headEnd/>
            <a:tailEnd/>
          </a:ln>
        </p:spPr>
        <p:txBody>
          <a:bodyPr lIns="0" tIns="0" rIns="0" bIns="0">
            <a:spAutoFit/>
          </a:bodyPr>
          <a:lstStyle/>
          <a:p>
            <a:r>
              <a:rPr lang="en-GB" altLang="en-US" sz="1400">
                <a:solidFill>
                  <a:schemeClr val="bg1"/>
                </a:solidFill>
                <a:latin typeface="Segoe UI Light"/>
              </a:rPr>
              <a:t>Caring, safe and excellent</a:t>
            </a:r>
          </a:p>
        </p:txBody>
      </p:sp>
      <p:sp>
        <p:nvSpPr>
          <p:cNvPr id="8" name="Slide Number Placeholder 7"/>
          <p:cNvSpPr>
            <a:spLocks noGrp="1"/>
          </p:cNvSpPr>
          <p:nvPr>
            <p:ph type="sldNum" sz="quarter" idx="12"/>
          </p:nvPr>
        </p:nvSpPr>
        <p:spPr>
          <a:xfrm>
            <a:off x="6516688" y="6492875"/>
            <a:ext cx="2133600" cy="365125"/>
          </a:xfrm>
        </p:spPr>
        <p:txBody>
          <a:bodyPr/>
          <a:lstStyle/>
          <a:p>
            <a:pPr>
              <a:defRPr/>
            </a:pPr>
            <a:fld id="{61660056-6528-4D08-AF6F-0445E8B12AF1}"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Title 1"/>
          <p:cNvSpPr>
            <a:spLocks noGrp="1"/>
          </p:cNvSpPr>
          <p:nvPr>
            <p:ph type="title"/>
          </p:nvPr>
        </p:nvSpPr>
        <p:spPr>
          <a:xfrm>
            <a:off x="468313" y="115888"/>
            <a:ext cx="8229600" cy="633412"/>
          </a:xfrm>
          <a:solidFill>
            <a:srgbClr val="5287B7"/>
          </a:solidFill>
        </p:spPr>
        <p:txBody>
          <a:bodyPr/>
          <a:lstStyle/>
          <a:p>
            <a:r>
              <a:rPr lang="en-GB" altLang="en-US" sz="2800" smtClean="0">
                <a:solidFill>
                  <a:schemeClr val="bg1"/>
                </a:solidFill>
                <a:latin typeface="Arial" pitchFamily="34" charset="0"/>
                <a:cs typeface="Arial" pitchFamily="34" charset="0"/>
              </a:rPr>
              <a:t>Headline HR KPIs</a:t>
            </a:r>
          </a:p>
        </p:txBody>
      </p:sp>
      <p:sp>
        <p:nvSpPr>
          <p:cNvPr id="3075" name="Content Placeholder 2"/>
          <p:cNvSpPr>
            <a:spLocks noGrp="1"/>
          </p:cNvSpPr>
          <p:nvPr>
            <p:ph idx="1"/>
          </p:nvPr>
        </p:nvSpPr>
        <p:spPr>
          <a:xfrm>
            <a:off x="4356100" y="836613"/>
            <a:ext cx="4537075" cy="5761037"/>
          </a:xfrm>
        </p:spPr>
        <p:txBody>
          <a:bodyPr/>
          <a:lstStyle/>
          <a:p>
            <a:pPr algn="just">
              <a:buFont typeface="Arial" pitchFamily="34" charset="0"/>
              <a:buNone/>
              <a:defRPr/>
            </a:pPr>
            <a:r>
              <a:rPr lang="en-GB" altLang="en-US" sz="1000" b="1" dirty="0" smtClean="0">
                <a:latin typeface="Arial" pitchFamily="34" charset="0"/>
                <a:cs typeface="Arial" pitchFamily="34" charset="0"/>
              </a:rPr>
              <a:t>Turnover </a:t>
            </a:r>
            <a:r>
              <a:rPr lang="en-GB" altLang="en-US" sz="1000" dirty="0" smtClean="0">
                <a:latin typeface="Arial" pitchFamily="34" charset="0"/>
                <a:cs typeface="Arial" pitchFamily="34" charset="0"/>
              </a:rPr>
              <a:t>– </a:t>
            </a:r>
            <a:r>
              <a:rPr lang="en-GB" altLang="en-US" sz="1000" b="1" dirty="0" smtClean="0">
                <a:latin typeface="Arial" pitchFamily="34" charset="0"/>
                <a:cs typeface="Arial" pitchFamily="34" charset="0"/>
              </a:rPr>
              <a:t>Target 12% - Actual 12.08%</a:t>
            </a:r>
          </a:p>
          <a:p>
            <a:pPr>
              <a:buFont typeface="Arial" pitchFamily="34" charset="0"/>
              <a:buNone/>
              <a:defRPr/>
            </a:pPr>
            <a:r>
              <a:rPr lang="en-GB" altLang="en-US" sz="1000" dirty="0" smtClean="0">
                <a:latin typeface="Arial" pitchFamily="34" charset="0"/>
                <a:cs typeface="Arial" pitchFamily="34" charset="0"/>
              </a:rPr>
              <a:t>	Turnover has increased for the third consecutive month, however it remains lower than a year ago. Indications from the monthly turnover are that this could improve next month.</a:t>
            </a:r>
          </a:p>
          <a:p>
            <a:pPr>
              <a:buFont typeface="Arial" pitchFamily="34" charset="0"/>
              <a:buNone/>
              <a:defRPr/>
            </a:pPr>
            <a:r>
              <a:rPr lang="en-GB" altLang="en-US" sz="1000" dirty="0" smtClean="0">
                <a:latin typeface="Arial" pitchFamily="34" charset="0"/>
                <a:cs typeface="Arial" pitchFamily="34" charset="0"/>
              </a:rPr>
              <a:t>	Leavers outnumbered starters giving an overall decrease of 9.4 </a:t>
            </a:r>
            <a:r>
              <a:rPr lang="en-GB" altLang="en-US" sz="1000" dirty="0" err="1" smtClean="0">
                <a:latin typeface="Arial" pitchFamily="34" charset="0"/>
                <a:cs typeface="Arial" pitchFamily="34" charset="0"/>
              </a:rPr>
              <a:t>wte</a:t>
            </a:r>
            <a:r>
              <a:rPr lang="en-GB" altLang="en-US" sz="1000" dirty="0" smtClean="0">
                <a:latin typeface="Arial" pitchFamily="34" charset="0"/>
                <a:cs typeface="Arial" pitchFamily="34" charset="0"/>
              </a:rPr>
              <a:t> between November and  December 2013.</a:t>
            </a:r>
          </a:p>
          <a:p>
            <a:pPr>
              <a:buFont typeface="Arial" pitchFamily="34" charset="0"/>
              <a:buNone/>
              <a:defRPr/>
            </a:pPr>
            <a:endParaRPr lang="en-GB" altLang="en-US" sz="1000" dirty="0" smtClean="0">
              <a:latin typeface="Arial" pitchFamily="34" charset="0"/>
              <a:cs typeface="Arial" pitchFamily="34" charset="0"/>
            </a:endParaRPr>
          </a:p>
          <a:p>
            <a:pPr algn="just">
              <a:buFont typeface="Arial" pitchFamily="34" charset="0"/>
              <a:buNone/>
              <a:defRPr/>
            </a:pPr>
            <a:endParaRPr lang="en-GB" altLang="en-US" sz="1000" b="1" dirty="0" smtClean="0">
              <a:latin typeface="Arial" pitchFamily="34" charset="0"/>
              <a:cs typeface="Arial" pitchFamily="34" charset="0"/>
            </a:endParaRPr>
          </a:p>
          <a:p>
            <a:pPr algn="just">
              <a:buFont typeface="Arial" pitchFamily="34" charset="0"/>
              <a:buNone/>
              <a:defRPr/>
            </a:pPr>
            <a:r>
              <a:rPr lang="en-GB" altLang="en-US" sz="1000" b="1" dirty="0" smtClean="0">
                <a:latin typeface="Arial" pitchFamily="34" charset="0"/>
                <a:cs typeface="Arial" pitchFamily="34" charset="0"/>
              </a:rPr>
              <a:t>Sickness </a:t>
            </a:r>
            <a:r>
              <a:rPr lang="en-GB" altLang="en-US" sz="1000" dirty="0" smtClean="0">
                <a:latin typeface="Arial" pitchFamily="34" charset="0"/>
                <a:cs typeface="Arial" pitchFamily="34" charset="0"/>
              </a:rPr>
              <a:t>– </a:t>
            </a:r>
            <a:r>
              <a:rPr lang="en-GB" altLang="en-US" sz="1000" b="1" dirty="0" smtClean="0">
                <a:latin typeface="Arial" pitchFamily="34" charset="0"/>
                <a:cs typeface="Arial" pitchFamily="34" charset="0"/>
              </a:rPr>
              <a:t>Target 3.5% - Actual  4.01%  </a:t>
            </a:r>
          </a:p>
          <a:p>
            <a:pPr algn="just">
              <a:buFont typeface="Arial" pitchFamily="34" charset="0"/>
              <a:buNone/>
              <a:defRPr/>
            </a:pPr>
            <a:r>
              <a:rPr lang="en-GB" altLang="en-US" sz="1000" dirty="0" smtClean="0">
                <a:latin typeface="Arial" pitchFamily="34" charset="0"/>
                <a:cs typeface="Arial" pitchFamily="34" charset="0"/>
              </a:rPr>
              <a:t> 	Sickness has decreased  after a seasonal peak last month  and is significantly lower than December 2012. Long term absence is at 1.83% which is the lowest rate seen in the last 12 months and is as a result of intense sickness absence management. </a:t>
            </a:r>
          </a:p>
          <a:p>
            <a:pPr algn="just">
              <a:buFont typeface="Arial" pitchFamily="34" charset="0"/>
              <a:buNone/>
              <a:defRPr/>
            </a:pPr>
            <a:endParaRPr lang="en-GB" altLang="en-US" sz="1000" dirty="0" smtClean="0">
              <a:solidFill>
                <a:schemeClr val="tx2">
                  <a:lumMod val="40000"/>
                  <a:lumOff val="60000"/>
                </a:schemeClr>
              </a:solidFill>
              <a:latin typeface="Arial" pitchFamily="34" charset="0"/>
              <a:cs typeface="Arial" pitchFamily="34" charset="0"/>
            </a:endParaRPr>
          </a:p>
          <a:p>
            <a:pPr algn="just">
              <a:buFont typeface="Arial" pitchFamily="34" charset="0"/>
              <a:buNone/>
              <a:defRPr/>
            </a:pPr>
            <a:endParaRPr lang="en-GB" altLang="en-US" sz="1000" b="1" dirty="0" smtClean="0">
              <a:latin typeface="Arial" pitchFamily="34" charset="0"/>
              <a:cs typeface="Arial" pitchFamily="34" charset="0"/>
            </a:endParaRPr>
          </a:p>
          <a:p>
            <a:pPr algn="just">
              <a:buFont typeface="Arial" pitchFamily="34" charset="0"/>
              <a:buNone/>
              <a:defRPr/>
            </a:pPr>
            <a:r>
              <a:rPr lang="en-GB" altLang="en-US" sz="1000" b="1" dirty="0" smtClean="0">
                <a:latin typeface="Arial" pitchFamily="34" charset="0"/>
                <a:cs typeface="Arial" pitchFamily="34" charset="0"/>
              </a:rPr>
              <a:t>Bank &amp; Agency- Target 5% - Actual  3.71%</a:t>
            </a:r>
          </a:p>
          <a:p>
            <a:pPr algn="just">
              <a:buFont typeface="Arial" pitchFamily="34" charset="0"/>
              <a:buNone/>
              <a:defRPr/>
            </a:pPr>
            <a:r>
              <a:rPr lang="en-GB" altLang="en-US" sz="1000" dirty="0" smtClean="0">
                <a:latin typeface="Arial" pitchFamily="34" charset="0"/>
                <a:cs typeface="Arial" pitchFamily="34" charset="0"/>
              </a:rPr>
              <a:t>	Bank and agency has also increased slightly from last month and despite sickness being lower, is higher than the same time a year ago. Sessional use has remained stable at 2.7% in both November and December. The use of additional hours increased further in November and again in December. It remained high in Community Hospitals where it accounted for 2.6% of staff spend in December, and increased in Children and Families Services to 1.4% of overall staff spend. High Agency usage continues in Tier 4 CAMHS and  Prison Healthcare. Posts in these services have been advertised. </a:t>
            </a:r>
          </a:p>
          <a:p>
            <a:pPr algn="just">
              <a:buFont typeface="Arial" pitchFamily="34" charset="0"/>
              <a:buNone/>
              <a:defRPr/>
            </a:pPr>
            <a:endParaRPr lang="en-GB" altLang="en-US" sz="1000" b="1" dirty="0" smtClean="0">
              <a:latin typeface="Arial" pitchFamily="34" charset="0"/>
              <a:cs typeface="Arial" pitchFamily="34" charset="0"/>
            </a:endParaRPr>
          </a:p>
          <a:p>
            <a:pPr algn="just">
              <a:buFont typeface="Arial" pitchFamily="34" charset="0"/>
              <a:buNone/>
              <a:defRPr/>
            </a:pPr>
            <a:r>
              <a:rPr lang="en-GB" altLang="en-US" sz="1000" b="1" dirty="0" smtClean="0">
                <a:latin typeface="Arial" pitchFamily="34" charset="0"/>
                <a:cs typeface="Arial" pitchFamily="34" charset="0"/>
              </a:rPr>
              <a:t>Vacancies  -   Target  9% - Actual 7.5%</a:t>
            </a:r>
          </a:p>
          <a:p>
            <a:pPr algn="just">
              <a:buFont typeface="Arial" pitchFamily="34" charset="0"/>
              <a:buNone/>
              <a:defRPr/>
            </a:pPr>
            <a:r>
              <a:rPr lang="en-GB" altLang="en-US" sz="1000" dirty="0" smtClean="0">
                <a:latin typeface="Arial" pitchFamily="34" charset="0"/>
                <a:cs typeface="Arial" pitchFamily="34" charset="0"/>
              </a:rPr>
              <a:t>	Vacancies have increased marginally on last month by 0.2%. Recruitment activity is up with 526 vacancies currently being recruited to. </a:t>
            </a:r>
          </a:p>
          <a:p>
            <a:pPr algn="just">
              <a:buFont typeface="Arial" pitchFamily="34" charset="0"/>
              <a:buNone/>
              <a:defRPr/>
            </a:pPr>
            <a:r>
              <a:rPr lang="en-GB" altLang="en-US" sz="1000" b="1" dirty="0" smtClean="0">
                <a:solidFill>
                  <a:srgbClr val="000000"/>
                </a:solidFill>
                <a:latin typeface="Arial" pitchFamily="34" charset="0"/>
                <a:cs typeface="Arial" pitchFamily="34" charset="0"/>
              </a:rPr>
              <a:t>Spend</a:t>
            </a:r>
          </a:p>
          <a:p>
            <a:pPr algn="just">
              <a:buFont typeface="Arial" pitchFamily="34" charset="0"/>
              <a:buNone/>
              <a:defRPr/>
            </a:pPr>
            <a:r>
              <a:rPr lang="en-GB" altLang="en-US" sz="1000" dirty="0" smtClean="0">
                <a:solidFill>
                  <a:srgbClr val="000000"/>
                </a:solidFill>
                <a:latin typeface="Arial" pitchFamily="34" charset="0"/>
                <a:cs typeface="Arial" pitchFamily="34" charset="0"/>
              </a:rPr>
              <a:t>	Overall staff spend in month was slightly overspent at £31k.  Operational areas were £184k overspent possibly due to winter pressures.</a:t>
            </a:r>
          </a:p>
          <a:p>
            <a:pPr algn="just">
              <a:buFont typeface="Arial" pitchFamily="34" charset="0"/>
              <a:buNone/>
              <a:defRPr/>
            </a:pPr>
            <a:endParaRPr lang="en-GB" altLang="en-US" sz="1000" dirty="0" smtClean="0">
              <a:latin typeface="Arial" pitchFamily="34" charset="0"/>
              <a:cs typeface="Arial" pitchFamily="34" charset="0"/>
            </a:endParaRPr>
          </a:p>
        </p:txBody>
      </p:sp>
      <p:sp>
        <p:nvSpPr>
          <p:cNvPr id="6" name="Slide Number Placeholder 5"/>
          <p:cNvSpPr>
            <a:spLocks noGrp="1"/>
          </p:cNvSpPr>
          <p:nvPr>
            <p:ph type="sldNum" sz="quarter" idx="12"/>
          </p:nvPr>
        </p:nvSpPr>
        <p:spPr>
          <a:xfrm>
            <a:off x="8388350" y="6356350"/>
            <a:ext cx="298450" cy="365125"/>
          </a:xfrm>
        </p:spPr>
        <p:txBody>
          <a:bodyPr/>
          <a:lstStyle/>
          <a:p>
            <a:pPr>
              <a:defRPr/>
            </a:pPr>
            <a:fld id="{8E160FF7-896B-4AD2-8D39-F9CD84E8A2BB}" type="slidenum">
              <a:rPr lang="en-GB" smtClean="0"/>
              <a:pPr>
                <a:defRPr/>
              </a:pPr>
              <a:t>2</a:t>
            </a:fld>
            <a:endParaRPr lang="en-GB" dirty="0"/>
          </a:p>
        </p:txBody>
      </p:sp>
      <p:pic>
        <p:nvPicPr>
          <p:cNvPr id="3077" name="Picture 7"/>
          <p:cNvPicPr>
            <a:picLocks noChangeAspect="1" noChangeArrowheads="1"/>
          </p:cNvPicPr>
          <p:nvPr/>
        </p:nvPicPr>
        <p:blipFill>
          <a:blip r:embed="rId2" cstate="print"/>
          <a:srcRect/>
          <a:stretch>
            <a:fillRect/>
          </a:stretch>
        </p:blipFill>
        <p:spPr bwMode="auto">
          <a:xfrm>
            <a:off x="179388" y="2276475"/>
            <a:ext cx="4135437" cy="1435100"/>
          </a:xfrm>
          <a:prstGeom prst="rect">
            <a:avLst/>
          </a:prstGeom>
          <a:noFill/>
          <a:ln w="9525">
            <a:noFill/>
            <a:miter lim="800000"/>
            <a:headEnd/>
            <a:tailEnd/>
          </a:ln>
        </p:spPr>
      </p:pic>
      <p:pic>
        <p:nvPicPr>
          <p:cNvPr id="3078" name="Picture 8"/>
          <p:cNvPicPr>
            <a:picLocks noChangeAspect="1" noChangeArrowheads="1"/>
          </p:cNvPicPr>
          <p:nvPr/>
        </p:nvPicPr>
        <p:blipFill>
          <a:blip r:embed="rId3" cstate="print"/>
          <a:srcRect/>
          <a:stretch>
            <a:fillRect/>
          </a:stretch>
        </p:blipFill>
        <p:spPr bwMode="auto">
          <a:xfrm>
            <a:off x="179388" y="3716338"/>
            <a:ext cx="4138612" cy="1441450"/>
          </a:xfrm>
          <a:prstGeom prst="rect">
            <a:avLst/>
          </a:prstGeom>
          <a:noFill/>
          <a:ln w="9525">
            <a:noFill/>
            <a:miter lim="800000"/>
            <a:headEnd/>
            <a:tailEnd/>
          </a:ln>
        </p:spPr>
      </p:pic>
      <p:pic>
        <p:nvPicPr>
          <p:cNvPr id="3079" name="Picture 9"/>
          <p:cNvPicPr>
            <a:picLocks noChangeAspect="1" noChangeArrowheads="1"/>
          </p:cNvPicPr>
          <p:nvPr/>
        </p:nvPicPr>
        <p:blipFill>
          <a:blip r:embed="rId4" cstate="print"/>
          <a:srcRect/>
          <a:stretch>
            <a:fillRect/>
          </a:stretch>
        </p:blipFill>
        <p:spPr bwMode="auto">
          <a:xfrm>
            <a:off x="179388" y="5157788"/>
            <a:ext cx="4105275" cy="1427162"/>
          </a:xfrm>
          <a:prstGeom prst="rect">
            <a:avLst/>
          </a:prstGeom>
          <a:noFill/>
          <a:ln w="9525">
            <a:noFill/>
            <a:miter lim="800000"/>
            <a:headEnd/>
            <a:tailEnd/>
          </a:ln>
        </p:spPr>
      </p:pic>
      <p:pic>
        <p:nvPicPr>
          <p:cNvPr id="3080" name="Picture 9"/>
          <p:cNvPicPr>
            <a:picLocks noChangeAspect="1" noChangeArrowheads="1"/>
          </p:cNvPicPr>
          <p:nvPr/>
        </p:nvPicPr>
        <p:blipFill>
          <a:blip r:embed="rId5" cstate="print"/>
          <a:srcRect/>
          <a:stretch>
            <a:fillRect/>
          </a:stretch>
        </p:blipFill>
        <p:spPr bwMode="auto">
          <a:xfrm>
            <a:off x="179388" y="836613"/>
            <a:ext cx="4124325" cy="14398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Title 1"/>
          <p:cNvSpPr>
            <a:spLocks noGrp="1"/>
          </p:cNvSpPr>
          <p:nvPr>
            <p:ph type="title"/>
          </p:nvPr>
        </p:nvSpPr>
        <p:spPr>
          <a:xfrm>
            <a:off x="468313" y="115888"/>
            <a:ext cx="8229600" cy="576262"/>
          </a:xfrm>
          <a:solidFill>
            <a:srgbClr val="5287B7"/>
          </a:solidFill>
        </p:spPr>
        <p:txBody>
          <a:bodyPr/>
          <a:lstStyle/>
          <a:p>
            <a:r>
              <a:rPr lang="en-GB" altLang="en-US" sz="3200" smtClean="0">
                <a:solidFill>
                  <a:schemeClr val="bg1"/>
                </a:solidFill>
                <a:latin typeface="Arial" pitchFamily="34" charset="0"/>
                <a:cs typeface="Arial" pitchFamily="34" charset="0"/>
              </a:rPr>
              <a:t>Headline HR KPIs - Sickness</a:t>
            </a:r>
          </a:p>
        </p:txBody>
      </p:sp>
      <p:sp>
        <p:nvSpPr>
          <p:cNvPr id="4099" name="Content Placeholder 14"/>
          <p:cNvSpPr>
            <a:spLocks noGrp="1"/>
          </p:cNvSpPr>
          <p:nvPr>
            <p:ph sz="half" idx="2"/>
          </p:nvPr>
        </p:nvSpPr>
        <p:spPr>
          <a:xfrm>
            <a:off x="4643438" y="1052513"/>
            <a:ext cx="4038600" cy="5472112"/>
          </a:xfrm>
        </p:spPr>
        <p:txBody>
          <a:bodyPr/>
          <a:lstStyle/>
          <a:p>
            <a:pPr algn="just">
              <a:buFont typeface="Arial" pitchFamily="34" charset="0"/>
              <a:buNone/>
            </a:pPr>
            <a:r>
              <a:rPr lang="en-GB" altLang="en-US" sz="1000" smtClean="0">
                <a:latin typeface="Arial" pitchFamily="34" charset="0"/>
                <a:cs typeface="Arial" pitchFamily="34" charset="0"/>
              </a:rPr>
              <a:t>	</a:t>
            </a:r>
            <a:endParaRPr lang="en-GB" altLang="en-US" sz="1000" smtClean="0"/>
          </a:p>
          <a:p>
            <a:pPr>
              <a:buFont typeface="Arial" pitchFamily="34" charset="0"/>
              <a:buNone/>
            </a:pPr>
            <a:r>
              <a:rPr lang="en-GB" altLang="en-US" sz="1000" smtClean="0"/>
              <a:t>          </a:t>
            </a:r>
          </a:p>
          <a:p>
            <a:pPr>
              <a:buFont typeface="Arial" pitchFamily="34" charset="0"/>
              <a:buNone/>
            </a:pPr>
            <a:endParaRPr lang="en-GB" altLang="en-US" sz="1000" smtClean="0"/>
          </a:p>
          <a:p>
            <a:pPr>
              <a:buFont typeface="Arial" pitchFamily="34" charset="0"/>
              <a:buNone/>
            </a:pPr>
            <a:endParaRPr lang="en-GB" altLang="en-US" sz="100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fld id="{57792B78-3CFD-47DC-8777-4753913350E9}" type="slidenum">
              <a:rPr lang="en-GB" smtClean="0"/>
              <a:pPr>
                <a:defRPr/>
              </a:pPr>
              <a:t>3</a:t>
            </a:fld>
            <a:endParaRPr lang="en-GB" dirty="0"/>
          </a:p>
        </p:txBody>
      </p:sp>
      <p:pic>
        <p:nvPicPr>
          <p:cNvPr id="4101" name="Picture 6"/>
          <p:cNvPicPr>
            <a:picLocks noChangeAspect="1" noChangeArrowheads="1"/>
          </p:cNvPicPr>
          <p:nvPr/>
        </p:nvPicPr>
        <p:blipFill>
          <a:blip r:embed="rId2" cstate="print"/>
          <a:srcRect/>
          <a:stretch>
            <a:fillRect/>
          </a:stretch>
        </p:blipFill>
        <p:spPr bwMode="auto">
          <a:xfrm>
            <a:off x="323850" y="908050"/>
            <a:ext cx="4248150" cy="2000250"/>
          </a:xfrm>
          <a:prstGeom prst="rect">
            <a:avLst/>
          </a:prstGeom>
          <a:noFill/>
          <a:ln w="9525">
            <a:noFill/>
            <a:miter lim="800000"/>
            <a:headEnd/>
            <a:tailEnd/>
          </a:ln>
        </p:spPr>
      </p:pic>
      <p:pic>
        <p:nvPicPr>
          <p:cNvPr id="4102" name="Picture 7"/>
          <p:cNvPicPr>
            <a:picLocks noChangeAspect="1" noChangeArrowheads="1"/>
          </p:cNvPicPr>
          <p:nvPr/>
        </p:nvPicPr>
        <p:blipFill>
          <a:blip r:embed="rId3" cstate="print"/>
          <a:srcRect/>
          <a:stretch>
            <a:fillRect/>
          </a:stretch>
        </p:blipFill>
        <p:spPr bwMode="auto">
          <a:xfrm>
            <a:off x="4613275" y="908050"/>
            <a:ext cx="4271963" cy="2016125"/>
          </a:xfrm>
          <a:prstGeom prst="rect">
            <a:avLst/>
          </a:prstGeom>
          <a:noFill/>
          <a:ln w="9525">
            <a:noFill/>
            <a:miter lim="800000"/>
            <a:headEnd/>
            <a:tailEnd/>
          </a:ln>
        </p:spPr>
      </p:pic>
      <p:graphicFrame>
        <p:nvGraphicFramePr>
          <p:cNvPr id="7" name="Table 6"/>
          <p:cNvGraphicFramePr>
            <a:graphicFrameLocks noGrp="1"/>
          </p:cNvGraphicFramePr>
          <p:nvPr/>
        </p:nvGraphicFramePr>
        <p:xfrm>
          <a:off x="323850" y="3068638"/>
          <a:ext cx="8353425" cy="3947168"/>
        </p:xfrm>
        <a:graphic>
          <a:graphicData uri="http://schemas.openxmlformats.org/drawingml/2006/table">
            <a:tbl>
              <a:tblPr/>
              <a:tblGrid>
                <a:gridCol w="8353425"/>
              </a:tblGrid>
              <a:tr h="3946525">
                <a:tc>
                  <a:txBody>
                    <a:bodyPr/>
                    <a:lstStyle/>
                    <a:p>
                      <a:pPr algn="just"/>
                      <a:r>
                        <a:rPr lang="en-GB" sz="1100" b="1" kern="1200" dirty="0" smtClean="0">
                          <a:solidFill>
                            <a:schemeClr val="tx1"/>
                          </a:solidFill>
                          <a:effectLst/>
                          <a:latin typeface="Arial" panose="020B0604020202020204" pitchFamily="34" charset="0"/>
                          <a:ea typeface="+mn-ea"/>
                          <a:cs typeface="Arial" panose="020B0604020202020204" pitchFamily="34" charset="0"/>
                        </a:rPr>
                        <a:t>Sickness</a:t>
                      </a:r>
                    </a:p>
                    <a:p>
                      <a:pPr algn="just"/>
                      <a:endParaRPr lang="en-GB" sz="1100" b="1" kern="1200" dirty="0" smtClean="0">
                        <a:solidFill>
                          <a:schemeClr val="tx1"/>
                        </a:solidFill>
                        <a:effectLst/>
                        <a:latin typeface="Arial" panose="020B0604020202020204" pitchFamily="34" charset="0"/>
                        <a:ea typeface="+mn-ea"/>
                        <a:cs typeface="Arial" panose="020B0604020202020204" pitchFamily="34" charset="0"/>
                      </a:endParaRPr>
                    </a:p>
                    <a:p>
                      <a:pPr eaLnBrk="0" hangingPunct="0">
                        <a:defRPr/>
                      </a:pPr>
                      <a:r>
                        <a:rPr lang="en-GB" sz="1100" kern="1200" dirty="0" smtClean="0">
                          <a:solidFill>
                            <a:schemeClr val="tx1"/>
                          </a:solidFill>
                          <a:latin typeface="Arial" panose="020B0604020202020204" pitchFamily="34" charset="0"/>
                          <a:ea typeface="+mn-ea"/>
                          <a:cs typeface="Arial" panose="020B0604020202020204" pitchFamily="34" charset="0"/>
                        </a:rPr>
                        <a:t>The top reason for sickness absence continues to be anxiety/stress/depression, which in December 13 accounted</a:t>
                      </a:r>
                      <a:r>
                        <a:rPr lang="en-GB" sz="1100" kern="1200" baseline="0" dirty="0" smtClean="0">
                          <a:solidFill>
                            <a:schemeClr val="tx1"/>
                          </a:solidFill>
                          <a:latin typeface="Arial" panose="020B0604020202020204" pitchFamily="34" charset="0"/>
                          <a:ea typeface="+mn-ea"/>
                          <a:cs typeface="Arial" panose="020B0604020202020204" pitchFamily="34" charset="0"/>
                        </a:rPr>
                        <a:t> </a:t>
                      </a:r>
                      <a:r>
                        <a:rPr lang="en-GB" sz="1100" kern="1200" dirty="0" smtClean="0">
                          <a:solidFill>
                            <a:schemeClr val="tx1"/>
                          </a:solidFill>
                          <a:latin typeface="Arial" panose="020B0604020202020204" pitchFamily="34" charset="0"/>
                          <a:ea typeface="+mn-ea"/>
                          <a:cs typeface="Arial" panose="020B0604020202020204" pitchFamily="34" charset="0"/>
                        </a:rPr>
                        <a:t>for  26.4% of all sickness</a:t>
                      </a:r>
                      <a:r>
                        <a:rPr lang="en-GB" sz="1100" kern="1200" baseline="0" dirty="0" smtClean="0">
                          <a:solidFill>
                            <a:schemeClr val="tx1"/>
                          </a:solidFill>
                          <a:latin typeface="Arial" panose="020B0604020202020204" pitchFamily="34" charset="0"/>
                          <a:ea typeface="+mn-ea"/>
                          <a:cs typeface="Arial" panose="020B0604020202020204" pitchFamily="34" charset="0"/>
                        </a:rPr>
                        <a:t> absence in that month. The increase of absence due to this reason seen in December is coming through medium term episodes where it now accounts for 34.4%, a 52% uplift. 19 of the 32 medium term episodes remained open at the end of the month and so are likely to go on to be long-term. Much of the increase is in Mental Health where 51.9% of medium-term absence is now due to  an</a:t>
                      </a:r>
                      <a:r>
                        <a:rPr lang="en-GB" sz="1100" kern="1200" dirty="0" smtClean="0">
                          <a:solidFill>
                            <a:schemeClr val="tx1"/>
                          </a:solidFill>
                          <a:latin typeface="Arial" panose="020B0604020202020204" pitchFamily="34" charset="0"/>
                          <a:ea typeface="+mn-ea"/>
                          <a:cs typeface="Arial" panose="020B0604020202020204" pitchFamily="34" charset="0"/>
                        </a:rPr>
                        <a:t>xiety/ stress/depression. </a:t>
                      </a:r>
                      <a:r>
                        <a:rPr lang="en-GB" sz="1100" kern="1200" baseline="0" dirty="0" smtClean="0">
                          <a:solidFill>
                            <a:schemeClr val="tx1"/>
                          </a:solidFill>
                          <a:latin typeface="Arial" panose="020B0604020202020204" pitchFamily="34" charset="0"/>
                          <a:ea typeface="+mn-ea"/>
                          <a:cs typeface="Arial" panose="020B0604020202020204" pitchFamily="34" charset="0"/>
                        </a:rPr>
                        <a:t>  Counselling services are in place through Occupational Health to support staff.</a:t>
                      </a:r>
                    </a:p>
                    <a:p>
                      <a:pPr eaLnBrk="0" hangingPunct="0">
                        <a:defRPr/>
                      </a:pPr>
                      <a:endParaRPr lang="en-GB" sz="1100" kern="1200" baseline="0" dirty="0" smtClean="0">
                        <a:solidFill>
                          <a:schemeClr val="tx1"/>
                        </a:solidFill>
                        <a:latin typeface="Arial" panose="020B0604020202020204" pitchFamily="34" charset="0"/>
                        <a:ea typeface="+mn-ea"/>
                        <a:cs typeface="Arial" panose="020B0604020202020204" pitchFamily="34" charset="0"/>
                      </a:endParaRPr>
                    </a:p>
                    <a:p>
                      <a:pPr eaLnBrk="0" hangingPunct="0">
                        <a:defRPr/>
                      </a:pPr>
                      <a:r>
                        <a:rPr lang="en-GB" sz="1100" kern="1200" baseline="0" dirty="0" smtClean="0">
                          <a:solidFill>
                            <a:schemeClr val="tx1"/>
                          </a:solidFill>
                          <a:latin typeface="Arial" panose="020B0604020202020204" pitchFamily="34" charset="0"/>
                          <a:ea typeface="+mn-ea"/>
                          <a:cs typeface="Arial" panose="020B0604020202020204" pitchFamily="34" charset="0"/>
                        </a:rPr>
                        <a:t>Stress management courses are being planned; providers are currently being considered.</a:t>
                      </a:r>
                    </a:p>
                    <a:p>
                      <a:pPr eaLnBrk="0" hangingPunct="0">
                        <a:defRPr/>
                      </a:pPr>
                      <a:endParaRPr lang="en-GB" sz="1100" kern="1200" baseline="0" dirty="0" smtClean="0">
                        <a:solidFill>
                          <a:schemeClr val="tx1"/>
                        </a:solidFill>
                        <a:latin typeface="Arial" panose="020B0604020202020204" pitchFamily="34" charset="0"/>
                        <a:ea typeface="+mn-ea"/>
                        <a:cs typeface="Arial" panose="020B0604020202020204" pitchFamily="34" charset="0"/>
                      </a:endParaRPr>
                    </a:p>
                    <a:p>
                      <a:pPr eaLnBrk="0" hangingPunct="0">
                        <a:defRPr/>
                      </a:pPr>
                      <a:r>
                        <a:rPr lang="en-GB" sz="1100" kern="1200" baseline="0" dirty="0" smtClean="0">
                          <a:solidFill>
                            <a:schemeClr val="tx1"/>
                          </a:solidFill>
                          <a:latin typeface="Arial" panose="020B0604020202020204" pitchFamily="34" charset="0"/>
                          <a:ea typeface="+mn-ea"/>
                          <a:cs typeface="Arial" panose="020B0604020202020204" pitchFamily="34" charset="0"/>
                        </a:rPr>
                        <a:t>Unsurprisingly Cold/Cough/Flu is the most common reason given for short term sickness for much of the year with the exception of the summer months. This is followed by Gastrointestinal Problems which appears to be less seasonal. The top 5 reasons for short-term sickness generally account for two thirds of all short-term sickness, but this does drop to just over 50% during the months of July, August and September, when the reasons become more varied.</a:t>
                      </a:r>
                    </a:p>
                    <a:p>
                      <a:pPr eaLnBrk="0" hangingPunct="0">
                        <a:defRPr/>
                      </a:pPr>
                      <a:endParaRPr lang="en-GB" sz="1100" kern="1200" dirty="0" smtClean="0">
                        <a:solidFill>
                          <a:schemeClr val="tx1"/>
                        </a:solidFill>
                        <a:latin typeface="Arial" panose="020B0604020202020204" pitchFamily="34" charset="0"/>
                        <a:ea typeface="+mn-ea"/>
                        <a:cs typeface="Arial" panose="020B0604020202020204" pitchFamily="34" charset="0"/>
                      </a:endParaRPr>
                    </a:p>
                    <a:p>
                      <a:r>
                        <a:rPr lang="en-GB" sz="1100" kern="1200" dirty="0" smtClean="0">
                          <a:solidFill>
                            <a:schemeClr val="tx1"/>
                          </a:solidFill>
                          <a:effectLst/>
                          <a:latin typeface="Arial" panose="020B0604020202020204" pitchFamily="34" charset="0"/>
                          <a:ea typeface="+mn-ea"/>
                          <a:cs typeface="Arial" panose="020B0604020202020204" pitchFamily="34" charset="0"/>
                        </a:rPr>
                        <a:t>Flu vaccine date indicates  53% of frontline staff have received the vaccine. Monthly feedback is</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provided t</a:t>
                      </a:r>
                      <a:r>
                        <a:rPr lang="en-GB" sz="1100" kern="1200" dirty="0" smtClean="0">
                          <a:solidFill>
                            <a:schemeClr val="tx1"/>
                          </a:solidFill>
                          <a:effectLst/>
                          <a:latin typeface="Arial" panose="020B0604020202020204" pitchFamily="34" charset="0"/>
                          <a:ea typeface="+mn-ea"/>
                          <a:cs typeface="Arial" panose="020B0604020202020204" pitchFamily="34" charset="0"/>
                        </a:rPr>
                        <a:t>o Divisional Directors regarding current data.  Occupational Health </a:t>
                      </a:r>
                      <a:r>
                        <a:rPr lang="en-GB" sz="1100" kern="1200" dirty="0" err="1" smtClean="0">
                          <a:solidFill>
                            <a:schemeClr val="tx1"/>
                          </a:solidFill>
                          <a:effectLst/>
                          <a:latin typeface="Arial" panose="020B0604020202020204" pitchFamily="34" charset="0"/>
                          <a:ea typeface="+mn-ea"/>
                          <a:cs typeface="Arial" panose="020B0604020202020204" pitchFamily="34" charset="0"/>
                        </a:rPr>
                        <a:t>Dept</a:t>
                      </a:r>
                      <a:r>
                        <a:rPr lang="en-GB" sz="1100" kern="1200" dirty="0" smtClean="0">
                          <a:solidFill>
                            <a:schemeClr val="tx1"/>
                          </a:solidFill>
                          <a:effectLst/>
                          <a:latin typeface="Arial" panose="020B0604020202020204" pitchFamily="34" charset="0"/>
                          <a:ea typeface="+mn-ea"/>
                          <a:cs typeface="Arial" panose="020B0604020202020204" pitchFamily="34" charset="0"/>
                        </a:rPr>
                        <a:t> has provided 73 Flu clinics, booked appointments at all peripatetic clinics, staff have access to flu clinics at OUH, GWH, Salisbury and Bucks Health Care OH </a:t>
                      </a:r>
                      <a:r>
                        <a:rPr lang="en-GB" sz="1100" kern="1200" dirty="0" err="1" smtClean="0">
                          <a:solidFill>
                            <a:schemeClr val="tx1"/>
                          </a:solidFill>
                          <a:effectLst/>
                          <a:latin typeface="Arial" panose="020B0604020202020204" pitchFamily="34" charset="0"/>
                          <a:ea typeface="+mn-ea"/>
                          <a:cs typeface="Arial" panose="020B0604020202020204" pitchFamily="34" charset="0"/>
                        </a:rPr>
                        <a:t>Dept’s</a:t>
                      </a:r>
                      <a:r>
                        <a:rPr lang="en-GB" sz="1100" kern="1200" dirty="0" smtClean="0">
                          <a:solidFill>
                            <a:schemeClr val="tx1"/>
                          </a:solidFill>
                          <a:effectLst/>
                          <a:latin typeface="Arial" panose="020B0604020202020204" pitchFamily="34" charset="0"/>
                          <a:ea typeface="+mn-ea"/>
                          <a:cs typeface="Arial" panose="020B0604020202020204" pitchFamily="34" charset="0"/>
                        </a:rPr>
                        <a:t>.  </a:t>
                      </a:r>
                    </a:p>
                    <a:p>
                      <a:r>
                        <a:rPr lang="en-GB" sz="1100" kern="1200" dirty="0" smtClean="0">
                          <a:solidFill>
                            <a:schemeClr val="tx1"/>
                          </a:solidFill>
                          <a:effectLst/>
                          <a:latin typeface="Arial" panose="020B0604020202020204" pitchFamily="34" charset="0"/>
                          <a:ea typeface="+mn-ea"/>
                          <a:cs typeface="Arial" panose="020B0604020202020204" pitchFamily="34" charset="0"/>
                        </a:rPr>
                        <a:t> </a:t>
                      </a:r>
                    </a:p>
                    <a:p>
                      <a:r>
                        <a:rPr lang="en-GB" sz="1100" kern="1200" dirty="0" smtClean="0">
                          <a:solidFill>
                            <a:schemeClr val="tx1"/>
                          </a:solidFill>
                          <a:effectLst/>
                          <a:latin typeface="Arial" panose="020B0604020202020204" pitchFamily="34" charset="0"/>
                          <a:ea typeface="+mn-ea"/>
                          <a:cs typeface="Arial" panose="020B0604020202020204" pitchFamily="34" charset="0"/>
                        </a:rPr>
                        <a:t>Plans for January 2014, re-launch of Flu Campaign with additional clinics throughout the Trust being offered.  Support from </a:t>
                      </a:r>
                      <a:r>
                        <a:rPr lang="en-GB" sz="1100" kern="1200" dirty="0" err="1" smtClean="0">
                          <a:solidFill>
                            <a:schemeClr val="tx1"/>
                          </a:solidFill>
                          <a:effectLst/>
                          <a:latin typeface="Arial" panose="020B0604020202020204" pitchFamily="34" charset="0"/>
                          <a:ea typeface="+mn-ea"/>
                          <a:cs typeface="Arial" panose="020B0604020202020204" pitchFamily="34" charset="0"/>
                        </a:rPr>
                        <a:t>Comms</a:t>
                      </a:r>
                      <a:r>
                        <a:rPr lang="en-GB" sz="1100" kern="1200" dirty="0" smtClean="0">
                          <a:solidFill>
                            <a:schemeClr val="tx1"/>
                          </a:solidFill>
                          <a:effectLst/>
                          <a:latin typeface="Arial" panose="020B0604020202020204" pitchFamily="34" charset="0"/>
                          <a:ea typeface="+mn-ea"/>
                          <a:cs typeface="Arial" panose="020B0604020202020204" pitchFamily="34" charset="0"/>
                        </a:rPr>
                        <a:t> Team with regard to ongoing publication of data on intranet and daily notification of clinics.  Essential “buy-In” and support from all managers will be necessary to support the OH </a:t>
                      </a:r>
                      <a:r>
                        <a:rPr lang="en-GB" sz="1100" kern="1200" dirty="0" err="1" smtClean="0">
                          <a:solidFill>
                            <a:schemeClr val="tx1"/>
                          </a:solidFill>
                          <a:effectLst/>
                          <a:latin typeface="Arial" panose="020B0604020202020204" pitchFamily="34" charset="0"/>
                          <a:ea typeface="+mn-ea"/>
                          <a:cs typeface="Arial" panose="020B0604020202020204" pitchFamily="34" charset="0"/>
                        </a:rPr>
                        <a:t>Dept</a:t>
                      </a:r>
                      <a:r>
                        <a:rPr lang="en-GB" sz="1100" kern="1200" dirty="0" smtClean="0">
                          <a:solidFill>
                            <a:schemeClr val="tx1"/>
                          </a:solidFill>
                          <a:effectLst/>
                          <a:latin typeface="Arial" panose="020B0604020202020204" pitchFamily="34" charset="0"/>
                          <a:ea typeface="+mn-ea"/>
                          <a:cs typeface="Arial" panose="020B0604020202020204" pitchFamily="34" charset="0"/>
                        </a:rPr>
                        <a:t> in reaching the 75% target.</a:t>
                      </a:r>
                    </a:p>
                    <a:p>
                      <a:endParaRPr lang="en-GB" sz="1100" b="1" dirty="0" smtClean="0">
                        <a:solidFill>
                          <a:srgbClr val="FF0000"/>
                        </a:solidFill>
                        <a:latin typeface="Arial" panose="020B0604020202020204" pitchFamily="34" charset="0"/>
                        <a:cs typeface="Arial" panose="020B0604020202020204" pitchFamily="34" charset="0"/>
                      </a:endParaRPr>
                    </a:p>
                  </a:txBody>
                  <a:tcPr marL="91429" marR="91429" marT="45724" marB="45724">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188913"/>
            <a:ext cx="8353425" cy="576262"/>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24E9E556-B2D2-48A9-BBAC-344B90A754E0}" type="slidenum">
              <a:rPr lang="en-GB" smtClean="0"/>
              <a:pPr>
                <a:defRPr/>
              </a:pPr>
              <a:t>4</a:t>
            </a:fld>
            <a:endParaRPr lang="en-GB" dirty="0"/>
          </a:p>
        </p:txBody>
      </p:sp>
      <p:graphicFrame>
        <p:nvGraphicFramePr>
          <p:cNvPr id="4" name="Table 3"/>
          <p:cNvGraphicFramePr>
            <a:graphicFrameLocks noGrp="1"/>
          </p:cNvGraphicFramePr>
          <p:nvPr/>
        </p:nvGraphicFramePr>
        <p:xfrm>
          <a:off x="395288" y="2420938"/>
          <a:ext cx="8353425" cy="3749675"/>
        </p:xfrm>
        <a:graphic>
          <a:graphicData uri="http://schemas.openxmlformats.org/drawingml/2006/table">
            <a:tbl>
              <a:tblPr/>
              <a:tblGrid>
                <a:gridCol w="8353425"/>
              </a:tblGrid>
              <a:tr h="3749675">
                <a:tc>
                  <a:txBody>
                    <a:bodyPr/>
                    <a:lstStyle/>
                    <a:p>
                      <a:pPr algn="just"/>
                      <a:r>
                        <a:rPr lang="en-GB" sz="1100" b="1" kern="1200" dirty="0" smtClean="0">
                          <a:solidFill>
                            <a:schemeClr val="tx1"/>
                          </a:solidFill>
                          <a:effectLst/>
                          <a:latin typeface="Arial" panose="020B0604020202020204" pitchFamily="34" charset="0"/>
                          <a:ea typeface="+mn-ea"/>
                          <a:cs typeface="Arial" panose="020B0604020202020204" pitchFamily="34" charset="0"/>
                        </a:rPr>
                        <a:t>Turnover </a:t>
                      </a:r>
                    </a:p>
                    <a:p>
                      <a:pPr algn="just"/>
                      <a:r>
                        <a:rPr lang="en-GB" sz="1100" b="0" kern="1200" dirty="0" smtClean="0">
                          <a:solidFill>
                            <a:schemeClr val="tx1"/>
                          </a:solidFill>
                          <a:effectLst/>
                          <a:latin typeface="Arial" panose="020B0604020202020204" pitchFamily="34" charset="0"/>
                          <a:ea typeface="+mn-ea"/>
                          <a:cs typeface="Arial" panose="020B0604020202020204" pitchFamily="34" charset="0"/>
                        </a:rPr>
                        <a:t>An action plan to combat high turnover in Community Nursing has been created and including data gained from targeted exit questionnaires; it would appear that the turnover level has stabilised at the moment .</a:t>
                      </a:r>
                    </a:p>
                    <a:p>
                      <a:pPr algn="just"/>
                      <a:endParaRPr lang="en-GB" sz="1100" b="1" kern="1200" dirty="0" smtClean="0">
                        <a:solidFill>
                          <a:schemeClr val="tx1"/>
                        </a:solidFill>
                        <a:effectLst/>
                        <a:latin typeface="Arial" panose="020B0604020202020204" pitchFamily="34" charset="0"/>
                        <a:ea typeface="+mn-ea"/>
                        <a:cs typeface="Arial" panose="020B0604020202020204" pitchFamily="34" charset="0"/>
                      </a:endParaRPr>
                    </a:p>
                    <a:p>
                      <a:pPr algn="just"/>
                      <a:r>
                        <a:rPr lang="en-GB" sz="1100" b="1" kern="1200" dirty="0" smtClean="0">
                          <a:solidFill>
                            <a:schemeClr val="tx1"/>
                          </a:solidFill>
                          <a:effectLst/>
                          <a:latin typeface="Arial" panose="020B0604020202020204" pitchFamily="34" charset="0"/>
                          <a:ea typeface="+mn-ea"/>
                          <a:cs typeface="Arial" panose="020B0604020202020204" pitchFamily="34" charset="0"/>
                        </a:rPr>
                        <a:t>Sickness</a:t>
                      </a:r>
                    </a:p>
                    <a:p>
                      <a:pPr algn="just"/>
                      <a:endParaRPr lang="en-GB" sz="1100" b="1" kern="1200" dirty="0" smtClean="0">
                        <a:solidFill>
                          <a:schemeClr val="tx1"/>
                        </a:solidFill>
                        <a:effectLst/>
                        <a:latin typeface="Arial" panose="020B0604020202020204" pitchFamily="34" charset="0"/>
                        <a:ea typeface="+mn-ea"/>
                        <a:cs typeface="Arial" panose="020B0604020202020204" pitchFamily="34" charset="0"/>
                      </a:endParaRPr>
                    </a:p>
                    <a:p>
                      <a:pPr eaLnBrk="0" hangingPunct="0">
                        <a:defRPr/>
                      </a:pPr>
                      <a:r>
                        <a:rPr lang="en-GB" sz="1100" kern="1200" dirty="0" smtClean="0">
                          <a:solidFill>
                            <a:schemeClr val="tx1"/>
                          </a:solidFill>
                          <a:latin typeface="Arial" panose="020B0604020202020204" pitchFamily="34" charset="0"/>
                          <a:ea typeface="+mn-ea"/>
                          <a:cs typeface="Arial" panose="020B0604020202020204" pitchFamily="34" charset="0"/>
                        </a:rPr>
                        <a:t>In Community</a:t>
                      </a:r>
                      <a:r>
                        <a:rPr lang="en-GB" sz="1100" kern="1200" baseline="0" dirty="0" smtClean="0">
                          <a:solidFill>
                            <a:schemeClr val="tx1"/>
                          </a:solidFill>
                          <a:latin typeface="Arial" panose="020B0604020202020204" pitchFamily="34" charset="0"/>
                          <a:ea typeface="+mn-ea"/>
                          <a:cs typeface="Arial" panose="020B0604020202020204" pitchFamily="34" charset="0"/>
                        </a:rPr>
                        <a:t> sickness absence is being managed in a number of ways : the sickness absence leaflet produced has been welcomed by managers and in some instances attached to payslips by managers; there has been one capability dismissal due to absence and 16 cases are being formally managed.  Sickness in Specialised was down in December which is showing the impact of intense case management with  7 returns to work and 4 retirements.</a:t>
                      </a:r>
                      <a:endParaRPr lang="en-GB" sz="1100" kern="1200" dirty="0" smtClean="0">
                        <a:solidFill>
                          <a:schemeClr val="tx1"/>
                        </a:solidFill>
                        <a:latin typeface="Arial" panose="020B0604020202020204" pitchFamily="34" charset="0"/>
                        <a:ea typeface="+mn-ea"/>
                        <a:cs typeface="Arial" panose="020B0604020202020204" pitchFamily="34" charset="0"/>
                      </a:endParaRPr>
                    </a:p>
                    <a:p>
                      <a:pPr marL="0" defTabSz="914400" rtl="0" latinLnBrk="0"/>
                      <a:endParaRPr lang="en-GB" sz="1100" b="1" kern="1200" dirty="0" smtClean="0">
                        <a:solidFill>
                          <a:schemeClr val="tx1"/>
                        </a:solidFill>
                        <a:effectLst/>
                        <a:latin typeface="Arial" panose="020B0604020202020204" pitchFamily="34" charset="0"/>
                        <a:ea typeface="+mn-ea"/>
                        <a:cs typeface="Arial" panose="020B0604020202020204" pitchFamily="34" charset="0"/>
                      </a:endParaRPr>
                    </a:p>
                    <a:p>
                      <a:pPr marL="0" defTabSz="914400" rtl="0" latinLnBrk="0"/>
                      <a:r>
                        <a:rPr lang="en-GB" sz="1100" b="1" kern="1200" dirty="0" smtClean="0">
                          <a:solidFill>
                            <a:schemeClr val="tx1"/>
                          </a:solidFill>
                          <a:effectLst/>
                          <a:latin typeface="Arial" panose="020B0604020202020204" pitchFamily="34" charset="0"/>
                          <a:ea typeface="+mn-ea"/>
                          <a:cs typeface="Arial" panose="020B0604020202020204" pitchFamily="34" charset="0"/>
                        </a:rPr>
                        <a:t>Vacancies</a:t>
                      </a:r>
                    </a:p>
                    <a:p>
                      <a:pPr marL="0" defTabSz="914400" rtl="0" latinLnBrk="0"/>
                      <a:endParaRPr lang="en-GB" sz="1100" b="1" kern="1200" dirty="0" smtClean="0">
                        <a:solidFill>
                          <a:schemeClr val="tx1"/>
                        </a:solidFill>
                        <a:effectLst/>
                        <a:latin typeface="Arial" panose="020B0604020202020204" pitchFamily="34" charset="0"/>
                        <a:ea typeface="+mn-ea"/>
                        <a:cs typeface="Arial" panose="020B0604020202020204" pitchFamily="34" charset="0"/>
                      </a:endParaRPr>
                    </a:p>
                    <a:p>
                      <a:pPr marL="0" defTabSz="914400" rtl="0" latinLnBrk="0"/>
                      <a:r>
                        <a:rPr lang="en-GB" sz="1100" b="0" kern="1200" dirty="0" smtClean="0">
                          <a:solidFill>
                            <a:schemeClr val="tx1"/>
                          </a:solidFill>
                          <a:effectLst/>
                          <a:latin typeface="Arial" panose="020B0604020202020204" pitchFamily="34" charset="0"/>
                          <a:ea typeface="+mn-ea"/>
                          <a:cs typeface="Arial" panose="020B0604020202020204" pitchFamily="34" charset="0"/>
                        </a:rPr>
                        <a:t>Vacancies, other than in CYF and OCS are generally</a:t>
                      </a:r>
                      <a:r>
                        <a:rPr lang="en-GB" sz="1100" b="0" kern="1200" baseline="0" dirty="0" smtClean="0">
                          <a:solidFill>
                            <a:schemeClr val="tx1"/>
                          </a:solidFill>
                          <a:effectLst/>
                          <a:latin typeface="Arial" panose="020B0604020202020204" pitchFamily="34" charset="0"/>
                          <a:ea typeface="+mn-ea"/>
                          <a:cs typeface="Arial" panose="020B0604020202020204" pitchFamily="34" charset="0"/>
                        </a:rPr>
                        <a:t> up since October and this is partly due to the review of all recruitment and freezing of posts whilst reorganisation is happening and some uncertainty over outcomes of reorganisation.  </a:t>
                      </a:r>
                    </a:p>
                    <a:p>
                      <a:endParaRPr lang="en-GB" sz="1100" b="1"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Bank and agency</a:t>
                      </a:r>
                      <a:endParaRPr lang="en-GB" sz="1100" b="1" dirty="0" smtClean="0">
                        <a:solidFill>
                          <a:schemeClr val="tx1"/>
                        </a:solidFill>
                        <a:latin typeface="Arial" panose="020B0604020202020204" pitchFamily="34" charset="0"/>
                        <a:cs typeface="Arial" panose="020B0604020202020204" pitchFamily="34" charset="0"/>
                      </a:endParaRPr>
                    </a:p>
                    <a:p>
                      <a:endParaRPr lang="en-GB" sz="1100" b="1" dirty="0" smtClean="0">
                        <a:solidFill>
                          <a:schemeClr val="tx1"/>
                        </a:solidFill>
                        <a:latin typeface="Arial" panose="020B0604020202020204" pitchFamily="34" charset="0"/>
                        <a:cs typeface="Arial" panose="020B0604020202020204" pitchFamily="34" charset="0"/>
                      </a:endParaRPr>
                    </a:p>
                    <a:p>
                      <a:r>
                        <a:rPr lang="en-GB" sz="1100" b="0" dirty="0" smtClean="0">
                          <a:solidFill>
                            <a:schemeClr val="tx1"/>
                          </a:solidFill>
                          <a:latin typeface="Arial" panose="020B0604020202020204" pitchFamily="34" charset="0"/>
                          <a:cs typeface="Arial" panose="020B0604020202020204" pitchFamily="34" charset="0"/>
                        </a:rPr>
                        <a:t>Bank and agency has</a:t>
                      </a:r>
                      <a:r>
                        <a:rPr lang="en-GB" sz="1100" b="0" baseline="0" dirty="0" smtClean="0">
                          <a:solidFill>
                            <a:schemeClr val="tx1"/>
                          </a:solidFill>
                          <a:latin typeface="Arial" panose="020B0604020202020204" pitchFamily="34" charset="0"/>
                          <a:cs typeface="Arial" panose="020B0604020202020204" pitchFamily="34" charset="0"/>
                        </a:rPr>
                        <a:t> been variable in most areas over the 2 month period; in </a:t>
                      </a:r>
                      <a:r>
                        <a:rPr lang="en-GB" sz="1100" dirty="0" smtClean="0">
                          <a:solidFill>
                            <a:schemeClr val="tx1"/>
                          </a:solidFill>
                          <a:latin typeface="Arial" panose="020B0604020202020204" pitchFamily="34" charset="0"/>
                          <a:cs typeface="Arial" panose="020B0604020202020204" pitchFamily="34" charset="0"/>
                        </a:rPr>
                        <a:t>Community a sign-off policy is being strictly implemented.  A significant drop in use in Corporate over the past few months is contributing to a below</a:t>
                      </a:r>
                      <a:r>
                        <a:rPr lang="en-GB" sz="1100" baseline="0" dirty="0" smtClean="0">
                          <a:solidFill>
                            <a:schemeClr val="tx1"/>
                          </a:solidFill>
                          <a:latin typeface="Arial" panose="020B0604020202020204" pitchFamily="34" charset="0"/>
                          <a:cs typeface="Arial" panose="020B0604020202020204" pitchFamily="34" charset="0"/>
                        </a:rPr>
                        <a:t> target figure.</a:t>
                      </a:r>
                      <a:endParaRPr lang="en-GB" sz="1100" dirty="0">
                        <a:solidFill>
                          <a:schemeClr val="tx1"/>
                        </a:solidFill>
                        <a:latin typeface="Arial" panose="020B0604020202020204" pitchFamily="34" charset="0"/>
                        <a:cs typeface="Arial" panose="020B0604020202020204" pitchFamily="34" charset="0"/>
                      </a:endParaRPr>
                    </a:p>
                  </a:txBody>
                  <a:tcPr marL="91429" marR="91429" marT="45729" marB="45729">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6" name="TextBox 5"/>
          <p:cNvSpPr txBox="1"/>
          <p:nvPr/>
        </p:nvSpPr>
        <p:spPr>
          <a:xfrm>
            <a:off x="395288" y="6416675"/>
            <a:ext cx="6840537" cy="354013"/>
          </a:xfrm>
          <a:prstGeom prst="rect">
            <a:avLst/>
          </a:prstGeom>
          <a:noFill/>
        </p:spPr>
        <p:txBody>
          <a:bodyPr>
            <a:spAutoFit/>
          </a:bodyPr>
          <a:lstStyle/>
          <a:p>
            <a:pPr>
              <a:defRPr/>
            </a:pPr>
            <a:r>
              <a:rPr lang="en-GB" sz="850" dirty="0"/>
              <a:t> *   Turnover in Specialised Services now excludes all leavers from Bullingdon Prisons - Healthcare</a:t>
            </a:r>
            <a:endParaRPr lang="en-GB" sz="850" dirty="0">
              <a:cs typeface="Arial" panose="020B0604020202020204" pitchFamily="34" charset="0"/>
            </a:endParaRPr>
          </a:p>
          <a:p>
            <a:pPr algn="just">
              <a:defRPr/>
            </a:pPr>
            <a:r>
              <a:rPr lang="en-GB" sz="850" dirty="0">
                <a:cs typeface="Arial" panose="020B0604020202020204" pitchFamily="34" charset="0"/>
              </a:rPr>
              <a:t>**  Includes Core Corporate services, also Junior Doctors, Students, Research &amp; Development, Pharmacy and Estates &amp; Facilities</a:t>
            </a:r>
          </a:p>
        </p:txBody>
      </p:sp>
      <p:pic>
        <p:nvPicPr>
          <p:cNvPr id="5131" name="Picture 12"/>
          <p:cNvPicPr>
            <a:picLocks noChangeAspect="1" noChangeArrowheads="1"/>
          </p:cNvPicPr>
          <p:nvPr/>
        </p:nvPicPr>
        <p:blipFill>
          <a:blip r:embed="rId2" cstate="print"/>
          <a:srcRect/>
          <a:stretch>
            <a:fillRect/>
          </a:stretch>
        </p:blipFill>
        <p:spPr bwMode="auto">
          <a:xfrm>
            <a:off x="395288" y="836613"/>
            <a:ext cx="8351837" cy="1381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1E4C5BB-8F69-42C6-9D20-E6F2AB4F2243}" type="slidenum">
              <a:rPr lang="en-GB" smtClean="0"/>
              <a:pPr>
                <a:defRPr/>
              </a:pPr>
              <a:t>5</a:t>
            </a:fld>
            <a:endParaRPr lang="en-GB" dirty="0"/>
          </a:p>
        </p:txBody>
      </p:sp>
      <p:sp>
        <p:nvSpPr>
          <p:cNvPr id="6147" name="Title 1"/>
          <p:cNvSpPr>
            <a:spLocks noGrp="1"/>
          </p:cNvSpPr>
          <p:nvPr>
            <p:ph type="title"/>
          </p:nvPr>
        </p:nvSpPr>
        <p:spPr>
          <a:xfrm>
            <a:off x="457200" y="188913"/>
            <a:ext cx="8229600" cy="647700"/>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pic>
        <p:nvPicPr>
          <p:cNvPr id="6148" name="Picture 3"/>
          <p:cNvPicPr>
            <a:picLocks noChangeAspect="1" noChangeArrowheads="1"/>
          </p:cNvPicPr>
          <p:nvPr/>
        </p:nvPicPr>
        <p:blipFill>
          <a:blip r:embed="rId2" cstate="print"/>
          <a:srcRect/>
          <a:stretch>
            <a:fillRect/>
          </a:stretch>
        </p:blipFill>
        <p:spPr bwMode="auto">
          <a:xfrm>
            <a:off x="468313" y="1052513"/>
            <a:ext cx="5272087" cy="2376487"/>
          </a:xfrm>
          <a:prstGeom prst="rect">
            <a:avLst/>
          </a:prstGeom>
          <a:noFill/>
          <a:ln w="9525">
            <a:noFill/>
            <a:miter lim="800000"/>
            <a:headEnd/>
            <a:tailEnd/>
          </a:ln>
        </p:spPr>
      </p:pic>
      <p:sp>
        <p:nvSpPr>
          <p:cNvPr id="7" name="TextBox 6"/>
          <p:cNvSpPr txBox="1"/>
          <p:nvPr/>
        </p:nvSpPr>
        <p:spPr>
          <a:xfrm>
            <a:off x="468313" y="3573463"/>
            <a:ext cx="8424862" cy="1030287"/>
          </a:xfrm>
          <a:prstGeom prst="rect">
            <a:avLst/>
          </a:prstGeom>
          <a:noFill/>
        </p:spPr>
        <p:txBody>
          <a:bodyPr>
            <a:spAutoFit/>
          </a:bodyPr>
          <a:lstStyle/>
          <a:p>
            <a:pPr>
              <a:defRPr/>
            </a:pPr>
            <a:r>
              <a:rPr lang="en-GB" sz="1050" dirty="0"/>
              <a:t/>
            </a:r>
            <a:br>
              <a:rPr lang="en-GB" sz="1050" dirty="0"/>
            </a:br>
            <a:endParaRPr lang="en-GB" sz="1050" dirty="0"/>
          </a:p>
          <a:p>
            <a:pPr>
              <a:defRPr/>
            </a:pPr>
            <a:r>
              <a:rPr lang="en-GB" sz="1000" b="1" dirty="0"/>
              <a:t>Flexible Staff</a:t>
            </a:r>
          </a:p>
          <a:p>
            <a:pPr>
              <a:defRPr/>
            </a:pPr>
            <a:r>
              <a:rPr lang="en-GB" sz="1000" dirty="0"/>
              <a:t>49,986 hours,  above those contracted were worked in November 2013. This doesn’t  include Agency  and equates to approximately an additional 307 WTE for the month. The WTE vacancies at </a:t>
            </a:r>
            <a:r>
              <a:rPr lang="en-GB" sz="1000"/>
              <a:t>this time were 377.</a:t>
            </a:r>
            <a:endParaRPr lang="en-GB" sz="1000" dirty="0"/>
          </a:p>
          <a:p>
            <a:pPr>
              <a:defRPr/>
            </a:pPr>
            <a:endParaRPr lang="en-GB" sz="1000" b="1" dirty="0">
              <a:solidFill>
                <a:schemeClr val="accent1">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780766-578F-4E0E-B3D3-0D0AEE06B4F3}" type="slidenum">
              <a:rPr lang="en-GB" smtClean="0"/>
              <a:pPr>
                <a:defRPr/>
              </a:pPr>
              <a:t>6</a:t>
            </a:fld>
            <a:endParaRPr lang="en-GB" dirty="0"/>
          </a:p>
        </p:txBody>
      </p:sp>
      <p:sp>
        <p:nvSpPr>
          <p:cNvPr id="7171" name="Title 1"/>
          <p:cNvSpPr>
            <a:spLocks noGrp="1"/>
          </p:cNvSpPr>
          <p:nvPr>
            <p:ph type="title"/>
          </p:nvPr>
        </p:nvSpPr>
        <p:spPr>
          <a:xfrm>
            <a:off x="395288" y="19050"/>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Recruitment Data</a:t>
            </a:r>
          </a:p>
        </p:txBody>
      </p:sp>
      <p:sp>
        <p:nvSpPr>
          <p:cNvPr id="7172" name="TextBox 10"/>
          <p:cNvSpPr txBox="1">
            <a:spLocks noChangeArrowheads="1"/>
          </p:cNvSpPr>
          <p:nvPr/>
        </p:nvSpPr>
        <p:spPr bwMode="auto">
          <a:xfrm>
            <a:off x="5599113" y="620713"/>
            <a:ext cx="3294062" cy="400050"/>
          </a:xfrm>
          <a:prstGeom prst="rect">
            <a:avLst/>
          </a:prstGeom>
          <a:noFill/>
          <a:ln w="9525">
            <a:noFill/>
            <a:miter lim="800000"/>
            <a:headEnd/>
            <a:tailEnd/>
          </a:ln>
        </p:spPr>
        <p:txBody>
          <a:bodyPr>
            <a:spAutoFit/>
          </a:bodyPr>
          <a:lstStyle/>
          <a:p>
            <a:endParaRPr lang="en-GB" altLang="en-US" sz="1000"/>
          </a:p>
          <a:p>
            <a:endParaRPr lang="en-GB" altLang="en-US" sz="1000"/>
          </a:p>
        </p:txBody>
      </p:sp>
      <p:pic>
        <p:nvPicPr>
          <p:cNvPr id="7173" name="Picture 5"/>
          <p:cNvPicPr>
            <a:picLocks noChangeAspect="1" noChangeArrowheads="1"/>
          </p:cNvPicPr>
          <p:nvPr/>
        </p:nvPicPr>
        <p:blipFill>
          <a:blip r:embed="rId2" cstate="print"/>
          <a:srcRect/>
          <a:stretch>
            <a:fillRect/>
          </a:stretch>
        </p:blipFill>
        <p:spPr bwMode="auto">
          <a:xfrm>
            <a:off x="179388" y="765175"/>
            <a:ext cx="4679950" cy="3575050"/>
          </a:xfrm>
          <a:prstGeom prst="rect">
            <a:avLst/>
          </a:prstGeom>
          <a:noFill/>
          <a:ln w="9525">
            <a:noFill/>
            <a:miter lim="800000"/>
            <a:headEnd/>
            <a:tailEnd/>
          </a:ln>
        </p:spPr>
      </p:pic>
      <p:sp>
        <p:nvSpPr>
          <p:cNvPr id="6" name="TextBox 5"/>
          <p:cNvSpPr txBox="1"/>
          <p:nvPr/>
        </p:nvSpPr>
        <p:spPr>
          <a:xfrm>
            <a:off x="5148263" y="639763"/>
            <a:ext cx="3887787" cy="5802312"/>
          </a:xfrm>
          <a:prstGeom prst="rect">
            <a:avLst/>
          </a:prstGeom>
          <a:noFill/>
        </p:spPr>
        <p:txBody>
          <a:bodyPr>
            <a:spAutoFit/>
          </a:bodyPr>
          <a:lstStyle/>
          <a:p>
            <a:pPr>
              <a:defRPr/>
            </a:pPr>
            <a:r>
              <a:rPr lang="en-GB" sz="1050" dirty="0"/>
              <a:t/>
            </a:r>
            <a:br>
              <a:rPr lang="en-GB" sz="1050" dirty="0"/>
            </a:br>
            <a:endParaRPr lang="en-GB" sz="1050" dirty="0"/>
          </a:p>
          <a:p>
            <a:pPr>
              <a:defRPr/>
            </a:pPr>
            <a:r>
              <a:rPr lang="en-GB" sz="1000" b="1" dirty="0"/>
              <a:t>Vacancies and applicants</a:t>
            </a:r>
            <a:r>
              <a:rPr lang="en-GB" sz="1000" dirty="0">
                <a:solidFill>
                  <a:schemeClr val="accent1">
                    <a:lumMod val="60000"/>
                    <a:lumOff val="40000"/>
                  </a:schemeClr>
                </a:solidFill>
              </a:rPr>
              <a:t/>
            </a:r>
            <a:br>
              <a:rPr lang="en-GB" sz="1000" dirty="0">
                <a:solidFill>
                  <a:schemeClr val="accent1">
                    <a:lumMod val="60000"/>
                    <a:lumOff val="40000"/>
                  </a:schemeClr>
                </a:solidFill>
              </a:rPr>
            </a:br>
            <a:r>
              <a:rPr lang="en-GB" sz="1000" dirty="0">
                <a:solidFill>
                  <a:schemeClr val="accent1">
                    <a:lumMod val="60000"/>
                    <a:lumOff val="40000"/>
                  </a:schemeClr>
                </a:solidFill>
              </a:rPr>
              <a:t/>
            </a:r>
            <a:br>
              <a:rPr lang="en-GB" sz="1000" dirty="0">
                <a:solidFill>
                  <a:schemeClr val="accent1">
                    <a:lumMod val="60000"/>
                    <a:lumOff val="40000"/>
                  </a:schemeClr>
                </a:solidFill>
              </a:rPr>
            </a:br>
            <a:r>
              <a:rPr lang="en-GB" sz="1000" b="1" dirty="0"/>
              <a:t>Local recruitment strategy</a:t>
            </a:r>
          </a:p>
          <a:p>
            <a:pPr>
              <a:defRPr/>
            </a:pPr>
            <a:r>
              <a:rPr lang="en-GB" sz="1000" dirty="0">
                <a:solidFill>
                  <a:schemeClr val="accent1">
                    <a:lumMod val="60000"/>
                    <a:lumOff val="40000"/>
                  </a:schemeClr>
                </a:solidFill>
              </a:rPr>
              <a:t/>
            </a:r>
            <a:br>
              <a:rPr lang="en-GB" sz="1000" dirty="0">
                <a:solidFill>
                  <a:schemeClr val="accent1">
                    <a:lumMod val="60000"/>
                    <a:lumOff val="40000"/>
                  </a:schemeClr>
                </a:solidFill>
              </a:rPr>
            </a:br>
            <a:r>
              <a:rPr lang="en-GB" sz="1000" dirty="0"/>
              <a:t>The Trust’s local recruitment strategy has a number of aims including;</a:t>
            </a:r>
          </a:p>
          <a:p>
            <a:pPr>
              <a:buFont typeface="Arial" pitchFamily="34" charset="0"/>
              <a:buChar char="•"/>
              <a:defRPr/>
            </a:pPr>
            <a:r>
              <a:rPr lang="en-GB" sz="1000" dirty="0"/>
              <a:t>encouraging local people to see the Trust as an ‘employer of </a:t>
            </a:r>
          </a:p>
          <a:p>
            <a:pPr>
              <a:defRPr/>
            </a:pPr>
            <a:r>
              <a:rPr lang="en-GB" sz="1000" dirty="0"/>
              <a:t> choice’</a:t>
            </a:r>
          </a:p>
          <a:p>
            <a:pPr>
              <a:buFont typeface="Arial" pitchFamily="34" charset="0"/>
              <a:buChar char="•"/>
              <a:defRPr/>
            </a:pPr>
            <a:r>
              <a:rPr lang="en-GB" sz="1000" dirty="0"/>
              <a:t>a proactive and planned approach to recruitment</a:t>
            </a:r>
          </a:p>
          <a:p>
            <a:pPr>
              <a:buFont typeface="Arial" pitchFamily="34" charset="0"/>
              <a:buChar char="•"/>
              <a:defRPr/>
            </a:pPr>
            <a:r>
              <a:rPr lang="en-GB" sz="1000" dirty="0"/>
              <a:t>cost effective recruitment solutions for managers.</a:t>
            </a:r>
          </a:p>
          <a:p>
            <a:pPr>
              <a:defRPr/>
            </a:pPr>
            <a:r>
              <a:rPr lang="en-GB" sz="1000" dirty="0"/>
              <a:t> </a:t>
            </a:r>
          </a:p>
          <a:p>
            <a:pPr>
              <a:defRPr/>
            </a:pPr>
            <a:r>
              <a:rPr lang="en-GB" sz="1000" dirty="0"/>
              <a:t>The recruitment team has been working with school and college students, disabled people and the long term unemployed to provide work experience and support in gaining employment.  </a:t>
            </a:r>
          </a:p>
          <a:p>
            <a:pPr>
              <a:defRPr/>
            </a:pPr>
            <a:endParaRPr lang="en-GB" sz="1000" dirty="0"/>
          </a:p>
          <a:p>
            <a:pPr>
              <a:defRPr/>
            </a:pPr>
            <a:r>
              <a:rPr lang="en-GB" sz="1000" dirty="0"/>
              <a:t>The recruitment process is accompanied by rigorous pre-employment assessment in numeracy and literacy skills, ensuring that these candidates have a level of attainment that is well above the minimum required by the trust.  This approach has enabled the local recruitment team to provide cohorts of work experience candidates ready for employment especially in entry-level administrative and health care roles.</a:t>
            </a:r>
          </a:p>
          <a:p>
            <a:pPr>
              <a:defRPr/>
            </a:pPr>
            <a:r>
              <a:rPr lang="en-GB" sz="1000" dirty="0"/>
              <a:t> </a:t>
            </a:r>
          </a:p>
          <a:p>
            <a:pPr>
              <a:defRPr/>
            </a:pPr>
            <a:r>
              <a:rPr lang="en-GB" sz="1000" dirty="0"/>
              <a:t>Senior HR recruitment staff will be working with their managerial and clinical colleagues over the next few months, to identify suitable vacancies and campaigns which may attract local candidates. The plan is to build on these local recruitment initiatives so  that they are ready to use as part of the mainstream recruitment approach and to rely on a longer term perspective of investing in local people and our community.</a:t>
            </a:r>
          </a:p>
          <a:p>
            <a:pPr>
              <a:defRPr/>
            </a:pPr>
            <a:endParaRPr lang="en-GB" sz="1000" dirty="0"/>
          </a:p>
          <a:p>
            <a:pPr>
              <a:defRPr/>
            </a:pPr>
            <a:r>
              <a:rPr lang="en-GB" sz="1000" dirty="0"/>
              <a:t>The recruitment activity shows a typical seasonal drop in the number of applicants; the resourcing team advise that the December period is typically low in prospective candidates.</a:t>
            </a:r>
          </a:p>
          <a:p>
            <a:pPr>
              <a:defRPr/>
            </a:pPr>
            <a:endParaRPr lang="en-GB" sz="1000" b="1"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2275" y="28575"/>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Exit Questionnaire Data </a:t>
            </a:r>
          </a:p>
        </p:txBody>
      </p:sp>
      <p:sp>
        <p:nvSpPr>
          <p:cNvPr id="4" name="Slide Number Placeholder 3"/>
          <p:cNvSpPr>
            <a:spLocks noGrp="1"/>
          </p:cNvSpPr>
          <p:nvPr>
            <p:ph type="sldNum" sz="quarter" idx="12"/>
          </p:nvPr>
        </p:nvSpPr>
        <p:spPr/>
        <p:txBody>
          <a:bodyPr/>
          <a:lstStyle/>
          <a:p>
            <a:pPr>
              <a:defRPr/>
            </a:pPr>
            <a:fld id="{4CA284AB-3158-401C-A164-1E0FE2F54EB9}" type="slidenum">
              <a:rPr lang="en-GB" smtClean="0"/>
              <a:pPr>
                <a:defRPr/>
              </a:pPr>
              <a:t>7</a:t>
            </a:fld>
            <a:endParaRPr lang="en-GB" dirty="0"/>
          </a:p>
        </p:txBody>
      </p:sp>
      <p:sp>
        <p:nvSpPr>
          <p:cNvPr id="8196" name="Rectangle 6"/>
          <p:cNvSpPr>
            <a:spLocks noChangeArrowheads="1"/>
          </p:cNvSpPr>
          <p:nvPr/>
        </p:nvSpPr>
        <p:spPr bwMode="auto">
          <a:xfrm>
            <a:off x="1784350" y="2879725"/>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8197" name="Rectangle 7"/>
          <p:cNvSpPr>
            <a:spLocks noChangeArrowheads="1"/>
          </p:cNvSpPr>
          <p:nvPr/>
        </p:nvSpPr>
        <p:spPr bwMode="auto">
          <a:xfrm>
            <a:off x="1784350" y="2894013"/>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8198" name="Rectangle 7"/>
          <p:cNvSpPr>
            <a:spLocks noChangeArrowheads="1"/>
          </p:cNvSpPr>
          <p:nvPr/>
        </p:nvSpPr>
        <p:spPr bwMode="auto">
          <a:xfrm>
            <a:off x="176213" y="531813"/>
            <a:ext cx="5581650" cy="277812"/>
          </a:xfrm>
          <a:prstGeom prst="rect">
            <a:avLst/>
          </a:prstGeom>
          <a:noFill/>
          <a:ln w="9525">
            <a:noFill/>
            <a:miter lim="800000"/>
            <a:headEnd/>
            <a:tailEnd/>
          </a:ln>
        </p:spPr>
        <p:txBody>
          <a:bodyPr>
            <a:spAutoFit/>
          </a:bodyPr>
          <a:lstStyle/>
          <a:p>
            <a:endParaRPr lang="fr-FR" altLang="en-US" sz="1200"/>
          </a:p>
        </p:txBody>
      </p:sp>
      <p:sp>
        <p:nvSpPr>
          <p:cNvPr id="11" name="TextBox 10"/>
          <p:cNvSpPr txBox="1"/>
          <p:nvPr/>
        </p:nvSpPr>
        <p:spPr>
          <a:xfrm>
            <a:off x="6227763" y="1989138"/>
            <a:ext cx="2736850" cy="246062"/>
          </a:xfrm>
          <a:prstGeom prst="rect">
            <a:avLst/>
          </a:prstGeom>
          <a:noFill/>
        </p:spPr>
        <p:txBody>
          <a:bodyPr>
            <a:spAutoFit/>
          </a:bodyPr>
          <a:lstStyle/>
          <a:p>
            <a:pPr>
              <a:defRPr/>
            </a:pPr>
            <a:r>
              <a:rPr lang="en-GB" sz="1000" dirty="0">
                <a:latin typeface="+mn-lt"/>
              </a:rPr>
              <a:t>.</a:t>
            </a:r>
          </a:p>
        </p:txBody>
      </p:sp>
      <p:sp>
        <p:nvSpPr>
          <p:cNvPr id="9" name="TextBox 8"/>
          <p:cNvSpPr txBox="1"/>
          <p:nvPr/>
        </p:nvSpPr>
        <p:spPr>
          <a:xfrm>
            <a:off x="5984875" y="808038"/>
            <a:ext cx="2690813" cy="2062162"/>
          </a:xfrm>
          <a:prstGeom prst="rect">
            <a:avLst/>
          </a:prstGeom>
          <a:noFill/>
        </p:spPr>
        <p:txBody>
          <a:bodyPr>
            <a:spAutoFit/>
          </a:bodyPr>
          <a:lstStyle/>
          <a:p>
            <a:pPr algn="just">
              <a:defRPr/>
            </a:pPr>
            <a:endParaRPr lang="en-GB" sz="1000" b="1" dirty="0">
              <a:cs typeface="Arial" panose="020B0604020202020204" pitchFamily="34" charset="0"/>
            </a:endParaRPr>
          </a:p>
          <a:p>
            <a:pPr algn="just">
              <a:defRPr/>
            </a:pPr>
            <a:endParaRPr lang="en-GB" sz="1000" b="1" dirty="0">
              <a:cs typeface="Arial" panose="020B0604020202020204" pitchFamily="34" charset="0"/>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p:txBody>
      </p:sp>
      <p:sp>
        <p:nvSpPr>
          <p:cNvPr id="3" name="TextBox 2"/>
          <p:cNvSpPr txBox="1"/>
          <p:nvPr/>
        </p:nvSpPr>
        <p:spPr>
          <a:xfrm>
            <a:off x="6356350" y="981075"/>
            <a:ext cx="2500313" cy="7294563"/>
          </a:xfrm>
          <a:prstGeom prst="rect">
            <a:avLst/>
          </a:prstGeom>
          <a:noFill/>
        </p:spPr>
        <p:txBody>
          <a:bodyPr>
            <a:spAutoFit/>
          </a:bodyPr>
          <a:lstStyle/>
          <a:p>
            <a:pPr>
              <a:defRPr/>
            </a:pPr>
            <a:r>
              <a:rPr lang="en-GB" sz="1050" b="1" dirty="0"/>
              <a:t>Return Rate</a:t>
            </a:r>
          </a:p>
          <a:p>
            <a:pPr>
              <a:defRPr/>
            </a:pPr>
            <a:endParaRPr lang="en-GB" sz="1050" b="1" dirty="0"/>
          </a:p>
          <a:p>
            <a:pPr>
              <a:defRPr/>
            </a:pPr>
            <a:r>
              <a:rPr lang="en-GB" sz="1050" dirty="0"/>
              <a:t>The Return rate for November is 55.2% and the rate for December is 52.4% which is a slight decrease for last month but this was expected due to  the Christmas period.</a:t>
            </a:r>
          </a:p>
          <a:p>
            <a:pPr>
              <a:defRPr/>
            </a:pPr>
            <a:endParaRPr lang="en-GB" sz="1050" dirty="0"/>
          </a:p>
          <a:p>
            <a:pPr>
              <a:defRPr/>
            </a:pPr>
            <a:r>
              <a:rPr lang="en-GB" sz="1050" dirty="0"/>
              <a:t>The 3 tables opposite illustrate why people join the Trust and what they enjoy about working in the Trust  year to date.</a:t>
            </a:r>
          </a:p>
          <a:p>
            <a:pPr>
              <a:defRPr/>
            </a:pPr>
            <a:endParaRPr lang="en-GB" sz="1050" dirty="0"/>
          </a:p>
          <a:p>
            <a:pPr marL="171450" indent="-171450">
              <a:buFont typeface="Arial" panose="020B0604020202020204" pitchFamily="34" charset="0"/>
              <a:buChar char="•"/>
              <a:defRPr/>
            </a:pPr>
            <a:r>
              <a:rPr lang="en-GB" sz="1050" dirty="0"/>
              <a:t>Top 3 reasons for attracting new staff are; Role/Job Description, Location and working for the </a:t>
            </a:r>
            <a:r>
              <a:rPr lang="en-GB" sz="1050" dirty="0"/>
              <a:t>NHS</a:t>
            </a:r>
          </a:p>
          <a:p>
            <a:pPr>
              <a:defRPr/>
            </a:pPr>
            <a:endParaRPr lang="en-GB" sz="1050" dirty="0"/>
          </a:p>
          <a:p>
            <a:pPr marL="171450" indent="-171450">
              <a:buFont typeface="Arial" panose="020B0604020202020204" pitchFamily="34" charset="0"/>
              <a:buChar char="•"/>
              <a:defRPr/>
            </a:pPr>
            <a:r>
              <a:rPr lang="en-GB" sz="1050" dirty="0">
                <a:cs typeface="Arial" panose="020B0604020202020204" pitchFamily="34" charset="0"/>
              </a:rPr>
              <a:t>Top 3 most satisfying parts of the job role are, Caring/Contact with service users, Level of responsibility and Contributing to the local </a:t>
            </a:r>
            <a:r>
              <a:rPr lang="en-GB" sz="1050" dirty="0">
                <a:cs typeface="Arial" panose="020B0604020202020204" pitchFamily="34" charset="0"/>
              </a:rPr>
              <a:t>community</a:t>
            </a:r>
          </a:p>
          <a:p>
            <a:pPr>
              <a:defRPr/>
            </a:pPr>
            <a:endParaRPr lang="en-GB" sz="1050" dirty="0">
              <a:cs typeface="Arial" panose="020B0604020202020204" pitchFamily="34" charset="0"/>
            </a:endParaRPr>
          </a:p>
          <a:p>
            <a:pPr marL="171450" indent="-171450">
              <a:buFont typeface="Arial" panose="020B0604020202020204" pitchFamily="34" charset="0"/>
              <a:buChar char="•"/>
              <a:defRPr/>
            </a:pPr>
            <a:r>
              <a:rPr lang="en-GB" sz="1050" dirty="0">
                <a:cs typeface="Arial" panose="020B0604020202020204" pitchFamily="34" charset="0"/>
              </a:rPr>
              <a:t>Top 3 most unsatisfying parts of the job are, feeling valued and supported, Learning and development opportunities and flexible </a:t>
            </a:r>
            <a:r>
              <a:rPr lang="en-GB" sz="1050" dirty="0">
                <a:cs typeface="Arial" panose="020B0604020202020204" pitchFamily="34" charset="0"/>
              </a:rPr>
              <a:t>working</a:t>
            </a:r>
          </a:p>
          <a:p>
            <a:pPr>
              <a:defRPr/>
            </a:pPr>
            <a:endParaRPr lang="en-GB" sz="1050" dirty="0">
              <a:cs typeface="Arial" panose="020B0604020202020204" pitchFamily="34" charset="0"/>
            </a:endParaRPr>
          </a:p>
          <a:p>
            <a:pPr marL="171450" indent="-171450">
              <a:buFont typeface="Arial" panose="020B0604020202020204" pitchFamily="34" charset="0"/>
              <a:buChar char="•"/>
              <a:defRPr/>
            </a:pPr>
            <a:r>
              <a:rPr lang="en-GB" sz="1050" dirty="0">
                <a:cs typeface="Arial" panose="020B0604020202020204" pitchFamily="34" charset="0"/>
              </a:rPr>
              <a:t>Top 3 reasons for leaving are, obtaining a better job/promotion, retirement, career change</a:t>
            </a:r>
          </a:p>
          <a:p>
            <a:pPr marL="171450" indent="-171450" algn="just">
              <a:buFont typeface="Arial" panose="020B0604020202020204" pitchFamily="34" charset="0"/>
              <a:buChar char="•"/>
              <a:defRPr/>
            </a:pPr>
            <a:endParaRPr lang="en-GB" sz="1200" dirty="0">
              <a:cs typeface="Arial" panose="020B0604020202020204" pitchFamily="34" charset="0"/>
            </a:endParaRPr>
          </a:p>
          <a:p>
            <a:pPr>
              <a:defRPr/>
            </a:pPr>
            <a:endParaRPr lang="en-GB" sz="1200" dirty="0"/>
          </a:p>
          <a:p>
            <a:pPr>
              <a:defRPr/>
            </a:pPr>
            <a:endParaRPr lang="en-GB" sz="1200" dirty="0"/>
          </a:p>
          <a:p>
            <a:pPr>
              <a:defRPr/>
            </a:pPr>
            <a:endParaRPr lang="en-GB" sz="1200" dirty="0"/>
          </a:p>
          <a:p>
            <a:pPr>
              <a:defRPr/>
            </a:pPr>
            <a:endParaRPr lang="en-GB" sz="1200" dirty="0"/>
          </a:p>
          <a:p>
            <a:pPr>
              <a:defRPr/>
            </a:pPr>
            <a:endParaRPr lang="en-GB" sz="1200" dirty="0"/>
          </a:p>
          <a:p>
            <a:pPr>
              <a:defRPr/>
            </a:pPr>
            <a:endParaRPr lang="en-GB" sz="1200" dirty="0"/>
          </a:p>
          <a:p>
            <a:pPr>
              <a:defRPr/>
            </a:pPr>
            <a:r>
              <a:rPr lang="en-GB" sz="1200" dirty="0"/>
              <a:t> </a:t>
            </a:r>
          </a:p>
          <a:p>
            <a:pPr>
              <a:defRPr/>
            </a:pPr>
            <a:endParaRPr lang="en-GB" dirty="0"/>
          </a:p>
          <a:p>
            <a:pPr>
              <a:defRPr/>
            </a:pPr>
            <a:endParaRPr lang="en-GB" dirty="0"/>
          </a:p>
        </p:txBody>
      </p:sp>
      <p:sp>
        <p:nvSpPr>
          <p:cNvPr id="16" name="TextBox 15"/>
          <p:cNvSpPr txBox="1"/>
          <p:nvPr/>
        </p:nvSpPr>
        <p:spPr>
          <a:xfrm>
            <a:off x="161925" y="669925"/>
            <a:ext cx="5256213" cy="276225"/>
          </a:xfrm>
          <a:prstGeom prst="rect">
            <a:avLst/>
          </a:prstGeom>
          <a:noFill/>
        </p:spPr>
        <p:txBody>
          <a:bodyPr>
            <a:spAutoFit/>
          </a:bodyPr>
          <a:lstStyle/>
          <a:p>
            <a:pPr>
              <a:defRPr/>
            </a:pPr>
            <a:r>
              <a:rPr lang="en-GB" sz="1200" b="1" dirty="0">
                <a:latin typeface="+mn-lt"/>
              </a:rPr>
              <a:t>What attracted you to your job?</a:t>
            </a:r>
          </a:p>
        </p:txBody>
      </p:sp>
      <p:sp>
        <p:nvSpPr>
          <p:cNvPr id="17" name="TextBox 16"/>
          <p:cNvSpPr txBox="1"/>
          <p:nvPr/>
        </p:nvSpPr>
        <p:spPr>
          <a:xfrm>
            <a:off x="176213" y="2617788"/>
            <a:ext cx="5254625" cy="276225"/>
          </a:xfrm>
          <a:prstGeom prst="rect">
            <a:avLst/>
          </a:prstGeom>
          <a:noFill/>
        </p:spPr>
        <p:txBody>
          <a:bodyPr>
            <a:spAutoFit/>
          </a:bodyPr>
          <a:lstStyle/>
          <a:p>
            <a:pPr>
              <a:defRPr/>
            </a:pPr>
            <a:r>
              <a:rPr lang="en-GB" sz="1200" b="1" dirty="0">
                <a:latin typeface="+mn-lt"/>
              </a:rPr>
              <a:t>What parts of your job did you enjoy?</a:t>
            </a:r>
          </a:p>
        </p:txBody>
      </p:sp>
      <p:sp>
        <p:nvSpPr>
          <p:cNvPr id="18" name="TextBox 17"/>
          <p:cNvSpPr txBox="1"/>
          <p:nvPr/>
        </p:nvSpPr>
        <p:spPr>
          <a:xfrm>
            <a:off x="176213" y="4598988"/>
            <a:ext cx="5257800" cy="277812"/>
          </a:xfrm>
          <a:prstGeom prst="rect">
            <a:avLst/>
          </a:prstGeom>
          <a:noFill/>
        </p:spPr>
        <p:txBody>
          <a:bodyPr>
            <a:spAutoFit/>
          </a:bodyPr>
          <a:lstStyle/>
          <a:p>
            <a:pPr>
              <a:defRPr/>
            </a:pPr>
            <a:r>
              <a:rPr lang="en-GB" sz="1200" b="1" dirty="0">
                <a:latin typeface="+mn-lt"/>
              </a:rPr>
              <a:t>Top 10 reasons for leaving</a:t>
            </a:r>
          </a:p>
        </p:txBody>
      </p:sp>
      <p:graphicFrame>
        <p:nvGraphicFramePr>
          <p:cNvPr id="7" name="Table 6"/>
          <p:cNvGraphicFramePr>
            <a:graphicFrameLocks noGrp="1"/>
          </p:cNvGraphicFramePr>
          <p:nvPr/>
        </p:nvGraphicFramePr>
        <p:xfrm>
          <a:off x="227013" y="2924175"/>
          <a:ext cx="6021387" cy="1509714"/>
        </p:xfrm>
        <a:graphic>
          <a:graphicData uri="http://schemas.openxmlformats.org/drawingml/2006/table">
            <a:tbl>
              <a:tblPr/>
              <a:tblGrid>
                <a:gridCol w="447675"/>
                <a:gridCol w="1643062"/>
                <a:gridCol w="2725738"/>
                <a:gridCol w="836612"/>
                <a:gridCol w="368300"/>
              </a:tblGrid>
              <a:tr h="210312">
                <a:tc>
                  <a:txBody>
                    <a:bodyPr/>
                    <a:lstStyle/>
                    <a:p>
                      <a:pPr marL="127000" marR="0" lvl="0" indent="0" algn="l" defTabSz="914400" rtl="0" eaLnBrk="0" fontAlgn="base" latinLnBrk="0" hangingPunct="0">
                        <a:lnSpc>
                          <a:spcPct val="115000"/>
                        </a:lnSpc>
                        <a:spcBef>
                          <a:spcPts val="50"/>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Percent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Unsatisfying</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12700" marR="0" lvl="0" indent="0" algn="l" defTabSz="914400" rtl="0" eaLnBrk="0" fontAlgn="base" latinLnBrk="0" hangingPunct="0">
                        <a:lnSpc>
                          <a:spcPct val="115000"/>
                        </a:lnSpc>
                        <a:spcBef>
                          <a:spcPts val="75"/>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Satisfying</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42863" marR="0" lvl="0" indent="0" algn="l" defTabSz="914400" rtl="0" eaLnBrk="0" fontAlgn="base" latinLnBrk="0" hangingPunct="0">
                        <a:lnSpc>
                          <a:spcPct val="115000"/>
                        </a:lnSpc>
                        <a:spcBef>
                          <a:spcPts val="50"/>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Percent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44378">
                <a:tc>
                  <a:txBody>
                    <a:bodyPr/>
                    <a:lstStyle/>
                    <a:p>
                      <a:pPr marL="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112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Caring/Contact with service users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94%</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10%</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58813"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Contributing to the local community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90%</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13%</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0168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Job content/variety of duties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88%</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25%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874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Feeling valued and supported</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75%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0" marR="0" lvl="0" indent="0" algn="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ct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Working relationships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94%</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15%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3025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Communication/feeling involved</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85%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10%</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ct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Level of responsibility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90%</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21%</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9525" marR="0" lvl="0" indent="0" algn="ctr"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Flexible working</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79%</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378">
                <a:tc>
                  <a:txBody>
                    <a:bodyPr/>
                    <a:lstStyle/>
                    <a:p>
                      <a:pPr marL="261938"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25%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88"/>
                        </a:spcBef>
                        <a:spcAft>
                          <a:spcPct val="0"/>
                        </a:spcAft>
                        <a:buClrTx/>
                        <a:buSzTx/>
                        <a:buFontTx/>
                        <a:buNone/>
                        <a:tabLst/>
                      </a:pPr>
                      <a:r>
                        <a:rPr kumimoji="0" lang="en-GB" sz="700" b="0" i="0" u="none" strike="noStrike" cap="none" normalizeH="0" baseline="0" smtClean="0">
                          <a:ln>
                            <a:noFill/>
                          </a:ln>
                          <a:solidFill>
                            <a:srgbClr val="FF000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68325"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Learning and development opportunities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88"/>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7800" marR="0" lvl="0" indent="0" algn="l" defTabSz="914400" rtl="0" eaLnBrk="0" fontAlgn="base" latinLnBrk="0" hangingPunct="0">
                        <a:lnSpc>
                          <a:spcPct val="115000"/>
                        </a:lnSpc>
                        <a:spcBef>
                          <a:spcPts val="63"/>
                        </a:spcBef>
                        <a:spcAft>
                          <a:spcPct val="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Table 9"/>
          <p:cNvGraphicFramePr>
            <a:graphicFrameLocks noGrp="1"/>
          </p:cNvGraphicFramePr>
          <p:nvPr/>
        </p:nvGraphicFramePr>
        <p:xfrm>
          <a:off x="212725" y="963613"/>
          <a:ext cx="6015038" cy="1654175"/>
        </p:xfrm>
        <a:graphic>
          <a:graphicData uri="http://schemas.openxmlformats.org/drawingml/2006/table">
            <a:tbl>
              <a:tblPr/>
              <a:tblGrid>
                <a:gridCol w="1747838"/>
                <a:gridCol w="3265487"/>
                <a:gridCol w="1001713"/>
              </a:tblGrid>
              <a:tr h="152400">
                <a:tc>
                  <a:txBody>
                    <a:bodyPr/>
                    <a:lstStyle/>
                    <a:p>
                      <a:pPr marL="7938" marR="0" lvl="0" indent="0" algn="l" defTabSz="914400" rtl="0" eaLnBrk="0" fontAlgn="base" latinLnBrk="0" hangingPunct="0">
                        <a:lnSpc>
                          <a:spcPts val="1200"/>
                        </a:lnSpc>
                        <a:spcBef>
                          <a:spcPts val="88"/>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Flexible Working Policies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200"/>
                        </a:lnSpc>
                        <a:spcBef>
                          <a:spcPts val="113"/>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200"/>
                        </a:lnSpc>
                        <a:spcBef>
                          <a:spcPts val="88"/>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2%</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Job Security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6%</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Location</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21%</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Pay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Pension Scheme</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1%</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Promotional Prospects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3%</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Reputation of the Trust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6%</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9700">
                <a:tc>
                  <a:txBody>
                    <a:bodyPr/>
                    <a:lstStyle/>
                    <a:p>
                      <a:pPr marL="7938" marR="0" lvl="0" indent="0" algn="l" defTabSz="914400" rtl="0" eaLnBrk="0" fontAlgn="base" latinLnBrk="0" hangingPunct="0">
                        <a:lnSpc>
                          <a:spcPts val="1100"/>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Role/Job Description</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100"/>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100"/>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28%</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Terms and Conditions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0%</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Training/Development Opportunities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9%</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13">
                <a:tc>
                  <a:txBody>
                    <a:bodyPr/>
                    <a:lstStyle/>
                    <a:p>
                      <a:pPr marL="7938" marR="0" lvl="0" indent="0" algn="l"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Working for the NHS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463" marR="0" lvl="0" indent="0" algn="l" defTabSz="914400" rtl="0" eaLnBrk="0" fontAlgn="base" latinLnBrk="0" hangingPunct="0">
                        <a:lnSpc>
                          <a:spcPts val="1088"/>
                        </a:lnSpc>
                        <a:spcBef>
                          <a:spcPts val="100"/>
                        </a:spcBef>
                        <a:spcAft>
                          <a:spcPct val="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ts val="1088"/>
                        </a:lnSpc>
                        <a:spcBef>
                          <a:spcPts val="75"/>
                        </a:spcBef>
                        <a:spcAft>
                          <a:spcPct val="0"/>
                        </a:spcAft>
                        <a:buClrTx/>
                        <a:buSzTx/>
                        <a:buFontTx/>
                        <a:buNone/>
                        <a:tabLst/>
                      </a:pPr>
                      <a:r>
                        <a:rPr kumimoji="0" lang="en-GB" sz="700" b="0" i="0" u="none" strike="noStrike" cap="none" normalizeH="0" baseline="0" smtClean="0">
                          <a:ln>
                            <a:noFill/>
                          </a:ln>
                          <a:solidFill>
                            <a:srgbClr val="000000"/>
                          </a:solidFill>
                          <a:effectLst/>
                          <a:latin typeface="Calibri" pitchFamily="34" charset="0"/>
                          <a:ea typeface="Calibri" pitchFamily="34" charset="0"/>
                          <a:cs typeface="Calibri" pitchFamily="34" charset="0"/>
                        </a:rPr>
                        <a:t>18%</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9525" marR="9525" marT="9525"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2" name="Table 11"/>
          <p:cNvGraphicFramePr>
            <a:graphicFrameLocks noGrp="1"/>
          </p:cNvGraphicFramePr>
          <p:nvPr/>
        </p:nvGraphicFramePr>
        <p:xfrm>
          <a:off x="250825" y="4941888"/>
          <a:ext cx="5976938" cy="1492247"/>
        </p:xfrm>
        <a:graphic>
          <a:graphicData uri="http://schemas.openxmlformats.org/drawingml/2006/table">
            <a:tbl>
              <a:tblPr/>
              <a:tblGrid>
                <a:gridCol w="1671137"/>
                <a:gridCol w="2770509"/>
                <a:gridCol w="1535292"/>
              </a:tblGrid>
              <a:tr h="19281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Controlled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9717">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Lack of opportunity for promotion</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7%</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Not treated fairly/equitably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5%</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Workload</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0"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81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Uncontrolled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endPar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Retirement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11%</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To undertake training/study</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4%</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Travelling difficulties</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smtClean="0">
                          <a:ln>
                            <a:noFill/>
                          </a:ln>
                          <a:solidFill>
                            <a:schemeClr val="tx1"/>
                          </a:solidFill>
                          <a:effectLst/>
                          <a:latin typeface="Calibri" pitchFamily="34" charset="0"/>
                          <a:ea typeface="Calibri" pitchFamily="34" charset="0"/>
                          <a:cs typeface="Calibri" pitchFamily="34" charset="0"/>
                        </a:rPr>
                        <a:t>6%</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Obtaining a better job/promotion</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smtClean="0">
                          <a:ln>
                            <a:noFill/>
                          </a:ln>
                          <a:solidFill>
                            <a:srgbClr val="006FC0"/>
                          </a:solidFill>
                          <a:effectLst/>
                          <a:latin typeface="Stencil" pitchFamily="82" charset="0"/>
                          <a:ea typeface="Calibri" pitchFamily="34" charset="0"/>
                          <a:cs typeface="Stencil" pitchFamily="82" charset="0"/>
                        </a:rPr>
                        <a:t>|||||||||||||||||||||||||||||||||||||||||</a:t>
                      </a:r>
                      <a:endParaRPr kumimoji="0" lang="en-GB"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14%</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130">
                <a:tc>
                  <a:txBody>
                    <a:bodyPr/>
                    <a:lstStyle/>
                    <a:p>
                      <a:pPr marL="12700" marR="0" lvl="0" indent="0" algn="l"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Relocating</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5875" marR="0" lvl="0" indent="0" algn="l" defTabSz="914400" rtl="0" eaLnBrk="0" fontAlgn="base" latinLnBrk="0" hangingPunct="0">
                        <a:lnSpc>
                          <a:spcPct val="115000"/>
                        </a:lnSpc>
                        <a:spcBef>
                          <a:spcPts val="100"/>
                        </a:spcBef>
                        <a:spcAft>
                          <a:spcPts val="1000"/>
                        </a:spcAft>
                        <a:buClrTx/>
                        <a:buSzTx/>
                        <a:buFontTx/>
                        <a:buNone/>
                        <a:tabLst/>
                      </a:pPr>
                      <a:r>
                        <a:rPr kumimoji="0" lang="en-GB" sz="700" b="1" i="0" u="none" strike="noStrike" cap="none" normalizeH="0" baseline="0" dirty="0" smtClean="0">
                          <a:ln>
                            <a:noFill/>
                          </a:ln>
                          <a:solidFill>
                            <a:srgbClr val="006FC0"/>
                          </a:solidFill>
                          <a:effectLst/>
                          <a:latin typeface="Stencil" pitchFamily="82" charset="0"/>
                          <a:ea typeface="Calibri" pitchFamily="34" charset="0"/>
                          <a:cs typeface="Stencil" pitchFamily="82" charset="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15000"/>
                        </a:lnSpc>
                        <a:spcBef>
                          <a:spcPts val="75"/>
                        </a:spcBef>
                        <a:spcAft>
                          <a:spcPts val="1000"/>
                        </a:spcAft>
                        <a:buClrTx/>
                        <a:buSzTx/>
                        <a:buFontTx/>
                        <a:buNone/>
                        <a:tabLst/>
                      </a:pPr>
                      <a:r>
                        <a:rPr kumimoji="0" lang="en-GB" sz="7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a:t>
                      </a:r>
                      <a:endPar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777875"/>
          </a:xfrm>
          <a:solidFill>
            <a:srgbClr val="5287B7"/>
          </a:solidFill>
        </p:spPr>
        <p:txBody>
          <a:bodyPr/>
          <a:lstStyle/>
          <a:p>
            <a:r>
              <a:rPr lang="en-GB" altLang="en-US" sz="3200" smtClean="0">
                <a:solidFill>
                  <a:schemeClr val="bg1"/>
                </a:solidFill>
                <a:latin typeface="Arial" pitchFamily="34" charset="0"/>
                <a:cs typeface="Arial" pitchFamily="34" charset="0"/>
              </a:rPr>
              <a:t>Casework Data </a:t>
            </a:r>
          </a:p>
        </p:txBody>
      </p:sp>
      <p:sp>
        <p:nvSpPr>
          <p:cNvPr id="9219" name="Content Placeholder 5"/>
          <p:cNvSpPr>
            <a:spLocks noGrp="1"/>
          </p:cNvSpPr>
          <p:nvPr>
            <p:ph sz="half" idx="1"/>
          </p:nvPr>
        </p:nvSpPr>
        <p:spPr>
          <a:xfrm>
            <a:off x="468313" y="1557338"/>
            <a:ext cx="4895850" cy="4525962"/>
          </a:xfrm>
        </p:spPr>
        <p:txBody>
          <a:bodyPr/>
          <a:lstStyle/>
          <a:p>
            <a:pPr marL="0" indent="0">
              <a:buFont typeface="Arial" pitchFamily="34" charset="0"/>
              <a:buNone/>
            </a:pPr>
            <a:r>
              <a:rPr lang="en-GB" altLang="en-US" sz="2000" smtClean="0"/>
              <a:t>Open Cases by Month</a:t>
            </a:r>
          </a:p>
          <a:p>
            <a:pPr marL="0" indent="0">
              <a:buFont typeface="Arial" pitchFamily="34" charset="0"/>
              <a:buNone/>
            </a:pPr>
            <a:endParaRPr lang="en-GB" altLang="en-US" smtClean="0"/>
          </a:p>
          <a:p>
            <a:pPr marL="0" indent="0">
              <a:buFont typeface="Arial" pitchFamily="34" charset="0"/>
              <a:buNone/>
            </a:pPr>
            <a:endParaRPr lang="en-GB" altLang="en-US" smtClean="0"/>
          </a:p>
        </p:txBody>
      </p:sp>
      <p:sp>
        <p:nvSpPr>
          <p:cNvPr id="5" name="Content Placeholder 4"/>
          <p:cNvSpPr>
            <a:spLocks noGrp="1"/>
          </p:cNvSpPr>
          <p:nvPr>
            <p:ph sz="half" idx="2"/>
          </p:nvPr>
        </p:nvSpPr>
        <p:spPr>
          <a:xfrm>
            <a:off x="5292725" y="1600200"/>
            <a:ext cx="3394075" cy="4525963"/>
          </a:xfrm>
        </p:spPr>
        <p:txBody>
          <a:bodyPr/>
          <a:lstStyle/>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r>
              <a:rPr lang="en-GB" sz="1050" dirty="0" smtClean="0">
                <a:latin typeface="Arial" panose="020B0604020202020204" pitchFamily="34" charset="0"/>
                <a:cs typeface="Arial" panose="020B0604020202020204" pitchFamily="34" charset="0"/>
              </a:rPr>
              <a:t>The report relates to Disciplinary Casework only and excludes Cases of Capability (Performance &amp;Health).</a:t>
            </a: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r>
              <a:rPr lang="en-GB" sz="1050" dirty="0" smtClean="0">
                <a:latin typeface="Arial" panose="020B0604020202020204" pitchFamily="34" charset="0"/>
                <a:cs typeface="Arial" panose="020B0604020202020204" pitchFamily="34" charset="0"/>
              </a:rPr>
              <a:t>Overall the numbers continue around 40 in total.</a:t>
            </a: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r>
              <a:rPr lang="en-GB" sz="1050" dirty="0" smtClean="0">
                <a:latin typeface="Arial" panose="020B0604020202020204" pitchFamily="34" charset="0"/>
                <a:cs typeface="Arial" panose="020B0604020202020204" pitchFamily="34" charset="0"/>
              </a:rPr>
              <a:t>Themes ,trends and precedents are reviewed regularly</a:t>
            </a: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r>
              <a:rPr lang="en-GB" sz="1050" dirty="0" smtClean="0">
                <a:latin typeface="Arial" panose="020B0604020202020204" pitchFamily="34" charset="0"/>
                <a:cs typeface="Arial" panose="020B0604020202020204" pitchFamily="34" charset="0"/>
              </a:rPr>
              <a:t>There have been a number of new suspensions since the last report and the  current breakdown of suspensions by service is as follows:</a:t>
            </a:r>
          </a:p>
          <a:p>
            <a:pPr>
              <a:defRPr/>
            </a:pPr>
            <a:r>
              <a:rPr lang="en-GB" sz="1050" dirty="0" smtClean="0">
                <a:latin typeface="Arial" panose="020B0604020202020204" pitchFamily="34" charset="0"/>
                <a:cs typeface="Arial" panose="020B0604020202020204" pitchFamily="34" charset="0"/>
              </a:rPr>
              <a:t>Specialised Services- 3</a:t>
            </a:r>
          </a:p>
          <a:p>
            <a:pPr>
              <a:defRPr/>
            </a:pPr>
            <a:r>
              <a:rPr lang="en-GB" sz="1050" dirty="0" smtClean="0">
                <a:latin typeface="Arial" panose="020B0604020202020204" pitchFamily="34" charset="0"/>
                <a:cs typeface="Arial" panose="020B0604020202020204" pitchFamily="34" charset="0"/>
              </a:rPr>
              <a:t>A/OA Mental Health – 2</a:t>
            </a:r>
          </a:p>
          <a:p>
            <a:pPr>
              <a:defRPr/>
            </a:pPr>
            <a:r>
              <a:rPr lang="en-GB" sz="1050" dirty="0" smtClean="0">
                <a:latin typeface="Arial" panose="020B0604020202020204" pitchFamily="34" charset="0"/>
                <a:cs typeface="Arial" panose="020B0604020202020204" pitchFamily="34" charset="0"/>
              </a:rPr>
              <a:t>Children’s &amp; Families- 1</a:t>
            </a:r>
          </a:p>
          <a:p>
            <a:pPr>
              <a:defRPr/>
            </a:pPr>
            <a:r>
              <a:rPr lang="en-GB" sz="1050" dirty="0" smtClean="0">
                <a:latin typeface="Arial" panose="020B0604020202020204" pitchFamily="34" charset="0"/>
                <a:cs typeface="Arial" panose="020B0604020202020204" pitchFamily="34" charset="0"/>
              </a:rPr>
              <a:t>Community Services -1</a:t>
            </a:r>
          </a:p>
          <a:p>
            <a:pPr>
              <a:defRPr/>
            </a:pPr>
            <a:r>
              <a:rPr lang="en-GB" sz="1050" dirty="0" smtClean="0">
                <a:latin typeface="Arial" panose="020B0604020202020204" pitchFamily="34" charset="0"/>
                <a:cs typeface="Arial" panose="020B0604020202020204" pitchFamily="34" charset="0"/>
              </a:rPr>
              <a:t>Corporate Services -1</a:t>
            </a:r>
          </a:p>
          <a:p>
            <a:pPr>
              <a:defRPr/>
            </a:pPr>
            <a:endParaRPr lang="en-GB" sz="1050" dirty="0">
              <a:latin typeface="Arial" panose="020B0604020202020204" pitchFamily="34" charset="0"/>
              <a:cs typeface="Arial" panose="020B0604020202020204" pitchFamily="34" charset="0"/>
            </a:endParaRPr>
          </a:p>
          <a:p>
            <a:pPr marL="0" indent="0">
              <a:buFont typeface="Arial" pitchFamily="34" charset="0"/>
              <a:buNone/>
              <a:defRPr/>
            </a:pPr>
            <a:r>
              <a:rPr lang="en-GB" sz="1050" dirty="0" smtClean="0">
                <a:latin typeface="Arial" panose="020B0604020202020204" pitchFamily="34" charset="0"/>
                <a:cs typeface="Arial" panose="020B0604020202020204" pitchFamily="34" charset="0"/>
              </a:rPr>
              <a:t> There is a robust process for management  of suspensions and the average length of suspensions has reduced considerably. There is a focus on returning staff to the workplace as soon as practicable.</a:t>
            </a:r>
          </a:p>
          <a:p>
            <a:pPr>
              <a:defRPr/>
            </a:pPr>
            <a:endParaRPr lang="en-GB" sz="1050" dirty="0" smtClean="0">
              <a:latin typeface="Arial" panose="020B0604020202020204" pitchFamily="34" charset="0"/>
              <a:cs typeface="Arial" panose="020B0604020202020204" pitchFamily="34" charset="0"/>
            </a:endParaRPr>
          </a:p>
          <a:p>
            <a:pPr marL="0" indent="0">
              <a:buFont typeface="Arial" pitchFamily="34" charset="0"/>
              <a:buNone/>
              <a:defRPr/>
            </a:pPr>
            <a:endParaRPr lang="en-GB" sz="105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5671FD6A-F24B-4D72-8DCB-B1B22026C38E}" type="slidenum">
              <a:rPr lang="en-GB" smtClean="0"/>
              <a:pPr>
                <a:defRPr/>
              </a:pPr>
              <a:t>8</a:t>
            </a:fld>
            <a:endParaRPr lang="en-GB" dirty="0"/>
          </a:p>
        </p:txBody>
      </p:sp>
      <p:pic>
        <p:nvPicPr>
          <p:cNvPr id="7" name="Chart 6"/>
          <p:cNvPicPr>
            <a:picLocks noChangeArrowheads="1"/>
          </p:cNvPicPr>
          <p:nvPr/>
        </p:nvPicPr>
        <p:blipFill>
          <a:blip r:embed="rId2" cstate="print"/>
          <a:srcRect/>
          <a:stretch>
            <a:fillRect/>
          </a:stretch>
        </p:blipFill>
        <p:spPr bwMode="auto">
          <a:xfrm>
            <a:off x="23813" y="2346325"/>
            <a:ext cx="4902200" cy="33655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9343</TotalTime>
  <Words>995</Words>
  <Application>Microsoft Office PowerPoint</Application>
  <PresentationFormat>On-screen Show (4:3)</PresentationFormat>
  <Paragraphs>242</Paragraphs>
  <Slides>8</Slides>
  <Notes>0</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Segoe UI Light</vt:lpstr>
      <vt:lpstr>Times New Roman</vt:lpstr>
      <vt:lpstr>Stencil</vt:lpstr>
      <vt:lpstr>Office Theme</vt:lpstr>
      <vt:lpstr>Workforce Performance Report November and December 2013</vt:lpstr>
      <vt:lpstr>Headline HR KPIs</vt:lpstr>
      <vt:lpstr>Headline HR KPIs - Sickness</vt:lpstr>
      <vt:lpstr>Divisional  Performance – Headlines</vt:lpstr>
      <vt:lpstr>Divisional  Performance – Headlines</vt:lpstr>
      <vt:lpstr>Recruitment Data</vt:lpstr>
      <vt:lpstr>Exit Questionnaire Data </vt:lpstr>
      <vt:lpstr>Casework Data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graeme.armitage</dc:creator>
  <cp:lastModifiedBy>justinian.habner</cp:lastModifiedBy>
  <cp:revision>760</cp:revision>
  <cp:lastPrinted>2013-11-18T16:58:46Z</cp:lastPrinted>
  <dcterms:created xsi:type="dcterms:W3CDTF">2012-09-19T08:45:33Z</dcterms:created>
  <dcterms:modified xsi:type="dcterms:W3CDTF">2014-01-22T12:53:09Z</dcterms:modified>
</cp:coreProperties>
</file>