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0" r:id="rId2"/>
    <p:sldId id="294" r:id="rId3"/>
    <p:sldId id="356" r:id="rId4"/>
    <p:sldId id="339" r:id="rId5"/>
    <p:sldId id="332" r:id="rId6"/>
    <p:sldId id="355" r:id="rId7"/>
    <p:sldId id="347" r:id="rId8"/>
    <p:sldId id="351" r:id="rId9"/>
    <p:sldId id="352" r:id="rId10"/>
    <p:sldId id="353" r:id="rId11"/>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a:srgbClr val="5287B7"/>
    <a:srgbClr val="4A13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707" autoAdjust="0"/>
  </p:normalViewPr>
  <p:slideViewPr>
    <p:cSldViewPr>
      <p:cViewPr>
        <p:scale>
          <a:sx n="87" d="100"/>
          <a:sy n="87" d="100"/>
        </p:scale>
        <p:origin x="-72"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lison.dean\Local%20Settings\Temporary%20Internet%20Files\Content.Outlook\XZLAQH6R\CaseWorkReporting_Mar1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mhoxfs03\home\fiona.parsons\My%20Documents\Copy%20of%20CaseWorkReporting_Mar14.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lang val="en-GB"/>
  <c:clrMapOvr bg1="lt1" tx1="dk1" bg2="lt2" tx2="dk2" accent1="accent1" accent2="accent2" accent3="accent3" accent4="accent4" accent5="accent5" accent6="accent6" hlink="hlink" folHlink="folHlink"/>
  <c:pivotSource>
    <c:name>[CaseWorkReporting_Mar14.xlsx]PTs!PivotTable4</c:name>
    <c:fmtId val="-1"/>
  </c:pivotSource>
  <c:chart>
    <c:title>
      <c:tx>
        <c:rich>
          <a:bodyPr/>
          <a:lstStyle/>
          <a:p>
            <a:pPr>
              <a:defRPr/>
            </a:pPr>
            <a:r>
              <a:rPr lang="en-GB" sz="1800" b="1" i="0" baseline="0" dirty="0"/>
              <a:t>Number of Cases Opened Within the Month - By Division</a:t>
            </a:r>
            <a:endParaRPr lang="en-GB" dirty="0"/>
          </a:p>
        </c:rich>
      </c:tx>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marker>
          <c:symbol val="none"/>
        </c:marker>
      </c:pivotFmt>
    </c:pivotFmts>
    <c:plotArea>
      <c:layout/>
      <c:barChart>
        <c:barDir val="col"/>
        <c:grouping val="stacked"/>
        <c:ser>
          <c:idx val="0"/>
          <c:order val="0"/>
          <c:tx>
            <c:strRef>
              <c:f>PTs!$AC$4:$AC$5</c:f>
              <c:strCache>
                <c:ptCount val="1"/>
                <c:pt idx="0">
                  <c:v>AOA Mental Health (Bucks)</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PTs!$AC$6:$AC$23</c:f>
              <c:numCache>
                <c:formatCode>General</c:formatCode>
                <c:ptCount val="15"/>
                <c:pt idx="1">
                  <c:v>3</c:v>
                </c:pt>
                <c:pt idx="2">
                  <c:v>2</c:v>
                </c:pt>
                <c:pt idx="3">
                  <c:v>1</c:v>
                </c:pt>
                <c:pt idx="4">
                  <c:v>4</c:v>
                </c:pt>
                <c:pt idx="5">
                  <c:v>4</c:v>
                </c:pt>
                <c:pt idx="6">
                  <c:v>3</c:v>
                </c:pt>
                <c:pt idx="8">
                  <c:v>2</c:v>
                </c:pt>
                <c:pt idx="10">
                  <c:v>7</c:v>
                </c:pt>
                <c:pt idx="12">
                  <c:v>1</c:v>
                </c:pt>
                <c:pt idx="13">
                  <c:v>2</c:v>
                </c:pt>
                <c:pt idx="14">
                  <c:v>2</c:v>
                </c:pt>
              </c:numCache>
            </c:numRef>
          </c:val>
        </c:ser>
        <c:ser>
          <c:idx val="1"/>
          <c:order val="1"/>
          <c:tx>
            <c:strRef>
              <c:f>PTs!$AD$4:$AD$5</c:f>
              <c:strCache>
                <c:ptCount val="1"/>
                <c:pt idx="0">
                  <c:v>AOA Mental Health (Oxon)</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PTs!$AD$6:$AD$23</c:f>
              <c:numCache>
                <c:formatCode>General</c:formatCode>
                <c:ptCount val="15"/>
                <c:pt idx="0">
                  <c:v>2</c:v>
                </c:pt>
                <c:pt idx="4">
                  <c:v>6</c:v>
                </c:pt>
                <c:pt idx="5">
                  <c:v>6</c:v>
                </c:pt>
                <c:pt idx="6">
                  <c:v>6</c:v>
                </c:pt>
                <c:pt idx="7">
                  <c:v>3</c:v>
                </c:pt>
                <c:pt idx="8">
                  <c:v>2</c:v>
                </c:pt>
                <c:pt idx="10">
                  <c:v>5</c:v>
                </c:pt>
                <c:pt idx="11">
                  <c:v>2</c:v>
                </c:pt>
                <c:pt idx="12">
                  <c:v>3</c:v>
                </c:pt>
                <c:pt idx="13">
                  <c:v>6</c:v>
                </c:pt>
                <c:pt idx="14">
                  <c:v>1</c:v>
                </c:pt>
              </c:numCache>
            </c:numRef>
          </c:val>
        </c:ser>
        <c:ser>
          <c:idx val="2"/>
          <c:order val="2"/>
          <c:tx>
            <c:strRef>
              <c:f>PTs!$AE$4:$AE$5</c:f>
              <c:strCache>
                <c:ptCount val="1"/>
                <c:pt idx="0">
                  <c:v>Children And Families Services (inc CAMHS)</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PTs!$AE$6:$AE$23</c:f>
              <c:numCache>
                <c:formatCode>General</c:formatCode>
                <c:ptCount val="15"/>
                <c:pt idx="0">
                  <c:v>1</c:v>
                </c:pt>
                <c:pt idx="1">
                  <c:v>2</c:v>
                </c:pt>
                <c:pt idx="2">
                  <c:v>4</c:v>
                </c:pt>
                <c:pt idx="3">
                  <c:v>3</c:v>
                </c:pt>
                <c:pt idx="4">
                  <c:v>4</c:v>
                </c:pt>
                <c:pt idx="5">
                  <c:v>3</c:v>
                </c:pt>
                <c:pt idx="6">
                  <c:v>1</c:v>
                </c:pt>
                <c:pt idx="7">
                  <c:v>3</c:v>
                </c:pt>
                <c:pt idx="8">
                  <c:v>1</c:v>
                </c:pt>
                <c:pt idx="9">
                  <c:v>1</c:v>
                </c:pt>
                <c:pt idx="11">
                  <c:v>3</c:v>
                </c:pt>
                <c:pt idx="12">
                  <c:v>2</c:v>
                </c:pt>
                <c:pt idx="13">
                  <c:v>3</c:v>
                </c:pt>
                <c:pt idx="14">
                  <c:v>1</c:v>
                </c:pt>
              </c:numCache>
            </c:numRef>
          </c:val>
        </c:ser>
        <c:ser>
          <c:idx val="3"/>
          <c:order val="3"/>
          <c:tx>
            <c:strRef>
              <c:f>PTs!$AF$4:$AF$5</c:f>
              <c:strCache>
                <c:ptCount val="1"/>
                <c:pt idx="0">
                  <c:v>Community Services</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PTs!$AF$6:$AF$23</c:f>
              <c:numCache>
                <c:formatCode>General</c:formatCode>
                <c:ptCount val="15"/>
                <c:pt idx="0">
                  <c:v>3</c:v>
                </c:pt>
                <c:pt idx="1">
                  <c:v>2</c:v>
                </c:pt>
                <c:pt idx="2">
                  <c:v>3</c:v>
                </c:pt>
                <c:pt idx="3">
                  <c:v>3</c:v>
                </c:pt>
                <c:pt idx="4">
                  <c:v>2</c:v>
                </c:pt>
                <c:pt idx="5">
                  <c:v>1</c:v>
                </c:pt>
                <c:pt idx="6">
                  <c:v>3</c:v>
                </c:pt>
                <c:pt idx="7">
                  <c:v>8</c:v>
                </c:pt>
                <c:pt idx="8">
                  <c:v>3</c:v>
                </c:pt>
                <c:pt idx="9">
                  <c:v>2</c:v>
                </c:pt>
                <c:pt idx="10">
                  <c:v>7</c:v>
                </c:pt>
                <c:pt idx="11">
                  <c:v>12</c:v>
                </c:pt>
                <c:pt idx="12">
                  <c:v>1</c:v>
                </c:pt>
                <c:pt idx="13">
                  <c:v>4</c:v>
                </c:pt>
                <c:pt idx="14">
                  <c:v>6</c:v>
                </c:pt>
              </c:numCache>
            </c:numRef>
          </c:val>
        </c:ser>
        <c:ser>
          <c:idx val="4"/>
          <c:order val="4"/>
          <c:tx>
            <c:strRef>
              <c:f>PTs!$AG$4:$AG$5</c:f>
              <c:strCache>
                <c:ptCount val="1"/>
                <c:pt idx="0">
                  <c:v>Corporate</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PTs!$AG$6:$AG$23</c:f>
              <c:numCache>
                <c:formatCode>General</c:formatCode>
                <c:ptCount val="15"/>
                <c:pt idx="0">
                  <c:v>2</c:v>
                </c:pt>
                <c:pt idx="3">
                  <c:v>1</c:v>
                </c:pt>
                <c:pt idx="4">
                  <c:v>3</c:v>
                </c:pt>
                <c:pt idx="5">
                  <c:v>3</c:v>
                </c:pt>
                <c:pt idx="6">
                  <c:v>3</c:v>
                </c:pt>
                <c:pt idx="8">
                  <c:v>1</c:v>
                </c:pt>
                <c:pt idx="10">
                  <c:v>1</c:v>
                </c:pt>
                <c:pt idx="14">
                  <c:v>3</c:v>
                </c:pt>
              </c:numCache>
            </c:numRef>
          </c:val>
        </c:ser>
        <c:ser>
          <c:idx val="5"/>
          <c:order val="5"/>
          <c:tx>
            <c:strRef>
              <c:f>PTs!$AH$4:$AH$5</c:f>
              <c:strCache>
                <c:ptCount val="1"/>
                <c:pt idx="0">
                  <c:v>Specialised Services</c:v>
                </c:pt>
              </c:strCache>
            </c:strRef>
          </c:tx>
          <c:cat>
            <c:multiLvlStrRef>
              <c:f>PTs!$AA$6:$AB$23</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PTs!$AH$6:$AH$23</c:f>
              <c:numCache>
                <c:formatCode>General</c:formatCode>
                <c:ptCount val="15"/>
                <c:pt idx="0">
                  <c:v>2</c:v>
                </c:pt>
                <c:pt idx="1">
                  <c:v>3</c:v>
                </c:pt>
                <c:pt idx="2">
                  <c:v>1</c:v>
                </c:pt>
                <c:pt idx="3">
                  <c:v>2</c:v>
                </c:pt>
                <c:pt idx="4">
                  <c:v>3</c:v>
                </c:pt>
                <c:pt idx="5">
                  <c:v>3</c:v>
                </c:pt>
                <c:pt idx="6">
                  <c:v>1</c:v>
                </c:pt>
                <c:pt idx="7">
                  <c:v>4</c:v>
                </c:pt>
                <c:pt idx="8">
                  <c:v>3</c:v>
                </c:pt>
                <c:pt idx="9">
                  <c:v>3</c:v>
                </c:pt>
                <c:pt idx="10">
                  <c:v>4</c:v>
                </c:pt>
                <c:pt idx="11">
                  <c:v>4</c:v>
                </c:pt>
                <c:pt idx="12">
                  <c:v>2</c:v>
                </c:pt>
                <c:pt idx="13">
                  <c:v>2</c:v>
                </c:pt>
                <c:pt idx="14">
                  <c:v>3</c:v>
                </c:pt>
              </c:numCache>
            </c:numRef>
          </c:val>
        </c:ser>
        <c:dLbls/>
        <c:overlap val="100"/>
        <c:axId val="70059136"/>
        <c:axId val="70060672"/>
      </c:barChart>
      <c:catAx>
        <c:axId val="70059136"/>
        <c:scaling>
          <c:orientation val="minMax"/>
        </c:scaling>
        <c:axPos val="b"/>
        <c:tickLblPos val="nextTo"/>
        <c:crossAx val="70060672"/>
        <c:crosses val="autoZero"/>
        <c:auto val="1"/>
        <c:lblAlgn val="ctr"/>
        <c:lblOffset val="100"/>
      </c:catAx>
      <c:valAx>
        <c:axId val="70060672"/>
        <c:scaling>
          <c:orientation val="minMax"/>
        </c:scaling>
        <c:axPos val="l"/>
        <c:majorGridlines/>
        <c:numFmt formatCode="General" sourceLinked="1"/>
        <c:tickLblPos val="nextTo"/>
        <c:spPr>
          <a:ln>
            <a:solidFill>
              <a:srgbClr val="000000"/>
            </a:solidFill>
          </a:ln>
        </c:spPr>
        <c:crossAx val="70059136"/>
        <c:crosses val="autoZero"/>
        <c:crossBetween val="between"/>
      </c:valAx>
      <c:dTable>
        <c:showHorzBorder val="1"/>
        <c:showVertBorder val="1"/>
        <c:showOutline val="1"/>
        <c:showKeys val="1"/>
        <c:spPr>
          <a:ln>
            <a:solidFill>
              <a:srgbClr val="000000"/>
            </a:solidFill>
          </a:ln>
        </c:spPr>
        <c:txPr>
          <a:bodyPr/>
          <a:lstStyle/>
          <a:p>
            <a:pPr rtl="0">
              <a:defRPr sz="800"/>
            </a:pPr>
            <a:endParaRPr lang="en-US"/>
          </a:p>
        </c:txPr>
      </c:dTable>
      <c:spPr>
        <a:ln>
          <a:solidFill>
            <a:schemeClr val="tx1"/>
          </a:solidFill>
        </a:ln>
      </c:spPr>
    </c:plotArea>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GB"/>
  <c:clrMapOvr bg1="lt1" tx1="dk1" bg2="lt2" tx2="dk2" accent1="accent1" accent2="accent2" accent3="accent3" accent4="accent4" accent5="accent5" accent6="accent6" hlink="hlink" folHlink="folHlink"/>
  <c:pivotSource>
    <c:name>[Copy of CaseWorkReporting_Mar14.xlsx]PTs!PivotTable3</c:name>
    <c:fmtId val="-1"/>
  </c:pivotSource>
  <c:chart>
    <c:title>
      <c:tx>
        <c:rich>
          <a:bodyPr/>
          <a:lstStyle/>
          <a:p>
            <a:pPr>
              <a:defRPr/>
            </a:pPr>
            <a:r>
              <a:rPr lang="en-US" sz="1800" b="1" i="0" baseline="0"/>
              <a:t>Number of Cases Closed Within the Month - By Division</a:t>
            </a:r>
            <a:endParaRPr lang="en-GB"/>
          </a:p>
        </c:rich>
      </c:tx>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marker>
          <c:symbol val="none"/>
        </c:marker>
      </c:pivotFmt>
      <c:pivotFmt>
        <c:idx val="18"/>
        <c:marker>
          <c:symbol val="none"/>
        </c:marker>
      </c:pivotFmt>
      <c:pivotFmt>
        <c:idx val="19"/>
        <c:marker>
          <c:symbol val="none"/>
        </c:marker>
      </c:pivotFmt>
      <c:pivotFmt>
        <c:idx val="20"/>
        <c:marker>
          <c:symbol val="none"/>
        </c:marker>
      </c:pivotFmt>
      <c:pivotFmt>
        <c:idx val="21"/>
        <c:marker>
          <c:symbol val="none"/>
        </c:marker>
      </c:pivotFmt>
      <c:pivotFmt>
        <c:idx val="22"/>
        <c:marker>
          <c:symbol val="none"/>
        </c:marker>
      </c:pivotFmt>
      <c:pivotFmt>
        <c:idx val="23"/>
        <c:marker>
          <c:symbol val="none"/>
        </c:marker>
      </c:pivotFmt>
      <c:pivotFmt>
        <c:idx val="24"/>
        <c:marker>
          <c:symbol val="none"/>
        </c:marker>
      </c:pivotFmt>
      <c:pivotFmt>
        <c:idx val="25"/>
        <c:marker>
          <c:symbol val="none"/>
        </c:marker>
      </c:pivotFmt>
    </c:pivotFmts>
    <c:plotArea>
      <c:layout/>
      <c:barChart>
        <c:barDir val="col"/>
        <c:grouping val="stacked"/>
        <c:ser>
          <c:idx val="0"/>
          <c:order val="0"/>
          <c:tx>
            <c:strRef>
              <c:f>PTs!$AC$49:$AC$50</c:f>
              <c:strCache>
                <c:ptCount val="1"/>
                <c:pt idx="0">
                  <c:v>AOA Mental Health (Bucks)</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PTs!$AC$51:$AC$68</c:f>
              <c:numCache>
                <c:formatCode>General</c:formatCode>
                <c:ptCount val="15"/>
                <c:pt idx="0">
                  <c:v>3</c:v>
                </c:pt>
                <c:pt idx="1">
                  <c:v>3</c:v>
                </c:pt>
                <c:pt idx="3">
                  <c:v>3</c:v>
                </c:pt>
                <c:pt idx="4">
                  <c:v>3</c:v>
                </c:pt>
                <c:pt idx="5">
                  <c:v>1</c:v>
                </c:pt>
                <c:pt idx="6">
                  <c:v>2</c:v>
                </c:pt>
                <c:pt idx="7">
                  <c:v>1</c:v>
                </c:pt>
                <c:pt idx="8">
                  <c:v>3</c:v>
                </c:pt>
                <c:pt idx="9">
                  <c:v>2</c:v>
                </c:pt>
                <c:pt idx="10">
                  <c:v>8</c:v>
                </c:pt>
                <c:pt idx="11">
                  <c:v>1</c:v>
                </c:pt>
                <c:pt idx="12">
                  <c:v>1</c:v>
                </c:pt>
                <c:pt idx="13">
                  <c:v>1</c:v>
                </c:pt>
              </c:numCache>
            </c:numRef>
          </c:val>
        </c:ser>
        <c:ser>
          <c:idx val="1"/>
          <c:order val="1"/>
          <c:tx>
            <c:strRef>
              <c:f>PTs!$AD$49:$AD$50</c:f>
              <c:strCache>
                <c:ptCount val="1"/>
                <c:pt idx="0">
                  <c:v>AOA Mental Health (Oxon)</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PTs!$AD$51:$AD$68</c:f>
              <c:numCache>
                <c:formatCode>General</c:formatCode>
                <c:ptCount val="15"/>
                <c:pt idx="0">
                  <c:v>2</c:v>
                </c:pt>
                <c:pt idx="1">
                  <c:v>1</c:v>
                </c:pt>
                <c:pt idx="2">
                  <c:v>1</c:v>
                </c:pt>
                <c:pt idx="3">
                  <c:v>1</c:v>
                </c:pt>
                <c:pt idx="4">
                  <c:v>1</c:v>
                </c:pt>
                <c:pt idx="5">
                  <c:v>3</c:v>
                </c:pt>
                <c:pt idx="6">
                  <c:v>5</c:v>
                </c:pt>
                <c:pt idx="7">
                  <c:v>3</c:v>
                </c:pt>
                <c:pt idx="8">
                  <c:v>3</c:v>
                </c:pt>
                <c:pt idx="9">
                  <c:v>4</c:v>
                </c:pt>
                <c:pt idx="10">
                  <c:v>1</c:v>
                </c:pt>
                <c:pt idx="12">
                  <c:v>8</c:v>
                </c:pt>
                <c:pt idx="13">
                  <c:v>2</c:v>
                </c:pt>
                <c:pt idx="14">
                  <c:v>3</c:v>
                </c:pt>
              </c:numCache>
            </c:numRef>
          </c:val>
        </c:ser>
        <c:ser>
          <c:idx val="2"/>
          <c:order val="2"/>
          <c:tx>
            <c:strRef>
              <c:f>PTs!$AE$49:$AE$50</c:f>
              <c:strCache>
                <c:ptCount val="1"/>
                <c:pt idx="0">
                  <c:v>Children And Families Services (inc CAMHS)</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PTs!$AE$51:$AE$68</c:f>
              <c:numCache>
                <c:formatCode>General</c:formatCode>
                <c:ptCount val="15"/>
                <c:pt idx="0">
                  <c:v>2</c:v>
                </c:pt>
                <c:pt idx="1">
                  <c:v>4</c:v>
                </c:pt>
                <c:pt idx="2">
                  <c:v>4</c:v>
                </c:pt>
                <c:pt idx="3">
                  <c:v>5</c:v>
                </c:pt>
                <c:pt idx="4">
                  <c:v>3</c:v>
                </c:pt>
                <c:pt idx="6">
                  <c:v>3</c:v>
                </c:pt>
                <c:pt idx="7">
                  <c:v>4</c:v>
                </c:pt>
                <c:pt idx="8">
                  <c:v>1</c:v>
                </c:pt>
                <c:pt idx="9">
                  <c:v>2</c:v>
                </c:pt>
                <c:pt idx="10">
                  <c:v>1</c:v>
                </c:pt>
                <c:pt idx="11">
                  <c:v>4</c:v>
                </c:pt>
                <c:pt idx="13">
                  <c:v>2</c:v>
                </c:pt>
                <c:pt idx="14">
                  <c:v>1</c:v>
                </c:pt>
              </c:numCache>
            </c:numRef>
          </c:val>
        </c:ser>
        <c:ser>
          <c:idx val="3"/>
          <c:order val="3"/>
          <c:tx>
            <c:strRef>
              <c:f>PTs!$AF$49:$AF$50</c:f>
              <c:strCache>
                <c:ptCount val="1"/>
                <c:pt idx="0">
                  <c:v>Community Services</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PTs!$AF$51:$AF$68</c:f>
              <c:numCache>
                <c:formatCode>General</c:formatCode>
                <c:ptCount val="15"/>
                <c:pt idx="0">
                  <c:v>2</c:v>
                </c:pt>
                <c:pt idx="1">
                  <c:v>3</c:v>
                </c:pt>
                <c:pt idx="2">
                  <c:v>1</c:v>
                </c:pt>
                <c:pt idx="3">
                  <c:v>3</c:v>
                </c:pt>
                <c:pt idx="4">
                  <c:v>2</c:v>
                </c:pt>
                <c:pt idx="5">
                  <c:v>6</c:v>
                </c:pt>
                <c:pt idx="6">
                  <c:v>3</c:v>
                </c:pt>
                <c:pt idx="7">
                  <c:v>2</c:v>
                </c:pt>
                <c:pt idx="8">
                  <c:v>3</c:v>
                </c:pt>
                <c:pt idx="9">
                  <c:v>2</c:v>
                </c:pt>
                <c:pt idx="10">
                  <c:v>3</c:v>
                </c:pt>
                <c:pt idx="11">
                  <c:v>3</c:v>
                </c:pt>
                <c:pt idx="12">
                  <c:v>5</c:v>
                </c:pt>
                <c:pt idx="13">
                  <c:v>9</c:v>
                </c:pt>
                <c:pt idx="14">
                  <c:v>2</c:v>
                </c:pt>
              </c:numCache>
            </c:numRef>
          </c:val>
        </c:ser>
        <c:ser>
          <c:idx val="4"/>
          <c:order val="4"/>
          <c:tx>
            <c:strRef>
              <c:f>PTs!$AG$49:$AG$50</c:f>
              <c:strCache>
                <c:ptCount val="1"/>
                <c:pt idx="0">
                  <c:v>Corporate</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PTs!$AG$51:$AG$68</c:f>
              <c:numCache>
                <c:formatCode>General</c:formatCode>
                <c:ptCount val="15"/>
                <c:pt idx="0">
                  <c:v>2</c:v>
                </c:pt>
                <c:pt idx="2">
                  <c:v>1</c:v>
                </c:pt>
                <c:pt idx="3">
                  <c:v>1</c:v>
                </c:pt>
                <c:pt idx="4">
                  <c:v>2</c:v>
                </c:pt>
                <c:pt idx="5">
                  <c:v>2</c:v>
                </c:pt>
                <c:pt idx="6">
                  <c:v>2</c:v>
                </c:pt>
                <c:pt idx="7">
                  <c:v>3</c:v>
                </c:pt>
                <c:pt idx="8">
                  <c:v>3</c:v>
                </c:pt>
                <c:pt idx="10">
                  <c:v>1</c:v>
                </c:pt>
                <c:pt idx="12">
                  <c:v>1</c:v>
                </c:pt>
                <c:pt idx="13">
                  <c:v>1</c:v>
                </c:pt>
              </c:numCache>
            </c:numRef>
          </c:val>
        </c:ser>
        <c:ser>
          <c:idx val="5"/>
          <c:order val="5"/>
          <c:tx>
            <c:strRef>
              <c:f>PTs!$AH$49:$AH$50</c:f>
              <c:strCache>
                <c:ptCount val="1"/>
                <c:pt idx="0">
                  <c:v>Specialised Services</c:v>
                </c:pt>
              </c:strCache>
            </c:strRef>
          </c:tx>
          <c:cat>
            <c:multiLvlStrRef>
              <c:f>PTs!$AA$51:$AB$68</c:f>
              <c:multiLvlStrCache>
                <c:ptCount val="15"/>
                <c:lvl>
                  <c:pt idx="0">
                    <c:v>1</c:v>
                  </c:pt>
                  <c:pt idx="1">
                    <c:v>2</c:v>
                  </c:pt>
                  <c:pt idx="2">
                    <c:v>3</c:v>
                  </c:pt>
                  <c:pt idx="3">
                    <c:v>4</c:v>
                  </c:pt>
                  <c:pt idx="4">
                    <c:v>5</c:v>
                  </c:pt>
                  <c:pt idx="5">
                    <c:v>6</c:v>
                  </c:pt>
                  <c:pt idx="6">
                    <c:v>7</c:v>
                  </c:pt>
                  <c:pt idx="7">
                    <c:v>8</c:v>
                  </c:pt>
                  <c:pt idx="8">
                    <c:v>9</c:v>
                  </c:pt>
                  <c:pt idx="9">
                    <c:v>10</c:v>
                  </c:pt>
                  <c:pt idx="10">
                    <c:v>11</c:v>
                  </c:pt>
                  <c:pt idx="11">
                    <c:v>12</c:v>
                  </c:pt>
                  <c:pt idx="12">
                    <c:v>1</c:v>
                  </c:pt>
                  <c:pt idx="13">
                    <c:v>2</c:v>
                  </c:pt>
                  <c:pt idx="14">
                    <c:v>3</c:v>
                  </c:pt>
                </c:lvl>
                <c:lvl>
                  <c:pt idx="0">
                    <c:v>2013</c:v>
                  </c:pt>
                  <c:pt idx="12">
                    <c:v>2014</c:v>
                  </c:pt>
                </c:lvl>
              </c:multiLvlStrCache>
            </c:multiLvlStrRef>
          </c:cat>
          <c:val>
            <c:numRef>
              <c:f>PTs!$AH$51:$AH$68</c:f>
              <c:numCache>
                <c:formatCode>General</c:formatCode>
                <c:ptCount val="15"/>
                <c:pt idx="0">
                  <c:v>2</c:v>
                </c:pt>
                <c:pt idx="1">
                  <c:v>2</c:v>
                </c:pt>
                <c:pt idx="2">
                  <c:v>1</c:v>
                </c:pt>
                <c:pt idx="3">
                  <c:v>6</c:v>
                </c:pt>
                <c:pt idx="4">
                  <c:v>5</c:v>
                </c:pt>
                <c:pt idx="5">
                  <c:v>3</c:v>
                </c:pt>
                <c:pt idx="6">
                  <c:v>2</c:v>
                </c:pt>
                <c:pt idx="7">
                  <c:v>2</c:v>
                </c:pt>
                <c:pt idx="8">
                  <c:v>2</c:v>
                </c:pt>
                <c:pt idx="9">
                  <c:v>2</c:v>
                </c:pt>
                <c:pt idx="10">
                  <c:v>2</c:v>
                </c:pt>
                <c:pt idx="11">
                  <c:v>5</c:v>
                </c:pt>
                <c:pt idx="12">
                  <c:v>2</c:v>
                </c:pt>
                <c:pt idx="13">
                  <c:v>2</c:v>
                </c:pt>
                <c:pt idx="14">
                  <c:v>3</c:v>
                </c:pt>
              </c:numCache>
            </c:numRef>
          </c:val>
        </c:ser>
        <c:dLbls/>
        <c:overlap val="100"/>
        <c:axId val="69606784"/>
        <c:axId val="69612672"/>
      </c:barChart>
      <c:catAx>
        <c:axId val="69606784"/>
        <c:scaling>
          <c:orientation val="minMax"/>
        </c:scaling>
        <c:axPos val="b"/>
        <c:tickLblPos val="nextTo"/>
        <c:crossAx val="69612672"/>
        <c:crosses val="autoZero"/>
        <c:auto val="1"/>
        <c:lblAlgn val="ctr"/>
        <c:lblOffset val="100"/>
      </c:catAx>
      <c:valAx>
        <c:axId val="69612672"/>
        <c:scaling>
          <c:orientation val="minMax"/>
        </c:scaling>
        <c:axPos val="l"/>
        <c:majorGridlines/>
        <c:numFmt formatCode="General" sourceLinked="1"/>
        <c:tickLblPos val="nextTo"/>
        <c:crossAx val="69606784"/>
        <c:crosses val="autoZero"/>
        <c:crossBetween val="between"/>
      </c:valAx>
      <c:dTable>
        <c:showHorzBorder val="1"/>
        <c:showVertBorder val="1"/>
        <c:showOutline val="1"/>
        <c:showKeys val="1"/>
        <c:txPr>
          <a:bodyPr/>
          <a:lstStyle/>
          <a:p>
            <a:pPr rtl="0">
              <a:defRPr sz="800"/>
            </a:pPr>
            <a:endParaRPr lang="en-US"/>
          </a:p>
        </c:txPr>
      </c:dTable>
    </c:plotArea>
    <c:plotVisOnly val="1"/>
    <c:dispBlanksAs val="gap"/>
  </c:chart>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B502E853-B9FA-4AC0-8BFA-C46EF7DE2AE6}" type="datetimeFigureOut">
              <a:rPr lang="en-GB"/>
              <a:pPr>
                <a:defRPr/>
              </a:pPr>
              <a:t>23/04/2014</a:t>
            </a:fld>
            <a:endParaRPr lang="en-GB" dirty="0"/>
          </a:p>
        </p:txBody>
      </p:sp>
      <p:sp>
        <p:nvSpPr>
          <p:cNvPr id="4" name="Footer Placeholder 3"/>
          <p:cNvSpPr>
            <a:spLocks noGrp="1"/>
          </p:cNvSpPr>
          <p:nvPr>
            <p:ph type="ftr" sz="quarter" idx="2"/>
          </p:nvPr>
        </p:nvSpPr>
        <p:spPr>
          <a:xfrm>
            <a:off x="0" y="9377363"/>
            <a:ext cx="2946400" cy="493712"/>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pPr>
              <a:defRPr/>
            </a:pPr>
            <a:fld id="{DDA6A284-A65F-4052-BBD2-131D3E2E33F9}"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2D802A1-C181-47BF-ADF7-031E083CE824}" type="datetimeFigureOut">
              <a:rPr lang="en-US"/>
              <a:pPr>
                <a:defRPr/>
              </a:pPr>
              <a:t>4/23/2014</a:t>
            </a:fld>
            <a:endParaRPr lang="en-GB" dirty="0"/>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687888"/>
            <a:ext cx="5438775" cy="4445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FBB7B5A-2577-493C-B317-6BD5B82BE4E4}"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CD97CC6B-B5C4-4712-8B3B-64B0A9548844}" type="slidenum">
              <a:rPr lang="en-GB" smtClean="0"/>
              <a:pPr>
                <a:defRPr/>
              </a:pPr>
              <a:t>5</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676AD7-885B-4B60-8D66-CE2940EE3FB3}" type="datetime1">
              <a:rPr lang="en-US"/>
              <a:pPr>
                <a:defRPr/>
              </a:pPr>
              <a:t>4/23/2014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C5DD5FE-6C95-41B9-813F-365803DC5588}"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8699EBE-0924-4790-867F-A8F35FB41D8A}" type="datetime1">
              <a:rPr lang="en-US"/>
              <a:pPr>
                <a:defRPr/>
              </a:pPr>
              <a:t>4/23/2014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959BF07-3F85-4C68-8308-480ECE8F24A5}"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FABF6E2-49A3-4226-A0B5-BF108BD13B77}" type="datetime1">
              <a:rPr lang="en-US"/>
              <a:pPr>
                <a:defRPr/>
              </a:pPr>
              <a:t>4/23/2014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2C430BD-55F0-4916-B48D-BD6EF9CEBD48}"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0E46B43-5918-49D1-817B-C86B66F11486}" type="datetime1">
              <a:rPr lang="en-US"/>
              <a:pPr>
                <a:defRPr/>
              </a:pPr>
              <a:t>4/23/2014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FC5D84D-C923-40A5-AC61-1049084E838F}"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F426EB-8BE4-4736-9CE8-39ED5F50627A}" type="datetime1">
              <a:rPr lang="en-US"/>
              <a:pPr>
                <a:defRPr/>
              </a:pPr>
              <a:t>4/23/2014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ADBD39C-0C32-4E36-812E-77CA3C6DFBED}"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A23C155-3369-4E21-A0EF-DA43D8999221}" type="datetime1">
              <a:rPr lang="en-US"/>
              <a:pPr>
                <a:defRPr/>
              </a:pPr>
              <a:t>4/23/2014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FEA302F-7D8C-4715-8281-B617F3FEE55B}"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D9258CD3-17A2-44FA-9A7F-F6512A4F1441}" type="datetime1">
              <a:rPr lang="en-US"/>
              <a:pPr>
                <a:defRPr/>
              </a:pPr>
              <a:t>4/23/2014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4117C86-998D-4662-AE3F-C7CAC629DFDE}"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52900B5-E33E-4675-9997-F911E1002006}" type="datetime1">
              <a:rPr lang="en-US"/>
              <a:pPr>
                <a:defRPr/>
              </a:pPr>
              <a:t>4/23/2014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357F6E1-8916-4714-9E04-DE4CA74FFC85}"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28C20F-386A-4C01-B24E-B428CA752448}" type="datetime1">
              <a:rPr lang="en-US"/>
              <a:pPr>
                <a:defRPr/>
              </a:pPr>
              <a:t>4/23/2014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C4E1492-A9E0-4D7F-988B-B7F46F061B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C2DF78-1040-4F00-AEC8-F7A14F389B5D}" type="datetime1">
              <a:rPr lang="en-US"/>
              <a:pPr>
                <a:defRPr/>
              </a:pPr>
              <a:t>4/23/2014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894A50E-6AF1-4200-8E95-B93829FE0027}"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C0703E-4AAA-422F-87A5-0394A49EE290}" type="datetime1">
              <a:rPr lang="en-US"/>
              <a:pPr>
                <a:defRPr/>
              </a:pPr>
              <a:t>4/23/2014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8B20881-D5FA-4921-BF55-0194A630C401}"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4D90968-6ED6-45C5-90D2-6F12C32CF036}" type="datetime1">
              <a:rPr lang="en-US"/>
              <a:pPr>
                <a:defRPr/>
              </a:pPr>
              <a:t>4/23/2014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872D94A-F249-4EFF-8DA3-C71F4A2DA33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1125538"/>
            <a:ext cx="7772400" cy="1470025"/>
          </a:xfrm>
        </p:spPr>
        <p:txBody>
          <a:bodyPr/>
          <a:lstStyle/>
          <a:p>
            <a:pPr algn="l"/>
            <a:r>
              <a:rPr lang="en-GB" altLang="en-US" sz="3600" smtClean="0">
                <a:latin typeface="Arial" pitchFamily="34" charset="0"/>
                <a:cs typeface="Arial" pitchFamily="34" charset="0"/>
              </a:rPr>
              <a:t>Workforce Performance Report</a:t>
            </a:r>
            <a:br>
              <a:rPr lang="en-GB" altLang="en-US" sz="3600" smtClean="0">
                <a:latin typeface="Arial" pitchFamily="34" charset="0"/>
                <a:cs typeface="Arial" pitchFamily="34" charset="0"/>
              </a:rPr>
            </a:br>
            <a:r>
              <a:rPr lang="en-GB" altLang="en-US" sz="3600" smtClean="0">
                <a:latin typeface="Arial" pitchFamily="34" charset="0"/>
                <a:cs typeface="Arial" pitchFamily="34" charset="0"/>
              </a:rPr>
              <a:t>March 2014</a:t>
            </a:r>
          </a:p>
        </p:txBody>
      </p:sp>
      <p:sp>
        <p:nvSpPr>
          <p:cNvPr id="3" name="Subtitle 2"/>
          <p:cNvSpPr>
            <a:spLocks noGrp="1"/>
          </p:cNvSpPr>
          <p:nvPr>
            <p:ph type="subTitle" idx="1"/>
          </p:nvPr>
        </p:nvSpPr>
        <p:spPr>
          <a:xfrm>
            <a:off x="684213" y="3716338"/>
            <a:ext cx="6400800" cy="1752600"/>
          </a:xfrm>
        </p:spPr>
        <p:txBody>
          <a:bodyPr/>
          <a:lstStyle/>
          <a:p>
            <a:pPr algn="l">
              <a:buFont typeface="Arial" charset="0"/>
              <a:buNone/>
              <a:defRPr/>
            </a:pPr>
            <a:r>
              <a:rPr lang="en-GB" dirty="0" smtClean="0">
                <a:latin typeface="Arial" pitchFamily="34" charset="0"/>
                <a:cs typeface="Arial" pitchFamily="34" charset="0"/>
              </a:rPr>
              <a:t>Jayne Halford</a:t>
            </a:r>
            <a:br>
              <a:rPr lang="en-GB" dirty="0" smtClean="0">
                <a:latin typeface="Arial" pitchFamily="34" charset="0"/>
                <a:cs typeface="Arial" pitchFamily="34" charset="0"/>
              </a:rPr>
            </a:br>
            <a:r>
              <a:rPr lang="en-GB" dirty="0" smtClean="0">
                <a:latin typeface="Arial" pitchFamily="34" charset="0"/>
                <a:cs typeface="Arial" pitchFamily="34" charset="0"/>
              </a:rPr>
              <a:t>Deputy Director of HR</a:t>
            </a:r>
            <a:endParaRPr lang="en-GB" dirty="0">
              <a:latin typeface="Arial" pitchFamily="34" charset="0"/>
              <a:cs typeface="Arial" pitchFamily="34" charset="0"/>
            </a:endParaRPr>
          </a:p>
        </p:txBody>
      </p:sp>
      <p:sp>
        <p:nvSpPr>
          <p:cNvPr id="4" name="Rectangle 3"/>
          <p:cNvSpPr/>
          <p:nvPr/>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 name="Rectangle 4"/>
          <p:cNvSpPr/>
          <p:nvPr/>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2054" name="Picture 5" descr="powerpointlogo.jpg"/>
          <p:cNvPicPr>
            <a:picLocks noChangeAspect="1"/>
          </p:cNvPicPr>
          <p:nvPr/>
        </p:nvPicPr>
        <p:blipFill>
          <a:blip r:embed="rId2" cstate="print"/>
          <a:srcRect/>
          <a:stretch>
            <a:fillRect/>
          </a:stretch>
        </p:blipFill>
        <p:spPr bwMode="auto">
          <a:xfrm>
            <a:off x="7010400" y="6237288"/>
            <a:ext cx="1882775" cy="385762"/>
          </a:xfrm>
          <a:prstGeom prst="rect">
            <a:avLst/>
          </a:prstGeom>
          <a:noFill/>
          <a:ln w="9525">
            <a:noFill/>
            <a:miter lim="800000"/>
            <a:headEnd/>
            <a:tailEnd/>
          </a:ln>
        </p:spPr>
      </p:pic>
      <p:sp>
        <p:nvSpPr>
          <p:cNvPr id="2055" name="TextBox 7"/>
          <p:cNvSpPr txBox="1">
            <a:spLocks noChangeArrowheads="1"/>
          </p:cNvSpPr>
          <p:nvPr/>
        </p:nvSpPr>
        <p:spPr bwMode="auto">
          <a:xfrm>
            <a:off x="250825" y="6310313"/>
            <a:ext cx="2808288" cy="214312"/>
          </a:xfrm>
          <a:prstGeom prst="rect">
            <a:avLst/>
          </a:prstGeom>
          <a:noFill/>
          <a:ln w="9525">
            <a:noFill/>
            <a:miter lim="800000"/>
            <a:headEnd/>
            <a:tailEnd/>
          </a:ln>
        </p:spPr>
        <p:txBody>
          <a:bodyPr lIns="0" tIns="0" rIns="0" bIns="0">
            <a:spAutoFit/>
          </a:bodyPr>
          <a:lstStyle/>
          <a:p>
            <a:r>
              <a:rPr lang="en-GB" altLang="en-US" sz="1400">
                <a:solidFill>
                  <a:schemeClr val="bg1"/>
                </a:solidFill>
                <a:latin typeface="Segoe UI Light"/>
              </a:rPr>
              <a:t>Caring, safe and excellent</a:t>
            </a:r>
          </a:p>
        </p:txBody>
      </p:sp>
      <p:sp>
        <p:nvSpPr>
          <p:cNvPr id="8" name="Slide Number Placeholder 7"/>
          <p:cNvSpPr>
            <a:spLocks noGrp="1"/>
          </p:cNvSpPr>
          <p:nvPr>
            <p:ph type="sldNum" sz="quarter" idx="12"/>
          </p:nvPr>
        </p:nvSpPr>
        <p:spPr>
          <a:xfrm>
            <a:off x="6516688" y="6492875"/>
            <a:ext cx="2133600" cy="365125"/>
          </a:xfrm>
        </p:spPr>
        <p:txBody>
          <a:bodyPr/>
          <a:lstStyle/>
          <a:p>
            <a:pPr>
              <a:defRPr/>
            </a:pPr>
            <a:fld id="{AFFC1B55-DDBB-43C8-9C45-C0C8DFD5E2DF}"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777875"/>
          </a:xfrm>
          <a:solidFill>
            <a:srgbClr val="5287B7"/>
          </a:solidFill>
        </p:spPr>
        <p:txBody>
          <a:bodyPr/>
          <a:lstStyle/>
          <a:p>
            <a:r>
              <a:rPr lang="en-GB" altLang="en-US" sz="3200" smtClean="0">
                <a:solidFill>
                  <a:schemeClr val="bg1"/>
                </a:solidFill>
                <a:latin typeface="Arial" pitchFamily="34" charset="0"/>
                <a:cs typeface="Arial" pitchFamily="34" charset="0"/>
              </a:rPr>
              <a:t>Casework Data </a:t>
            </a:r>
          </a:p>
        </p:txBody>
      </p:sp>
      <p:sp>
        <p:nvSpPr>
          <p:cNvPr id="4" name="Slide Number Placeholder 3"/>
          <p:cNvSpPr>
            <a:spLocks noGrp="1"/>
          </p:cNvSpPr>
          <p:nvPr>
            <p:ph type="sldNum" sz="quarter" idx="12"/>
          </p:nvPr>
        </p:nvSpPr>
        <p:spPr>
          <a:xfrm flipV="1">
            <a:off x="6553200" y="6721475"/>
            <a:ext cx="2133600" cy="136525"/>
          </a:xfrm>
        </p:spPr>
        <p:txBody>
          <a:bodyPr/>
          <a:lstStyle/>
          <a:p>
            <a:pPr>
              <a:defRPr/>
            </a:pPr>
            <a:r>
              <a:rPr lang="en-GB" dirty="0" smtClean="0"/>
              <a:t>10</a:t>
            </a:r>
            <a:endParaRPr lang="en-GB" dirty="0"/>
          </a:p>
        </p:txBody>
      </p:sp>
      <p:sp>
        <p:nvSpPr>
          <p:cNvPr id="13" name="Rectangle 12"/>
          <p:cNvSpPr/>
          <p:nvPr/>
        </p:nvSpPr>
        <p:spPr>
          <a:xfrm>
            <a:off x="5148263" y="1341438"/>
            <a:ext cx="3671887" cy="5340350"/>
          </a:xfrm>
          <a:prstGeom prst="rect">
            <a:avLst/>
          </a:prstGeom>
          <a:ln>
            <a:solidFill>
              <a:srgbClr val="000000"/>
            </a:solidFill>
          </a:ln>
        </p:spPr>
        <p:txBody>
          <a:bodyPr>
            <a:spAutoFit/>
          </a:bodyPr>
          <a:lstStyle/>
          <a:p>
            <a:pPr>
              <a:buFont typeface="Arial" pitchFamily="34" charset="0"/>
              <a:buNone/>
              <a:defRPr/>
            </a:pPr>
            <a:r>
              <a:rPr lang="en-GB" sz="1100" dirty="0">
                <a:latin typeface="+mn-lt"/>
                <a:cs typeface="Arial" panose="020B0604020202020204" pitchFamily="34" charset="0"/>
              </a:rPr>
              <a:t>As  the chart shows March remains the month where cases show low numbers of cases closed.  Overall the number of current </a:t>
            </a:r>
            <a:r>
              <a:rPr lang="en-GB" sz="1100">
                <a:latin typeface="+mn-lt"/>
                <a:cs typeface="Arial" panose="020B0604020202020204" pitchFamily="34" charset="0"/>
              </a:rPr>
              <a:t>cases  open stands </a:t>
            </a:r>
            <a:r>
              <a:rPr lang="en-GB" sz="1100" dirty="0">
                <a:latin typeface="+mn-lt"/>
                <a:cs typeface="Arial" panose="020B0604020202020204" pitchFamily="34" charset="0"/>
              </a:rPr>
              <a:t>at 65 which represents  1.04% of staff. </a:t>
            </a:r>
            <a:endParaRPr lang="en-GB" sz="1100" b="1" dirty="0">
              <a:solidFill>
                <a:srgbClr val="FF0000"/>
              </a:solidFill>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a:p>
            <a:pPr>
              <a:defRPr/>
            </a:pPr>
            <a:r>
              <a:rPr lang="en-GB" sz="1100" dirty="0">
                <a:latin typeface="+mn-lt"/>
                <a:cs typeface="Arial" panose="020B0604020202020204" pitchFamily="34" charset="0"/>
              </a:rPr>
              <a:t>6 staff are currently suspended but have disciplinary panels scheduled for April and May so this should reduce next month.</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r>
              <a:rPr lang="en-GB" sz="1100" dirty="0">
                <a:latin typeface="+mn-lt"/>
                <a:cs typeface="Arial" panose="020B0604020202020204" pitchFamily="34" charset="0"/>
              </a:rPr>
              <a:t>Duration for main cases is as follow.  Overall there has been a slight improvement in case durations:  with the increase in numbers of </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r>
              <a:rPr lang="en-GB" sz="1100" dirty="0">
                <a:latin typeface="+mn-lt"/>
                <a:cs typeface="Arial" panose="020B0604020202020204" pitchFamily="34" charset="0"/>
              </a:rPr>
              <a:t>Disciplinary – 111 days </a:t>
            </a:r>
          </a:p>
          <a:p>
            <a:pPr>
              <a:buFont typeface="Arial" pitchFamily="34" charset="0"/>
              <a:buNone/>
              <a:defRPr/>
            </a:pPr>
            <a:r>
              <a:rPr lang="en-GB" sz="1100" dirty="0">
                <a:latin typeface="+mn-lt"/>
                <a:cs typeface="Arial" panose="020B0604020202020204" pitchFamily="34" charset="0"/>
              </a:rPr>
              <a:t> </a:t>
            </a:r>
          </a:p>
          <a:p>
            <a:pPr>
              <a:buFont typeface="Arial" pitchFamily="34" charset="0"/>
              <a:buNone/>
              <a:defRPr/>
            </a:pPr>
            <a:r>
              <a:rPr lang="en-GB" sz="1100" dirty="0">
                <a:latin typeface="+mn-lt"/>
                <a:cs typeface="Arial" panose="020B0604020202020204" pitchFamily="34" charset="0"/>
              </a:rPr>
              <a:t>Conduct -  129 days </a:t>
            </a:r>
          </a:p>
          <a:p>
            <a:pPr>
              <a:buFont typeface="Arial" pitchFamily="34" charset="0"/>
              <a:buNone/>
              <a:defRPr/>
            </a:pPr>
            <a:r>
              <a:rPr lang="en-GB" sz="1100" dirty="0">
                <a:latin typeface="+mn-lt"/>
                <a:cs typeface="Arial" panose="020B0604020202020204" pitchFamily="34" charset="0"/>
              </a:rPr>
              <a:t>  </a:t>
            </a:r>
          </a:p>
          <a:p>
            <a:pPr>
              <a:buFont typeface="Arial" pitchFamily="34" charset="0"/>
              <a:buNone/>
              <a:defRPr/>
            </a:pPr>
            <a:r>
              <a:rPr lang="en-GB" sz="1100" dirty="0">
                <a:latin typeface="+mn-lt"/>
                <a:cs typeface="Arial" panose="020B0604020202020204" pitchFamily="34" charset="0"/>
              </a:rPr>
              <a:t>Bullying and harassment -  123 days</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r>
              <a:rPr lang="en-GB" sz="1100" dirty="0">
                <a:latin typeface="+mn-lt"/>
                <a:cs typeface="Arial" panose="020B0604020202020204" pitchFamily="34" charset="0"/>
              </a:rPr>
              <a:t>Grievance -   128 days        </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r>
              <a:rPr lang="en-GB" sz="1100" dirty="0">
                <a:latin typeface="+mn-lt"/>
                <a:cs typeface="Arial" panose="020B0604020202020204" pitchFamily="34" charset="0"/>
              </a:rPr>
              <a:t>Capability -  (health) 162 days  </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r>
              <a:rPr lang="en-GB" sz="1100" dirty="0">
                <a:latin typeface="+mn-lt"/>
                <a:cs typeface="Arial" panose="020B0604020202020204" pitchFamily="34" charset="0"/>
              </a:rPr>
              <a:t>There is no update on whistle-blowing this month as there have been no new cases and there are no open cases.</a:t>
            </a: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a:p>
            <a:pPr>
              <a:buFont typeface="Arial" pitchFamily="34" charset="0"/>
              <a:buNone/>
              <a:defRPr/>
            </a:pPr>
            <a:endParaRPr lang="en-GB" sz="1100" dirty="0">
              <a:latin typeface="+mn-lt"/>
              <a:cs typeface="Arial" panose="020B0604020202020204" pitchFamily="34" charset="0"/>
            </a:endParaRPr>
          </a:p>
        </p:txBody>
      </p:sp>
      <p:sp>
        <p:nvSpPr>
          <p:cNvPr id="8" name="Down Arrow 7"/>
          <p:cNvSpPr/>
          <p:nvPr/>
        </p:nvSpPr>
        <p:spPr>
          <a:xfrm>
            <a:off x="6804025" y="3573463"/>
            <a:ext cx="484188" cy="144462"/>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9" name="Up Arrow 8"/>
          <p:cNvSpPr/>
          <p:nvPr/>
        </p:nvSpPr>
        <p:spPr>
          <a:xfrm>
            <a:off x="7164388" y="3860800"/>
            <a:ext cx="431800" cy="144463"/>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0" name="Down Arrow 9"/>
          <p:cNvSpPr/>
          <p:nvPr/>
        </p:nvSpPr>
        <p:spPr>
          <a:xfrm>
            <a:off x="7451725" y="4221163"/>
            <a:ext cx="484188" cy="144462"/>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1" name="Down Arrow 10"/>
          <p:cNvSpPr/>
          <p:nvPr/>
        </p:nvSpPr>
        <p:spPr>
          <a:xfrm>
            <a:off x="7308850" y="4941888"/>
            <a:ext cx="719138" cy="142875"/>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graphicFrame>
        <p:nvGraphicFramePr>
          <p:cNvPr id="14" name="Content Placeholder 13"/>
          <p:cNvGraphicFramePr>
            <a:graphicFrameLocks noGrp="1"/>
          </p:cNvGraphicFramePr>
          <p:nvPr>
            <p:ph sz="half" idx="1"/>
          </p:nvPr>
        </p:nvGraphicFramePr>
        <p:xfrm>
          <a:off x="107504" y="1124744"/>
          <a:ext cx="4896544" cy="56166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Title 1"/>
          <p:cNvSpPr>
            <a:spLocks noGrp="1"/>
          </p:cNvSpPr>
          <p:nvPr>
            <p:ph type="title"/>
          </p:nvPr>
        </p:nvSpPr>
        <p:spPr>
          <a:xfrm>
            <a:off x="468313" y="115888"/>
            <a:ext cx="8229600" cy="633412"/>
          </a:xfrm>
          <a:solidFill>
            <a:srgbClr val="5287B7"/>
          </a:solidFill>
        </p:spPr>
        <p:txBody>
          <a:bodyPr/>
          <a:lstStyle/>
          <a:p>
            <a:r>
              <a:rPr lang="en-GB" altLang="en-US" sz="2800" smtClean="0">
                <a:solidFill>
                  <a:schemeClr val="bg1"/>
                </a:solidFill>
                <a:latin typeface="Arial" pitchFamily="34" charset="0"/>
                <a:cs typeface="Arial" pitchFamily="34" charset="0"/>
              </a:rPr>
              <a:t>Headline HR KPIs</a:t>
            </a:r>
          </a:p>
        </p:txBody>
      </p:sp>
      <p:sp>
        <p:nvSpPr>
          <p:cNvPr id="3075" name="Content Placeholder 2"/>
          <p:cNvSpPr>
            <a:spLocks noGrp="1"/>
          </p:cNvSpPr>
          <p:nvPr>
            <p:ph idx="1"/>
          </p:nvPr>
        </p:nvSpPr>
        <p:spPr>
          <a:xfrm>
            <a:off x="4356100" y="765175"/>
            <a:ext cx="4537075" cy="6048375"/>
          </a:xfrm>
          <a:ln>
            <a:solidFill>
              <a:srgbClr val="000000"/>
            </a:solidFill>
          </a:ln>
        </p:spPr>
        <p:txBody>
          <a:bodyPr/>
          <a:lstStyle/>
          <a:p>
            <a:pPr algn="just">
              <a:buFont typeface="Arial" pitchFamily="34" charset="0"/>
              <a:buNone/>
            </a:pPr>
            <a:r>
              <a:rPr lang="en-GB" altLang="en-US" sz="1100" b="1" smtClean="0">
                <a:cs typeface="Arial" pitchFamily="34" charset="0"/>
              </a:rPr>
              <a:t>Turnover </a:t>
            </a:r>
            <a:r>
              <a:rPr lang="en-GB" altLang="en-US" sz="1100" smtClean="0">
                <a:cs typeface="Arial" pitchFamily="34" charset="0"/>
              </a:rPr>
              <a:t>– </a:t>
            </a:r>
            <a:r>
              <a:rPr lang="en-GB" altLang="en-US" sz="1100" b="1" smtClean="0">
                <a:cs typeface="Arial" pitchFamily="34" charset="0"/>
              </a:rPr>
              <a:t>Target 12% - Actual  11.92%</a:t>
            </a:r>
          </a:p>
          <a:p>
            <a:pPr>
              <a:buFont typeface="Arial" pitchFamily="34" charset="0"/>
              <a:buNone/>
            </a:pPr>
            <a:r>
              <a:rPr lang="en-GB" altLang="en-US" sz="1100" smtClean="0">
                <a:cs typeface="Arial" pitchFamily="34" charset="0"/>
              </a:rPr>
              <a:t>	Turnover remains on or around target as it has done all year, despite the fact that leavers out –weighed starters in March . 17.9 of the 76.6 wte leavers were transferred from CASH under TUPE and therefore are not included in turnover calculations. Stability  has fallen slightly to 83.7% which is the lowest reported in over 3 years. Retirement was the 3</a:t>
            </a:r>
            <a:r>
              <a:rPr lang="en-GB" altLang="en-US" sz="1100" baseline="30000" smtClean="0">
                <a:cs typeface="Arial" pitchFamily="34" charset="0"/>
              </a:rPr>
              <a:t>rd</a:t>
            </a:r>
            <a:r>
              <a:rPr lang="en-GB" altLang="en-US" sz="1100" smtClean="0">
                <a:cs typeface="Arial" pitchFamily="34" charset="0"/>
              </a:rPr>
              <a:t> highest reason for leaving in March, behind Employee Transfer and Voluntary Resignation – Reason Unknown.</a:t>
            </a:r>
          </a:p>
          <a:p>
            <a:pPr>
              <a:buFont typeface="Arial" pitchFamily="34" charset="0"/>
              <a:buNone/>
            </a:pPr>
            <a:r>
              <a:rPr lang="en-GB" altLang="en-US" sz="1100" smtClean="0">
                <a:cs typeface="Arial" pitchFamily="34" charset="0"/>
              </a:rPr>
              <a:t>	</a:t>
            </a:r>
            <a:endParaRPr lang="en-GB" altLang="en-US" sz="1100" b="1" smtClean="0">
              <a:cs typeface="Arial" pitchFamily="34" charset="0"/>
            </a:endParaRPr>
          </a:p>
          <a:p>
            <a:pPr>
              <a:buFont typeface="Arial" pitchFamily="34" charset="0"/>
              <a:buNone/>
            </a:pPr>
            <a:r>
              <a:rPr lang="en-GB" altLang="en-US" sz="1100" b="1" smtClean="0">
                <a:cs typeface="Arial" pitchFamily="34" charset="0"/>
              </a:rPr>
              <a:t>Sickness </a:t>
            </a:r>
            <a:r>
              <a:rPr lang="en-GB" altLang="en-US" sz="1100" smtClean="0">
                <a:cs typeface="Arial" pitchFamily="34" charset="0"/>
              </a:rPr>
              <a:t>– </a:t>
            </a:r>
            <a:r>
              <a:rPr lang="en-GB" altLang="en-US" sz="1100" b="1" smtClean="0">
                <a:cs typeface="Arial" pitchFamily="34" charset="0"/>
              </a:rPr>
              <a:t>Target 3.5% - Actual  4.34% </a:t>
            </a:r>
          </a:p>
          <a:p>
            <a:pPr>
              <a:buFont typeface="Arial" pitchFamily="34" charset="0"/>
              <a:buNone/>
            </a:pPr>
            <a:r>
              <a:rPr lang="en-GB" altLang="en-US" sz="1100" smtClean="0">
                <a:cs typeface="Arial" pitchFamily="34" charset="0"/>
              </a:rPr>
              <a:t> 	Overall Sickness has increased month on month and is higher than the same time a year ago. The increase is in long-term sickness, medium term and short term episodes have both seen a small decline as we move out of the winter months.</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b="1" smtClean="0">
                <a:cs typeface="Arial" pitchFamily="34" charset="0"/>
              </a:rPr>
              <a:t>Bank &amp; Agency- Target 5% - Actual  5% </a:t>
            </a:r>
          </a:p>
          <a:p>
            <a:pPr>
              <a:buFont typeface="Arial" pitchFamily="34" charset="0"/>
              <a:buNone/>
            </a:pPr>
            <a:r>
              <a:rPr lang="en-GB" altLang="en-US" sz="1100" smtClean="0">
                <a:cs typeface="Arial" pitchFamily="34" charset="0"/>
              </a:rPr>
              <a:t>	There has been an increase in the use of Bank  within Oxon Mental Health and Community Hospitals which is has caused Bank &amp; Agency to increase to target this month.  Despite there not being an increase in spend in March 2013 this is not an unusual trend for the last month in the financial year.  The graph overleaf will demonstrate the link between bank , agency and sessional and annual leave taken.</a:t>
            </a:r>
          </a:p>
          <a:p>
            <a:pPr>
              <a:buFont typeface="Arial" pitchFamily="34" charset="0"/>
              <a:buNone/>
            </a:pPr>
            <a:r>
              <a:rPr lang="en-GB" altLang="en-US" sz="1100" smtClean="0">
                <a:cs typeface="Arial" pitchFamily="34" charset="0"/>
              </a:rPr>
              <a:t> 	Sessional spend also saw  an increase from 2.8% to 3.1%</a:t>
            </a:r>
          </a:p>
          <a:p>
            <a:pPr>
              <a:buFont typeface="Arial" pitchFamily="34" charset="0"/>
              <a:buNone/>
            </a:pPr>
            <a:r>
              <a:rPr lang="en-GB" altLang="en-US" sz="1100" smtClean="0">
                <a:cs typeface="Arial" pitchFamily="34" charset="0"/>
              </a:rPr>
              <a:t>            </a:t>
            </a:r>
          </a:p>
          <a:p>
            <a:pPr>
              <a:buFont typeface="Arial" pitchFamily="34" charset="0"/>
              <a:buNone/>
            </a:pPr>
            <a:r>
              <a:rPr lang="en-GB" altLang="en-US" sz="1100" b="1" smtClean="0">
                <a:cs typeface="Arial" pitchFamily="34" charset="0"/>
              </a:rPr>
              <a:t>Vacancies  -   Target  9% - Actual  7.7%</a:t>
            </a:r>
          </a:p>
          <a:p>
            <a:pPr>
              <a:buFont typeface="Arial" pitchFamily="34" charset="0"/>
              <a:buNone/>
            </a:pPr>
            <a:r>
              <a:rPr lang="en-GB" altLang="en-US" sz="1100" smtClean="0">
                <a:cs typeface="Arial" pitchFamily="34" charset="0"/>
              </a:rPr>
              <a:t>             Vacancies remain below target ; the tight control of recruitment continues and the MARS programme  is ongoing. </a:t>
            </a:r>
          </a:p>
          <a:p>
            <a:pPr>
              <a:buFont typeface="Arial" pitchFamily="34" charset="0"/>
              <a:buNone/>
            </a:pPr>
            <a:r>
              <a:rPr lang="en-GB" altLang="en-US" sz="1100" b="1" smtClean="0">
                <a:solidFill>
                  <a:srgbClr val="000000"/>
                </a:solidFill>
                <a:cs typeface="Arial" pitchFamily="34" charset="0"/>
              </a:rPr>
              <a:t>Spend</a:t>
            </a:r>
          </a:p>
          <a:p>
            <a:pPr>
              <a:buFont typeface="Arial" pitchFamily="34" charset="0"/>
              <a:buNone/>
            </a:pPr>
            <a:r>
              <a:rPr lang="en-GB" altLang="en-US" sz="1100" smtClean="0">
                <a:solidFill>
                  <a:srgbClr val="000000"/>
                </a:solidFill>
                <a:cs typeface="Arial" pitchFamily="34" charset="0"/>
              </a:rPr>
              <a:t>	Total pay increased by 3% month on month. This is an in-month overspend of £704K against Budgeted . The year end  pay  variance was £745 adverse.  C 200k of this is offset by R and D income.  The remainder largely represents  undelivered CIPS.	</a:t>
            </a:r>
            <a:r>
              <a:rPr lang="en-GB" altLang="en-US" sz="1000" smtClean="0">
                <a:solidFill>
                  <a:srgbClr val="000000"/>
                </a:solidFill>
                <a:cs typeface="Arial" pitchFamily="34" charset="0"/>
              </a:rPr>
              <a:t>.</a:t>
            </a:r>
            <a:endParaRPr lang="en-GB" altLang="en-US" sz="1000" smtClean="0">
              <a:cs typeface="Arial" pitchFamily="34" charset="0"/>
            </a:endParaRPr>
          </a:p>
        </p:txBody>
      </p:sp>
      <p:sp>
        <p:nvSpPr>
          <p:cNvPr id="6" name="Slide Number Placeholder 5"/>
          <p:cNvSpPr>
            <a:spLocks noGrp="1"/>
          </p:cNvSpPr>
          <p:nvPr>
            <p:ph type="sldNum" sz="quarter" idx="12"/>
          </p:nvPr>
        </p:nvSpPr>
        <p:spPr>
          <a:xfrm>
            <a:off x="8388350" y="6356350"/>
            <a:ext cx="298450" cy="365125"/>
          </a:xfrm>
        </p:spPr>
        <p:txBody>
          <a:bodyPr/>
          <a:lstStyle/>
          <a:p>
            <a:pPr>
              <a:defRPr/>
            </a:pPr>
            <a:fld id="{4970E573-EDA5-4168-8371-34A0E1BE7131}" type="slidenum">
              <a:rPr lang="en-GB" smtClean="0"/>
              <a:pPr>
                <a:defRPr/>
              </a:pPr>
              <a:t>2</a:t>
            </a:fld>
            <a:endParaRPr lang="en-GB" dirty="0"/>
          </a:p>
        </p:txBody>
      </p:sp>
      <p:pic>
        <p:nvPicPr>
          <p:cNvPr id="3077" name="Picture 9"/>
          <p:cNvPicPr>
            <a:picLocks noChangeAspect="1" noChangeArrowheads="1"/>
          </p:cNvPicPr>
          <p:nvPr/>
        </p:nvPicPr>
        <p:blipFill>
          <a:blip r:embed="rId2" cstate="print"/>
          <a:srcRect/>
          <a:stretch>
            <a:fillRect/>
          </a:stretch>
        </p:blipFill>
        <p:spPr bwMode="auto">
          <a:xfrm>
            <a:off x="179388" y="836613"/>
            <a:ext cx="4032250" cy="1408112"/>
          </a:xfrm>
          <a:prstGeom prst="rect">
            <a:avLst/>
          </a:prstGeom>
          <a:noFill/>
          <a:ln w="9525">
            <a:solidFill>
              <a:schemeClr val="tx1"/>
            </a:solidFill>
            <a:miter lim="800000"/>
            <a:headEnd/>
            <a:tailEnd/>
          </a:ln>
        </p:spPr>
      </p:pic>
      <p:pic>
        <p:nvPicPr>
          <p:cNvPr id="3078" name="Picture 10"/>
          <p:cNvPicPr>
            <a:picLocks noChangeAspect="1" noChangeArrowheads="1"/>
          </p:cNvPicPr>
          <p:nvPr/>
        </p:nvPicPr>
        <p:blipFill>
          <a:blip r:embed="rId3" cstate="print"/>
          <a:srcRect/>
          <a:stretch>
            <a:fillRect/>
          </a:stretch>
        </p:blipFill>
        <p:spPr bwMode="auto">
          <a:xfrm>
            <a:off x="179388" y="2205038"/>
            <a:ext cx="4032250" cy="1398587"/>
          </a:xfrm>
          <a:prstGeom prst="rect">
            <a:avLst/>
          </a:prstGeom>
          <a:noFill/>
          <a:ln w="9525">
            <a:solidFill>
              <a:srgbClr val="000000"/>
            </a:solidFill>
            <a:miter lim="800000"/>
            <a:headEnd/>
            <a:tailEnd/>
          </a:ln>
        </p:spPr>
      </p:pic>
      <p:pic>
        <p:nvPicPr>
          <p:cNvPr id="3079" name="Picture 11"/>
          <p:cNvPicPr>
            <a:picLocks noChangeAspect="1" noChangeArrowheads="1"/>
          </p:cNvPicPr>
          <p:nvPr/>
        </p:nvPicPr>
        <p:blipFill>
          <a:blip r:embed="rId4" cstate="print"/>
          <a:srcRect/>
          <a:stretch>
            <a:fillRect/>
          </a:stretch>
        </p:blipFill>
        <p:spPr bwMode="auto">
          <a:xfrm>
            <a:off x="179388" y="3573463"/>
            <a:ext cx="4032250" cy="1403350"/>
          </a:xfrm>
          <a:prstGeom prst="rect">
            <a:avLst/>
          </a:prstGeom>
          <a:noFill/>
          <a:ln w="9525">
            <a:solidFill>
              <a:srgbClr val="000000"/>
            </a:solidFill>
            <a:miter lim="800000"/>
            <a:headEnd/>
            <a:tailEnd/>
          </a:ln>
        </p:spPr>
      </p:pic>
      <p:pic>
        <p:nvPicPr>
          <p:cNvPr id="3080" name="Picture 12"/>
          <p:cNvPicPr>
            <a:picLocks noChangeAspect="1" noChangeArrowheads="1"/>
          </p:cNvPicPr>
          <p:nvPr/>
        </p:nvPicPr>
        <p:blipFill>
          <a:blip r:embed="rId5" cstate="print"/>
          <a:srcRect/>
          <a:stretch>
            <a:fillRect/>
          </a:stretch>
        </p:blipFill>
        <p:spPr bwMode="auto">
          <a:xfrm>
            <a:off x="179388" y="4941888"/>
            <a:ext cx="4032250" cy="1403350"/>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288" y="188913"/>
            <a:ext cx="8353425" cy="576262"/>
          </a:xfrm>
          <a:solidFill>
            <a:srgbClr val="5287B7"/>
          </a:solidFill>
        </p:spPr>
        <p:txBody>
          <a:bodyPr/>
          <a:lstStyle/>
          <a:p>
            <a:r>
              <a:rPr lang="en-GB" altLang="en-US" sz="2800" smtClean="0">
                <a:solidFill>
                  <a:schemeClr val="bg1"/>
                </a:solidFill>
                <a:latin typeface="Arial" pitchFamily="34" charset="0"/>
                <a:cs typeface="Arial" pitchFamily="34" charset="0"/>
              </a:rPr>
              <a:t>Headline  HR KPIs</a:t>
            </a:r>
          </a:p>
        </p:txBody>
      </p:sp>
      <p:sp>
        <p:nvSpPr>
          <p:cNvPr id="3" name="Slide Number Placeholder 2"/>
          <p:cNvSpPr>
            <a:spLocks noGrp="1"/>
          </p:cNvSpPr>
          <p:nvPr>
            <p:ph type="sldNum" sz="quarter" idx="12"/>
          </p:nvPr>
        </p:nvSpPr>
        <p:spPr/>
        <p:txBody>
          <a:bodyPr/>
          <a:lstStyle/>
          <a:p>
            <a:pPr>
              <a:defRPr/>
            </a:pPr>
            <a:fld id="{E5FB3FCC-A47B-4D1A-B73F-918E1E777215}" type="slidenum">
              <a:rPr lang="en-GB" smtClean="0"/>
              <a:pPr>
                <a:defRPr/>
              </a:pPr>
              <a:t>3</a:t>
            </a:fld>
            <a:endParaRPr lang="en-GB" dirty="0"/>
          </a:p>
        </p:txBody>
      </p:sp>
      <p:pic>
        <p:nvPicPr>
          <p:cNvPr id="4100" name="Picture 2"/>
          <p:cNvPicPr>
            <a:picLocks noChangeAspect="1" noChangeArrowheads="1"/>
          </p:cNvPicPr>
          <p:nvPr/>
        </p:nvPicPr>
        <p:blipFill>
          <a:blip r:embed="rId2" cstate="print"/>
          <a:srcRect/>
          <a:stretch>
            <a:fillRect/>
          </a:stretch>
        </p:blipFill>
        <p:spPr bwMode="auto">
          <a:xfrm>
            <a:off x="250825" y="879475"/>
            <a:ext cx="4826000" cy="5213350"/>
          </a:xfrm>
          <a:prstGeom prst="rect">
            <a:avLst/>
          </a:prstGeom>
          <a:noFill/>
          <a:ln w="9525">
            <a:solidFill>
              <a:schemeClr val="tx1"/>
            </a:solidFill>
            <a:miter lim="800000"/>
            <a:headEnd/>
            <a:tailEnd/>
          </a:ln>
        </p:spPr>
      </p:pic>
      <p:sp>
        <p:nvSpPr>
          <p:cNvPr id="10" name="TextBox 9"/>
          <p:cNvSpPr txBox="1"/>
          <p:nvPr/>
        </p:nvSpPr>
        <p:spPr>
          <a:xfrm>
            <a:off x="5292725" y="908050"/>
            <a:ext cx="3455988" cy="1446213"/>
          </a:xfrm>
          <a:prstGeom prst="rect">
            <a:avLst/>
          </a:prstGeom>
          <a:noFill/>
        </p:spPr>
        <p:txBody>
          <a:bodyPr>
            <a:spAutoFit/>
          </a:bodyPr>
          <a:lstStyle/>
          <a:p>
            <a:pPr>
              <a:defRPr/>
            </a:pPr>
            <a:r>
              <a:rPr lang="en-GB" sz="1100" dirty="0">
                <a:latin typeface="+mn-lt"/>
              </a:rPr>
              <a:t>The record of annual leave taken corresponds with the spike in bank and agency in March.  Other spikes  naturally mirror major holiday months  - August school holidays and Christmas.  Managers are urged to plan for these known peaks.</a:t>
            </a:r>
          </a:p>
          <a:p>
            <a:pPr>
              <a:defRPr/>
            </a:pPr>
            <a:endParaRPr lang="en-GB" sz="1100" dirty="0">
              <a:latin typeface="+mn-lt"/>
            </a:endParaRPr>
          </a:p>
          <a:p>
            <a:pPr>
              <a:defRPr/>
            </a:pPr>
            <a:r>
              <a:rPr lang="en-GB" sz="1100" dirty="0">
                <a:latin typeface="+mn-lt"/>
              </a:rPr>
              <a:t>The age profile below shows that a large percentage of staff are likely to have school age children.</a:t>
            </a:r>
          </a:p>
        </p:txBody>
      </p:sp>
      <p:pic>
        <p:nvPicPr>
          <p:cNvPr id="4102" name="Picture 7"/>
          <p:cNvPicPr>
            <a:picLocks noChangeAspect="1" noChangeArrowheads="1"/>
          </p:cNvPicPr>
          <p:nvPr/>
        </p:nvPicPr>
        <p:blipFill>
          <a:blip r:embed="rId3" cstate="print"/>
          <a:srcRect/>
          <a:stretch>
            <a:fillRect/>
          </a:stretch>
        </p:blipFill>
        <p:spPr bwMode="auto">
          <a:xfrm>
            <a:off x="5314950" y="2420938"/>
            <a:ext cx="3433763" cy="3671887"/>
          </a:xfrm>
          <a:prstGeom prst="rect">
            <a:avLst/>
          </a:prstGeom>
          <a:noFill/>
          <a:ln w="9525">
            <a:solidFill>
              <a:srgbClr val="000000"/>
            </a:solid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Title 1"/>
          <p:cNvSpPr>
            <a:spLocks noGrp="1"/>
          </p:cNvSpPr>
          <p:nvPr>
            <p:ph type="title"/>
          </p:nvPr>
        </p:nvSpPr>
        <p:spPr>
          <a:xfrm>
            <a:off x="468313" y="115888"/>
            <a:ext cx="8229600" cy="576262"/>
          </a:xfrm>
          <a:solidFill>
            <a:srgbClr val="5287B7"/>
          </a:solidFill>
        </p:spPr>
        <p:txBody>
          <a:bodyPr/>
          <a:lstStyle/>
          <a:p>
            <a:r>
              <a:rPr lang="en-GB" altLang="en-US" sz="3200" smtClean="0">
                <a:solidFill>
                  <a:schemeClr val="bg1"/>
                </a:solidFill>
                <a:latin typeface="Arial" pitchFamily="34" charset="0"/>
                <a:cs typeface="Arial" pitchFamily="34" charset="0"/>
              </a:rPr>
              <a:t>Headline HR KPIs - Sickness</a:t>
            </a:r>
          </a:p>
        </p:txBody>
      </p:sp>
      <p:sp>
        <p:nvSpPr>
          <p:cNvPr id="5123" name="Content Placeholder 14"/>
          <p:cNvSpPr>
            <a:spLocks noGrp="1"/>
          </p:cNvSpPr>
          <p:nvPr>
            <p:ph sz="half" idx="2"/>
          </p:nvPr>
        </p:nvSpPr>
        <p:spPr>
          <a:xfrm>
            <a:off x="4643438" y="1052513"/>
            <a:ext cx="4038600" cy="5472112"/>
          </a:xfrm>
        </p:spPr>
        <p:txBody>
          <a:bodyPr/>
          <a:lstStyle/>
          <a:p>
            <a:pPr algn="just">
              <a:buFont typeface="Arial" pitchFamily="34" charset="0"/>
              <a:buNone/>
            </a:pPr>
            <a:r>
              <a:rPr lang="en-GB" altLang="en-US" sz="1000" smtClean="0">
                <a:latin typeface="Arial" pitchFamily="34" charset="0"/>
                <a:cs typeface="Arial" pitchFamily="34" charset="0"/>
              </a:rPr>
              <a:t>	</a:t>
            </a:r>
            <a:endParaRPr lang="en-GB" altLang="en-US" sz="1000" smtClean="0"/>
          </a:p>
          <a:p>
            <a:pPr>
              <a:buFont typeface="Arial" pitchFamily="34" charset="0"/>
              <a:buNone/>
            </a:pPr>
            <a:r>
              <a:rPr lang="en-GB" altLang="en-US" sz="1000" smtClean="0"/>
              <a:t>          </a:t>
            </a:r>
          </a:p>
          <a:p>
            <a:pPr>
              <a:buFont typeface="Arial" pitchFamily="34" charset="0"/>
              <a:buNone/>
            </a:pPr>
            <a:endParaRPr lang="en-GB" altLang="en-US" sz="1000" smtClean="0"/>
          </a:p>
          <a:p>
            <a:pPr>
              <a:buFont typeface="Arial" pitchFamily="34" charset="0"/>
              <a:buNone/>
            </a:pPr>
            <a:endParaRPr lang="en-GB" altLang="en-US" sz="100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fld id="{ABA935C3-DF8E-4E38-BE16-DE30F329EBD3}" type="slidenum">
              <a:rPr lang="en-GB" smtClean="0"/>
              <a:pPr>
                <a:defRPr/>
              </a:pPr>
              <a:t>4</a:t>
            </a:fld>
            <a:endParaRPr lang="en-GB" dirty="0"/>
          </a:p>
        </p:txBody>
      </p:sp>
      <p:graphicFrame>
        <p:nvGraphicFramePr>
          <p:cNvPr id="7" name="Table 6"/>
          <p:cNvGraphicFramePr>
            <a:graphicFrameLocks noGrp="1"/>
          </p:cNvGraphicFramePr>
          <p:nvPr/>
        </p:nvGraphicFramePr>
        <p:xfrm>
          <a:off x="5364163" y="1052513"/>
          <a:ext cx="3313112" cy="4895850"/>
        </p:xfrm>
        <a:graphic>
          <a:graphicData uri="http://schemas.openxmlformats.org/drawingml/2006/table">
            <a:tbl>
              <a:tblPr/>
              <a:tblGrid>
                <a:gridCol w="3313112"/>
              </a:tblGrid>
              <a:tr h="4895850">
                <a:tc>
                  <a:txBody>
                    <a:bodyPr/>
                    <a:lstStyle/>
                    <a:p>
                      <a:pPr algn="just"/>
                      <a:r>
                        <a:rPr lang="en-GB" sz="1100" b="1" kern="1200" dirty="0" smtClean="0">
                          <a:solidFill>
                            <a:schemeClr val="tx1"/>
                          </a:solidFill>
                          <a:effectLst/>
                          <a:latin typeface="+mn-lt"/>
                          <a:ea typeface="+mn-ea"/>
                          <a:cs typeface="Arial" panose="020B0604020202020204" pitchFamily="34" charset="0"/>
                        </a:rPr>
                        <a:t>Sickness Reasons</a:t>
                      </a:r>
                    </a:p>
                    <a:p>
                      <a:pPr algn="just"/>
                      <a:r>
                        <a:rPr lang="en-GB" sz="1100" b="0" kern="1200" dirty="0" smtClean="0">
                          <a:solidFill>
                            <a:schemeClr val="tx1"/>
                          </a:solidFill>
                          <a:effectLst/>
                          <a:latin typeface="+mn-lt"/>
                          <a:ea typeface="+mn-ea"/>
                          <a:cs typeface="Arial" panose="020B0604020202020204" pitchFamily="34" charset="0"/>
                        </a:rPr>
                        <a:t>The top reason continues</a:t>
                      </a:r>
                      <a:r>
                        <a:rPr lang="en-GB" sz="1100" b="0" kern="1200" baseline="0" dirty="0" smtClean="0">
                          <a:solidFill>
                            <a:schemeClr val="tx1"/>
                          </a:solidFill>
                          <a:effectLst/>
                          <a:latin typeface="+mn-lt"/>
                          <a:ea typeface="+mn-ea"/>
                          <a:cs typeface="Arial" panose="020B0604020202020204" pitchFamily="34" charset="0"/>
                        </a:rPr>
                        <a:t> to be Stress/Anxiety/ Depression, however, d</a:t>
                      </a:r>
                      <a:r>
                        <a:rPr lang="en-GB" sz="1100" b="0" kern="1200" dirty="0" smtClean="0">
                          <a:solidFill>
                            <a:schemeClr val="tx1"/>
                          </a:solidFill>
                          <a:effectLst/>
                          <a:latin typeface="+mn-lt"/>
                          <a:ea typeface="+mn-ea"/>
                          <a:cs typeface="Arial" panose="020B0604020202020204" pitchFamily="34" charset="0"/>
                        </a:rPr>
                        <a:t>espite a slight increase from last</a:t>
                      </a:r>
                      <a:r>
                        <a:rPr lang="en-GB" sz="1100" b="0" kern="1200" baseline="0" dirty="0" smtClean="0">
                          <a:solidFill>
                            <a:schemeClr val="tx1"/>
                          </a:solidFill>
                          <a:effectLst/>
                          <a:latin typeface="+mn-lt"/>
                          <a:ea typeface="+mn-ea"/>
                          <a:cs typeface="Arial" panose="020B0604020202020204" pitchFamily="34" charset="0"/>
                        </a:rPr>
                        <a:t> month the % of sickness for this reason remains lower than it has been in the past 12 months.  Stress management courses have been piloted  and  the restructuring in Adults Directorate  is complete – so whilst there is a peak of absence related to stress it is likely now to fall.</a:t>
                      </a:r>
                    </a:p>
                    <a:p>
                      <a:pPr algn="just"/>
                      <a:endParaRPr lang="en-GB" sz="1100" b="0" kern="1200" baseline="0" dirty="0" smtClean="0">
                        <a:solidFill>
                          <a:schemeClr val="tx1"/>
                        </a:solidFill>
                        <a:effectLst/>
                        <a:latin typeface="+mn-lt"/>
                        <a:ea typeface="+mn-ea"/>
                        <a:cs typeface="Arial" panose="020B0604020202020204" pitchFamily="34" charset="0"/>
                      </a:endParaRPr>
                    </a:p>
                    <a:p>
                      <a:pPr algn="just"/>
                      <a:r>
                        <a:rPr lang="en-GB" sz="1100" b="0" kern="1200" baseline="0" dirty="0" smtClean="0">
                          <a:solidFill>
                            <a:schemeClr val="tx1"/>
                          </a:solidFill>
                          <a:effectLst/>
                          <a:latin typeface="+mn-lt"/>
                          <a:ea typeface="+mn-ea"/>
                          <a:cs typeface="Arial" panose="020B0604020202020204" pitchFamily="34" charset="0"/>
                        </a:rPr>
                        <a:t>Coughs and colds reduce as we move into spring.</a:t>
                      </a:r>
                      <a:endParaRPr lang="en-GB" sz="1100" b="0" kern="1200" dirty="0" smtClean="0">
                        <a:solidFill>
                          <a:schemeClr val="tx1"/>
                        </a:solidFill>
                        <a:effectLst/>
                        <a:latin typeface="+mn-lt"/>
                        <a:ea typeface="+mn-ea"/>
                        <a:cs typeface="Arial" panose="020B0604020202020204" pitchFamily="34" charset="0"/>
                      </a:endParaRPr>
                    </a:p>
                    <a:p>
                      <a:pPr algn="just"/>
                      <a:endParaRPr lang="en-GB" sz="1100" b="1" kern="1200" dirty="0" smtClean="0">
                        <a:solidFill>
                          <a:schemeClr val="tx1"/>
                        </a:solidFill>
                        <a:effectLst/>
                        <a:latin typeface="+mn-lt"/>
                        <a:ea typeface="+mn-ea"/>
                        <a:cs typeface="Arial" panose="020B0604020202020204" pitchFamily="34" charset="0"/>
                      </a:endParaRPr>
                    </a:p>
                    <a:p>
                      <a:pPr algn="just"/>
                      <a:endParaRPr lang="en-GB" sz="1100" kern="1200" baseline="0" dirty="0" smtClean="0">
                        <a:solidFill>
                          <a:schemeClr val="tx1"/>
                        </a:solidFill>
                        <a:latin typeface="+mn-lt"/>
                        <a:ea typeface="+mn-ea"/>
                        <a:cs typeface="Arial" panose="020B0604020202020204" pitchFamily="34" charset="0"/>
                      </a:endParaRPr>
                    </a:p>
                    <a:p>
                      <a:pPr algn="just"/>
                      <a:endParaRPr lang="en-GB" sz="1100" kern="1200" baseline="0" dirty="0" smtClean="0">
                        <a:solidFill>
                          <a:schemeClr val="tx1"/>
                        </a:solidFill>
                        <a:latin typeface="+mn-lt"/>
                        <a:ea typeface="+mn-ea"/>
                        <a:cs typeface="Arial" panose="020B0604020202020204" pitchFamily="34" charset="0"/>
                      </a:endParaRPr>
                    </a:p>
                    <a:p>
                      <a:pPr algn="just"/>
                      <a:r>
                        <a:rPr lang="en-GB" sz="1100" b="1" kern="1200" baseline="0" dirty="0" smtClean="0">
                          <a:solidFill>
                            <a:schemeClr val="tx1"/>
                          </a:solidFill>
                          <a:latin typeface="+mn-lt"/>
                          <a:ea typeface="+mn-ea"/>
                          <a:cs typeface="Arial" panose="020B0604020202020204" pitchFamily="34" charset="0"/>
                        </a:rPr>
                        <a:t>Long Term Sickness</a:t>
                      </a:r>
                    </a:p>
                    <a:p>
                      <a:pPr algn="just"/>
                      <a:r>
                        <a:rPr lang="en-GB" sz="1100" b="0" kern="1200" baseline="0" dirty="0" smtClean="0">
                          <a:solidFill>
                            <a:schemeClr val="tx1"/>
                          </a:solidFill>
                          <a:latin typeface="+mn-lt"/>
                          <a:ea typeface="+mn-ea"/>
                          <a:cs typeface="Arial" panose="020B0604020202020204" pitchFamily="34" charset="0"/>
                        </a:rPr>
                        <a:t>There has been a significant drop in the proportion of long-term sickness due to </a:t>
                      </a:r>
                      <a:r>
                        <a:rPr lang="en-GB" sz="1100" b="0" kern="1200" baseline="0" dirty="0" smtClean="0">
                          <a:solidFill>
                            <a:schemeClr val="tx1"/>
                          </a:solidFill>
                          <a:effectLst/>
                          <a:latin typeface="+mn-lt"/>
                          <a:ea typeface="+mn-ea"/>
                          <a:cs typeface="Arial" panose="020B0604020202020204" pitchFamily="34" charset="0"/>
                        </a:rPr>
                        <a:t>Stress/Anxiety/ Depression.</a:t>
                      </a:r>
                    </a:p>
                    <a:p>
                      <a:pPr algn="just"/>
                      <a:r>
                        <a:rPr lang="en-GB" sz="1100" b="0" kern="1200" baseline="0" dirty="0" smtClean="0">
                          <a:solidFill>
                            <a:schemeClr val="tx1"/>
                          </a:solidFill>
                          <a:effectLst/>
                          <a:latin typeface="+mn-lt"/>
                          <a:ea typeface="+mn-ea"/>
                          <a:cs typeface="Arial" panose="020B0604020202020204" pitchFamily="34" charset="0"/>
                        </a:rPr>
                        <a:t>The majority of this decrease can be seen in Community Nursing teams where the percentage of long term sickness taken off for stress has dropped from 52.3% last month to 15.1% this month.</a:t>
                      </a:r>
                      <a:endParaRPr lang="en-GB" sz="1100" b="0" dirty="0" smtClean="0">
                        <a:solidFill>
                          <a:schemeClr val="tx1"/>
                        </a:solidFill>
                        <a:latin typeface="+mn-lt"/>
                        <a:cs typeface="Arial" panose="020B0604020202020204" pitchFamily="34" charset="0"/>
                      </a:endParaRPr>
                    </a:p>
                  </a:txBody>
                  <a:tcPr marL="91477" marR="91477" marT="45698" marB="45698">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pic>
        <p:nvPicPr>
          <p:cNvPr id="5131" name="Picture 13"/>
          <p:cNvPicPr>
            <a:picLocks noChangeAspect="1" noChangeArrowheads="1"/>
          </p:cNvPicPr>
          <p:nvPr/>
        </p:nvPicPr>
        <p:blipFill>
          <a:blip r:embed="rId2" cstate="print"/>
          <a:srcRect/>
          <a:stretch>
            <a:fillRect/>
          </a:stretch>
        </p:blipFill>
        <p:spPr bwMode="auto">
          <a:xfrm>
            <a:off x="179388" y="3500438"/>
            <a:ext cx="5092700" cy="2376487"/>
          </a:xfrm>
          <a:prstGeom prst="rect">
            <a:avLst/>
          </a:prstGeom>
          <a:noFill/>
          <a:ln w="9525">
            <a:solidFill>
              <a:srgbClr val="000000"/>
            </a:solidFill>
            <a:miter lim="800000"/>
            <a:headEnd/>
            <a:tailEnd/>
          </a:ln>
        </p:spPr>
      </p:pic>
      <p:pic>
        <p:nvPicPr>
          <p:cNvPr id="5132" name="Picture 14"/>
          <p:cNvPicPr>
            <a:picLocks noChangeAspect="1" noChangeArrowheads="1"/>
          </p:cNvPicPr>
          <p:nvPr/>
        </p:nvPicPr>
        <p:blipFill>
          <a:blip r:embed="rId3" cstate="print"/>
          <a:srcRect/>
          <a:stretch>
            <a:fillRect/>
          </a:stretch>
        </p:blipFill>
        <p:spPr bwMode="auto">
          <a:xfrm>
            <a:off x="179388" y="1052513"/>
            <a:ext cx="5041900" cy="2373312"/>
          </a:xfrm>
          <a:prstGeom prst="rect">
            <a:avLst/>
          </a:prstGeom>
          <a:noFill/>
          <a:ln w="9525">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79388" y="25400"/>
            <a:ext cx="8351837" cy="379413"/>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F3462DF4-A1D1-42DF-89B4-FC8306985F81}" type="slidenum">
              <a:rPr lang="en-GB" smtClean="0"/>
              <a:pPr>
                <a:defRPr/>
              </a:pPr>
              <a:t>5</a:t>
            </a:fld>
            <a:endParaRPr lang="en-GB" dirty="0"/>
          </a:p>
        </p:txBody>
      </p:sp>
      <p:graphicFrame>
        <p:nvGraphicFramePr>
          <p:cNvPr id="4" name="Table 3"/>
          <p:cNvGraphicFramePr>
            <a:graphicFrameLocks noGrp="1"/>
          </p:cNvGraphicFramePr>
          <p:nvPr/>
        </p:nvGraphicFramePr>
        <p:xfrm>
          <a:off x="190500" y="1857375"/>
          <a:ext cx="8526463" cy="4937806"/>
        </p:xfrm>
        <a:graphic>
          <a:graphicData uri="http://schemas.openxmlformats.org/drawingml/2006/table">
            <a:tbl>
              <a:tblPr/>
              <a:tblGrid>
                <a:gridCol w="8526463"/>
              </a:tblGrid>
              <a:tr h="4645949">
                <a:tc>
                  <a:txBody>
                    <a:bodyPr/>
                    <a:lstStyle/>
                    <a:p>
                      <a:pPr algn="just"/>
                      <a:r>
                        <a:rPr lang="en-GB" sz="1100" b="1" kern="1200" dirty="0" smtClean="0">
                          <a:solidFill>
                            <a:schemeClr val="tx1"/>
                          </a:solidFill>
                          <a:effectLst/>
                          <a:latin typeface="+mn-lt"/>
                          <a:ea typeface="+mn-ea"/>
                          <a:cs typeface="Arial" pitchFamily="34" charset="0"/>
                        </a:rPr>
                        <a:t>Turnover </a:t>
                      </a:r>
                      <a:endParaRPr lang="en-GB" sz="11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In Community  turnover has  stabilised but needs to be monitored to see whether this is sustained following a specific programme of actions as described last month.  Turnover continues over target in Specialised and the hot spot</a:t>
                      </a:r>
                      <a:r>
                        <a:rPr lang="en-GB" sz="1100" baseline="0" dirty="0" smtClean="0"/>
                        <a:t> continues to be prison staffing where bank and agency usage is correspondingly high.</a:t>
                      </a:r>
                      <a:endParaRPr lang="en-GB" sz="1100" dirty="0" smtClean="0"/>
                    </a:p>
                    <a:p>
                      <a:endParaRPr lang="en-GB" sz="1100" b="1" kern="1200" dirty="0" smtClean="0">
                        <a:solidFill>
                          <a:schemeClr val="tx1"/>
                        </a:solidFill>
                        <a:effectLst/>
                        <a:latin typeface="+mn-lt"/>
                        <a:ea typeface="+mn-ea"/>
                        <a:cs typeface="Arial" pitchFamily="34" charset="0"/>
                      </a:endParaRPr>
                    </a:p>
                    <a:p>
                      <a:pPr algn="just"/>
                      <a:r>
                        <a:rPr lang="en-GB" sz="1100" b="1" kern="1200" dirty="0" smtClean="0">
                          <a:solidFill>
                            <a:schemeClr val="tx1"/>
                          </a:solidFill>
                          <a:effectLst/>
                          <a:latin typeface="+mn-lt"/>
                          <a:ea typeface="+mn-ea"/>
                          <a:cs typeface="Arial" pitchFamily="34" charset="0"/>
                        </a:rPr>
                        <a:t>Sickness</a:t>
                      </a:r>
                      <a:endParaRPr lang="en-GB" sz="1100" b="0" kern="1200" dirty="0" smtClean="0">
                        <a:solidFill>
                          <a:schemeClr val="tx1"/>
                        </a:solidFill>
                        <a:effectLst/>
                        <a:latin typeface="+mn-lt"/>
                        <a:ea typeface="+mn-ea"/>
                        <a:cs typeface="Arial" pitchFamily="34" charset="0"/>
                      </a:endParaRPr>
                    </a:p>
                    <a:p>
                      <a:pPr>
                        <a:defRPr/>
                      </a:pPr>
                      <a:r>
                        <a:rPr lang="en-GB" sz="1100" b="0" kern="1200" dirty="0" smtClean="0">
                          <a:solidFill>
                            <a:schemeClr val="tx1"/>
                          </a:solidFill>
                          <a:effectLst/>
                          <a:latin typeface="+mn-lt"/>
                          <a:ea typeface="+mn-ea"/>
                          <a:cs typeface="Arial" pitchFamily="34" charset="0"/>
                        </a:rPr>
                        <a:t>Specialised Services</a:t>
                      </a:r>
                      <a:r>
                        <a:rPr lang="en-GB" sz="1100" b="0" kern="1200" baseline="0" dirty="0" smtClean="0">
                          <a:solidFill>
                            <a:schemeClr val="tx1"/>
                          </a:solidFill>
                          <a:effectLst/>
                          <a:latin typeface="+mn-lt"/>
                          <a:ea typeface="+mn-ea"/>
                          <a:cs typeface="Arial" pitchFamily="34" charset="0"/>
                        </a:rPr>
                        <a:t> saw an increase in sickness across all areas. High levels of long term sick in Specialised Community  are largely in Dentistry. Of 6 long-term absences 2 are returning to work, 2 are in process and 2 are being managed. </a:t>
                      </a:r>
                      <a:r>
                        <a:rPr lang="en-GB" sz="1100" dirty="0" smtClean="0"/>
                        <a:t>Much of the long and medium term sickness absence in Mental</a:t>
                      </a:r>
                      <a:r>
                        <a:rPr lang="en-GB" sz="1100" baseline="0" dirty="0" smtClean="0"/>
                        <a:t> Health </a:t>
                      </a:r>
                      <a:r>
                        <a:rPr lang="en-GB" sz="1100" dirty="0" smtClean="0"/>
                        <a:t>is due to stress related absences.</a:t>
                      </a:r>
                      <a:r>
                        <a:rPr lang="en-GB" sz="1100" baseline="0" dirty="0" smtClean="0"/>
                        <a:t> HR </a:t>
                      </a:r>
                      <a:r>
                        <a:rPr lang="en-GB" sz="1100" dirty="0" smtClean="0"/>
                        <a:t>are doing some more focused work with managers around this. </a:t>
                      </a:r>
                    </a:p>
                    <a:p>
                      <a:pPr marL="0" marR="0" indent="0" algn="just" defTabSz="91440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mn-lt"/>
                          <a:ea typeface="+mn-ea"/>
                          <a:cs typeface="Arial" pitchFamily="34" charset="0"/>
                        </a:rPr>
                        <a:t>In Community  </a:t>
                      </a:r>
                      <a:r>
                        <a:rPr lang="en-GB" sz="1100" dirty="0" smtClean="0"/>
                        <a:t>sickness has  stabilised in some  areas, particularly within DN teams where the sickness had been exceptionally high. A range of measures has had a positive impact. </a:t>
                      </a:r>
                      <a:r>
                        <a:rPr lang="en-GB" sz="1100" kern="1200" dirty="0" smtClean="0">
                          <a:solidFill>
                            <a:schemeClr val="tx1"/>
                          </a:solidFill>
                          <a:latin typeface="+mn-lt"/>
                          <a:ea typeface="+mn-ea"/>
                          <a:cs typeface="+mn-cs"/>
                        </a:rPr>
                        <a:t>Pharmacy has experienced very high sickness levels for some time. HR and local management have been working together to support staff in managing their health and attendance and the downward trend is expected to continue. Due to the high levels of absence, agency spend has been high so the Resourcing Team will be meeting with local management to attempt to source suitable sessional workers for Pharmacy.  In Mental Health there are </a:t>
                      </a:r>
                      <a:r>
                        <a:rPr lang="en-GB" sz="1100" dirty="0" smtClean="0"/>
                        <a:t>13 formal ill health capability cases – this is quite high but reflects the high levels of sickness that were showing in the KPIs.</a:t>
                      </a:r>
                      <a:endParaRPr lang="en-GB" sz="11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1" kern="1200" dirty="0" smtClean="0">
                        <a:solidFill>
                          <a:schemeClr val="tx1"/>
                        </a:solidFill>
                        <a:effectLst/>
                        <a:latin typeface="+mn-lt"/>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Arial" pitchFamily="34" charset="0"/>
                        </a:rPr>
                        <a:t>B</a:t>
                      </a:r>
                      <a:r>
                        <a:rPr lang="en-GB" sz="1100" b="1" kern="1200" dirty="0" smtClean="0">
                          <a:solidFill>
                            <a:schemeClr val="tx1"/>
                          </a:solidFill>
                          <a:latin typeface="+mn-lt"/>
                          <a:ea typeface="+mn-ea"/>
                          <a:cs typeface="+mn-cs"/>
                        </a:rPr>
                        <a:t>ank and Agency</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effectLst/>
                          <a:latin typeface="+mn-lt"/>
                          <a:ea typeface="+mn-ea"/>
                          <a:cs typeface="+mn-cs"/>
                        </a:rPr>
                        <a:t>I</a:t>
                      </a:r>
                      <a:r>
                        <a:rPr lang="en-GB" sz="1100" kern="1200" dirty="0" smtClean="0">
                          <a:solidFill>
                            <a:schemeClr val="tx1"/>
                          </a:solidFill>
                          <a:effectLst/>
                          <a:latin typeface="+mn-lt"/>
                          <a:ea typeface="+mn-ea"/>
                          <a:cs typeface="+mn-cs"/>
                        </a:rPr>
                        <a:t>n Community agency costs were £286k in month which is largely to trend but is an increase in spend of £47k when compared to February. Agency spend in community hospitals was £105k which is £8k higher than in month 11.  The large majority of NHSP shifts have been utilised within Community Hospitals with Abingdon and Witney being the highest users. In the week ending 2</a:t>
                      </a:r>
                      <a:r>
                        <a:rPr lang="en-GB" sz="1100" kern="1200" baseline="30000" dirty="0" smtClean="0">
                          <a:solidFill>
                            <a:schemeClr val="tx1"/>
                          </a:solidFill>
                          <a:effectLst/>
                          <a:latin typeface="+mn-lt"/>
                          <a:ea typeface="+mn-ea"/>
                          <a:cs typeface="+mn-cs"/>
                        </a:rPr>
                        <a:t>nd</a:t>
                      </a:r>
                      <a:r>
                        <a:rPr lang="en-GB" sz="1100" kern="1200" dirty="0" smtClean="0">
                          <a:solidFill>
                            <a:schemeClr val="tx1"/>
                          </a:solidFill>
                          <a:effectLst/>
                          <a:latin typeface="+mn-lt"/>
                          <a:ea typeface="+mn-ea"/>
                          <a:cs typeface="+mn-cs"/>
                        </a:rPr>
                        <a:t> March 14 there were 13 shift requests at Witney and  there were 17 shift requests at Abingdon due to patients requiring 1:1 observation. This combined with relatively high numbers of vacancies (which are being actively recruited to) and high sickness absence rates has contributed to bank/agency spend being a little over Trust targets along with an increase in the provision of cost against Community Therapy Services related to Winter Pressures. Community services continue to utilise their bank and agency policy and booking framework and tightly monitor requests and spend.</a:t>
                      </a:r>
                      <a:endParaRPr lang="en-GB" sz="11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smtClean="0"/>
                    </a:p>
                    <a:p>
                      <a:r>
                        <a:rPr lang="en-GB" sz="1000" kern="1200" dirty="0" smtClean="0">
                          <a:solidFill>
                            <a:schemeClr val="tx1"/>
                          </a:solidFill>
                          <a:latin typeface="+mn-lt"/>
                          <a:ea typeface="+mn-ea"/>
                          <a:cs typeface="+mn-cs"/>
                        </a:rPr>
                        <a:t> </a:t>
                      </a:r>
                    </a:p>
                    <a:p>
                      <a:endParaRPr lang="en-GB" sz="1100" b="1" kern="1200" dirty="0" smtClean="0">
                        <a:solidFill>
                          <a:schemeClr val="tx1"/>
                        </a:solidFill>
                        <a:latin typeface="+mn-lt"/>
                        <a:ea typeface="+mn-ea"/>
                        <a:cs typeface="+mn-cs"/>
                      </a:endParaRPr>
                    </a:p>
                  </a:txBody>
                  <a:tcPr marL="91433" marR="91433" marT="45743" marB="45743">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6" name="TextBox 5"/>
          <p:cNvSpPr txBox="1"/>
          <p:nvPr/>
        </p:nvSpPr>
        <p:spPr>
          <a:xfrm>
            <a:off x="395288" y="6092825"/>
            <a:ext cx="6913562" cy="630238"/>
          </a:xfrm>
          <a:prstGeom prst="rect">
            <a:avLst/>
          </a:prstGeom>
          <a:noFill/>
        </p:spPr>
        <p:txBody>
          <a:bodyPr>
            <a:spAutoFit/>
          </a:bodyPr>
          <a:lstStyle/>
          <a:p>
            <a:pPr>
              <a:defRPr/>
            </a:pPr>
            <a:r>
              <a:rPr lang="en-GB" sz="850" dirty="0"/>
              <a:t> *   Turnover in Specialised Services now excludes all leavers from Bullingdon Prisons - Healthcare</a:t>
            </a:r>
            <a:endParaRPr lang="en-GB" sz="850" dirty="0">
              <a:cs typeface="Arial" panose="020B0604020202020204" pitchFamily="34" charset="0"/>
            </a:endParaRPr>
          </a:p>
          <a:p>
            <a:pPr algn="just" fontAlgn="t">
              <a:spcBef>
                <a:spcPts val="0"/>
              </a:spcBef>
              <a:spcAft>
                <a:spcPts val="0"/>
              </a:spcAft>
              <a:defRPr/>
            </a:pPr>
            <a:r>
              <a:rPr lang="en-GB" sz="850" dirty="0">
                <a:cs typeface="Arial" panose="020B0604020202020204" pitchFamily="34" charset="0"/>
              </a:rPr>
              <a:t>**  Includes Core Corporate services, also Junior Doctors, Students, Research &amp; Development, Pharmacy and Estates and Facilities </a:t>
            </a:r>
            <a:endParaRPr lang="en-GB" sz="900" dirty="0">
              <a:latin typeface="Arial"/>
            </a:endParaRPr>
          </a:p>
          <a:p>
            <a:pPr algn="just" fontAlgn="t">
              <a:spcBef>
                <a:spcPts val="0"/>
              </a:spcBef>
              <a:spcAft>
                <a:spcPts val="0"/>
              </a:spcAft>
              <a:defRPr/>
            </a:pPr>
            <a:endParaRPr lang="en-GB" sz="900" b="1" dirty="0">
              <a:latin typeface="Arial"/>
              <a:cs typeface="Arial"/>
            </a:endParaRPr>
          </a:p>
          <a:p>
            <a:pPr algn="just" fontAlgn="t">
              <a:spcBef>
                <a:spcPts val="0"/>
              </a:spcBef>
              <a:spcAft>
                <a:spcPts val="0"/>
              </a:spcAft>
              <a:defRPr/>
            </a:pPr>
            <a:endParaRPr lang="en-GB" sz="900" b="1" dirty="0">
              <a:latin typeface="Arial"/>
              <a:cs typeface="Arial"/>
            </a:endParaRPr>
          </a:p>
        </p:txBody>
      </p:sp>
      <p:pic>
        <p:nvPicPr>
          <p:cNvPr id="6155" name="Picture 12"/>
          <p:cNvPicPr>
            <a:picLocks noChangeAspect="1" noChangeArrowheads="1"/>
          </p:cNvPicPr>
          <p:nvPr/>
        </p:nvPicPr>
        <p:blipFill>
          <a:blip r:embed="rId3" cstate="print"/>
          <a:srcRect/>
          <a:stretch>
            <a:fillRect/>
          </a:stretch>
        </p:blipFill>
        <p:spPr bwMode="auto">
          <a:xfrm>
            <a:off x="179388" y="476250"/>
            <a:ext cx="8351837" cy="1381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95288" y="188913"/>
            <a:ext cx="8353425" cy="576262"/>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BF62AD56-E9A4-468F-8A26-45F5181BADEF}" type="slidenum">
              <a:rPr lang="en-GB" smtClean="0"/>
              <a:pPr>
                <a:defRPr/>
              </a:pPr>
              <a:t>6</a:t>
            </a:fld>
            <a:endParaRPr lang="en-GB" dirty="0"/>
          </a:p>
        </p:txBody>
      </p:sp>
      <p:sp>
        <p:nvSpPr>
          <p:cNvPr id="7" name="Rectangle 6"/>
          <p:cNvSpPr/>
          <p:nvPr/>
        </p:nvSpPr>
        <p:spPr>
          <a:xfrm>
            <a:off x="390525" y="765175"/>
            <a:ext cx="8207375" cy="5954713"/>
          </a:xfrm>
          <a:prstGeom prst="rect">
            <a:avLst/>
          </a:prstGeom>
          <a:ln>
            <a:solidFill>
              <a:schemeClr val="tx1"/>
            </a:solidFill>
          </a:ln>
        </p:spPr>
        <p:txBody>
          <a:bodyPr>
            <a:spAutoFit/>
          </a:bodyPr>
          <a:lstStyle/>
          <a:p>
            <a:pPr>
              <a:defRPr/>
            </a:pPr>
            <a:endParaRPr lang="en-GB" sz="1100" dirty="0">
              <a:latin typeface="+mn-lt"/>
            </a:endParaRPr>
          </a:p>
          <a:p>
            <a:pPr fontAlgn="t">
              <a:spcBef>
                <a:spcPts val="0"/>
              </a:spcBef>
              <a:spcAft>
                <a:spcPts val="0"/>
              </a:spcAft>
              <a:defRPr/>
            </a:pPr>
            <a:endParaRPr lang="en-GB" sz="1100" dirty="0">
              <a:latin typeface="+mn-lt"/>
            </a:endParaRPr>
          </a:p>
          <a:p>
            <a:pPr fontAlgn="t">
              <a:spcBef>
                <a:spcPts val="0"/>
              </a:spcBef>
              <a:spcAft>
                <a:spcPts val="0"/>
              </a:spcAft>
              <a:defRPr/>
            </a:pPr>
            <a:r>
              <a:rPr lang="en-GB" sz="1100" dirty="0">
                <a:latin typeface="+mn-lt"/>
              </a:rPr>
              <a:t> </a:t>
            </a:r>
          </a:p>
          <a:p>
            <a:pPr fontAlgn="t">
              <a:spcBef>
                <a:spcPts val="0"/>
              </a:spcBef>
              <a:spcAft>
                <a:spcPts val="0"/>
              </a:spcAft>
              <a:defRPr/>
            </a:pPr>
            <a:r>
              <a:rPr lang="en-GB" sz="1100" b="1" dirty="0">
                <a:latin typeface="+mn-lt"/>
              </a:rPr>
              <a:t> </a:t>
            </a: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r>
              <a:rPr lang="en-GB" sz="1100" b="1" dirty="0">
                <a:latin typeface="+mn-lt"/>
              </a:rPr>
              <a:t>Other</a:t>
            </a:r>
          </a:p>
          <a:p>
            <a:pPr fontAlgn="t">
              <a:spcBef>
                <a:spcPts val="0"/>
              </a:spcBef>
              <a:spcAft>
                <a:spcPts val="0"/>
              </a:spcAft>
              <a:defRPr/>
            </a:pPr>
            <a:endParaRPr lang="en-GB" sz="1100" b="1" dirty="0">
              <a:latin typeface="+mn-lt"/>
            </a:endParaRPr>
          </a:p>
          <a:p>
            <a:pPr fontAlgn="t">
              <a:spcBef>
                <a:spcPts val="0"/>
              </a:spcBef>
              <a:spcAft>
                <a:spcPts val="0"/>
              </a:spcAft>
              <a:defRPr/>
            </a:pPr>
            <a:r>
              <a:rPr lang="en-GB" sz="1100" dirty="0">
                <a:latin typeface="+mn-lt"/>
              </a:rPr>
              <a:t>In Childrens and Families attendance at HR surgeries and Clinical Governance Operational meetings alerts HR to potential issues early on allowing early intervention.</a:t>
            </a:r>
          </a:p>
          <a:p>
            <a:pPr fontAlgn="t">
              <a:spcBef>
                <a:spcPts val="0"/>
              </a:spcBef>
              <a:spcAft>
                <a:spcPts val="0"/>
              </a:spcAft>
              <a:defRPr/>
            </a:pPr>
            <a:endParaRPr lang="en-GB" sz="1100" b="1" dirty="0">
              <a:latin typeface="+mn-lt"/>
            </a:endParaRPr>
          </a:p>
          <a:p>
            <a:pPr fontAlgn="t">
              <a:spcBef>
                <a:spcPts val="0"/>
              </a:spcBef>
              <a:spcAft>
                <a:spcPts val="0"/>
              </a:spcAft>
              <a:defRPr/>
            </a:pPr>
            <a:r>
              <a:rPr lang="en-GB" sz="1100" dirty="0">
                <a:latin typeface="+mn-lt"/>
              </a:rPr>
              <a:t>In Mental Health HR has supported a specific </a:t>
            </a:r>
            <a:r>
              <a:rPr lang="en-GB" sz="1100" dirty="0"/>
              <a:t> </a:t>
            </a:r>
            <a:r>
              <a:rPr lang="en-GB" sz="1100" dirty="0">
                <a:latin typeface="+mn-lt"/>
              </a:rPr>
              <a:t>ward in increasing the number of staff completing mandatory training in particular resuscitation and is  working proactively with staff who need redeployment to ensure that pay protection ceases as quickly as possible and we reach the agreed establishment numbers in the teams.</a:t>
            </a:r>
          </a:p>
          <a:p>
            <a:pPr>
              <a:defRPr/>
            </a:pPr>
            <a:r>
              <a:rPr lang="en-GB" sz="1100" dirty="0"/>
              <a:t> </a:t>
            </a:r>
          </a:p>
          <a:p>
            <a:pPr>
              <a:defRPr/>
            </a:pPr>
            <a:endParaRPr lang="en-GB" sz="1100" dirty="0"/>
          </a:p>
          <a:p>
            <a:pPr>
              <a:defRPr/>
            </a:pPr>
            <a:r>
              <a:rPr lang="en-GB" sz="1100" dirty="0"/>
              <a:t> </a:t>
            </a:r>
          </a:p>
          <a:p>
            <a:pPr>
              <a:defRPr/>
            </a:pPr>
            <a:r>
              <a:rPr lang="en-GB" sz="1100" dirty="0"/>
              <a:t> </a:t>
            </a:r>
          </a:p>
          <a:p>
            <a:pPr>
              <a:defRPr/>
            </a:pPr>
            <a:r>
              <a:rPr lang="en-GB" sz="1100" dirty="0"/>
              <a:t> </a:t>
            </a:r>
          </a:p>
          <a:p>
            <a:pPr>
              <a:defRPr/>
            </a:pPr>
            <a:endParaRPr lang="en-GB" sz="1100" dirty="0"/>
          </a:p>
          <a:p>
            <a:pPr>
              <a:defRPr/>
            </a:pPr>
            <a:r>
              <a:rPr lang="en-GB" sz="1100" dirty="0"/>
              <a:t> </a:t>
            </a:r>
          </a:p>
          <a:p>
            <a:pPr fontAlgn="t">
              <a:spcBef>
                <a:spcPts val="0"/>
              </a:spcBef>
              <a:spcAft>
                <a:spcPts val="0"/>
              </a:spcAft>
              <a:defRPr/>
            </a:pPr>
            <a:endParaRPr lang="en-GB" sz="1100" b="1" dirty="0">
              <a:latin typeface="+mn-lt"/>
            </a:endParaRPr>
          </a:p>
          <a:p>
            <a:pPr fontAlgn="t">
              <a:spcBef>
                <a:spcPts val="0"/>
              </a:spcBef>
              <a:spcAft>
                <a:spcPts val="0"/>
              </a:spcAft>
              <a:defRPr/>
            </a:pPr>
            <a:endParaRPr lang="en-GB" dirty="0">
              <a:latin typeface="Arial"/>
              <a:cs typeface="Arial"/>
            </a:endParaRPr>
          </a:p>
        </p:txBody>
      </p:sp>
      <p:sp>
        <p:nvSpPr>
          <p:cNvPr id="5" name="Rectangle 4"/>
          <p:cNvSpPr/>
          <p:nvPr/>
        </p:nvSpPr>
        <p:spPr>
          <a:xfrm>
            <a:off x="539750" y="1052513"/>
            <a:ext cx="7993063" cy="2908300"/>
          </a:xfrm>
          <a:prstGeom prst="rect">
            <a:avLst/>
          </a:prstGeom>
        </p:spPr>
        <p:txBody>
          <a:bodyPr>
            <a:spAutoFit/>
          </a:bodyPr>
          <a:lstStyle/>
          <a:p>
            <a:pPr fontAlgn="auto">
              <a:spcBef>
                <a:spcPts val="0"/>
              </a:spcBef>
              <a:spcAft>
                <a:spcPts val="0"/>
              </a:spcAft>
              <a:defRPr/>
            </a:pPr>
            <a:r>
              <a:rPr lang="en-GB" sz="1100" dirty="0">
                <a:latin typeface="+mn-lt"/>
              </a:rPr>
              <a:t>Specialised -Agency and overtime costs in HMP </a:t>
            </a:r>
            <a:r>
              <a:rPr lang="en-GB" sz="1100" dirty="0" err="1">
                <a:latin typeface="+mn-lt"/>
              </a:rPr>
              <a:t>Huntercombe</a:t>
            </a:r>
            <a:r>
              <a:rPr lang="en-GB" sz="1100" dirty="0">
                <a:latin typeface="+mn-lt"/>
              </a:rPr>
              <a:t> healthcare should reduce as the service has started to appoint sessional contract workers.</a:t>
            </a:r>
          </a:p>
          <a:p>
            <a:pPr>
              <a:defRPr/>
            </a:pPr>
            <a:endParaRPr lang="en-GB" dirty="0">
              <a:latin typeface="+mn-lt"/>
            </a:endParaRPr>
          </a:p>
          <a:p>
            <a:pPr>
              <a:defRPr/>
            </a:pPr>
            <a:r>
              <a:rPr lang="en-GB" sz="1100" dirty="0">
                <a:latin typeface="+mn-lt"/>
                <a:cs typeface="Arial" pitchFamily="34" charset="0"/>
              </a:rPr>
              <a:t>Mental Health </a:t>
            </a:r>
          </a:p>
          <a:p>
            <a:pPr>
              <a:defRPr/>
            </a:pPr>
            <a:r>
              <a:rPr lang="en-GB" sz="1100" dirty="0">
                <a:latin typeface="+mn-lt"/>
              </a:rPr>
              <a:t>Overall there has been a slight reduction in bank and agency spend in the Adult Oxford wards, compared to the previous month, but usage remains above target.  This is mainly attributable to an increase in sickness and pregnant staff removed from clinical duties.   The Buckinghamshire wards had a higher amount of NHSP spend mainly due to moving to the </a:t>
            </a:r>
            <a:r>
              <a:rPr lang="en-GB" sz="1100" dirty="0" err="1">
                <a:latin typeface="+mn-lt"/>
              </a:rPr>
              <a:t>Whiteleaf</a:t>
            </a:r>
            <a:r>
              <a:rPr lang="en-GB" sz="1100" dirty="0">
                <a:latin typeface="+mn-lt"/>
              </a:rPr>
              <a:t> Centre and covering sickness.</a:t>
            </a:r>
          </a:p>
          <a:p>
            <a:pPr>
              <a:defRPr/>
            </a:pPr>
            <a:endParaRPr lang="en-GB" sz="1100" b="1" dirty="0">
              <a:latin typeface="+mn-lt"/>
              <a:cs typeface="Arial" pitchFamily="34" charset="0"/>
            </a:endParaRPr>
          </a:p>
          <a:p>
            <a:pPr>
              <a:defRPr/>
            </a:pPr>
            <a:r>
              <a:rPr lang="en-GB" sz="1100" b="1" dirty="0">
                <a:latin typeface="+mn-lt"/>
                <a:cs typeface="Arial" pitchFamily="34" charset="0"/>
              </a:rPr>
              <a:t>Vacancies</a:t>
            </a:r>
          </a:p>
          <a:p>
            <a:pPr>
              <a:defRPr/>
            </a:pPr>
            <a:endParaRPr lang="en-GB" sz="1100" b="1" dirty="0">
              <a:latin typeface="+mn-lt"/>
              <a:cs typeface="Arial" pitchFamily="34" charset="0"/>
            </a:endParaRPr>
          </a:p>
          <a:p>
            <a:pPr fontAlgn="auto">
              <a:spcBef>
                <a:spcPts val="0"/>
              </a:spcBef>
              <a:spcAft>
                <a:spcPts val="0"/>
              </a:spcAft>
              <a:defRPr/>
            </a:pPr>
            <a:r>
              <a:rPr lang="en-GB" sz="1100" dirty="0">
                <a:latin typeface="+mn-lt"/>
              </a:rPr>
              <a:t>The Mental Health HR team is working to develop some new initiatives to attract more candidates of better quality for what are proving to be hard to fill posts. This will improve the staffing section on the CQC report  which is amber for staffing against a number of wards and also have an impact on sickness where staff are feeling stressed due to staffing shortages. </a:t>
            </a:r>
            <a:r>
              <a:rPr lang="en-GB" sz="1100" b="1" dirty="0">
                <a:solidFill>
                  <a:srgbClr val="FF0000"/>
                </a:solidFill>
                <a:latin typeface="+mn-lt"/>
              </a:rPr>
              <a:t>  </a:t>
            </a:r>
            <a:r>
              <a:rPr lang="en-GB" sz="1100" dirty="0">
                <a:latin typeface="+mn-lt"/>
              </a:rPr>
              <a:t>Heads of Service and Service Managers are attending a recruitment event in Glasgow on the 9/10 April. </a:t>
            </a:r>
          </a:p>
          <a:p>
            <a:pPr fontAlgn="auto">
              <a:spcBef>
                <a:spcPts val="0"/>
              </a:spcBef>
              <a:spcAft>
                <a:spcPts val="0"/>
              </a:spcAft>
              <a:defRPr/>
            </a:pPr>
            <a:endParaRPr lang="en-GB" sz="1100" dirty="0">
              <a:latin typeface="+mn-lt"/>
            </a:endParaRPr>
          </a:p>
          <a:p>
            <a:pPr fontAlgn="auto">
              <a:spcBef>
                <a:spcPts val="0"/>
              </a:spcBef>
              <a:spcAft>
                <a:spcPts val="0"/>
              </a:spcAft>
              <a:defRPr/>
            </a:pPr>
            <a:endParaRPr lang="en-GB" sz="11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BA0830-7E8D-4FBC-9183-0DA7DF9EFA3D}" type="slidenum">
              <a:rPr lang="en-GB" smtClean="0"/>
              <a:pPr>
                <a:defRPr/>
              </a:pPr>
              <a:t>7</a:t>
            </a:fld>
            <a:endParaRPr lang="en-GB" dirty="0"/>
          </a:p>
        </p:txBody>
      </p:sp>
      <p:sp>
        <p:nvSpPr>
          <p:cNvPr id="8195" name="Title 1"/>
          <p:cNvSpPr>
            <a:spLocks noGrp="1"/>
          </p:cNvSpPr>
          <p:nvPr>
            <p:ph type="title"/>
          </p:nvPr>
        </p:nvSpPr>
        <p:spPr>
          <a:xfrm>
            <a:off x="395288" y="19050"/>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Recruitment Data</a:t>
            </a:r>
          </a:p>
        </p:txBody>
      </p:sp>
      <p:sp>
        <p:nvSpPr>
          <p:cNvPr id="8196" name="TextBox 10"/>
          <p:cNvSpPr txBox="1">
            <a:spLocks noChangeArrowheads="1"/>
          </p:cNvSpPr>
          <p:nvPr/>
        </p:nvSpPr>
        <p:spPr bwMode="auto">
          <a:xfrm>
            <a:off x="5599113" y="620713"/>
            <a:ext cx="3294062" cy="400050"/>
          </a:xfrm>
          <a:prstGeom prst="rect">
            <a:avLst/>
          </a:prstGeom>
          <a:noFill/>
          <a:ln w="9525">
            <a:noFill/>
            <a:miter lim="800000"/>
            <a:headEnd/>
            <a:tailEnd/>
          </a:ln>
        </p:spPr>
        <p:txBody>
          <a:bodyPr>
            <a:spAutoFit/>
          </a:bodyPr>
          <a:lstStyle/>
          <a:p>
            <a:endParaRPr lang="en-GB" altLang="en-US" sz="1000"/>
          </a:p>
          <a:p>
            <a:endParaRPr lang="en-GB" altLang="en-US" sz="1000"/>
          </a:p>
        </p:txBody>
      </p:sp>
      <p:pic>
        <p:nvPicPr>
          <p:cNvPr id="8197" name="Picture 8"/>
          <p:cNvPicPr>
            <a:picLocks noChangeAspect="1" noChangeArrowheads="1"/>
          </p:cNvPicPr>
          <p:nvPr/>
        </p:nvPicPr>
        <p:blipFill>
          <a:blip r:embed="rId2" cstate="print"/>
          <a:srcRect/>
          <a:stretch>
            <a:fillRect/>
          </a:stretch>
        </p:blipFill>
        <p:spPr bwMode="auto">
          <a:xfrm>
            <a:off x="323850" y="692150"/>
            <a:ext cx="3671888" cy="4032250"/>
          </a:xfrm>
          <a:prstGeom prst="rect">
            <a:avLst/>
          </a:prstGeom>
          <a:noFill/>
          <a:ln w="9525">
            <a:solidFill>
              <a:srgbClr val="000000"/>
            </a:solidFill>
            <a:miter lim="800000"/>
            <a:headEnd/>
            <a:tailEnd/>
          </a:ln>
        </p:spPr>
      </p:pic>
      <p:pic>
        <p:nvPicPr>
          <p:cNvPr id="8198" name="Picture 9"/>
          <p:cNvPicPr>
            <a:picLocks noChangeAspect="1" noChangeArrowheads="1"/>
          </p:cNvPicPr>
          <p:nvPr/>
        </p:nvPicPr>
        <p:blipFill>
          <a:blip r:embed="rId3" cstate="print"/>
          <a:srcRect/>
          <a:stretch>
            <a:fillRect/>
          </a:stretch>
        </p:blipFill>
        <p:spPr bwMode="auto">
          <a:xfrm>
            <a:off x="122238" y="4868863"/>
            <a:ext cx="4017962" cy="1655762"/>
          </a:xfrm>
          <a:prstGeom prst="rect">
            <a:avLst/>
          </a:prstGeom>
          <a:noFill/>
          <a:ln w="9525">
            <a:noFill/>
            <a:miter lim="800000"/>
            <a:headEnd/>
            <a:tailEnd/>
          </a:ln>
        </p:spPr>
      </p:pic>
      <p:sp>
        <p:nvSpPr>
          <p:cNvPr id="9" name="Rectangle 8"/>
          <p:cNvSpPr/>
          <p:nvPr/>
        </p:nvSpPr>
        <p:spPr>
          <a:xfrm>
            <a:off x="4356100" y="692150"/>
            <a:ext cx="4392613" cy="5921375"/>
          </a:xfrm>
          <a:prstGeom prst="rect">
            <a:avLst/>
          </a:prstGeom>
        </p:spPr>
        <p:txBody>
          <a:bodyPr>
            <a:spAutoFit/>
          </a:bodyPr>
          <a:lstStyle/>
          <a:p>
            <a:pPr>
              <a:defRPr/>
            </a:pPr>
            <a:r>
              <a:rPr lang="en-GB" sz="1100" b="1" dirty="0">
                <a:latin typeface="+mn-lt"/>
              </a:rPr>
              <a:t>Recruitment Figures</a:t>
            </a:r>
            <a:endParaRPr lang="en-GB" sz="1100" dirty="0">
              <a:latin typeface="+mn-lt"/>
            </a:endParaRPr>
          </a:p>
          <a:p>
            <a:pPr>
              <a:defRPr/>
            </a:pPr>
            <a:r>
              <a:rPr lang="en-GB" sz="1100" dirty="0">
                <a:latin typeface="+mn-lt"/>
              </a:rPr>
              <a:t>We are now utilising the pre-application questions on NHS Jobs II where candidates have to answer role specific questions before they are able to complete an application form which is resulting in  fewer non-relevant applications. The new approach has meant there is a small drop in applications being received.  In previous months the level of applications  has been high as we always see an increase in applications at the beginning of the year.</a:t>
            </a:r>
          </a:p>
          <a:p>
            <a:pPr>
              <a:defRPr/>
            </a:pPr>
            <a:endParaRPr lang="en-GB" sz="1100" dirty="0">
              <a:latin typeface="+mn-lt"/>
            </a:endParaRPr>
          </a:p>
          <a:p>
            <a:pPr>
              <a:defRPr/>
            </a:pPr>
            <a:r>
              <a:rPr lang="en-GB" sz="1100" b="1" dirty="0">
                <a:latin typeface="+mn-lt"/>
              </a:rPr>
              <a:t>Resourcing Update </a:t>
            </a:r>
            <a:endParaRPr lang="en-GB" sz="1100" dirty="0">
              <a:latin typeface="+mn-lt"/>
            </a:endParaRPr>
          </a:p>
          <a:p>
            <a:pPr>
              <a:defRPr/>
            </a:pPr>
            <a:r>
              <a:rPr lang="en-GB" sz="1100" dirty="0">
                <a:latin typeface="+mn-lt"/>
              </a:rPr>
              <a:t>As part of our 'Right people, right skills, attitudes and behaviours to reflect trust values’ approach the Resourcing team have successfully launched two processes aimed at ensuring that all Trust staff make a contribution to organisational development and achieve full competence in their role.  These are:</a:t>
            </a:r>
          </a:p>
          <a:p>
            <a:pPr>
              <a:defRPr/>
            </a:pPr>
            <a:endParaRPr lang="en-GB" sz="1100" dirty="0">
              <a:latin typeface="+mn-lt"/>
            </a:endParaRPr>
          </a:p>
          <a:p>
            <a:pPr>
              <a:defRPr/>
            </a:pPr>
            <a:r>
              <a:rPr lang="en-GB" sz="1100" b="1" dirty="0">
                <a:latin typeface="+mn-lt"/>
              </a:rPr>
              <a:t>a. Probationary policy</a:t>
            </a:r>
            <a:endParaRPr lang="en-GB" sz="1100" dirty="0">
              <a:latin typeface="+mn-lt"/>
            </a:endParaRPr>
          </a:p>
          <a:p>
            <a:pPr>
              <a:defRPr/>
            </a:pPr>
            <a:r>
              <a:rPr lang="en-GB" sz="1100" dirty="0">
                <a:latin typeface="+mn-lt"/>
              </a:rPr>
              <a:t>From the 1</a:t>
            </a:r>
            <a:r>
              <a:rPr lang="en-GB" sz="1100" baseline="30000" dirty="0">
                <a:latin typeface="+mn-lt"/>
              </a:rPr>
              <a:t>st</a:t>
            </a:r>
            <a:r>
              <a:rPr lang="en-GB" sz="1100" dirty="0">
                <a:latin typeface="+mn-lt"/>
              </a:rPr>
              <a:t> of April all new starters with the Trust now have to go through a probationary period where they will have objectives set by their line manager, agree a personal development plan and meet on a regular basis to discuss progress with formal reviews taking place before end of the six-month probationary period.  </a:t>
            </a:r>
            <a:r>
              <a:rPr lang="en-GB" sz="1100" dirty="0">
                <a:latin typeface="+mj-lt"/>
              </a:rPr>
              <a:t>The primary objective of this is to help new starters achieve the best possible level of performance.</a:t>
            </a:r>
          </a:p>
          <a:p>
            <a:pPr>
              <a:defRPr/>
            </a:pPr>
            <a:endParaRPr lang="en-GB" sz="1100" b="1" dirty="0">
              <a:latin typeface="+mj-lt"/>
            </a:endParaRPr>
          </a:p>
          <a:p>
            <a:pPr>
              <a:defRPr/>
            </a:pPr>
            <a:r>
              <a:rPr lang="en-GB" sz="1100" b="1" dirty="0">
                <a:latin typeface="+mj-lt"/>
              </a:rPr>
              <a:t>b. Literacy and numeracy assessments</a:t>
            </a:r>
            <a:endParaRPr lang="en-GB" sz="1100" dirty="0">
              <a:latin typeface="+mj-lt"/>
            </a:endParaRPr>
          </a:p>
          <a:p>
            <a:pPr>
              <a:buFont typeface="Arial" pitchFamily="34" charset="0"/>
              <a:buNone/>
              <a:defRPr/>
            </a:pPr>
            <a:r>
              <a:rPr lang="en-GB" sz="1100" dirty="0">
                <a:latin typeface="+mj-lt"/>
              </a:rPr>
              <a:t>Also from the 1</a:t>
            </a:r>
            <a:r>
              <a:rPr lang="en-GB" sz="1100" baseline="30000" dirty="0">
                <a:latin typeface="+mj-lt"/>
              </a:rPr>
              <a:t>st</a:t>
            </a:r>
            <a:r>
              <a:rPr lang="en-GB" sz="1100" dirty="0">
                <a:latin typeface="+mj-lt"/>
              </a:rPr>
              <a:t> of April all external candidates being interviewed for Band 1-5 non-qualified position are required to complete a literacy and numeracy assessment as part of the selection process.   These assessments are designed to ensure we appoint candidates that demonstrated during their interview that they have the relevant skills and knowledge needed to competently undertake the role . Where there are gaps in their skill set/knowledge and it is deemed that they will benefit from support and development this will be addressed during the probationary period to help them develop the necessary knowledge/skills.</a:t>
            </a:r>
            <a:endParaRPr lang="en-GB" sz="1100"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2275" y="28575"/>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Exit Questionnaire Data </a:t>
            </a:r>
          </a:p>
        </p:txBody>
      </p:sp>
      <p:sp>
        <p:nvSpPr>
          <p:cNvPr id="4" name="Slide Number Placeholder 3"/>
          <p:cNvSpPr>
            <a:spLocks noGrp="1"/>
          </p:cNvSpPr>
          <p:nvPr>
            <p:ph type="sldNum" sz="quarter" idx="12"/>
          </p:nvPr>
        </p:nvSpPr>
        <p:spPr/>
        <p:txBody>
          <a:bodyPr/>
          <a:lstStyle/>
          <a:p>
            <a:pPr>
              <a:defRPr/>
            </a:pPr>
            <a:fld id="{53FE0E34-96B4-4440-8867-A004F1D12ACC}" type="slidenum">
              <a:rPr lang="en-GB" smtClean="0"/>
              <a:pPr>
                <a:defRPr/>
              </a:pPr>
              <a:t>8</a:t>
            </a:fld>
            <a:endParaRPr lang="en-GB" dirty="0"/>
          </a:p>
        </p:txBody>
      </p:sp>
      <p:sp>
        <p:nvSpPr>
          <p:cNvPr id="9220" name="Rectangle 6"/>
          <p:cNvSpPr>
            <a:spLocks noChangeArrowheads="1"/>
          </p:cNvSpPr>
          <p:nvPr/>
        </p:nvSpPr>
        <p:spPr bwMode="auto">
          <a:xfrm>
            <a:off x="1784350" y="2879725"/>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9221" name="Rectangle 7"/>
          <p:cNvSpPr>
            <a:spLocks noChangeArrowheads="1"/>
          </p:cNvSpPr>
          <p:nvPr/>
        </p:nvSpPr>
        <p:spPr bwMode="auto">
          <a:xfrm>
            <a:off x="1784350" y="2894013"/>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9222" name="Rectangle 7"/>
          <p:cNvSpPr>
            <a:spLocks noChangeArrowheads="1"/>
          </p:cNvSpPr>
          <p:nvPr/>
        </p:nvSpPr>
        <p:spPr bwMode="auto">
          <a:xfrm>
            <a:off x="176213" y="531813"/>
            <a:ext cx="5581650" cy="277812"/>
          </a:xfrm>
          <a:prstGeom prst="rect">
            <a:avLst/>
          </a:prstGeom>
          <a:noFill/>
          <a:ln w="9525">
            <a:noFill/>
            <a:miter lim="800000"/>
            <a:headEnd/>
            <a:tailEnd/>
          </a:ln>
        </p:spPr>
        <p:txBody>
          <a:bodyPr>
            <a:spAutoFit/>
          </a:bodyPr>
          <a:lstStyle/>
          <a:p>
            <a:endParaRPr lang="fr-FR" altLang="en-US" sz="1200"/>
          </a:p>
        </p:txBody>
      </p:sp>
      <p:sp>
        <p:nvSpPr>
          <p:cNvPr id="11" name="TextBox 10"/>
          <p:cNvSpPr txBox="1"/>
          <p:nvPr/>
        </p:nvSpPr>
        <p:spPr>
          <a:xfrm>
            <a:off x="6227763" y="1989138"/>
            <a:ext cx="2736850" cy="246062"/>
          </a:xfrm>
          <a:prstGeom prst="rect">
            <a:avLst/>
          </a:prstGeom>
          <a:noFill/>
        </p:spPr>
        <p:txBody>
          <a:bodyPr>
            <a:spAutoFit/>
          </a:bodyPr>
          <a:lstStyle/>
          <a:p>
            <a:pPr>
              <a:defRPr/>
            </a:pPr>
            <a:r>
              <a:rPr lang="en-GB" sz="1000" dirty="0">
                <a:latin typeface="+mn-lt"/>
              </a:rPr>
              <a:t>.</a:t>
            </a:r>
          </a:p>
        </p:txBody>
      </p:sp>
      <p:sp>
        <p:nvSpPr>
          <p:cNvPr id="9" name="TextBox 8"/>
          <p:cNvSpPr txBox="1"/>
          <p:nvPr/>
        </p:nvSpPr>
        <p:spPr>
          <a:xfrm>
            <a:off x="5984875" y="808038"/>
            <a:ext cx="2690813" cy="2062162"/>
          </a:xfrm>
          <a:prstGeom prst="rect">
            <a:avLst/>
          </a:prstGeom>
          <a:noFill/>
        </p:spPr>
        <p:txBody>
          <a:bodyPr>
            <a:spAutoFit/>
          </a:bodyPr>
          <a:lstStyle/>
          <a:p>
            <a:pPr algn="just">
              <a:defRPr/>
            </a:pPr>
            <a:endParaRPr lang="en-GB" sz="1000" b="1" dirty="0">
              <a:cs typeface="Arial" panose="020B0604020202020204" pitchFamily="34" charset="0"/>
            </a:endParaRPr>
          </a:p>
          <a:p>
            <a:pPr algn="just">
              <a:defRPr/>
            </a:pPr>
            <a:endParaRPr lang="en-GB" sz="1000" b="1" dirty="0">
              <a:cs typeface="Arial" panose="020B0604020202020204" pitchFamily="34" charset="0"/>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p:txBody>
      </p:sp>
      <p:sp>
        <p:nvSpPr>
          <p:cNvPr id="16" name="TextBox 15"/>
          <p:cNvSpPr txBox="1"/>
          <p:nvPr/>
        </p:nvSpPr>
        <p:spPr>
          <a:xfrm>
            <a:off x="5292725" y="692150"/>
            <a:ext cx="3743325" cy="6186488"/>
          </a:xfrm>
          <a:prstGeom prst="rect">
            <a:avLst/>
          </a:prstGeom>
          <a:noFill/>
          <a:ln>
            <a:solidFill>
              <a:srgbClr val="000000"/>
            </a:solidFill>
          </a:ln>
        </p:spPr>
        <p:txBody>
          <a:bodyPr>
            <a:spAutoFit/>
          </a:bodyPr>
          <a:lstStyle/>
          <a:p>
            <a:pPr>
              <a:defRPr/>
            </a:pPr>
            <a:r>
              <a:rPr lang="en-GB" sz="1100" dirty="0">
                <a:latin typeface="+mn-lt"/>
              </a:rPr>
              <a:t>Exit questionnaire data remains problematic to collect with further work being carried out to capture staff leaving the Trust and ensuring managers and staff awareness. A working group will shortly review the findings.</a:t>
            </a:r>
          </a:p>
          <a:p>
            <a:pPr>
              <a:defRPr/>
            </a:pPr>
            <a:endParaRPr lang="en-GB" sz="1100" dirty="0">
              <a:latin typeface="+mn-lt"/>
            </a:endParaRPr>
          </a:p>
          <a:p>
            <a:pPr>
              <a:defRPr/>
            </a:pPr>
            <a:r>
              <a:rPr lang="en-GB" sz="1100" dirty="0">
                <a:latin typeface="+mn-lt"/>
              </a:rPr>
              <a:t>The chart shows a spike in numbers of questionnaires  completed in March which is due to a specific exercise carried out in Community Nursing.  </a:t>
            </a:r>
          </a:p>
          <a:p>
            <a:pPr>
              <a:defRPr/>
            </a:pPr>
            <a:endParaRPr lang="en-GB" sz="1100" dirty="0">
              <a:latin typeface="+mn-lt"/>
            </a:endParaRPr>
          </a:p>
          <a:p>
            <a:pPr>
              <a:defRPr/>
            </a:pPr>
            <a:r>
              <a:rPr lang="en-GB" sz="1100" dirty="0">
                <a:latin typeface="+mn-lt"/>
              </a:rPr>
              <a:t>The main reasons for leaving by division are:</a:t>
            </a:r>
          </a:p>
          <a:p>
            <a:pPr>
              <a:defRPr/>
            </a:pPr>
            <a:r>
              <a:rPr lang="en-GB" sz="1100" b="1" dirty="0">
                <a:latin typeface="+mn-lt"/>
              </a:rPr>
              <a:t>Mental Health </a:t>
            </a:r>
            <a:r>
              <a:rPr lang="en-GB" sz="1100" dirty="0">
                <a:latin typeface="+mn-lt"/>
              </a:rPr>
              <a:t>:</a:t>
            </a:r>
          </a:p>
          <a:p>
            <a:pPr>
              <a:defRPr/>
            </a:pPr>
            <a:r>
              <a:rPr lang="en-GB" sz="1100" dirty="0">
                <a:latin typeface="+mn-lt"/>
              </a:rPr>
              <a:t>Relocation</a:t>
            </a:r>
          </a:p>
          <a:p>
            <a:pPr>
              <a:defRPr/>
            </a:pPr>
            <a:r>
              <a:rPr lang="en-GB" sz="1100" dirty="0">
                <a:latin typeface="+mn-lt"/>
              </a:rPr>
              <a:t>Not treated fairly</a:t>
            </a:r>
          </a:p>
          <a:p>
            <a:pPr>
              <a:defRPr/>
            </a:pPr>
            <a:r>
              <a:rPr lang="en-GB" sz="1100" dirty="0">
                <a:latin typeface="+mn-lt"/>
              </a:rPr>
              <a:t>Better job/promotion</a:t>
            </a:r>
          </a:p>
          <a:p>
            <a:pPr>
              <a:defRPr/>
            </a:pPr>
            <a:endParaRPr lang="en-GB" sz="1100" dirty="0">
              <a:latin typeface="+mn-lt"/>
            </a:endParaRPr>
          </a:p>
          <a:p>
            <a:pPr>
              <a:defRPr/>
            </a:pPr>
            <a:r>
              <a:rPr lang="en-GB" sz="1100" b="1" dirty="0">
                <a:latin typeface="+mn-lt"/>
              </a:rPr>
              <a:t>Specialised</a:t>
            </a:r>
          </a:p>
          <a:p>
            <a:pPr>
              <a:defRPr/>
            </a:pPr>
            <a:r>
              <a:rPr lang="en-GB" sz="1100" dirty="0">
                <a:latin typeface="+mn-lt"/>
              </a:rPr>
              <a:t>Better job/promotion</a:t>
            </a:r>
          </a:p>
          <a:p>
            <a:pPr>
              <a:defRPr/>
            </a:pPr>
            <a:r>
              <a:rPr lang="en-GB" sz="1100" dirty="0">
                <a:latin typeface="+mn-lt"/>
              </a:rPr>
              <a:t>Relocation</a:t>
            </a:r>
          </a:p>
          <a:p>
            <a:pPr>
              <a:defRPr/>
            </a:pPr>
            <a:endParaRPr lang="en-GB" sz="1100" dirty="0">
              <a:latin typeface="+mn-lt"/>
            </a:endParaRPr>
          </a:p>
          <a:p>
            <a:pPr>
              <a:defRPr/>
            </a:pPr>
            <a:r>
              <a:rPr lang="en-GB" sz="1100" b="1" dirty="0">
                <a:latin typeface="+mn-lt"/>
              </a:rPr>
              <a:t>Community</a:t>
            </a:r>
          </a:p>
          <a:p>
            <a:pPr>
              <a:defRPr/>
            </a:pPr>
            <a:r>
              <a:rPr lang="en-GB" sz="1100" dirty="0">
                <a:latin typeface="+mn-lt"/>
              </a:rPr>
              <a:t>Better job/promotion</a:t>
            </a:r>
          </a:p>
          <a:p>
            <a:pPr>
              <a:defRPr/>
            </a:pPr>
            <a:r>
              <a:rPr lang="en-GB" sz="1100" dirty="0">
                <a:latin typeface="+mn-lt"/>
              </a:rPr>
              <a:t>Relocation</a:t>
            </a:r>
          </a:p>
          <a:p>
            <a:pPr>
              <a:defRPr/>
            </a:pPr>
            <a:r>
              <a:rPr lang="en-GB" sz="1100" dirty="0">
                <a:latin typeface="+mn-lt"/>
              </a:rPr>
              <a:t>Retirement</a:t>
            </a:r>
          </a:p>
          <a:p>
            <a:pPr>
              <a:defRPr/>
            </a:pPr>
            <a:endParaRPr lang="en-GB" sz="1100" dirty="0">
              <a:latin typeface="+mn-lt"/>
            </a:endParaRPr>
          </a:p>
          <a:p>
            <a:pPr>
              <a:defRPr/>
            </a:pPr>
            <a:r>
              <a:rPr lang="en-GB" sz="1100" b="1" dirty="0">
                <a:latin typeface="+mn-lt"/>
              </a:rPr>
              <a:t>Corporate</a:t>
            </a:r>
          </a:p>
          <a:p>
            <a:pPr>
              <a:defRPr/>
            </a:pPr>
            <a:r>
              <a:rPr lang="en-GB" sz="1100" dirty="0">
                <a:latin typeface="+mn-lt"/>
              </a:rPr>
              <a:t>Better job/promotion </a:t>
            </a:r>
          </a:p>
          <a:p>
            <a:pPr>
              <a:defRPr/>
            </a:pPr>
            <a:r>
              <a:rPr lang="en-GB" sz="1100" dirty="0">
                <a:latin typeface="+mn-lt"/>
              </a:rPr>
              <a:t>Relocation</a:t>
            </a:r>
          </a:p>
          <a:p>
            <a:pPr>
              <a:defRPr/>
            </a:pPr>
            <a:r>
              <a:rPr lang="en-GB" sz="1100" dirty="0">
                <a:latin typeface="+mn-lt"/>
              </a:rPr>
              <a:t>Workload</a:t>
            </a:r>
          </a:p>
          <a:p>
            <a:pPr>
              <a:defRPr/>
            </a:pPr>
            <a:endParaRPr lang="en-GB" sz="1100" dirty="0">
              <a:latin typeface="+mn-lt"/>
            </a:endParaRPr>
          </a:p>
          <a:p>
            <a:pPr>
              <a:defRPr/>
            </a:pPr>
            <a:r>
              <a:rPr lang="en-GB" sz="1100" b="1" dirty="0">
                <a:latin typeface="+mn-lt"/>
              </a:rPr>
              <a:t>Completed submissions by division:</a:t>
            </a:r>
          </a:p>
          <a:p>
            <a:pPr>
              <a:defRPr/>
            </a:pPr>
            <a:r>
              <a:rPr lang="en-GB" sz="1100" dirty="0">
                <a:latin typeface="+mn-lt"/>
              </a:rPr>
              <a:t>Specialist Mental Health                              25</a:t>
            </a:r>
          </a:p>
          <a:p>
            <a:pPr>
              <a:defRPr/>
            </a:pPr>
            <a:r>
              <a:rPr lang="en-GB" sz="1100" dirty="0">
                <a:latin typeface="+mn-lt"/>
              </a:rPr>
              <a:t>Specialised Services                                      16</a:t>
            </a:r>
          </a:p>
          <a:p>
            <a:pPr>
              <a:defRPr/>
            </a:pPr>
            <a:r>
              <a:rPr lang="en-GB" sz="1100" dirty="0">
                <a:latin typeface="+mn-lt"/>
              </a:rPr>
              <a:t>Corporate Services                                       35</a:t>
            </a:r>
          </a:p>
          <a:p>
            <a:pPr>
              <a:defRPr/>
            </a:pPr>
            <a:r>
              <a:rPr lang="en-GB" sz="1100" dirty="0">
                <a:latin typeface="+mn-lt"/>
              </a:rPr>
              <a:t>Community                                                    67</a:t>
            </a:r>
          </a:p>
          <a:p>
            <a:pPr>
              <a:defRPr/>
            </a:pPr>
            <a:r>
              <a:rPr lang="en-GB" sz="1100" dirty="0">
                <a:latin typeface="+mn-lt"/>
              </a:rPr>
              <a:t>Children and Families                                   41</a:t>
            </a:r>
          </a:p>
          <a:p>
            <a:pPr>
              <a:defRPr/>
            </a:pPr>
            <a:r>
              <a:rPr lang="en-GB" sz="1100" dirty="0">
                <a:latin typeface="+mn-lt"/>
              </a:rPr>
              <a:t>Undefined 		                  7 </a:t>
            </a:r>
          </a:p>
        </p:txBody>
      </p:sp>
      <p:graphicFrame>
        <p:nvGraphicFramePr>
          <p:cNvPr id="9226" name="Chart 12"/>
          <p:cNvGraphicFramePr>
            <a:graphicFrameLocks noGrp="1"/>
          </p:cNvGraphicFramePr>
          <p:nvPr/>
        </p:nvGraphicFramePr>
        <p:xfrm>
          <a:off x="179388" y="836613"/>
          <a:ext cx="5113337" cy="5451475"/>
        </p:xfrm>
        <a:graphic>
          <a:graphicData uri="http://schemas.openxmlformats.org/presentationml/2006/ole">
            <p:oleObj spid="_x0000_s9226" r:id="rId3" imgW="5608806" imgH="5651482" progId="Excel.Char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77875"/>
          </a:xfrm>
          <a:solidFill>
            <a:srgbClr val="5287B7"/>
          </a:solidFill>
        </p:spPr>
        <p:txBody>
          <a:bodyPr/>
          <a:lstStyle/>
          <a:p>
            <a:r>
              <a:rPr lang="en-GB" altLang="en-US" sz="3200" smtClean="0">
                <a:solidFill>
                  <a:schemeClr val="bg1"/>
                </a:solidFill>
                <a:latin typeface="Arial" pitchFamily="34" charset="0"/>
                <a:cs typeface="Arial" pitchFamily="34" charset="0"/>
              </a:rPr>
              <a:t>Casework Data </a:t>
            </a:r>
          </a:p>
        </p:txBody>
      </p:sp>
      <p:sp>
        <p:nvSpPr>
          <p:cNvPr id="4" name="Slide Number Placeholder 3"/>
          <p:cNvSpPr>
            <a:spLocks noGrp="1"/>
          </p:cNvSpPr>
          <p:nvPr>
            <p:ph type="sldNum" sz="quarter" idx="12"/>
          </p:nvPr>
        </p:nvSpPr>
        <p:spPr>
          <a:xfrm flipV="1">
            <a:off x="6553200" y="6721475"/>
            <a:ext cx="2133600" cy="136525"/>
          </a:xfrm>
        </p:spPr>
        <p:txBody>
          <a:bodyPr/>
          <a:lstStyle/>
          <a:p>
            <a:pPr>
              <a:defRPr/>
            </a:pPr>
            <a:fld id="{41985350-9E57-4EF2-8100-B1112041CF25}" type="slidenum">
              <a:rPr lang="en-GB" smtClean="0"/>
              <a:pPr>
                <a:defRPr/>
              </a:pPr>
              <a:t>9</a:t>
            </a:fld>
            <a:endParaRPr lang="en-GB" dirty="0"/>
          </a:p>
        </p:txBody>
      </p:sp>
      <p:sp>
        <p:nvSpPr>
          <p:cNvPr id="10244" name="Content Placeholder 8"/>
          <p:cNvSpPr>
            <a:spLocks noGrp="1"/>
          </p:cNvSpPr>
          <p:nvPr>
            <p:ph sz="half" idx="2"/>
          </p:nvPr>
        </p:nvSpPr>
        <p:spPr>
          <a:xfrm>
            <a:off x="5435600" y="1341438"/>
            <a:ext cx="3313113" cy="4929187"/>
          </a:xfrm>
          <a:ln>
            <a:solidFill>
              <a:schemeClr val="tx1"/>
            </a:solidFill>
          </a:ln>
        </p:spPr>
        <p:txBody>
          <a:bodyPr/>
          <a:lstStyle/>
          <a:p>
            <a:endParaRPr lang="en-GB" altLang="en-US" sz="1000" smtClean="0"/>
          </a:p>
          <a:p>
            <a:pPr>
              <a:buFont typeface="Arial" pitchFamily="34" charset="0"/>
              <a:buNone/>
            </a:pPr>
            <a:r>
              <a:rPr lang="en-GB" altLang="en-US" sz="1000" smtClean="0"/>
              <a:t>	</a:t>
            </a:r>
            <a:r>
              <a:rPr lang="en-GB" altLang="en-US" sz="1100" smtClean="0"/>
              <a:t>In March the number of new cases dropped slightly  with a significant fall in Mental Health but a rise in Community and Corporate.</a:t>
            </a:r>
          </a:p>
          <a:p>
            <a:pPr>
              <a:buFont typeface="Arial" pitchFamily="34" charset="0"/>
              <a:buNone/>
            </a:pPr>
            <a:endParaRPr lang="en-GB" altLang="en-US" sz="1100" smtClean="0"/>
          </a:p>
          <a:p>
            <a:pPr>
              <a:buFont typeface="Arial" pitchFamily="34" charset="0"/>
              <a:buNone/>
            </a:pPr>
            <a:r>
              <a:rPr lang="en-GB" altLang="en-US" sz="1100" smtClean="0"/>
              <a:t>	The number of staff on suspension relating to disciplinary or capability processes is 4, although one of these is  AWOL rather than consciously suspended with no pay.  In Mental Health 3 staff are currently suspended but have disciplinary panels scheduled for April.</a:t>
            </a:r>
          </a:p>
          <a:p>
            <a:pPr>
              <a:buFont typeface="Arial" pitchFamily="34" charset="0"/>
              <a:buNone/>
            </a:pPr>
            <a:endParaRPr lang="en-GB" altLang="en-US" sz="1100" smtClean="0"/>
          </a:p>
          <a:p>
            <a:pPr>
              <a:buFont typeface="Arial" pitchFamily="34" charset="0"/>
              <a:buNone/>
            </a:pPr>
            <a:r>
              <a:rPr lang="en-GB" altLang="en-US" sz="1100" smtClean="0">
                <a:cs typeface="Arial" pitchFamily="34" charset="0"/>
              </a:rPr>
              <a:t>	Open cases are comprised as follows:</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smtClean="0"/>
              <a:t>	Bullying and Harassment 3</a:t>
            </a:r>
          </a:p>
          <a:p>
            <a:pPr>
              <a:buFont typeface="Arial" pitchFamily="34" charset="0"/>
              <a:buNone/>
            </a:pPr>
            <a:r>
              <a:rPr lang="en-GB" altLang="en-US" sz="1100" smtClean="0"/>
              <a:t>	Capability-health 19</a:t>
            </a:r>
          </a:p>
          <a:p>
            <a:pPr>
              <a:buFont typeface="Arial" pitchFamily="34" charset="0"/>
              <a:buNone/>
            </a:pPr>
            <a:r>
              <a:rPr lang="en-GB" altLang="en-US" sz="1100" smtClean="0"/>
              <a:t>	Capability-performance 8 </a:t>
            </a:r>
          </a:p>
          <a:p>
            <a:pPr>
              <a:buFont typeface="Arial" pitchFamily="34" charset="0"/>
              <a:buNone/>
            </a:pPr>
            <a:r>
              <a:rPr lang="en-GB" altLang="en-US" sz="1100" smtClean="0"/>
              <a:t>	Complaint (3rd party) 1 </a:t>
            </a:r>
          </a:p>
          <a:p>
            <a:pPr>
              <a:buFont typeface="Arial" pitchFamily="34" charset="0"/>
              <a:buNone/>
            </a:pPr>
            <a:r>
              <a:rPr lang="en-GB" altLang="en-US" sz="1100" smtClean="0"/>
              <a:t>	Conduct - other 3 </a:t>
            </a:r>
          </a:p>
          <a:p>
            <a:pPr>
              <a:buFont typeface="Arial" pitchFamily="34" charset="0"/>
              <a:buNone/>
            </a:pPr>
            <a:r>
              <a:rPr lang="en-GB" altLang="en-US" sz="1100" smtClean="0"/>
              <a:t>	Conduct - safeguarding 5</a:t>
            </a:r>
          </a:p>
          <a:p>
            <a:pPr>
              <a:buFont typeface="Arial" pitchFamily="34" charset="0"/>
              <a:buNone/>
            </a:pPr>
            <a:r>
              <a:rPr lang="en-GB" altLang="en-US" sz="1100" smtClean="0"/>
              <a:t>	Disciplinary 16</a:t>
            </a:r>
          </a:p>
          <a:p>
            <a:pPr>
              <a:buFont typeface="Arial" pitchFamily="34" charset="0"/>
              <a:buNone/>
            </a:pPr>
            <a:r>
              <a:rPr lang="en-GB" altLang="en-US" sz="1100" smtClean="0"/>
              <a:t>	Employment Tribunal 2 </a:t>
            </a:r>
          </a:p>
          <a:p>
            <a:pPr>
              <a:buFont typeface="Arial" pitchFamily="34" charset="0"/>
              <a:buNone/>
            </a:pPr>
            <a:r>
              <a:rPr lang="en-GB" altLang="en-US" sz="1100" smtClean="0"/>
              <a:t>	Grievance (individual) 6</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smtClean="0">
                <a:cs typeface="Arial" pitchFamily="34" charset="0"/>
              </a:rPr>
              <a:t>	There is no real change in breakdown by type over the previous month</a:t>
            </a:r>
          </a:p>
          <a:p>
            <a:endParaRPr lang="en-GB" altLang="en-US" sz="1100" smtClean="0"/>
          </a:p>
        </p:txBody>
      </p:sp>
      <p:graphicFrame>
        <p:nvGraphicFramePr>
          <p:cNvPr id="7" name="Content Placeholder 6"/>
          <p:cNvGraphicFramePr>
            <a:graphicFrameLocks noGrp="1"/>
          </p:cNvGraphicFramePr>
          <p:nvPr>
            <p:ph sz="half" idx="1"/>
          </p:nvPr>
        </p:nvGraphicFramePr>
        <p:xfrm>
          <a:off x="323528" y="1268760"/>
          <a:ext cx="4896544" cy="4968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13230</TotalTime>
  <Words>759</Words>
  <Application>Microsoft Office PowerPoint</Application>
  <PresentationFormat>On-screen Show (4:3)</PresentationFormat>
  <Paragraphs>197</Paragraphs>
  <Slides>10</Slides>
  <Notes>1</Notes>
  <HiddenSlides>2</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Segoe UI Light</vt:lpstr>
      <vt:lpstr>Office Theme</vt:lpstr>
      <vt:lpstr>Microsoft Excel Chart</vt:lpstr>
      <vt:lpstr>Workforce Performance Report March 2014</vt:lpstr>
      <vt:lpstr>Headline HR KPIs</vt:lpstr>
      <vt:lpstr>Headline  HR KPIs</vt:lpstr>
      <vt:lpstr>Headline HR KPIs - Sickness</vt:lpstr>
      <vt:lpstr>Divisional  Performance – Headlines</vt:lpstr>
      <vt:lpstr>Divisional  Performance – Headlines</vt:lpstr>
      <vt:lpstr>Recruitment Data</vt:lpstr>
      <vt:lpstr>Exit Questionnaire Data </vt:lpstr>
      <vt:lpstr>Casework Data </vt:lpstr>
      <vt:lpstr>Casework Data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graeme.armitage</dc:creator>
  <cp:lastModifiedBy>justinian.habner</cp:lastModifiedBy>
  <cp:revision>893</cp:revision>
  <cp:lastPrinted>2013-11-18T16:58:46Z</cp:lastPrinted>
  <dcterms:created xsi:type="dcterms:W3CDTF">2012-09-19T08:45:33Z</dcterms:created>
  <dcterms:modified xsi:type="dcterms:W3CDTF">2014-04-23T09:08:37Z</dcterms:modified>
</cp:coreProperties>
</file>