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80" r:id="rId2"/>
    <p:sldId id="294" r:id="rId3"/>
    <p:sldId id="339" r:id="rId4"/>
    <p:sldId id="332" r:id="rId5"/>
    <p:sldId id="355" r:id="rId6"/>
    <p:sldId id="347" r:id="rId7"/>
    <p:sldId id="351" r:id="rId8"/>
    <p:sldId id="357" r:id="rId9"/>
    <p:sldId id="352" r:id="rId10"/>
    <p:sldId id="353" r:id="rId11"/>
  </p:sldIdLst>
  <p:sldSz cx="9144000" cy="6858000" type="screen4x3"/>
  <p:notesSz cx="6797675" cy="987266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00000"/>
    <a:srgbClr val="5287B7"/>
    <a:srgbClr val="4A13AD"/>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707" autoAdjust="0"/>
  </p:normalViewPr>
  <p:slideViewPr>
    <p:cSldViewPr>
      <p:cViewPr>
        <p:scale>
          <a:sx n="87" d="100"/>
          <a:sy n="87" d="100"/>
        </p:scale>
        <p:origin x="-792" y="-4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pPr>
              <a:defRPr/>
            </a:pPr>
            <a:fld id="{12DF2A0B-12E0-46AA-A045-F1B5BF398041}" type="datetimeFigureOut">
              <a:rPr lang="en-GB"/>
              <a:pPr>
                <a:defRPr/>
              </a:pPr>
              <a:t>21/05/2014</a:t>
            </a:fld>
            <a:endParaRPr lang="en-GB" dirty="0"/>
          </a:p>
        </p:txBody>
      </p:sp>
      <p:sp>
        <p:nvSpPr>
          <p:cNvPr id="4" name="Footer Placeholder 3"/>
          <p:cNvSpPr>
            <a:spLocks noGrp="1"/>
          </p:cNvSpPr>
          <p:nvPr>
            <p:ph type="ftr" sz="quarter" idx="2"/>
          </p:nvPr>
        </p:nvSpPr>
        <p:spPr>
          <a:xfrm>
            <a:off x="0" y="9377363"/>
            <a:ext cx="2946400" cy="493712"/>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3849688" y="9377363"/>
            <a:ext cx="2946400" cy="493712"/>
          </a:xfrm>
          <a:prstGeom prst="rect">
            <a:avLst/>
          </a:prstGeom>
        </p:spPr>
        <p:txBody>
          <a:bodyPr vert="horz" lIns="91440" tIns="45720" rIns="91440" bIns="45720" rtlCol="0" anchor="b"/>
          <a:lstStyle>
            <a:lvl1pPr algn="r">
              <a:defRPr sz="1200"/>
            </a:lvl1pPr>
          </a:lstStyle>
          <a:p>
            <a:pPr>
              <a:defRPr/>
            </a:pPr>
            <a:fld id="{207312BA-939E-4695-9DD8-41731E974B3A}" type="slidenum">
              <a:rPr lang="en-GB"/>
              <a:pPr>
                <a:defRPr/>
              </a:pPr>
              <a:t>‹#›</a:t>
            </a:fld>
            <a:endParaRPr lang="en-GB"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83D3BFE-9880-4634-B7C1-70F2BE7789A3}" type="datetimeFigureOut">
              <a:rPr lang="en-US"/>
              <a:pPr>
                <a:defRPr/>
              </a:pPr>
              <a:t>5/21/2014</a:t>
            </a:fld>
            <a:endParaRPr lang="en-GB" dirty="0"/>
          </a:p>
        </p:txBody>
      </p:sp>
      <p:sp>
        <p:nvSpPr>
          <p:cNvPr id="4" name="Slide Image Placeholder 3"/>
          <p:cNvSpPr>
            <a:spLocks noGrp="1" noRot="1" noChangeAspect="1"/>
          </p:cNvSpPr>
          <p:nvPr>
            <p:ph type="sldImg" idx="2"/>
          </p:nvPr>
        </p:nvSpPr>
        <p:spPr>
          <a:xfrm>
            <a:off x="931863" y="739775"/>
            <a:ext cx="4933950" cy="370205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79450" y="4687888"/>
            <a:ext cx="5438775" cy="4445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377363"/>
            <a:ext cx="2946400" cy="4937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49688" y="9377363"/>
            <a:ext cx="2946400" cy="49371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DB86DEFE-8A5C-4EE7-9931-742193BA660D}"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C4ECD19-5F4F-4745-B30E-ED32B37DC4F7}" type="slidenum">
              <a:rPr lang="en-GB" smtClean="0"/>
              <a:pPr>
                <a:defRPr/>
              </a:pPr>
              <a:t>3</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ltLang="en-US" smtClean="0"/>
          </a:p>
        </p:txBody>
      </p:sp>
      <p:sp>
        <p:nvSpPr>
          <p:cNvPr id="4" name="Slide Number Placeholder 3"/>
          <p:cNvSpPr>
            <a:spLocks noGrp="1"/>
          </p:cNvSpPr>
          <p:nvPr>
            <p:ph type="sldNum" sz="quarter" idx="5"/>
          </p:nvPr>
        </p:nvSpPr>
        <p:spPr/>
        <p:txBody>
          <a:bodyPr/>
          <a:lstStyle/>
          <a:p>
            <a:pPr>
              <a:defRPr/>
            </a:pPr>
            <a:fld id="{127DB052-9077-402A-8B9C-D30108C95430}" type="slidenum">
              <a:rPr lang="en-GB" smtClean="0"/>
              <a:pPr>
                <a:defRPr/>
              </a:pPr>
              <a:t>4</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F37D1A4-777E-4836-992D-A7364A9DD49C}" type="datetime1">
              <a:rPr lang="en-US"/>
              <a:pPr>
                <a:defRPr/>
              </a:pPr>
              <a:t>5/21/2014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1E9A935-B3E3-47DD-8695-8C570FE7CE1E}"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C63F284-F3BF-4AFB-B97E-EB5278D6F111}" type="datetime1">
              <a:rPr lang="en-US"/>
              <a:pPr>
                <a:defRPr/>
              </a:pPr>
              <a:t>5/21/2014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52C8B17-23F9-45BF-9BF0-CD65A0A2DBA2}" type="slidenum">
              <a:rPr lang="en-GB"/>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B096EDE-62E8-43FC-BCDA-2AB46CA03BCB}" type="datetime1">
              <a:rPr lang="en-US"/>
              <a:pPr>
                <a:defRPr/>
              </a:pPr>
              <a:t>5/21/2014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5CD7B96-76DE-4908-B5B7-85FA168D717F}"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7BE00D9D-355D-4B4A-B700-CCD5BC743E07}" type="datetime1">
              <a:rPr lang="en-US"/>
              <a:pPr>
                <a:defRPr/>
              </a:pPr>
              <a:t>5/21/2014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4A604BD-9659-45BE-9973-B53807A31E3A}" type="slidenum">
              <a:rPr lang="en-GB"/>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EA92CD2-8D0A-4F34-B9CF-C7AC3B4FFA40}" type="datetime1">
              <a:rPr lang="en-US"/>
              <a:pPr>
                <a:defRPr/>
              </a:pPr>
              <a:t>5/21/2014</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41C85B9-8F0E-42D1-9158-A5E4E556B087}" type="slidenum">
              <a:rPr lang="en-GB"/>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07F064F2-C223-4589-849C-AF98161A081A}" type="datetime1">
              <a:rPr lang="en-US"/>
              <a:pPr>
                <a:defRPr/>
              </a:pPr>
              <a:t>5/21/2014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B679A2F-7E34-4558-B4BB-D62288F5491A}" type="slidenum">
              <a:rPr lang="en-GB"/>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CF58D447-F755-4AA8-A658-DFCA237902F3}" type="datetime1">
              <a:rPr lang="en-US"/>
              <a:pPr>
                <a:defRPr/>
              </a:pPr>
              <a:t>5/21/2014</a:t>
            </a:fld>
            <a:endParaRPr lang="en-GB" dirty="0"/>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3B7048A5-E803-461F-9CB9-D7BCADDEA970}" type="slidenum">
              <a:rPr lang="en-GB"/>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1ADF52C-B8A7-4037-BEEC-DBF5BE09023F}" type="datetime1">
              <a:rPr lang="en-US"/>
              <a:pPr>
                <a:defRPr/>
              </a:pPr>
              <a:t>5/21/2014</a:t>
            </a:fld>
            <a:endParaRPr lang="en-GB" dirty="0"/>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B2F2943E-B72B-479B-A085-13FE521DE41E}" type="slidenum">
              <a:rPr lang="en-GB"/>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E36FA51-F8EE-4865-96A6-8263ED075A18}" type="datetime1">
              <a:rPr lang="en-US"/>
              <a:pPr>
                <a:defRPr/>
              </a:pPr>
              <a:t>5/21/2014</a:t>
            </a:fld>
            <a:endParaRPr lang="en-GB" dirty="0"/>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CC3452B-81CE-45A6-BDEE-3D67CFDCE2BF}" type="slidenum">
              <a:rPr lang="en-GB"/>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9DB48BB-A516-4B31-8458-E80169984620}" type="datetime1">
              <a:rPr lang="en-US"/>
              <a:pPr>
                <a:defRPr/>
              </a:pPr>
              <a:t>5/21/2014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771428E-1477-4102-8D70-B453602593A8}" type="slidenum">
              <a:rPr lang="en-GB"/>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96D9003-2738-4B97-ADF5-D08C8EB64986}" type="datetime1">
              <a:rPr lang="en-US"/>
              <a:pPr>
                <a:defRPr/>
              </a:pPr>
              <a:t>5/21/2014</a:t>
            </a:fld>
            <a:endParaRPr lang="en-GB" dirty="0"/>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FF87150-F115-4E62-8F23-80DA13F75872}" type="slidenum">
              <a:rPr lang="en-GB"/>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2EE1FF-0D27-48CA-8560-B29049B322DB}" type="datetime1">
              <a:rPr lang="en-US"/>
              <a:pPr>
                <a:defRPr/>
              </a:pPr>
              <a:t>5/21/2014</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8BA11A2-7629-44CD-83C4-C91E81B0C90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539750" y="1125538"/>
            <a:ext cx="7772400" cy="1470025"/>
          </a:xfrm>
        </p:spPr>
        <p:txBody>
          <a:bodyPr/>
          <a:lstStyle/>
          <a:p>
            <a:pPr algn="l"/>
            <a:r>
              <a:rPr lang="en-GB" altLang="en-US" sz="3600" smtClean="0">
                <a:latin typeface="Arial" pitchFamily="34" charset="0"/>
                <a:cs typeface="Arial" pitchFamily="34" charset="0"/>
              </a:rPr>
              <a:t>Workforce Performance Report</a:t>
            </a:r>
            <a:br>
              <a:rPr lang="en-GB" altLang="en-US" sz="3600" smtClean="0">
                <a:latin typeface="Arial" pitchFamily="34" charset="0"/>
                <a:cs typeface="Arial" pitchFamily="34" charset="0"/>
              </a:rPr>
            </a:br>
            <a:r>
              <a:rPr lang="en-GB" altLang="en-US" sz="3600" smtClean="0">
                <a:latin typeface="Arial" pitchFamily="34" charset="0"/>
                <a:cs typeface="Arial" pitchFamily="34" charset="0"/>
              </a:rPr>
              <a:t>April 2014</a:t>
            </a:r>
          </a:p>
        </p:txBody>
      </p:sp>
      <p:sp>
        <p:nvSpPr>
          <p:cNvPr id="3" name="Subtitle 2"/>
          <p:cNvSpPr>
            <a:spLocks noGrp="1"/>
          </p:cNvSpPr>
          <p:nvPr>
            <p:ph type="subTitle" idx="1"/>
          </p:nvPr>
        </p:nvSpPr>
        <p:spPr>
          <a:xfrm>
            <a:off x="684213" y="3716338"/>
            <a:ext cx="6400800" cy="1752600"/>
          </a:xfrm>
        </p:spPr>
        <p:txBody>
          <a:bodyPr/>
          <a:lstStyle/>
          <a:p>
            <a:pPr algn="l">
              <a:buFont typeface="Arial" charset="0"/>
              <a:buNone/>
              <a:defRPr/>
            </a:pPr>
            <a:r>
              <a:rPr lang="en-GB" dirty="0" smtClean="0">
                <a:latin typeface="Arial" pitchFamily="34" charset="0"/>
                <a:cs typeface="Arial" pitchFamily="34" charset="0"/>
              </a:rPr>
              <a:t>Jayne Halford</a:t>
            </a:r>
            <a:br>
              <a:rPr lang="en-GB" dirty="0" smtClean="0">
                <a:latin typeface="Arial" pitchFamily="34" charset="0"/>
                <a:cs typeface="Arial" pitchFamily="34" charset="0"/>
              </a:rPr>
            </a:br>
            <a:r>
              <a:rPr lang="en-GB" dirty="0" smtClean="0">
                <a:latin typeface="Arial" pitchFamily="34" charset="0"/>
                <a:cs typeface="Arial" pitchFamily="34" charset="0"/>
              </a:rPr>
              <a:t>Deputy Director of HR</a:t>
            </a:r>
            <a:endParaRPr lang="en-GB" dirty="0">
              <a:latin typeface="Arial" pitchFamily="34" charset="0"/>
              <a:cs typeface="Arial" pitchFamily="34" charset="0"/>
            </a:endParaRPr>
          </a:p>
        </p:txBody>
      </p:sp>
      <p:sp>
        <p:nvSpPr>
          <p:cNvPr id="4" name="Rectangle 3"/>
          <p:cNvSpPr/>
          <p:nvPr/>
        </p:nvSpPr>
        <p:spPr>
          <a:xfrm>
            <a:off x="0" y="5957888"/>
            <a:ext cx="9144000" cy="900112"/>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5" name="Rectangle 4"/>
          <p:cNvSpPr/>
          <p:nvPr/>
        </p:nvSpPr>
        <p:spPr>
          <a:xfrm>
            <a:off x="250825" y="5961063"/>
            <a:ext cx="8640763" cy="88900"/>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pic>
        <p:nvPicPr>
          <p:cNvPr id="2054" name="Picture 5" descr="powerpointlogo.jpg"/>
          <p:cNvPicPr>
            <a:picLocks noChangeAspect="1"/>
          </p:cNvPicPr>
          <p:nvPr/>
        </p:nvPicPr>
        <p:blipFill>
          <a:blip r:embed="rId2" cstate="print"/>
          <a:srcRect/>
          <a:stretch>
            <a:fillRect/>
          </a:stretch>
        </p:blipFill>
        <p:spPr bwMode="auto">
          <a:xfrm>
            <a:off x="7010400" y="6237288"/>
            <a:ext cx="1882775" cy="385762"/>
          </a:xfrm>
          <a:prstGeom prst="rect">
            <a:avLst/>
          </a:prstGeom>
          <a:noFill/>
          <a:ln w="9525">
            <a:noFill/>
            <a:miter lim="800000"/>
            <a:headEnd/>
            <a:tailEnd/>
          </a:ln>
        </p:spPr>
      </p:pic>
      <p:sp>
        <p:nvSpPr>
          <p:cNvPr id="2055" name="TextBox 7"/>
          <p:cNvSpPr txBox="1">
            <a:spLocks noChangeArrowheads="1"/>
          </p:cNvSpPr>
          <p:nvPr/>
        </p:nvSpPr>
        <p:spPr bwMode="auto">
          <a:xfrm>
            <a:off x="250825" y="6310313"/>
            <a:ext cx="2808288" cy="214312"/>
          </a:xfrm>
          <a:prstGeom prst="rect">
            <a:avLst/>
          </a:prstGeom>
          <a:noFill/>
          <a:ln w="9525">
            <a:noFill/>
            <a:miter lim="800000"/>
            <a:headEnd/>
            <a:tailEnd/>
          </a:ln>
        </p:spPr>
        <p:txBody>
          <a:bodyPr lIns="0" tIns="0" rIns="0" bIns="0">
            <a:spAutoFit/>
          </a:bodyPr>
          <a:lstStyle/>
          <a:p>
            <a:r>
              <a:rPr lang="en-GB" altLang="en-US" sz="1400">
                <a:solidFill>
                  <a:schemeClr val="bg1"/>
                </a:solidFill>
                <a:latin typeface="Segoe UI Light"/>
              </a:rPr>
              <a:t>Caring, safe and excellent</a:t>
            </a:r>
          </a:p>
        </p:txBody>
      </p:sp>
      <p:sp>
        <p:nvSpPr>
          <p:cNvPr id="8" name="Slide Number Placeholder 7"/>
          <p:cNvSpPr>
            <a:spLocks noGrp="1"/>
          </p:cNvSpPr>
          <p:nvPr>
            <p:ph type="sldNum" sz="quarter" idx="12"/>
          </p:nvPr>
        </p:nvSpPr>
        <p:spPr>
          <a:xfrm>
            <a:off x="6516688" y="6492875"/>
            <a:ext cx="2133600" cy="365125"/>
          </a:xfrm>
        </p:spPr>
        <p:txBody>
          <a:bodyPr/>
          <a:lstStyle/>
          <a:p>
            <a:pPr>
              <a:defRPr/>
            </a:pPr>
            <a:fld id="{327349BB-BEB6-40F6-BC75-832AD20F8536}" type="slidenum">
              <a:rPr lang="en-GB" smtClean="0"/>
              <a:pPr>
                <a:defRPr/>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79388" y="260350"/>
            <a:ext cx="8558212" cy="777875"/>
          </a:xfrm>
          <a:solidFill>
            <a:srgbClr val="5287B7"/>
          </a:solidFill>
        </p:spPr>
        <p:txBody>
          <a:bodyPr/>
          <a:lstStyle/>
          <a:p>
            <a:r>
              <a:rPr lang="en-GB" altLang="en-US" sz="3200" smtClean="0">
                <a:solidFill>
                  <a:schemeClr val="bg1"/>
                </a:solidFill>
                <a:latin typeface="Arial" pitchFamily="34" charset="0"/>
                <a:cs typeface="Arial" pitchFamily="34" charset="0"/>
              </a:rPr>
              <a:t>Casework Data </a:t>
            </a:r>
          </a:p>
        </p:txBody>
      </p:sp>
      <p:sp>
        <p:nvSpPr>
          <p:cNvPr id="14" name="Rectangle 13"/>
          <p:cNvSpPr/>
          <p:nvPr/>
        </p:nvSpPr>
        <p:spPr>
          <a:xfrm>
            <a:off x="5795963" y="1196975"/>
            <a:ext cx="2952750" cy="5256213"/>
          </a:xfrm>
          <a:prstGeom prst="rect">
            <a:avLst/>
          </a:prstGeom>
          <a:ln>
            <a:solidFill>
              <a:schemeClr val="tx1"/>
            </a:solidFill>
          </a:ln>
        </p:spPr>
        <p:txBody>
          <a:bodyPr>
            <a:spAutoFit/>
          </a:bodyPr>
          <a:lstStyle/>
          <a:p>
            <a:pPr>
              <a:defRPr/>
            </a:pPr>
            <a:r>
              <a:rPr lang="en-GB" altLang="en-US" sz="1100" dirty="0">
                <a:latin typeface="+mn-lt"/>
              </a:rPr>
              <a:t>Main case types continue to be </a:t>
            </a:r>
            <a:r>
              <a:rPr lang="en-GB" altLang="en-US" sz="1100" dirty="0">
                <a:latin typeface="+mn-lt"/>
              </a:rPr>
              <a:t>grievance</a:t>
            </a:r>
            <a:r>
              <a:rPr lang="en-GB" altLang="en-US" sz="1100" dirty="0">
                <a:latin typeface="+mn-lt"/>
              </a:rPr>
              <a:t>, disciplinary and capability (on health grounds).  The number of health capability cases underlines the focus on managing sickness absence .  Numbers of these cases are as follows</a:t>
            </a:r>
            <a:r>
              <a:rPr lang="en-GB" altLang="en-US" sz="1200" dirty="0">
                <a:latin typeface="+mn-lt"/>
              </a:rPr>
              <a:t>:</a:t>
            </a: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r>
              <a:rPr lang="en-GB" altLang="en-US" sz="1100" dirty="0">
                <a:latin typeface="+mn-lt"/>
              </a:rPr>
              <a:t>Case Type 		Total </a:t>
            </a:r>
          </a:p>
          <a:p>
            <a:pPr>
              <a:defRPr/>
            </a:pPr>
            <a:endParaRPr lang="en-GB" altLang="en-US" sz="1100" dirty="0">
              <a:latin typeface="+mn-lt"/>
            </a:endParaRPr>
          </a:p>
          <a:p>
            <a:pPr>
              <a:defRPr/>
            </a:pPr>
            <a:r>
              <a:rPr lang="en-GB" altLang="en-US" sz="1100" dirty="0">
                <a:latin typeface="+mn-lt"/>
              </a:rPr>
              <a:t>Bullying and Harassment	3</a:t>
            </a:r>
          </a:p>
          <a:p>
            <a:pPr>
              <a:defRPr/>
            </a:pPr>
            <a:r>
              <a:rPr lang="en-GB" altLang="en-US" sz="1100" dirty="0">
                <a:latin typeface="+mn-lt"/>
              </a:rPr>
              <a:t>Capability Performance 	5	</a:t>
            </a:r>
          </a:p>
          <a:p>
            <a:pPr>
              <a:defRPr/>
            </a:pPr>
            <a:r>
              <a:rPr lang="en-GB" altLang="en-US" sz="1100" dirty="0">
                <a:latin typeface="+mn-lt"/>
              </a:rPr>
              <a:t>Capability Health 	20</a:t>
            </a:r>
          </a:p>
          <a:p>
            <a:pPr>
              <a:defRPr/>
            </a:pPr>
            <a:r>
              <a:rPr lang="en-GB" altLang="en-US" sz="1100" dirty="0">
                <a:latin typeface="+mn-lt"/>
              </a:rPr>
              <a:t>Conduct – Other 	2	</a:t>
            </a:r>
          </a:p>
          <a:p>
            <a:pPr>
              <a:defRPr/>
            </a:pPr>
            <a:r>
              <a:rPr lang="en-GB" altLang="en-US" sz="1100" dirty="0">
                <a:latin typeface="+mn-lt"/>
              </a:rPr>
              <a:t>Disciplinary 		19	</a:t>
            </a:r>
          </a:p>
          <a:p>
            <a:pPr>
              <a:defRPr/>
            </a:pPr>
            <a:r>
              <a:rPr lang="en-GB" altLang="en-US" sz="1100" dirty="0">
                <a:latin typeface="+mn-lt"/>
              </a:rPr>
              <a:t>Employment Tribunal 	2</a:t>
            </a:r>
          </a:p>
          <a:p>
            <a:pPr>
              <a:defRPr/>
            </a:pPr>
            <a:r>
              <a:rPr lang="en-GB" altLang="en-US" sz="1100" dirty="0">
                <a:latin typeface="+mn-lt"/>
              </a:rPr>
              <a:t>Grievance (IND)		8</a:t>
            </a:r>
          </a:p>
          <a:p>
            <a:pPr>
              <a:defRPr/>
            </a:pPr>
            <a:endParaRPr lang="en-GB" altLang="en-US" sz="1100" dirty="0">
              <a:latin typeface="+mn-lt"/>
            </a:endParaRPr>
          </a:p>
          <a:p>
            <a:pPr>
              <a:defRPr/>
            </a:pPr>
            <a:r>
              <a:rPr lang="en-GB" altLang="en-US" sz="1100" dirty="0">
                <a:latin typeface="+mn-lt"/>
              </a:rPr>
              <a:t>Grand Total 		59 </a:t>
            </a: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endParaRPr lang="en-GB" altLang="en-US" sz="1100" dirty="0">
              <a:latin typeface="+mn-lt"/>
            </a:endParaRPr>
          </a:p>
          <a:p>
            <a:pPr>
              <a:defRPr/>
            </a:pPr>
            <a:endParaRPr lang="en-GB" dirty="0"/>
          </a:p>
        </p:txBody>
      </p:sp>
      <p:sp>
        <p:nvSpPr>
          <p:cNvPr id="11268" name="Content Placeholder 4"/>
          <p:cNvSpPr>
            <a:spLocks noGrp="1"/>
          </p:cNvSpPr>
          <p:nvPr>
            <p:ph sz="half" idx="1"/>
          </p:nvPr>
        </p:nvSpPr>
        <p:spPr/>
        <p:txBody>
          <a:bodyPr/>
          <a:lstStyle/>
          <a:p>
            <a:endParaRPr lang="en-GB" smtClean="0"/>
          </a:p>
        </p:txBody>
      </p:sp>
      <p:pic>
        <p:nvPicPr>
          <p:cNvPr id="11269" name="Picture 5"/>
          <p:cNvPicPr>
            <a:picLocks noChangeAspect="1" noChangeArrowheads="1"/>
          </p:cNvPicPr>
          <p:nvPr/>
        </p:nvPicPr>
        <p:blipFill>
          <a:blip r:embed="rId2" cstate="print"/>
          <a:srcRect/>
          <a:stretch>
            <a:fillRect/>
          </a:stretch>
        </p:blipFill>
        <p:spPr bwMode="auto">
          <a:xfrm>
            <a:off x="179388" y="1196975"/>
            <a:ext cx="5329237" cy="5289550"/>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4" name="Title 1"/>
          <p:cNvSpPr>
            <a:spLocks noGrp="1"/>
          </p:cNvSpPr>
          <p:nvPr>
            <p:ph type="title"/>
          </p:nvPr>
        </p:nvSpPr>
        <p:spPr>
          <a:xfrm>
            <a:off x="468313" y="115888"/>
            <a:ext cx="8229600" cy="633412"/>
          </a:xfrm>
          <a:solidFill>
            <a:srgbClr val="5287B7"/>
          </a:solidFill>
        </p:spPr>
        <p:txBody>
          <a:bodyPr/>
          <a:lstStyle/>
          <a:p>
            <a:r>
              <a:rPr lang="en-GB" altLang="en-US" sz="2800" smtClean="0">
                <a:solidFill>
                  <a:schemeClr val="bg1"/>
                </a:solidFill>
                <a:latin typeface="Arial" pitchFamily="34" charset="0"/>
                <a:cs typeface="Arial" pitchFamily="34" charset="0"/>
              </a:rPr>
              <a:t>Headline HR KPIs</a:t>
            </a:r>
          </a:p>
        </p:txBody>
      </p:sp>
      <p:sp>
        <p:nvSpPr>
          <p:cNvPr id="3075" name="Content Placeholder 2"/>
          <p:cNvSpPr>
            <a:spLocks noGrp="1"/>
          </p:cNvSpPr>
          <p:nvPr>
            <p:ph idx="1"/>
          </p:nvPr>
        </p:nvSpPr>
        <p:spPr>
          <a:xfrm>
            <a:off x="4606925" y="809625"/>
            <a:ext cx="4429125" cy="6048375"/>
          </a:xfrm>
          <a:ln>
            <a:solidFill>
              <a:srgbClr val="000000"/>
            </a:solidFill>
          </a:ln>
        </p:spPr>
        <p:txBody>
          <a:bodyPr/>
          <a:lstStyle/>
          <a:p>
            <a:pPr algn="just">
              <a:buFont typeface="Arial" pitchFamily="34" charset="0"/>
              <a:buNone/>
            </a:pPr>
            <a:r>
              <a:rPr lang="en-GB" altLang="en-US" sz="1100" b="1" smtClean="0">
                <a:cs typeface="Arial" pitchFamily="34" charset="0"/>
              </a:rPr>
              <a:t>General Note:  The new structures are not yet represented in this report as work  takes place in May only to input revised cost centres and structures.</a:t>
            </a:r>
          </a:p>
          <a:p>
            <a:pPr algn="just">
              <a:buFont typeface="Arial" pitchFamily="34" charset="0"/>
              <a:buNone/>
            </a:pPr>
            <a:r>
              <a:rPr lang="en-GB" altLang="en-US" sz="1100" b="1" smtClean="0">
                <a:cs typeface="Arial" pitchFamily="34" charset="0"/>
              </a:rPr>
              <a:t>Turnover </a:t>
            </a:r>
            <a:r>
              <a:rPr lang="en-GB" altLang="en-US" sz="1100" smtClean="0">
                <a:cs typeface="Arial" pitchFamily="34" charset="0"/>
              </a:rPr>
              <a:t>– </a:t>
            </a:r>
            <a:r>
              <a:rPr lang="en-GB" altLang="en-US" sz="1100" b="1" smtClean="0">
                <a:cs typeface="Arial" pitchFamily="34" charset="0"/>
              </a:rPr>
              <a:t>Target 12% - Actual  11.53%</a:t>
            </a:r>
          </a:p>
          <a:p>
            <a:pPr>
              <a:buFont typeface="Arial" pitchFamily="34" charset="0"/>
              <a:buNone/>
            </a:pPr>
            <a:r>
              <a:rPr lang="en-GB" altLang="en-US" sz="1100" smtClean="0">
                <a:cs typeface="Arial" pitchFamily="34" charset="0"/>
              </a:rPr>
              <a:t>	Turnover dropped to 11.53% in April,  the lowest  level for a considerable period; this does  include 13 retirements  the majority of whom had long service and this affects the stability rate which dropped slightly to 83.5%  Total leavers (but not shown in turnover)included also 4 Podiatry staff tuped out and 2 leavers under MARS (Mutually Agreed Resignation Scheme).</a:t>
            </a:r>
          </a:p>
          <a:p>
            <a:pPr>
              <a:buFont typeface="Arial" pitchFamily="34" charset="0"/>
              <a:buNone/>
            </a:pPr>
            <a:r>
              <a:rPr lang="en-GB" altLang="en-US" sz="1100" smtClean="0">
                <a:cs typeface="Arial" pitchFamily="34" charset="0"/>
              </a:rPr>
              <a:t>	</a:t>
            </a:r>
            <a:endParaRPr lang="en-GB" altLang="en-US" sz="1100" b="1" smtClean="0">
              <a:cs typeface="Arial" pitchFamily="34" charset="0"/>
            </a:endParaRPr>
          </a:p>
          <a:p>
            <a:pPr>
              <a:buFont typeface="Arial" pitchFamily="34" charset="0"/>
              <a:buNone/>
            </a:pPr>
            <a:r>
              <a:rPr lang="en-GB" altLang="en-US" sz="1100" b="1" smtClean="0">
                <a:cs typeface="Arial" pitchFamily="34" charset="0"/>
              </a:rPr>
              <a:t>Sickness </a:t>
            </a:r>
            <a:r>
              <a:rPr lang="en-GB" altLang="en-US" sz="1100" smtClean="0">
                <a:cs typeface="Arial" pitchFamily="34" charset="0"/>
              </a:rPr>
              <a:t>– </a:t>
            </a:r>
            <a:r>
              <a:rPr lang="en-GB" altLang="en-US" sz="1100" b="1" smtClean="0">
                <a:cs typeface="Arial" pitchFamily="34" charset="0"/>
              </a:rPr>
              <a:t>Target 3.5% - Actual  3.73%</a:t>
            </a:r>
          </a:p>
          <a:p>
            <a:pPr>
              <a:buFont typeface="Arial" pitchFamily="34" charset="0"/>
              <a:buNone/>
            </a:pPr>
            <a:r>
              <a:rPr lang="en-GB" altLang="en-US" sz="1100" smtClean="0">
                <a:cs typeface="Arial" pitchFamily="34" charset="0"/>
              </a:rPr>
              <a:t>           Sickness absence has dropped considerably in comparison with recent months and is likely to be a result of the milder winter and the high levels of annual leave in March which we saw in the April Workforce Board Report.  The HPA report influenza at a very low rate for 2013/14.</a:t>
            </a:r>
          </a:p>
          <a:p>
            <a:pPr>
              <a:buFont typeface="Arial" pitchFamily="34" charset="0"/>
              <a:buNone/>
            </a:pPr>
            <a:r>
              <a:rPr lang="en-GB" altLang="en-US" sz="1100" smtClean="0">
                <a:cs typeface="Arial" pitchFamily="34" charset="0"/>
              </a:rPr>
              <a:t> 	</a:t>
            </a:r>
          </a:p>
          <a:p>
            <a:pPr>
              <a:buFont typeface="Arial" pitchFamily="34" charset="0"/>
              <a:buNone/>
            </a:pPr>
            <a:r>
              <a:rPr lang="en-GB" altLang="en-US" sz="1100" smtClean="0">
                <a:cs typeface="Arial" pitchFamily="34" charset="0"/>
              </a:rPr>
              <a:t>          A further Wellbeing day is planned for June and Stress Awareness Courses are being launched.  A full-time as opposed to part-time Well-being Coordinator has been recruited and will take up post in June.</a:t>
            </a:r>
          </a:p>
          <a:p>
            <a:pPr>
              <a:buFont typeface="Arial" pitchFamily="34" charset="0"/>
              <a:buNone/>
            </a:pPr>
            <a:endParaRPr lang="en-GB" altLang="en-US" sz="1100" smtClean="0">
              <a:cs typeface="Arial" pitchFamily="34" charset="0"/>
            </a:endParaRPr>
          </a:p>
          <a:p>
            <a:pPr>
              <a:buFont typeface="Arial" pitchFamily="34" charset="0"/>
              <a:buNone/>
            </a:pPr>
            <a:r>
              <a:rPr lang="en-GB" altLang="en-US" sz="1100" b="1" smtClean="0">
                <a:cs typeface="Arial" pitchFamily="34" charset="0"/>
              </a:rPr>
              <a:t>Bank &amp; Agency- Target 5% - Actual  3.99% </a:t>
            </a:r>
          </a:p>
          <a:p>
            <a:pPr>
              <a:buFont typeface="Arial" pitchFamily="34" charset="0"/>
              <a:buNone/>
            </a:pPr>
            <a:endParaRPr lang="en-GB" altLang="en-US" sz="1100" b="1" smtClean="0">
              <a:cs typeface="Arial" pitchFamily="34" charset="0"/>
            </a:endParaRPr>
          </a:p>
          <a:p>
            <a:pPr>
              <a:buFont typeface="Arial" pitchFamily="34" charset="0"/>
              <a:buNone/>
            </a:pPr>
            <a:r>
              <a:rPr lang="en-GB" altLang="en-US" sz="1100" b="1" smtClean="0">
                <a:cs typeface="Arial" pitchFamily="34" charset="0"/>
              </a:rPr>
              <a:t>           </a:t>
            </a:r>
            <a:r>
              <a:rPr lang="en-GB" altLang="en-US" sz="1100" smtClean="0">
                <a:cs typeface="Arial" pitchFamily="34" charset="0"/>
              </a:rPr>
              <a:t>Bank and Agency has fallen from a high of 5% in March to 3.99% in April which is in line with previous years.  Sessional use however is at 3.35 % ; use of sessional staff is in line with policy and shows a trend of increased use.  Total use of flexible staffing has dropped from last month and is more in line with the same period last year.  Usage for the year appears to have peaked at  holiday time and when winter illness is likely to be high.</a:t>
            </a:r>
          </a:p>
          <a:p>
            <a:pPr>
              <a:buFont typeface="Arial" pitchFamily="34" charset="0"/>
              <a:buNone/>
            </a:pPr>
            <a:r>
              <a:rPr lang="en-GB" altLang="en-US" sz="1100" smtClean="0">
                <a:cs typeface="Arial" pitchFamily="34" charset="0"/>
              </a:rPr>
              <a:t>	</a:t>
            </a:r>
          </a:p>
          <a:p>
            <a:pPr>
              <a:buFont typeface="Arial" pitchFamily="34" charset="0"/>
              <a:buNone/>
            </a:pPr>
            <a:endParaRPr lang="en-GB" altLang="en-US" sz="1100" b="1" smtClean="0">
              <a:solidFill>
                <a:srgbClr val="000000"/>
              </a:solidFill>
              <a:cs typeface="Arial" pitchFamily="34" charset="0"/>
            </a:endParaRPr>
          </a:p>
          <a:p>
            <a:pPr>
              <a:buFont typeface="Arial" pitchFamily="34" charset="0"/>
              <a:buNone/>
            </a:pPr>
            <a:r>
              <a:rPr lang="en-GB" altLang="en-US" sz="1100" smtClean="0">
                <a:solidFill>
                  <a:srgbClr val="000000"/>
                </a:solidFill>
                <a:cs typeface="Arial" pitchFamily="34" charset="0"/>
              </a:rPr>
              <a:t>		</a:t>
            </a:r>
            <a:r>
              <a:rPr lang="en-GB" altLang="en-US" sz="1000" smtClean="0">
                <a:solidFill>
                  <a:srgbClr val="000000"/>
                </a:solidFill>
                <a:cs typeface="Arial" pitchFamily="34" charset="0"/>
              </a:rPr>
              <a:t>.</a:t>
            </a:r>
            <a:endParaRPr lang="en-GB" altLang="en-US" sz="1000" smtClean="0">
              <a:cs typeface="Arial" pitchFamily="34" charset="0"/>
            </a:endParaRPr>
          </a:p>
        </p:txBody>
      </p:sp>
      <p:sp>
        <p:nvSpPr>
          <p:cNvPr id="6" name="Slide Number Placeholder 5"/>
          <p:cNvSpPr>
            <a:spLocks noGrp="1"/>
          </p:cNvSpPr>
          <p:nvPr>
            <p:ph type="sldNum" sz="quarter" idx="12"/>
          </p:nvPr>
        </p:nvSpPr>
        <p:spPr>
          <a:xfrm>
            <a:off x="8388350" y="6356350"/>
            <a:ext cx="298450" cy="365125"/>
          </a:xfrm>
        </p:spPr>
        <p:txBody>
          <a:bodyPr/>
          <a:lstStyle/>
          <a:p>
            <a:pPr>
              <a:defRPr/>
            </a:pPr>
            <a:fld id="{16373DA4-49E7-4438-B8EC-76DAF59DB789}" type="slidenum">
              <a:rPr lang="en-GB" smtClean="0"/>
              <a:pPr>
                <a:defRPr/>
              </a:pPr>
              <a:t>2</a:t>
            </a:fld>
            <a:endParaRPr lang="en-GB" dirty="0"/>
          </a:p>
        </p:txBody>
      </p:sp>
      <p:pic>
        <p:nvPicPr>
          <p:cNvPr id="3077" name="Picture 8"/>
          <p:cNvPicPr>
            <a:picLocks noChangeAspect="1" noChangeArrowheads="1"/>
          </p:cNvPicPr>
          <p:nvPr/>
        </p:nvPicPr>
        <p:blipFill>
          <a:blip r:embed="rId2" cstate="print"/>
          <a:srcRect/>
          <a:stretch>
            <a:fillRect/>
          </a:stretch>
        </p:blipFill>
        <p:spPr bwMode="auto">
          <a:xfrm>
            <a:off x="323850" y="765175"/>
            <a:ext cx="4219575" cy="1943100"/>
          </a:xfrm>
          <a:prstGeom prst="rect">
            <a:avLst/>
          </a:prstGeom>
          <a:noFill/>
          <a:ln w="9525">
            <a:solidFill>
              <a:schemeClr val="tx1"/>
            </a:solidFill>
            <a:miter lim="800000"/>
            <a:headEnd/>
            <a:tailEnd/>
          </a:ln>
        </p:spPr>
      </p:pic>
      <p:pic>
        <p:nvPicPr>
          <p:cNvPr id="3078" name="Picture 9"/>
          <p:cNvPicPr>
            <a:picLocks noChangeAspect="1" noChangeArrowheads="1"/>
          </p:cNvPicPr>
          <p:nvPr/>
        </p:nvPicPr>
        <p:blipFill>
          <a:blip r:embed="rId3" cstate="print"/>
          <a:srcRect/>
          <a:stretch>
            <a:fillRect/>
          </a:stretch>
        </p:blipFill>
        <p:spPr bwMode="auto">
          <a:xfrm>
            <a:off x="323850" y="2708275"/>
            <a:ext cx="4248150" cy="1873250"/>
          </a:xfrm>
          <a:prstGeom prst="rect">
            <a:avLst/>
          </a:prstGeom>
          <a:noFill/>
          <a:ln w="9525">
            <a:solidFill>
              <a:schemeClr val="tx1"/>
            </a:solidFill>
            <a:miter lim="800000"/>
            <a:headEnd/>
            <a:tailEnd/>
          </a:ln>
        </p:spPr>
      </p:pic>
      <p:pic>
        <p:nvPicPr>
          <p:cNvPr id="3079" name="Picture 10"/>
          <p:cNvPicPr>
            <a:picLocks noChangeAspect="1" noChangeArrowheads="1"/>
          </p:cNvPicPr>
          <p:nvPr/>
        </p:nvPicPr>
        <p:blipFill>
          <a:blip r:embed="rId4" cstate="print"/>
          <a:srcRect/>
          <a:stretch>
            <a:fillRect/>
          </a:stretch>
        </p:blipFill>
        <p:spPr bwMode="auto">
          <a:xfrm>
            <a:off x="323850" y="4581525"/>
            <a:ext cx="4248150" cy="2276475"/>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098" name="Title 1"/>
          <p:cNvSpPr>
            <a:spLocks noGrp="1"/>
          </p:cNvSpPr>
          <p:nvPr>
            <p:ph type="title"/>
          </p:nvPr>
        </p:nvSpPr>
        <p:spPr>
          <a:xfrm>
            <a:off x="468313" y="115888"/>
            <a:ext cx="8229600" cy="576262"/>
          </a:xfrm>
          <a:solidFill>
            <a:srgbClr val="5287B7"/>
          </a:solidFill>
        </p:spPr>
        <p:txBody>
          <a:bodyPr/>
          <a:lstStyle/>
          <a:p>
            <a:r>
              <a:rPr lang="en-GB" altLang="en-US" sz="3200" smtClean="0">
                <a:solidFill>
                  <a:schemeClr val="bg1"/>
                </a:solidFill>
                <a:latin typeface="Arial" pitchFamily="34" charset="0"/>
                <a:cs typeface="Arial" pitchFamily="34" charset="0"/>
              </a:rPr>
              <a:t>Headline HR KPIs - Sickness</a:t>
            </a:r>
          </a:p>
        </p:txBody>
      </p:sp>
      <p:sp>
        <p:nvSpPr>
          <p:cNvPr id="4099" name="Content Placeholder 14"/>
          <p:cNvSpPr>
            <a:spLocks noGrp="1"/>
          </p:cNvSpPr>
          <p:nvPr>
            <p:ph sz="half" idx="2"/>
          </p:nvPr>
        </p:nvSpPr>
        <p:spPr>
          <a:xfrm>
            <a:off x="4643438" y="1052513"/>
            <a:ext cx="4038600" cy="5472112"/>
          </a:xfrm>
        </p:spPr>
        <p:txBody>
          <a:bodyPr/>
          <a:lstStyle/>
          <a:p>
            <a:pPr algn="just">
              <a:buFont typeface="Arial" pitchFamily="34" charset="0"/>
              <a:buNone/>
            </a:pPr>
            <a:r>
              <a:rPr lang="en-GB" altLang="en-US" sz="1000" smtClean="0">
                <a:latin typeface="Arial" pitchFamily="34" charset="0"/>
                <a:cs typeface="Arial" pitchFamily="34" charset="0"/>
              </a:rPr>
              <a:t>	</a:t>
            </a:r>
            <a:endParaRPr lang="en-GB" altLang="en-US" sz="1000" smtClean="0"/>
          </a:p>
          <a:p>
            <a:pPr>
              <a:buFont typeface="Arial" pitchFamily="34" charset="0"/>
              <a:buNone/>
            </a:pPr>
            <a:r>
              <a:rPr lang="en-GB" altLang="en-US" sz="1000" smtClean="0"/>
              <a:t>          </a:t>
            </a:r>
          </a:p>
          <a:p>
            <a:pPr>
              <a:buFont typeface="Arial" pitchFamily="34" charset="0"/>
              <a:buNone/>
            </a:pPr>
            <a:endParaRPr lang="en-GB" altLang="en-US" sz="1000" smtClean="0"/>
          </a:p>
          <a:p>
            <a:pPr>
              <a:buFont typeface="Arial" pitchFamily="34" charset="0"/>
              <a:buNone/>
            </a:pPr>
            <a:endParaRPr lang="en-GB" altLang="en-US" sz="100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pPr>
              <a:defRPr/>
            </a:pPr>
            <a:fld id="{7C754781-2D81-449A-9A9B-4C6884696C64}" type="slidenum">
              <a:rPr lang="en-GB" smtClean="0"/>
              <a:pPr>
                <a:defRPr/>
              </a:pPr>
              <a:t>3</a:t>
            </a:fld>
            <a:endParaRPr lang="en-GB" dirty="0"/>
          </a:p>
        </p:txBody>
      </p:sp>
      <p:graphicFrame>
        <p:nvGraphicFramePr>
          <p:cNvPr id="7" name="Table 6"/>
          <p:cNvGraphicFramePr>
            <a:graphicFrameLocks noGrp="1"/>
          </p:cNvGraphicFramePr>
          <p:nvPr/>
        </p:nvGraphicFramePr>
        <p:xfrm>
          <a:off x="5364163" y="908050"/>
          <a:ext cx="3313112" cy="5329238"/>
        </p:xfrm>
        <a:graphic>
          <a:graphicData uri="http://schemas.openxmlformats.org/drawingml/2006/table">
            <a:tbl>
              <a:tblPr/>
              <a:tblGrid>
                <a:gridCol w="3313112"/>
              </a:tblGrid>
              <a:tr h="5329238">
                <a:tc>
                  <a:txBody>
                    <a:bodyPr/>
                    <a:lstStyle/>
                    <a:p>
                      <a:pPr algn="just"/>
                      <a:endParaRPr lang="en-GB" sz="1100" b="0" kern="1200" baseline="0" smtClean="0">
                        <a:solidFill>
                          <a:schemeClr val="tx1"/>
                        </a:solidFill>
                        <a:latin typeface="+mn-lt"/>
                        <a:ea typeface="+mn-ea"/>
                        <a:cs typeface="Arial" panose="020B0604020202020204" pitchFamily="34" charset="0"/>
                      </a:endParaRPr>
                    </a:p>
                    <a:p>
                      <a:pPr algn="just"/>
                      <a:r>
                        <a:rPr lang="en-GB" sz="1100" b="0" kern="1200" baseline="0" smtClean="0">
                          <a:solidFill>
                            <a:schemeClr val="tx1"/>
                          </a:solidFill>
                          <a:latin typeface="+mn-lt"/>
                          <a:ea typeface="+mn-ea"/>
                          <a:cs typeface="Arial" panose="020B0604020202020204" pitchFamily="34" charset="0"/>
                        </a:rPr>
                        <a:t>NHS </a:t>
                      </a:r>
                      <a:r>
                        <a:rPr lang="en-GB" sz="1100" b="0" kern="1200" baseline="0" dirty="0" smtClean="0">
                          <a:solidFill>
                            <a:schemeClr val="tx1"/>
                          </a:solidFill>
                          <a:latin typeface="+mn-lt"/>
                          <a:ea typeface="+mn-ea"/>
                          <a:cs typeface="Arial" panose="020B0604020202020204" pitchFamily="34" charset="0"/>
                        </a:rPr>
                        <a:t>Employers have provided sickness absence statistics for 241 NHS Trusts for calendar year 2013; the average days absence per head is 9.46; at 9 days per head Oxford Health is below this figure – but above the figures for local comparators:</a:t>
                      </a:r>
                    </a:p>
                    <a:p>
                      <a:pPr algn="just"/>
                      <a:r>
                        <a:rPr lang="en-GB" sz="1100" b="0" kern="1200" baseline="0" dirty="0" smtClean="0">
                          <a:solidFill>
                            <a:schemeClr val="tx1"/>
                          </a:solidFill>
                          <a:latin typeface="+mn-lt"/>
                          <a:ea typeface="+mn-ea"/>
                          <a:cs typeface="Arial" panose="020B0604020202020204" pitchFamily="34" charset="0"/>
                        </a:rPr>
                        <a:t>Oxford University Hospitals                   7.5 days</a:t>
                      </a:r>
                    </a:p>
                    <a:p>
                      <a:pPr algn="just"/>
                      <a:r>
                        <a:rPr lang="en-GB" sz="1100" b="0" kern="1200" baseline="0" dirty="0" smtClean="0">
                          <a:solidFill>
                            <a:schemeClr val="tx1"/>
                          </a:solidFill>
                          <a:latin typeface="+mn-lt"/>
                          <a:ea typeface="+mn-ea"/>
                          <a:cs typeface="Arial" panose="020B0604020202020204" pitchFamily="34" charset="0"/>
                        </a:rPr>
                        <a:t>Berkshire Healthcare NHS FT                 8 days</a:t>
                      </a:r>
                    </a:p>
                    <a:p>
                      <a:pPr algn="just"/>
                      <a:r>
                        <a:rPr lang="en-GB" sz="1100" b="0" kern="1200" baseline="0" dirty="0" smtClean="0">
                          <a:solidFill>
                            <a:schemeClr val="tx1"/>
                          </a:solidFill>
                          <a:latin typeface="+mn-lt"/>
                          <a:ea typeface="+mn-ea"/>
                          <a:cs typeface="Arial" panose="020B0604020202020204" pitchFamily="34" charset="0"/>
                        </a:rPr>
                        <a:t>Buckinghamshire Healthcare NHS FT   8.6 days</a:t>
                      </a:r>
                    </a:p>
                    <a:p>
                      <a:pPr algn="just"/>
                      <a:endParaRPr lang="en-GB" sz="1100" b="0" kern="1200" baseline="0" dirty="0" smtClean="0">
                        <a:solidFill>
                          <a:schemeClr val="tx1"/>
                        </a:solidFill>
                        <a:latin typeface="+mn-lt"/>
                        <a:ea typeface="+mn-ea"/>
                        <a:cs typeface="Arial" panose="020B0604020202020204" pitchFamily="34" charset="0"/>
                      </a:endParaRPr>
                    </a:p>
                    <a:p>
                      <a:pPr algn="just"/>
                      <a:r>
                        <a:rPr lang="en-GB" sz="1100" b="0" kern="1200" baseline="0" dirty="0" smtClean="0">
                          <a:solidFill>
                            <a:schemeClr val="tx1"/>
                          </a:solidFill>
                          <a:latin typeface="+mn-lt"/>
                          <a:ea typeface="+mn-ea"/>
                          <a:cs typeface="Arial" panose="020B0604020202020204" pitchFamily="34" charset="0"/>
                        </a:rPr>
                        <a:t>Oxford Health lies above mid-table at joint 99 of the 241 Trusts – the lowest figure being  3.1days (an organisation of 423 staff) and the highest 14.9 days (urban mental health trust).</a:t>
                      </a:r>
                    </a:p>
                    <a:p>
                      <a:pPr algn="just"/>
                      <a:endParaRPr lang="en-GB" sz="1100" b="0" kern="1200" baseline="0" dirty="0" smtClean="0">
                        <a:solidFill>
                          <a:schemeClr val="tx1"/>
                        </a:solidFill>
                        <a:latin typeface="+mn-lt"/>
                        <a:ea typeface="+mn-ea"/>
                        <a:cs typeface="Arial" panose="020B0604020202020204" pitchFamily="34" charset="0"/>
                      </a:endParaRPr>
                    </a:p>
                    <a:p>
                      <a:pPr algn="just"/>
                      <a:r>
                        <a:rPr lang="en-GB" sz="1100" b="0" kern="1200" baseline="0" dirty="0" smtClean="0">
                          <a:solidFill>
                            <a:schemeClr val="tx1"/>
                          </a:solidFill>
                          <a:latin typeface="+mn-lt"/>
                          <a:ea typeface="+mn-ea"/>
                          <a:cs typeface="Arial" panose="020B0604020202020204" pitchFamily="34" charset="0"/>
                        </a:rPr>
                        <a:t>Anxiety and stress continues to be the main cause of sickness absence but is clearly on a downward trend; this may be linked to the fact that the organisational change in Adults  (formerly  Specialist Mental  Health) has largely drawn to a close.</a:t>
                      </a:r>
                    </a:p>
                    <a:p>
                      <a:pPr algn="just"/>
                      <a:endParaRPr lang="en-GB" sz="1100" b="0" kern="1200" baseline="0" dirty="0" smtClean="0">
                        <a:solidFill>
                          <a:schemeClr val="tx1"/>
                        </a:solidFill>
                        <a:latin typeface="+mn-lt"/>
                        <a:ea typeface="+mn-ea"/>
                        <a:cs typeface="Arial" panose="020B0604020202020204" pitchFamily="34" charset="0"/>
                      </a:endParaRPr>
                    </a:p>
                    <a:p>
                      <a:pPr algn="just"/>
                      <a:r>
                        <a:rPr lang="en-GB" sz="1100" b="0" kern="1200" baseline="0" dirty="0" smtClean="0">
                          <a:solidFill>
                            <a:schemeClr val="tx1"/>
                          </a:solidFill>
                          <a:latin typeface="+mn-lt"/>
                          <a:ea typeface="+mn-ea"/>
                          <a:cs typeface="Arial" panose="020B0604020202020204" pitchFamily="34" charset="0"/>
                        </a:rPr>
                        <a:t>Back problems and other musculoskeletal issues have increased slightly and these can sometimes be linked to stress.</a:t>
                      </a:r>
                    </a:p>
                    <a:p>
                      <a:pPr algn="just"/>
                      <a:endParaRPr lang="en-GB" sz="1100" b="0" kern="1200" baseline="0" dirty="0" smtClean="0">
                        <a:solidFill>
                          <a:schemeClr val="tx1"/>
                        </a:solidFill>
                        <a:latin typeface="+mn-lt"/>
                        <a:ea typeface="+mn-ea"/>
                        <a:cs typeface="Arial" panose="020B0604020202020204" pitchFamily="34" charset="0"/>
                      </a:endParaRPr>
                    </a:p>
                  </a:txBody>
                  <a:tcPr marL="91477" marR="91477" marT="45704" marB="45704">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pic>
        <p:nvPicPr>
          <p:cNvPr id="4107" name="Picture 13"/>
          <p:cNvPicPr>
            <a:picLocks noChangeAspect="1" noChangeArrowheads="1"/>
          </p:cNvPicPr>
          <p:nvPr/>
        </p:nvPicPr>
        <p:blipFill>
          <a:blip r:embed="rId3" cstate="print"/>
          <a:srcRect/>
          <a:stretch>
            <a:fillRect/>
          </a:stretch>
        </p:blipFill>
        <p:spPr bwMode="auto">
          <a:xfrm>
            <a:off x="157163" y="908050"/>
            <a:ext cx="5062537" cy="5329238"/>
          </a:xfrm>
          <a:prstGeom prst="rect">
            <a:avLst/>
          </a:prstGeom>
          <a:noFill/>
          <a:ln w="952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95288" y="188913"/>
            <a:ext cx="8353425" cy="576262"/>
          </a:xfrm>
          <a:solidFill>
            <a:srgbClr val="5287B7"/>
          </a:solidFill>
        </p:spPr>
        <p:txBody>
          <a:bodyPr/>
          <a:lstStyle/>
          <a:p>
            <a:r>
              <a:rPr lang="en-GB" altLang="en-US" sz="2800" smtClean="0">
                <a:solidFill>
                  <a:schemeClr val="bg1"/>
                </a:solidFill>
                <a:latin typeface="Arial" pitchFamily="34" charset="0"/>
                <a:cs typeface="Arial" pitchFamily="34" charset="0"/>
              </a:rPr>
              <a:t>Divisional  Performance – Headlines</a:t>
            </a:r>
          </a:p>
        </p:txBody>
      </p:sp>
      <p:sp>
        <p:nvSpPr>
          <p:cNvPr id="3" name="Slide Number Placeholder 2"/>
          <p:cNvSpPr>
            <a:spLocks noGrp="1"/>
          </p:cNvSpPr>
          <p:nvPr>
            <p:ph type="sldNum" sz="quarter" idx="12"/>
          </p:nvPr>
        </p:nvSpPr>
        <p:spPr/>
        <p:txBody>
          <a:bodyPr/>
          <a:lstStyle/>
          <a:p>
            <a:pPr>
              <a:defRPr/>
            </a:pPr>
            <a:fld id="{2C2964C4-1CFC-4102-9BD2-77E05203EAA4}" type="slidenum">
              <a:rPr lang="en-GB" smtClean="0"/>
              <a:pPr>
                <a:defRPr/>
              </a:pPr>
              <a:t>4</a:t>
            </a:fld>
            <a:endParaRPr lang="en-GB" dirty="0"/>
          </a:p>
        </p:txBody>
      </p:sp>
      <p:graphicFrame>
        <p:nvGraphicFramePr>
          <p:cNvPr id="4" name="Table 3"/>
          <p:cNvGraphicFramePr>
            <a:graphicFrameLocks noGrp="1"/>
          </p:cNvGraphicFramePr>
          <p:nvPr/>
        </p:nvGraphicFramePr>
        <p:xfrm>
          <a:off x="190500" y="1112838"/>
          <a:ext cx="8526463" cy="5700712"/>
        </p:xfrm>
        <a:graphic>
          <a:graphicData uri="http://schemas.openxmlformats.org/drawingml/2006/table">
            <a:tbl>
              <a:tblPr/>
              <a:tblGrid>
                <a:gridCol w="8526463"/>
              </a:tblGrid>
              <a:tr h="57007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tx1"/>
                          </a:solidFill>
                          <a:latin typeface="+mn-lt"/>
                          <a:ea typeface="+mn-ea"/>
                          <a:cs typeface="+mn-cs"/>
                        </a:rPr>
                        <a:t>Children and Families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1"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At Highfield Oxford a</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 staffing model has now been agreed and this should result in a  reduction in Agency spend over the coming months.  The Directorate was awarded the School Health Nurse tender and work has started on implementing the  new commissioned model.  Following the retention of the School Health Nursing contract, a SHN project board will monitor the contract for a period of 1 year – HR is  included on that board.</a:t>
                      </a:r>
                    </a:p>
                    <a:p>
                      <a:r>
                        <a:rPr lang="en-GB" sz="1200" kern="1200" dirty="0" smtClean="0">
                          <a:solidFill>
                            <a:schemeClr val="tx1"/>
                          </a:solidFill>
                          <a:latin typeface="+mn-lt"/>
                          <a:ea typeface="+mn-ea"/>
                          <a:cs typeface="+mn-cs"/>
                        </a:rPr>
                        <a:t>A very time consuming case which went to</a:t>
                      </a:r>
                      <a:r>
                        <a:rPr lang="en-GB" sz="1200" kern="1200" baseline="0" dirty="0" smtClean="0">
                          <a:solidFill>
                            <a:schemeClr val="tx1"/>
                          </a:solidFill>
                          <a:latin typeface="+mn-lt"/>
                          <a:ea typeface="+mn-ea"/>
                          <a:cs typeface="+mn-cs"/>
                        </a:rPr>
                        <a:t> an </a:t>
                      </a:r>
                      <a:r>
                        <a:rPr lang="en-GB" sz="1200" kern="1200" dirty="0" smtClean="0">
                          <a:solidFill>
                            <a:schemeClr val="tx1"/>
                          </a:solidFill>
                          <a:latin typeface="+mn-lt"/>
                          <a:ea typeface="+mn-ea"/>
                          <a:cs typeface="+mn-cs"/>
                        </a:rPr>
                        <a:t>ET has been concluded with the case being dismissed.</a:t>
                      </a:r>
                      <a:endParaRPr lang="en-GB" sz="1200" b="1"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HR are currently managing 10 formal cases, which comprise 4 disciplinary matters, 4 capabilities, an allegation of bullying and harassment and an ET submission.  HR continues to work closely with managers and staff in all performance management matters, since the recording of formal cases on the casework database (2011)</a:t>
                      </a:r>
                      <a:r>
                        <a:rPr lang="en-GB" sz="1200" kern="1200" dirty="0" smtClean="0">
                          <a:solidFill>
                            <a:srgbClr val="FF0000"/>
                          </a:solidFill>
                          <a:latin typeface="+mn-lt"/>
                          <a:ea typeface="+mn-ea"/>
                          <a:cs typeface="+mn-cs"/>
                        </a:rPr>
                        <a:t>,</a:t>
                      </a:r>
                      <a:r>
                        <a:rPr lang="en-GB" sz="1200" kern="1200" dirty="0" smtClean="0">
                          <a:solidFill>
                            <a:schemeClr val="tx1"/>
                          </a:solidFill>
                          <a:latin typeface="+mn-lt"/>
                          <a:ea typeface="+mn-ea"/>
                          <a:cs typeface="+mn-cs"/>
                        </a:rPr>
                        <a:t> HR have closed approximately 54 cases.  All disciplinary cases and a bullying and harassment case have an appointed investigation manager and investigations are underway. There are no suspensions in the division. Partnership working continues to ensure formal case work is at a low level.</a:t>
                      </a:r>
                    </a:p>
                    <a:p>
                      <a:endParaRPr lang="en-GB" sz="1200" kern="1200" dirty="0" smtClean="0">
                        <a:solidFill>
                          <a:schemeClr val="tx1"/>
                        </a:solidFill>
                        <a:latin typeface="+mn-lt"/>
                        <a:ea typeface="+mn-ea"/>
                        <a:cs typeface="+mn-cs"/>
                      </a:endParaRPr>
                    </a:p>
                    <a:p>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kern="1200" dirty="0" smtClean="0">
                        <a:solidFill>
                          <a:schemeClr val="tx1"/>
                        </a:solidFill>
                        <a:latin typeface="+mn-lt"/>
                        <a:ea typeface="+mn-ea"/>
                        <a:cs typeface="+mn-cs"/>
                      </a:endParaRPr>
                    </a:p>
                    <a:p>
                      <a:pPr>
                        <a:defRPr/>
                      </a:pPr>
                      <a:r>
                        <a:rPr lang="en-GB" sz="1200" b="1" dirty="0" smtClean="0">
                          <a:latin typeface="+mn-lt"/>
                          <a:cs typeface="Arial" pitchFamily="34" charset="0"/>
                        </a:rPr>
                        <a:t>Community (now Older Adults)</a:t>
                      </a:r>
                    </a:p>
                    <a:p>
                      <a:pPr>
                        <a:defRPr/>
                      </a:pPr>
                      <a:endParaRPr lang="en-GB" sz="1200" b="1" dirty="0" smtClean="0">
                        <a:latin typeface="+mn-lt"/>
                        <a:cs typeface="Arial" pitchFamily="34" charset="0"/>
                      </a:endParaRPr>
                    </a:p>
                    <a:p>
                      <a:pPr>
                        <a:defRPr/>
                      </a:pPr>
                      <a:r>
                        <a:rPr lang="en-GB" sz="1200" dirty="0" smtClean="0">
                          <a:latin typeface="+mn-lt"/>
                        </a:rPr>
                        <a:t>There are currently 16 formal ill health capability cases and the Directorate has  good control of the  long term  sickness absence cases and is reviewing high Bradford scores to ensure appropriate management of repeated short term sickness absence management. </a:t>
                      </a:r>
                    </a:p>
                    <a:p>
                      <a:pPr>
                        <a:defRPr/>
                      </a:pPr>
                      <a:endParaRPr lang="en-GB" sz="1200" dirty="0" smtClean="0">
                        <a:latin typeface="+mn-lt"/>
                      </a:endParaRPr>
                    </a:p>
                    <a:p>
                      <a:pPr>
                        <a:defRPr/>
                      </a:pPr>
                      <a:r>
                        <a:rPr lang="en-GB" sz="1200" dirty="0" smtClean="0">
                          <a:latin typeface="+mn-lt"/>
                        </a:rPr>
                        <a:t>More detailed narrative concerning workforce data is being provided to management teams to help them understand and address areas of concern. </a:t>
                      </a:r>
                    </a:p>
                    <a:p>
                      <a:pPr>
                        <a:defRPr/>
                      </a:pPr>
                      <a:r>
                        <a:rPr lang="en-GB" sz="1200" dirty="0" smtClean="0">
                          <a:latin typeface="+mn-lt"/>
                        </a:rPr>
                        <a:t> </a:t>
                      </a:r>
                    </a:p>
                    <a:p>
                      <a:pPr>
                        <a:defRPr/>
                      </a:pPr>
                      <a:r>
                        <a:rPr lang="en-GB" sz="1200" dirty="0" smtClean="0">
                          <a:latin typeface="+mn-lt"/>
                        </a:rPr>
                        <a:t>The Directorate continues to use the  Bank/Agency policy and sign off procedures to ensure adequate scrutiny and governance around bank and agency usage within the Division – there has been some recent high usage due to “specialising” which is significant one to one nursing because of a patient’s complex needs.</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100" dirty="0" smtClean="0"/>
                    </a:p>
                    <a:p>
                      <a:r>
                        <a:rPr lang="en-GB" sz="1000" kern="1200" dirty="0" smtClean="0">
                          <a:solidFill>
                            <a:schemeClr val="tx1"/>
                          </a:solidFill>
                          <a:latin typeface="+mn-lt"/>
                          <a:ea typeface="+mn-ea"/>
                          <a:cs typeface="+mn-cs"/>
                        </a:rPr>
                        <a:t> </a:t>
                      </a:r>
                    </a:p>
                  </a:txBody>
                  <a:tcPr marL="91433" marR="91433" marT="45749" marB="45749">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6" name="TextBox 5"/>
          <p:cNvSpPr txBox="1"/>
          <p:nvPr/>
        </p:nvSpPr>
        <p:spPr>
          <a:xfrm>
            <a:off x="395288" y="6481763"/>
            <a:ext cx="6913562" cy="500062"/>
          </a:xfrm>
          <a:prstGeom prst="rect">
            <a:avLst/>
          </a:prstGeom>
          <a:noFill/>
        </p:spPr>
        <p:txBody>
          <a:bodyPr>
            <a:spAutoFit/>
          </a:bodyPr>
          <a:lstStyle/>
          <a:p>
            <a:pPr>
              <a:defRPr/>
            </a:pPr>
            <a:endParaRPr lang="en-GB" sz="850" dirty="0">
              <a:cs typeface="Arial" panose="020B0604020202020204" pitchFamily="34" charset="0"/>
            </a:endParaRPr>
          </a:p>
          <a:p>
            <a:pPr algn="just" fontAlgn="t">
              <a:spcBef>
                <a:spcPts val="0"/>
              </a:spcBef>
              <a:spcAft>
                <a:spcPts val="0"/>
              </a:spcAft>
              <a:defRPr/>
            </a:pPr>
            <a:endParaRPr lang="en-GB" sz="900" b="1" dirty="0">
              <a:latin typeface="Arial"/>
              <a:cs typeface="Arial"/>
            </a:endParaRPr>
          </a:p>
          <a:p>
            <a:pPr algn="just" fontAlgn="t">
              <a:spcBef>
                <a:spcPts val="0"/>
              </a:spcBef>
              <a:spcAft>
                <a:spcPts val="0"/>
              </a:spcAft>
              <a:defRPr/>
            </a:pPr>
            <a:endParaRPr lang="en-GB" sz="900" b="1" dirty="0">
              <a:latin typeface="Arial"/>
              <a:cs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550863" y="333375"/>
            <a:ext cx="8207375" cy="576263"/>
          </a:xfrm>
          <a:solidFill>
            <a:srgbClr val="5287B7"/>
          </a:solidFill>
        </p:spPr>
        <p:txBody>
          <a:bodyPr/>
          <a:lstStyle/>
          <a:p>
            <a:r>
              <a:rPr lang="en-GB" altLang="en-US" sz="2800" smtClean="0">
                <a:solidFill>
                  <a:schemeClr val="bg1"/>
                </a:solidFill>
                <a:latin typeface="Arial" pitchFamily="34" charset="0"/>
                <a:cs typeface="Arial" pitchFamily="34" charset="0"/>
              </a:rPr>
              <a:t>Divisional  Performance – Headlines</a:t>
            </a:r>
          </a:p>
        </p:txBody>
      </p:sp>
      <p:sp>
        <p:nvSpPr>
          <p:cNvPr id="3" name="Slide Number Placeholder 2"/>
          <p:cNvSpPr>
            <a:spLocks noGrp="1"/>
          </p:cNvSpPr>
          <p:nvPr>
            <p:ph type="sldNum" sz="quarter" idx="12"/>
          </p:nvPr>
        </p:nvSpPr>
        <p:spPr/>
        <p:txBody>
          <a:bodyPr/>
          <a:lstStyle/>
          <a:p>
            <a:pPr>
              <a:defRPr/>
            </a:pPr>
            <a:fld id="{B339B43A-BCB1-44E4-8F65-905B134D4254}" type="slidenum">
              <a:rPr lang="en-GB" smtClean="0"/>
              <a:pPr>
                <a:defRPr/>
              </a:pPr>
              <a:t>5</a:t>
            </a:fld>
            <a:endParaRPr lang="en-GB" dirty="0"/>
          </a:p>
        </p:txBody>
      </p:sp>
      <p:sp>
        <p:nvSpPr>
          <p:cNvPr id="7" name="Rectangle 6"/>
          <p:cNvSpPr/>
          <p:nvPr/>
        </p:nvSpPr>
        <p:spPr>
          <a:xfrm>
            <a:off x="550863" y="333375"/>
            <a:ext cx="8207375" cy="6294438"/>
          </a:xfrm>
          <a:prstGeom prst="rect">
            <a:avLst/>
          </a:prstGeom>
          <a:ln>
            <a:solidFill>
              <a:schemeClr val="tx1"/>
            </a:solidFill>
          </a:ln>
        </p:spPr>
        <p:txBody>
          <a:bodyPr>
            <a:spAutoFit/>
          </a:bodyPr>
          <a:lstStyle/>
          <a:p>
            <a:pPr>
              <a:defRPr/>
            </a:pPr>
            <a:endParaRPr lang="en-GB" sz="1100" dirty="0">
              <a:latin typeface="+mn-lt"/>
            </a:endParaRPr>
          </a:p>
          <a:p>
            <a:pPr fontAlgn="t">
              <a:spcBef>
                <a:spcPts val="0"/>
              </a:spcBef>
              <a:spcAft>
                <a:spcPts val="0"/>
              </a:spcAft>
              <a:defRPr/>
            </a:pPr>
            <a:endParaRPr lang="en-GB" sz="1100" dirty="0">
              <a:latin typeface="+mn-lt"/>
            </a:endParaRPr>
          </a:p>
          <a:p>
            <a:pPr fontAlgn="t">
              <a:spcBef>
                <a:spcPts val="0"/>
              </a:spcBef>
              <a:spcAft>
                <a:spcPts val="0"/>
              </a:spcAft>
              <a:defRPr/>
            </a:pPr>
            <a:r>
              <a:rPr lang="en-GB" sz="1100" dirty="0">
                <a:latin typeface="+mn-lt"/>
              </a:rPr>
              <a:t> </a:t>
            </a:r>
          </a:p>
          <a:p>
            <a:pPr fontAlgn="t">
              <a:spcBef>
                <a:spcPts val="0"/>
              </a:spcBef>
              <a:spcAft>
                <a:spcPts val="0"/>
              </a:spcAft>
              <a:defRPr/>
            </a:pPr>
            <a:r>
              <a:rPr lang="en-GB" sz="1100" b="1" dirty="0">
                <a:latin typeface="+mn-lt"/>
              </a:rPr>
              <a:t> </a:t>
            </a: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fontAlgn="t">
              <a:spcBef>
                <a:spcPts val="0"/>
              </a:spcBef>
              <a:spcAft>
                <a:spcPts val="0"/>
              </a:spcAft>
              <a:defRPr/>
            </a:pPr>
            <a:endParaRPr lang="en-GB" sz="1100" b="1" dirty="0">
              <a:latin typeface="+mn-lt"/>
            </a:endParaRPr>
          </a:p>
          <a:p>
            <a:pPr>
              <a:defRPr/>
            </a:pPr>
            <a:r>
              <a:rPr lang="en-GB" sz="1100" dirty="0"/>
              <a:t> </a:t>
            </a:r>
          </a:p>
          <a:p>
            <a:pPr>
              <a:defRPr/>
            </a:pPr>
            <a:r>
              <a:rPr lang="en-GB" sz="1100" dirty="0"/>
              <a:t> </a:t>
            </a:r>
          </a:p>
          <a:p>
            <a:pPr>
              <a:defRPr/>
            </a:pPr>
            <a:r>
              <a:rPr lang="en-GB" sz="1100" dirty="0"/>
              <a:t> </a:t>
            </a:r>
          </a:p>
          <a:p>
            <a:pPr>
              <a:defRPr/>
            </a:pPr>
            <a:endParaRPr lang="en-GB" sz="1100" dirty="0"/>
          </a:p>
          <a:p>
            <a:pPr>
              <a:defRPr/>
            </a:pPr>
            <a:r>
              <a:rPr lang="en-GB" sz="1100" dirty="0"/>
              <a:t> </a:t>
            </a:r>
          </a:p>
          <a:p>
            <a:pPr fontAlgn="t">
              <a:spcBef>
                <a:spcPts val="0"/>
              </a:spcBef>
              <a:spcAft>
                <a:spcPts val="0"/>
              </a:spcAft>
              <a:defRPr/>
            </a:pPr>
            <a:endParaRPr lang="en-GB" sz="1100" b="1" dirty="0">
              <a:latin typeface="+mn-lt"/>
            </a:endParaRPr>
          </a:p>
          <a:p>
            <a:pPr fontAlgn="t">
              <a:spcBef>
                <a:spcPts val="0"/>
              </a:spcBef>
              <a:spcAft>
                <a:spcPts val="0"/>
              </a:spcAft>
              <a:defRPr/>
            </a:pPr>
            <a:endParaRPr lang="en-GB" dirty="0">
              <a:latin typeface="Arial"/>
              <a:cs typeface="Arial"/>
            </a:endParaRPr>
          </a:p>
        </p:txBody>
      </p:sp>
      <p:sp>
        <p:nvSpPr>
          <p:cNvPr id="5" name="Rectangle 4"/>
          <p:cNvSpPr/>
          <p:nvPr/>
        </p:nvSpPr>
        <p:spPr>
          <a:xfrm>
            <a:off x="539750" y="1052513"/>
            <a:ext cx="7993063" cy="9940925"/>
          </a:xfrm>
          <a:prstGeom prst="rect">
            <a:avLst/>
          </a:prstGeom>
        </p:spPr>
        <p:txBody>
          <a:bodyPr>
            <a:spAutoFit/>
          </a:bodyPr>
          <a:lstStyle/>
          <a:p>
            <a:pPr>
              <a:defRPr/>
            </a:pPr>
            <a:r>
              <a:rPr lang="en-GB" sz="1200" dirty="0">
                <a:latin typeface="+mn-lt"/>
              </a:rPr>
              <a:t> </a:t>
            </a:r>
            <a:r>
              <a:rPr lang="en-GB" sz="1200" b="1" dirty="0">
                <a:latin typeface="+mn-lt"/>
              </a:rPr>
              <a:t>Mental </a:t>
            </a:r>
            <a:r>
              <a:rPr lang="en-GB" sz="1200" b="1" dirty="0">
                <a:latin typeface="+mn-lt"/>
              </a:rPr>
              <a:t>Health (Adults)</a:t>
            </a:r>
          </a:p>
          <a:p>
            <a:pPr>
              <a:defRPr/>
            </a:pPr>
            <a:endParaRPr lang="en-GB" sz="1200" b="1" dirty="0">
              <a:latin typeface="+mn-lt"/>
            </a:endParaRPr>
          </a:p>
          <a:p>
            <a:pPr>
              <a:defRPr/>
            </a:pPr>
            <a:r>
              <a:rPr lang="en-GB" sz="1200" dirty="0">
                <a:latin typeface="+mn-lt"/>
              </a:rPr>
              <a:t>Recruitment activity is high and Specialised Services and Psychological Services are now recorded under the Adult Mental Health Directorate. </a:t>
            </a:r>
          </a:p>
          <a:p>
            <a:pPr>
              <a:defRPr/>
            </a:pPr>
            <a:endParaRPr lang="en-GB" sz="1200" dirty="0">
              <a:latin typeface="+mn-lt"/>
            </a:endParaRPr>
          </a:p>
          <a:p>
            <a:pPr>
              <a:defRPr/>
            </a:pPr>
            <a:r>
              <a:rPr lang="en-GB" sz="1200" dirty="0">
                <a:latin typeface="+mn-lt"/>
              </a:rPr>
              <a:t>Student Nurses completing their studies at Brookes University</a:t>
            </a:r>
            <a:r>
              <a:rPr lang="en-GB" sz="1200" dirty="0">
                <a:solidFill>
                  <a:srgbClr val="FF0000"/>
                </a:solidFill>
                <a:latin typeface="+mn-lt"/>
              </a:rPr>
              <a:t> </a:t>
            </a:r>
            <a:r>
              <a:rPr lang="en-GB" sz="1200" dirty="0">
                <a:latin typeface="+mn-lt"/>
              </a:rPr>
              <a:t>have been successful in applying for roles in the Trust. They will receive their PIN numbers in September but many are starting as Band 3 HCA’s in August.</a:t>
            </a:r>
          </a:p>
          <a:p>
            <a:pPr>
              <a:defRPr/>
            </a:pPr>
            <a:endParaRPr lang="en-GB" sz="1200" dirty="0">
              <a:latin typeface="+mn-lt"/>
            </a:endParaRPr>
          </a:p>
          <a:p>
            <a:pPr>
              <a:defRPr/>
            </a:pPr>
            <a:r>
              <a:rPr lang="en-GB" sz="1200" dirty="0">
                <a:latin typeface="+mn-lt"/>
              </a:rPr>
              <a:t>A recruitment strategy has been drafted for consideration by the Directorate which will involve regular open days, improved Communications material to showcase the new hospital and a range of options for hard to fill posts.</a:t>
            </a:r>
          </a:p>
          <a:p>
            <a:pPr>
              <a:defRPr/>
            </a:pPr>
            <a:endParaRPr lang="en-GB" sz="1200" dirty="0">
              <a:latin typeface="+mn-lt"/>
            </a:endParaRPr>
          </a:p>
          <a:p>
            <a:pPr>
              <a:defRPr/>
            </a:pPr>
            <a:r>
              <a:rPr lang="en-GB" sz="1200" dirty="0">
                <a:latin typeface="+mn-lt"/>
              </a:rPr>
              <a:t>Casework in Adult Mental Health has decreased but suspensions have increased to 3. Casework in Specialised Services remains consistently high and there are a number of suspensions. Medical Discharge hearings are increasing demonstrating focussed management of sickness absence</a:t>
            </a:r>
            <a:r>
              <a:rPr lang="en-GB" sz="1200" dirty="0">
                <a:latin typeface="+mn-lt"/>
              </a:rPr>
              <a:t>.</a:t>
            </a:r>
          </a:p>
          <a:p>
            <a:pPr>
              <a:defRPr/>
            </a:pPr>
            <a:endParaRPr lang="en-GB" sz="1200" dirty="0">
              <a:latin typeface="+mn-lt"/>
            </a:endParaRPr>
          </a:p>
          <a:p>
            <a:pPr>
              <a:defRPr/>
            </a:pPr>
            <a:r>
              <a:rPr lang="en-GB" sz="1200" b="1" dirty="0">
                <a:latin typeface="+mn-lt"/>
              </a:rPr>
              <a:t>Specialised (now part of Adults)</a:t>
            </a:r>
          </a:p>
          <a:p>
            <a:pPr>
              <a:defRPr/>
            </a:pPr>
            <a:endParaRPr lang="en-GB" sz="1200" dirty="0">
              <a:latin typeface="+mn-lt"/>
            </a:endParaRPr>
          </a:p>
          <a:p>
            <a:pPr>
              <a:defRPr/>
            </a:pPr>
            <a:r>
              <a:rPr lang="en-GB" sz="1200" dirty="0">
                <a:latin typeface="+mn-lt"/>
              </a:rPr>
              <a:t>For the last few years, the NHS Staff Survey results relating to  bullying/harassment and violence from staff  have caused a concern in Specialised Services. The 2013 survey showed that 18% of respondents reported that they experienced violence from staff at work; 25% reported they experienced bullying</a:t>
            </a:r>
            <a:r>
              <a:rPr lang="en-GB" sz="1200" dirty="0">
                <a:solidFill>
                  <a:srgbClr val="FF0000"/>
                </a:solidFill>
                <a:latin typeface="+mn-lt"/>
              </a:rPr>
              <a:t> / </a:t>
            </a:r>
            <a:r>
              <a:rPr lang="en-GB" sz="1200" dirty="0">
                <a:latin typeface="+mn-lt"/>
              </a:rPr>
              <a:t>harassment from staff at work. It is noted that HR casework does not reflect these results but they are clearly of concern.</a:t>
            </a:r>
          </a:p>
          <a:p>
            <a:pPr>
              <a:defRPr/>
            </a:pPr>
            <a:r>
              <a:rPr lang="en-GB" sz="1200" dirty="0">
                <a:latin typeface="+mn-lt"/>
              </a:rPr>
              <a:t> </a:t>
            </a:r>
          </a:p>
          <a:p>
            <a:pPr>
              <a:defRPr/>
            </a:pPr>
            <a:r>
              <a:rPr lang="en-GB" sz="1200" dirty="0">
                <a:latin typeface="+mn-lt"/>
              </a:rPr>
              <a:t>The Service Director has written a letter which has been cascaded to all staff expressing concern about these results, advising how concerns can be reported and assuring staff that allegations would be taken seriously. The Division has introduced a dedicated telephone number to allow individuals to be able to report concerns; this in addition to the normal line manager route.</a:t>
            </a:r>
          </a:p>
          <a:p>
            <a:pPr>
              <a:defRPr/>
            </a:pPr>
            <a:r>
              <a:rPr lang="en-GB" sz="1200" dirty="0">
                <a:latin typeface="+mn-lt"/>
              </a:rPr>
              <a:t> </a:t>
            </a:r>
          </a:p>
          <a:p>
            <a:pPr>
              <a:defRPr/>
            </a:pPr>
            <a:r>
              <a:rPr lang="en-GB" sz="1200" dirty="0">
                <a:latin typeface="+mn-lt"/>
              </a:rPr>
              <a:t>The forensic services have asked Communications to update the Trust’s posters informing patients, carers and visitors that there is a zero tolerance policy towards people behaving inappropriately towards NHS staff. These will be displayed in appropriate areas once the Communications team have completed the work.</a:t>
            </a:r>
          </a:p>
          <a:p>
            <a:pPr>
              <a:defRPr/>
            </a:pPr>
            <a:endParaRPr lang="en-GB" sz="1200" dirty="0">
              <a:latin typeface="+mn-lt"/>
            </a:endParaRPr>
          </a:p>
          <a:p>
            <a:pPr>
              <a:defRPr/>
            </a:pPr>
            <a:endParaRPr lang="en-GB" sz="1200" dirty="0">
              <a:latin typeface="+mn-lt"/>
            </a:endParaRPr>
          </a:p>
          <a:p>
            <a:pPr>
              <a:defRPr/>
            </a:pPr>
            <a:endParaRPr lang="en-GB" sz="1200" dirty="0">
              <a:latin typeface="+mn-lt"/>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a:defRPr/>
            </a:pPr>
            <a:endParaRPr lang="en-GB" sz="1100" b="1" dirty="0">
              <a:latin typeface="+mn-lt"/>
              <a:cs typeface="Arial" pitchFamily="34" charset="0"/>
            </a:endParaRPr>
          </a:p>
          <a:p>
            <a:pPr fontAlgn="auto">
              <a:spcBef>
                <a:spcPts val="0"/>
              </a:spcBef>
              <a:spcAft>
                <a:spcPts val="0"/>
              </a:spcAft>
              <a:defRPr/>
            </a:pPr>
            <a:endParaRPr lang="en-GB" sz="1100" dirty="0">
              <a:latin typeface="+mn-lt"/>
            </a:endParaRPr>
          </a:p>
          <a:p>
            <a:pPr fontAlgn="auto">
              <a:spcBef>
                <a:spcPts val="0"/>
              </a:spcBef>
              <a:spcAft>
                <a:spcPts val="0"/>
              </a:spcAft>
              <a:defRPr/>
            </a:pPr>
            <a:endParaRPr lang="en-GB" sz="110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79CF822-ADF8-45E9-854D-351968265B54}" type="slidenum">
              <a:rPr lang="en-GB" smtClean="0"/>
              <a:pPr>
                <a:defRPr/>
              </a:pPr>
              <a:t>6</a:t>
            </a:fld>
            <a:endParaRPr lang="en-GB" dirty="0"/>
          </a:p>
        </p:txBody>
      </p:sp>
      <p:sp>
        <p:nvSpPr>
          <p:cNvPr id="7171" name="Title 1"/>
          <p:cNvSpPr>
            <a:spLocks noGrp="1"/>
          </p:cNvSpPr>
          <p:nvPr>
            <p:ph type="title"/>
          </p:nvPr>
        </p:nvSpPr>
        <p:spPr>
          <a:xfrm>
            <a:off x="395288" y="19050"/>
            <a:ext cx="8229600" cy="561975"/>
          </a:xfrm>
          <a:solidFill>
            <a:srgbClr val="5287B7"/>
          </a:solidFill>
        </p:spPr>
        <p:txBody>
          <a:bodyPr/>
          <a:lstStyle/>
          <a:p>
            <a:r>
              <a:rPr lang="en-GB" altLang="en-US" sz="3200" smtClean="0">
                <a:solidFill>
                  <a:schemeClr val="bg1"/>
                </a:solidFill>
                <a:latin typeface="Arial" pitchFamily="34" charset="0"/>
                <a:cs typeface="Arial" pitchFamily="34" charset="0"/>
              </a:rPr>
              <a:t>Recruitment Data</a:t>
            </a:r>
          </a:p>
        </p:txBody>
      </p:sp>
      <p:sp>
        <p:nvSpPr>
          <p:cNvPr id="7172" name="TextBox 10"/>
          <p:cNvSpPr txBox="1">
            <a:spLocks noChangeArrowheads="1"/>
          </p:cNvSpPr>
          <p:nvPr/>
        </p:nvSpPr>
        <p:spPr bwMode="auto">
          <a:xfrm>
            <a:off x="5599113" y="620713"/>
            <a:ext cx="3294062" cy="400050"/>
          </a:xfrm>
          <a:prstGeom prst="rect">
            <a:avLst/>
          </a:prstGeom>
          <a:noFill/>
          <a:ln w="9525">
            <a:noFill/>
            <a:miter lim="800000"/>
            <a:headEnd/>
            <a:tailEnd/>
          </a:ln>
        </p:spPr>
        <p:txBody>
          <a:bodyPr>
            <a:spAutoFit/>
          </a:bodyPr>
          <a:lstStyle/>
          <a:p>
            <a:endParaRPr lang="en-GB" altLang="en-US" sz="1000"/>
          </a:p>
          <a:p>
            <a:endParaRPr lang="en-GB" altLang="en-US" sz="1000"/>
          </a:p>
        </p:txBody>
      </p:sp>
      <p:sp>
        <p:nvSpPr>
          <p:cNvPr id="9" name="Rectangle 8"/>
          <p:cNvSpPr/>
          <p:nvPr/>
        </p:nvSpPr>
        <p:spPr>
          <a:xfrm>
            <a:off x="4716463" y="765175"/>
            <a:ext cx="4032250" cy="5678488"/>
          </a:xfrm>
          <a:prstGeom prst="rect">
            <a:avLst/>
          </a:prstGeom>
          <a:ln>
            <a:solidFill>
              <a:schemeClr val="tx1"/>
            </a:solidFill>
          </a:ln>
        </p:spPr>
        <p:txBody>
          <a:bodyPr>
            <a:spAutoFit/>
          </a:bodyPr>
          <a:lstStyle/>
          <a:p>
            <a:pPr>
              <a:defRPr/>
            </a:pPr>
            <a:r>
              <a:rPr lang="en-GB" sz="1100" b="1" dirty="0">
                <a:latin typeface="+mn-lt"/>
              </a:rPr>
              <a:t>Recruitment figures</a:t>
            </a:r>
            <a:endParaRPr lang="en-GB" sz="1100" dirty="0">
              <a:latin typeface="+mn-lt"/>
            </a:endParaRPr>
          </a:p>
          <a:p>
            <a:pPr>
              <a:defRPr/>
            </a:pPr>
            <a:r>
              <a:rPr lang="en-GB" sz="1100" dirty="0">
                <a:latin typeface="+mn-lt"/>
              </a:rPr>
              <a:t>The rise in vacancy numbers that we experience in April and May each year as a result of advertising our student vacancies  for </a:t>
            </a:r>
            <a:r>
              <a:rPr lang="en-GB" sz="1100" dirty="0">
                <a:solidFill>
                  <a:srgbClr val="FF0000"/>
                </a:solidFill>
                <a:latin typeface="+mn-lt"/>
              </a:rPr>
              <a:t>a </a:t>
            </a:r>
            <a:r>
              <a:rPr lang="en-GB" sz="1100" dirty="0">
                <a:latin typeface="+mn-lt"/>
              </a:rPr>
              <a:t>September start is apparent.</a:t>
            </a:r>
          </a:p>
          <a:p>
            <a:pPr>
              <a:defRPr/>
            </a:pPr>
            <a:r>
              <a:rPr lang="en-GB" sz="1100" dirty="0">
                <a:latin typeface="+mn-lt"/>
              </a:rPr>
              <a:t> </a:t>
            </a:r>
          </a:p>
          <a:p>
            <a:pPr>
              <a:defRPr/>
            </a:pPr>
            <a:r>
              <a:rPr lang="en-GB" sz="1100" dirty="0">
                <a:latin typeface="+mn-lt"/>
              </a:rPr>
              <a:t>The number of applications has continued the March trend of dropping slightly due to the introduction of the pre-application questions on NHS Jobs, this is resulting in a reduction in applications that are not relevant for the specific vacancy.</a:t>
            </a:r>
          </a:p>
          <a:p>
            <a:pPr>
              <a:defRPr/>
            </a:pPr>
            <a:r>
              <a:rPr lang="en-GB" sz="1100" dirty="0">
                <a:latin typeface="+mn-lt"/>
              </a:rPr>
              <a:t> </a:t>
            </a:r>
          </a:p>
          <a:p>
            <a:pPr>
              <a:defRPr/>
            </a:pPr>
            <a:r>
              <a:rPr lang="en-GB" sz="1100" b="1" dirty="0">
                <a:latin typeface="+mn-lt"/>
              </a:rPr>
              <a:t>Resourcing update</a:t>
            </a:r>
            <a:endParaRPr lang="en-GB" sz="1100" dirty="0">
              <a:latin typeface="+mn-lt"/>
            </a:endParaRPr>
          </a:p>
          <a:p>
            <a:pPr>
              <a:defRPr/>
            </a:pPr>
            <a:r>
              <a:rPr lang="en-GB" sz="1100" dirty="0">
                <a:latin typeface="+mn-lt"/>
              </a:rPr>
              <a:t>In April the Trust attended 2 recruitment events, one with the RCN in Scotland and one with Skills4Health in Ireland.  </a:t>
            </a:r>
            <a:r>
              <a:rPr lang="en-GB" sz="1100" dirty="0">
                <a:latin typeface="+mn-lt"/>
              </a:rPr>
              <a:t>The</a:t>
            </a:r>
            <a:r>
              <a:rPr lang="en-GB" sz="1100" dirty="0">
                <a:solidFill>
                  <a:srgbClr val="FF0000"/>
                </a:solidFill>
                <a:latin typeface="+mn-lt"/>
              </a:rPr>
              <a:t> </a:t>
            </a:r>
            <a:r>
              <a:rPr lang="en-GB" sz="1100" dirty="0">
                <a:latin typeface="+mn-lt"/>
              </a:rPr>
              <a:t>majority of the attendees spoken to  were staff due to qualify this summer.  We are currently in contact with the attendees from these events advising them of our current vacancies and the process of applying for the vacancies for which they wish to be considered .  We will be receiving these applications directly into the resourcing team rather than the NHS Jobs website so that we can organise the necessary days for Skype interviews and to enable us to analyse the success rate of attending the events in far greater detail.</a:t>
            </a:r>
          </a:p>
          <a:p>
            <a:pPr>
              <a:defRPr/>
            </a:pPr>
            <a:r>
              <a:rPr lang="en-GB" sz="1100" dirty="0">
                <a:latin typeface="+mn-lt"/>
              </a:rPr>
              <a:t> </a:t>
            </a:r>
          </a:p>
          <a:p>
            <a:pPr>
              <a:defRPr/>
            </a:pPr>
            <a:r>
              <a:rPr lang="en-GB" sz="1100" dirty="0">
                <a:latin typeface="+mn-lt"/>
              </a:rPr>
              <a:t>We are also working with our colleagues in Adult Services to hold a recruitment open day for their inpatient services at the beginning of July, this will involve developing recruitment literature specifically for the adult mental health services as well as revising our current merchandise/literature.</a:t>
            </a:r>
          </a:p>
          <a:p>
            <a:pPr>
              <a:defRPr/>
            </a:pPr>
            <a:endParaRPr lang="en-GB" sz="1100" dirty="0">
              <a:latin typeface="+mn-lt"/>
            </a:endParaRPr>
          </a:p>
          <a:p>
            <a:pPr>
              <a:defRPr/>
            </a:pPr>
            <a:endParaRPr lang="en-GB" sz="1100" dirty="0">
              <a:latin typeface="+mn-lt"/>
            </a:endParaRPr>
          </a:p>
          <a:p>
            <a:pPr>
              <a:defRPr/>
            </a:pPr>
            <a:endParaRPr lang="en-GB" sz="1100" dirty="0">
              <a:latin typeface="+mn-lt"/>
            </a:endParaRPr>
          </a:p>
          <a:p>
            <a:pPr>
              <a:defRPr/>
            </a:pPr>
            <a:endParaRPr lang="en-GB" sz="1100" dirty="0">
              <a:latin typeface="+mj-lt"/>
            </a:endParaRPr>
          </a:p>
          <a:p>
            <a:pPr>
              <a:buFont typeface="Arial" pitchFamily="34" charset="0"/>
              <a:buNone/>
              <a:defRPr/>
            </a:pPr>
            <a:r>
              <a:rPr lang="en-GB" sz="1100" dirty="0">
                <a:latin typeface="+mj-lt"/>
              </a:rPr>
              <a:t>.</a:t>
            </a:r>
            <a:endParaRPr lang="en-GB" sz="1100" dirty="0">
              <a:latin typeface="+mn-lt"/>
            </a:endParaRPr>
          </a:p>
        </p:txBody>
      </p:sp>
      <p:pic>
        <p:nvPicPr>
          <p:cNvPr id="7174" name="Picture 6"/>
          <p:cNvPicPr>
            <a:picLocks noChangeAspect="1" noChangeArrowheads="1"/>
          </p:cNvPicPr>
          <p:nvPr/>
        </p:nvPicPr>
        <p:blipFill>
          <a:blip r:embed="rId2" cstate="print"/>
          <a:srcRect/>
          <a:stretch>
            <a:fillRect/>
          </a:stretch>
        </p:blipFill>
        <p:spPr bwMode="auto">
          <a:xfrm>
            <a:off x="250825" y="765175"/>
            <a:ext cx="4392613" cy="5665788"/>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22275" y="28575"/>
            <a:ext cx="8229600" cy="561975"/>
          </a:xfrm>
          <a:solidFill>
            <a:srgbClr val="5287B7"/>
          </a:solidFill>
        </p:spPr>
        <p:txBody>
          <a:bodyPr/>
          <a:lstStyle/>
          <a:p>
            <a:r>
              <a:rPr lang="en-GB" altLang="en-US" sz="3200" smtClean="0">
                <a:solidFill>
                  <a:schemeClr val="bg1"/>
                </a:solidFill>
                <a:latin typeface="Arial" pitchFamily="34" charset="0"/>
                <a:cs typeface="Arial" pitchFamily="34" charset="0"/>
              </a:rPr>
              <a:t>Equality Data </a:t>
            </a:r>
          </a:p>
        </p:txBody>
      </p:sp>
      <p:sp>
        <p:nvSpPr>
          <p:cNvPr id="4" name="Slide Number Placeholder 3"/>
          <p:cNvSpPr>
            <a:spLocks noGrp="1"/>
          </p:cNvSpPr>
          <p:nvPr>
            <p:ph type="sldNum" sz="quarter" idx="12"/>
          </p:nvPr>
        </p:nvSpPr>
        <p:spPr/>
        <p:txBody>
          <a:bodyPr/>
          <a:lstStyle/>
          <a:p>
            <a:pPr>
              <a:defRPr/>
            </a:pPr>
            <a:fld id="{246B29E0-39EE-4B09-A933-E9822960D2FC}" type="slidenum">
              <a:rPr lang="en-GB" smtClean="0"/>
              <a:pPr>
                <a:defRPr/>
              </a:pPr>
              <a:t>7</a:t>
            </a:fld>
            <a:endParaRPr lang="en-GB" dirty="0"/>
          </a:p>
        </p:txBody>
      </p:sp>
      <p:sp>
        <p:nvSpPr>
          <p:cNvPr id="8196" name="Rectangle 6"/>
          <p:cNvSpPr>
            <a:spLocks noChangeArrowheads="1"/>
          </p:cNvSpPr>
          <p:nvPr/>
        </p:nvSpPr>
        <p:spPr bwMode="auto">
          <a:xfrm>
            <a:off x="1784350" y="2879725"/>
            <a:ext cx="9144000" cy="457200"/>
          </a:xfrm>
          <a:prstGeom prst="rect">
            <a:avLst/>
          </a:prstGeom>
          <a:noFill/>
          <a:ln w="9525">
            <a:noFill/>
            <a:miter lim="800000"/>
            <a:headEnd/>
            <a:tailEnd/>
          </a:ln>
        </p:spPr>
        <p:txBody>
          <a:bodyPr wrap="none" anchor="ctr">
            <a:spAutoFit/>
          </a:bodyPr>
          <a:lstStyle/>
          <a:p>
            <a:pPr eaLnBrk="0" hangingPunct="0"/>
            <a:endParaRPr lang="en-US" altLang="en-US"/>
          </a:p>
        </p:txBody>
      </p:sp>
      <p:sp>
        <p:nvSpPr>
          <p:cNvPr id="8197" name="Rectangle 7"/>
          <p:cNvSpPr>
            <a:spLocks noChangeArrowheads="1"/>
          </p:cNvSpPr>
          <p:nvPr/>
        </p:nvSpPr>
        <p:spPr bwMode="auto">
          <a:xfrm>
            <a:off x="1784350" y="2894013"/>
            <a:ext cx="9144000" cy="457200"/>
          </a:xfrm>
          <a:prstGeom prst="rect">
            <a:avLst/>
          </a:prstGeom>
          <a:noFill/>
          <a:ln w="9525">
            <a:noFill/>
            <a:miter lim="800000"/>
            <a:headEnd/>
            <a:tailEnd/>
          </a:ln>
        </p:spPr>
        <p:txBody>
          <a:bodyPr wrap="none" anchor="ctr">
            <a:spAutoFit/>
          </a:bodyPr>
          <a:lstStyle/>
          <a:p>
            <a:pPr eaLnBrk="0" hangingPunct="0"/>
            <a:endParaRPr lang="en-US" altLang="en-US"/>
          </a:p>
        </p:txBody>
      </p:sp>
      <p:sp>
        <p:nvSpPr>
          <p:cNvPr id="8198" name="Rectangle 7"/>
          <p:cNvSpPr>
            <a:spLocks noChangeArrowheads="1"/>
          </p:cNvSpPr>
          <p:nvPr/>
        </p:nvSpPr>
        <p:spPr bwMode="auto">
          <a:xfrm>
            <a:off x="176213" y="531813"/>
            <a:ext cx="5581650" cy="277812"/>
          </a:xfrm>
          <a:prstGeom prst="rect">
            <a:avLst/>
          </a:prstGeom>
          <a:noFill/>
          <a:ln w="9525">
            <a:noFill/>
            <a:miter lim="800000"/>
            <a:headEnd/>
            <a:tailEnd/>
          </a:ln>
        </p:spPr>
        <p:txBody>
          <a:bodyPr>
            <a:spAutoFit/>
          </a:bodyPr>
          <a:lstStyle/>
          <a:p>
            <a:endParaRPr lang="fr-FR" altLang="en-US" sz="1200"/>
          </a:p>
        </p:txBody>
      </p:sp>
      <p:sp>
        <p:nvSpPr>
          <p:cNvPr id="9" name="TextBox 8"/>
          <p:cNvSpPr txBox="1"/>
          <p:nvPr/>
        </p:nvSpPr>
        <p:spPr>
          <a:xfrm>
            <a:off x="5984875" y="808038"/>
            <a:ext cx="2690813" cy="2062162"/>
          </a:xfrm>
          <a:prstGeom prst="rect">
            <a:avLst/>
          </a:prstGeom>
          <a:noFill/>
        </p:spPr>
        <p:txBody>
          <a:bodyPr>
            <a:spAutoFit/>
          </a:bodyPr>
          <a:lstStyle/>
          <a:p>
            <a:pPr algn="just">
              <a:defRPr/>
            </a:pPr>
            <a:endParaRPr lang="en-GB" sz="1000" b="1" dirty="0">
              <a:cs typeface="Arial" panose="020B0604020202020204" pitchFamily="34" charset="0"/>
            </a:endParaRPr>
          </a:p>
          <a:p>
            <a:pPr algn="just">
              <a:defRPr/>
            </a:pPr>
            <a:endParaRPr lang="en-GB" sz="1000" b="1" dirty="0">
              <a:cs typeface="Arial" panose="020B0604020202020204" pitchFamily="34" charset="0"/>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a:p>
            <a:pPr marL="171450" indent="-171450">
              <a:buFont typeface="Arial" panose="020B0604020202020204" pitchFamily="34" charset="0"/>
              <a:buChar char="•"/>
              <a:defRPr/>
            </a:pPr>
            <a:endParaRPr lang="en-GB" sz="1200" dirty="0">
              <a:latin typeface="+mn-lt"/>
            </a:endParaRPr>
          </a:p>
        </p:txBody>
      </p:sp>
      <p:sp>
        <p:nvSpPr>
          <p:cNvPr id="16" name="TextBox 15"/>
          <p:cNvSpPr txBox="1"/>
          <p:nvPr/>
        </p:nvSpPr>
        <p:spPr>
          <a:xfrm>
            <a:off x="10475913" y="188913"/>
            <a:ext cx="863600" cy="261937"/>
          </a:xfrm>
          <a:prstGeom prst="rect">
            <a:avLst/>
          </a:prstGeom>
          <a:noFill/>
          <a:ln>
            <a:solidFill>
              <a:srgbClr val="000000"/>
            </a:solidFill>
          </a:ln>
        </p:spPr>
        <p:txBody>
          <a:bodyPr>
            <a:spAutoFit/>
          </a:bodyPr>
          <a:lstStyle/>
          <a:p>
            <a:pPr>
              <a:defRPr/>
            </a:pPr>
            <a:endParaRPr lang="en-GB" sz="1100" dirty="0">
              <a:latin typeface="+mn-lt"/>
            </a:endParaRPr>
          </a:p>
        </p:txBody>
      </p:sp>
      <p:pic>
        <p:nvPicPr>
          <p:cNvPr id="8201" name="Picture 11"/>
          <p:cNvPicPr>
            <a:picLocks noChangeAspect="1" noChangeArrowheads="1"/>
          </p:cNvPicPr>
          <p:nvPr/>
        </p:nvPicPr>
        <p:blipFill>
          <a:blip r:embed="rId2" cstate="print"/>
          <a:srcRect/>
          <a:stretch>
            <a:fillRect/>
          </a:stretch>
        </p:blipFill>
        <p:spPr bwMode="auto">
          <a:xfrm>
            <a:off x="395288" y="4508500"/>
            <a:ext cx="4176712" cy="1944688"/>
          </a:xfrm>
          <a:prstGeom prst="rect">
            <a:avLst/>
          </a:prstGeom>
          <a:noFill/>
          <a:ln w="9525">
            <a:solidFill>
              <a:srgbClr val="000000"/>
            </a:solidFill>
            <a:miter lim="800000"/>
            <a:headEnd/>
            <a:tailEnd/>
          </a:ln>
        </p:spPr>
      </p:pic>
      <p:sp>
        <p:nvSpPr>
          <p:cNvPr id="12" name="TextBox 11"/>
          <p:cNvSpPr txBox="1"/>
          <p:nvPr/>
        </p:nvSpPr>
        <p:spPr>
          <a:xfrm>
            <a:off x="4859338" y="908050"/>
            <a:ext cx="3960812" cy="5473700"/>
          </a:xfrm>
          <a:prstGeom prst="rect">
            <a:avLst/>
          </a:prstGeom>
          <a:noFill/>
          <a:ln>
            <a:solidFill>
              <a:schemeClr val="tx1"/>
            </a:solidFill>
          </a:ln>
        </p:spPr>
        <p:txBody>
          <a:bodyPr>
            <a:spAutoFit/>
          </a:bodyPr>
          <a:lstStyle/>
          <a:p>
            <a:pPr>
              <a:defRPr/>
            </a:pPr>
            <a:r>
              <a:rPr lang="en-GB" sz="1100" dirty="0">
                <a:latin typeface="+mn-lt"/>
              </a:rPr>
              <a:t>NHS Employers have recently published NHS-wide Equality Data which allows a comparison with our data.</a:t>
            </a:r>
          </a:p>
          <a:p>
            <a:pPr>
              <a:defRPr/>
            </a:pPr>
            <a:endParaRPr lang="en-GB" sz="1100" dirty="0">
              <a:latin typeface="+mn-lt"/>
            </a:endParaRPr>
          </a:p>
          <a:p>
            <a:pPr>
              <a:defRPr/>
            </a:pPr>
            <a:r>
              <a:rPr lang="en-GB" sz="1100" b="1" dirty="0">
                <a:latin typeface="+mn-lt"/>
              </a:rPr>
              <a:t>Ethnic Origin </a:t>
            </a:r>
          </a:p>
          <a:p>
            <a:pPr>
              <a:defRPr/>
            </a:pPr>
            <a:endParaRPr lang="en-GB" sz="1100" dirty="0">
              <a:latin typeface="+mn-lt"/>
            </a:endParaRPr>
          </a:p>
          <a:p>
            <a:pPr>
              <a:defRPr/>
            </a:pPr>
            <a:r>
              <a:rPr lang="en-GB" sz="1100" dirty="0">
                <a:latin typeface="+mn-lt"/>
              </a:rPr>
              <a:t>Oxford Health’s ethnicity breakdown is in line with the NHS overall breakdown and more than reflective of the overall population.</a:t>
            </a:r>
          </a:p>
          <a:p>
            <a:pPr>
              <a:defRPr/>
            </a:pPr>
            <a:endParaRPr lang="en-GB" sz="1100" dirty="0">
              <a:latin typeface="+mn-lt"/>
            </a:endParaRPr>
          </a:p>
          <a:p>
            <a:pPr>
              <a:defRPr/>
            </a:pPr>
            <a:r>
              <a:rPr lang="en-GB" sz="1100" dirty="0">
                <a:latin typeface="+mn-lt"/>
              </a:rPr>
              <a:t>Against January 2013 figures </a:t>
            </a:r>
            <a:r>
              <a:rPr lang="en-GB" sz="1100" dirty="0">
                <a:solidFill>
                  <a:srgbClr val="FF0000"/>
                </a:solidFill>
                <a:latin typeface="+mn-lt"/>
              </a:rPr>
              <a:t>,</a:t>
            </a:r>
            <a:r>
              <a:rPr lang="en-GB" sz="1100" dirty="0">
                <a:latin typeface="+mn-lt"/>
              </a:rPr>
              <a:t> these ethnic origins as a proportion have increased:</a:t>
            </a:r>
          </a:p>
          <a:p>
            <a:pPr>
              <a:defRPr/>
            </a:pPr>
            <a:r>
              <a:rPr lang="en-GB" sz="1100" dirty="0">
                <a:latin typeface="+mn-lt"/>
              </a:rPr>
              <a:t>Mixed </a:t>
            </a:r>
          </a:p>
          <a:p>
            <a:pPr>
              <a:defRPr/>
            </a:pPr>
            <a:r>
              <a:rPr lang="en-GB" sz="1100" dirty="0">
                <a:latin typeface="+mn-lt"/>
              </a:rPr>
              <a:t>Asian</a:t>
            </a:r>
          </a:p>
          <a:p>
            <a:pPr>
              <a:defRPr/>
            </a:pPr>
            <a:r>
              <a:rPr lang="en-GB" sz="1100" dirty="0">
                <a:latin typeface="+mn-lt"/>
              </a:rPr>
              <a:t>Chinese</a:t>
            </a:r>
          </a:p>
          <a:p>
            <a:pPr>
              <a:defRPr/>
            </a:pPr>
            <a:r>
              <a:rPr lang="en-GB" sz="1100" dirty="0">
                <a:latin typeface="+mn-lt"/>
              </a:rPr>
              <a:t>Whilst black ethnicity has decreased from  7.6% to 7%.  As a result of data cleansing  the not stated category has reduced from 1.4% to 0% (16 records).</a:t>
            </a:r>
          </a:p>
          <a:p>
            <a:pPr>
              <a:defRPr/>
            </a:pPr>
            <a:endParaRPr lang="en-GB" sz="1100" dirty="0">
              <a:latin typeface="+mn-lt"/>
            </a:endParaRPr>
          </a:p>
          <a:p>
            <a:pPr>
              <a:defRPr/>
            </a:pPr>
            <a:r>
              <a:rPr lang="en-GB" sz="1100" b="1" dirty="0">
                <a:latin typeface="+mn-lt"/>
              </a:rPr>
              <a:t>Disability</a:t>
            </a:r>
          </a:p>
          <a:p>
            <a:pPr>
              <a:defRPr/>
            </a:pPr>
            <a:endParaRPr lang="en-GB" sz="1100" dirty="0">
              <a:latin typeface="+mn-lt"/>
            </a:endParaRPr>
          </a:p>
          <a:p>
            <a:pPr>
              <a:defRPr/>
            </a:pPr>
            <a:r>
              <a:rPr lang="en-GB" sz="1100" dirty="0">
                <a:latin typeface="+mn-lt"/>
              </a:rPr>
              <a:t>Numbers of disabled staff have fallen since 2013 although again data has improved as a result of a data cleansing exercise so that numbers of undefined status have halved however a significant number of staff do not wish to declare their status.</a:t>
            </a:r>
          </a:p>
          <a:p>
            <a:pPr>
              <a:defRPr/>
            </a:pPr>
            <a:endParaRPr lang="en-GB" sz="1100" dirty="0">
              <a:latin typeface="+mn-lt"/>
            </a:endParaRPr>
          </a:p>
          <a:p>
            <a:pPr>
              <a:defRPr/>
            </a:pPr>
            <a:r>
              <a:rPr lang="en-GB" sz="1100" dirty="0">
                <a:latin typeface="+mn-lt"/>
              </a:rPr>
              <a:t>14% of the population are disabled; 2% of NHS employees are disabled; 45% of NHS staff have not disclosed their status therefore Oxford Health statistics compare favourably  with overall NHS statistics at 2% and 39% but not with national statistics.  Further data cleansing is planned to improve on the unknown category of data.</a:t>
            </a:r>
            <a:endParaRPr lang="en-GB" dirty="0"/>
          </a:p>
          <a:p>
            <a:pPr>
              <a:defRPr/>
            </a:pPr>
            <a:endParaRPr lang="en-GB" dirty="0"/>
          </a:p>
        </p:txBody>
      </p:sp>
      <p:pic>
        <p:nvPicPr>
          <p:cNvPr id="8203" name="Picture 12"/>
          <p:cNvPicPr>
            <a:picLocks noChangeAspect="1" noChangeArrowheads="1"/>
          </p:cNvPicPr>
          <p:nvPr/>
        </p:nvPicPr>
        <p:blipFill>
          <a:blip r:embed="rId3" cstate="print"/>
          <a:srcRect/>
          <a:stretch>
            <a:fillRect/>
          </a:stretch>
        </p:blipFill>
        <p:spPr bwMode="auto">
          <a:xfrm>
            <a:off x="395288" y="765175"/>
            <a:ext cx="4176712" cy="3671888"/>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0825" y="188913"/>
            <a:ext cx="8497888" cy="576262"/>
          </a:xfrm>
          <a:solidFill>
            <a:srgbClr val="5287B7"/>
          </a:solidFill>
        </p:spPr>
        <p:txBody>
          <a:bodyPr/>
          <a:lstStyle/>
          <a:p>
            <a:r>
              <a:rPr lang="en-GB" altLang="en-US" sz="2800" smtClean="0">
                <a:solidFill>
                  <a:schemeClr val="bg1"/>
                </a:solidFill>
                <a:latin typeface="Arial" pitchFamily="34" charset="0"/>
                <a:cs typeface="Arial" pitchFamily="34" charset="0"/>
              </a:rPr>
              <a:t>Equality Data</a:t>
            </a:r>
          </a:p>
        </p:txBody>
      </p:sp>
      <p:sp>
        <p:nvSpPr>
          <p:cNvPr id="3" name="Slide Number Placeholder 2"/>
          <p:cNvSpPr>
            <a:spLocks noGrp="1"/>
          </p:cNvSpPr>
          <p:nvPr>
            <p:ph type="sldNum" sz="quarter" idx="12"/>
          </p:nvPr>
        </p:nvSpPr>
        <p:spPr/>
        <p:txBody>
          <a:bodyPr/>
          <a:lstStyle/>
          <a:p>
            <a:pPr>
              <a:defRPr/>
            </a:pPr>
            <a:fld id="{587AC6EE-5AAB-46B6-9D05-C44686EDE377}" type="slidenum">
              <a:rPr lang="en-GB" smtClean="0"/>
              <a:pPr>
                <a:defRPr/>
              </a:pPr>
              <a:t>8</a:t>
            </a:fld>
            <a:endParaRPr lang="en-GB" dirty="0"/>
          </a:p>
        </p:txBody>
      </p:sp>
      <p:sp>
        <p:nvSpPr>
          <p:cNvPr id="9" name="TextBox 8"/>
          <p:cNvSpPr txBox="1"/>
          <p:nvPr/>
        </p:nvSpPr>
        <p:spPr>
          <a:xfrm>
            <a:off x="250825" y="4868863"/>
            <a:ext cx="8505825" cy="600075"/>
          </a:xfrm>
          <a:prstGeom prst="rect">
            <a:avLst/>
          </a:prstGeom>
          <a:noFill/>
          <a:ln>
            <a:solidFill>
              <a:schemeClr val="tx1"/>
            </a:solidFill>
          </a:ln>
        </p:spPr>
        <p:txBody>
          <a:bodyPr>
            <a:spAutoFit/>
          </a:bodyPr>
          <a:lstStyle/>
          <a:p>
            <a:pPr>
              <a:defRPr/>
            </a:pPr>
            <a:r>
              <a:rPr lang="en-GB" sz="1100" dirty="0">
                <a:latin typeface="+mn-lt"/>
              </a:rPr>
              <a:t>Oxford Health’s age profile as seen last month has varied little from approximately the same time in 2013; with a small decrease in over 60s and a commensurate increase in under 30s.  The introduction of an apprenticeship scheme and resourcing strategies  such as going in to local schools and participation in a work experience scheme may increase the numbers of staff aged under 30.  </a:t>
            </a:r>
          </a:p>
        </p:txBody>
      </p:sp>
      <p:pic>
        <p:nvPicPr>
          <p:cNvPr id="9221" name="Picture 8"/>
          <p:cNvPicPr>
            <a:picLocks noChangeAspect="1" noChangeArrowheads="1"/>
          </p:cNvPicPr>
          <p:nvPr/>
        </p:nvPicPr>
        <p:blipFill>
          <a:blip r:embed="rId2" cstate="print"/>
          <a:srcRect/>
          <a:stretch>
            <a:fillRect/>
          </a:stretch>
        </p:blipFill>
        <p:spPr bwMode="auto">
          <a:xfrm>
            <a:off x="468313" y="1125538"/>
            <a:ext cx="4464050" cy="3240087"/>
          </a:xfrm>
          <a:prstGeom prst="rect">
            <a:avLst/>
          </a:prstGeom>
          <a:noFill/>
          <a:ln w="9525">
            <a:solidFill>
              <a:schemeClr val="tx1"/>
            </a:solidFill>
            <a:miter lim="800000"/>
            <a:headEnd/>
            <a:tailEnd/>
          </a:ln>
        </p:spPr>
      </p:pic>
      <p:pic>
        <p:nvPicPr>
          <p:cNvPr id="9222" name="Picture 9"/>
          <p:cNvPicPr>
            <a:picLocks noChangeAspect="1" noChangeArrowheads="1"/>
          </p:cNvPicPr>
          <p:nvPr/>
        </p:nvPicPr>
        <p:blipFill>
          <a:blip r:embed="rId3" cstate="print"/>
          <a:srcRect/>
          <a:stretch>
            <a:fillRect/>
          </a:stretch>
        </p:blipFill>
        <p:spPr bwMode="auto">
          <a:xfrm>
            <a:off x="4572000" y="1125538"/>
            <a:ext cx="4176713" cy="3240087"/>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777875"/>
          </a:xfrm>
          <a:solidFill>
            <a:srgbClr val="5287B7"/>
          </a:solidFill>
        </p:spPr>
        <p:txBody>
          <a:bodyPr/>
          <a:lstStyle/>
          <a:p>
            <a:r>
              <a:rPr lang="en-GB" altLang="en-US" sz="3200" smtClean="0">
                <a:solidFill>
                  <a:schemeClr val="bg1"/>
                </a:solidFill>
                <a:latin typeface="Arial" pitchFamily="34" charset="0"/>
                <a:cs typeface="Arial" pitchFamily="34" charset="0"/>
              </a:rPr>
              <a:t>Casework Data </a:t>
            </a:r>
          </a:p>
        </p:txBody>
      </p:sp>
      <p:sp>
        <p:nvSpPr>
          <p:cNvPr id="4" name="Slide Number Placeholder 3"/>
          <p:cNvSpPr>
            <a:spLocks noGrp="1"/>
          </p:cNvSpPr>
          <p:nvPr>
            <p:ph type="sldNum" sz="quarter" idx="12"/>
          </p:nvPr>
        </p:nvSpPr>
        <p:spPr>
          <a:xfrm flipV="1">
            <a:off x="6553200" y="6721475"/>
            <a:ext cx="2133600" cy="136525"/>
          </a:xfrm>
        </p:spPr>
        <p:txBody>
          <a:bodyPr/>
          <a:lstStyle/>
          <a:p>
            <a:pPr>
              <a:defRPr/>
            </a:pPr>
            <a:fld id="{0C387B03-42AB-4A3F-B0B9-0F578BC63F43}" type="slidenum">
              <a:rPr lang="en-GB" smtClean="0"/>
              <a:pPr>
                <a:defRPr/>
              </a:pPr>
              <a:t>9</a:t>
            </a:fld>
            <a:endParaRPr lang="en-GB" dirty="0"/>
          </a:p>
        </p:txBody>
      </p:sp>
      <p:sp>
        <p:nvSpPr>
          <p:cNvPr id="10244" name="Content Placeholder 8"/>
          <p:cNvSpPr>
            <a:spLocks noGrp="1"/>
          </p:cNvSpPr>
          <p:nvPr>
            <p:ph sz="half" idx="2"/>
          </p:nvPr>
        </p:nvSpPr>
        <p:spPr>
          <a:xfrm>
            <a:off x="5148263" y="1268413"/>
            <a:ext cx="3600450" cy="5184775"/>
          </a:xfrm>
          <a:ln>
            <a:solidFill>
              <a:schemeClr val="tx1"/>
            </a:solidFill>
          </a:ln>
        </p:spPr>
        <p:txBody>
          <a:bodyPr/>
          <a:lstStyle/>
          <a:p>
            <a:pPr>
              <a:buFont typeface="Arial" pitchFamily="34" charset="0"/>
              <a:buNone/>
            </a:pPr>
            <a:r>
              <a:rPr lang="en-GB" altLang="en-US" sz="1000" smtClean="0"/>
              <a:t>            </a:t>
            </a:r>
            <a:r>
              <a:rPr lang="en-GB" altLang="en-US" sz="1100" smtClean="0"/>
              <a:t>In April  fewer cases were opened continuing a  downward  trend; The overall number of open cases is 59  - a drop on last month and representing only 0.95%  of staff. In Corporate one grievance and one disciplinary concern the same member of staff. </a:t>
            </a:r>
          </a:p>
          <a:p>
            <a:pPr>
              <a:buFont typeface="Arial" pitchFamily="34" charset="0"/>
              <a:buNone/>
            </a:pPr>
            <a:r>
              <a:rPr lang="en-GB" altLang="en-US" sz="1100" smtClean="0"/>
              <a:t>            There were no new Whistleblowing cases within the month .</a:t>
            </a:r>
          </a:p>
          <a:p>
            <a:pPr>
              <a:buFont typeface="Arial" pitchFamily="34" charset="0"/>
              <a:buNone/>
            </a:pPr>
            <a:endParaRPr lang="en-GB" altLang="en-US" sz="1100" smtClean="0"/>
          </a:p>
          <a:p>
            <a:pPr>
              <a:buFont typeface="Arial" pitchFamily="34" charset="0"/>
              <a:buNone/>
            </a:pPr>
            <a:r>
              <a:rPr lang="en-GB" altLang="en-US" sz="1100" smtClean="0">
                <a:cs typeface="Arial" pitchFamily="34" charset="0"/>
              </a:rPr>
              <a:t>           Duration for main cases is as follow.  For the second month running case duration has dropped in all main case types as a result of new streamlined policies and better coaching of managers. </a:t>
            </a:r>
          </a:p>
          <a:p>
            <a:pPr>
              <a:buFont typeface="Arial" pitchFamily="34" charset="0"/>
              <a:buNone/>
            </a:pPr>
            <a:endParaRPr lang="en-GB" altLang="en-US" sz="1100" smtClean="0">
              <a:cs typeface="Arial" pitchFamily="34" charset="0"/>
            </a:endParaRPr>
          </a:p>
          <a:p>
            <a:pPr>
              <a:buFont typeface="Arial" pitchFamily="34" charset="0"/>
              <a:buNone/>
            </a:pPr>
            <a:endParaRPr lang="en-GB" altLang="en-US" sz="1100" smtClean="0">
              <a:cs typeface="Arial" pitchFamily="34" charset="0"/>
            </a:endParaRPr>
          </a:p>
          <a:p>
            <a:pPr>
              <a:buFont typeface="Arial" pitchFamily="34" charset="0"/>
              <a:buNone/>
            </a:pPr>
            <a:r>
              <a:rPr lang="en-GB" altLang="en-US" sz="1100" smtClean="0">
                <a:cs typeface="Arial" pitchFamily="34" charset="0"/>
              </a:rPr>
              <a:t>Disciplinary – 82.29 days                       </a:t>
            </a:r>
          </a:p>
          <a:p>
            <a:pPr>
              <a:buFont typeface="Arial" pitchFamily="34" charset="0"/>
              <a:buNone/>
            </a:pPr>
            <a:r>
              <a:rPr lang="en-GB" altLang="en-US" sz="1100" smtClean="0">
                <a:cs typeface="Arial" pitchFamily="34" charset="0"/>
              </a:rPr>
              <a:t> </a:t>
            </a:r>
          </a:p>
          <a:p>
            <a:pPr>
              <a:buFont typeface="Arial" pitchFamily="34" charset="0"/>
              <a:buNone/>
            </a:pPr>
            <a:r>
              <a:rPr lang="en-GB" altLang="en-US" sz="1100" smtClean="0">
                <a:cs typeface="Arial" pitchFamily="34" charset="0"/>
              </a:rPr>
              <a:t>Conduct -  129 days                                      </a:t>
            </a:r>
          </a:p>
          <a:p>
            <a:pPr>
              <a:buFont typeface="Arial" pitchFamily="34" charset="0"/>
              <a:buNone/>
            </a:pPr>
            <a:r>
              <a:rPr lang="en-GB" altLang="en-US" sz="1100" smtClean="0">
                <a:cs typeface="Arial" pitchFamily="34" charset="0"/>
              </a:rPr>
              <a:t>  </a:t>
            </a:r>
          </a:p>
          <a:p>
            <a:pPr>
              <a:buFont typeface="Arial" pitchFamily="34" charset="0"/>
              <a:buNone/>
            </a:pPr>
            <a:r>
              <a:rPr lang="en-GB" altLang="en-US" sz="1100" smtClean="0">
                <a:cs typeface="Arial" pitchFamily="34" charset="0"/>
              </a:rPr>
              <a:t>Bullying and harassment -  123 days              </a:t>
            </a:r>
          </a:p>
          <a:p>
            <a:pPr>
              <a:buFont typeface="Arial" pitchFamily="34" charset="0"/>
              <a:buNone/>
            </a:pPr>
            <a:endParaRPr lang="en-GB" altLang="en-US" sz="1100" smtClean="0">
              <a:cs typeface="Arial" pitchFamily="34" charset="0"/>
            </a:endParaRPr>
          </a:p>
          <a:p>
            <a:pPr>
              <a:buFont typeface="Arial" pitchFamily="34" charset="0"/>
              <a:buNone/>
            </a:pPr>
            <a:r>
              <a:rPr lang="en-GB" altLang="en-US" sz="1100" smtClean="0">
                <a:cs typeface="Arial" pitchFamily="34" charset="0"/>
              </a:rPr>
              <a:t>Grievance -   128 days        </a:t>
            </a:r>
          </a:p>
          <a:p>
            <a:pPr>
              <a:buFont typeface="Arial" pitchFamily="34" charset="0"/>
              <a:buNone/>
            </a:pPr>
            <a:endParaRPr lang="en-GB" altLang="en-US" sz="1100" smtClean="0">
              <a:cs typeface="Arial" pitchFamily="34" charset="0"/>
            </a:endParaRPr>
          </a:p>
          <a:p>
            <a:pPr>
              <a:buFont typeface="Arial" pitchFamily="34" charset="0"/>
              <a:buNone/>
            </a:pPr>
            <a:r>
              <a:rPr lang="en-GB" altLang="en-US" sz="1100" smtClean="0">
                <a:cs typeface="Arial" pitchFamily="34" charset="0"/>
              </a:rPr>
              <a:t>Capability -  (health) 162 days                          </a:t>
            </a:r>
            <a:endParaRPr lang="en-GB" altLang="en-US" sz="1100" smtClean="0"/>
          </a:p>
        </p:txBody>
      </p:sp>
      <p:pic>
        <p:nvPicPr>
          <p:cNvPr id="10245" name="Picture 7"/>
          <p:cNvPicPr>
            <a:picLocks noGrp="1" noChangeAspect="1" noChangeArrowheads="1"/>
          </p:cNvPicPr>
          <p:nvPr>
            <p:ph sz="half" idx="1"/>
          </p:nvPr>
        </p:nvPicPr>
        <p:blipFill>
          <a:blip r:embed="rId2" cstate="print"/>
          <a:srcRect/>
          <a:stretch>
            <a:fillRect/>
          </a:stretch>
        </p:blipFill>
        <p:spPr>
          <a:xfrm>
            <a:off x="457200" y="1268413"/>
            <a:ext cx="4546600" cy="5184775"/>
          </a:xfrm>
          <a:noFill/>
          <a:ln>
            <a:solidFill>
              <a:schemeClr val="tx1"/>
            </a:solidFill>
          </a:ln>
        </p:spPr>
      </p:pic>
      <p:sp>
        <p:nvSpPr>
          <p:cNvPr id="10" name="Down Arrow 9"/>
          <p:cNvSpPr/>
          <p:nvPr/>
        </p:nvSpPr>
        <p:spPr>
          <a:xfrm>
            <a:off x="7451725" y="3933825"/>
            <a:ext cx="504825" cy="21590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srgbClr val="00B050"/>
              </a:solidFill>
            </a:endParaRPr>
          </a:p>
        </p:txBody>
      </p:sp>
      <p:sp>
        <p:nvSpPr>
          <p:cNvPr id="11" name="Down Arrow 10"/>
          <p:cNvSpPr/>
          <p:nvPr/>
        </p:nvSpPr>
        <p:spPr>
          <a:xfrm>
            <a:off x="7451725" y="4292600"/>
            <a:ext cx="504825" cy="21590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2" name="Down Arrow 11"/>
          <p:cNvSpPr/>
          <p:nvPr/>
        </p:nvSpPr>
        <p:spPr>
          <a:xfrm>
            <a:off x="7451725" y="4724400"/>
            <a:ext cx="504825" cy="217488"/>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3" name="Down Arrow 12"/>
          <p:cNvSpPr/>
          <p:nvPr/>
        </p:nvSpPr>
        <p:spPr>
          <a:xfrm>
            <a:off x="7451725" y="5084763"/>
            <a:ext cx="484188" cy="217487"/>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4" name="Down Arrow 13"/>
          <p:cNvSpPr/>
          <p:nvPr/>
        </p:nvSpPr>
        <p:spPr>
          <a:xfrm>
            <a:off x="7451725" y="5516563"/>
            <a:ext cx="484188" cy="215900"/>
          </a:xfrm>
          <a:prstGeom prst="down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14511</TotalTime>
  <Words>972</Words>
  <Application>Microsoft Office PowerPoint</Application>
  <PresentationFormat>On-screen Show (4:3)</PresentationFormat>
  <Paragraphs>219</Paragraphs>
  <Slides>10</Slides>
  <Notes>2</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Segoe UI Light</vt:lpstr>
      <vt:lpstr>Office Theme</vt:lpstr>
      <vt:lpstr>Workforce Performance Report April 2014</vt:lpstr>
      <vt:lpstr>Headline HR KPIs</vt:lpstr>
      <vt:lpstr>Headline HR KPIs - Sickness</vt:lpstr>
      <vt:lpstr>Divisional  Performance – Headlines</vt:lpstr>
      <vt:lpstr>Divisional  Performance – Headlines</vt:lpstr>
      <vt:lpstr>Recruitment Data</vt:lpstr>
      <vt:lpstr>Equality Data </vt:lpstr>
      <vt:lpstr>Equality Data</vt:lpstr>
      <vt:lpstr>Casework Data </vt:lpstr>
      <vt:lpstr>Casework Data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graeme.armitage</dc:creator>
  <cp:lastModifiedBy>justinian.habner</cp:lastModifiedBy>
  <cp:revision>911</cp:revision>
  <cp:lastPrinted>2013-11-18T16:58:46Z</cp:lastPrinted>
  <dcterms:created xsi:type="dcterms:W3CDTF">2012-09-19T08:45:33Z</dcterms:created>
  <dcterms:modified xsi:type="dcterms:W3CDTF">2014-05-21T11:01:46Z</dcterms:modified>
</cp:coreProperties>
</file>