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ink/ink1.xml" ContentType="application/inkml+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9"/>
  </p:notesMasterIdLst>
  <p:sldIdLst>
    <p:sldId id="256" r:id="rId5"/>
    <p:sldId id="259" r:id="rId6"/>
    <p:sldId id="260" r:id="rId7"/>
    <p:sldId id="261"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2648"/>
    <a:srgbClr val="003B6F"/>
    <a:srgbClr val="5287B7"/>
    <a:srgbClr val="F5F5F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5622" autoAdjust="0"/>
    <p:restoredTop sz="95749" autoAdjust="0"/>
  </p:normalViewPr>
  <p:slideViewPr>
    <p:cSldViewPr>
      <p:cViewPr>
        <p:scale>
          <a:sx n="100" d="100"/>
          <a:sy n="100" d="100"/>
        </p:scale>
        <p:origin x="-282"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ink/ink1.xml><?xml version="1.0" encoding="utf-8"?>
<inkml:ink xmlns:inkml="http://www.w3.org/2003/InkML">
  <inkml:definitions>
    <inkml:context xml:id="ctx0">
      <inkml:inkSource xml:id="inkSrc0">
        <inkml:traceFormat>
          <inkml:channel name="X" type="integer" max="9600" units="cm"/>
          <inkml:channel name="Y" type="integer" max="7200" units="cm"/>
          <inkml:channel name="F" type="integer" max="256" units="dev"/>
          <inkml:channel name="T" type="integer" max="2.14748E9" units="dev"/>
        </inkml:traceFormat>
        <inkml:channelProperties>
          <inkml:channelProperty channel="X" name="resolution" value="374.56107" units="1/cm"/>
          <inkml:channelProperty channel="Y" name="resolution" value="499.65302" units="1/cm"/>
          <inkml:channelProperty channel="F" name="resolution" value="0" units="1/dev"/>
          <inkml:channelProperty channel="T" name="resolution" value="1" units="1/dev"/>
        </inkml:channelProperties>
      </inkml:inkSource>
      <inkml:timestamp xml:id="ts0" timeString="2016-04-13T12:42:02.710"/>
    </inkml:context>
    <inkml:brush xml:id="br0">
      <inkml:brushProperty name="width" value="0.05292" units="cm"/>
      <inkml:brushProperty name="height" value="0.05292" units="cm"/>
      <inkml:brushProperty name="color" value="#FF0000"/>
    </inkml:brush>
  </inkml:definitions>
  <inkml:trace contextRef="#ctx0" brushRef="#br0">3764 8967 0 0,'-18'-29'1'0</inkml:trace>
</inkml:ink>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6FDD60-3626-4725-B7A3-A0B3857E024E}" type="datetimeFigureOut">
              <a:rPr lang="en-GB" smtClean="0"/>
              <a:pPr/>
              <a:t>18/05/2016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AA98978-EC84-48D0-8693-0764FA5B8BA3}" type="slidenum">
              <a:rPr lang="en-GB" smtClean="0"/>
              <a:pPr/>
              <a:t>‹#›</a:t>
            </a:fld>
            <a:endParaRPr lang="en-GB" dirty="0"/>
          </a:p>
        </p:txBody>
      </p:sp>
    </p:spTree>
    <p:extLst>
      <p:ext uri="{BB962C8B-B14F-4D97-AF65-F5344CB8AC3E}">
        <p14:creationId xmlns:p14="http://schemas.microsoft.com/office/powerpoint/2010/main" val="37114175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3568" y="548680"/>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755576" y="4077072"/>
            <a:ext cx="6400800" cy="1296144"/>
          </a:xfrm>
        </p:spPr>
        <p:txBody>
          <a:bodyPr/>
          <a:lstStyle>
            <a:lvl1pPr marL="0" indent="0" algn="l">
              <a:buNone/>
              <a:defRPr>
                <a:solidFill>
                  <a:srgbClr val="003B6F"/>
                </a:solidFill>
                <a:latin typeface="Segoe UI Light"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5"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6" name="Slide Number Placeholder 5"/>
          <p:cNvSpPr>
            <a:spLocks noGrp="1"/>
          </p:cNvSpPr>
          <p:nvPr>
            <p:ph type="sldNum" sz="quarter" idx="12"/>
          </p:nvPr>
        </p:nvSpPr>
        <p:spPr>
          <a:xfrm>
            <a:off x="7740472" y="5697280"/>
            <a:ext cx="1080000" cy="252000"/>
          </a:xfrm>
          <a:prstGeom prst="rect">
            <a:avLst/>
          </a:prstGeo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556792"/>
            <a:ext cx="8229600" cy="410445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8"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9"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88640"/>
            <a:ext cx="2057400" cy="547260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88640"/>
            <a:ext cx="6019800" cy="547260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8"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9"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a:xfrm>
            <a:off x="457200" y="1484784"/>
            <a:ext cx="8229600" cy="41044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8"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9" name="Slide Number Placeholder 5"/>
          <p:cNvSpPr>
            <a:spLocks noGrp="1"/>
          </p:cNvSpPr>
          <p:nvPr>
            <p:ph type="sldNum" sz="quarter" idx="12"/>
          </p:nvPr>
        </p:nvSpPr>
        <p:spPr>
          <a:xfrm>
            <a:off x="7740472" y="5697280"/>
            <a:ext cx="1080000" cy="252000"/>
          </a:xfrm>
        </p:spPr>
        <p:txBody>
          <a:bodyPr bIns="0" anchor="t" anchorCtr="0"/>
          <a:lstStyle>
            <a:lvl1pPr>
              <a:defRPr sz="1400">
                <a:solidFill>
                  <a:srgbClr val="003B6F"/>
                </a:solidFill>
                <a:latin typeface="Segoe UI" pitchFamily="34" charset="0"/>
                <a:ea typeface="Segoe UI" pitchFamily="34" charset="0"/>
                <a:cs typeface="Segoe UI" pitchFamily="34" charset="0"/>
              </a:defRPr>
            </a:lvl1pPr>
          </a:lstStyle>
          <a:p>
            <a:pPr algn="r"/>
            <a:fld id="{7D25DE80-30C0-4CD1-8796-223F4303B188}" type="slidenum">
              <a:rPr lang="en-GB" smtClean="0"/>
              <a:pPr algn="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3633043"/>
            <a:ext cx="7772400" cy="1362075"/>
          </a:xfrm>
        </p:spPr>
        <p:txBody>
          <a:bodyPr anchor="t"/>
          <a:lstStyle>
            <a:lvl1pPr algn="l">
              <a:defRPr sz="4000" b="0" cap="none"/>
            </a:lvl1pPr>
          </a:lstStyle>
          <a:p>
            <a:r>
              <a:rPr lang="en-US" smtClean="0"/>
              <a:t>Click To Edit Master Title Style</a:t>
            </a:r>
            <a:endParaRPr lang="en-GB"/>
          </a:p>
        </p:txBody>
      </p:sp>
      <p:sp>
        <p:nvSpPr>
          <p:cNvPr id="3" name="Text Placeholder 2"/>
          <p:cNvSpPr>
            <a:spLocks noGrp="1"/>
          </p:cNvSpPr>
          <p:nvPr>
            <p:ph type="body" idx="1"/>
          </p:nvPr>
        </p:nvSpPr>
        <p:spPr>
          <a:xfrm>
            <a:off x="722313" y="2132856"/>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3"/>
          <p:cNvSpPr>
            <a:spLocks noGrp="1"/>
          </p:cNvSpPr>
          <p:nvPr>
            <p:ph type="dt" sz="half" idx="10"/>
          </p:nvPr>
        </p:nvSpPr>
        <p:spPr>
          <a:xfrm>
            <a:off x="323528" y="5715511"/>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8" name="Footer Placeholder 4"/>
          <p:cNvSpPr>
            <a:spLocks noGrp="1"/>
          </p:cNvSpPr>
          <p:nvPr>
            <p:ph type="ftr" sz="quarter" idx="11"/>
          </p:nvPr>
        </p:nvSpPr>
        <p:spPr>
          <a:xfrm>
            <a:off x="2051720" y="5715511"/>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9" name="Slide Number Placeholder 5"/>
          <p:cNvSpPr>
            <a:spLocks noGrp="1"/>
          </p:cNvSpPr>
          <p:nvPr>
            <p:ph type="sldNum" sz="quarter" idx="12"/>
          </p:nvPr>
        </p:nvSpPr>
        <p:spPr>
          <a:xfrm>
            <a:off x="7740472" y="5715511"/>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412776"/>
            <a:ext cx="40386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412776"/>
            <a:ext cx="4038600" cy="423793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8"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9"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10"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41277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060848"/>
            <a:ext cx="4040188"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41277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060848"/>
            <a:ext cx="4041775" cy="36004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0"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11"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12"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6"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7"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8"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6"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7"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67544" y="18864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188640"/>
            <a:ext cx="5111750" cy="54006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12776"/>
            <a:ext cx="3008313" cy="417646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9"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10"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293096"/>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188640"/>
            <a:ext cx="5486400" cy="403244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GB" dirty="0"/>
          </a:p>
        </p:txBody>
      </p:sp>
      <p:sp>
        <p:nvSpPr>
          <p:cNvPr id="4" name="Text Placeholder 3"/>
          <p:cNvSpPr>
            <a:spLocks noGrp="1"/>
          </p:cNvSpPr>
          <p:nvPr>
            <p:ph type="body" sz="half" idx="2"/>
          </p:nvPr>
        </p:nvSpPr>
        <p:spPr>
          <a:xfrm>
            <a:off x="1792288" y="4856386"/>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3"/>
          <p:cNvSpPr>
            <a:spLocks noGrp="1"/>
          </p:cNvSpPr>
          <p:nvPr>
            <p:ph type="dt" sz="half" idx="10"/>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9" name="Footer Placeholder 4"/>
          <p:cNvSpPr>
            <a:spLocks noGrp="1"/>
          </p:cNvSpPr>
          <p:nvPr>
            <p:ph type="ftr" sz="quarter" idx="11"/>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10" name="Slide Number Placeholder 5"/>
          <p:cNvSpPr>
            <a:spLocks noGrp="1"/>
          </p:cNvSpPr>
          <p:nvPr>
            <p:ph type="sldNum" sz="quarter" idx="12"/>
          </p:nvPr>
        </p:nvSpPr>
        <p:spPr>
          <a:xfrm>
            <a:off x="7740472" y="5697280"/>
            <a:ext cx="1080000" cy="252000"/>
          </a:xfrm>
        </p:spPr>
        <p:txBody>
          <a:bodyPr bIns="0" anchor="t" anchorCtr="0"/>
          <a:lstStyle>
            <a:lvl1pPr algn="r">
              <a:defRPr sz="1400">
                <a:solidFill>
                  <a:srgbClr val="003B6F"/>
                </a:solidFill>
                <a:latin typeface="Segoe UI" pitchFamily="34" charset="0"/>
                <a:ea typeface="Segoe UI" pitchFamily="34" charset="0"/>
                <a:cs typeface="Segoe UI" pitchFamily="34" charset="0"/>
              </a:defRPr>
            </a:lvl1pPr>
          </a:lstStyle>
          <a:p>
            <a:fld id="{7D25DE80-30C0-4CD1-8796-223F4303B188}" type="slidenum">
              <a:rPr lang="en-GB" smtClean="0"/>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alpha val="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67544" y="227781"/>
            <a:ext cx="8229600" cy="1152128"/>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67544" y="1523925"/>
            <a:ext cx="8229600" cy="377728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11" name="Rectangle 10"/>
          <p:cNvSpPr/>
          <p:nvPr/>
        </p:nvSpPr>
        <p:spPr>
          <a:xfrm>
            <a:off x="3657" y="0"/>
            <a:ext cx="251520" cy="59578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9" name="Rectangle 8"/>
          <p:cNvSpPr/>
          <p:nvPr/>
        </p:nvSpPr>
        <p:spPr>
          <a:xfrm>
            <a:off x="0" y="5958000"/>
            <a:ext cx="9144000" cy="900000"/>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8" name="Rectangle 7"/>
          <p:cNvSpPr/>
          <p:nvPr/>
        </p:nvSpPr>
        <p:spPr>
          <a:xfrm>
            <a:off x="251520" y="5961186"/>
            <a:ext cx="8640000" cy="88119"/>
          </a:xfrm>
          <a:prstGeom prst="rect">
            <a:avLst/>
          </a:prstGeom>
          <a:solidFill>
            <a:srgbClr val="00264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0" name="Rectangle 9"/>
          <p:cNvSpPr/>
          <p:nvPr/>
        </p:nvSpPr>
        <p:spPr>
          <a:xfrm>
            <a:off x="251520" y="0"/>
            <a:ext cx="8640000" cy="90000"/>
          </a:xfrm>
          <a:prstGeom prst="rect">
            <a:avLst/>
          </a:prstGeom>
          <a:solidFill>
            <a:srgbClr val="003B6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2" name="Rectangle 11"/>
          <p:cNvSpPr/>
          <p:nvPr/>
        </p:nvSpPr>
        <p:spPr>
          <a:xfrm>
            <a:off x="8888020" y="1336"/>
            <a:ext cx="251520" cy="5957887"/>
          </a:xfrm>
          <a:prstGeom prst="rect">
            <a:avLst/>
          </a:prstGeom>
          <a:solidFill>
            <a:srgbClr val="F5F5F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3" name="TextBox 12"/>
          <p:cNvSpPr txBox="1"/>
          <p:nvPr/>
        </p:nvSpPr>
        <p:spPr>
          <a:xfrm>
            <a:off x="251520" y="6309900"/>
            <a:ext cx="2808312" cy="215444"/>
          </a:xfrm>
          <a:prstGeom prst="rect">
            <a:avLst/>
          </a:prstGeom>
          <a:noFill/>
        </p:spPr>
        <p:txBody>
          <a:bodyPr wrap="square" lIns="0" tIns="0" rIns="0" bIns="0" rtlCol="0">
            <a:spAutoFit/>
          </a:bodyPr>
          <a:lstStyle/>
          <a:p>
            <a:r>
              <a:rPr lang="en-GB" sz="1400" dirty="0" smtClean="0">
                <a:solidFill>
                  <a:schemeClr val="bg1"/>
                </a:solidFill>
                <a:latin typeface="Segoe UI Light" pitchFamily="34" charset="0"/>
              </a:rPr>
              <a:t>Caring, safe and excellent</a:t>
            </a:r>
            <a:endParaRPr lang="en-GB" sz="1400" dirty="0">
              <a:solidFill>
                <a:schemeClr val="bg1"/>
              </a:solidFill>
              <a:latin typeface="Segoe UI Light" pitchFamily="34" charset="0"/>
            </a:endParaRPr>
          </a:p>
        </p:txBody>
      </p:sp>
      <p:sp>
        <p:nvSpPr>
          <p:cNvPr id="15" name="Date Placeholder 3"/>
          <p:cNvSpPr>
            <a:spLocks noGrp="1"/>
          </p:cNvSpPr>
          <p:nvPr>
            <p:ph type="dt" sz="half" idx="2"/>
          </p:nvPr>
        </p:nvSpPr>
        <p:spPr>
          <a:xfrm>
            <a:off x="323528" y="5697280"/>
            <a:ext cx="1080000" cy="252000"/>
          </a:xfrm>
          <a:prstGeom prst="rect">
            <a:avLst/>
          </a:prstGeom>
        </p:spPr>
        <p:txBody>
          <a:bodyPr lIns="0" tIns="0" rIns="0" bIns="0" anchor="t" anchorCtr="0"/>
          <a:lstStyle>
            <a:lvl1pPr>
              <a:defRPr sz="1400">
                <a:solidFill>
                  <a:srgbClr val="003B6F"/>
                </a:solidFill>
                <a:latin typeface="Segoe UI" pitchFamily="34" charset="0"/>
                <a:ea typeface="Segoe UI" pitchFamily="34" charset="0"/>
                <a:cs typeface="Segoe UI" pitchFamily="34" charset="0"/>
              </a:defRPr>
            </a:lvl1pPr>
          </a:lstStyle>
          <a:p>
            <a:fld id="{FFDC71AB-68A6-4E23-B674-BDE4565605DC}" type="datetimeFigureOut">
              <a:rPr lang="en-GB" smtClean="0"/>
              <a:pPr/>
              <a:t>18/05/2016</a:t>
            </a:fld>
            <a:endParaRPr lang="en-GB" dirty="0"/>
          </a:p>
        </p:txBody>
      </p:sp>
      <p:sp>
        <p:nvSpPr>
          <p:cNvPr id="16" name="Footer Placeholder 4"/>
          <p:cNvSpPr>
            <a:spLocks noGrp="1"/>
          </p:cNvSpPr>
          <p:nvPr>
            <p:ph type="ftr" sz="quarter" idx="3"/>
          </p:nvPr>
        </p:nvSpPr>
        <p:spPr>
          <a:xfrm>
            <a:off x="2051720" y="5697280"/>
            <a:ext cx="5112568" cy="252000"/>
          </a:xfrm>
          <a:prstGeom prst="rect">
            <a:avLst/>
          </a:prstGeom>
        </p:spPr>
        <p:txBody>
          <a:bodyPr lIns="0" tIns="0" rIns="0" bIns="0" anchor="t" anchorCtr="0"/>
          <a:lstStyle>
            <a:lvl1pPr algn="ctr">
              <a:defRPr sz="1400">
                <a:solidFill>
                  <a:srgbClr val="003B6F"/>
                </a:solidFill>
                <a:latin typeface="Segoe UI" pitchFamily="34" charset="0"/>
                <a:ea typeface="Segoe UI" pitchFamily="34" charset="0"/>
                <a:cs typeface="Segoe UI" pitchFamily="34" charset="0"/>
              </a:defRPr>
            </a:lvl1pPr>
          </a:lstStyle>
          <a:p>
            <a:endParaRPr lang="en-GB" dirty="0"/>
          </a:p>
        </p:txBody>
      </p:sp>
      <p:sp>
        <p:nvSpPr>
          <p:cNvPr id="17" name="Slide Number Placeholder 5"/>
          <p:cNvSpPr>
            <a:spLocks noGrp="1"/>
          </p:cNvSpPr>
          <p:nvPr>
            <p:ph type="sldNum" sz="quarter" idx="4"/>
          </p:nvPr>
        </p:nvSpPr>
        <p:spPr>
          <a:xfrm>
            <a:off x="7740472" y="5697280"/>
            <a:ext cx="1080000" cy="252000"/>
          </a:xfrm>
          <a:prstGeom prst="rect">
            <a:avLst/>
          </a:prstGeom>
        </p:spPr>
        <p:txBody>
          <a:bodyPr bIns="0" anchor="t" anchorCtr="0"/>
          <a:lstStyle>
            <a:lvl1pPr>
              <a:defRPr sz="1400">
                <a:solidFill>
                  <a:srgbClr val="003B6F"/>
                </a:solidFill>
                <a:latin typeface="Segoe UI" pitchFamily="34" charset="0"/>
                <a:ea typeface="Segoe UI" pitchFamily="34" charset="0"/>
                <a:cs typeface="Segoe UI" pitchFamily="34" charset="0"/>
              </a:defRPr>
            </a:lvl1pPr>
          </a:lstStyle>
          <a:p>
            <a:pPr algn="r"/>
            <a:fld id="{7D25DE80-30C0-4CD1-8796-223F4303B188}" type="slidenum">
              <a:rPr lang="en-GB" smtClean="0"/>
              <a:pPr algn="r"/>
              <a:t>‹#›</a:t>
            </a:fld>
            <a:endParaRPr lang="en-GB" dirty="0"/>
          </a:p>
        </p:txBody>
      </p:sp>
      <p:pic>
        <p:nvPicPr>
          <p:cNvPr id="18" name="Picture 17" descr="powerpointlogo.jpg"/>
          <p:cNvPicPr>
            <a:picLocks noChangeAspect="1"/>
          </p:cNvPicPr>
          <p:nvPr/>
        </p:nvPicPr>
        <p:blipFill>
          <a:blip r:embed="rId13" cstate="print"/>
          <a:stretch>
            <a:fillRect/>
          </a:stretch>
        </p:blipFill>
        <p:spPr>
          <a:xfrm>
            <a:off x="7011079" y="6237312"/>
            <a:ext cx="1881401" cy="386139"/>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spcBef>
          <a:spcPct val="0"/>
        </a:spcBef>
        <a:buNone/>
        <a:defRPr sz="4400" kern="1200">
          <a:solidFill>
            <a:srgbClr val="003B6F"/>
          </a:solidFill>
          <a:latin typeface="Segoe UI Light" pitchFamily="34" charset="0"/>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rgbClr val="003B6F"/>
          </a:solidFill>
          <a:latin typeface="Segoe UI" pitchFamily="34" charset="0"/>
          <a:ea typeface="Segoe UI" pitchFamily="34" charset="0"/>
          <a:cs typeface="Segoe UI" pitchFamily="34" charset="0"/>
        </a:defRPr>
      </a:lvl1pPr>
      <a:lvl2pPr marL="742950" indent="-285750" algn="l" defTabSz="914400" rtl="0" eaLnBrk="1" latinLnBrk="0" hangingPunct="1">
        <a:spcBef>
          <a:spcPct val="20000"/>
        </a:spcBef>
        <a:buFont typeface="Arial" pitchFamily="34" charset="0"/>
        <a:buChar char="–"/>
        <a:defRPr sz="2800" kern="1200">
          <a:solidFill>
            <a:srgbClr val="003B6F"/>
          </a:solidFill>
          <a:latin typeface="Segoe UI" pitchFamily="34" charset="0"/>
          <a:ea typeface="Segoe UI" pitchFamily="34" charset="0"/>
          <a:cs typeface="Segoe UI" pitchFamily="34" charset="0"/>
        </a:defRPr>
      </a:lvl2pPr>
      <a:lvl3pPr marL="1143000" indent="-228600" algn="l" defTabSz="914400" rtl="0" eaLnBrk="1" latinLnBrk="0" hangingPunct="1">
        <a:spcBef>
          <a:spcPct val="20000"/>
        </a:spcBef>
        <a:buFont typeface="Arial" pitchFamily="34" charset="0"/>
        <a:buChar char="•"/>
        <a:defRPr sz="2400" kern="1200">
          <a:solidFill>
            <a:srgbClr val="003B6F"/>
          </a:solidFill>
          <a:latin typeface="Segoe UI" pitchFamily="34" charset="0"/>
          <a:ea typeface="Segoe UI" pitchFamily="34" charset="0"/>
          <a:cs typeface="Segoe UI" pitchFamily="34" charset="0"/>
        </a:defRPr>
      </a:lvl3pPr>
      <a:lvl4pPr marL="1600200" indent="-228600" algn="l" defTabSz="914400" rtl="0" eaLnBrk="1" latinLnBrk="0" hangingPunct="1">
        <a:spcBef>
          <a:spcPct val="20000"/>
        </a:spcBef>
        <a:buFont typeface="Arial" pitchFamily="34" charset="0"/>
        <a:buChar char="–"/>
        <a:defRPr sz="2000" kern="1200">
          <a:solidFill>
            <a:srgbClr val="003B6F"/>
          </a:solidFill>
          <a:latin typeface="Segoe UI" pitchFamily="34" charset="0"/>
          <a:ea typeface="Segoe UI" pitchFamily="34" charset="0"/>
          <a:cs typeface="Segoe UI" pitchFamily="34" charset="0"/>
        </a:defRPr>
      </a:lvl4pPr>
      <a:lvl5pPr marL="2057400" indent="-228600" algn="l" defTabSz="914400" rtl="0" eaLnBrk="1" latinLnBrk="0" hangingPunct="1">
        <a:spcBef>
          <a:spcPct val="20000"/>
        </a:spcBef>
        <a:buFont typeface="Arial" pitchFamily="34" charset="0"/>
        <a:buChar char="»"/>
        <a:defRPr sz="2000" kern="1200">
          <a:solidFill>
            <a:srgbClr val="003B6F"/>
          </a:solidFill>
          <a:latin typeface="Segoe UI" pitchFamily="34" charset="0"/>
          <a:ea typeface="Segoe UI" pitchFamily="34" charset="0"/>
          <a:cs typeface="Segoe UI"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customXml" Target="../ink/ink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b="1" dirty="0" smtClean="0"/>
              <a:t>Chief Operating Officer’s Report</a:t>
            </a:r>
            <a:endParaRPr lang="en-GB" b="1" dirty="0"/>
          </a:p>
        </p:txBody>
      </p:sp>
      <p:sp>
        <p:nvSpPr>
          <p:cNvPr id="3" name="Subtitle 2"/>
          <p:cNvSpPr>
            <a:spLocks noGrp="1"/>
          </p:cNvSpPr>
          <p:nvPr>
            <p:ph type="subTitle" idx="1"/>
          </p:nvPr>
        </p:nvSpPr>
        <p:spPr/>
        <p:txBody>
          <a:bodyPr>
            <a:normAutofit/>
          </a:bodyPr>
          <a:lstStyle/>
          <a:p>
            <a:r>
              <a:rPr lang="en-GB" sz="2400" b="1" dirty="0" smtClean="0"/>
              <a:t>Dominic Hardisty</a:t>
            </a:r>
          </a:p>
          <a:p>
            <a:r>
              <a:rPr lang="en-GB" sz="2400" b="1" dirty="0" smtClean="0"/>
              <a:t>May 2016</a:t>
            </a:r>
            <a:endParaRPr lang="en-GB" sz="2400" b="1" dirty="0"/>
          </a:p>
        </p:txBody>
      </p:sp>
      <mc:AlternateContent xmlns:mc="http://schemas.openxmlformats.org/markup-compatibility/2006" xmlns:p14="http://schemas.microsoft.com/office/powerpoint/2010/main">
        <mc:Choice Requires="p14">
          <p:contentPart p14:bwMode="auto" r:id="rId2">
            <p14:nvContentPartPr>
              <p14:cNvPr id="4" name="Ink 3"/>
              <p14:cNvContentPartPr/>
              <p14:nvPr/>
            </p14:nvContentPartPr>
            <p14:xfrm>
              <a:off x="1348560" y="3217680"/>
              <a:ext cx="6840" cy="10800"/>
            </p14:xfrm>
          </p:contentPart>
        </mc:Choice>
        <mc:Fallback xmlns="">
          <p:pic>
            <p:nvPicPr>
              <p:cNvPr id="4" name="Ink 3"/>
              <p:cNvPicPr/>
              <p:nvPr/>
            </p:nvPicPr>
            <p:blipFill>
              <a:blip r:embed="rId3"/>
              <a:stretch>
                <a:fillRect/>
              </a:stretch>
            </p:blipFill>
            <p:spPr>
              <a:xfrm>
                <a:off x="1346040" y="3215160"/>
                <a:ext cx="11880" cy="15840"/>
              </a:xfrm>
              <a:prstGeom prst="rect">
                <a:avLst/>
              </a:prstGeom>
            </p:spPr>
          </p:pic>
        </mc:Fallback>
      </mc:AlternateContent>
      <p:sp>
        <p:nvSpPr>
          <p:cNvPr id="5" name="TextBox 4"/>
          <p:cNvSpPr txBox="1"/>
          <p:nvPr/>
        </p:nvSpPr>
        <p:spPr>
          <a:xfrm>
            <a:off x="6732240" y="332656"/>
            <a:ext cx="1944216" cy="461665"/>
          </a:xfrm>
          <a:prstGeom prst="rect">
            <a:avLst/>
          </a:prstGeom>
          <a:noFill/>
        </p:spPr>
        <p:txBody>
          <a:bodyPr wrap="square" rtlCol="0">
            <a:spAutoFit/>
          </a:bodyPr>
          <a:lstStyle/>
          <a:p>
            <a:pPr algn="ctr"/>
            <a:r>
              <a:rPr lang="en-GB" sz="1200" b="1" dirty="0" smtClean="0">
                <a:latin typeface="Arial" panose="020B0604020202020204" pitchFamily="34" charset="0"/>
                <a:cs typeface="Arial" panose="020B0604020202020204" pitchFamily="34" charset="0"/>
              </a:rPr>
              <a:t>BOD 63/2016</a:t>
            </a:r>
            <a:endParaRPr lang="en-GB" sz="1200" dirty="0" smtClean="0">
              <a:latin typeface="Arial" panose="020B0604020202020204" pitchFamily="34" charset="0"/>
              <a:cs typeface="Arial" panose="020B0604020202020204" pitchFamily="34" charset="0"/>
            </a:endParaRPr>
          </a:p>
          <a:p>
            <a:pPr algn="ctr"/>
            <a:r>
              <a:rPr lang="en-GB" sz="1100" dirty="0" smtClean="0">
                <a:latin typeface="Arial" panose="020B0604020202020204" pitchFamily="34" charset="0"/>
                <a:cs typeface="Arial" panose="020B0604020202020204" pitchFamily="34" charset="0"/>
              </a:rPr>
              <a:t>(agenda item: 7)</a:t>
            </a:r>
            <a:endParaRPr lang="en-GB" sz="1100" dirty="0">
              <a:latin typeface="Arial" panose="020B0604020202020204" pitchFamily="34" charset="0"/>
              <a:cs typeface="Arial" panose="020B0604020202020204"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384"/>
            <a:ext cx="8229600" cy="864096"/>
          </a:xfrm>
        </p:spPr>
        <p:txBody>
          <a:bodyPr>
            <a:normAutofit/>
          </a:bodyPr>
          <a:lstStyle/>
          <a:p>
            <a:r>
              <a:rPr lang="en-GB" sz="3200" b="1" dirty="0" smtClean="0"/>
              <a:t>Adult Directorate</a:t>
            </a:r>
            <a:endParaRPr lang="en-GB"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808529331"/>
              </p:ext>
            </p:extLst>
          </p:nvPr>
        </p:nvGraphicFramePr>
        <p:xfrm>
          <a:off x="251520" y="721676"/>
          <a:ext cx="8568952" cy="5017692"/>
        </p:xfrm>
        <a:graphic>
          <a:graphicData uri="http://schemas.openxmlformats.org/drawingml/2006/table">
            <a:tbl>
              <a:tblPr firstRow="1" firstCol="1" bandRow="1">
                <a:tableStyleId>{5C22544A-7EE6-4342-B048-85BDC9FD1C3A}</a:tableStyleId>
              </a:tblPr>
              <a:tblGrid>
                <a:gridCol w="1008112"/>
                <a:gridCol w="4110746"/>
                <a:gridCol w="3450094"/>
              </a:tblGrid>
              <a:tr h="451020">
                <a:tc>
                  <a:txBody>
                    <a:bodyPr/>
                    <a:lstStyle/>
                    <a:p>
                      <a:endParaRPr lang="en-GB" sz="1400" b="1" dirty="0">
                        <a:latin typeface="Segoe UI Light" pitchFamily="34" charset="0"/>
                      </a:endParaRPr>
                    </a:p>
                  </a:txBody>
                  <a:tcPr>
                    <a:noFill/>
                  </a:tcPr>
                </a:tc>
                <a:tc>
                  <a:txBody>
                    <a:bodyPr/>
                    <a:lstStyle/>
                    <a:p>
                      <a:pPr algn="ctr"/>
                      <a:r>
                        <a:rPr lang="en-GB" sz="1100" b="1" dirty="0" smtClean="0">
                          <a:latin typeface="Segoe UI Light" pitchFamily="34" charset="0"/>
                        </a:rPr>
                        <a:t>Areas</a:t>
                      </a:r>
                      <a:r>
                        <a:rPr lang="en-GB" sz="1100" b="1" baseline="0" dirty="0" smtClean="0">
                          <a:latin typeface="Segoe UI Light" pitchFamily="34" charset="0"/>
                        </a:rPr>
                        <a:t> of Excellence</a:t>
                      </a:r>
                      <a:endParaRPr lang="en-GB" sz="1100" b="1" dirty="0">
                        <a:latin typeface="Segoe UI Light" pitchFamily="34" charset="0"/>
                      </a:endParaRPr>
                    </a:p>
                  </a:txBody>
                  <a:tcPr>
                    <a:solidFill>
                      <a:schemeClr val="tx2"/>
                    </a:solidFill>
                  </a:tcPr>
                </a:tc>
                <a:tc>
                  <a:txBody>
                    <a:bodyPr/>
                    <a:lstStyle/>
                    <a:p>
                      <a:pPr algn="ctr"/>
                      <a:r>
                        <a:rPr lang="en-GB" sz="1100" b="1" dirty="0" smtClean="0">
                          <a:latin typeface="Segoe UI Light" pitchFamily="34" charset="0"/>
                        </a:rPr>
                        <a:t>Issues </a:t>
                      </a:r>
                      <a:r>
                        <a:rPr lang="en-GB" sz="1100" b="1" baseline="0" dirty="0" smtClean="0">
                          <a:latin typeface="Segoe UI Light" pitchFamily="34" charset="0"/>
                        </a:rPr>
                        <a:t>of Potential Concern</a:t>
                      </a:r>
                      <a:endParaRPr lang="en-GB" sz="1100" b="1" dirty="0">
                        <a:latin typeface="Segoe UI Light" pitchFamily="34" charset="0"/>
                      </a:endParaRPr>
                    </a:p>
                  </a:txBody>
                  <a:tcPr>
                    <a:solidFill>
                      <a:schemeClr val="tx2"/>
                    </a:solidFill>
                  </a:tcPr>
                </a:tc>
              </a:tr>
              <a:tr h="1680240">
                <a:tc>
                  <a:txBody>
                    <a:bodyPr/>
                    <a:lstStyle/>
                    <a:p>
                      <a:r>
                        <a:rPr lang="en-GB" sz="1100" dirty="0" smtClean="0">
                          <a:latin typeface="Segoe UI Light" pitchFamily="34" charset="0"/>
                        </a:rPr>
                        <a:t>Quality</a:t>
                      </a:r>
                    </a:p>
                    <a:p>
                      <a:r>
                        <a:rPr lang="en-GB" sz="1100" dirty="0" smtClean="0">
                          <a:latin typeface="Segoe UI Light" pitchFamily="34" charset="0"/>
                        </a:rPr>
                        <a:t>(safe, effective, caring)</a:t>
                      </a:r>
                    </a:p>
                    <a:p>
                      <a:endParaRPr lang="en-GB" sz="1100" dirty="0" smtClean="0">
                        <a:latin typeface="Segoe UI Light" pitchFamily="34" charset="0"/>
                      </a:endParaRPr>
                    </a:p>
                    <a:p>
                      <a:endParaRPr lang="en-GB" sz="1100" dirty="0">
                        <a:latin typeface="Segoe UI Light" pitchFamily="34" charset="0"/>
                      </a:endParaRPr>
                    </a:p>
                  </a:txBody>
                  <a:tcPr>
                    <a:solidFill>
                      <a:schemeClr val="tx2"/>
                    </a:solidFill>
                  </a:tcPr>
                </a:tc>
                <a:tc>
                  <a:txBody>
                    <a:bodyPr/>
                    <a:lstStyle/>
                    <a:p>
                      <a:r>
                        <a:rPr lang="en-GB" sz="1000" baseline="0" dirty="0" smtClean="0">
                          <a:solidFill>
                            <a:schemeClr val="tx2"/>
                          </a:solidFill>
                          <a:latin typeface="Segoe UI Light" pitchFamily="34" charset="0"/>
                        </a:rPr>
                        <a:t>Oxford MHP event on 12</a:t>
                      </a:r>
                      <a:r>
                        <a:rPr lang="en-GB" sz="1000" baseline="30000" dirty="0" smtClean="0">
                          <a:solidFill>
                            <a:schemeClr val="tx2"/>
                          </a:solidFill>
                          <a:latin typeface="Segoe UI Light" pitchFamily="34" charset="0"/>
                        </a:rPr>
                        <a:t>th</a:t>
                      </a:r>
                      <a:r>
                        <a:rPr lang="en-GB" sz="1000" baseline="0" dirty="0" smtClean="0">
                          <a:solidFill>
                            <a:schemeClr val="tx2"/>
                          </a:solidFill>
                          <a:latin typeface="Segoe UI Light" pitchFamily="34" charset="0"/>
                        </a:rPr>
                        <a:t> May celebrated a number of successes, including the Recovery College, which received the OCVA Partnership Award. MIND, Connection and Elmore workers are working closely AMHTs, and Response and Restore workers engaging with services..</a:t>
                      </a:r>
                    </a:p>
                    <a:p>
                      <a:r>
                        <a:rPr lang="en-GB" sz="1000" baseline="0" dirty="0" smtClean="0">
                          <a:solidFill>
                            <a:schemeClr val="tx2"/>
                          </a:solidFill>
                          <a:latin typeface="Segoe UI Light" pitchFamily="34" charset="0"/>
                        </a:rPr>
                        <a:t>Pre-CQC Visits have taken place to all areas, and 13 peer reviews been completed. The Director of Nursing has begun a new series of visits to areas and the CEO will also be visiting services.</a:t>
                      </a:r>
                    </a:p>
                    <a:p>
                      <a:r>
                        <a:rPr lang="en-GB" sz="1000" baseline="0" dirty="0" smtClean="0">
                          <a:solidFill>
                            <a:schemeClr val="tx2"/>
                          </a:solidFill>
                          <a:latin typeface="Segoe UI Light" pitchFamily="34" charset="0"/>
                        </a:rPr>
                        <a:t>Directorate Linking leaders event took place on 25</a:t>
                      </a:r>
                      <a:r>
                        <a:rPr lang="en-GB" sz="1000" baseline="30000" dirty="0" smtClean="0">
                          <a:solidFill>
                            <a:schemeClr val="tx2"/>
                          </a:solidFill>
                          <a:latin typeface="Segoe UI Light" pitchFamily="34" charset="0"/>
                        </a:rPr>
                        <a:t>th</a:t>
                      </a:r>
                      <a:r>
                        <a:rPr lang="en-GB" sz="1000" baseline="0" dirty="0" smtClean="0">
                          <a:solidFill>
                            <a:schemeClr val="tx2"/>
                          </a:solidFill>
                          <a:latin typeface="Segoe UI Light" pitchFamily="34" charset="0"/>
                        </a:rPr>
                        <a:t> April, was well attended and there were many areas of good practice shared across all adult services.</a:t>
                      </a:r>
                    </a:p>
                  </a:txBody>
                  <a:tcPr>
                    <a:solidFill>
                      <a:schemeClr val="accent1">
                        <a:lumMod val="20000"/>
                        <a:lumOff val="80000"/>
                      </a:schemeClr>
                    </a:solidFill>
                  </a:tcPr>
                </a:tc>
                <a:tc>
                  <a:txBody>
                    <a:bodyPr/>
                    <a:lstStyle/>
                    <a:p>
                      <a:r>
                        <a:rPr lang="en-GB" sz="1000" dirty="0" smtClean="0">
                          <a:solidFill>
                            <a:schemeClr val="tx2"/>
                          </a:solidFill>
                          <a:latin typeface="Segoe UI Light" pitchFamily="34" charset="0"/>
                        </a:rPr>
                        <a:t>There has been severe pressure on beds, particularly for</a:t>
                      </a:r>
                      <a:r>
                        <a:rPr lang="en-GB" sz="1000" baseline="0" dirty="0" smtClean="0">
                          <a:solidFill>
                            <a:schemeClr val="tx2"/>
                          </a:solidFill>
                          <a:latin typeface="Segoe UI Light" pitchFamily="34" charset="0"/>
                        </a:rPr>
                        <a:t> female admissions, leading &gt;10 patients being out of area at the time of writing.</a:t>
                      </a:r>
                    </a:p>
                    <a:p>
                      <a:r>
                        <a:rPr lang="en-GB" sz="1000" baseline="0" dirty="0" smtClean="0">
                          <a:solidFill>
                            <a:schemeClr val="tx2"/>
                          </a:solidFill>
                          <a:latin typeface="Segoe UI Light" pitchFamily="34" charset="0"/>
                        </a:rPr>
                        <a:t>The Whistleblowing report on Ashurst ward was signed off by the Exec. There are 14 areas for improvement and these are being actioned. The Directorate has replaced the modern matron and has developed a clear plan with milestones to address the issues raised. Dr Sue Llewelyn will be working with the clinical team with a focus on team working and cultural development.</a:t>
                      </a:r>
                      <a:endParaRPr lang="en-GB" sz="1000" dirty="0">
                        <a:solidFill>
                          <a:schemeClr val="tx2"/>
                        </a:solidFill>
                        <a:latin typeface="Segoe UI Light" pitchFamily="34" charset="0"/>
                      </a:endParaRPr>
                    </a:p>
                  </a:txBody>
                  <a:tcPr>
                    <a:solidFill>
                      <a:schemeClr val="accent1">
                        <a:lumMod val="20000"/>
                        <a:lumOff val="80000"/>
                      </a:schemeClr>
                    </a:solidFill>
                  </a:tcPr>
                </a:tc>
              </a:tr>
              <a:tr h="1008112">
                <a:tc>
                  <a:txBody>
                    <a:bodyPr/>
                    <a:lstStyle/>
                    <a:p>
                      <a:r>
                        <a:rPr lang="en-GB" sz="1100" dirty="0" smtClean="0">
                          <a:latin typeface="Segoe UI Light" pitchFamily="34" charset="0"/>
                        </a:rPr>
                        <a:t>Finance/CIPs</a:t>
                      </a:r>
                    </a:p>
                    <a:p>
                      <a:endParaRPr lang="en-GB" sz="1100" dirty="0" smtClean="0">
                        <a:latin typeface="Segoe UI Light" pitchFamily="34" charset="0"/>
                      </a:endParaRPr>
                    </a:p>
                    <a:p>
                      <a:endParaRPr lang="en-GB" sz="1100" dirty="0" smtClean="0">
                        <a:latin typeface="Segoe UI Light" pitchFamily="34" charset="0"/>
                      </a:endParaRPr>
                    </a:p>
                    <a:p>
                      <a:endParaRPr lang="en-GB" sz="1100" dirty="0">
                        <a:latin typeface="Segoe UI Light" pitchFamily="34" charset="0"/>
                      </a:endParaRPr>
                    </a:p>
                  </a:txBody>
                  <a:tcPr>
                    <a:solidFill>
                      <a:schemeClr val="tx2"/>
                    </a:solidFill>
                  </a:tcPr>
                </a:tc>
                <a:tc>
                  <a:txBody>
                    <a:bodyPr/>
                    <a:lstStyle/>
                    <a:p>
                      <a:r>
                        <a:rPr lang="en-GB" sz="1000" dirty="0" smtClean="0">
                          <a:solidFill>
                            <a:schemeClr val="tx2"/>
                          </a:solidFill>
                          <a:latin typeface="Segoe UI Light" pitchFamily="34" charset="0"/>
                        </a:rPr>
                        <a:t>CIP meetings are all scheduled and external consultancy support is agreed by the COO, they will start working with the Directorates in the near future.</a:t>
                      </a:r>
                      <a:endParaRPr lang="en-GB" sz="1000" dirty="0">
                        <a:solidFill>
                          <a:schemeClr val="tx2"/>
                        </a:solidFill>
                        <a:latin typeface="Segoe UI Light" pitchFamily="34"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solidFill>
                            <a:schemeClr val="tx2"/>
                          </a:solidFill>
                          <a:latin typeface="Segoe UI Light" pitchFamily="34" charset="0"/>
                        </a:rPr>
                        <a:t>OCCG have agreed to provide arbitration for those cases where funding is disputed (they are viewed by OH as outside the scope of the MHOBC). Placements for these are still being made and funding is met by OCC currently.</a:t>
                      </a:r>
                    </a:p>
                    <a:p>
                      <a:pPr marL="0" marR="0" indent="0" algn="l" defTabSz="914400" rtl="0" eaLnBrk="1" fontAlgn="auto" latinLnBrk="0" hangingPunct="1">
                        <a:lnSpc>
                          <a:spcPct val="100000"/>
                        </a:lnSpc>
                        <a:spcBef>
                          <a:spcPts val="0"/>
                        </a:spcBef>
                        <a:spcAft>
                          <a:spcPts val="0"/>
                        </a:spcAft>
                        <a:buClrTx/>
                        <a:buSzTx/>
                        <a:buFontTx/>
                        <a:buNone/>
                        <a:tabLst/>
                        <a:defRPr/>
                      </a:pPr>
                      <a:r>
                        <a:rPr lang="en-GB" sz="1000" baseline="0" dirty="0" smtClean="0">
                          <a:solidFill>
                            <a:schemeClr val="tx2"/>
                          </a:solidFill>
                          <a:latin typeface="Segoe UI Light" pitchFamily="34" charset="0"/>
                        </a:rPr>
                        <a:t>Month 1 financial position if £170k adverse, this overspend is against OATS, Ashurst Ward and non-pay.</a:t>
                      </a:r>
                      <a:endParaRPr lang="en-GB" sz="1000" dirty="0">
                        <a:solidFill>
                          <a:schemeClr val="tx2"/>
                        </a:solidFill>
                        <a:latin typeface="Segoe UI Light" pitchFamily="34" charset="0"/>
                      </a:endParaRPr>
                    </a:p>
                  </a:txBody>
                  <a:tcPr>
                    <a:solidFill>
                      <a:schemeClr val="accent1">
                        <a:lumMod val="20000"/>
                        <a:lumOff val="80000"/>
                      </a:schemeClr>
                    </a:solidFill>
                  </a:tcPr>
                </a:tc>
              </a:tr>
              <a:tr h="720080">
                <a:tc>
                  <a:txBody>
                    <a:bodyPr/>
                    <a:lstStyle/>
                    <a:p>
                      <a:r>
                        <a:rPr lang="en-GB" sz="1000" dirty="0" smtClean="0">
                          <a:latin typeface="Segoe UI Light" pitchFamily="34" charset="0"/>
                        </a:rPr>
                        <a:t>Workforce</a:t>
                      </a:r>
                    </a:p>
                    <a:p>
                      <a:endParaRPr lang="en-GB" sz="1000" dirty="0" smtClean="0">
                        <a:latin typeface="Segoe UI Light" pitchFamily="34" charset="0"/>
                      </a:endParaRPr>
                    </a:p>
                    <a:p>
                      <a:endParaRPr lang="en-GB" sz="1000" dirty="0" smtClean="0">
                        <a:latin typeface="Segoe UI Light" pitchFamily="34" charset="0"/>
                      </a:endParaRPr>
                    </a:p>
                  </a:txBody>
                  <a:tcPr>
                    <a:solidFill>
                      <a:schemeClr val="tx2"/>
                    </a:solidFill>
                  </a:tcPr>
                </a:tc>
                <a:tc>
                  <a:txBody>
                    <a:bodyPr/>
                    <a:lstStyle/>
                    <a:p>
                      <a:pPr marL="0" marR="0" indent="0" algn="l" rtl="0" eaLnBrk="1" fontAlgn="auto" latinLnBrk="0" hangingPunct="1">
                        <a:spcBef>
                          <a:spcPts val="0"/>
                        </a:spcBef>
                        <a:spcAft>
                          <a:spcPts val="0"/>
                        </a:spcAft>
                      </a:pPr>
                      <a:r>
                        <a:rPr lang="en-GB" sz="1000" b="0" i="0" u="none" strike="noStrike" kern="1200" baseline="0" dirty="0">
                          <a:solidFill>
                            <a:srgbClr val="002648"/>
                          </a:solidFill>
                          <a:effectLst/>
                          <a:latin typeface="Segoe UI Light"/>
                        </a:rPr>
                        <a:t>Training </a:t>
                      </a:r>
                      <a:r>
                        <a:rPr lang="en-GB" sz="1000" b="0" i="0" u="none" strike="noStrike" kern="1200" baseline="0" dirty="0" smtClean="0">
                          <a:solidFill>
                            <a:srgbClr val="002648"/>
                          </a:solidFill>
                          <a:effectLst/>
                          <a:latin typeface="Segoe UI Light"/>
                        </a:rPr>
                        <a:t>performance </a:t>
                      </a:r>
                      <a:r>
                        <a:rPr lang="en-GB" sz="1000" b="0" i="0" u="none" strike="noStrike" kern="1200" baseline="0" dirty="0">
                          <a:solidFill>
                            <a:srgbClr val="002648"/>
                          </a:solidFill>
                          <a:effectLst/>
                          <a:latin typeface="Segoe UI Light"/>
                        </a:rPr>
                        <a:t>improving across most areas – overall there has been a 3% increase in </a:t>
                      </a:r>
                      <a:r>
                        <a:rPr lang="en-GB" sz="1000" b="0" i="0" u="none" strike="noStrike" kern="1200" baseline="0" dirty="0" smtClean="0">
                          <a:solidFill>
                            <a:srgbClr val="002648"/>
                          </a:solidFill>
                          <a:effectLst/>
                          <a:latin typeface="Segoe UI Light"/>
                        </a:rPr>
                        <a:t>MT </a:t>
                      </a:r>
                      <a:r>
                        <a:rPr lang="en-GB" sz="1000" b="0" i="0" u="none" strike="noStrike" kern="1200" baseline="0" dirty="0">
                          <a:solidFill>
                            <a:srgbClr val="002648"/>
                          </a:solidFill>
                          <a:effectLst/>
                          <a:latin typeface="Segoe UI Light"/>
                        </a:rPr>
                        <a:t>completed and 1% increase in PDRs. Fire safety training levels need to improve, L&amp;D have now agreed extra sessions to support improvement. </a:t>
                      </a:r>
                      <a:endParaRPr lang="en-GB" sz="1000" b="0" i="0" u="none" strike="noStrike" dirty="0">
                        <a:effectLst/>
                        <a:latin typeface="Arial"/>
                      </a:endParaRPr>
                    </a:p>
                  </a:txBody>
                  <a:tcPr>
                    <a:solidFill>
                      <a:schemeClr val="accent1">
                        <a:lumMod val="20000"/>
                        <a:lumOff val="80000"/>
                      </a:schemeClr>
                    </a:solidFill>
                  </a:tcPr>
                </a:tc>
                <a:tc>
                  <a:txBody>
                    <a:bodyPr/>
                    <a:lstStyle/>
                    <a:p>
                      <a:pPr marL="0" algn="l" rtl="0" eaLnBrk="1" fontAlgn="t" latinLnBrk="0" hangingPunct="1">
                        <a:spcBef>
                          <a:spcPts val="0"/>
                        </a:spcBef>
                        <a:spcAft>
                          <a:spcPts val="0"/>
                        </a:spcAft>
                      </a:pPr>
                      <a:r>
                        <a:rPr lang="en-GB" sz="1000" b="0" i="0" u="none" strike="noStrike" kern="1200" dirty="0">
                          <a:solidFill>
                            <a:srgbClr val="002648"/>
                          </a:solidFill>
                          <a:effectLst/>
                          <a:latin typeface="Segoe UI Light"/>
                        </a:rPr>
                        <a:t>Recruitment</a:t>
                      </a:r>
                      <a:r>
                        <a:rPr lang="en-GB" sz="1000" b="0" i="0" u="none" strike="noStrike" kern="1200" baseline="0" dirty="0">
                          <a:solidFill>
                            <a:srgbClr val="002648"/>
                          </a:solidFill>
                          <a:effectLst/>
                          <a:latin typeface="Segoe UI Light"/>
                        </a:rPr>
                        <a:t> continues to be problematic </a:t>
                      </a:r>
                      <a:r>
                        <a:rPr lang="en-GB" sz="1000" b="0" i="0" u="none" strike="noStrike" kern="1200" baseline="0" dirty="0" smtClean="0">
                          <a:solidFill>
                            <a:srgbClr val="002648"/>
                          </a:solidFill>
                          <a:effectLst/>
                          <a:latin typeface="Segoe UI Light"/>
                        </a:rPr>
                        <a:t>.  Despite </a:t>
                      </a:r>
                      <a:r>
                        <a:rPr lang="en-GB" sz="1000" b="0" i="0" u="none" strike="noStrike" kern="1200" baseline="0" dirty="0">
                          <a:solidFill>
                            <a:srgbClr val="002648"/>
                          </a:solidFill>
                          <a:effectLst/>
                          <a:latin typeface="Segoe UI Light"/>
                        </a:rPr>
                        <a:t>centralising the function to speed up </a:t>
                      </a:r>
                      <a:r>
                        <a:rPr lang="en-GB" sz="1000" b="0" i="0" u="none" strike="noStrike" kern="1200" baseline="0" dirty="0" smtClean="0">
                          <a:solidFill>
                            <a:srgbClr val="002648"/>
                          </a:solidFill>
                          <a:effectLst/>
                          <a:latin typeface="Segoe UI Light"/>
                        </a:rPr>
                        <a:t>processes </a:t>
                      </a:r>
                      <a:r>
                        <a:rPr lang="en-GB" sz="1000" b="0" i="0" u="none" strike="noStrike" kern="1200" baseline="0" dirty="0">
                          <a:solidFill>
                            <a:srgbClr val="002648"/>
                          </a:solidFill>
                          <a:effectLst/>
                          <a:latin typeface="Segoe UI Light"/>
                        </a:rPr>
                        <a:t>and get some consistency in approach, the organisation faces severe challenges in getting staff.</a:t>
                      </a:r>
                      <a:endParaRPr lang="en-GB" sz="1000" b="0" i="0" u="none" strike="noStrike" dirty="0">
                        <a:effectLst/>
                        <a:latin typeface="Arial"/>
                      </a:endParaRPr>
                    </a:p>
                  </a:txBody>
                  <a:tcPr>
                    <a:solidFill>
                      <a:schemeClr val="accent1">
                        <a:lumMod val="20000"/>
                        <a:lumOff val="80000"/>
                      </a:schemeClr>
                    </a:solidFill>
                  </a:tcPr>
                </a:tc>
              </a:tr>
              <a:tr h="1009641">
                <a:tc>
                  <a:txBody>
                    <a:bodyPr/>
                    <a:lstStyle/>
                    <a:p>
                      <a:r>
                        <a:rPr lang="en-GB" sz="1000" dirty="0" smtClean="0">
                          <a:latin typeface="Segoe UI Light" pitchFamily="34" charset="0"/>
                        </a:rPr>
                        <a:t>Performance</a:t>
                      </a:r>
                    </a:p>
                    <a:p>
                      <a:r>
                        <a:rPr lang="en-GB" sz="1000" dirty="0" smtClean="0">
                          <a:latin typeface="Segoe UI Light" pitchFamily="34" charset="0"/>
                        </a:rPr>
                        <a:t>(against</a:t>
                      </a:r>
                      <a:r>
                        <a:rPr lang="en-GB" sz="1000" baseline="0" dirty="0" smtClean="0">
                          <a:latin typeface="Segoe UI Light" pitchFamily="34" charset="0"/>
                        </a:rPr>
                        <a:t> key trust targets)</a:t>
                      </a:r>
                      <a:endParaRPr lang="en-GB" sz="1000" dirty="0" smtClean="0">
                        <a:latin typeface="Segoe UI Light" pitchFamily="34" charset="0"/>
                      </a:endParaRPr>
                    </a:p>
                    <a:p>
                      <a:endParaRPr lang="en-GB" sz="1000" dirty="0" smtClean="0">
                        <a:latin typeface="Segoe UI Light" pitchFamily="34" charset="0"/>
                      </a:endParaRPr>
                    </a:p>
                  </a:txBody>
                  <a:tcPr>
                    <a:solidFill>
                      <a:schemeClr val="tx2"/>
                    </a:solidFill>
                  </a:tcPr>
                </a:tc>
                <a:tc>
                  <a:txBody>
                    <a:bodyPr/>
                    <a:lstStyle/>
                    <a:p>
                      <a:pPr marL="0" algn="l" rtl="0" eaLnBrk="1" fontAlgn="t" latinLnBrk="0" hangingPunct="1">
                        <a:spcBef>
                          <a:spcPts val="0"/>
                        </a:spcBef>
                        <a:spcAft>
                          <a:spcPts val="0"/>
                        </a:spcAft>
                      </a:pPr>
                      <a:r>
                        <a:rPr lang="en-GB" sz="1000" b="0" i="0" u="none" strike="noStrike" kern="1200" dirty="0">
                          <a:solidFill>
                            <a:srgbClr val="002648"/>
                          </a:solidFill>
                          <a:effectLst/>
                          <a:latin typeface="Segoe UI Light"/>
                        </a:rPr>
                        <a:t>Monitor</a:t>
                      </a:r>
                      <a:r>
                        <a:rPr lang="en-GB" sz="1000" b="0" i="0" u="none" strike="noStrike" kern="1200" baseline="0" dirty="0">
                          <a:solidFill>
                            <a:srgbClr val="002648"/>
                          </a:solidFill>
                          <a:effectLst/>
                          <a:latin typeface="Segoe UI Light"/>
                        </a:rPr>
                        <a:t> targets are </a:t>
                      </a:r>
                      <a:r>
                        <a:rPr lang="en-GB" sz="1000" b="0" i="0" u="none" strike="noStrike" kern="1200" baseline="0" dirty="0" smtClean="0">
                          <a:solidFill>
                            <a:srgbClr val="002648"/>
                          </a:solidFill>
                          <a:effectLst/>
                          <a:latin typeface="Segoe UI Light"/>
                        </a:rPr>
                        <a:t>met </a:t>
                      </a:r>
                      <a:r>
                        <a:rPr lang="en-GB" sz="1000" b="0" i="0" u="none" strike="noStrike" kern="1200" baseline="0" dirty="0">
                          <a:solidFill>
                            <a:srgbClr val="002648"/>
                          </a:solidFill>
                          <a:effectLst/>
                          <a:latin typeface="Segoe UI Light"/>
                        </a:rPr>
                        <a:t>on CPA (96%), EIP (52%), IAPT, and 7 day follow-up (96%). Internal CPA target on 4 measures is at 100% in Forensic and is improving in low 90%s in adults.</a:t>
                      </a:r>
                      <a:endParaRPr lang="en-GB" sz="1000" b="0" i="0" u="none" strike="noStrike" dirty="0">
                        <a:effectLst/>
                        <a:latin typeface="Arial"/>
                      </a:endParaRPr>
                    </a:p>
                  </a:txBody>
                  <a:tcPr>
                    <a:solidFill>
                      <a:schemeClr val="accent1">
                        <a:lumMod val="20000"/>
                        <a:lumOff val="80000"/>
                      </a:schemeClr>
                    </a:solidFill>
                  </a:tcPr>
                </a:tc>
                <a:tc>
                  <a:txBody>
                    <a:bodyPr/>
                    <a:lstStyle/>
                    <a:p>
                      <a:pPr marL="0" algn="l" rtl="0" eaLnBrk="1" fontAlgn="t" latinLnBrk="0" hangingPunct="1">
                        <a:spcBef>
                          <a:spcPts val="0"/>
                        </a:spcBef>
                        <a:spcAft>
                          <a:spcPts val="0"/>
                        </a:spcAft>
                      </a:pPr>
                      <a:r>
                        <a:rPr lang="en-GB" sz="1000" b="0" i="0" u="none" strike="noStrike" kern="1200" dirty="0">
                          <a:solidFill>
                            <a:srgbClr val="002648"/>
                          </a:solidFill>
                          <a:effectLst/>
                          <a:latin typeface="Segoe UI Light"/>
                        </a:rPr>
                        <a:t>Waiting targets for adults </a:t>
                      </a:r>
                      <a:r>
                        <a:rPr lang="en-GB" sz="1000" b="0" i="0" u="none" strike="noStrike" kern="1200" dirty="0" smtClean="0">
                          <a:solidFill>
                            <a:srgbClr val="002648"/>
                          </a:solidFill>
                          <a:effectLst/>
                          <a:latin typeface="Segoe UI Light"/>
                        </a:rPr>
                        <a:t>all </a:t>
                      </a:r>
                      <a:r>
                        <a:rPr lang="en-GB" sz="1000" b="0" i="0" u="none" strike="noStrike" kern="1200" dirty="0">
                          <a:solidFill>
                            <a:srgbClr val="002648"/>
                          </a:solidFill>
                          <a:effectLst/>
                          <a:latin typeface="Segoe UI Light"/>
                        </a:rPr>
                        <a:t>met (4hr, 7 day, 28day</a:t>
                      </a:r>
                      <a:r>
                        <a:rPr lang="en-GB" sz="1000" b="0" i="0" u="none" strike="noStrike" kern="1200" dirty="0" smtClean="0">
                          <a:solidFill>
                            <a:srgbClr val="002648"/>
                          </a:solidFill>
                          <a:effectLst/>
                          <a:latin typeface="Segoe UI Light"/>
                        </a:rPr>
                        <a:t>).</a:t>
                      </a:r>
                    </a:p>
                    <a:p>
                      <a:pPr marL="0" algn="l" rtl="0" eaLnBrk="1" fontAlgn="t" latinLnBrk="0" hangingPunct="1">
                        <a:spcBef>
                          <a:spcPts val="0"/>
                        </a:spcBef>
                        <a:spcAft>
                          <a:spcPts val="0"/>
                        </a:spcAft>
                      </a:pPr>
                      <a:r>
                        <a:rPr lang="en-GB" sz="1000" b="0" i="0" u="none" strike="noStrike" kern="1200" dirty="0" smtClean="0">
                          <a:solidFill>
                            <a:srgbClr val="002648"/>
                          </a:solidFill>
                          <a:effectLst/>
                          <a:latin typeface="Segoe UI Light"/>
                        </a:rPr>
                        <a:t>PTP </a:t>
                      </a:r>
                      <a:r>
                        <a:rPr lang="en-GB" sz="1000" b="0" i="0" u="none" strike="noStrike" kern="1200" dirty="0">
                          <a:solidFill>
                            <a:srgbClr val="002648"/>
                          </a:solidFill>
                          <a:effectLst/>
                          <a:latin typeface="Segoe UI Light"/>
                        </a:rPr>
                        <a:t>step 4 waits </a:t>
                      </a:r>
                      <a:r>
                        <a:rPr lang="en-GB" sz="1000" b="0" i="0" u="none" strike="noStrike" kern="1200" dirty="0" err="1" smtClean="0">
                          <a:solidFill>
                            <a:srgbClr val="002648"/>
                          </a:solidFill>
                          <a:effectLst/>
                          <a:latin typeface="Segoe UI Light"/>
                        </a:rPr>
                        <a:t>remainl</a:t>
                      </a:r>
                      <a:r>
                        <a:rPr lang="en-GB" sz="1000" b="0" i="0" u="none" strike="noStrike" kern="1200" dirty="0" smtClean="0">
                          <a:solidFill>
                            <a:srgbClr val="002648"/>
                          </a:solidFill>
                          <a:effectLst/>
                          <a:latin typeface="Segoe UI Light"/>
                        </a:rPr>
                        <a:t> </a:t>
                      </a:r>
                      <a:r>
                        <a:rPr lang="en-GB" sz="1000" b="0" i="0" u="none" strike="noStrike" kern="1200" dirty="0">
                          <a:solidFill>
                            <a:srgbClr val="002648"/>
                          </a:solidFill>
                          <a:effectLst/>
                          <a:latin typeface="Segoe UI Light"/>
                        </a:rPr>
                        <a:t>large (</a:t>
                      </a:r>
                      <a:r>
                        <a:rPr lang="en-GB" sz="1000" b="0" i="0" u="none" strike="noStrike" kern="1200" dirty="0" smtClean="0">
                          <a:solidFill>
                            <a:srgbClr val="002648"/>
                          </a:solidFill>
                          <a:effectLst/>
                          <a:latin typeface="Segoe UI Light"/>
                        </a:rPr>
                        <a:t>c.1000 </a:t>
                      </a:r>
                      <a:r>
                        <a:rPr lang="en-GB" sz="1000" b="0" i="0" u="none" strike="noStrike" kern="1200" dirty="0">
                          <a:solidFill>
                            <a:srgbClr val="002648"/>
                          </a:solidFill>
                          <a:effectLst/>
                          <a:latin typeface="Segoe UI Light"/>
                        </a:rPr>
                        <a:t>patients waiting for treatment up to 1 year).</a:t>
                      </a:r>
                      <a:r>
                        <a:rPr lang="en-GB" sz="1000" b="0" i="0" u="none" strike="noStrike" kern="1200" baseline="0" dirty="0">
                          <a:solidFill>
                            <a:srgbClr val="002648"/>
                          </a:solidFill>
                          <a:effectLst/>
                          <a:latin typeface="Segoe UI Light"/>
                        </a:rPr>
                        <a:t> Bids for increased resource to meet </a:t>
                      </a:r>
                      <a:r>
                        <a:rPr lang="en-GB" sz="1000" b="0" i="0" u="none" strike="noStrike" kern="1200" baseline="0" dirty="0" smtClean="0">
                          <a:solidFill>
                            <a:srgbClr val="002648"/>
                          </a:solidFill>
                          <a:effectLst/>
                          <a:latin typeface="Segoe UI Light"/>
                        </a:rPr>
                        <a:t>waits </a:t>
                      </a:r>
                      <a:r>
                        <a:rPr lang="en-GB" sz="1000" b="0" i="0" u="none" strike="noStrike" kern="1200" baseline="0" dirty="0">
                          <a:solidFill>
                            <a:srgbClr val="002648"/>
                          </a:solidFill>
                          <a:effectLst/>
                          <a:latin typeface="Segoe UI Light"/>
                        </a:rPr>
                        <a:t>made to Oxon and Bucks (circa £550k). In the interim additional resources being put into each AMHT to start the process of reducing these waits and improving the therapy offering in these </a:t>
                      </a:r>
                      <a:r>
                        <a:rPr lang="en-GB" sz="1000" b="0" i="0" u="none" strike="noStrike" kern="1200" baseline="0" dirty="0" smtClean="0">
                          <a:solidFill>
                            <a:srgbClr val="002648"/>
                          </a:solidFill>
                          <a:effectLst/>
                          <a:latin typeface="Segoe UI Light"/>
                        </a:rPr>
                        <a:t>teams.</a:t>
                      </a:r>
                      <a:endParaRPr lang="en-GB" sz="1000" b="0" i="0" u="none" strike="noStrike" dirty="0">
                        <a:effectLst/>
                        <a:latin typeface="Arial"/>
                      </a:endParaRP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21231840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384"/>
            <a:ext cx="8229600" cy="864096"/>
          </a:xfrm>
        </p:spPr>
        <p:txBody>
          <a:bodyPr>
            <a:normAutofit/>
          </a:bodyPr>
          <a:lstStyle/>
          <a:p>
            <a:r>
              <a:rPr lang="en-GB" sz="3200" b="1" dirty="0" smtClean="0"/>
              <a:t>Older People’s Directorate</a:t>
            </a:r>
            <a:endParaRPr lang="en-GB"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664327213"/>
              </p:ext>
            </p:extLst>
          </p:nvPr>
        </p:nvGraphicFramePr>
        <p:xfrm>
          <a:off x="251520" y="721385"/>
          <a:ext cx="8640959" cy="5021254"/>
        </p:xfrm>
        <a:graphic>
          <a:graphicData uri="http://schemas.openxmlformats.org/drawingml/2006/table">
            <a:tbl>
              <a:tblPr firstRow="1" firstCol="1" bandRow="1">
                <a:tableStyleId>{5C22544A-7EE6-4342-B048-85BDC9FD1C3A}</a:tableStyleId>
              </a:tblPr>
              <a:tblGrid>
                <a:gridCol w="985141"/>
                <a:gridCol w="3997033"/>
                <a:gridCol w="3658785"/>
              </a:tblGrid>
              <a:tr h="403359">
                <a:tc>
                  <a:txBody>
                    <a:bodyPr/>
                    <a:lstStyle/>
                    <a:p>
                      <a:endParaRPr lang="en-GB" sz="1000" b="1" dirty="0">
                        <a:latin typeface="Segoe UI Light" pitchFamily="34" charset="0"/>
                      </a:endParaRPr>
                    </a:p>
                  </a:txBody>
                  <a:tcPr marL="76579" marR="76579" marT="38290" marB="38290">
                    <a:noFill/>
                  </a:tcPr>
                </a:tc>
                <a:tc>
                  <a:txBody>
                    <a:bodyPr/>
                    <a:lstStyle/>
                    <a:p>
                      <a:pPr algn="ctr"/>
                      <a:r>
                        <a:rPr lang="en-GB" sz="1100" b="1" dirty="0" smtClean="0">
                          <a:latin typeface="Segoe UI Light" pitchFamily="34" charset="0"/>
                        </a:rPr>
                        <a:t>Areas</a:t>
                      </a:r>
                      <a:r>
                        <a:rPr lang="en-GB" sz="1100" b="1" baseline="0" dirty="0" smtClean="0">
                          <a:latin typeface="Segoe UI Light" pitchFamily="34" charset="0"/>
                        </a:rPr>
                        <a:t> of Excellence</a:t>
                      </a:r>
                      <a:endParaRPr lang="en-GB" sz="1100" b="1" dirty="0">
                        <a:latin typeface="Segoe UI Light" pitchFamily="34" charset="0"/>
                      </a:endParaRPr>
                    </a:p>
                  </a:txBody>
                  <a:tcPr marL="76579" marR="76579" marT="38290" marB="38290">
                    <a:solidFill>
                      <a:schemeClr val="tx2"/>
                    </a:solidFill>
                  </a:tcPr>
                </a:tc>
                <a:tc>
                  <a:txBody>
                    <a:bodyPr/>
                    <a:lstStyle/>
                    <a:p>
                      <a:pPr algn="ctr"/>
                      <a:r>
                        <a:rPr lang="en-GB" sz="1100" b="1" dirty="0" smtClean="0">
                          <a:latin typeface="Segoe UI Light" pitchFamily="34" charset="0"/>
                        </a:rPr>
                        <a:t>Issues </a:t>
                      </a:r>
                      <a:r>
                        <a:rPr lang="en-GB" sz="1100" b="1" baseline="0" dirty="0" smtClean="0">
                          <a:latin typeface="Segoe UI Light" pitchFamily="34" charset="0"/>
                        </a:rPr>
                        <a:t>of Potential Concern</a:t>
                      </a:r>
                      <a:endParaRPr lang="en-GB" sz="1100" b="1" dirty="0">
                        <a:latin typeface="Segoe UI Light" pitchFamily="34" charset="0"/>
                      </a:endParaRPr>
                    </a:p>
                  </a:txBody>
                  <a:tcPr marL="76579" marR="76579" marT="38290" marB="38290">
                    <a:solidFill>
                      <a:schemeClr val="tx2"/>
                    </a:solidFill>
                  </a:tcPr>
                </a:tc>
              </a:tr>
              <a:tr h="1872208">
                <a:tc>
                  <a:txBody>
                    <a:bodyPr/>
                    <a:lstStyle/>
                    <a:p>
                      <a:r>
                        <a:rPr lang="en-GB" sz="1100" b="1" dirty="0" smtClean="0">
                          <a:latin typeface="Segoe UI Light" pitchFamily="34" charset="0"/>
                        </a:rPr>
                        <a:t>Quality</a:t>
                      </a:r>
                    </a:p>
                    <a:p>
                      <a:r>
                        <a:rPr lang="en-GB" sz="1100" b="1" dirty="0" smtClean="0">
                          <a:latin typeface="Segoe UI Light" pitchFamily="34" charset="0"/>
                        </a:rPr>
                        <a:t>(safe, effective, caring)</a:t>
                      </a:r>
                    </a:p>
                    <a:p>
                      <a:endParaRPr lang="en-GB" sz="1100" b="1" dirty="0" smtClean="0">
                        <a:latin typeface="Segoe UI Light" pitchFamily="34" charset="0"/>
                      </a:endParaRPr>
                    </a:p>
                    <a:p>
                      <a:endParaRPr lang="en-GB" sz="1100" b="1" dirty="0">
                        <a:latin typeface="Segoe UI Light" pitchFamily="34" charset="0"/>
                      </a:endParaRPr>
                    </a:p>
                  </a:txBody>
                  <a:tcPr marL="76579" marR="76579" marT="38290" marB="38290">
                    <a:solidFill>
                      <a:schemeClr val="tx2"/>
                    </a:solidFill>
                  </a:tcPr>
                </a:tc>
                <a:tc>
                  <a:txBody>
                    <a:bodyPr/>
                    <a:lstStyle/>
                    <a:p>
                      <a:pPr marL="285750" indent="-285750">
                        <a:buFont typeface="Arial" panose="020B0604020202020204" pitchFamily="34" charset="0"/>
                        <a:buChar char="•"/>
                      </a:pPr>
                      <a:r>
                        <a:rPr lang="en-GB" sz="1050" b="0" baseline="0" dirty="0" smtClean="0">
                          <a:solidFill>
                            <a:schemeClr val="tx2"/>
                          </a:solidFill>
                          <a:latin typeface="Segoe UI Light" pitchFamily="34" charset="0"/>
                        </a:rPr>
                        <a:t>Pressure ulcer action plan progressing well: preparation phase completed, and training to teams to commence during May</a:t>
                      </a:r>
                    </a:p>
                    <a:p>
                      <a:pPr marL="285750" indent="-285750">
                        <a:buFont typeface="Arial" panose="020B0604020202020204" pitchFamily="34" charset="0"/>
                        <a:buChar char="•"/>
                      </a:pPr>
                      <a:r>
                        <a:rPr lang="en-GB" sz="1050" b="0" baseline="0" dirty="0" smtClean="0">
                          <a:solidFill>
                            <a:schemeClr val="tx2"/>
                          </a:solidFill>
                          <a:latin typeface="Segoe UI Light" pitchFamily="34" charset="0"/>
                        </a:rPr>
                        <a:t>Review of NICE guidance: new process in place to ensure this is completed in timely fashion by all clinical teams (status at a glance board in place)</a:t>
                      </a:r>
                    </a:p>
                    <a:p>
                      <a:pPr marL="285750" indent="-285750">
                        <a:buFont typeface="Arial" panose="020B0604020202020204" pitchFamily="34" charset="0"/>
                        <a:buChar char="•"/>
                      </a:pPr>
                      <a:r>
                        <a:rPr lang="en-GB" sz="1050" b="0" baseline="0" dirty="0" smtClean="0">
                          <a:solidFill>
                            <a:schemeClr val="tx2"/>
                          </a:solidFill>
                          <a:latin typeface="Segoe UI Light" pitchFamily="34" charset="0"/>
                        </a:rPr>
                        <a:t>Clinical audit: all actions are compliant with Trust internal standard of completion within 6 weeks</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0" kern="1200" dirty="0" smtClean="0">
                          <a:solidFill>
                            <a:schemeClr val="tx2"/>
                          </a:solidFill>
                          <a:effectLst/>
                          <a:latin typeface="Segoe UI Light" panose="020B0502040204020203" pitchFamily="34" charset="0"/>
                          <a:ea typeface="+mn-ea"/>
                          <a:cs typeface="+mn-cs"/>
                        </a:rPr>
                        <a:t>April saw the lowest number of reported incidents since February 2015, 494, although this is still within statistical boundaries.  The top three incident types were Skin Integrity (29%), Falls (16%) and Violence &amp; Aggression (12%).</a:t>
                      </a:r>
                    </a:p>
                  </a:txBody>
                  <a:tcPr marL="76579" marR="76579" marT="38290" marB="38290">
                    <a:solidFill>
                      <a:schemeClr val="accent1">
                        <a:lumMod val="20000"/>
                        <a:lumOff val="80000"/>
                      </a:schemeClr>
                    </a:solidFill>
                  </a:tcPr>
                </a:tc>
                <a:tc>
                  <a:txBody>
                    <a:bodyPr/>
                    <a:lstStyle/>
                    <a:p>
                      <a:pPr marL="285750" indent="-285750">
                        <a:buFont typeface="Arial" panose="020B0604020202020204" pitchFamily="34" charset="0"/>
                        <a:buChar char="•"/>
                      </a:pPr>
                      <a:r>
                        <a:rPr lang="en-GB" sz="1050" b="0" dirty="0" smtClean="0">
                          <a:solidFill>
                            <a:schemeClr val="tx2"/>
                          </a:solidFill>
                          <a:latin typeface="Segoe UI Light" pitchFamily="34" charset="0"/>
                        </a:rPr>
                        <a:t>Acquired pressure ulcer damage variation in community nursing teams</a:t>
                      </a:r>
                    </a:p>
                    <a:p>
                      <a:pPr marL="285750" indent="-285750">
                        <a:buFont typeface="Arial" panose="020B0604020202020204" pitchFamily="34" charset="0"/>
                        <a:buChar char="•"/>
                      </a:pPr>
                      <a:r>
                        <a:rPr lang="en-GB" sz="1050" b="0" dirty="0" smtClean="0">
                          <a:solidFill>
                            <a:schemeClr val="tx2"/>
                          </a:solidFill>
                          <a:latin typeface="Segoe UI Light" pitchFamily="34" charset="0"/>
                        </a:rPr>
                        <a:t>Diabetes – rise in numbers of unstable patients in community settings: actions to mitigate underway</a:t>
                      </a:r>
                      <a:endParaRPr lang="en-GB" sz="1050" b="0" baseline="0" dirty="0" smtClean="0">
                        <a:solidFill>
                          <a:schemeClr val="tx2"/>
                        </a:solidFill>
                        <a:latin typeface="Segoe UI Light" pitchFamily="34" charset="0"/>
                      </a:endParaRPr>
                    </a:p>
                    <a:p>
                      <a:pPr marL="285750" indent="-285750">
                        <a:buFont typeface="Arial" panose="020B0604020202020204" pitchFamily="34" charset="0"/>
                        <a:buChar char="•"/>
                      </a:pPr>
                      <a:r>
                        <a:rPr lang="en-GB" sz="1050" b="0" baseline="0" dirty="0" smtClean="0">
                          <a:solidFill>
                            <a:schemeClr val="tx2"/>
                          </a:solidFill>
                          <a:latin typeface="Segoe UI Light" pitchFamily="34" charset="0"/>
                        </a:rPr>
                        <a:t>Bed pressures in OAMH, driven in part by single sex accommodation needs</a:t>
                      </a:r>
                    </a:p>
                    <a:p>
                      <a:pPr marL="285750" indent="-285750">
                        <a:buFont typeface="Arial" panose="020B0604020202020204" pitchFamily="34" charset="0"/>
                        <a:buChar char="•"/>
                      </a:pPr>
                      <a:r>
                        <a:rPr lang="en-GB" sz="1050" b="0" baseline="0" dirty="0" smtClean="0">
                          <a:solidFill>
                            <a:schemeClr val="tx2"/>
                          </a:solidFill>
                          <a:latin typeface="Segoe UI Light" pitchFamily="34" charset="0"/>
                        </a:rPr>
                        <a:t>GP OOH - at periods of high demand / limited clinical capacity, patient experience is reduced (slower response times for patients with non-urgent needs)</a:t>
                      </a:r>
                    </a:p>
                  </a:txBody>
                  <a:tcPr marL="76579" marR="76579" marT="38290" marB="38290">
                    <a:solidFill>
                      <a:schemeClr val="accent1">
                        <a:lumMod val="20000"/>
                        <a:lumOff val="80000"/>
                      </a:schemeClr>
                    </a:solidFill>
                  </a:tcPr>
                </a:tc>
              </a:tr>
              <a:tr h="595468">
                <a:tc>
                  <a:txBody>
                    <a:bodyPr/>
                    <a:lstStyle/>
                    <a:p>
                      <a:r>
                        <a:rPr lang="en-GB" sz="1100" b="1" dirty="0" smtClean="0">
                          <a:latin typeface="Segoe UI Light" pitchFamily="34" charset="0"/>
                        </a:rPr>
                        <a:t>Finance/CIPs</a:t>
                      </a:r>
                    </a:p>
                    <a:p>
                      <a:endParaRPr lang="en-GB" sz="1100" b="1" dirty="0" smtClean="0">
                        <a:latin typeface="Segoe UI Light" pitchFamily="34" charset="0"/>
                      </a:endParaRPr>
                    </a:p>
                    <a:p>
                      <a:endParaRPr lang="en-GB" sz="1100" b="1" dirty="0">
                        <a:latin typeface="Segoe UI Light" pitchFamily="34" charset="0"/>
                      </a:endParaRPr>
                    </a:p>
                  </a:txBody>
                  <a:tcPr marL="76579" marR="76579" marT="38290" marB="38290">
                    <a:solidFill>
                      <a:schemeClr val="tx2"/>
                    </a:solidFill>
                  </a:tcPr>
                </a:tc>
                <a:tc>
                  <a:txBody>
                    <a:bodyPr/>
                    <a:lstStyle/>
                    <a:p>
                      <a:pPr marL="285750" indent="-285750">
                        <a:buFont typeface="Arial" panose="020B0604020202020204" pitchFamily="34" charset="0"/>
                        <a:buChar char="•"/>
                      </a:pPr>
                      <a:r>
                        <a:rPr lang="en-GB" sz="1050" b="0" dirty="0" smtClean="0">
                          <a:solidFill>
                            <a:schemeClr val="tx2"/>
                          </a:solidFill>
                          <a:latin typeface="Segoe UI Light" pitchFamily="34" charset="0"/>
                        </a:rPr>
                        <a:t>Budgets set and agreed.</a:t>
                      </a:r>
                    </a:p>
                    <a:p>
                      <a:pPr marL="285750" indent="-285750">
                        <a:buFont typeface="Arial" panose="020B0604020202020204" pitchFamily="34" charset="0"/>
                        <a:buChar char="•"/>
                      </a:pPr>
                      <a:r>
                        <a:rPr lang="en-GB" sz="1050" b="0" dirty="0" smtClean="0">
                          <a:solidFill>
                            <a:schemeClr val="tx2"/>
                          </a:solidFill>
                          <a:latin typeface="Segoe UI Light" pitchFamily="34" charset="0"/>
                        </a:rPr>
                        <a:t>CIP planning</a:t>
                      </a:r>
                      <a:r>
                        <a:rPr lang="en-GB" sz="1050" b="0" baseline="0" dirty="0" smtClean="0">
                          <a:solidFill>
                            <a:schemeClr val="tx2"/>
                          </a:solidFill>
                          <a:latin typeface="Segoe UI Light" pitchFamily="34" charset="0"/>
                        </a:rPr>
                        <a:t> progressing well, with clear objectives for consultancy support / critical review</a:t>
                      </a:r>
                      <a:endParaRPr lang="en-GB" sz="1050" b="0" dirty="0" smtClean="0">
                        <a:solidFill>
                          <a:schemeClr val="tx2"/>
                        </a:solidFill>
                        <a:latin typeface="Segoe UI Light" pitchFamily="34" charset="0"/>
                      </a:endParaRPr>
                    </a:p>
                  </a:txBody>
                  <a:tcPr marL="76579" marR="76579" marT="38290" marB="38290">
                    <a:solidFill>
                      <a:schemeClr val="accent1">
                        <a:lumMod val="20000"/>
                        <a:lumOff val="80000"/>
                      </a:schemeClr>
                    </a:solidFill>
                  </a:tcPr>
                </a:tc>
                <a:tc>
                  <a:txBody>
                    <a:bodyPr/>
                    <a:lstStyle/>
                    <a:p>
                      <a:pPr marL="285750" indent="-285750">
                        <a:buFont typeface="Arial" panose="020B0604020202020204" pitchFamily="34" charset="0"/>
                        <a:buChar char="•"/>
                      </a:pPr>
                      <a:r>
                        <a:rPr lang="en-GB" sz="1050" b="0" dirty="0" smtClean="0">
                          <a:solidFill>
                            <a:schemeClr val="tx2"/>
                          </a:solidFill>
                          <a:latin typeface="Segoe UI Light" pitchFamily="34" charset="0"/>
                        </a:rPr>
                        <a:t>£700k of FY17 CIP to be determined once contract settlement is achieved (address current cost pressures)</a:t>
                      </a:r>
                    </a:p>
                  </a:txBody>
                  <a:tcPr marL="76579" marR="76579" marT="38290" marB="38290">
                    <a:solidFill>
                      <a:schemeClr val="accent1">
                        <a:lumMod val="20000"/>
                        <a:lumOff val="80000"/>
                      </a:schemeClr>
                    </a:solidFill>
                  </a:tcPr>
                </a:tc>
              </a:tr>
              <a:tr h="1306774">
                <a:tc>
                  <a:txBody>
                    <a:bodyPr/>
                    <a:lstStyle/>
                    <a:p>
                      <a:r>
                        <a:rPr lang="en-GB" sz="1100" b="1" dirty="0" smtClean="0">
                          <a:latin typeface="Segoe UI Light" pitchFamily="34" charset="0"/>
                        </a:rPr>
                        <a:t>Workforce</a:t>
                      </a:r>
                    </a:p>
                    <a:p>
                      <a:endParaRPr lang="en-GB" sz="1100" b="1" dirty="0" smtClean="0">
                        <a:latin typeface="Segoe UI Light" pitchFamily="34" charset="0"/>
                      </a:endParaRPr>
                    </a:p>
                    <a:p>
                      <a:endParaRPr lang="en-GB" sz="1100" b="1" dirty="0" smtClean="0">
                        <a:latin typeface="Segoe UI Light" pitchFamily="34" charset="0"/>
                      </a:endParaRPr>
                    </a:p>
                    <a:p>
                      <a:endParaRPr lang="en-GB" sz="1100" b="1" dirty="0">
                        <a:latin typeface="Segoe UI Light" pitchFamily="34" charset="0"/>
                      </a:endParaRPr>
                    </a:p>
                  </a:txBody>
                  <a:tcPr marL="76579" marR="76579" marT="38290" marB="38290">
                    <a:solidFill>
                      <a:schemeClr val="tx2"/>
                    </a:solidFill>
                  </a:tcPr>
                </a:tc>
                <a:tc>
                  <a:txBody>
                    <a:bodyPr/>
                    <a:lstStyle/>
                    <a:p>
                      <a:pPr marL="285750" indent="-285750">
                        <a:buFont typeface="Arial" panose="020B0604020202020204" pitchFamily="34" charset="0"/>
                        <a:buChar char="•"/>
                      </a:pPr>
                      <a:r>
                        <a:rPr lang="en-GB" sz="1050" b="0" baseline="0" dirty="0" smtClean="0">
                          <a:solidFill>
                            <a:schemeClr val="tx2"/>
                          </a:solidFill>
                          <a:latin typeface="Segoe UI Light" pitchFamily="34" charset="0"/>
                        </a:rPr>
                        <a:t>Workforce plan for the Directorate to achieve full establishment underway; focus on recruitment to “hot spots” and development of senior clinical staff</a:t>
                      </a:r>
                    </a:p>
                    <a:p>
                      <a:pPr marL="285750" indent="-285750">
                        <a:buFont typeface="Arial" panose="020B0604020202020204" pitchFamily="34" charset="0"/>
                        <a:buChar char="•"/>
                      </a:pPr>
                      <a:r>
                        <a:rPr lang="en-GB" sz="1050" b="0" baseline="0" dirty="0" smtClean="0">
                          <a:solidFill>
                            <a:schemeClr val="tx2"/>
                          </a:solidFill>
                          <a:latin typeface="Segoe UI Light" pitchFamily="34" charset="0"/>
                        </a:rPr>
                        <a:t>Pathway team for flow within community hospitals being established</a:t>
                      </a:r>
                    </a:p>
                    <a:p>
                      <a:pPr marL="285750" indent="-285750">
                        <a:buFont typeface="Arial" panose="020B0604020202020204" pitchFamily="34" charset="0"/>
                        <a:buChar char="•"/>
                      </a:pPr>
                      <a:endParaRPr lang="en-GB" sz="1050" b="0" baseline="0" dirty="0" smtClean="0">
                        <a:solidFill>
                          <a:schemeClr val="tx2"/>
                        </a:solidFill>
                        <a:latin typeface="Segoe UI Light" pitchFamily="34" charset="0"/>
                      </a:endParaRPr>
                    </a:p>
                  </a:txBody>
                  <a:tcPr marL="76579" marR="76579" marT="38290" marB="38290">
                    <a:solidFill>
                      <a:schemeClr val="accent1">
                        <a:lumMod val="20000"/>
                        <a:lumOff val="80000"/>
                      </a:schemeClr>
                    </a:solidFill>
                  </a:tcPr>
                </a:tc>
                <a:tc>
                  <a:txBody>
                    <a:bodyPr/>
                    <a:lstStyle/>
                    <a:p>
                      <a:pPr marL="285750" indent="-285750">
                        <a:buFont typeface="Arial" panose="020B0604020202020204" pitchFamily="34" charset="0"/>
                        <a:buChar char="•"/>
                      </a:pPr>
                      <a:r>
                        <a:rPr lang="en-GB" sz="1050" b="0" dirty="0" smtClean="0">
                          <a:solidFill>
                            <a:schemeClr val="tx2"/>
                          </a:solidFill>
                          <a:latin typeface="Segoe UI Light" pitchFamily="34" charset="0"/>
                        </a:rPr>
                        <a:t>Interface medical capacity</a:t>
                      </a:r>
                    </a:p>
                    <a:p>
                      <a:pPr marL="285750" indent="-285750">
                        <a:buFont typeface="Arial" panose="020B0604020202020204" pitchFamily="34" charset="0"/>
                        <a:buChar char="•"/>
                      </a:pPr>
                      <a:r>
                        <a:rPr lang="en-GB" sz="1050" b="0" dirty="0" smtClean="0">
                          <a:solidFill>
                            <a:schemeClr val="tx2"/>
                          </a:solidFill>
                          <a:latin typeface="Segoe UI Light" pitchFamily="34" charset="0"/>
                        </a:rPr>
                        <a:t>Rapid recruitment  and induction of GPs to work in GP OOH service</a:t>
                      </a:r>
                      <a:endParaRPr lang="en-GB" sz="1050" b="0" baseline="0" dirty="0" smtClean="0">
                        <a:solidFill>
                          <a:schemeClr val="tx2"/>
                        </a:solidFill>
                        <a:latin typeface="Segoe UI Light" pitchFamily="34" charset="0"/>
                      </a:endParaRPr>
                    </a:p>
                    <a:p>
                      <a:pPr marL="285750" indent="-285750">
                        <a:buFont typeface="Arial" panose="020B0604020202020204" pitchFamily="34" charset="0"/>
                        <a:buChar char="•"/>
                      </a:pPr>
                      <a:r>
                        <a:rPr lang="en-GB" sz="1050" b="0" baseline="0" dirty="0" smtClean="0">
                          <a:solidFill>
                            <a:schemeClr val="tx2"/>
                          </a:solidFill>
                          <a:latin typeface="Segoe UI Light" pitchFamily="34" charset="0"/>
                        </a:rPr>
                        <a:t>Podiatry recruitment</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0" kern="1200" dirty="0" smtClean="0">
                          <a:solidFill>
                            <a:schemeClr val="tx2"/>
                          </a:solidFill>
                          <a:effectLst/>
                          <a:latin typeface="Segoe UI Light" panose="020B0502040204020203" pitchFamily="34" charset="0"/>
                          <a:ea typeface="+mn-ea"/>
                          <a:cs typeface="+mn-cs"/>
                        </a:rPr>
                        <a:t>83% compliance with clinical</a:t>
                      </a:r>
                      <a:r>
                        <a:rPr lang="en-GB" sz="1050" b="0" kern="1200" baseline="0" dirty="0" smtClean="0">
                          <a:solidFill>
                            <a:schemeClr val="tx2"/>
                          </a:solidFill>
                          <a:effectLst/>
                          <a:latin typeface="Segoe UI Light" panose="020B0502040204020203" pitchFamily="34" charset="0"/>
                          <a:ea typeface="+mn-ea"/>
                          <a:cs typeface="+mn-cs"/>
                        </a:rPr>
                        <a:t> care competencies training</a:t>
                      </a:r>
                      <a:r>
                        <a:rPr lang="en-GB" sz="1050" b="0" kern="1200" dirty="0" smtClean="0">
                          <a:solidFill>
                            <a:schemeClr val="tx2"/>
                          </a:solidFill>
                          <a:effectLst/>
                          <a:latin typeface="Segoe UI Light" panose="020B0502040204020203" pitchFamily="34" charset="0"/>
                          <a:ea typeface="+mn-ea"/>
                          <a:cs typeface="+mn-cs"/>
                        </a:rPr>
                        <a:t> in April. To reach the 90% target, employees need to attend 592 courses of which 452 have already been booked.</a:t>
                      </a:r>
                    </a:p>
                  </a:txBody>
                  <a:tcPr marL="76579" marR="76579" marT="38290" marB="38290">
                    <a:solidFill>
                      <a:schemeClr val="accent1">
                        <a:lumMod val="20000"/>
                        <a:lumOff val="80000"/>
                      </a:schemeClr>
                    </a:solidFill>
                  </a:tcPr>
                </a:tc>
              </a:tr>
              <a:tr h="793479">
                <a:tc>
                  <a:txBody>
                    <a:bodyPr/>
                    <a:lstStyle/>
                    <a:p>
                      <a:r>
                        <a:rPr lang="en-GB" sz="1100" b="1" dirty="0" smtClean="0">
                          <a:latin typeface="Segoe UI Light" pitchFamily="34" charset="0"/>
                        </a:rPr>
                        <a:t>Performance</a:t>
                      </a:r>
                    </a:p>
                    <a:p>
                      <a:r>
                        <a:rPr lang="en-GB" sz="1100" b="1" dirty="0" smtClean="0">
                          <a:latin typeface="Segoe UI Light" pitchFamily="34" charset="0"/>
                        </a:rPr>
                        <a:t>(against</a:t>
                      </a:r>
                      <a:r>
                        <a:rPr lang="en-GB" sz="1100" b="1" baseline="0" dirty="0" smtClean="0">
                          <a:latin typeface="Segoe UI Light" pitchFamily="34" charset="0"/>
                        </a:rPr>
                        <a:t> key trust targets)</a:t>
                      </a:r>
                      <a:endParaRPr lang="en-GB" sz="1100" b="1" dirty="0">
                        <a:latin typeface="Segoe UI Light" pitchFamily="34" charset="0"/>
                      </a:endParaRPr>
                    </a:p>
                  </a:txBody>
                  <a:tcPr marL="76579" marR="76579" marT="38290" marB="38290">
                    <a:solidFill>
                      <a:schemeClr val="tx2"/>
                    </a:solidFill>
                  </a:tcPr>
                </a:tc>
                <a:tc>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0" baseline="0" dirty="0" smtClean="0">
                          <a:solidFill>
                            <a:schemeClr val="tx2"/>
                          </a:solidFill>
                          <a:latin typeface="Segoe UI Light" pitchFamily="34" charset="0"/>
                        </a:rPr>
                        <a:t>Continued improvement in delivery of 48 hour access standards for urgent swallow assessment in community</a:t>
                      </a:r>
                    </a:p>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050" b="0" baseline="0" dirty="0" smtClean="0">
                          <a:solidFill>
                            <a:schemeClr val="tx2"/>
                          </a:solidFill>
                          <a:latin typeface="Segoe UI Light" pitchFamily="34" charset="0"/>
                        </a:rPr>
                        <a:t>Reduction in OAMH DTOCs in Buckinghamshire</a:t>
                      </a:r>
                    </a:p>
                  </a:txBody>
                  <a:tcPr marL="76579" marR="76579" marT="38290" marB="38290">
                    <a:solidFill>
                      <a:schemeClr val="accent1">
                        <a:lumMod val="20000"/>
                        <a:lumOff val="80000"/>
                      </a:schemeClr>
                    </a:solidFill>
                  </a:tcPr>
                </a:tc>
                <a:tc>
                  <a:txBody>
                    <a:bodyPr/>
                    <a:lstStyle/>
                    <a:p>
                      <a:pPr marL="285750" indent="-285750">
                        <a:buFont typeface="Arial" panose="020B0604020202020204" pitchFamily="34" charset="0"/>
                        <a:buChar char="•"/>
                      </a:pPr>
                      <a:r>
                        <a:rPr lang="en-GB" sz="1050" b="0" dirty="0" smtClean="0">
                          <a:solidFill>
                            <a:schemeClr val="tx2"/>
                          </a:solidFill>
                          <a:latin typeface="Segoe UI Light" pitchFamily="34" charset="0"/>
                        </a:rPr>
                        <a:t>GP OOH NQRs underperformance</a:t>
                      </a:r>
                    </a:p>
                    <a:p>
                      <a:pPr marL="285750" indent="-285750">
                        <a:buFont typeface="Arial" panose="020B0604020202020204" pitchFamily="34" charset="0"/>
                        <a:buChar char="•"/>
                      </a:pPr>
                      <a:r>
                        <a:rPr lang="en-GB" sz="1050" b="0" dirty="0" smtClean="0">
                          <a:solidFill>
                            <a:schemeClr val="tx2"/>
                          </a:solidFill>
                          <a:latin typeface="Segoe UI Light" pitchFamily="34" charset="0"/>
                        </a:rPr>
                        <a:t>Reablement contract going out to tender</a:t>
                      </a:r>
                    </a:p>
                  </a:txBody>
                  <a:tcPr marL="76579" marR="76579" marT="38290" marB="38290">
                    <a:solidFill>
                      <a:schemeClr val="accent1">
                        <a:lumMod val="20000"/>
                        <a:lumOff val="80000"/>
                      </a:schemeClr>
                    </a:solidFill>
                  </a:tcPr>
                </a:tc>
              </a:tr>
            </a:tbl>
          </a:graphicData>
        </a:graphic>
      </p:graphicFrame>
    </p:spTree>
    <p:extLst>
      <p:ext uri="{BB962C8B-B14F-4D97-AF65-F5344CB8AC3E}">
        <p14:creationId xmlns:p14="http://schemas.microsoft.com/office/powerpoint/2010/main" val="20545948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11385"/>
            <a:ext cx="8229600" cy="864096"/>
          </a:xfrm>
        </p:spPr>
        <p:txBody>
          <a:bodyPr>
            <a:normAutofit/>
          </a:bodyPr>
          <a:lstStyle/>
          <a:p>
            <a:r>
              <a:rPr lang="en-GB" sz="3200" b="1" dirty="0" smtClean="0"/>
              <a:t>Children and Young People Directorate</a:t>
            </a:r>
            <a:endParaRPr lang="en-GB" sz="32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582460095"/>
              </p:ext>
            </p:extLst>
          </p:nvPr>
        </p:nvGraphicFramePr>
        <p:xfrm>
          <a:off x="251520" y="764704"/>
          <a:ext cx="8640960" cy="4684008"/>
        </p:xfrm>
        <a:graphic>
          <a:graphicData uri="http://schemas.openxmlformats.org/drawingml/2006/table">
            <a:tbl>
              <a:tblPr firstRow="1" firstCol="1" bandRow="1">
                <a:tableStyleId>{5C22544A-7EE6-4342-B048-85BDC9FD1C3A}</a:tableStyleId>
              </a:tblPr>
              <a:tblGrid>
                <a:gridCol w="1087928"/>
                <a:gridCol w="3809728"/>
                <a:gridCol w="3743304"/>
              </a:tblGrid>
              <a:tr h="432048">
                <a:tc>
                  <a:txBody>
                    <a:bodyPr/>
                    <a:lstStyle/>
                    <a:p>
                      <a:endParaRPr lang="en-GB" sz="1400" b="1" dirty="0">
                        <a:latin typeface="Segoe UI Light" pitchFamily="34" charset="0"/>
                      </a:endParaRPr>
                    </a:p>
                  </a:txBody>
                  <a:tcPr>
                    <a:noFill/>
                  </a:tcPr>
                </a:tc>
                <a:tc>
                  <a:txBody>
                    <a:bodyPr/>
                    <a:lstStyle/>
                    <a:p>
                      <a:pPr algn="ctr"/>
                      <a:r>
                        <a:rPr lang="en-GB" sz="1200" b="1" dirty="0" smtClean="0">
                          <a:latin typeface="Segoe UI Light" pitchFamily="34" charset="0"/>
                        </a:rPr>
                        <a:t>Areas</a:t>
                      </a:r>
                      <a:r>
                        <a:rPr lang="en-GB" sz="1200" b="1" baseline="0" dirty="0" smtClean="0">
                          <a:latin typeface="Segoe UI Light" pitchFamily="34" charset="0"/>
                        </a:rPr>
                        <a:t> of Excellence</a:t>
                      </a:r>
                      <a:endParaRPr lang="en-GB" sz="1200" b="1" dirty="0">
                        <a:latin typeface="Segoe UI Light" pitchFamily="34" charset="0"/>
                      </a:endParaRPr>
                    </a:p>
                  </a:txBody>
                  <a:tcPr>
                    <a:solidFill>
                      <a:schemeClr val="tx2"/>
                    </a:solidFill>
                  </a:tcPr>
                </a:tc>
                <a:tc>
                  <a:txBody>
                    <a:bodyPr/>
                    <a:lstStyle/>
                    <a:p>
                      <a:pPr algn="ctr"/>
                      <a:r>
                        <a:rPr lang="en-GB" sz="1200" b="1" dirty="0" smtClean="0">
                          <a:latin typeface="Segoe UI Light" pitchFamily="34" charset="0"/>
                        </a:rPr>
                        <a:t>Areas </a:t>
                      </a:r>
                      <a:r>
                        <a:rPr lang="en-GB" sz="1200" b="1" baseline="0" dirty="0" smtClean="0">
                          <a:latin typeface="Segoe UI Light" pitchFamily="34" charset="0"/>
                        </a:rPr>
                        <a:t>of Concern</a:t>
                      </a:r>
                      <a:endParaRPr lang="en-GB" sz="1200" b="1" dirty="0">
                        <a:latin typeface="Segoe UI Light" pitchFamily="34" charset="0"/>
                      </a:endParaRPr>
                    </a:p>
                  </a:txBody>
                  <a:tcPr>
                    <a:solidFill>
                      <a:schemeClr val="tx2"/>
                    </a:solidFill>
                  </a:tcPr>
                </a:tc>
              </a:tr>
              <a:tr h="370840">
                <a:tc>
                  <a:txBody>
                    <a:bodyPr/>
                    <a:lstStyle/>
                    <a:p>
                      <a:r>
                        <a:rPr lang="en-GB" sz="1200" dirty="0" smtClean="0">
                          <a:latin typeface="Segoe UI Light" pitchFamily="34" charset="0"/>
                        </a:rPr>
                        <a:t>Quality</a:t>
                      </a:r>
                    </a:p>
                    <a:p>
                      <a:r>
                        <a:rPr lang="en-GB" sz="1200" dirty="0" smtClean="0">
                          <a:latin typeface="Segoe UI Light" pitchFamily="34" charset="0"/>
                        </a:rPr>
                        <a:t>(safe, effective, caring)</a:t>
                      </a:r>
                    </a:p>
                    <a:p>
                      <a:endParaRPr lang="en-GB" sz="1200" dirty="0" smtClean="0">
                        <a:latin typeface="Segoe UI Light" pitchFamily="34" charset="0"/>
                      </a:endParaRPr>
                    </a:p>
                    <a:p>
                      <a:endParaRPr lang="en-GB" sz="1200" dirty="0">
                        <a:latin typeface="Segoe UI Light" pitchFamily="34" charset="0"/>
                      </a:endParaRPr>
                    </a:p>
                  </a:txBody>
                  <a:tcPr>
                    <a:solidFill>
                      <a:schemeClr val="tx2"/>
                    </a:solidFill>
                  </a:tcPr>
                </a:tc>
                <a:tc>
                  <a:txBody>
                    <a:bodyPr/>
                    <a:lstStyle/>
                    <a:p>
                      <a:pPr marL="0" indent="0" algn="l">
                        <a:buFont typeface="Arial" panose="020B0604020202020204" pitchFamily="34" charset="0"/>
                        <a:buNone/>
                      </a:pPr>
                      <a:r>
                        <a:rPr lang="en-GB" sz="1050" baseline="0" dirty="0" smtClean="0">
                          <a:solidFill>
                            <a:schemeClr val="tx1"/>
                          </a:solidFill>
                          <a:latin typeface="Segoe UI Light" pitchFamily="34" charset="0"/>
                        </a:rPr>
                        <a:t>The Family Nurse Partnership annual review took place this month – this was an extremely successful event with the national team highlighting the excellent  work that takes place within the service as well as service users taking part to explain the difference the service has made to them and their babies.</a:t>
                      </a:r>
                    </a:p>
                    <a:p>
                      <a:pPr marL="0" indent="0" algn="l">
                        <a:buFont typeface="Arial" panose="020B0604020202020204" pitchFamily="34" charset="0"/>
                        <a:buNone/>
                      </a:pPr>
                      <a:r>
                        <a:rPr lang="en-GB" sz="1050" baseline="0" dirty="0" smtClean="0">
                          <a:solidFill>
                            <a:schemeClr val="tx1"/>
                          </a:solidFill>
                          <a:latin typeface="Segoe UI Light" pitchFamily="34" charset="0"/>
                        </a:rPr>
                        <a:t>Service users have made films to describe their experience  and many young parents and parents to be attended the review with their babies from across Oxfordshire </a:t>
                      </a:r>
                      <a:endParaRPr lang="en-GB" sz="1050" dirty="0">
                        <a:solidFill>
                          <a:schemeClr val="tx1"/>
                        </a:solidFill>
                        <a:latin typeface="Segoe UI Light" pitchFamily="34" charset="0"/>
                      </a:endParaRPr>
                    </a:p>
                  </a:txBody>
                  <a:tcPr>
                    <a:solidFill>
                      <a:schemeClr val="accent1">
                        <a:lumMod val="20000"/>
                        <a:lumOff val="80000"/>
                      </a:schemeClr>
                    </a:solidFill>
                  </a:tcPr>
                </a:tc>
                <a:tc>
                  <a:txBody>
                    <a:bodyPr/>
                    <a:lstStyle/>
                    <a:p>
                      <a:pPr marL="0" indent="0" algn="l">
                        <a:buFont typeface="Arial" panose="020B0604020202020204" pitchFamily="34" charset="0"/>
                        <a:buNone/>
                      </a:pPr>
                      <a:r>
                        <a:rPr lang="en-GB" sz="1050" dirty="0" smtClean="0">
                          <a:solidFill>
                            <a:schemeClr val="tx1"/>
                          </a:solidFill>
                          <a:latin typeface="Segoe UI Light" pitchFamily="34" charset="0"/>
                        </a:rPr>
                        <a:t>Waiting times for</a:t>
                      </a:r>
                      <a:r>
                        <a:rPr lang="en-GB" sz="1050" baseline="0" dirty="0" smtClean="0">
                          <a:solidFill>
                            <a:schemeClr val="tx1"/>
                          </a:solidFill>
                          <a:latin typeface="Segoe UI Light" pitchFamily="34" charset="0"/>
                        </a:rPr>
                        <a:t> routine referrals in Oxfordshire to CAMHS remain a concern – an action plan is in place and we are carefully monitoring progress against this.  The longest waits are for those waiting for an assessment for ASD. </a:t>
                      </a:r>
                    </a:p>
                    <a:p>
                      <a:pPr marL="0" indent="0" algn="l">
                        <a:buFont typeface="Arial" panose="020B0604020202020204" pitchFamily="34" charset="0"/>
                        <a:buNone/>
                      </a:pPr>
                      <a:endParaRPr lang="en-GB" sz="1050" baseline="0" dirty="0" smtClean="0">
                        <a:solidFill>
                          <a:schemeClr val="tx1"/>
                        </a:solidFill>
                        <a:latin typeface="Segoe UI Light" pitchFamily="34" charset="0"/>
                      </a:endParaRPr>
                    </a:p>
                    <a:p>
                      <a:pPr marL="0" indent="0" algn="l">
                        <a:buFont typeface="Arial" panose="020B0604020202020204" pitchFamily="34" charset="0"/>
                        <a:buNone/>
                      </a:pPr>
                      <a:r>
                        <a:rPr lang="en-GB" sz="1050" baseline="0" dirty="0" smtClean="0">
                          <a:solidFill>
                            <a:schemeClr val="tx1"/>
                          </a:solidFill>
                          <a:latin typeface="Segoe UI Light" pitchFamily="34" charset="0"/>
                        </a:rPr>
                        <a:t>Care notes implementation continues to be problematic but staff do recognise the hard work happening to address the problems</a:t>
                      </a:r>
                    </a:p>
                    <a:p>
                      <a:pPr marL="0" indent="0" algn="l">
                        <a:buFont typeface="Arial" panose="020B0604020202020204" pitchFamily="34" charset="0"/>
                        <a:buNone/>
                      </a:pPr>
                      <a:endParaRPr lang="en-GB" sz="1050" baseline="0" dirty="0" smtClean="0">
                        <a:solidFill>
                          <a:schemeClr val="tx1"/>
                        </a:solidFill>
                        <a:latin typeface="Segoe UI Light" pitchFamily="34" charset="0"/>
                      </a:endParaRPr>
                    </a:p>
                  </a:txBody>
                  <a:tcPr>
                    <a:solidFill>
                      <a:schemeClr val="accent1">
                        <a:lumMod val="20000"/>
                        <a:lumOff val="80000"/>
                      </a:schemeClr>
                    </a:solidFill>
                  </a:tcPr>
                </a:tc>
              </a:tr>
              <a:tr h="370840">
                <a:tc>
                  <a:txBody>
                    <a:bodyPr/>
                    <a:lstStyle/>
                    <a:p>
                      <a:r>
                        <a:rPr lang="en-GB" sz="1200" dirty="0" smtClean="0">
                          <a:latin typeface="Segoe UI Light" pitchFamily="34" charset="0"/>
                        </a:rPr>
                        <a:t>Finance/CIPs</a:t>
                      </a:r>
                    </a:p>
                    <a:p>
                      <a:endParaRPr lang="en-GB" sz="1200" dirty="0" smtClean="0">
                        <a:latin typeface="Segoe UI Light" pitchFamily="34" charset="0"/>
                      </a:endParaRPr>
                    </a:p>
                    <a:p>
                      <a:endParaRPr lang="en-GB" sz="1200" dirty="0" smtClean="0">
                        <a:latin typeface="Segoe UI Light" pitchFamily="34" charset="0"/>
                      </a:endParaRPr>
                    </a:p>
                    <a:p>
                      <a:endParaRPr lang="en-GB" sz="1200" dirty="0">
                        <a:latin typeface="Segoe UI Light" pitchFamily="34" charset="0"/>
                      </a:endParaRPr>
                    </a:p>
                  </a:txBody>
                  <a:tcPr>
                    <a:solidFill>
                      <a:schemeClr val="tx2"/>
                    </a:solidFill>
                  </a:tcPr>
                </a:tc>
                <a:tc>
                  <a:txBody>
                    <a:bodyPr/>
                    <a:lstStyle/>
                    <a:p>
                      <a:pPr marL="0" indent="0">
                        <a:buFont typeface="Arial" panose="020B0604020202020204" pitchFamily="34" charset="0"/>
                        <a:buNone/>
                      </a:pPr>
                      <a:r>
                        <a:rPr lang="en-GB" sz="1050" baseline="0" dirty="0" smtClean="0">
                          <a:solidFill>
                            <a:schemeClr val="tx1"/>
                          </a:solidFill>
                          <a:latin typeface="Segoe UI Light" pitchFamily="34" charset="0"/>
                        </a:rPr>
                        <a:t>CIPs £1.1 M identified within the Directorate for 16/17 – high confidence that can deliver </a:t>
                      </a:r>
                    </a:p>
                    <a:p>
                      <a:pPr marL="0" indent="0">
                        <a:buFont typeface="Arial" panose="020B0604020202020204" pitchFamily="34" charset="0"/>
                        <a:buNone/>
                      </a:pPr>
                      <a:r>
                        <a:rPr lang="en-GB" sz="1050" baseline="0" dirty="0" smtClean="0">
                          <a:solidFill>
                            <a:schemeClr val="tx1"/>
                          </a:solidFill>
                          <a:latin typeface="Segoe UI Light" pitchFamily="34" charset="0"/>
                        </a:rPr>
                        <a:t>Opportunities in 2017 to gain new services  - entering &amp; reviewing competitive tender opportunities to provide services</a:t>
                      </a: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baseline="0" dirty="0" smtClean="0">
                          <a:solidFill>
                            <a:schemeClr val="tx1"/>
                          </a:solidFill>
                          <a:latin typeface="Segoe UI Light" pitchFamily="34" charset="0"/>
                        </a:rPr>
                        <a:t>Month 1 adverse position 113k </a:t>
                      </a:r>
                    </a:p>
                    <a:p>
                      <a:pPr marL="0" indent="0" algn="l">
                        <a:buFont typeface="Arial" panose="020B0604020202020204" pitchFamily="34" charset="0"/>
                        <a:buNone/>
                      </a:pPr>
                      <a:r>
                        <a:rPr lang="en-GB" sz="1050" baseline="0" dirty="0" smtClean="0">
                          <a:solidFill>
                            <a:schemeClr val="tx1"/>
                          </a:solidFill>
                          <a:latin typeface="Segoe UI Light" pitchFamily="34" charset="0"/>
                        </a:rPr>
                        <a:t>Cost of locum and agency medical staff  &amp; use of agency off framework – reviewing all of these posts and have plans to interview for permanent staff</a:t>
                      </a:r>
                    </a:p>
                    <a:p>
                      <a:pPr marL="0" indent="0" algn="l">
                        <a:buFont typeface="Arial" panose="020B0604020202020204" pitchFamily="34" charset="0"/>
                        <a:buNone/>
                      </a:pPr>
                      <a:endParaRPr lang="en-GB" sz="1050" baseline="0" dirty="0" smtClean="0">
                        <a:solidFill>
                          <a:schemeClr val="tx1"/>
                        </a:solidFill>
                        <a:latin typeface="Segoe UI Light" pitchFamily="34" charset="0"/>
                      </a:endParaRPr>
                    </a:p>
                  </a:txBody>
                  <a:tcPr>
                    <a:solidFill>
                      <a:schemeClr val="accent1">
                        <a:lumMod val="20000"/>
                        <a:lumOff val="80000"/>
                      </a:schemeClr>
                    </a:solidFill>
                  </a:tcPr>
                </a:tc>
              </a:tr>
              <a:tr h="370840">
                <a:tc>
                  <a:txBody>
                    <a:bodyPr/>
                    <a:lstStyle/>
                    <a:p>
                      <a:r>
                        <a:rPr lang="en-GB" sz="1200" dirty="0" smtClean="0">
                          <a:latin typeface="Segoe UI Light" pitchFamily="34" charset="0"/>
                        </a:rPr>
                        <a:t>Workforce</a:t>
                      </a:r>
                    </a:p>
                    <a:p>
                      <a:endParaRPr lang="en-GB" sz="1200" dirty="0" smtClean="0">
                        <a:latin typeface="Segoe UI Light" pitchFamily="34" charset="0"/>
                      </a:endParaRPr>
                    </a:p>
                    <a:p>
                      <a:endParaRPr lang="en-GB" sz="1200" dirty="0" smtClean="0">
                        <a:latin typeface="Segoe UI Light" pitchFamily="34" charset="0"/>
                      </a:endParaRPr>
                    </a:p>
                    <a:p>
                      <a:endParaRPr lang="en-GB" sz="1200" dirty="0">
                        <a:latin typeface="Segoe UI Light" pitchFamily="34" charset="0"/>
                      </a:endParaRPr>
                    </a:p>
                  </a:txBody>
                  <a:tcPr>
                    <a:solidFill>
                      <a:schemeClr val="tx2"/>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baseline="0" dirty="0" smtClean="0">
                          <a:solidFill>
                            <a:schemeClr val="tx1"/>
                          </a:solidFill>
                          <a:latin typeface="Segoe UI Light" pitchFamily="34" charset="0"/>
                        </a:rPr>
                        <a:t>Appointed Consultant Psychiatrists to the Highfield, Abingdon , Cotswold House Marlborough and Melkshum. We have strong applicants for next round of interviews for community CAMHS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baseline="0" dirty="0" smtClean="0">
                          <a:solidFill>
                            <a:schemeClr val="tx1"/>
                          </a:solidFill>
                          <a:latin typeface="Segoe UI Light" pitchFamily="34" charset="0"/>
                        </a:rPr>
                        <a:t> </a:t>
                      </a:r>
                      <a:endParaRPr lang="en-GB" sz="1050" dirty="0">
                        <a:solidFill>
                          <a:schemeClr val="tx1"/>
                        </a:solidFill>
                        <a:latin typeface="Segoe UI Light" pitchFamily="34"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baseline="0" dirty="0" smtClean="0">
                          <a:solidFill>
                            <a:schemeClr val="tx1"/>
                          </a:solidFill>
                          <a:latin typeface="Segoe UI Light" pitchFamily="34" charset="0"/>
                        </a:rPr>
                        <a:t>Significant development required to ensure we are attractive to potential candidates and reduce turnover across all areas both within the Directorate and across the Trust </a:t>
                      </a:r>
                    </a:p>
                  </a:txBody>
                  <a:tcPr>
                    <a:solidFill>
                      <a:schemeClr val="accent1">
                        <a:lumMod val="20000"/>
                        <a:lumOff val="80000"/>
                      </a:schemeClr>
                    </a:solidFill>
                  </a:tcPr>
                </a:tc>
              </a:tr>
              <a:tr h="923344">
                <a:tc>
                  <a:txBody>
                    <a:bodyPr/>
                    <a:lstStyle/>
                    <a:p>
                      <a:r>
                        <a:rPr lang="en-GB" sz="1200" dirty="0" smtClean="0">
                          <a:latin typeface="Segoe UI Light" pitchFamily="34" charset="0"/>
                        </a:rPr>
                        <a:t>Performance</a:t>
                      </a:r>
                    </a:p>
                    <a:p>
                      <a:r>
                        <a:rPr lang="en-GB" sz="1200" dirty="0" smtClean="0">
                          <a:latin typeface="Segoe UI Light" pitchFamily="34" charset="0"/>
                        </a:rPr>
                        <a:t>(against</a:t>
                      </a:r>
                      <a:r>
                        <a:rPr lang="en-GB" sz="1200" baseline="0" dirty="0" smtClean="0">
                          <a:latin typeface="Segoe UI Light" pitchFamily="34" charset="0"/>
                        </a:rPr>
                        <a:t> key trust targets)</a:t>
                      </a:r>
                      <a:endParaRPr lang="en-GB" sz="1200" dirty="0" smtClean="0">
                        <a:latin typeface="Segoe UI Light" pitchFamily="34" charset="0"/>
                      </a:endParaRPr>
                    </a:p>
                    <a:p>
                      <a:endParaRPr lang="en-GB" sz="1200" dirty="0" smtClean="0">
                        <a:latin typeface="Segoe UI Light" pitchFamily="34" charset="0"/>
                      </a:endParaRPr>
                    </a:p>
                    <a:p>
                      <a:endParaRPr lang="en-GB" sz="1200" dirty="0">
                        <a:latin typeface="Segoe UI Light" pitchFamily="34" charset="0"/>
                      </a:endParaRPr>
                    </a:p>
                  </a:txBody>
                  <a:tcPr>
                    <a:solidFill>
                      <a:schemeClr val="tx2"/>
                    </a:solidFill>
                  </a:tcPr>
                </a:tc>
                <a:tc>
                  <a:txBody>
                    <a:bodyPr/>
                    <a:lstStyle/>
                    <a:p>
                      <a:pPr marL="0" indent="0">
                        <a:buFont typeface="Arial" panose="020B0604020202020204" pitchFamily="34" charset="0"/>
                        <a:buNone/>
                      </a:pPr>
                      <a:r>
                        <a:rPr lang="en-GB" sz="1050" dirty="0" smtClean="0">
                          <a:solidFill>
                            <a:schemeClr val="tx1"/>
                          </a:solidFill>
                          <a:latin typeface="Segoe UI Light" pitchFamily="34" charset="0"/>
                        </a:rPr>
                        <a:t>We are in</a:t>
                      </a:r>
                      <a:r>
                        <a:rPr lang="en-GB" sz="1050" baseline="0" dirty="0" smtClean="0">
                          <a:solidFill>
                            <a:schemeClr val="tx1"/>
                          </a:solidFill>
                          <a:latin typeface="Segoe UI Light" pitchFamily="34" charset="0"/>
                        </a:rPr>
                        <a:t> process of agreeing CQUIN for this years contracts</a:t>
                      </a:r>
                    </a:p>
                    <a:p>
                      <a:pPr marL="0" indent="0">
                        <a:buFont typeface="Arial" panose="020B0604020202020204" pitchFamily="34" charset="0"/>
                        <a:buNone/>
                      </a:pPr>
                      <a:r>
                        <a:rPr lang="en-GB" sz="1050" baseline="0" dirty="0" smtClean="0">
                          <a:solidFill>
                            <a:schemeClr val="tx1"/>
                          </a:solidFill>
                          <a:latin typeface="Segoe UI Light" pitchFamily="34" charset="0"/>
                        </a:rPr>
                        <a:t>PDRs 84% completed YTD </a:t>
                      </a:r>
                      <a:endParaRPr lang="en-GB" sz="1050" dirty="0">
                        <a:solidFill>
                          <a:schemeClr val="tx1"/>
                        </a:solidFill>
                        <a:latin typeface="Segoe UI Light" pitchFamily="34" charset="0"/>
                      </a:endParaRPr>
                    </a:p>
                  </a:txBody>
                  <a:tcPr>
                    <a:solidFill>
                      <a:schemeClr val="accent1">
                        <a:lumMod val="20000"/>
                        <a:lumOff val="80000"/>
                      </a:schemeClr>
                    </a:solidFill>
                  </a:tcPr>
                </a:tc>
                <a:tc>
                  <a:txBody>
                    <a:bodyPr/>
                    <a:lstStyle/>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dirty="0" smtClean="0">
                          <a:solidFill>
                            <a:schemeClr val="tx1"/>
                          </a:solidFill>
                          <a:latin typeface="Segoe UI Light" pitchFamily="34" charset="0"/>
                        </a:rPr>
                        <a:t>Waiting times for routine referrals in CAMHS</a:t>
                      </a:r>
                      <a:r>
                        <a:rPr lang="en-GB" sz="1050" baseline="0" dirty="0" smtClean="0">
                          <a:solidFill>
                            <a:schemeClr val="tx1"/>
                          </a:solidFill>
                          <a:latin typeface="Segoe UI Light" pitchFamily="34" charset="0"/>
                        </a:rPr>
                        <a:t> in Oxfordshire not met – target 75% in 12 weeks</a:t>
                      </a:r>
                    </a:p>
                    <a:p>
                      <a:pPr marL="0" marR="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050" baseline="0" dirty="0" smtClean="0">
                          <a:solidFill>
                            <a:schemeClr val="tx1"/>
                          </a:solidFill>
                          <a:latin typeface="Segoe UI Light" pitchFamily="34" charset="0"/>
                        </a:rPr>
                        <a:t>Not meeting all PPST targets ( at 86%) – Resus, Infection control and fire awareness. are low - Target re 6 month CPA review not met target  - we are targeting teams for improvement </a:t>
                      </a:r>
                    </a:p>
                  </a:txBody>
                  <a:tcPr>
                    <a:solidFill>
                      <a:schemeClr val="accent1">
                        <a:lumMod val="20000"/>
                        <a:lumOff val="80000"/>
                      </a:schemeClr>
                    </a:solidFill>
                  </a:tcPr>
                </a:tc>
              </a:tr>
            </a:tbl>
          </a:graphicData>
        </a:graphic>
      </p:graphicFrame>
    </p:spTree>
    <p:extLst>
      <p:ext uri="{BB962C8B-B14F-4D97-AF65-F5344CB8AC3E}">
        <p14:creationId xmlns:p14="http://schemas.microsoft.com/office/powerpoint/2010/main" val="3164572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PowerPoint Template - Light - foo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8A2461AFB54BBC48BB1CCE42E077DEAE" ma:contentTypeVersion="0" ma:contentTypeDescription="Create a new document." ma:contentTypeScope="" ma:versionID="d035889e49197689e519a8fa1592bc73">
  <xsd:schema xmlns:xsd="http://www.w3.org/2001/XMLSchema" xmlns:p="http://schemas.microsoft.com/office/2006/metadata/properties" targetNamespace="http://schemas.microsoft.com/office/2006/metadata/properties" ma:root="true" ma:fieldsID="4aeb20c0e3442673af7ee1078645876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3.xml><?xml version="1.0" encoding="utf-8"?>
<p:properties xmlns:p="http://schemas.microsoft.com/office/2006/metadata/properties" xmlns:xsi="http://www.w3.org/2001/XMLSchema-instance">
  <documentManagement/>
</p:properties>
</file>

<file path=customXml/itemProps1.xml><?xml version="1.0" encoding="utf-8"?>
<ds:datastoreItem xmlns:ds="http://schemas.openxmlformats.org/officeDocument/2006/customXml" ds:itemID="{C9B9E0D2-49B8-49C1-BD94-631921B58750}">
  <ds:schemaRefs>
    <ds:schemaRef ds:uri="http://schemas.microsoft.com/sharepoint/v3/contenttype/forms"/>
  </ds:schemaRefs>
</ds:datastoreItem>
</file>

<file path=customXml/itemProps2.xml><?xml version="1.0" encoding="utf-8"?>
<ds:datastoreItem xmlns:ds="http://schemas.openxmlformats.org/officeDocument/2006/customXml" ds:itemID="{057ADC1C-8B39-401E-AF11-077D53ABDFE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customXml/itemProps3.xml><?xml version="1.0" encoding="utf-8"?>
<ds:datastoreItem xmlns:ds="http://schemas.openxmlformats.org/officeDocument/2006/customXml" ds:itemID="{1621A68C-E600-4CA5-A9B7-C5ABEB7D5EB0}">
  <ds:schemaRefs>
    <ds:schemaRef ds:uri="http://www.w3.org/XML/1998/namespace"/>
    <ds:schemaRef ds:uri="http://schemas.microsoft.com/office/2006/documentManagement/types"/>
    <ds:schemaRef ds:uri="http://purl.org/dc/dcmitype/"/>
    <ds:schemaRef ds:uri="http://purl.org/dc/elements/1.1/"/>
    <ds:schemaRef ds:uri="http://schemas.microsoft.com/office/2006/metadata/properties"/>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emplate>PowerPoint Template - Light - foot</Template>
  <TotalTime>229</TotalTime>
  <Words>1232</Words>
  <Application>Microsoft Office PowerPoint</Application>
  <PresentationFormat>On-screen Show (4:3)</PresentationFormat>
  <Paragraphs>86</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PowerPoint Template - Light - foot</vt:lpstr>
      <vt:lpstr>Chief Operating Officer’s Report</vt:lpstr>
      <vt:lpstr>Adult Directorate</vt:lpstr>
      <vt:lpstr>Older People’s Directorate</vt:lpstr>
      <vt:lpstr>Children and Young People Directorate</vt:lpstr>
    </vt:vector>
  </TitlesOfParts>
  <Company>Oxford Health NHS Foundation Trust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Chief Operating Officer’s Report</dc:title>
  <dc:creator>Hardisty Dominic (RNU) Oxford Health</dc:creator>
  <cp:lastModifiedBy>Smith Hannah (RNU) Oxford Health</cp:lastModifiedBy>
  <cp:revision>32</cp:revision>
  <dcterms:created xsi:type="dcterms:W3CDTF">2016-03-08T14:56:08Z</dcterms:created>
  <dcterms:modified xsi:type="dcterms:W3CDTF">2016-05-18T11:43:29Z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0x0101008A2461AFB54BBC48BB1CCE42E077DEAE</vt:lpwstr>
  </property>
</Properties>
</file>