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7"/>
  </p:notesMasterIdLst>
  <p:handoutMasterIdLst>
    <p:handoutMasterId r:id="rId8"/>
  </p:handoutMasterIdLst>
  <p:sldIdLst>
    <p:sldId id="256" r:id="rId2"/>
    <p:sldId id="272" r:id="rId3"/>
    <p:sldId id="274" r:id="rId4"/>
    <p:sldId id="275" r:id="rId5"/>
    <p:sldId id="276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-3024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1085C8D-3FA4-4346-AEE1-27B731AFC433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C17F0871-DB84-4603-94F9-84D2B4584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42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7891A-AF77-462C-BFAD-88AABF3DEEFF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095C5-F524-4815-BE6B-F2F065A4A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15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89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3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6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650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100811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2132856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2132856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39552" y="4321695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4788024" y="4321695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621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82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2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0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71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38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5C74-E7C1-4559-B6B0-D204E48E4869}" type="datetimeFigureOut">
              <a:rPr lang="en-GB" smtClean="0"/>
              <a:t>18/05/2016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2548128" cy="5074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67544" y="2426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Workforce Performance Report (May 2016)</a:t>
            </a:r>
            <a:b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Workforce (Executive Lead – Mike McEnaney)</a:t>
            </a:r>
            <a:endParaRPr lang="en-GB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80080" y="116632"/>
            <a:ext cx="8784976" cy="666936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80" y="836712"/>
            <a:ext cx="87849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93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tmp"/><Relationship Id="rId4" Type="http://schemas.openxmlformats.org/officeDocument/2006/relationships/image" Target="../media/image1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Workforce Performance Report</a:t>
            </a:r>
            <a:br>
              <a:rPr lang="en-GB" sz="2400" b="1" dirty="0" smtClean="0"/>
            </a:br>
            <a:r>
              <a:rPr lang="en-GB" sz="2400" b="1" dirty="0" smtClean="0"/>
              <a:t>May 2016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Mike McEnaney</a:t>
            </a:r>
          </a:p>
          <a:p>
            <a:r>
              <a:rPr lang="en-GB" sz="2400" dirty="0" smtClean="0"/>
              <a:t>Director of Finance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76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1008112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Bank and Agency Spend has decreased in April to 5.35% from the adjusted spike of 7.85% in March. Whilst a significant decline, it leaves the </a:t>
            </a:r>
            <a:r>
              <a:rPr lang="en-GB" sz="1200" dirty="0"/>
              <a:t>Bank and Agency Spend </a:t>
            </a:r>
            <a:r>
              <a:rPr lang="en-GB" sz="1200" dirty="0" smtClean="0"/>
              <a:t>above target at the start of the new Financial Year when, in all previous years, it had started below target at 4% in </a:t>
            </a:r>
            <a:r>
              <a:rPr lang="en-GB" sz="1200" dirty="0"/>
              <a:t>Financial </a:t>
            </a:r>
            <a:r>
              <a:rPr lang="en-GB" sz="1200" dirty="0" smtClean="0"/>
              <a:t>Year 15-16 and </a:t>
            </a:r>
            <a:r>
              <a:rPr lang="en-GB" sz="1200" dirty="0"/>
              <a:t>Financial Year 14-15</a:t>
            </a:r>
            <a:r>
              <a:rPr lang="en-GB" sz="1200" dirty="0" smtClean="0"/>
              <a:t>. </a:t>
            </a:r>
            <a:br>
              <a:rPr lang="en-GB" sz="1200" dirty="0" smtClean="0"/>
            </a:br>
            <a:r>
              <a:rPr lang="en-GB" sz="1200" dirty="0" smtClean="0"/>
              <a:t>Sessional spend has increased from 2.4% in March to 4.2% in April.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Bank &amp; Agency Spend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1040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282" y="2329135"/>
            <a:ext cx="1032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5.00%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35027" y="2725130"/>
            <a:ext cx="1356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5.35%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03095" y="3121125"/>
            <a:ext cx="1388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7.85%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85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4.00%</a:t>
            </a:r>
            <a:endParaRPr lang="en-GB" sz="1200" dirty="0"/>
          </a:p>
        </p:txBody>
      </p:sp>
      <p:pic>
        <p:nvPicPr>
          <p:cNvPr id="6" name="Picture 5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8" name="Picture 7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9" name="Picture 8" descr="Screen Clipping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638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7238" y="836712"/>
            <a:ext cx="7005464" cy="936104"/>
          </a:xfrm>
        </p:spPr>
        <p:txBody>
          <a:bodyPr anchor="t">
            <a:normAutofit/>
          </a:bodyPr>
          <a:lstStyle/>
          <a:p>
            <a:pPr algn="l"/>
            <a:r>
              <a:rPr lang="en-GB" sz="1000" dirty="0" smtClean="0"/>
              <a:t/>
            </a:r>
            <a:br>
              <a:rPr lang="en-GB" sz="1000" dirty="0" smtClean="0"/>
            </a:br>
            <a:r>
              <a:rPr lang="en-GB" sz="1000" dirty="0"/>
              <a:t/>
            </a:r>
            <a:br>
              <a:rPr lang="en-GB" sz="1000" dirty="0"/>
            </a:br>
            <a:r>
              <a:rPr lang="en-GB" sz="1000" dirty="0" smtClean="0"/>
              <a:t/>
            </a:r>
            <a:br>
              <a:rPr lang="en-GB" sz="1000" dirty="0" smtClean="0"/>
            </a:br>
            <a:r>
              <a:rPr lang="en-GB" sz="1000" dirty="0"/>
              <a:t/>
            </a:r>
            <a:br>
              <a:rPr lang="en-GB" sz="1000" dirty="0"/>
            </a:br>
            <a:endParaRPr lang="en-GB" sz="10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Vacancy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122" y="2329135"/>
            <a:ext cx="1032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9.00%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6319" y="2725130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10.48%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59653" y="3121125"/>
            <a:ext cx="1431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10.30%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69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5.01%</a:t>
            </a:r>
            <a:endParaRPr lang="en-GB" sz="1200" dirty="0"/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1835696" y="908720"/>
            <a:ext cx="7005464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endParaRPr lang="en-GB" sz="1200" dirty="0"/>
          </a:p>
        </p:txBody>
      </p:sp>
      <p:pic>
        <p:nvPicPr>
          <p:cNvPr id="9" name="Content Placeholder 8" descr="Screen Clippin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2" name="Picture 21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257" y="4321234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" name="Picture 1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7" name="Title 3"/>
          <p:cNvSpPr txBox="1">
            <a:spLocks/>
          </p:cNvSpPr>
          <p:nvPr/>
        </p:nvSpPr>
        <p:spPr>
          <a:xfrm>
            <a:off x="1800000" y="917217"/>
            <a:ext cx="7005464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GB" sz="1200" dirty="0" smtClean="0"/>
              <a:t>The Vacancy rate has increased slightly to 10.48% in April from 10.30% in March. The Recruitment team are working closely with managers to fill vacancies especially </a:t>
            </a:r>
            <a:r>
              <a:rPr lang="en-GB" sz="1200" dirty="0"/>
              <a:t>in </a:t>
            </a:r>
            <a:r>
              <a:rPr lang="en-GB" sz="1200" dirty="0" smtClean="0"/>
              <a:t>difficult </a:t>
            </a:r>
            <a:r>
              <a:rPr lang="en-GB" sz="1200" dirty="0"/>
              <a:t>to </a:t>
            </a:r>
            <a:r>
              <a:rPr lang="en-GB" sz="1200" dirty="0" smtClean="0"/>
              <a:t>recruit-to-areas such as Staff Nursing </a:t>
            </a:r>
            <a:r>
              <a:rPr lang="en-GB" sz="1200" dirty="0"/>
              <a:t>and Healthcare Assistants for the Highfield and Senior Mental Health Practitioners within the </a:t>
            </a:r>
            <a:r>
              <a:rPr lang="en-GB" sz="1200" dirty="0" smtClean="0"/>
              <a:t>Community Teams and </a:t>
            </a:r>
            <a:r>
              <a:rPr lang="en-GB" sz="1200" dirty="0"/>
              <a:t>Thames House and </a:t>
            </a:r>
            <a:r>
              <a:rPr lang="en-GB" sz="1200" dirty="0" smtClean="0"/>
              <a:t>Community Psychiatric Nurses </a:t>
            </a:r>
            <a:r>
              <a:rPr lang="en-GB" sz="1200" dirty="0"/>
              <a:t>for both Oxford City and Chiltern Adult Mental Health Teams.</a:t>
            </a:r>
          </a:p>
          <a:p>
            <a:pPr algn="just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6171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936104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Sickness has decreased slightly to 4.31% from 4.49% in March. A decline in Older Peoples Directorate has been offset by an increase over the last two months in the Adult Services Directorate. The decline results from a reduction in absence due to seasonal cold and flu.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Sickness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281" y="2329135"/>
            <a:ext cx="1032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Target: 3.50%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35027" y="2725130"/>
            <a:ext cx="1356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This Month: 4.31%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38361" y="3121125"/>
            <a:ext cx="1388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Last Month: </a:t>
            </a:r>
            <a:r>
              <a:rPr lang="en-GB" sz="1200" dirty="0"/>
              <a:t>4.49 %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85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Last Year: 4.32%</a:t>
            </a:r>
            <a:endParaRPr lang="en-GB" sz="1200" dirty="0"/>
          </a:p>
        </p:txBody>
      </p:sp>
      <p:pic>
        <p:nvPicPr>
          <p:cNvPr id="23" name="Picture 22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4" name="Picture 23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" name="Picture 1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67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6267" y="922460"/>
            <a:ext cx="7005464" cy="922364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Turnover has remained unchanged at 14.33% against a value of 14.35% in March. However, turnover has increased in the Adult, Older Peoples and Corporate Directorates but this increase has been offset by a marked decline in the Children and Young People Directorate over the past three months.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Turnover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3908" y="2329135"/>
            <a:ext cx="1110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12.00%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9652" y="2725130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14.33%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27720" y="3121125"/>
            <a:ext cx="1467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14.35</a:t>
            </a:r>
            <a:r>
              <a:rPr lang="en-GB" sz="1200" dirty="0"/>
              <a:t>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8478" y="3517121"/>
            <a:ext cx="1276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13.18%</a:t>
            </a:r>
            <a:endParaRPr lang="en-GB" sz="1200" dirty="0"/>
          </a:p>
        </p:txBody>
      </p:sp>
      <p:pic>
        <p:nvPicPr>
          <p:cNvPr id="2" name="Picture 1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240000" cy="198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198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9" name="Picture 8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243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6919</TotalTime>
  <Words>332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Workforce Performance Report May 2016</vt:lpstr>
      <vt:lpstr>Bank and Agency Spend has decreased in April to 5.35% from the adjusted spike of 7.85% in March. Whilst a significant decline, it leaves the Bank and Agency Spend above target at the start of the new Financial Year when, in all previous years, it had started below target at 4% in Financial Year 15-16 and Financial Year 14-15.  Sessional spend has increased from 2.4% in March to 4.2% in April.</vt:lpstr>
      <vt:lpstr>    </vt:lpstr>
      <vt:lpstr>Sickness has decreased slightly to 4.31% from 4.49% in March. A decline in Older Peoples Directorate has been offset by an increase over the last two months in the Adult Services Directorate. The decline results from a reduction in absence due to seasonal cold and flu.</vt:lpstr>
      <vt:lpstr>Turnover has remained unchanged at 14.33% against a value of 14.35% in March. However, turnover has increased in the Adult, Older Peoples and Corporate Directorates but this increase has been offset by a marked decline in the Children and Young People Directorate over the past three months.</vt:lpstr>
    </vt:vector>
  </TitlesOfParts>
  <Company>Oxford Health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Performance Report September 2015</dc:title>
  <dc:creator>Williams Angela (RNU) Oxford Health</dc:creator>
  <cp:lastModifiedBy>Britt Maureen (RNU) Oxford Health</cp:lastModifiedBy>
  <cp:revision>572</cp:revision>
  <cp:lastPrinted>2016-05-10T08:41:40Z</cp:lastPrinted>
  <dcterms:created xsi:type="dcterms:W3CDTF">2015-09-07T13:55:20Z</dcterms:created>
  <dcterms:modified xsi:type="dcterms:W3CDTF">2016-05-18T08:31:15Z</dcterms:modified>
</cp:coreProperties>
</file>