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63" r:id="rId6"/>
    <p:sldId id="264" r:id="rId7"/>
    <p:sldId id="260" r:id="rId8"/>
    <p:sldId id="265"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48"/>
    <a:srgbClr val="003B6F"/>
    <a:srgbClr val="5287B7"/>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5749" autoAdjust="0"/>
  </p:normalViewPr>
  <p:slideViewPr>
    <p:cSldViewPr>
      <p:cViewPr varScale="1">
        <p:scale>
          <a:sx n="79" d="100"/>
          <a:sy n="79" d="100"/>
        </p:scale>
        <p:origin x="-11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256" units="dev"/>
          <inkml:channel name="T" type="integer" max="2.14748E9" units="dev"/>
        </inkml:traceFormat>
        <inkml:channelProperties>
          <inkml:channelProperty channel="X" name="resolution" value="374.56107" units="1/cm"/>
          <inkml:channelProperty channel="Y" name="resolution" value="499.65302" units="1/cm"/>
          <inkml:channelProperty channel="F" name="resolution" value="0" units="1/dev"/>
          <inkml:channelProperty channel="T" name="resolution" value="1" units="1/dev"/>
        </inkml:channelProperties>
      </inkml:inkSource>
      <inkml:timestamp xml:id="ts0" timeString="2016-04-13T12:42:02.710"/>
    </inkml:context>
    <inkml:brush xml:id="br0">
      <inkml:brushProperty name="width" value="0.05292" units="cm"/>
      <inkml:brushProperty name="height" value="0.05292" units="cm"/>
      <inkml:brushProperty name="color" value="#FF0000"/>
    </inkml:brush>
  </inkml:definitions>
  <inkml:trace contextRef="#ctx0" brushRef="#br0">3764 8967 0 0,'-18'-29'1'0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FDD60-3626-4725-B7A3-A0B3857E024E}" type="datetimeFigureOut">
              <a:rPr lang="en-GB" smtClean="0"/>
              <a:pPr/>
              <a:t>23/05/2016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A98978-EC84-48D0-8693-0764FA5B8BA3}" type="slidenum">
              <a:rPr lang="en-GB" smtClean="0"/>
              <a:pPr/>
              <a:t>‹#›</a:t>
            </a:fld>
            <a:endParaRPr lang="en-GB"/>
          </a:p>
        </p:txBody>
      </p:sp>
    </p:spTree>
    <p:extLst>
      <p:ext uri="{BB962C8B-B14F-4D97-AF65-F5344CB8AC3E}">
        <p14:creationId xmlns:p14="http://schemas.microsoft.com/office/powerpoint/2010/main" val="3711417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755576" y="4077072"/>
            <a:ext cx="6400800" cy="1296144"/>
          </a:xfrm>
        </p:spPr>
        <p:txBody>
          <a:bodyPr/>
          <a:lstStyle>
            <a:lvl1pPr marL="0" indent="0" algn="l">
              <a:buNone/>
              <a:defRPr>
                <a:solidFill>
                  <a:srgbClr val="003B6F"/>
                </a:solidFill>
                <a:latin typeface="Segoe UI Light"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5"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6" name="Slide Number Placeholder 5"/>
          <p:cNvSpPr>
            <a:spLocks noGrp="1"/>
          </p:cNvSpPr>
          <p:nvPr>
            <p:ph type="sldNum" sz="quarter" idx="12"/>
          </p:nvPr>
        </p:nvSpPr>
        <p:spPr>
          <a:xfrm>
            <a:off x="7740472" y="5697280"/>
            <a:ext cx="1080000" cy="252000"/>
          </a:xfrm>
          <a:prstGeom prst="rect">
            <a:avLst/>
          </a:prstGeo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56792"/>
            <a:ext cx="8229600" cy="41044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8"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9"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88640"/>
            <a:ext cx="2057400" cy="547260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640"/>
            <a:ext cx="6019800" cy="54726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8"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9"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484784"/>
            <a:ext cx="8229600" cy="41044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8"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9" name="Slide Number Placeholder 5"/>
          <p:cNvSpPr>
            <a:spLocks noGrp="1"/>
          </p:cNvSpPr>
          <p:nvPr>
            <p:ph type="sldNum" sz="quarter" idx="12"/>
          </p:nvPr>
        </p:nvSpPr>
        <p:spPr>
          <a:xfrm>
            <a:off x="7740472" y="5697280"/>
            <a:ext cx="1080000" cy="252000"/>
          </a:xfrm>
        </p:spPr>
        <p:txBody>
          <a:bodyPr bIns="0" anchor="t" anchorCtr="0"/>
          <a:lstStyle>
            <a:lvl1pPr>
              <a:defRPr sz="1400">
                <a:solidFill>
                  <a:srgbClr val="003B6F"/>
                </a:solidFill>
                <a:latin typeface="Segoe UI" pitchFamily="34" charset="0"/>
                <a:ea typeface="Segoe UI" pitchFamily="34" charset="0"/>
                <a:cs typeface="Segoe UI" pitchFamily="34" charset="0"/>
              </a:defRPr>
            </a:lvl1pPr>
          </a:lstStyle>
          <a:p>
            <a:pPr algn="r"/>
            <a:fld id="{7D25DE80-30C0-4CD1-8796-223F4303B188}" type="slidenum">
              <a:rPr lang="en-GB" smtClean="0"/>
              <a:pPr algn="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633043"/>
            <a:ext cx="7772400" cy="1362075"/>
          </a:xfrm>
        </p:spPr>
        <p:txBody>
          <a:bodyPr anchor="t"/>
          <a:lstStyle>
            <a:lvl1pPr algn="l">
              <a:defRPr sz="4000" b="0" cap="none"/>
            </a:lvl1pPr>
          </a:lstStyle>
          <a:p>
            <a:r>
              <a:rPr lang="en-US" smtClean="0"/>
              <a:t>Click To Edit Master Title Style</a:t>
            </a:r>
            <a:endParaRPr lang="en-GB"/>
          </a:p>
        </p:txBody>
      </p:sp>
      <p:sp>
        <p:nvSpPr>
          <p:cNvPr id="3" name="Text Placeholder 2"/>
          <p:cNvSpPr>
            <a:spLocks noGrp="1"/>
          </p:cNvSpPr>
          <p:nvPr>
            <p:ph type="body" idx="1"/>
          </p:nvPr>
        </p:nvSpPr>
        <p:spPr>
          <a:xfrm>
            <a:off x="722313" y="213285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323528" y="5715511"/>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8" name="Footer Placeholder 4"/>
          <p:cNvSpPr>
            <a:spLocks noGrp="1"/>
          </p:cNvSpPr>
          <p:nvPr>
            <p:ph type="ftr" sz="quarter" idx="11"/>
          </p:nvPr>
        </p:nvSpPr>
        <p:spPr>
          <a:xfrm>
            <a:off x="2051720" y="5715511"/>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9" name="Slide Number Placeholder 5"/>
          <p:cNvSpPr>
            <a:spLocks noGrp="1"/>
          </p:cNvSpPr>
          <p:nvPr>
            <p:ph type="sldNum" sz="quarter" idx="12"/>
          </p:nvPr>
        </p:nvSpPr>
        <p:spPr>
          <a:xfrm>
            <a:off x="7740472" y="5715511"/>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12776"/>
            <a:ext cx="40386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12776"/>
            <a:ext cx="40386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9"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10"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41277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060848"/>
            <a:ext cx="4040188"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41277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060848"/>
            <a:ext cx="4041775"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11"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12"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6"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7"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8"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6"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7"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88640"/>
            <a:ext cx="5111750" cy="5400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12776"/>
            <a:ext cx="3008313" cy="4176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9"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10"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293096"/>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188640"/>
            <a:ext cx="5486400" cy="403244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85638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9"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10"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227781"/>
            <a:ext cx="8229600" cy="1152128"/>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67544" y="1523925"/>
            <a:ext cx="8229600" cy="377728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10"/>
          <p:cNvSpPr/>
          <p:nvPr/>
        </p:nvSpPr>
        <p:spPr>
          <a:xfrm>
            <a:off x="3657" y="0"/>
            <a:ext cx="251520" cy="595788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0" y="5958000"/>
            <a:ext cx="9144000" cy="900000"/>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51520" y="5961186"/>
            <a:ext cx="8640000" cy="88119"/>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251520" y="0"/>
            <a:ext cx="8640000" cy="90000"/>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8888020" y="1336"/>
            <a:ext cx="251520" cy="595788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251520" y="6309900"/>
            <a:ext cx="2808312" cy="215444"/>
          </a:xfrm>
          <a:prstGeom prst="rect">
            <a:avLst/>
          </a:prstGeom>
          <a:noFill/>
        </p:spPr>
        <p:txBody>
          <a:bodyPr wrap="square" lIns="0" tIns="0" rIns="0" bIns="0" rtlCol="0">
            <a:spAutoFit/>
          </a:bodyPr>
          <a:lstStyle/>
          <a:p>
            <a:r>
              <a:rPr lang="en-GB" sz="1400" smtClean="0">
                <a:solidFill>
                  <a:schemeClr val="bg1"/>
                </a:solidFill>
                <a:latin typeface="Segoe UI Light" pitchFamily="34" charset="0"/>
              </a:rPr>
              <a:t>Caring, safe and excellent</a:t>
            </a:r>
            <a:endParaRPr lang="en-GB" sz="1400">
              <a:solidFill>
                <a:schemeClr val="bg1"/>
              </a:solidFill>
              <a:latin typeface="Segoe UI Light" pitchFamily="34" charset="0"/>
            </a:endParaRPr>
          </a:p>
        </p:txBody>
      </p:sp>
      <p:sp>
        <p:nvSpPr>
          <p:cNvPr id="15" name="Date Placeholder 3"/>
          <p:cNvSpPr>
            <a:spLocks noGrp="1"/>
          </p:cNvSpPr>
          <p:nvPr>
            <p:ph type="dt" sz="half" idx="2"/>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23/05/2016</a:t>
            </a:fld>
            <a:endParaRPr lang="en-GB"/>
          </a:p>
        </p:txBody>
      </p:sp>
      <p:sp>
        <p:nvSpPr>
          <p:cNvPr id="16" name="Footer Placeholder 4"/>
          <p:cNvSpPr>
            <a:spLocks noGrp="1"/>
          </p:cNvSpPr>
          <p:nvPr>
            <p:ph type="ftr" sz="quarter" idx="3"/>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17" name="Slide Number Placeholder 5"/>
          <p:cNvSpPr>
            <a:spLocks noGrp="1"/>
          </p:cNvSpPr>
          <p:nvPr>
            <p:ph type="sldNum" sz="quarter" idx="4"/>
          </p:nvPr>
        </p:nvSpPr>
        <p:spPr>
          <a:xfrm>
            <a:off x="7740472" y="5697280"/>
            <a:ext cx="1080000" cy="252000"/>
          </a:xfrm>
          <a:prstGeom prst="rect">
            <a:avLst/>
          </a:prstGeom>
        </p:spPr>
        <p:txBody>
          <a:bodyPr bIns="0" anchor="t" anchorCtr="0"/>
          <a:lstStyle>
            <a:lvl1pPr>
              <a:defRPr sz="1400">
                <a:solidFill>
                  <a:srgbClr val="003B6F"/>
                </a:solidFill>
                <a:latin typeface="Segoe UI" pitchFamily="34" charset="0"/>
                <a:ea typeface="Segoe UI" pitchFamily="34" charset="0"/>
                <a:cs typeface="Segoe UI" pitchFamily="34" charset="0"/>
              </a:defRPr>
            </a:lvl1pPr>
          </a:lstStyle>
          <a:p>
            <a:pPr algn="r"/>
            <a:fld id="{7D25DE80-30C0-4CD1-8796-223F4303B188}" type="slidenum">
              <a:rPr lang="en-GB" smtClean="0"/>
              <a:pPr algn="r"/>
              <a:t>‹#›</a:t>
            </a:fld>
            <a:endParaRPr lang="en-GB"/>
          </a:p>
        </p:txBody>
      </p:sp>
      <p:pic>
        <p:nvPicPr>
          <p:cNvPr id="18" name="Picture 17" descr="powerpointlogo.jpg"/>
          <p:cNvPicPr>
            <a:picLocks noChangeAspect="1"/>
          </p:cNvPicPr>
          <p:nvPr/>
        </p:nvPicPr>
        <p:blipFill>
          <a:blip r:embed="rId13" cstate="print"/>
          <a:stretch>
            <a:fillRect/>
          </a:stretch>
        </p:blipFill>
        <p:spPr>
          <a:xfrm>
            <a:off x="7011079" y="6237312"/>
            <a:ext cx="1881401" cy="38613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400" kern="1200">
          <a:solidFill>
            <a:srgbClr val="003B6F"/>
          </a:solidFill>
          <a:latin typeface="Segoe UI Ligh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3B6F"/>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2800" kern="1200">
          <a:solidFill>
            <a:srgbClr val="003B6F"/>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2400" kern="1200">
          <a:solidFill>
            <a:srgbClr val="003B6F"/>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2000" kern="1200">
          <a:solidFill>
            <a:srgbClr val="003B6F"/>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2000" kern="1200">
          <a:solidFill>
            <a:srgbClr val="003B6F"/>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Strategic Partnerships Report</a:t>
            </a:r>
            <a:endParaRPr lang="en-GB" b="1" dirty="0"/>
          </a:p>
        </p:txBody>
      </p:sp>
      <p:sp>
        <p:nvSpPr>
          <p:cNvPr id="3" name="Subtitle 2"/>
          <p:cNvSpPr>
            <a:spLocks noGrp="1"/>
          </p:cNvSpPr>
          <p:nvPr>
            <p:ph type="subTitle" idx="1"/>
          </p:nvPr>
        </p:nvSpPr>
        <p:spPr/>
        <p:txBody>
          <a:bodyPr>
            <a:normAutofit/>
          </a:bodyPr>
          <a:lstStyle/>
          <a:p>
            <a:r>
              <a:rPr lang="en-GB" sz="2400" b="1" dirty="0" smtClean="0"/>
              <a:t>Dominic Hardisty, Chief Operating Officer</a:t>
            </a:r>
          </a:p>
          <a:p>
            <a:r>
              <a:rPr lang="en-GB" sz="2400" b="1" dirty="0" smtClean="0"/>
              <a:t>Q4 2015-16</a:t>
            </a:r>
            <a:endParaRPr lang="en-GB" sz="2400" b="1" dirty="0"/>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1348560" y="3217680"/>
              <a:ext cx="6840" cy="10800"/>
            </p14:xfrm>
          </p:contentPart>
        </mc:Choice>
        <mc:Fallback xmlns="">
          <p:pic>
            <p:nvPicPr>
              <p:cNvPr id="4" name="Ink 3"/>
              <p:cNvPicPr/>
              <p:nvPr/>
            </p:nvPicPr>
            <p:blipFill>
              <a:blip r:embed="rId3"/>
              <a:stretch>
                <a:fillRect/>
              </a:stretch>
            </p:blipFill>
            <p:spPr>
              <a:xfrm>
                <a:off x="1346040" y="3215160"/>
                <a:ext cx="11880" cy="15840"/>
              </a:xfrm>
              <a:prstGeom prst="rect">
                <a:avLst/>
              </a:prstGeom>
            </p:spPr>
          </p:pic>
        </mc:Fallback>
      </mc:AlternateContent>
      <p:sp>
        <p:nvSpPr>
          <p:cNvPr id="5" name="TextBox 4"/>
          <p:cNvSpPr txBox="1"/>
          <p:nvPr/>
        </p:nvSpPr>
        <p:spPr>
          <a:xfrm>
            <a:off x="7164288" y="620688"/>
            <a:ext cx="1656184" cy="461665"/>
          </a:xfrm>
          <a:prstGeom prst="rect">
            <a:avLst/>
          </a:prstGeom>
          <a:noFill/>
        </p:spPr>
        <p:txBody>
          <a:bodyPr wrap="square" rtlCol="0">
            <a:spAutoFit/>
          </a:bodyPr>
          <a:lstStyle/>
          <a:p>
            <a:r>
              <a:rPr lang="en-GB" sz="1200" b="1" dirty="0" smtClean="0">
                <a:latin typeface="Arial" panose="020B0604020202020204" pitchFamily="34" charset="0"/>
                <a:cs typeface="Arial" panose="020B0604020202020204" pitchFamily="34" charset="0"/>
              </a:rPr>
              <a:t>BOD 72/2016</a:t>
            </a:r>
            <a:endParaRPr lang="en-GB" sz="1200" dirty="0" smtClean="0">
              <a:latin typeface="Arial" panose="020B0604020202020204" pitchFamily="34" charset="0"/>
              <a:cs typeface="Arial" panose="020B0604020202020204" pitchFamily="34" charset="0"/>
            </a:endParaRPr>
          </a:p>
          <a:p>
            <a:r>
              <a:rPr lang="en-GB" sz="1100" dirty="0" smtClean="0">
                <a:latin typeface="Arial" panose="020B0604020202020204" pitchFamily="34" charset="0"/>
                <a:cs typeface="Arial" panose="020B0604020202020204" pitchFamily="34" charset="0"/>
              </a:rPr>
              <a:t>(agenda item: 17)</a:t>
            </a:r>
            <a:endParaRPr lang="en-GB" sz="11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9392"/>
            <a:ext cx="8229600" cy="864096"/>
          </a:xfrm>
        </p:spPr>
        <p:txBody>
          <a:bodyPr>
            <a:normAutofit/>
          </a:bodyPr>
          <a:lstStyle/>
          <a:p>
            <a:r>
              <a:rPr lang="en-GB" sz="1600" b="1" dirty="0" smtClean="0"/>
              <a:t>Adult Services</a:t>
            </a:r>
            <a:endParaRPr lang="en-GB" sz="1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30468551"/>
              </p:ext>
            </p:extLst>
          </p:nvPr>
        </p:nvGraphicFramePr>
        <p:xfrm>
          <a:off x="251520" y="591106"/>
          <a:ext cx="8640960" cy="4776553"/>
        </p:xfrm>
        <a:graphic>
          <a:graphicData uri="http://schemas.openxmlformats.org/drawingml/2006/table">
            <a:tbl>
              <a:tblPr firstRow="1" bandRow="1">
                <a:tableStyleId>{5C22544A-7EE6-4342-B048-85BDC9FD1C3A}</a:tableStyleId>
              </a:tblPr>
              <a:tblGrid>
                <a:gridCol w="2232248"/>
                <a:gridCol w="3312368"/>
                <a:gridCol w="3096344"/>
              </a:tblGrid>
              <a:tr h="374551">
                <a:tc>
                  <a:txBody>
                    <a:bodyPr/>
                    <a:lstStyle/>
                    <a:p>
                      <a:pPr algn="ctr"/>
                      <a:r>
                        <a:rPr lang="en-GB" sz="1000" dirty="0" smtClean="0">
                          <a:solidFill>
                            <a:schemeClr val="bg1"/>
                          </a:solidFill>
                        </a:rPr>
                        <a:t>Partnership</a:t>
                      </a:r>
                      <a:endParaRPr lang="en-GB" sz="1000" dirty="0">
                        <a:solidFill>
                          <a:schemeClr val="bg1"/>
                        </a:solidFill>
                      </a:endParaRPr>
                    </a:p>
                  </a:txBody>
                  <a:tcPr>
                    <a:solidFill>
                      <a:schemeClr val="tx2"/>
                    </a:solidFill>
                  </a:tcPr>
                </a:tc>
                <a:tc>
                  <a:txBody>
                    <a:bodyPr/>
                    <a:lstStyle/>
                    <a:p>
                      <a:pPr algn="ctr"/>
                      <a:r>
                        <a:rPr lang="en-GB" sz="1000" dirty="0" smtClean="0">
                          <a:solidFill>
                            <a:schemeClr val="bg1"/>
                          </a:solidFill>
                        </a:rPr>
                        <a:t>Progress/Developments  in Last Quarter</a:t>
                      </a:r>
                      <a:endParaRPr lang="en-GB" sz="1000" dirty="0">
                        <a:solidFill>
                          <a:schemeClr val="bg1"/>
                        </a:solidFill>
                      </a:endParaRPr>
                    </a:p>
                  </a:txBody>
                  <a:tcPr>
                    <a:solidFill>
                      <a:schemeClr val="tx2"/>
                    </a:solidFill>
                  </a:tcPr>
                </a:tc>
                <a:tc>
                  <a:txBody>
                    <a:bodyPr/>
                    <a:lstStyle/>
                    <a:p>
                      <a:pPr algn="ctr"/>
                      <a:r>
                        <a:rPr lang="en-GB" sz="1000" dirty="0" smtClean="0">
                          <a:solidFill>
                            <a:schemeClr val="bg1"/>
                          </a:solidFill>
                        </a:rPr>
                        <a:t>Key Objectives for Next Quarter</a:t>
                      </a:r>
                      <a:endParaRPr lang="en-GB" sz="1000" dirty="0">
                        <a:solidFill>
                          <a:schemeClr val="bg1"/>
                        </a:solidFill>
                      </a:endParaRPr>
                    </a:p>
                  </a:txBody>
                  <a:tcPr>
                    <a:solidFill>
                      <a:schemeClr val="tx2"/>
                    </a:solidFill>
                  </a:tcPr>
                </a:tc>
              </a:tr>
              <a:tr h="1383223">
                <a:tc>
                  <a:txBody>
                    <a:bodyPr/>
                    <a:lstStyle/>
                    <a:p>
                      <a:r>
                        <a:rPr lang="en-GB" sz="1000" b="1" dirty="0" smtClean="0">
                          <a:solidFill>
                            <a:schemeClr val="tx2"/>
                          </a:solidFill>
                        </a:rPr>
                        <a:t>OCC Section 75</a:t>
                      </a:r>
                      <a:endParaRPr lang="en-GB" sz="1000" b="1"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Section 75 agreement remains in place</a:t>
                      </a:r>
                    </a:p>
                    <a:p>
                      <a:pPr marL="171450" indent="-171450">
                        <a:buFont typeface="Arial" pitchFamily="34" charset="0"/>
                        <a:buChar char="•"/>
                      </a:pPr>
                      <a:r>
                        <a:rPr lang="en-GB" sz="1000" dirty="0" smtClean="0">
                          <a:solidFill>
                            <a:schemeClr val="tx2"/>
                          </a:solidFill>
                        </a:rPr>
                        <a:t>OCC savings target agreed to be met from management cost reductions</a:t>
                      </a:r>
                    </a:p>
                    <a:p>
                      <a:pPr marL="171450" indent="-171450">
                        <a:buFont typeface="Arial" pitchFamily="34" charset="0"/>
                        <a:buChar char="•"/>
                      </a:pPr>
                      <a:endParaRPr lang="en-GB" sz="1000"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OCC to confirm agreement of JD for leadership/management structure for OCC Section 75 elements</a:t>
                      </a:r>
                    </a:p>
                    <a:p>
                      <a:pPr marL="171450" indent="-171450">
                        <a:buFont typeface="Arial" pitchFamily="34" charset="0"/>
                        <a:buChar char="•"/>
                      </a:pPr>
                      <a:r>
                        <a:rPr lang="en-GB" sz="1000" dirty="0" smtClean="0">
                          <a:solidFill>
                            <a:schemeClr val="tx2"/>
                          </a:solidFill>
                        </a:rPr>
                        <a:t>Process of implementing the new structure to commence</a:t>
                      </a:r>
                    </a:p>
                    <a:p>
                      <a:pPr marL="171450" indent="-171450">
                        <a:buFont typeface="Arial" pitchFamily="34" charset="0"/>
                        <a:buChar char="•"/>
                      </a:pPr>
                      <a:r>
                        <a:rPr lang="en-GB" sz="1000" dirty="0" smtClean="0">
                          <a:solidFill>
                            <a:schemeClr val="tx2"/>
                          </a:solidFill>
                        </a:rPr>
                        <a:t>New schedule of JMG meetings to be confirmed for this year</a:t>
                      </a:r>
                    </a:p>
                    <a:p>
                      <a:pPr marL="171450" indent="-171450">
                        <a:buFont typeface="Arial" pitchFamily="34" charset="0"/>
                        <a:buChar char="•"/>
                      </a:pPr>
                      <a:r>
                        <a:rPr lang="en-GB" sz="1000" dirty="0" smtClean="0">
                          <a:solidFill>
                            <a:schemeClr val="tx2"/>
                          </a:solidFill>
                        </a:rPr>
                        <a:t>Refresh of annual objectives to be confirmed</a:t>
                      </a:r>
                    </a:p>
                    <a:p>
                      <a:pPr marL="171450" indent="-171450">
                        <a:buFont typeface="Arial" pitchFamily="34" charset="0"/>
                        <a:buChar char="•"/>
                      </a:pPr>
                      <a:endParaRPr lang="en-GB" sz="1000" dirty="0">
                        <a:solidFill>
                          <a:schemeClr val="tx2"/>
                        </a:solidFill>
                      </a:endParaRPr>
                    </a:p>
                  </a:txBody>
                  <a:tcPr/>
                </a:tc>
              </a:tr>
              <a:tr h="640263">
                <a:tc>
                  <a:txBody>
                    <a:bodyPr/>
                    <a:lstStyle/>
                    <a:p>
                      <a:r>
                        <a:rPr lang="en-GB" sz="1000" b="1" dirty="0" smtClean="0">
                          <a:solidFill>
                            <a:schemeClr val="tx2"/>
                          </a:solidFill>
                        </a:rPr>
                        <a:t>BCC Section 75</a:t>
                      </a:r>
                      <a:endParaRPr lang="en-GB" sz="1000" b="1"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BCC lead has left, Ali Bulman will be the new lead for BCC</a:t>
                      </a:r>
                    </a:p>
                    <a:p>
                      <a:pPr marL="171450" indent="-171450">
                        <a:buFont typeface="Arial" pitchFamily="34" charset="0"/>
                        <a:buChar char="•"/>
                      </a:pPr>
                      <a:r>
                        <a:rPr lang="en-GB" sz="1000" dirty="0" smtClean="0">
                          <a:solidFill>
                            <a:schemeClr val="tx2"/>
                          </a:solidFill>
                        </a:rPr>
                        <a:t>Interim annual report received by Quality </a:t>
                      </a:r>
                      <a:r>
                        <a:rPr lang="en-GB" sz="1000" dirty="0" err="1" smtClean="0">
                          <a:solidFill>
                            <a:schemeClr val="tx2"/>
                          </a:solidFill>
                        </a:rPr>
                        <a:t>Cttee</a:t>
                      </a:r>
                      <a:endParaRPr lang="en-GB" sz="1000" dirty="0" smtClean="0">
                        <a:solidFill>
                          <a:schemeClr val="tx2"/>
                        </a:solidFill>
                      </a:endParaRPr>
                    </a:p>
                    <a:p>
                      <a:pPr marL="171450" indent="-171450">
                        <a:buFont typeface="Arial" pitchFamily="34" charset="0"/>
                        <a:buChar char="•"/>
                      </a:pPr>
                      <a:r>
                        <a:rPr lang="en-GB" sz="1000" dirty="0" smtClean="0">
                          <a:solidFill>
                            <a:schemeClr val="tx2"/>
                          </a:solidFill>
                        </a:rPr>
                        <a:t>Section 75 targets achieved </a:t>
                      </a:r>
                      <a:r>
                        <a:rPr lang="en-GB" sz="1000" dirty="0" err="1" smtClean="0">
                          <a:solidFill>
                            <a:schemeClr val="tx2"/>
                          </a:solidFill>
                        </a:rPr>
                        <a:t>ytd</a:t>
                      </a:r>
                      <a:endParaRPr lang="en-GB" sz="1000" dirty="0" smtClean="0">
                        <a:solidFill>
                          <a:schemeClr val="tx2"/>
                        </a:solidFill>
                      </a:endParaRPr>
                    </a:p>
                    <a:p>
                      <a:pPr marL="171450" indent="-171450">
                        <a:buFont typeface="Arial" pitchFamily="34" charset="0"/>
                        <a:buChar char="•"/>
                      </a:pPr>
                      <a:endParaRPr lang="en-GB" sz="1000" dirty="0">
                        <a:solidFill>
                          <a:schemeClr val="tx2"/>
                        </a:solidFill>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000" dirty="0" smtClean="0">
                          <a:solidFill>
                            <a:schemeClr val="tx2"/>
                          </a:solidFill>
                        </a:rPr>
                        <a:t>Refresh of Section 75 schedules</a:t>
                      </a:r>
                    </a:p>
                    <a:p>
                      <a:pPr marL="171450" indent="-171450">
                        <a:buFont typeface="Arial" pitchFamily="34" charset="0"/>
                        <a:buChar char="•"/>
                      </a:pPr>
                      <a:endParaRPr lang="en-GB" sz="1000" dirty="0">
                        <a:solidFill>
                          <a:schemeClr val="tx2"/>
                        </a:solidFill>
                      </a:endParaRPr>
                    </a:p>
                  </a:txBody>
                  <a:tcPr/>
                </a:tc>
              </a:tr>
              <a:tr h="731311">
                <a:tc>
                  <a:txBody>
                    <a:bodyPr/>
                    <a:lstStyle/>
                    <a:p>
                      <a:r>
                        <a:rPr lang="en-GB" sz="1000" b="1" dirty="0" smtClean="0">
                          <a:solidFill>
                            <a:schemeClr val="tx2"/>
                          </a:solidFill>
                        </a:rPr>
                        <a:t>IAPT Oxon (PML/Mind)</a:t>
                      </a:r>
                      <a:endParaRPr lang="en-GB" sz="1000" b="1"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Contract with OCCG (5 years) signed</a:t>
                      </a:r>
                    </a:p>
                    <a:p>
                      <a:pPr marL="171450" indent="-171450">
                        <a:buFont typeface="Arial" pitchFamily="34" charset="0"/>
                        <a:buChar char="•"/>
                      </a:pPr>
                      <a:r>
                        <a:rPr lang="en-GB" sz="1000" dirty="0" smtClean="0">
                          <a:solidFill>
                            <a:schemeClr val="tx2"/>
                          </a:solidFill>
                        </a:rPr>
                        <a:t>Key national targets met</a:t>
                      </a:r>
                    </a:p>
                    <a:p>
                      <a:pPr marL="171450" indent="-171450">
                        <a:buFont typeface="Arial" pitchFamily="34" charset="0"/>
                        <a:buChar char="•"/>
                      </a:pPr>
                      <a:endParaRPr lang="en-GB" sz="1000"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Ensure we remain on track to deliver contractual and national targets</a:t>
                      </a:r>
                    </a:p>
                    <a:p>
                      <a:pPr marL="171450" indent="-171450">
                        <a:buFont typeface="Arial" pitchFamily="34" charset="0"/>
                        <a:buChar char="•"/>
                      </a:pPr>
                      <a:r>
                        <a:rPr lang="en-GB" sz="1000" dirty="0" smtClean="0">
                          <a:solidFill>
                            <a:schemeClr val="tx2"/>
                          </a:solidFill>
                        </a:rPr>
                        <a:t>Sub-contracts with PML and MIND being drawn up and to be signed in quarter</a:t>
                      </a:r>
                    </a:p>
                    <a:p>
                      <a:pPr marL="171450" indent="-171450">
                        <a:buFont typeface="Arial" pitchFamily="34" charset="0"/>
                        <a:buChar char="•"/>
                      </a:pPr>
                      <a:endParaRPr lang="en-GB" sz="1000" dirty="0">
                        <a:solidFill>
                          <a:schemeClr val="tx2"/>
                        </a:solidFill>
                      </a:endParaRPr>
                    </a:p>
                  </a:txBody>
                  <a:tcPr/>
                </a:tc>
              </a:tr>
              <a:tr h="387827">
                <a:tc>
                  <a:txBody>
                    <a:bodyPr/>
                    <a:lstStyle/>
                    <a:p>
                      <a:r>
                        <a:rPr lang="en-GB" sz="1000" b="1" dirty="0" smtClean="0">
                          <a:solidFill>
                            <a:schemeClr val="tx2"/>
                          </a:solidFill>
                        </a:rPr>
                        <a:t>Healthy</a:t>
                      </a:r>
                      <a:r>
                        <a:rPr lang="en-GB" sz="1000" b="1" baseline="0" dirty="0" smtClean="0">
                          <a:solidFill>
                            <a:schemeClr val="tx2"/>
                          </a:solidFill>
                        </a:rPr>
                        <a:t> </a:t>
                      </a:r>
                      <a:r>
                        <a:rPr lang="en-GB" sz="1000" b="1" dirty="0" smtClean="0">
                          <a:solidFill>
                            <a:schemeClr val="tx2"/>
                          </a:solidFill>
                        </a:rPr>
                        <a:t>Minds Bucks (Richmond)</a:t>
                      </a:r>
                      <a:endParaRPr lang="en-GB" sz="1000" b="1"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Work with Richmond Fellowship</a:t>
                      </a:r>
                      <a:r>
                        <a:rPr lang="en-GB" sz="1000" baseline="0" dirty="0" smtClean="0">
                          <a:solidFill>
                            <a:schemeClr val="tx2"/>
                          </a:solidFill>
                        </a:rPr>
                        <a:t> going well</a:t>
                      </a:r>
                      <a:endParaRPr lang="en-GB" sz="1000" dirty="0" smtClean="0">
                        <a:solidFill>
                          <a:schemeClr val="tx2"/>
                        </a:solidFill>
                      </a:endParaRPr>
                    </a:p>
                    <a:p>
                      <a:pPr marL="171450" indent="-171450">
                        <a:buFont typeface="Arial" pitchFamily="34" charset="0"/>
                        <a:buChar char="•"/>
                      </a:pPr>
                      <a:endParaRPr lang="en-GB" sz="1000" dirty="0">
                        <a:solidFill>
                          <a:schemeClr val="tx2"/>
                        </a:solidFill>
                      </a:endParaRPr>
                    </a:p>
                  </a:txBody>
                  <a:tcPr/>
                </a:tc>
                <a:tc>
                  <a:txBody>
                    <a:bodyPr/>
                    <a:lstStyle/>
                    <a:p>
                      <a:pPr marL="171450" indent="-171450">
                        <a:buFont typeface="Arial" pitchFamily="34" charset="0"/>
                        <a:buChar char="•"/>
                      </a:pPr>
                      <a:endParaRPr lang="en-GB" sz="1000" dirty="0">
                        <a:solidFill>
                          <a:schemeClr val="tx2"/>
                        </a:solidFill>
                      </a:endParaRPr>
                    </a:p>
                  </a:txBody>
                  <a:tcPr/>
                </a:tc>
              </a:tr>
              <a:tr h="988242">
                <a:tc>
                  <a:txBody>
                    <a:bodyPr/>
                    <a:lstStyle/>
                    <a:p>
                      <a:r>
                        <a:rPr lang="en-GB" sz="1000" b="1" dirty="0" smtClean="0">
                          <a:solidFill>
                            <a:schemeClr val="tx2"/>
                          </a:solidFill>
                        </a:rPr>
                        <a:t>Live Well Breathe Well Healthy Minds Bucks (Bucks</a:t>
                      </a:r>
                      <a:r>
                        <a:rPr lang="en-GB" sz="1000" b="1" baseline="0" dirty="0" smtClean="0">
                          <a:solidFill>
                            <a:schemeClr val="tx2"/>
                          </a:solidFill>
                        </a:rPr>
                        <a:t> Healthcare)</a:t>
                      </a:r>
                      <a:endParaRPr lang="en-GB" sz="1000" b="1"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Weigh Forward with (BHT)</a:t>
                      </a:r>
                    </a:p>
                    <a:p>
                      <a:pPr marL="171450" indent="-171450">
                        <a:buFont typeface="Arial" pitchFamily="34" charset="0"/>
                        <a:buChar char="•"/>
                      </a:pPr>
                      <a:r>
                        <a:rPr lang="en-GB" sz="1000" dirty="0" smtClean="0">
                          <a:solidFill>
                            <a:schemeClr val="tx2"/>
                          </a:solidFill>
                        </a:rPr>
                        <a:t>Development of Live Well, Stay Well contract with BCCG with</a:t>
                      </a:r>
                      <a:r>
                        <a:rPr lang="en-GB" sz="1000" baseline="0" dirty="0" smtClean="0">
                          <a:solidFill>
                            <a:schemeClr val="tx2"/>
                          </a:solidFill>
                        </a:rPr>
                        <a:t> a view to further rollout of the programme across the county</a:t>
                      </a:r>
                      <a:endParaRPr lang="en-GB" sz="1000" dirty="0" smtClean="0">
                        <a:solidFill>
                          <a:schemeClr val="tx2"/>
                        </a:solidFill>
                      </a:endParaRPr>
                    </a:p>
                    <a:p>
                      <a:pPr marL="171450" indent="-171450">
                        <a:buFont typeface="Arial" pitchFamily="34" charset="0"/>
                        <a:buChar char="•"/>
                      </a:pPr>
                      <a:endParaRPr lang="en-GB" sz="1000"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Working with Parkwood to deliver the Live Well, Stay Well programme </a:t>
                      </a:r>
                    </a:p>
                    <a:p>
                      <a:pPr marL="171450" indent="-171450">
                        <a:buFont typeface="Arial" pitchFamily="34" charset="0"/>
                        <a:buChar char="•"/>
                      </a:pPr>
                      <a:r>
                        <a:rPr lang="en-GB" sz="1000" dirty="0" smtClean="0">
                          <a:solidFill>
                            <a:schemeClr val="tx2"/>
                          </a:solidFill>
                        </a:rPr>
                        <a:t>Sub-contracts with Parkwood, BHT and CV Health to be drawn up and signed in the quarter</a:t>
                      </a:r>
                    </a:p>
                    <a:p>
                      <a:pPr marL="171450" indent="-171450">
                        <a:buFont typeface="Arial" pitchFamily="34" charset="0"/>
                        <a:buChar char="•"/>
                      </a:pPr>
                      <a:endParaRPr lang="en-GB" sz="1000" dirty="0">
                        <a:solidFill>
                          <a:schemeClr val="tx2"/>
                        </a:solidFill>
                      </a:endParaRPr>
                    </a:p>
                  </a:txBody>
                  <a:tcPr/>
                </a:tc>
              </a:tr>
            </a:tbl>
          </a:graphicData>
        </a:graphic>
      </p:graphicFrame>
    </p:spTree>
    <p:extLst>
      <p:ext uri="{BB962C8B-B14F-4D97-AF65-F5344CB8AC3E}">
        <p14:creationId xmlns:p14="http://schemas.microsoft.com/office/powerpoint/2010/main" val="1210622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9392"/>
            <a:ext cx="8229600" cy="864096"/>
          </a:xfrm>
        </p:spPr>
        <p:txBody>
          <a:bodyPr>
            <a:normAutofit/>
          </a:bodyPr>
          <a:lstStyle/>
          <a:p>
            <a:r>
              <a:rPr lang="en-GB" sz="1600" b="1" dirty="0" smtClean="0"/>
              <a:t>Adult Services (Cont’d)</a:t>
            </a:r>
            <a:endParaRPr lang="en-GB" sz="1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93602348"/>
              </p:ext>
            </p:extLst>
          </p:nvPr>
        </p:nvGraphicFramePr>
        <p:xfrm>
          <a:off x="395536" y="548679"/>
          <a:ext cx="8424936" cy="5377150"/>
        </p:xfrm>
        <a:graphic>
          <a:graphicData uri="http://schemas.openxmlformats.org/drawingml/2006/table">
            <a:tbl>
              <a:tblPr firstRow="1" bandRow="1">
                <a:tableStyleId>{5C22544A-7EE6-4342-B048-85BDC9FD1C3A}</a:tableStyleId>
              </a:tblPr>
              <a:tblGrid>
                <a:gridCol w="1800200"/>
                <a:gridCol w="3600400"/>
                <a:gridCol w="3024336"/>
              </a:tblGrid>
              <a:tr h="387665">
                <a:tc>
                  <a:txBody>
                    <a:bodyPr/>
                    <a:lstStyle/>
                    <a:p>
                      <a:pPr algn="ctr"/>
                      <a:r>
                        <a:rPr lang="en-GB" sz="1000" dirty="0" smtClean="0">
                          <a:solidFill>
                            <a:schemeClr val="bg1"/>
                          </a:solidFill>
                        </a:rPr>
                        <a:t>Partnership</a:t>
                      </a:r>
                      <a:endParaRPr lang="en-GB" sz="1000" dirty="0">
                        <a:solidFill>
                          <a:schemeClr val="bg1"/>
                        </a:solidFill>
                      </a:endParaRPr>
                    </a:p>
                  </a:txBody>
                  <a:tcPr>
                    <a:solidFill>
                      <a:schemeClr val="tx2"/>
                    </a:solidFill>
                  </a:tcPr>
                </a:tc>
                <a:tc>
                  <a:txBody>
                    <a:bodyPr/>
                    <a:lstStyle/>
                    <a:p>
                      <a:pPr algn="ctr"/>
                      <a:r>
                        <a:rPr lang="en-GB" sz="1000" dirty="0" smtClean="0">
                          <a:solidFill>
                            <a:schemeClr val="bg1"/>
                          </a:solidFill>
                        </a:rPr>
                        <a:t>Progress/Developments  in Last Quarter</a:t>
                      </a:r>
                      <a:endParaRPr lang="en-GB" sz="1000" dirty="0">
                        <a:solidFill>
                          <a:schemeClr val="bg1"/>
                        </a:solidFill>
                      </a:endParaRPr>
                    </a:p>
                  </a:txBody>
                  <a:tcPr>
                    <a:solidFill>
                      <a:schemeClr val="tx2"/>
                    </a:solidFill>
                  </a:tcPr>
                </a:tc>
                <a:tc>
                  <a:txBody>
                    <a:bodyPr/>
                    <a:lstStyle/>
                    <a:p>
                      <a:pPr algn="ctr"/>
                      <a:r>
                        <a:rPr lang="en-GB" sz="1000" dirty="0" smtClean="0">
                          <a:solidFill>
                            <a:schemeClr val="bg1"/>
                          </a:solidFill>
                        </a:rPr>
                        <a:t>Key Objectives for Next Quarter</a:t>
                      </a:r>
                      <a:endParaRPr lang="en-GB" sz="1000" dirty="0">
                        <a:solidFill>
                          <a:schemeClr val="bg1"/>
                        </a:solidFill>
                      </a:endParaRPr>
                    </a:p>
                  </a:txBody>
                  <a:tcPr>
                    <a:solidFill>
                      <a:schemeClr val="tx2"/>
                    </a:solidFill>
                  </a:tcPr>
                </a:tc>
              </a:tr>
              <a:tr h="390967">
                <a:tc>
                  <a:txBody>
                    <a:bodyPr/>
                    <a:lstStyle/>
                    <a:p>
                      <a:r>
                        <a:rPr lang="en-GB" sz="1000" b="1" dirty="0" smtClean="0">
                          <a:solidFill>
                            <a:schemeClr val="tx2"/>
                          </a:solidFill>
                        </a:rPr>
                        <a:t>Relate Bucks</a:t>
                      </a:r>
                      <a:endParaRPr lang="en-GB" sz="1000" b="1"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Formally accepted across from CCG to Oxford Health in contractual terms</a:t>
                      </a:r>
                      <a:endParaRPr lang="en-GB" sz="1000"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Head of Service reviewing contract performance</a:t>
                      </a:r>
                      <a:endParaRPr lang="en-GB" sz="1000" dirty="0">
                        <a:solidFill>
                          <a:schemeClr val="tx2"/>
                        </a:solidFill>
                      </a:endParaRPr>
                    </a:p>
                  </a:txBody>
                  <a:tcPr/>
                </a:tc>
              </a:tr>
              <a:tr h="1443571">
                <a:tc>
                  <a:txBody>
                    <a:bodyPr/>
                    <a:lstStyle/>
                    <a:p>
                      <a:r>
                        <a:rPr lang="en-GB" sz="1000" b="1" dirty="0" smtClean="0">
                          <a:solidFill>
                            <a:schemeClr val="tx2"/>
                          </a:solidFill>
                        </a:rPr>
                        <a:t>OMHP Oxon (Mind, Response, Restore, </a:t>
                      </a:r>
                      <a:r>
                        <a:rPr lang="en-GB" sz="1000" b="1" dirty="0" err="1" smtClean="0">
                          <a:solidFill>
                            <a:schemeClr val="tx2"/>
                          </a:solidFill>
                        </a:rPr>
                        <a:t>ConnectionFS</a:t>
                      </a:r>
                      <a:r>
                        <a:rPr lang="en-GB" sz="1000" b="1" dirty="0" smtClean="0">
                          <a:solidFill>
                            <a:schemeClr val="tx2"/>
                          </a:solidFill>
                        </a:rPr>
                        <a:t>, Elmore)</a:t>
                      </a:r>
                      <a:endParaRPr lang="en-GB" sz="1000" b="1"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Partnership </a:t>
                      </a:r>
                      <a:r>
                        <a:rPr lang="en-GB" sz="1000" dirty="0" err="1" smtClean="0">
                          <a:solidFill>
                            <a:schemeClr val="tx2"/>
                          </a:solidFill>
                        </a:rPr>
                        <a:t>awayday</a:t>
                      </a:r>
                      <a:r>
                        <a:rPr lang="en-GB" sz="1000" dirty="0" smtClean="0">
                          <a:solidFill>
                            <a:schemeClr val="tx2"/>
                          </a:solidFill>
                        </a:rPr>
                        <a:t> held this month to share successes so far</a:t>
                      </a:r>
                    </a:p>
                    <a:p>
                      <a:pPr marL="171450" indent="-171450">
                        <a:buFont typeface="Arial" pitchFamily="34" charset="0"/>
                        <a:buChar char="•"/>
                      </a:pPr>
                      <a:r>
                        <a:rPr lang="en-GB" sz="1000" dirty="0" smtClean="0">
                          <a:solidFill>
                            <a:schemeClr val="tx2"/>
                          </a:solidFill>
                        </a:rPr>
                        <a:t>Agreement to make MIND information workers and Connection FS worker posts permanent in AMHTs</a:t>
                      </a:r>
                    </a:p>
                    <a:p>
                      <a:pPr marL="171450" indent="-171450">
                        <a:buFont typeface="Arial" pitchFamily="34" charset="0"/>
                        <a:buChar char="•"/>
                      </a:pPr>
                      <a:r>
                        <a:rPr lang="en-GB" sz="1000" dirty="0" smtClean="0">
                          <a:solidFill>
                            <a:schemeClr val="tx2"/>
                          </a:solidFill>
                        </a:rPr>
                        <a:t>Recovery College funding being met from Directorate budget as no additional funding for this project (£250k</a:t>
                      </a:r>
                      <a:r>
                        <a:rPr lang="en-GB" sz="1000" baseline="0" dirty="0" smtClean="0">
                          <a:solidFill>
                            <a:schemeClr val="tx2"/>
                          </a:solidFill>
                        </a:rPr>
                        <a:t> </a:t>
                      </a:r>
                      <a:r>
                        <a:rPr lang="en-GB" sz="1000" dirty="0" smtClean="0">
                          <a:solidFill>
                            <a:schemeClr val="tx2"/>
                          </a:solidFill>
                        </a:rPr>
                        <a:t>per annum to Restore who host it)</a:t>
                      </a:r>
                    </a:p>
                    <a:p>
                      <a:pPr marL="171450" indent="-171450">
                        <a:buFont typeface="Arial" pitchFamily="34" charset="0"/>
                        <a:buChar char="•"/>
                      </a:pPr>
                      <a:r>
                        <a:rPr lang="en-GB" sz="1000" dirty="0" smtClean="0">
                          <a:solidFill>
                            <a:schemeClr val="tx2"/>
                          </a:solidFill>
                        </a:rPr>
                        <a:t>Response Project 10 now fully operational, positive impact reducing delays in Oxon wards by moving on 10 patients (cost £100k)</a:t>
                      </a:r>
                    </a:p>
                  </a:txBody>
                  <a:tcPr/>
                </a:tc>
                <a:tc>
                  <a:txBody>
                    <a:bodyPr/>
                    <a:lstStyle/>
                    <a:p>
                      <a:pPr marL="171450" indent="-171450">
                        <a:buFont typeface="Arial" pitchFamily="34" charset="0"/>
                        <a:buChar char="•"/>
                      </a:pPr>
                      <a:r>
                        <a:rPr lang="en-GB" sz="1000" dirty="0" smtClean="0">
                          <a:solidFill>
                            <a:schemeClr val="tx2"/>
                          </a:solidFill>
                        </a:rPr>
                        <a:t>Operationalising project work-streams which will now feed into the OMHP SMT</a:t>
                      </a:r>
                    </a:p>
                    <a:p>
                      <a:pPr marL="171450" indent="-171450">
                        <a:buFont typeface="Arial" pitchFamily="34" charset="0"/>
                        <a:buChar char="•"/>
                      </a:pPr>
                      <a:r>
                        <a:rPr lang="en-GB" sz="1000" dirty="0" smtClean="0">
                          <a:solidFill>
                            <a:schemeClr val="tx2"/>
                          </a:solidFill>
                        </a:rPr>
                        <a:t>Single point of access work-stream should be completed this quarter</a:t>
                      </a:r>
                    </a:p>
                    <a:p>
                      <a:pPr marL="171450" indent="-171450">
                        <a:buFont typeface="Arial" pitchFamily="34" charset="0"/>
                        <a:buChar char="•"/>
                      </a:pPr>
                      <a:r>
                        <a:rPr lang="en-GB" sz="1000" dirty="0" smtClean="0">
                          <a:solidFill>
                            <a:schemeClr val="tx2"/>
                          </a:solidFill>
                        </a:rPr>
                        <a:t>Decision on chair of PMG to be made this quarter</a:t>
                      </a:r>
                    </a:p>
                    <a:p>
                      <a:pPr marL="171450" indent="-171450">
                        <a:buFont typeface="Arial" pitchFamily="34" charset="0"/>
                        <a:buChar char="•"/>
                      </a:pPr>
                      <a:r>
                        <a:rPr lang="en-GB" sz="1000" dirty="0" smtClean="0">
                          <a:solidFill>
                            <a:schemeClr val="tx2"/>
                          </a:solidFill>
                        </a:rPr>
                        <a:t>Recovery College new prospectus to be published</a:t>
                      </a:r>
                    </a:p>
                    <a:p>
                      <a:pPr marL="171450" indent="-171450">
                        <a:buFont typeface="Arial" pitchFamily="34" charset="0"/>
                        <a:buChar char="•"/>
                      </a:pPr>
                      <a:r>
                        <a:rPr lang="en-GB" sz="1000" dirty="0" smtClean="0">
                          <a:solidFill>
                            <a:schemeClr val="tx2"/>
                          </a:solidFill>
                        </a:rPr>
                        <a:t>OCCG commissioners will attend first PMG this quarter</a:t>
                      </a:r>
                    </a:p>
                  </a:txBody>
                  <a:tcPr/>
                </a:tc>
              </a:tr>
              <a:tr h="992455">
                <a:tc>
                  <a:txBody>
                    <a:bodyPr/>
                    <a:lstStyle/>
                    <a:p>
                      <a:r>
                        <a:rPr lang="en-GB" sz="1000" b="1" dirty="0" smtClean="0">
                          <a:solidFill>
                            <a:schemeClr val="tx2"/>
                          </a:solidFill>
                        </a:rPr>
                        <a:t>Empower (</a:t>
                      </a:r>
                      <a:r>
                        <a:rPr lang="en-GB" sz="1000" b="1" dirty="0" err="1" smtClean="0">
                          <a:solidFill>
                            <a:schemeClr val="tx2"/>
                          </a:solidFill>
                        </a:rPr>
                        <a:t>ConnectionFS</a:t>
                      </a:r>
                      <a:r>
                        <a:rPr lang="en-GB" sz="1000" b="1" dirty="0" smtClean="0">
                          <a:solidFill>
                            <a:schemeClr val="tx2"/>
                          </a:solidFill>
                        </a:rPr>
                        <a:t>/Elmore PIRLS Bucks)</a:t>
                      </a:r>
                      <a:endParaRPr lang="en-GB" sz="1000" b="1"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Third quarter report on this pilot project has been received</a:t>
                      </a:r>
                    </a:p>
                    <a:p>
                      <a:pPr marL="171450" indent="-171450">
                        <a:buFont typeface="Arial" pitchFamily="34" charset="0"/>
                        <a:buChar char="•"/>
                      </a:pPr>
                      <a:r>
                        <a:rPr lang="en-GB" sz="1000" dirty="0" smtClean="0">
                          <a:solidFill>
                            <a:schemeClr val="tx2"/>
                          </a:solidFill>
                        </a:rPr>
                        <a:t>Empower is an Elmore/</a:t>
                      </a:r>
                      <a:r>
                        <a:rPr lang="en-GB" sz="1000" dirty="0" err="1" smtClean="0">
                          <a:solidFill>
                            <a:schemeClr val="tx2"/>
                          </a:solidFill>
                        </a:rPr>
                        <a:t>ConnectionFS</a:t>
                      </a:r>
                      <a:r>
                        <a:rPr lang="en-GB" sz="1000" dirty="0" smtClean="0">
                          <a:solidFill>
                            <a:schemeClr val="tx2"/>
                          </a:solidFill>
                        </a:rPr>
                        <a:t> OH funded project to work with frequent flyers in SMH A&amp;E department (£100k investment)</a:t>
                      </a:r>
                    </a:p>
                    <a:p>
                      <a:pPr marL="171450" indent="-171450">
                        <a:buFont typeface="Arial" pitchFamily="34" charset="0"/>
                        <a:buChar char="•"/>
                      </a:pPr>
                      <a:endParaRPr lang="en-GB" sz="1000"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Decision has been taken not to continue with the pilot when it ends in July</a:t>
                      </a:r>
                    </a:p>
                    <a:p>
                      <a:pPr marL="171450" indent="-171450">
                        <a:buFont typeface="Arial" pitchFamily="34" charset="0"/>
                        <a:buChar char="•"/>
                      </a:pPr>
                      <a:r>
                        <a:rPr lang="en-GB" sz="1000" dirty="0" smtClean="0">
                          <a:solidFill>
                            <a:schemeClr val="tx2"/>
                          </a:solidFill>
                        </a:rPr>
                        <a:t>Agreement from partnership to complete a concluding research project/report that can inform and influence future service developments</a:t>
                      </a:r>
                    </a:p>
                    <a:p>
                      <a:pPr marL="171450" indent="-171450">
                        <a:buFont typeface="Arial" pitchFamily="34" charset="0"/>
                        <a:buChar char="•"/>
                      </a:pPr>
                      <a:endParaRPr lang="en-GB" sz="1000" dirty="0">
                        <a:solidFill>
                          <a:schemeClr val="tx2"/>
                        </a:solidFill>
                      </a:endParaRPr>
                    </a:p>
                  </a:txBody>
                  <a:tcPr/>
                </a:tc>
              </a:tr>
              <a:tr h="2124365">
                <a:tc>
                  <a:txBody>
                    <a:bodyPr/>
                    <a:lstStyle/>
                    <a:p>
                      <a:r>
                        <a:rPr lang="en-GB" sz="1000" b="1" dirty="0" smtClean="0">
                          <a:solidFill>
                            <a:schemeClr val="tx2"/>
                          </a:solidFill>
                        </a:rPr>
                        <a:t>Urgent Care Mental Health</a:t>
                      </a:r>
                      <a:r>
                        <a:rPr lang="en-GB" sz="1000" b="1" baseline="0" dirty="0" smtClean="0">
                          <a:solidFill>
                            <a:schemeClr val="tx2"/>
                          </a:solidFill>
                        </a:rPr>
                        <a:t> (SCAS and TVP)</a:t>
                      </a:r>
                      <a:endParaRPr lang="en-GB" sz="1000" b="1"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SCAS mental health nurse scheme now established at ambulance control</a:t>
                      </a:r>
                    </a:p>
                    <a:p>
                      <a:pPr marL="171450" indent="-171450">
                        <a:buFont typeface="Arial" pitchFamily="34" charset="0"/>
                        <a:buChar char="•"/>
                      </a:pPr>
                      <a:r>
                        <a:rPr lang="en-GB" sz="1000" dirty="0" smtClean="0">
                          <a:solidFill>
                            <a:schemeClr val="tx2"/>
                          </a:solidFill>
                        </a:rPr>
                        <a:t>Interim report on effectiveness of services demonstrated at recent Linking Leaders event</a:t>
                      </a:r>
                    </a:p>
                    <a:p>
                      <a:pPr marL="171450" indent="-171450">
                        <a:buFont typeface="Arial" pitchFamily="34" charset="0"/>
                        <a:buChar char="•"/>
                      </a:pPr>
                      <a:r>
                        <a:rPr lang="en-GB" sz="1000" dirty="0" smtClean="0">
                          <a:solidFill>
                            <a:schemeClr val="tx2"/>
                          </a:solidFill>
                        </a:rPr>
                        <a:t>Street Triage with TVP fully operational in both counties (two centres in Bucks and one in Oxon)</a:t>
                      </a:r>
                    </a:p>
                    <a:p>
                      <a:pPr marL="171450" indent="-171450">
                        <a:buFont typeface="Arial" pitchFamily="34" charset="0"/>
                        <a:buChar char="•"/>
                      </a:pPr>
                      <a:r>
                        <a:rPr lang="en-GB" sz="1000" dirty="0" smtClean="0">
                          <a:solidFill>
                            <a:schemeClr val="tx2"/>
                          </a:solidFill>
                        </a:rPr>
                        <a:t>Both successfully working with TVP in providing appropriate mental health crisis response</a:t>
                      </a:r>
                    </a:p>
                    <a:p>
                      <a:pPr marL="171450" indent="-171450">
                        <a:buFont typeface="Arial" pitchFamily="34" charset="0"/>
                        <a:buChar char="•"/>
                      </a:pPr>
                      <a:r>
                        <a:rPr lang="en-GB" sz="1000" dirty="0" smtClean="0">
                          <a:solidFill>
                            <a:schemeClr val="tx2"/>
                          </a:solidFill>
                        </a:rPr>
                        <a:t>PIRLS and EDPS both providing 24 hr care liaison psychiatry within BHT and OUH hospitals</a:t>
                      </a:r>
                    </a:p>
                    <a:p>
                      <a:pPr marL="171450" indent="-171450">
                        <a:buFont typeface="Arial" pitchFamily="34" charset="0"/>
                        <a:buChar char="•"/>
                      </a:pPr>
                      <a:r>
                        <a:rPr lang="en-GB" sz="1000" dirty="0" smtClean="0">
                          <a:solidFill>
                            <a:schemeClr val="tx2"/>
                          </a:solidFill>
                        </a:rPr>
                        <a:t>Both meeting their response targets and both being seen positively by acute provider colleagues</a:t>
                      </a:r>
                    </a:p>
                    <a:p>
                      <a:pPr marL="171450" indent="-171450">
                        <a:buFont typeface="Arial" pitchFamily="34" charset="0"/>
                        <a:buChar char="•"/>
                      </a:pPr>
                      <a:endParaRPr lang="en-GB" sz="1000" dirty="0">
                        <a:solidFill>
                          <a:schemeClr val="tx2"/>
                        </a:solidFill>
                      </a:endParaRPr>
                    </a:p>
                  </a:txBody>
                  <a:tcPr/>
                </a:tc>
                <a:tc>
                  <a:txBody>
                    <a:bodyPr/>
                    <a:lstStyle/>
                    <a:p>
                      <a:pPr marL="171450" indent="-171450">
                        <a:buFont typeface="Arial" pitchFamily="34" charset="0"/>
                        <a:buChar char="•"/>
                      </a:pPr>
                      <a:r>
                        <a:rPr lang="en-GB" sz="1000" dirty="0" smtClean="0">
                          <a:solidFill>
                            <a:schemeClr val="tx2"/>
                          </a:solidFill>
                        </a:rPr>
                        <a:t>Prepare 6 monthly report in July</a:t>
                      </a:r>
                    </a:p>
                    <a:p>
                      <a:pPr marL="171450" indent="-171450">
                        <a:buFont typeface="Arial" pitchFamily="34" charset="0"/>
                        <a:buChar char="•"/>
                      </a:pPr>
                      <a:endParaRPr lang="en-GB" sz="1000" dirty="0" smtClean="0">
                        <a:solidFill>
                          <a:schemeClr val="tx2"/>
                        </a:solidFill>
                      </a:endParaRPr>
                    </a:p>
                    <a:p>
                      <a:pPr marL="171450" indent="-171450">
                        <a:buFont typeface="Arial" pitchFamily="34" charset="0"/>
                        <a:buChar char="•"/>
                      </a:pPr>
                      <a:endParaRPr lang="en-GB" sz="1000" dirty="0" smtClean="0">
                        <a:solidFill>
                          <a:schemeClr val="tx2"/>
                        </a:solidFill>
                      </a:endParaRPr>
                    </a:p>
                    <a:p>
                      <a:pPr marL="171450" indent="-171450">
                        <a:buFont typeface="Arial" pitchFamily="34" charset="0"/>
                        <a:buChar char="•"/>
                      </a:pPr>
                      <a:endParaRPr lang="en-GB" sz="1000" dirty="0" smtClean="0">
                        <a:solidFill>
                          <a:schemeClr val="tx2"/>
                        </a:solidFill>
                      </a:endParaRPr>
                    </a:p>
                    <a:p>
                      <a:pPr marL="171450" indent="-171450">
                        <a:buFont typeface="Arial" pitchFamily="34" charset="0"/>
                        <a:buChar char="•"/>
                      </a:pPr>
                      <a:endParaRPr lang="en-GB" sz="1000" dirty="0" smtClean="0">
                        <a:solidFill>
                          <a:schemeClr val="tx2"/>
                        </a:solidFill>
                      </a:endParaRPr>
                    </a:p>
                    <a:p>
                      <a:pPr marL="171450" indent="-171450">
                        <a:buFont typeface="Arial" pitchFamily="34" charset="0"/>
                        <a:buChar char="•"/>
                      </a:pPr>
                      <a:r>
                        <a:rPr lang="en-GB" sz="1000" dirty="0" smtClean="0">
                          <a:solidFill>
                            <a:schemeClr val="tx2"/>
                          </a:solidFill>
                        </a:rPr>
                        <a:t>Annual report for both services to be presented in July</a:t>
                      </a:r>
                    </a:p>
                    <a:p>
                      <a:pPr marL="171450" indent="-171450">
                        <a:buFont typeface="Arial" pitchFamily="34" charset="0"/>
                        <a:buChar char="•"/>
                      </a:pPr>
                      <a:endParaRPr lang="en-GB" sz="1000" dirty="0" smtClean="0">
                        <a:solidFill>
                          <a:schemeClr val="tx2"/>
                        </a:solidFill>
                      </a:endParaRPr>
                    </a:p>
                  </a:txBody>
                  <a:tcPr/>
                </a:tc>
              </a:tr>
            </a:tbl>
          </a:graphicData>
        </a:graphic>
      </p:graphicFrame>
    </p:spTree>
    <p:extLst>
      <p:ext uri="{BB962C8B-B14F-4D97-AF65-F5344CB8AC3E}">
        <p14:creationId xmlns:p14="http://schemas.microsoft.com/office/powerpoint/2010/main" val="2701475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27781"/>
            <a:ext cx="8229600" cy="608931"/>
          </a:xfrm>
        </p:spPr>
        <p:txBody>
          <a:bodyPr>
            <a:normAutofit/>
          </a:bodyPr>
          <a:lstStyle/>
          <a:p>
            <a:r>
              <a:rPr lang="en-GB" sz="1600" b="1" dirty="0" smtClean="0"/>
              <a:t>Older People’s Services</a:t>
            </a:r>
            <a:endParaRPr lang="en-GB" sz="1600" b="1"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556916886"/>
              </p:ext>
            </p:extLst>
          </p:nvPr>
        </p:nvGraphicFramePr>
        <p:xfrm>
          <a:off x="251520" y="836712"/>
          <a:ext cx="8568952" cy="4668520"/>
        </p:xfrm>
        <a:graphic>
          <a:graphicData uri="http://schemas.openxmlformats.org/drawingml/2006/table">
            <a:tbl>
              <a:tblPr firstRow="1" bandRow="1">
                <a:tableStyleId>{5C22544A-7EE6-4342-B048-85BDC9FD1C3A}</a:tableStyleId>
              </a:tblPr>
              <a:tblGrid>
                <a:gridCol w="1874432"/>
                <a:gridCol w="3523933"/>
                <a:gridCol w="3170587"/>
              </a:tblGrid>
              <a:tr h="370840">
                <a:tc>
                  <a:txBody>
                    <a:bodyPr/>
                    <a:lstStyle/>
                    <a:p>
                      <a:pPr algn="ctr"/>
                      <a:r>
                        <a:rPr lang="en-GB" sz="1000" dirty="0" smtClean="0">
                          <a:solidFill>
                            <a:schemeClr val="bg1"/>
                          </a:solidFill>
                        </a:rPr>
                        <a:t>Partnership</a:t>
                      </a:r>
                      <a:endParaRPr lang="en-GB" sz="1000" dirty="0">
                        <a:solidFill>
                          <a:schemeClr val="bg1"/>
                        </a:solidFill>
                      </a:endParaRPr>
                    </a:p>
                  </a:txBody>
                  <a:tcPr>
                    <a:solidFill>
                      <a:schemeClr val="tx2"/>
                    </a:solidFill>
                  </a:tcPr>
                </a:tc>
                <a:tc>
                  <a:txBody>
                    <a:bodyPr/>
                    <a:lstStyle/>
                    <a:p>
                      <a:pPr algn="ctr"/>
                      <a:r>
                        <a:rPr lang="en-GB" sz="1000" dirty="0" smtClean="0">
                          <a:solidFill>
                            <a:schemeClr val="bg1"/>
                          </a:solidFill>
                        </a:rPr>
                        <a:t>Progress/Developments  in Last Quarter</a:t>
                      </a:r>
                      <a:endParaRPr lang="en-GB" sz="1000" dirty="0">
                        <a:solidFill>
                          <a:schemeClr val="bg1"/>
                        </a:solidFill>
                      </a:endParaRPr>
                    </a:p>
                  </a:txBody>
                  <a:tcPr>
                    <a:solidFill>
                      <a:schemeClr val="tx2"/>
                    </a:solidFill>
                  </a:tcPr>
                </a:tc>
                <a:tc>
                  <a:txBody>
                    <a:bodyPr/>
                    <a:lstStyle/>
                    <a:p>
                      <a:pPr algn="ctr"/>
                      <a:r>
                        <a:rPr lang="en-GB" sz="1000" dirty="0" smtClean="0">
                          <a:solidFill>
                            <a:schemeClr val="bg1"/>
                          </a:solidFill>
                        </a:rPr>
                        <a:t>Key Objectives for Next Quarter</a:t>
                      </a:r>
                      <a:endParaRPr lang="en-GB" sz="1000" dirty="0">
                        <a:solidFill>
                          <a:schemeClr val="bg1"/>
                        </a:solidFill>
                      </a:endParaRPr>
                    </a:p>
                  </a:txBody>
                  <a:tcPr>
                    <a:solidFill>
                      <a:schemeClr val="tx2"/>
                    </a:solidFill>
                  </a:tcPr>
                </a:tc>
              </a:tr>
              <a:tr h="370840">
                <a:tc>
                  <a:txBody>
                    <a:bodyPr/>
                    <a:lstStyle/>
                    <a:p>
                      <a:r>
                        <a:rPr lang="en-GB" sz="1000" b="1" dirty="0" smtClean="0">
                          <a:solidFill>
                            <a:schemeClr val="tx2"/>
                          </a:solidFill>
                        </a:rPr>
                        <a:t>Older people’s alliance</a:t>
                      </a:r>
                      <a:r>
                        <a:rPr lang="en-GB" sz="1000" b="1" baseline="0" dirty="0" smtClean="0">
                          <a:solidFill>
                            <a:schemeClr val="tx2"/>
                          </a:solidFill>
                        </a:rPr>
                        <a:t> </a:t>
                      </a:r>
                      <a:r>
                        <a:rPr lang="en-GB" sz="1000" b="1" dirty="0" smtClean="0">
                          <a:solidFill>
                            <a:schemeClr val="tx2"/>
                          </a:solidFill>
                        </a:rPr>
                        <a:t>(OUH)</a:t>
                      </a:r>
                      <a:endParaRPr lang="en-GB" sz="1000" b="1"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Memorandum of understanding signed Q3 FY16</a:t>
                      </a:r>
                    </a:p>
                    <a:p>
                      <a:pPr marL="171450" indent="-171450">
                        <a:buFont typeface="Arial" panose="020B0604020202020204" pitchFamily="34" charset="0"/>
                        <a:buChar char="•"/>
                      </a:pPr>
                      <a:r>
                        <a:rPr lang="en-GB" sz="1000" dirty="0" smtClean="0">
                          <a:solidFill>
                            <a:schemeClr val="tx2"/>
                          </a:solidFill>
                        </a:rPr>
                        <a:t>Reablement</a:t>
                      </a:r>
                      <a:r>
                        <a:rPr lang="en-GB" sz="1000" baseline="0" dirty="0" smtClean="0">
                          <a:solidFill>
                            <a:schemeClr val="tx2"/>
                          </a:solidFill>
                        </a:rPr>
                        <a:t> and SHDs out to tender </a:t>
                      </a:r>
                    </a:p>
                    <a:p>
                      <a:pPr marL="171450" indent="-171450">
                        <a:buFont typeface="Arial" panose="020B0604020202020204" pitchFamily="34" charset="0"/>
                        <a:buChar char="•"/>
                      </a:pPr>
                      <a:r>
                        <a:rPr lang="en-GB" sz="1000" baseline="0" dirty="0" smtClean="0">
                          <a:solidFill>
                            <a:schemeClr val="tx2"/>
                          </a:solidFill>
                        </a:rPr>
                        <a:t>Joint work on developing STP proposal for frailty / LTC / urgent care</a:t>
                      </a:r>
                      <a:endParaRPr lang="en-GB" sz="1000"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Complete options for STP (sustainable transformation plan)</a:t>
                      </a:r>
                    </a:p>
                    <a:p>
                      <a:pPr marL="171450" indent="-171450">
                        <a:buFont typeface="Arial" panose="020B0604020202020204" pitchFamily="34" charset="0"/>
                        <a:buChar char="•"/>
                      </a:pPr>
                      <a:r>
                        <a:rPr lang="en-GB" sz="1000" dirty="0" smtClean="0">
                          <a:solidFill>
                            <a:schemeClr val="tx2"/>
                          </a:solidFill>
                        </a:rPr>
                        <a:t>Reablement and SHDs</a:t>
                      </a:r>
                      <a:r>
                        <a:rPr lang="en-GB" sz="1000" baseline="0" dirty="0" smtClean="0">
                          <a:solidFill>
                            <a:schemeClr val="tx2"/>
                          </a:solidFill>
                        </a:rPr>
                        <a:t>  tender</a:t>
                      </a:r>
                      <a:endParaRPr lang="en-GB" sz="1000" dirty="0">
                        <a:solidFill>
                          <a:schemeClr val="tx2"/>
                        </a:solidFill>
                      </a:endParaRPr>
                    </a:p>
                  </a:txBody>
                  <a:tcPr/>
                </a:tc>
              </a:tr>
              <a:tr h="370840">
                <a:tc>
                  <a:txBody>
                    <a:bodyPr/>
                    <a:lstStyle/>
                    <a:p>
                      <a:r>
                        <a:rPr lang="en-GB" sz="1000" b="1" dirty="0" smtClean="0">
                          <a:solidFill>
                            <a:schemeClr val="tx2"/>
                          </a:solidFill>
                        </a:rPr>
                        <a:t>Various SLAs (OUH)</a:t>
                      </a:r>
                      <a:r>
                        <a:rPr lang="en-GB" sz="1000" b="1" baseline="0" dirty="0" smtClean="0">
                          <a:solidFill>
                            <a:schemeClr val="tx2"/>
                          </a:solidFill>
                        </a:rPr>
                        <a:t> – </a:t>
                      </a:r>
                    </a:p>
                    <a:p>
                      <a:pPr marL="171450" indent="-171450">
                        <a:buFont typeface="Arial" panose="020B0604020202020204" pitchFamily="34" charset="0"/>
                        <a:buChar char="•"/>
                      </a:pPr>
                      <a:r>
                        <a:rPr lang="en-GB" sz="1000" b="1" baseline="0" dirty="0" smtClean="0">
                          <a:solidFill>
                            <a:schemeClr val="tx2"/>
                          </a:solidFill>
                        </a:rPr>
                        <a:t>AHP: Adult speech &amp; language therapy, Podiatry, Dietetics</a:t>
                      </a:r>
                    </a:p>
                    <a:p>
                      <a:pPr marL="171450" indent="-171450">
                        <a:buFont typeface="Arial" panose="020B0604020202020204" pitchFamily="34" charset="0"/>
                        <a:buChar char="•"/>
                      </a:pPr>
                      <a:r>
                        <a:rPr lang="en-GB" sz="1000" b="1" baseline="0" dirty="0" smtClean="0">
                          <a:solidFill>
                            <a:schemeClr val="tx2"/>
                          </a:solidFill>
                        </a:rPr>
                        <a:t>Radiography </a:t>
                      </a:r>
                    </a:p>
                    <a:p>
                      <a:pPr marL="171450" indent="-171450">
                        <a:buFont typeface="Arial" panose="020B0604020202020204" pitchFamily="34" charset="0"/>
                        <a:buChar char="•"/>
                      </a:pPr>
                      <a:r>
                        <a:rPr lang="en-GB" sz="1000" b="1" baseline="0" dirty="0" smtClean="0">
                          <a:solidFill>
                            <a:schemeClr val="tx2"/>
                          </a:solidFill>
                        </a:rPr>
                        <a:t>Community hospital medical cover</a:t>
                      </a:r>
                      <a:endParaRPr lang="en-GB" sz="1000" b="1"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SLAs in place for FY17</a:t>
                      </a:r>
                      <a:endParaRPr lang="en-GB" sz="1000"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Embed more frequent joint</a:t>
                      </a:r>
                      <a:r>
                        <a:rPr lang="en-GB" sz="1000" baseline="0" dirty="0" smtClean="0">
                          <a:solidFill>
                            <a:schemeClr val="tx2"/>
                          </a:solidFill>
                        </a:rPr>
                        <a:t> overview formal quality reviews – default is case by case approach</a:t>
                      </a:r>
                    </a:p>
                    <a:p>
                      <a:pPr marL="171450" indent="-171450">
                        <a:buFont typeface="Arial" panose="020B0604020202020204" pitchFamily="34" charset="0"/>
                        <a:buChar char="•"/>
                      </a:pPr>
                      <a:r>
                        <a:rPr lang="en-GB" sz="1000" baseline="0" dirty="0" smtClean="0">
                          <a:solidFill>
                            <a:schemeClr val="tx2"/>
                          </a:solidFill>
                        </a:rPr>
                        <a:t>Develop joint education programme for advanced practitioners to support ambulatory urgent care </a:t>
                      </a:r>
                      <a:endParaRPr lang="en-GB" sz="1000" dirty="0">
                        <a:solidFill>
                          <a:schemeClr val="tx2"/>
                        </a:solidFill>
                      </a:endParaRPr>
                    </a:p>
                  </a:txBody>
                  <a:tcPr/>
                </a:tc>
              </a:tr>
              <a:tr h="370840">
                <a:tc>
                  <a:txBody>
                    <a:bodyPr/>
                    <a:lstStyle/>
                    <a:p>
                      <a:r>
                        <a:rPr lang="en-GB" sz="1000" b="1" dirty="0" smtClean="0">
                          <a:solidFill>
                            <a:schemeClr val="tx2"/>
                          </a:solidFill>
                        </a:rPr>
                        <a:t>RACU/radiography (Royal Berks)</a:t>
                      </a:r>
                      <a:endParaRPr lang="en-GB" sz="1000" b="1"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Successful relocation into Henley Townlands new build</a:t>
                      </a:r>
                    </a:p>
                    <a:p>
                      <a:pPr marL="171450" indent="-171450">
                        <a:buFont typeface="Arial" panose="020B0604020202020204" pitchFamily="34" charset="0"/>
                        <a:buChar char="•"/>
                      </a:pPr>
                      <a:r>
                        <a:rPr lang="en-GB" sz="1000" dirty="0" smtClean="0">
                          <a:solidFill>
                            <a:schemeClr val="tx2"/>
                          </a:solidFill>
                        </a:rPr>
                        <a:t>Good partnership working in development of RACU</a:t>
                      </a:r>
                      <a:endParaRPr lang="en-GB" sz="1000"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Recruitment of interface</a:t>
                      </a:r>
                      <a:r>
                        <a:rPr lang="en-GB" sz="1000" baseline="0" dirty="0" smtClean="0">
                          <a:solidFill>
                            <a:schemeClr val="tx2"/>
                          </a:solidFill>
                        </a:rPr>
                        <a:t> physicians for RACU</a:t>
                      </a:r>
                    </a:p>
                    <a:p>
                      <a:pPr marL="171450" indent="-171450">
                        <a:buFont typeface="Arial" panose="020B0604020202020204" pitchFamily="34" charset="0"/>
                        <a:buChar char="•"/>
                      </a:pPr>
                      <a:r>
                        <a:rPr lang="en-GB" sz="1000" baseline="0" dirty="0" smtClean="0">
                          <a:solidFill>
                            <a:schemeClr val="tx2"/>
                          </a:solidFill>
                        </a:rPr>
                        <a:t>Completion of estates works  to first floor for RACU delivery </a:t>
                      </a:r>
                    </a:p>
                  </a:txBody>
                  <a:tcPr/>
                </a:tc>
              </a:tr>
              <a:tr h="370840">
                <a:tc>
                  <a:txBody>
                    <a:bodyPr/>
                    <a:lstStyle/>
                    <a:p>
                      <a:r>
                        <a:rPr lang="en-GB" sz="1000" b="1" dirty="0" smtClean="0">
                          <a:solidFill>
                            <a:schemeClr val="tx2"/>
                          </a:solidFill>
                        </a:rPr>
                        <a:t>Age</a:t>
                      </a:r>
                      <a:r>
                        <a:rPr lang="en-GB" sz="1000" b="1" baseline="0" dirty="0" smtClean="0">
                          <a:solidFill>
                            <a:schemeClr val="tx2"/>
                          </a:solidFill>
                        </a:rPr>
                        <a:t> UK Oxon</a:t>
                      </a:r>
                      <a:endParaRPr lang="en-GB" sz="1000" b="1"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Partnership delivery of Circles of Support (social prescribing) via</a:t>
                      </a:r>
                      <a:r>
                        <a:rPr lang="en-GB" sz="1000" baseline="0" dirty="0" smtClean="0">
                          <a:solidFill>
                            <a:schemeClr val="tx2"/>
                          </a:solidFill>
                        </a:rPr>
                        <a:t>  integrated locality teams</a:t>
                      </a:r>
                      <a:endParaRPr lang="en-GB" sz="1000"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Clarity of whether this is</a:t>
                      </a:r>
                      <a:r>
                        <a:rPr lang="en-GB" sz="1000" baseline="0" dirty="0" smtClean="0">
                          <a:solidFill>
                            <a:schemeClr val="tx2"/>
                          </a:solidFill>
                        </a:rPr>
                        <a:t> funded for future (national evaluation delayed)</a:t>
                      </a:r>
                      <a:endParaRPr lang="en-GB" sz="1000" dirty="0">
                        <a:solidFill>
                          <a:schemeClr val="tx2"/>
                        </a:solidFill>
                      </a:endParaRPr>
                    </a:p>
                  </a:txBody>
                  <a:tcPr/>
                </a:tc>
              </a:tr>
              <a:tr h="370840">
                <a:tc>
                  <a:txBody>
                    <a:bodyPr/>
                    <a:lstStyle/>
                    <a:p>
                      <a:r>
                        <a:rPr lang="en-GB" sz="1000" b="1" dirty="0" smtClean="0">
                          <a:solidFill>
                            <a:schemeClr val="tx2"/>
                          </a:solidFill>
                        </a:rPr>
                        <a:t>PML</a:t>
                      </a:r>
                      <a:r>
                        <a:rPr lang="en-GB" sz="1000" b="1" baseline="0" dirty="0" smtClean="0">
                          <a:solidFill>
                            <a:schemeClr val="tx2"/>
                          </a:solidFill>
                        </a:rPr>
                        <a:t> GP federation</a:t>
                      </a:r>
                      <a:endParaRPr lang="en-GB" sz="1000" b="1"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Planned transition to OHFT managing GP rota for GP</a:t>
                      </a:r>
                      <a:r>
                        <a:rPr lang="en-GB" sz="1000" baseline="0" dirty="0" smtClean="0">
                          <a:solidFill>
                            <a:schemeClr val="tx2"/>
                          </a:solidFill>
                        </a:rPr>
                        <a:t> OOH in north and north east localities</a:t>
                      </a:r>
                    </a:p>
                    <a:p>
                      <a:pPr marL="171450" indent="-171450">
                        <a:buFont typeface="Arial" panose="020B0604020202020204" pitchFamily="34" charset="0"/>
                        <a:buChar char="•"/>
                      </a:pPr>
                      <a:r>
                        <a:rPr lang="en-GB" sz="1000" baseline="0" dirty="0" smtClean="0">
                          <a:solidFill>
                            <a:schemeClr val="tx2"/>
                          </a:solidFill>
                        </a:rPr>
                        <a:t>Joint project on integrated working in Chipping Norton</a:t>
                      </a:r>
                      <a:endParaRPr lang="en-GB" sz="1000" dirty="0">
                        <a:solidFill>
                          <a:schemeClr val="tx2"/>
                        </a:solidFill>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smtClean="0">
                          <a:solidFill>
                            <a:schemeClr val="tx2"/>
                          </a:solidFill>
                        </a:rPr>
                        <a:t>Complete options for STP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smtClean="0">
                          <a:solidFill>
                            <a:schemeClr val="tx2"/>
                          </a:solidFill>
                        </a:rPr>
                        <a:t>Development</a:t>
                      </a:r>
                      <a:r>
                        <a:rPr lang="en-GB" sz="1000" baseline="0" dirty="0" smtClean="0">
                          <a:solidFill>
                            <a:schemeClr val="tx2"/>
                          </a:solidFill>
                        </a:rPr>
                        <a:t> of an integrated urgent care model for north Oxfordshire (including OUH)</a:t>
                      </a:r>
                      <a:endParaRPr lang="en-GB" sz="1000" dirty="0">
                        <a:solidFill>
                          <a:schemeClr val="tx2"/>
                        </a:solidFill>
                      </a:endParaRPr>
                    </a:p>
                  </a:txBody>
                  <a:tcPr/>
                </a:tc>
              </a:tr>
              <a:tr h="370840">
                <a:tc>
                  <a:txBody>
                    <a:bodyPr/>
                    <a:lstStyle/>
                    <a:p>
                      <a:r>
                        <a:rPr lang="en-GB" sz="1000" b="1" dirty="0" err="1" smtClean="0">
                          <a:solidFill>
                            <a:schemeClr val="tx2"/>
                          </a:solidFill>
                        </a:rPr>
                        <a:t>OxFed</a:t>
                      </a:r>
                      <a:r>
                        <a:rPr lang="en-GB" sz="1000" b="1" dirty="0" smtClean="0">
                          <a:solidFill>
                            <a:schemeClr val="tx2"/>
                          </a:solidFill>
                        </a:rPr>
                        <a:t> GP federation</a:t>
                      </a:r>
                      <a:endParaRPr lang="en-GB" sz="1000" b="1"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Ongoing actions</a:t>
                      </a:r>
                      <a:r>
                        <a:rPr lang="en-GB" sz="1000" baseline="0" dirty="0" smtClean="0">
                          <a:solidFill>
                            <a:schemeClr val="tx2"/>
                          </a:solidFill>
                        </a:rPr>
                        <a:t> to accelerate integrated locality working in Oxford City</a:t>
                      </a:r>
                      <a:endParaRPr lang="en-GB" sz="1000" dirty="0">
                        <a:solidFill>
                          <a:schemeClr val="tx2"/>
                        </a:solidFill>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smtClean="0">
                          <a:solidFill>
                            <a:schemeClr val="tx2"/>
                          </a:solidFill>
                        </a:rPr>
                        <a:t>Complete options for STP</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smtClean="0">
                          <a:solidFill>
                            <a:schemeClr val="tx2"/>
                          </a:solidFill>
                        </a:rPr>
                        <a:t>Development</a:t>
                      </a:r>
                      <a:r>
                        <a:rPr lang="en-GB" sz="1000" baseline="0" dirty="0" smtClean="0">
                          <a:solidFill>
                            <a:schemeClr val="tx2"/>
                          </a:solidFill>
                        </a:rPr>
                        <a:t> of an integrated urgent and scheduled care model for City</a:t>
                      </a:r>
                      <a:endParaRPr lang="en-GB" sz="1000" dirty="0" smtClean="0">
                        <a:solidFill>
                          <a:schemeClr val="tx2"/>
                        </a:solidFill>
                      </a:endParaRPr>
                    </a:p>
                  </a:txBody>
                  <a:tcPr/>
                </a:tc>
              </a:tr>
              <a:tr h="370840">
                <a:tc>
                  <a:txBody>
                    <a:bodyPr/>
                    <a:lstStyle/>
                    <a:p>
                      <a:r>
                        <a:rPr lang="en-GB" sz="1000" b="1" dirty="0" smtClean="0">
                          <a:solidFill>
                            <a:schemeClr val="tx2"/>
                          </a:solidFill>
                        </a:rPr>
                        <a:t>Section 75 Bucks &amp; Oxon</a:t>
                      </a:r>
                      <a:r>
                        <a:rPr lang="en-GB" sz="1000" b="1" baseline="0" dirty="0" smtClean="0">
                          <a:solidFill>
                            <a:schemeClr val="tx2"/>
                          </a:solidFill>
                        </a:rPr>
                        <a:t> </a:t>
                      </a:r>
                      <a:r>
                        <a:rPr lang="en-GB" sz="1000" b="1" dirty="0" smtClean="0">
                          <a:solidFill>
                            <a:schemeClr val="tx2"/>
                          </a:solidFill>
                        </a:rPr>
                        <a:t>(older adult mental health)</a:t>
                      </a:r>
                      <a:endParaRPr lang="en-GB" sz="1000" b="1" dirty="0">
                        <a:solidFill>
                          <a:schemeClr val="tx2"/>
                        </a:solidFill>
                      </a:endParaRPr>
                    </a:p>
                  </a:txBody>
                  <a:tcPr/>
                </a:tc>
                <a:tc>
                  <a:txBody>
                    <a:bodyPr/>
                    <a:lstStyle/>
                    <a:p>
                      <a:pPr marL="171450" indent="-171450">
                        <a:buFont typeface="Arial" panose="020B0604020202020204" pitchFamily="34" charset="0"/>
                        <a:buChar char="•"/>
                      </a:pPr>
                      <a:r>
                        <a:rPr lang="en-GB" sz="1000" dirty="0" smtClean="0">
                          <a:solidFill>
                            <a:schemeClr val="tx2"/>
                          </a:solidFill>
                        </a:rPr>
                        <a:t>Bucks</a:t>
                      </a:r>
                      <a:r>
                        <a:rPr lang="en-GB" sz="1000" baseline="0" dirty="0" smtClean="0">
                          <a:solidFill>
                            <a:schemeClr val="tx2"/>
                          </a:solidFill>
                        </a:rPr>
                        <a:t> – joint work with BCC to reduce DTOCs</a:t>
                      </a:r>
                    </a:p>
                    <a:p>
                      <a:pPr marL="0" indent="0">
                        <a:buFont typeface="Arial" panose="020B0604020202020204" pitchFamily="34" charset="0"/>
                        <a:buNone/>
                      </a:pPr>
                      <a:endParaRPr lang="en-GB" sz="1000" dirty="0">
                        <a:solidFill>
                          <a:schemeClr val="tx2"/>
                        </a:solidFill>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smtClean="0">
                          <a:solidFill>
                            <a:schemeClr val="tx2"/>
                          </a:solidFill>
                        </a:rPr>
                        <a:t>Bucks</a:t>
                      </a:r>
                      <a:r>
                        <a:rPr lang="en-GB" sz="1000" baseline="0" dirty="0" smtClean="0">
                          <a:solidFill>
                            <a:schemeClr val="tx2"/>
                          </a:solidFill>
                        </a:rPr>
                        <a:t> – actions specific to very complex delays – BCC and CHC</a:t>
                      </a:r>
                      <a:endParaRPr lang="en-GB" sz="1000" dirty="0" smtClean="0">
                        <a:solidFill>
                          <a:schemeClr val="tx2"/>
                        </a:solidFill>
                      </a:endParaRPr>
                    </a:p>
                  </a:txBody>
                  <a:tcPr/>
                </a:tc>
              </a:tr>
            </a:tbl>
          </a:graphicData>
        </a:graphic>
      </p:graphicFrame>
    </p:spTree>
    <p:extLst>
      <p:ext uri="{BB962C8B-B14F-4D97-AF65-F5344CB8AC3E}">
        <p14:creationId xmlns:p14="http://schemas.microsoft.com/office/powerpoint/2010/main" val="831102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9392"/>
            <a:ext cx="8229600" cy="864096"/>
          </a:xfrm>
        </p:spPr>
        <p:txBody>
          <a:bodyPr>
            <a:normAutofit/>
          </a:bodyPr>
          <a:lstStyle/>
          <a:p>
            <a:r>
              <a:rPr lang="en-GB" sz="1600" b="1" dirty="0" smtClean="0"/>
              <a:t>Children’s &amp; Young People’s Services</a:t>
            </a:r>
            <a:endParaRPr lang="en-GB" sz="1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126565"/>
              </p:ext>
            </p:extLst>
          </p:nvPr>
        </p:nvGraphicFramePr>
        <p:xfrm>
          <a:off x="457200" y="1196752"/>
          <a:ext cx="8280920" cy="3977640"/>
        </p:xfrm>
        <a:graphic>
          <a:graphicData uri="http://schemas.openxmlformats.org/drawingml/2006/table">
            <a:tbl>
              <a:tblPr firstRow="1" bandRow="1">
                <a:tableStyleId>{5C22544A-7EE6-4342-B048-85BDC9FD1C3A}</a:tableStyleId>
              </a:tblPr>
              <a:tblGrid>
                <a:gridCol w="2242592"/>
                <a:gridCol w="2952328"/>
                <a:gridCol w="3086000"/>
              </a:tblGrid>
              <a:tr h="130304">
                <a:tc>
                  <a:txBody>
                    <a:bodyPr/>
                    <a:lstStyle/>
                    <a:p>
                      <a:pPr algn="ctr"/>
                      <a:r>
                        <a:rPr lang="en-GB" sz="1100" dirty="0" smtClean="0"/>
                        <a:t>Partnership</a:t>
                      </a:r>
                      <a:endParaRPr lang="en-GB" sz="1100" dirty="0"/>
                    </a:p>
                  </a:txBody>
                  <a:tcPr>
                    <a:solidFill>
                      <a:schemeClr val="tx2"/>
                    </a:solidFill>
                  </a:tcPr>
                </a:tc>
                <a:tc>
                  <a:txBody>
                    <a:bodyPr/>
                    <a:lstStyle/>
                    <a:p>
                      <a:pPr algn="ctr"/>
                      <a:r>
                        <a:rPr lang="en-GB" sz="1100" dirty="0" smtClean="0"/>
                        <a:t>Progress/Developments  in Last Quarter</a:t>
                      </a:r>
                      <a:endParaRPr lang="en-GB" sz="1100" dirty="0"/>
                    </a:p>
                  </a:txBody>
                  <a:tcPr>
                    <a:solidFill>
                      <a:schemeClr val="tx2"/>
                    </a:solidFill>
                  </a:tcPr>
                </a:tc>
                <a:tc>
                  <a:txBody>
                    <a:bodyPr/>
                    <a:lstStyle/>
                    <a:p>
                      <a:pPr algn="ctr"/>
                      <a:r>
                        <a:rPr lang="en-GB" sz="1100" dirty="0" smtClean="0"/>
                        <a:t>Key Objectives for Next Quarter</a:t>
                      </a:r>
                      <a:endParaRPr lang="en-GB" sz="1100" dirty="0"/>
                    </a:p>
                  </a:txBody>
                  <a:tcPr>
                    <a:solidFill>
                      <a:schemeClr val="tx2"/>
                    </a:solidFill>
                  </a:tcPr>
                </a:tc>
              </a:tr>
              <a:tr h="370840">
                <a:tc>
                  <a:txBody>
                    <a:bodyPr/>
                    <a:lstStyle/>
                    <a:p>
                      <a:r>
                        <a:rPr lang="en-GB" sz="1100" b="1" dirty="0" smtClean="0">
                          <a:solidFill>
                            <a:schemeClr val="tx2"/>
                          </a:solidFill>
                        </a:rPr>
                        <a:t>Barnardo’s in Buckinghamshire</a:t>
                      </a:r>
                      <a:r>
                        <a:rPr lang="en-GB" sz="1100" b="1" baseline="0" dirty="0" smtClean="0">
                          <a:solidFill>
                            <a:schemeClr val="tx2"/>
                          </a:solidFill>
                        </a:rPr>
                        <a:t> CAMHS </a:t>
                      </a:r>
                      <a:endParaRPr lang="en-GB" sz="1100" b="1"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Barnardo’s Staff trained to provide targeted interventions to CYP </a:t>
                      </a:r>
                    </a:p>
                    <a:p>
                      <a:pPr marL="171450" indent="-171450">
                        <a:buFont typeface="Arial" pitchFamily="34" charset="0"/>
                        <a:buChar char="•"/>
                      </a:pPr>
                      <a:r>
                        <a:rPr lang="en-GB" sz="1100" dirty="0" smtClean="0">
                          <a:solidFill>
                            <a:schemeClr val="tx2"/>
                          </a:solidFill>
                        </a:rPr>
                        <a:t>Development</a:t>
                      </a:r>
                      <a:r>
                        <a:rPr lang="en-GB" sz="1100" baseline="0" dirty="0" smtClean="0">
                          <a:solidFill>
                            <a:schemeClr val="tx2"/>
                          </a:solidFill>
                        </a:rPr>
                        <a:t> of the website with young people – launch in early June </a:t>
                      </a:r>
                    </a:p>
                    <a:p>
                      <a:pPr marL="171450" indent="-171450">
                        <a:buFont typeface="Arial" pitchFamily="34" charset="0"/>
                        <a:buChar char="•"/>
                      </a:pPr>
                      <a:r>
                        <a:rPr lang="en-GB" sz="1100" baseline="0" dirty="0" smtClean="0">
                          <a:solidFill>
                            <a:schemeClr val="tx2"/>
                          </a:solidFill>
                        </a:rPr>
                        <a:t>Single point of access into service operational </a:t>
                      </a:r>
                      <a:endParaRPr lang="en-GB" sz="1100"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Delivering teaching sessions to each locality across Buckinghamshire </a:t>
                      </a:r>
                    </a:p>
                    <a:p>
                      <a:pPr marL="171450" indent="-171450">
                        <a:buFont typeface="Arial" pitchFamily="34" charset="0"/>
                        <a:buChar char="•"/>
                      </a:pPr>
                      <a:r>
                        <a:rPr lang="en-GB" sz="1100" dirty="0" smtClean="0">
                          <a:solidFill>
                            <a:schemeClr val="tx2"/>
                          </a:solidFill>
                        </a:rPr>
                        <a:t>Reviewing Neuropsychiatry</a:t>
                      </a:r>
                      <a:r>
                        <a:rPr lang="en-GB" sz="1100" baseline="0" dirty="0" smtClean="0">
                          <a:solidFill>
                            <a:schemeClr val="tx2"/>
                          </a:solidFill>
                        </a:rPr>
                        <a:t> pathway and the role of Buddies ( Barnardo’s staff) </a:t>
                      </a:r>
                      <a:endParaRPr lang="en-GB" sz="1100" dirty="0">
                        <a:solidFill>
                          <a:schemeClr val="tx2"/>
                        </a:solidFill>
                      </a:endParaRPr>
                    </a:p>
                  </a:txBody>
                  <a:tcPr/>
                </a:tc>
              </a:tr>
              <a:tr h="370840">
                <a:tc>
                  <a:txBody>
                    <a:bodyPr/>
                    <a:lstStyle/>
                    <a:p>
                      <a:r>
                        <a:rPr lang="en-GB" sz="1100" b="1" dirty="0" smtClean="0">
                          <a:solidFill>
                            <a:schemeClr val="tx2"/>
                          </a:solidFill>
                        </a:rPr>
                        <a:t>Beat in</a:t>
                      </a:r>
                      <a:r>
                        <a:rPr lang="en-GB" sz="1100" b="1" baseline="0" dirty="0" smtClean="0">
                          <a:solidFill>
                            <a:schemeClr val="tx2"/>
                          </a:solidFill>
                        </a:rPr>
                        <a:t> Buckinghamshire CAMHS </a:t>
                      </a:r>
                      <a:endParaRPr lang="en-GB" sz="1100" b="1"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On</a:t>
                      </a:r>
                      <a:r>
                        <a:rPr lang="en-GB" sz="1100" baseline="0" dirty="0" smtClean="0">
                          <a:solidFill>
                            <a:schemeClr val="tx2"/>
                          </a:solidFill>
                        </a:rPr>
                        <a:t> line service for CYP with eating Disorders has gone live . Uptake not good. </a:t>
                      </a:r>
                      <a:endParaRPr lang="en-GB" sz="1100"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Development</a:t>
                      </a:r>
                      <a:r>
                        <a:rPr lang="en-GB" sz="1100" baseline="0" dirty="0" smtClean="0">
                          <a:solidFill>
                            <a:schemeClr val="tx2"/>
                          </a:solidFill>
                        </a:rPr>
                        <a:t> of on line support for parents of young people with an eating disorder </a:t>
                      </a:r>
                    </a:p>
                    <a:p>
                      <a:pPr marL="171450" indent="-171450">
                        <a:buFont typeface="Arial" pitchFamily="34" charset="0"/>
                        <a:buChar char="•"/>
                      </a:pPr>
                      <a:r>
                        <a:rPr lang="en-GB" sz="1100" baseline="0" dirty="0" smtClean="0">
                          <a:solidFill>
                            <a:schemeClr val="tx2"/>
                          </a:solidFill>
                        </a:rPr>
                        <a:t>Reviewing on line offer to understand poor uptake  - meeting planned to explore </a:t>
                      </a:r>
                      <a:endParaRPr lang="en-GB" sz="1100" dirty="0">
                        <a:solidFill>
                          <a:schemeClr val="tx2"/>
                        </a:solidFill>
                      </a:endParaRPr>
                    </a:p>
                  </a:txBody>
                  <a:tcPr/>
                </a:tc>
              </a:tr>
              <a:tr h="370840">
                <a:tc>
                  <a:txBody>
                    <a:bodyPr/>
                    <a:lstStyle/>
                    <a:p>
                      <a:r>
                        <a:rPr lang="en-GB" sz="1100" b="1" dirty="0" smtClean="0">
                          <a:solidFill>
                            <a:schemeClr val="tx2"/>
                          </a:solidFill>
                        </a:rPr>
                        <a:t>Relate </a:t>
                      </a:r>
                      <a:endParaRPr lang="en-GB" sz="1100" b="1"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Provision of counselling service in Wiltshire &amp; BaNES</a:t>
                      </a:r>
                      <a:r>
                        <a:rPr lang="en-GB" sz="1100" baseline="0" dirty="0" smtClean="0">
                          <a:solidFill>
                            <a:schemeClr val="tx2"/>
                          </a:solidFill>
                        </a:rPr>
                        <a:t> – 13 – 18 </a:t>
                      </a:r>
                      <a:r>
                        <a:rPr lang="en-GB" sz="1100" baseline="0" dirty="0" err="1" smtClean="0">
                          <a:solidFill>
                            <a:schemeClr val="tx2"/>
                          </a:solidFill>
                        </a:rPr>
                        <a:t>yr</a:t>
                      </a:r>
                      <a:r>
                        <a:rPr lang="en-GB" sz="1100" baseline="0" dirty="0" smtClean="0">
                          <a:solidFill>
                            <a:schemeClr val="tx2"/>
                          </a:solidFill>
                        </a:rPr>
                        <a:t> olds </a:t>
                      </a:r>
                    </a:p>
                    <a:p>
                      <a:pPr marL="171450" indent="-171450">
                        <a:buFont typeface="Arial" pitchFamily="34" charset="0"/>
                        <a:buChar char="•"/>
                      </a:pPr>
                      <a:r>
                        <a:rPr lang="en-GB" sz="1100" baseline="0" dirty="0" smtClean="0">
                          <a:solidFill>
                            <a:schemeClr val="tx2"/>
                          </a:solidFill>
                        </a:rPr>
                        <a:t>Pilot in BaNES in schools – due to be evaluated this month </a:t>
                      </a:r>
                      <a:endParaRPr lang="en-GB" sz="1100"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Depending</a:t>
                      </a:r>
                      <a:r>
                        <a:rPr lang="en-GB" sz="1100" baseline="0" dirty="0" smtClean="0">
                          <a:solidFill>
                            <a:schemeClr val="tx2"/>
                          </a:solidFill>
                        </a:rPr>
                        <a:t> on evaluation may be extending the pilot </a:t>
                      </a:r>
                      <a:endParaRPr lang="en-GB" sz="1100" dirty="0">
                        <a:solidFill>
                          <a:schemeClr val="tx2"/>
                        </a:solidFill>
                      </a:endParaRPr>
                    </a:p>
                  </a:txBody>
                  <a:tcPr/>
                </a:tc>
              </a:tr>
              <a:tr h="370840">
                <a:tc>
                  <a:txBody>
                    <a:bodyPr/>
                    <a:lstStyle/>
                    <a:p>
                      <a:r>
                        <a:rPr lang="en-GB" sz="1100" b="1" dirty="0" smtClean="0">
                          <a:solidFill>
                            <a:schemeClr val="tx2"/>
                          </a:solidFill>
                        </a:rPr>
                        <a:t>Local Safeguard</a:t>
                      </a:r>
                      <a:r>
                        <a:rPr lang="en-GB" sz="1100" b="1" baseline="0" dirty="0" smtClean="0">
                          <a:solidFill>
                            <a:schemeClr val="tx2"/>
                          </a:solidFill>
                        </a:rPr>
                        <a:t> Children’s Boards </a:t>
                      </a:r>
                    </a:p>
                    <a:p>
                      <a:r>
                        <a:rPr lang="en-GB" sz="1100" b="1" baseline="0" dirty="0" smtClean="0">
                          <a:solidFill>
                            <a:schemeClr val="tx2"/>
                          </a:solidFill>
                        </a:rPr>
                        <a:t>Oxfordshire </a:t>
                      </a:r>
                    </a:p>
                    <a:p>
                      <a:r>
                        <a:rPr lang="en-GB" sz="1100" b="1" baseline="0" dirty="0" smtClean="0">
                          <a:solidFill>
                            <a:schemeClr val="tx2"/>
                          </a:solidFill>
                        </a:rPr>
                        <a:t>Buckinghamshire </a:t>
                      </a:r>
                    </a:p>
                    <a:p>
                      <a:r>
                        <a:rPr lang="en-GB" sz="1100" b="1" baseline="0" dirty="0" smtClean="0">
                          <a:solidFill>
                            <a:schemeClr val="tx2"/>
                          </a:solidFill>
                        </a:rPr>
                        <a:t>Wiltshire</a:t>
                      </a:r>
                    </a:p>
                    <a:p>
                      <a:r>
                        <a:rPr lang="en-GB" sz="1100" b="1" baseline="0" dirty="0" smtClean="0">
                          <a:solidFill>
                            <a:schemeClr val="tx2"/>
                          </a:solidFill>
                        </a:rPr>
                        <a:t>Swindon </a:t>
                      </a:r>
                    </a:p>
                    <a:p>
                      <a:r>
                        <a:rPr lang="en-GB" sz="1100" b="1" baseline="0" dirty="0" smtClean="0">
                          <a:solidFill>
                            <a:schemeClr val="tx2"/>
                          </a:solidFill>
                        </a:rPr>
                        <a:t>BaNES </a:t>
                      </a:r>
                      <a:endParaRPr lang="en-GB" sz="1100" b="1" dirty="0" smtClean="0">
                        <a:solidFill>
                          <a:schemeClr val="tx2"/>
                        </a:solidFill>
                      </a:endParaRPr>
                    </a:p>
                    <a:p>
                      <a:endParaRPr lang="en-GB" sz="1100" b="1"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Directorate</a:t>
                      </a:r>
                      <a:r>
                        <a:rPr lang="en-GB" sz="1100" baseline="0" dirty="0" smtClean="0">
                          <a:solidFill>
                            <a:schemeClr val="tx2"/>
                          </a:solidFill>
                        </a:rPr>
                        <a:t> attendance a</a:t>
                      </a:r>
                      <a:r>
                        <a:rPr lang="en-GB" sz="1100" dirty="0" smtClean="0">
                          <a:solidFill>
                            <a:schemeClr val="tx2"/>
                          </a:solidFill>
                        </a:rPr>
                        <a:t>cross</a:t>
                      </a:r>
                      <a:r>
                        <a:rPr lang="en-GB" sz="1100" baseline="0" dirty="0" smtClean="0">
                          <a:solidFill>
                            <a:schemeClr val="tx2"/>
                          </a:solidFill>
                        </a:rPr>
                        <a:t> LSCBs in five counties. </a:t>
                      </a:r>
                    </a:p>
                    <a:p>
                      <a:pPr marL="171450" indent="-171450">
                        <a:buFont typeface="Arial" pitchFamily="34" charset="0"/>
                        <a:buChar char="•"/>
                      </a:pPr>
                      <a:r>
                        <a:rPr lang="en-GB" sz="1100" baseline="0" dirty="0" smtClean="0">
                          <a:solidFill>
                            <a:schemeClr val="tx2"/>
                          </a:solidFill>
                        </a:rPr>
                        <a:t>Positive feedback for health from recent joint inspection in Oxfordshire </a:t>
                      </a:r>
                    </a:p>
                    <a:p>
                      <a:pPr marL="171450" indent="-171450">
                        <a:buFont typeface="Arial" pitchFamily="34" charset="0"/>
                        <a:buChar char="•"/>
                      </a:pPr>
                      <a:endParaRPr lang="en-GB" sz="1100" baseline="0" dirty="0" smtClean="0">
                        <a:solidFill>
                          <a:schemeClr val="tx2"/>
                        </a:solidFill>
                      </a:endParaRPr>
                    </a:p>
                    <a:p>
                      <a:pPr marL="171450" indent="-171450">
                        <a:buFont typeface="Arial" pitchFamily="34" charset="0"/>
                        <a:buChar char="•"/>
                      </a:pPr>
                      <a:endParaRPr lang="en-GB" sz="1100"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Ofsted</a:t>
                      </a:r>
                      <a:r>
                        <a:rPr lang="en-GB" sz="1100" baseline="0" dirty="0" smtClean="0">
                          <a:solidFill>
                            <a:schemeClr val="tx2"/>
                          </a:solidFill>
                        </a:rPr>
                        <a:t> Inspection in Buckinghamshire expected </a:t>
                      </a:r>
                    </a:p>
                    <a:p>
                      <a:pPr marL="171450" indent="-171450">
                        <a:buFont typeface="Arial" pitchFamily="34" charset="0"/>
                        <a:buChar char="•"/>
                      </a:pPr>
                      <a:r>
                        <a:rPr lang="en-GB" sz="1100" baseline="0" dirty="0" smtClean="0">
                          <a:solidFill>
                            <a:schemeClr val="tx2"/>
                          </a:solidFill>
                        </a:rPr>
                        <a:t> Inspection of SEND arrangements in Oxfordshire – across all ages</a:t>
                      </a:r>
                      <a:endParaRPr lang="en-GB" sz="1100" dirty="0">
                        <a:solidFill>
                          <a:schemeClr val="tx2"/>
                        </a:solidFill>
                      </a:endParaRPr>
                    </a:p>
                  </a:txBody>
                  <a:tcPr/>
                </a:tc>
              </a:tr>
            </a:tbl>
          </a:graphicData>
        </a:graphic>
      </p:graphicFrame>
    </p:spTree>
    <p:extLst>
      <p:ext uri="{BB962C8B-B14F-4D97-AF65-F5344CB8AC3E}">
        <p14:creationId xmlns:p14="http://schemas.microsoft.com/office/powerpoint/2010/main" val="2008242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99789"/>
            <a:ext cx="8229600" cy="464915"/>
          </a:xfrm>
        </p:spPr>
        <p:txBody>
          <a:bodyPr>
            <a:normAutofit/>
          </a:bodyPr>
          <a:lstStyle/>
          <a:p>
            <a:r>
              <a:rPr lang="en-GB" sz="1600" b="1" dirty="0" smtClean="0"/>
              <a:t>Key Corporate Partnerships</a:t>
            </a:r>
            <a:endParaRPr lang="en-GB" sz="1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65945227"/>
              </p:ext>
            </p:extLst>
          </p:nvPr>
        </p:nvGraphicFramePr>
        <p:xfrm>
          <a:off x="467544" y="1052736"/>
          <a:ext cx="8229600" cy="4516120"/>
        </p:xfrm>
        <a:graphic>
          <a:graphicData uri="http://schemas.openxmlformats.org/drawingml/2006/table">
            <a:tbl>
              <a:tblPr firstRow="1" bandRow="1">
                <a:tableStyleId>{5C22544A-7EE6-4342-B048-85BDC9FD1C3A}</a:tableStyleId>
              </a:tblPr>
              <a:tblGrid>
                <a:gridCol w="2376264"/>
                <a:gridCol w="3110136"/>
                <a:gridCol w="2743200"/>
              </a:tblGrid>
              <a:tr h="370840">
                <a:tc>
                  <a:txBody>
                    <a:bodyPr/>
                    <a:lstStyle/>
                    <a:p>
                      <a:pPr algn="ctr"/>
                      <a:r>
                        <a:rPr lang="en-GB" sz="1100" dirty="0" smtClean="0">
                          <a:solidFill>
                            <a:schemeClr val="bg1"/>
                          </a:solidFill>
                        </a:rPr>
                        <a:t>Partnership</a:t>
                      </a:r>
                      <a:endParaRPr lang="en-GB" sz="1100" dirty="0">
                        <a:solidFill>
                          <a:schemeClr val="bg1"/>
                        </a:solidFill>
                      </a:endParaRPr>
                    </a:p>
                  </a:txBody>
                  <a:tcPr>
                    <a:solidFill>
                      <a:schemeClr val="tx2"/>
                    </a:solidFill>
                  </a:tcPr>
                </a:tc>
                <a:tc>
                  <a:txBody>
                    <a:bodyPr/>
                    <a:lstStyle/>
                    <a:p>
                      <a:pPr algn="ctr"/>
                      <a:r>
                        <a:rPr lang="en-GB" sz="1100" dirty="0" smtClean="0">
                          <a:solidFill>
                            <a:schemeClr val="bg1"/>
                          </a:solidFill>
                        </a:rPr>
                        <a:t>Progress/Developments  in Last Quarter</a:t>
                      </a:r>
                      <a:endParaRPr lang="en-GB" sz="1100" dirty="0">
                        <a:solidFill>
                          <a:schemeClr val="bg1"/>
                        </a:solidFill>
                      </a:endParaRPr>
                    </a:p>
                  </a:txBody>
                  <a:tcPr>
                    <a:solidFill>
                      <a:schemeClr val="tx2"/>
                    </a:solidFill>
                  </a:tcPr>
                </a:tc>
                <a:tc>
                  <a:txBody>
                    <a:bodyPr/>
                    <a:lstStyle/>
                    <a:p>
                      <a:pPr algn="ctr"/>
                      <a:r>
                        <a:rPr lang="en-GB" sz="1100" dirty="0" smtClean="0">
                          <a:solidFill>
                            <a:schemeClr val="bg1"/>
                          </a:solidFill>
                        </a:rPr>
                        <a:t>Key Objectives for Next Quarter</a:t>
                      </a:r>
                      <a:endParaRPr lang="en-GB" sz="1100" dirty="0">
                        <a:solidFill>
                          <a:schemeClr val="bg1"/>
                        </a:solidFill>
                      </a:endParaRPr>
                    </a:p>
                  </a:txBody>
                  <a:tcPr>
                    <a:solidFill>
                      <a:schemeClr val="tx2"/>
                    </a:solidFill>
                  </a:tcPr>
                </a:tc>
              </a:tr>
              <a:tr h="370840">
                <a:tc>
                  <a:txBody>
                    <a:bodyPr/>
                    <a:lstStyle/>
                    <a:p>
                      <a:r>
                        <a:rPr lang="en-GB" sz="1100" b="1" dirty="0" smtClean="0">
                          <a:solidFill>
                            <a:schemeClr val="tx2"/>
                          </a:solidFill>
                        </a:rPr>
                        <a:t>CLAHRC </a:t>
                      </a:r>
                      <a:endParaRPr lang="en-GB" sz="1100" b="1"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CLAHRC Phase 2 Programme agreed following external review of projects</a:t>
                      </a:r>
                      <a:r>
                        <a:rPr lang="en-GB" sz="1100" baseline="0" dirty="0" smtClean="0">
                          <a:solidFill>
                            <a:schemeClr val="tx2"/>
                          </a:solidFill>
                        </a:rPr>
                        <a:t> .</a:t>
                      </a:r>
                      <a:endParaRPr lang="en-GB" sz="1100"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15 key projects with deliverables. Work to incorporate findings into transformation</a:t>
                      </a:r>
                      <a:r>
                        <a:rPr lang="en-GB" sz="1100" baseline="0" dirty="0" smtClean="0">
                          <a:solidFill>
                            <a:schemeClr val="tx2"/>
                          </a:solidFill>
                        </a:rPr>
                        <a:t> work that is underway. Prepare for 2016 CLAHRC symposium begins</a:t>
                      </a:r>
                      <a:endParaRPr lang="en-GB" sz="1100" dirty="0">
                        <a:solidFill>
                          <a:schemeClr val="tx2"/>
                        </a:solidFill>
                      </a:endParaRPr>
                    </a:p>
                  </a:txBody>
                  <a:tcPr/>
                </a:tc>
              </a:tr>
              <a:tr h="370840">
                <a:tc>
                  <a:txBody>
                    <a:bodyPr/>
                    <a:lstStyle/>
                    <a:p>
                      <a:r>
                        <a:rPr lang="en-GB" sz="1100" b="1" dirty="0" smtClean="0">
                          <a:solidFill>
                            <a:schemeClr val="tx2"/>
                          </a:solidFill>
                        </a:rPr>
                        <a:t>NIHR Clinical Research Facility</a:t>
                      </a:r>
                      <a:endParaRPr lang="en-GB" sz="1100" b="1"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Decision made to continue the</a:t>
                      </a:r>
                      <a:r>
                        <a:rPr lang="en-GB" sz="1100" baseline="0" dirty="0" smtClean="0">
                          <a:solidFill>
                            <a:schemeClr val="tx2"/>
                          </a:solidFill>
                        </a:rPr>
                        <a:t> CRF renewal through the OUH in the same manner as last time. Call announced with deadline of 22 June 2016 for funding to start April 2017. There is no requirement for preliminary applications. Only full application required. Work in progress for application.</a:t>
                      </a:r>
                      <a:endParaRPr lang="en-GB" sz="1100"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Full application  submission in June</a:t>
                      </a:r>
                      <a:endParaRPr lang="en-GB" sz="1100" dirty="0">
                        <a:solidFill>
                          <a:schemeClr val="tx2"/>
                        </a:solidFill>
                      </a:endParaRPr>
                    </a:p>
                  </a:txBody>
                  <a:tcPr/>
                </a:tc>
              </a:tr>
              <a:tr h="370840">
                <a:tc>
                  <a:txBody>
                    <a:bodyPr/>
                    <a:lstStyle/>
                    <a:p>
                      <a:r>
                        <a:rPr lang="en-GB" sz="1100" b="1" dirty="0" smtClean="0">
                          <a:solidFill>
                            <a:schemeClr val="tx2"/>
                          </a:solidFill>
                        </a:rPr>
                        <a:t>NIHR Biomedical</a:t>
                      </a:r>
                      <a:r>
                        <a:rPr lang="en-GB" sz="1100" b="1" baseline="0" dirty="0" smtClean="0">
                          <a:solidFill>
                            <a:schemeClr val="tx2"/>
                          </a:solidFill>
                        </a:rPr>
                        <a:t> Research Centre</a:t>
                      </a:r>
                      <a:endParaRPr lang="en-GB" sz="1100" b="1"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PQQ submitted in February for 4 these in the bid</a:t>
                      </a:r>
                      <a:r>
                        <a:rPr lang="en-GB" sz="1100" baseline="0" dirty="0" smtClean="0">
                          <a:solidFill>
                            <a:schemeClr val="tx2"/>
                          </a:solidFill>
                        </a:rPr>
                        <a:t> and work underway to complete full application following feedback from panel. 3 out of 4 themes were accepted</a:t>
                      </a:r>
                      <a:endParaRPr lang="en-GB" sz="1100"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Full application submission in June</a:t>
                      </a:r>
                      <a:endParaRPr lang="en-GB" sz="1100" dirty="0">
                        <a:solidFill>
                          <a:schemeClr val="tx2"/>
                        </a:solidFill>
                      </a:endParaRPr>
                    </a:p>
                  </a:txBody>
                  <a:tcPr/>
                </a:tc>
              </a:tr>
              <a:tr h="370840">
                <a:tc>
                  <a:txBody>
                    <a:bodyPr/>
                    <a:lstStyle/>
                    <a:p>
                      <a:r>
                        <a:rPr lang="en-GB" sz="1100" b="1" dirty="0" smtClean="0">
                          <a:solidFill>
                            <a:schemeClr val="tx2"/>
                          </a:solidFill>
                        </a:rPr>
                        <a:t>Case Records </a:t>
                      </a:r>
                      <a:r>
                        <a:rPr lang="en-GB" sz="1100" b="1" dirty="0" err="1" smtClean="0">
                          <a:solidFill>
                            <a:schemeClr val="tx2"/>
                          </a:solidFill>
                        </a:rPr>
                        <a:t>Interactice</a:t>
                      </a:r>
                      <a:r>
                        <a:rPr lang="en-GB" sz="1100" b="1" baseline="0" dirty="0" smtClean="0">
                          <a:solidFill>
                            <a:schemeClr val="tx2"/>
                          </a:solidFill>
                        </a:rPr>
                        <a:t> Search (CRIS)</a:t>
                      </a:r>
                      <a:endParaRPr lang="en-GB" sz="1100" b="1"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Roll-out</a:t>
                      </a:r>
                      <a:r>
                        <a:rPr lang="en-GB" sz="1100" baseline="0" dirty="0" smtClean="0">
                          <a:solidFill>
                            <a:schemeClr val="tx2"/>
                          </a:solidFill>
                        </a:rPr>
                        <a:t> delayed but </a:t>
                      </a:r>
                      <a:r>
                        <a:rPr lang="en-GB" sz="1100" baseline="0" dirty="0" err="1" smtClean="0">
                          <a:solidFill>
                            <a:schemeClr val="tx2"/>
                          </a:solidFill>
                        </a:rPr>
                        <a:t>ongoing</a:t>
                      </a:r>
                      <a:r>
                        <a:rPr lang="en-GB" sz="1100" baseline="0" dirty="0" smtClean="0">
                          <a:solidFill>
                            <a:schemeClr val="tx2"/>
                          </a:solidFill>
                        </a:rPr>
                        <a:t> between IT, IG and clinical leads on the CRIS oversight group to resolve. CRIS is still being used on the static RIO data set for research, audit and service evaluation.</a:t>
                      </a:r>
                      <a:endParaRPr lang="en-GB" sz="1100" dirty="0">
                        <a:solidFill>
                          <a:schemeClr val="tx2"/>
                        </a:solidFill>
                      </a:endParaRPr>
                    </a:p>
                  </a:txBody>
                  <a:tcPr/>
                </a:tc>
                <a:tc>
                  <a:txBody>
                    <a:bodyPr/>
                    <a:lstStyle/>
                    <a:p>
                      <a:pPr marL="171450" indent="-171450">
                        <a:buFont typeface="Arial" pitchFamily="34" charset="0"/>
                        <a:buChar char="•"/>
                      </a:pPr>
                      <a:r>
                        <a:rPr lang="en-GB" sz="1100" dirty="0" err="1" smtClean="0">
                          <a:solidFill>
                            <a:schemeClr val="tx2"/>
                          </a:solidFill>
                        </a:rPr>
                        <a:t>Ongoing</a:t>
                      </a:r>
                      <a:r>
                        <a:rPr lang="en-GB" sz="1100" dirty="0" smtClean="0">
                          <a:solidFill>
                            <a:schemeClr val="tx2"/>
                          </a:solidFill>
                        </a:rPr>
                        <a:t> to resolve issues  that allow potential research</a:t>
                      </a:r>
                      <a:r>
                        <a:rPr lang="en-GB" sz="1100" baseline="0" dirty="0" smtClean="0">
                          <a:solidFill>
                            <a:schemeClr val="tx2"/>
                          </a:solidFill>
                        </a:rPr>
                        <a:t> participants to be contacted.</a:t>
                      </a:r>
                      <a:endParaRPr lang="en-GB" sz="1100" dirty="0">
                        <a:solidFill>
                          <a:schemeClr val="tx2"/>
                        </a:solidFill>
                      </a:endParaRPr>
                    </a:p>
                  </a:txBody>
                  <a:tcPr/>
                </a:tc>
              </a:tr>
              <a:tr h="370840">
                <a:tc>
                  <a:txBody>
                    <a:bodyPr/>
                    <a:lstStyle/>
                    <a:p>
                      <a:r>
                        <a:rPr lang="en-GB" sz="1100" b="1" dirty="0" smtClean="0">
                          <a:solidFill>
                            <a:schemeClr val="tx2"/>
                          </a:solidFill>
                        </a:rPr>
                        <a:t>OUHT.OHFT</a:t>
                      </a:r>
                      <a:r>
                        <a:rPr lang="en-GB" sz="1100" b="1" baseline="0" dirty="0" smtClean="0">
                          <a:solidFill>
                            <a:schemeClr val="tx2"/>
                          </a:solidFill>
                        </a:rPr>
                        <a:t> Joint Research Office</a:t>
                      </a:r>
                      <a:endParaRPr lang="en-GB" sz="1100" b="1"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OUHT, UO and OHFT evaluating</a:t>
                      </a:r>
                      <a:r>
                        <a:rPr lang="en-GB" sz="1100" baseline="0" dirty="0" smtClean="0">
                          <a:solidFill>
                            <a:schemeClr val="tx2"/>
                          </a:solidFill>
                        </a:rPr>
                        <a:t> where synergies for coordinating joint research are.</a:t>
                      </a:r>
                      <a:endParaRPr lang="en-GB" sz="1100" dirty="0">
                        <a:solidFill>
                          <a:schemeClr val="tx2"/>
                        </a:solidFill>
                      </a:endParaRPr>
                    </a:p>
                  </a:txBody>
                  <a:tcPr/>
                </a:tc>
                <a:tc>
                  <a:txBody>
                    <a:bodyPr/>
                    <a:lstStyle/>
                    <a:p>
                      <a:pPr marL="171450" indent="-171450">
                        <a:buFont typeface="Arial" pitchFamily="34" charset="0"/>
                        <a:buChar char="•"/>
                      </a:pPr>
                      <a:r>
                        <a:rPr lang="en-GB" sz="1100" dirty="0" smtClean="0">
                          <a:solidFill>
                            <a:schemeClr val="tx2"/>
                          </a:solidFill>
                        </a:rPr>
                        <a:t>Work to streamline governance,</a:t>
                      </a:r>
                      <a:r>
                        <a:rPr lang="en-GB" sz="1100" baseline="0" dirty="0" smtClean="0">
                          <a:solidFill>
                            <a:schemeClr val="tx2"/>
                          </a:solidFill>
                        </a:rPr>
                        <a:t> financial, contracting and IP processes launched.</a:t>
                      </a:r>
                      <a:endParaRPr lang="en-GB" sz="1100" dirty="0">
                        <a:solidFill>
                          <a:schemeClr val="tx2"/>
                        </a:solidFill>
                      </a:endParaRPr>
                    </a:p>
                  </a:txBody>
                  <a:tcPr/>
                </a:tc>
              </a:tr>
            </a:tbl>
          </a:graphicData>
        </a:graphic>
      </p:graphicFrame>
    </p:spTree>
    <p:extLst>
      <p:ext uri="{BB962C8B-B14F-4D97-AF65-F5344CB8AC3E}">
        <p14:creationId xmlns:p14="http://schemas.microsoft.com/office/powerpoint/2010/main" val="2486996147"/>
      </p:ext>
    </p:extLst>
  </p:cSld>
  <p:clrMapOvr>
    <a:masterClrMapping/>
  </p:clrMapOvr>
</p:sld>
</file>

<file path=ppt/theme/theme1.xml><?xml version="1.0" encoding="utf-8"?>
<a:theme xmlns:a="http://schemas.openxmlformats.org/drawingml/2006/main" name="PowerPoint Template - Light - foo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2461AFB54BBC48BB1CCE42E077DEAE" ma:contentTypeVersion="0" ma:contentTypeDescription="Create a new document." ma:contentTypeScope="" ma:versionID="d035889e49197689e519a8fa1592bc73">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21A68C-E600-4CA5-A9B7-C5ABEB7D5EB0}">
  <ds:schemaRefs>
    <ds:schemaRef ds:uri="http://schemas.microsoft.com/office/2006/documentManagement/types"/>
    <ds:schemaRef ds:uri="http://purl.org/dc/dcmitype/"/>
    <ds:schemaRef ds:uri="http://www.w3.org/XML/1998/namespace"/>
    <ds:schemaRef ds:uri="http://purl.org/dc/elements/1.1/"/>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057ADC1C-8B39-401E-AF11-077D53ABDF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9B9E0D2-49B8-49C1-BD94-631921B587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Template - Light - foot</Template>
  <TotalTime>199</TotalTime>
  <Words>1297</Words>
  <Application>Microsoft Office PowerPoint</Application>
  <PresentationFormat>On-screen Show (4:3)</PresentationFormat>
  <Paragraphs>152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PowerPoint Template - Light - foot</vt:lpstr>
      <vt:lpstr>Strategic Partnerships Report</vt:lpstr>
      <vt:lpstr>Adult Services</vt:lpstr>
      <vt:lpstr>Adult Services (Cont’d)</vt:lpstr>
      <vt:lpstr>Older People’s Services</vt:lpstr>
      <vt:lpstr>Children’s &amp; Young People’s Services</vt:lpstr>
      <vt:lpstr>Key Corporate Partnerships</vt:lpstr>
    </vt:vector>
  </TitlesOfParts>
  <Company>Oxford Health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Chief Operating Officer’s Report</dc:title>
  <dc:creator>Hardisty Dominic (RNU) Oxford Health</dc:creator>
  <cp:lastModifiedBy>Smith Hannah (RNU) Oxford Health</cp:lastModifiedBy>
  <cp:revision>36</cp:revision>
  <dcterms:created xsi:type="dcterms:W3CDTF">2016-03-08T14:56:08Z</dcterms:created>
  <dcterms:modified xsi:type="dcterms:W3CDTF">2016-05-23T09:28:15Z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0x0101008A2461AFB54BBC48BB1CCE42E077DEAE</vt:lpwstr>
  </property>
</Properties>
</file>