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Lst>
  <p:notesMasterIdLst>
    <p:notesMasterId r:id="rId10"/>
  </p:notesMasterIdLst>
  <p:handoutMasterIdLst>
    <p:handoutMasterId r:id="rId11"/>
  </p:handoutMasterIdLst>
  <p:sldIdLst>
    <p:sldId id="356" r:id="rId2"/>
    <p:sldId id="365" r:id="rId3"/>
    <p:sldId id="366" r:id="rId4"/>
    <p:sldId id="338" r:id="rId5"/>
    <p:sldId id="344" r:id="rId6"/>
    <p:sldId id="339" r:id="rId7"/>
    <p:sldId id="363" r:id="rId8"/>
    <p:sldId id="364" r:id="rId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ton Simon (RNU) Oxford Health" initials="DS(O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05" autoAdjust="0"/>
    <p:restoredTop sz="86513" autoAdjust="0"/>
  </p:normalViewPr>
  <p:slideViewPr>
    <p:cSldViewPr>
      <p:cViewPr>
        <p:scale>
          <a:sx n="100" d="100"/>
          <a:sy n="100" d="100"/>
        </p:scale>
        <p:origin x="-58" y="312"/>
      </p:cViewPr>
      <p:guideLst>
        <p:guide orient="horz" pos="2160"/>
        <p:guide pos="2880"/>
      </p:guideLst>
    </p:cSldViewPr>
  </p:slideViewPr>
  <p:outlineViewPr>
    <p:cViewPr>
      <p:scale>
        <a:sx n="33" d="100"/>
        <a:sy n="33" d="100"/>
      </p:scale>
      <p:origin x="0" y="510"/>
    </p:cViewPr>
  </p:outlineViewPr>
  <p:notesTextViewPr>
    <p:cViewPr>
      <p:scale>
        <a:sx n="1" d="1"/>
        <a:sy n="1" d="1"/>
      </p:scale>
      <p:origin x="0" y="0"/>
    </p:cViewPr>
  </p:notesTextViewPr>
  <p:sorterViewPr>
    <p:cViewPr>
      <p:scale>
        <a:sx n="100" d="100"/>
        <a:sy n="100" d="100"/>
      </p:scale>
      <p:origin x="0" y="1440"/>
    </p:cViewPr>
  </p:sorterViewPr>
  <p:notesViewPr>
    <p:cSldViewPr>
      <p:cViewPr varScale="1">
        <p:scale>
          <a:sx n="46" d="100"/>
          <a:sy n="46" d="100"/>
        </p:scale>
        <p:origin x="-3024"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OBMH\G_Data\Oxfordshire\HR\HR%20&amp;%20Workforce%20Performance%20Report\2017\09%20September%202017\Revised%20WRES%20presentation.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000"/>
              <a:t>Indicators 1&amp; 2 - Chart showing NHS</a:t>
            </a:r>
            <a:r>
              <a:rPr lang="en-GB" sz="1000" baseline="0"/>
              <a:t> Jobs applicants ethnic origin</a:t>
            </a:r>
            <a:endParaRPr lang="en-GB" sz="100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Sheet1!$B$2</c:f>
              <c:strCache>
                <c:ptCount val="1"/>
                <c:pt idx="0">
                  <c:v>White Applicants</c:v>
                </c:pt>
              </c:strCache>
            </c:strRef>
          </c:tx>
          <c:invertIfNegative val="0"/>
          <c:cat>
            <c:strRef>
              <c:f>Sheet1!$A$3:$A$12</c:f>
              <c:strCache>
                <c:ptCount val="10"/>
                <c:pt idx="0">
                  <c:v>Nov</c:v>
                </c:pt>
                <c:pt idx="1">
                  <c:v>Dec</c:v>
                </c:pt>
                <c:pt idx="2">
                  <c:v>Jan-17</c:v>
                </c:pt>
                <c:pt idx="3">
                  <c:v>Feb</c:v>
                </c:pt>
                <c:pt idx="4">
                  <c:v>March</c:v>
                </c:pt>
                <c:pt idx="5">
                  <c:v>April</c:v>
                </c:pt>
                <c:pt idx="6">
                  <c:v>May</c:v>
                </c:pt>
                <c:pt idx="7">
                  <c:v>June</c:v>
                </c:pt>
                <c:pt idx="8">
                  <c:v>July</c:v>
                </c:pt>
                <c:pt idx="9">
                  <c:v>Aug</c:v>
                </c:pt>
              </c:strCache>
            </c:strRef>
          </c:cat>
          <c:val>
            <c:numRef>
              <c:f>Sheet1!$B$3:$B$12</c:f>
              <c:numCache>
                <c:formatCode>0.00%</c:formatCode>
                <c:ptCount val="10"/>
                <c:pt idx="0" formatCode="0%">
                  <c:v>0.69</c:v>
                </c:pt>
                <c:pt idx="1">
                  <c:v>0.66200000000000003</c:v>
                </c:pt>
                <c:pt idx="2" formatCode="0%">
                  <c:v>0.69</c:v>
                </c:pt>
                <c:pt idx="3">
                  <c:v>0.66700000000000004</c:v>
                </c:pt>
                <c:pt idx="4">
                  <c:v>0.66200000000000003</c:v>
                </c:pt>
                <c:pt idx="5">
                  <c:v>0.67200000000000004</c:v>
                </c:pt>
                <c:pt idx="6">
                  <c:v>0.71399999999999997</c:v>
                </c:pt>
                <c:pt idx="7">
                  <c:v>0.67300000000000004</c:v>
                </c:pt>
                <c:pt idx="8">
                  <c:v>0.68700000000000006</c:v>
                </c:pt>
                <c:pt idx="9">
                  <c:v>0.66500000000000004</c:v>
                </c:pt>
              </c:numCache>
            </c:numRef>
          </c:val>
        </c:ser>
        <c:ser>
          <c:idx val="1"/>
          <c:order val="1"/>
          <c:tx>
            <c:strRef>
              <c:f>Sheet1!$C$2</c:f>
              <c:strCache>
                <c:ptCount val="1"/>
                <c:pt idx="0">
                  <c:v>BME applicants</c:v>
                </c:pt>
              </c:strCache>
            </c:strRef>
          </c:tx>
          <c:invertIfNegative val="0"/>
          <c:cat>
            <c:strRef>
              <c:f>Sheet1!$A$3:$A$12</c:f>
              <c:strCache>
                <c:ptCount val="10"/>
                <c:pt idx="0">
                  <c:v>Nov</c:v>
                </c:pt>
                <c:pt idx="1">
                  <c:v>Dec</c:v>
                </c:pt>
                <c:pt idx="2">
                  <c:v>Jan-17</c:v>
                </c:pt>
                <c:pt idx="3">
                  <c:v>Feb</c:v>
                </c:pt>
                <c:pt idx="4">
                  <c:v>March</c:v>
                </c:pt>
                <c:pt idx="5">
                  <c:v>April</c:v>
                </c:pt>
                <c:pt idx="6">
                  <c:v>May</c:v>
                </c:pt>
                <c:pt idx="7">
                  <c:v>June</c:v>
                </c:pt>
                <c:pt idx="8">
                  <c:v>July</c:v>
                </c:pt>
                <c:pt idx="9">
                  <c:v>Aug</c:v>
                </c:pt>
              </c:strCache>
            </c:strRef>
          </c:cat>
          <c:val>
            <c:numRef>
              <c:f>Sheet1!$C$3:$C$12</c:f>
              <c:numCache>
                <c:formatCode>0.00%</c:formatCode>
                <c:ptCount val="10"/>
                <c:pt idx="0" formatCode="0%">
                  <c:v>0.27</c:v>
                </c:pt>
                <c:pt idx="1">
                  <c:v>0.30499999999999999</c:v>
                </c:pt>
                <c:pt idx="2">
                  <c:v>0.27700000000000002</c:v>
                </c:pt>
                <c:pt idx="3">
                  <c:v>0.314</c:v>
                </c:pt>
                <c:pt idx="4">
                  <c:v>0.30499999999999999</c:v>
                </c:pt>
                <c:pt idx="5">
                  <c:v>0.30099999999999999</c:v>
                </c:pt>
                <c:pt idx="6">
                  <c:v>0.26400000000000001</c:v>
                </c:pt>
                <c:pt idx="7">
                  <c:v>0.30599999999999999</c:v>
                </c:pt>
                <c:pt idx="8">
                  <c:v>0.27900000000000003</c:v>
                </c:pt>
                <c:pt idx="9">
                  <c:v>0.315</c:v>
                </c:pt>
              </c:numCache>
            </c:numRef>
          </c:val>
        </c:ser>
        <c:ser>
          <c:idx val="2"/>
          <c:order val="2"/>
          <c:tx>
            <c:strRef>
              <c:f>Sheet1!$D$2</c:f>
              <c:strCache>
                <c:ptCount val="1"/>
                <c:pt idx="0">
                  <c:v>Not disclosed</c:v>
                </c:pt>
              </c:strCache>
            </c:strRef>
          </c:tx>
          <c:invertIfNegative val="0"/>
          <c:cat>
            <c:strRef>
              <c:f>Sheet1!$A$3:$A$12</c:f>
              <c:strCache>
                <c:ptCount val="10"/>
                <c:pt idx="0">
                  <c:v>Nov</c:v>
                </c:pt>
                <c:pt idx="1">
                  <c:v>Dec</c:v>
                </c:pt>
                <c:pt idx="2">
                  <c:v>Jan-17</c:v>
                </c:pt>
                <c:pt idx="3">
                  <c:v>Feb</c:v>
                </c:pt>
                <c:pt idx="4">
                  <c:v>March</c:v>
                </c:pt>
                <c:pt idx="5">
                  <c:v>April</c:v>
                </c:pt>
                <c:pt idx="6">
                  <c:v>May</c:v>
                </c:pt>
                <c:pt idx="7">
                  <c:v>June</c:v>
                </c:pt>
                <c:pt idx="8">
                  <c:v>July</c:v>
                </c:pt>
                <c:pt idx="9">
                  <c:v>Aug</c:v>
                </c:pt>
              </c:strCache>
            </c:strRef>
          </c:cat>
          <c:val>
            <c:numRef>
              <c:f>Sheet1!$D$3:$D$12</c:f>
              <c:numCache>
                <c:formatCode>0.00%</c:formatCode>
                <c:ptCount val="10"/>
                <c:pt idx="0">
                  <c:v>3.2000000000000001E-2</c:v>
                </c:pt>
                <c:pt idx="1">
                  <c:v>3.3000000000000002E-2</c:v>
                </c:pt>
                <c:pt idx="2">
                  <c:v>3.2000000000000001E-2</c:v>
                </c:pt>
                <c:pt idx="3">
                  <c:v>1.9E-2</c:v>
                </c:pt>
                <c:pt idx="4">
                  <c:v>3.3000000000000002E-2</c:v>
                </c:pt>
                <c:pt idx="5">
                  <c:v>2.7E-2</c:v>
                </c:pt>
                <c:pt idx="6">
                  <c:v>2.1999999999999999E-2</c:v>
                </c:pt>
                <c:pt idx="7">
                  <c:v>2.1000000000000001E-2</c:v>
                </c:pt>
                <c:pt idx="8">
                  <c:v>3.4000000000000002E-2</c:v>
                </c:pt>
                <c:pt idx="9">
                  <c:v>2.1000000000000001E-2</c:v>
                </c:pt>
              </c:numCache>
            </c:numRef>
          </c:val>
        </c:ser>
        <c:dLbls>
          <c:showLegendKey val="0"/>
          <c:showVal val="0"/>
          <c:showCatName val="0"/>
          <c:showSerName val="0"/>
          <c:showPercent val="0"/>
          <c:showBubbleSize val="0"/>
        </c:dLbls>
        <c:gapWidth val="150"/>
        <c:shape val="box"/>
        <c:axId val="96604160"/>
        <c:axId val="96605696"/>
        <c:axId val="0"/>
      </c:bar3DChart>
      <c:catAx>
        <c:axId val="96604160"/>
        <c:scaling>
          <c:orientation val="minMax"/>
        </c:scaling>
        <c:delete val="0"/>
        <c:axPos val="b"/>
        <c:majorTickMark val="none"/>
        <c:minorTickMark val="none"/>
        <c:tickLblPos val="nextTo"/>
        <c:crossAx val="96605696"/>
        <c:crosses val="autoZero"/>
        <c:auto val="1"/>
        <c:lblAlgn val="ctr"/>
        <c:lblOffset val="100"/>
        <c:noMultiLvlLbl val="0"/>
      </c:catAx>
      <c:valAx>
        <c:axId val="96605696"/>
        <c:scaling>
          <c:orientation val="minMax"/>
        </c:scaling>
        <c:delete val="0"/>
        <c:axPos val="l"/>
        <c:majorGridlines/>
        <c:numFmt formatCode="0%" sourceLinked="1"/>
        <c:majorTickMark val="none"/>
        <c:minorTickMark val="none"/>
        <c:tickLblPos val="nextTo"/>
        <c:crossAx val="9660416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000"/>
              <a:t>Indicator 2: Likelihood</a:t>
            </a:r>
            <a:r>
              <a:rPr lang="en-GB" sz="1000" baseline="0"/>
              <a:t> of being appointed</a:t>
            </a:r>
            <a:endParaRPr lang="en-GB" sz="100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Sheet1!$B$14</c:f>
              <c:strCache>
                <c:ptCount val="1"/>
                <c:pt idx="0">
                  <c:v>White Applicants</c:v>
                </c:pt>
              </c:strCache>
            </c:strRef>
          </c:tx>
          <c:invertIfNegative val="0"/>
          <c:cat>
            <c:strRef>
              <c:f>Sheet1!$A$15:$A$24</c:f>
              <c:strCache>
                <c:ptCount val="10"/>
                <c:pt idx="0">
                  <c:v>Nov</c:v>
                </c:pt>
                <c:pt idx="1">
                  <c:v>Dec</c:v>
                </c:pt>
                <c:pt idx="2">
                  <c:v>Jan-17</c:v>
                </c:pt>
                <c:pt idx="3">
                  <c:v>Feb</c:v>
                </c:pt>
                <c:pt idx="4">
                  <c:v>March</c:v>
                </c:pt>
                <c:pt idx="5">
                  <c:v>April</c:v>
                </c:pt>
                <c:pt idx="6">
                  <c:v>May</c:v>
                </c:pt>
                <c:pt idx="7">
                  <c:v>June</c:v>
                </c:pt>
                <c:pt idx="8">
                  <c:v>July</c:v>
                </c:pt>
                <c:pt idx="9">
                  <c:v>Aug</c:v>
                </c:pt>
              </c:strCache>
            </c:strRef>
          </c:cat>
          <c:val>
            <c:numRef>
              <c:f>Sheet1!$B$15:$B$24</c:f>
              <c:numCache>
                <c:formatCode>0.00%</c:formatCode>
                <c:ptCount val="10"/>
                <c:pt idx="0" formatCode="0%">
                  <c:v>0.73</c:v>
                </c:pt>
                <c:pt idx="1">
                  <c:v>0.73</c:v>
                </c:pt>
                <c:pt idx="2" formatCode="0%">
                  <c:v>0.753</c:v>
                </c:pt>
                <c:pt idx="3">
                  <c:v>0.75</c:v>
                </c:pt>
                <c:pt idx="4">
                  <c:v>0.75</c:v>
                </c:pt>
                <c:pt idx="5">
                  <c:v>0.70699999999999996</c:v>
                </c:pt>
                <c:pt idx="6">
                  <c:v>0.752</c:v>
                </c:pt>
                <c:pt idx="7">
                  <c:v>0.72</c:v>
                </c:pt>
                <c:pt idx="8">
                  <c:v>0.68400000000000005</c:v>
                </c:pt>
                <c:pt idx="9">
                  <c:v>0.7</c:v>
                </c:pt>
              </c:numCache>
            </c:numRef>
          </c:val>
        </c:ser>
        <c:ser>
          <c:idx val="1"/>
          <c:order val="1"/>
          <c:tx>
            <c:strRef>
              <c:f>Sheet1!$C$14</c:f>
              <c:strCache>
                <c:ptCount val="1"/>
                <c:pt idx="0">
                  <c:v>BME applicants</c:v>
                </c:pt>
              </c:strCache>
            </c:strRef>
          </c:tx>
          <c:invertIfNegative val="0"/>
          <c:cat>
            <c:strRef>
              <c:f>Sheet1!$A$15:$A$24</c:f>
              <c:strCache>
                <c:ptCount val="10"/>
                <c:pt idx="0">
                  <c:v>Nov</c:v>
                </c:pt>
                <c:pt idx="1">
                  <c:v>Dec</c:v>
                </c:pt>
                <c:pt idx="2">
                  <c:v>Jan-17</c:v>
                </c:pt>
                <c:pt idx="3">
                  <c:v>Feb</c:v>
                </c:pt>
                <c:pt idx="4">
                  <c:v>March</c:v>
                </c:pt>
                <c:pt idx="5">
                  <c:v>April</c:v>
                </c:pt>
                <c:pt idx="6">
                  <c:v>May</c:v>
                </c:pt>
                <c:pt idx="7">
                  <c:v>June</c:v>
                </c:pt>
                <c:pt idx="8">
                  <c:v>July</c:v>
                </c:pt>
                <c:pt idx="9">
                  <c:v>Aug</c:v>
                </c:pt>
              </c:strCache>
            </c:strRef>
          </c:cat>
          <c:val>
            <c:numRef>
              <c:f>Sheet1!$C$15:$C$24</c:f>
              <c:numCache>
                <c:formatCode>0.00%</c:formatCode>
                <c:ptCount val="10"/>
                <c:pt idx="0" formatCode="0%">
                  <c:v>0.221</c:v>
                </c:pt>
                <c:pt idx="1">
                  <c:v>0.221</c:v>
                </c:pt>
                <c:pt idx="2">
                  <c:v>0.215</c:v>
                </c:pt>
                <c:pt idx="3">
                  <c:v>0.21199999999999999</c:v>
                </c:pt>
                <c:pt idx="4">
                  <c:v>0.21199999999999999</c:v>
                </c:pt>
                <c:pt idx="5" formatCode="0%">
                  <c:v>0.24</c:v>
                </c:pt>
                <c:pt idx="6">
                  <c:v>0.20899999999999999</c:v>
                </c:pt>
                <c:pt idx="7">
                  <c:v>0.28000000000000003</c:v>
                </c:pt>
                <c:pt idx="8">
                  <c:v>0.27100000000000002</c:v>
                </c:pt>
                <c:pt idx="9">
                  <c:v>0.27300000000000002</c:v>
                </c:pt>
              </c:numCache>
            </c:numRef>
          </c:val>
        </c:ser>
        <c:ser>
          <c:idx val="2"/>
          <c:order val="2"/>
          <c:tx>
            <c:strRef>
              <c:f>Sheet1!$D$14</c:f>
              <c:strCache>
                <c:ptCount val="1"/>
                <c:pt idx="0">
                  <c:v>Not disclosed</c:v>
                </c:pt>
              </c:strCache>
            </c:strRef>
          </c:tx>
          <c:invertIfNegative val="0"/>
          <c:cat>
            <c:strRef>
              <c:f>Sheet1!$A$15:$A$24</c:f>
              <c:strCache>
                <c:ptCount val="10"/>
                <c:pt idx="0">
                  <c:v>Nov</c:v>
                </c:pt>
                <c:pt idx="1">
                  <c:v>Dec</c:v>
                </c:pt>
                <c:pt idx="2">
                  <c:v>Jan-17</c:v>
                </c:pt>
                <c:pt idx="3">
                  <c:v>Feb</c:v>
                </c:pt>
                <c:pt idx="4">
                  <c:v>March</c:v>
                </c:pt>
                <c:pt idx="5">
                  <c:v>April</c:v>
                </c:pt>
                <c:pt idx="6">
                  <c:v>May</c:v>
                </c:pt>
                <c:pt idx="7">
                  <c:v>June</c:v>
                </c:pt>
                <c:pt idx="8">
                  <c:v>July</c:v>
                </c:pt>
                <c:pt idx="9">
                  <c:v>Aug</c:v>
                </c:pt>
              </c:strCache>
            </c:strRef>
          </c:cat>
          <c:val>
            <c:numRef>
              <c:f>Sheet1!$D$15:$D$24</c:f>
              <c:numCache>
                <c:formatCode>0.00%</c:formatCode>
                <c:ptCount val="10"/>
                <c:pt idx="0">
                  <c:v>4.2999999999999997E-2</c:v>
                </c:pt>
                <c:pt idx="1">
                  <c:v>4.2999999999999997E-2</c:v>
                </c:pt>
                <c:pt idx="2">
                  <c:v>3.2000000000000001E-2</c:v>
                </c:pt>
                <c:pt idx="3">
                  <c:v>3.7999999999999999E-2</c:v>
                </c:pt>
                <c:pt idx="4">
                  <c:v>3.7999999999999999E-2</c:v>
                </c:pt>
                <c:pt idx="5">
                  <c:v>5.2999999999999999E-2</c:v>
                </c:pt>
                <c:pt idx="6">
                  <c:v>3.9E-2</c:v>
                </c:pt>
                <c:pt idx="8">
                  <c:v>4.3999999999999997E-2</c:v>
                </c:pt>
                <c:pt idx="9">
                  <c:v>0.03</c:v>
                </c:pt>
              </c:numCache>
            </c:numRef>
          </c:val>
        </c:ser>
        <c:dLbls>
          <c:showLegendKey val="0"/>
          <c:showVal val="0"/>
          <c:showCatName val="0"/>
          <c:showSerName val="0"/>
          <c:showPercent val="0"/>
          <c:showBubbleSize val="0"/>
        </c:dLbls>
        <c:gapWidth val="150"/>
        <c:shape val="box"/>
        <c:axId val="96660864"/>
        <c:axId val="97125504"/>
        <c:axId val="0"/>
      </c:bar3DChart>
      <c:catAx>
        <c:axId val="96660864"/>
        <c:scaling>
          <c:orientation val="minMax"/>
        </c:scaling>
        <c:delete val="0"/>
        <c:axPos val="b"/>
        <c:majorTickMark val="none"/>
        <c:minorTickMark val="none"/>
        <c:tickLblPos val="nextTo"/>
        <c:crossAx val="97125504"/>
        <c:crosses val="autoZero"/>
        <c:auto val="1"/>
        <c:lblAlgn val="ctr"/>
        <c:lblOffset val="100"/>
        <c:noMultiLvlLbl val="0"/>
      </c:catAx>
      <c:valAx>
        <c:axId val="97125504"/>
        <c:scaling>
          <c:orientation val="minMax"/>
        </c:scaling>
        <c:delete val="0"/>
        <c:axPos val="l"/>
        <c:majorGridlines/>
        <c:numFmt formatCode="0%" sourceLinked="1"/>
        <c:majorTickMark val="none"/>
        <c:minorTickMark val="none"/>
        <c:tickLblPos val="nextTo"/>
        <c:crossAx val="9666086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800"/>
              <a:t>Indicator 3: Likelihood</a:t>
            </a:r>
            <a:r>
              <a:rPr lang="en-GB" sz="800" baseline="0"/>
              <a:t> of BME staff entering disciplinary process</a:t>
            </a:r>
          </a:p>
          <a:p>
            <a:pPr>
              <a:defRPr/>
            </a:pPr>
            <a:r>
              <a:rPr lang="en-GB" sz="800" baseline="0"/>
              <a:t>Note: 83% of staff are white, 17% from other groups</a:t>
            </a:r>
            <a:endParaRPr lang="en-GB" sz="80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Sheet1!$B$26</c:f>
              <c:strCache>
                <c:ptCount val="1"/>
                <c:pt idx="0">
                  <c:v>White </c:v>
                </c:pt>
              </c:strCache>
            </c:strRef>
          </c:tx>
          <c:invertIfNegative val="0"/>
          <c:cat>
            <c:strRef>
              <c:f>Sheet1!$A$27:$A$35</c:f>
              <c:strCache>
                <c:ptCount val="9"/>
                <c:pt idx="0">
                  <c:v>Dec</c:v>
                </c:pt>
                <c:pt idx="1">
                  <c:v>Jan-17</c:v>
                </c:pt>
                <c:pt idx="2">
                  <c:v>Feb</c:v>
                </c:pt>
                <c:pt idx="3">
                  <c:v>March</c:v>
                </c:pt>
                <c:pt idx="4">
                  <c:v>April</c:v>
                </c:pt>
                <c:pt idx="5">
                  <c:v>May</c:v>
                </c:pt>
                <c:pt idx="6">
                  <c:v>June</c:v>
                </c:pt>
                <c:pt idx="7">
                  <c:v>July</c:v>
                </c:pt>
                <c:pt idx="8">
                  <c:v>Aug</c:v>
                </c:pt>
              </c:strCache>
            </c:strRef>
          </c:cat>
          <c:val>
            <c:numRef>
              <c:f>Sheet1!$B$27:$B$35</c:f>
              <c:numCache>
                <c:formatCode>0%</c:formatCode>
                <c:ptCount val="9"/>
                <c:pt idx="0" formatCode="0.00%">
                  <c:v>0.67</c:v>
                </c:pt>
                <c:pt idx="1">
                  <c:v>0.65400000000000003</c:v>
                </c:pt>
                <c:pt idx="2" formatCode="0.00%">
                  <c:v>0.65400000000000003</c:v>
                </c:pt>
                <c:pt idx="3" formatCode="0.00%">
                  <c:v>0.64</c:v>
                </c:pt>
                <c:pt idx="4" formatCode="0.00%">
                  <c:v>0.625</c:v>
                </c:pt>
                <c:pt idx="5" formatCode="0.00%">
                  <c:v>0.65</c:v>
                </c:pt>
                <c:pt idx="6" formatCode="0.00%">
                  <c:v>0.83</c:v>
                </c:pt>
                <c:pt idx="7" formatCode="0.00%">
                  <c:v>0.85</c:v>
                </c:pt>
                <c:pt idx="8" formatCode="0.00%">
                  <c:v>0.71</c:v>
                </c:pt>
              </c:numCache>
            </c:numRef>
          </c:val>
        </c:ser>
        <c:ser>
          <c:idx val="1"/>
          <c:order val="1"/>
          <c:tx>
            <c:strRef>
              <c:f>Sheet1!$C$26</c:f>
              <c:strCache>
                <c:ptCount val="1"/>
                <c:pt idx="0">
                  <c:v>BME </c:v>
                </c:pt>
              </c:strCache>
            </c:strRef>
          </c:tx>
          <c:invertIfNegative val="0"/>
          <c:cat>
            <c:strRef>
              <c:f>Sheet1!$A$27:$A$35</c:f>
              <c:strCache>
                <c:ptCount val="9"/>
                <c:pt idx="0">
                  <c:v>Dec</c:v>
                </c:pt>
                <c:pt idx="1">
                  <c:v>Jan-17</c:v>
                </c:pt>
                <c:pt idx="2">
                  <c:v>Feb</c:v>
                </c:pt>
                <c:pt idx="3">
                  <c:v>March</c:v>
                </c:pt>
                <c:pt idx="4">
                  <c:v>April</c:v>
                </c:pt>
                <c:pt idx="5">
                  <c:v>May</c:v>
                </c:pt>
                <c:pt idx="6">
                  <c:v>June</c:v>
                </c:pt>
                <c:pt idx="7">
                  <c:v>July</c:v>
                </c:pt>
                <c:pt idx="8">
                  <c:v>Aug</c:v>
                </c:pt>
              </c:strCache>
            </c:strRef>
          </c:cat>
          <c:val>
            <c:numRef>
              <c:f>Sheet1!$C$27:$C$35</c:f>
              <c:numCache>
                <c:formatCode>0.00%</c:formatCode>
                <c:ptCount val="9"/>
                <c:pt idx="0">
                  <c:v>0.33</c:v>
                </c:pt>
                <c:pt idx="1">
                  <c:v>0.34599999999999997</c:v>
                </c:pt>
                <c:pt idx="2">
                  <c:v>0.34599999999999997</c:v>
                </c:pt>
                <c:pt idx="3">
                  <c:v>0.34</c:v>
                </c:pt>
                <c:pt idx="4">
                  <c:v>0.375</c:v>
                </c:pt>
                <c:pt idx="5">
                  <c:v>0.27</c:v>
                </c:pt>
                <c:pt idx="6">
                  <c:v>0.04</c:v>
                </c:pt>
                <c:pt idx="7">
                  <c:v>0.15</c:v>
                </c:pt>
                <c:pt idx="8">
                  <c:v>0.12</c:v>
                </c:pt>
              </c:numCache>
            </c:numRef>
          </c:val>
        </c:ser>
        <c:ser>
          <c:idx val="2"/>
          <c:order val="2"/>
          <c:tx>
            <c:strRef>
              <c:f>Sheet1!$D$26</c:f>
              <c:strCache>
                <c:ptCount val="1"/>
                <c:pt idx="0">
                  <c:v>Not disclosed</c:v>
                </c:pt>
              </c:strCache>
            </c:strRef>
          </c:tx>
          <c:invertIfNegative val="0"/>
          <c:cat>
            <c:strRef>
              <c:f>Sheet1!$A$27:$A$35</c:f>
              <c:strCache>
                <c:ptCount val="9"/>
                <c:pt idx="0">
                  <c:v>Dec</c:v>
                </c:pt>
                <c:pt idx="1">
                  <c:v>Jan-17</c:v>
                </c:pt>
                <c:pt idx="2">
                  <c:v>Feb</c:v>
                </c:pt>
                <c:pt idx="3">
                  <c:v>March</c:v>
                </c:pt>
                <c:pt idx="4">
                  <c:v>April</c:v>
                </c:pt>
                <c:pt idx="5">
                  <c:v>May</c:v>
                </c:pt>
                <c:pt idx="6">
                  <c:v>June</c:v>
                </c:pt>
                <c:pt idx="7">
                  <c:v>July</c:v>
                </c:pt>
                <c:pt idx="8">
                  <c:v>Aug</c:v>
                </c:pt>
              </c:strCache>
            </c:strRef>
          </c:cat>
          <c:val>
            <c:numRef>
              <c:f>Sheet1!$D$27:$D$35</c:f>
              <c:numCache>
                <c:formatCode>0.00%</c:formatCode>
                <c:ptCount val="9"/>
                <c:pt idx="0">
                  <c:v>0</c:v>
                </c:pt>
                <c:pt idx="1">
                  <c:v>0</c:v>
                </c:pt>
                <c:pt idx="2">
                  <c:v>0</c:v>
                </c:pt>
                <c:pt idx="3">
                  <c:v>0</c:v>
                </c:pt>
                <c:pt idx="4" formatCode="0%">
                  <c:v>0</c:v>
                </c:pt>
                <c:pt idx="5">
                  <c:v>7.0000000000000007E-2</c:v>
                </c:pt>
                <c:pt idx="6">
                  <c:v>0.13</c:v>
                </c:pt>
                <c:pt idx="7">
                  <c:v>0</c:v>
                </c:pt>
                <c:pt idx="8">
                  <c:v>0.17</c:v>
                </c:pt>
              </c:numCache>
            </c:numRef>
          </c:val>
        </c:ser>
        <c:dLbls>
          <c:showLegendKey val="0"/>
          <c:showVal val="0"/>
          <c:showCatName val="0"/>
          <c:showSerName val="0"/>
          <c:showPercent val="0"/>
          <c:showBubbleSize val="0"/>
        </c:dLbls>
        <c:gapWidth val="150"/>
        <c:shape val="box"/>
        <c:axId val="97180672"/>
        <c:axId val="97186560"/>
        <c:axId val="0"/>
      </c:bar3DChart>
      <c:catAx>
        <c:axId val="97180672"/>
        <c:scaling>
          <c:orientation val="minMax"/>
        </c:scaling>
        <c:delete val="0"/>
        <c:axPos val="b"/>
        <c:majorTickMark val="none"/>
        <c:minorTickMark val="none"/>
        <c:tickLblPos val="nextTo"/>
        <c:crossAx val="97186560"/>
        <c:crosses val="autoZero"/>
        <c:auto val="1"/>
        <c:lblAlgn val="ctr"/>
        <c:lblOffset val="100"/>
        <c:noMultiLvlLbl val="0"/>
      </c:catAx>
      <c:valAx>
        <c:axId val="97186560"/>
        <c:scaling>
          <c:orientation val="minMax"/>
        </c:scaling>
        <c:delete val="0"/>
        <c:axPos val="l"/>
        <c:majorGridlines/>
        <c:numFmt formatCode="0.00%" sourceLinked="1"/>
        <c:majorTickMark val="none"/>
        <c:minorTickMark val="none"/>
        <c:tickLblPos val="nextTo"/>
        <c:crossAx val="9718067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900" dirty="0"/>
              <a:t>%age experiencing</a:t>
            </a:r>
            <a:r>
              <a:rPr lang="en-GB" sz="900" baseline="0" dirty="0"/>
              <a:t> discrimination at work</a:t>
            </a:r>
            <a:endParaRPr lang="en-GB" sz="900" dirty="0"/>
          </a:p>
        </c:rich>
      </c:tx>
      <c:layout>
        <c:manualLayout>
          <c:xMode val="edge"/>
          <c:yMode val="edge"/>
          <c:x val="0.25569900948726959"/>
          <c:y val="0"/>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5756773568599891"/>
          <c:y val="0.12084499854184894"/>
          <c:w val="0.70976246719160108"/>
          <c:h val="0.7400962379702537"/>
        </c:manualLayout>
      </c:layout>
      <c:bar3DChart>
        <c:barDir val="col"/>
        <c:grouping val="clustered"/>
        <c:varyColors val="0"/>
        <c:ser>
          <c:idx val="0"/>
          <c:order val="0"/>
          <c:tx>
            <c:strRef>
              <c:f>Sheet1!$B$81</c:f>
              <c:strCache>
                <c:ptCount val="1"/>
                <c:pt idx="0">
                  <c:v>White</c:v>
                </c:pt>
              </c:strCache>
            </c:strRef>
          </c:tx>
          <c:invertIfNegative val="0"/>
          <c:cat>
            <c:numRef>
              <c:f>Sheet1!$A$82:$A$84</c:f>
              <c:numCache>
                <c:formatCode>General</c:formatCode>
                <c:ptCount val="3"/>
                <c:pt idx="0">
                  <c:v>2014</c:v>
                </c:pt>
                <c:pt idx="1">
                  <c:v>2015</c:v>
                </c:pt>
                <c:pt idx="2">
                  <c:v>2016</c:v>
                </c:pt>
              </c:numCache>
            </c:numRef>
          </c:cat>
          <c:val>
            <c:numRef>
              <c:f>Sheet1!$B$82:$B$84</c:f>
              <c:numCache>
                <c:formatCode>0%</c:formatCode>
                <c:ptCount val="3"/>
                <c:pt idx="0" formatCode="0.00%">
                  <c:v>5.7000000000000002E-2</c:v>
                </c:pt>
                <c:pt idx="1">
                  <c:v>0.06</c:v>
                </c:pt>
                <c:pt idx="2">
                  <c:v>0.06</c:v>
                </c:pt>
              </c:numCache>
            </c:numRef>
          </c:val>
        </c:ser>
        <c:ser>
          <c:idx val="1"/>
          <c:order val="1"/>
          <c:tx>
            <c:strRef>
              <c:f>Sheet1!$C$81</c:f>
              <c:strCache>
                <c:ptCount val="1"/>
                <c:pt idx="0">
                  <c:v>BME</c:v>
                </c:pt>
              </c:strCache>
            </c:strRef>
          </c:tx>
          <c:invertIfNegative val="0"/>
          <c:cat>
            <c:numRef>
              <c:f>Sheet1!$A$82:$A$84</c:f>
              <c:numCache>
                <c:formatCode>General</c:formatCode>
                <c:ptCount val="3"/>
                <c:pt idx="0">
                  <c:v>2014</c:v>
                </c:pt>
                <c:pt idx="1">
                  <c:v>2015</c:v>
                </c:pt>
                <c:pt idx="2">
                  <c:v>2016</c:v>
                </c:pt>
              </c:numCache>
            </c:numRef>
          </c:cat>
          <c:val>
            <c:numRef>
              <c:f>Sheet1!$C$82:$C$84</c:f>
              <c:numCache>
                <c:formatCode>0%</c:formatCode>
                <c:ptCount val="3"/>
                <c:pt idx="0" formatCode="0.00%">
                  <c:v>8.5000000000000006E-2</c:v>
                </c:pt>
                <c:pt idx="1">
                  <c:v>0.16</c:v>
                </c:pt>
                <c:pt idx="2">
                  <c:v>0.16</c:v>
                </c:pt>
              </c:numCache>
            </c:numRef>
          </c:val>
        </c:ser>
        <c:dLbls>
          <c:showLegendKey val="0"/>
          <c:showVal val="0"/>
          <c:showCatName val="0"/>
          <c:showSerName val="0"/>
          <c:showPercent val="0"/>
          <c:showBubbleSize val="0"/>
        </c:dLbls>
        <c:gapWidth val="150"/>
        <c:shape val="box"/>
        <c:axId val="31510528"/>
        <c:axId val="31512064"/>
        <c:axId val="0"/>
      </c:bar3DChart>
      <c:catAx>
        <c:axId val="31510528"/>
        <c:scaling>
          <c:orientation val="minMax"/>
        </c:scaling>
        <c:delete val="0"/>
        <c:axPos val="b"/>
        <c:numFmt formatCode="General" sourceLinked="1"/>
        <c:majorTickMark val="none"/>
        <c:minorTickMark val="none"/>
        <c:tickLblPos val="nextTo"/>
        <c:crossAx val="31512064"/>
        <c:crosses val="autoZero"/>
        <c:auto val="1"/>
        <c:lblAlgn val="ctr"/>
        <c:lblOffset val="100"/>
        <c:noMultiLvlLbl val="0"/>
      </c:catAx>
      <c:valAx>
        <c:axId val="31512064"/>
        <c:scaling>
          <c:orientation val="minMax"/>
        </c:scaling>
        <c:delete val="0"/>
        <c:axPos val="l"/>
        <c:majorGridlines/>
        <c:numFmt formatCode="0.00%" sourceLinked="1"/>
        <c:majorTickMark val="none"/>
        <c:minorTickMark val="none"/>
        <c:tickLblPos val="nextTo"/>
        <c:crossAx val="3151052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800"/>
              <a:t>Indicator</a:t>
            </a:r>
            <a:r>
              <a:rPr lang="en-GB" sz="800" baseline="0"/>
              <a:t> 5: Experiencing bulling from patients</a:t>
            </a:r>
            <a:endParaRPr lang="en-GB" sz="800"/>
          </a:p>
        </c:rich>
      </c:tx>
      <c:layout>
        <c:manualLayout>
          <c:xMode val="edge"/>
          <c:yMode val="edge"/>
          <c:x val="0.2782222222222222"/>
          <c:y val="3.954802259887006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Sheet1!$B$38</c:f>
              <c:strCache>
                <c:ptCount val="1"/>
                <c:pt idx="0">
                  <c:v>White </c:v>
                </c:pt>
              </c:strCache>
            </c:strRef>
          </c:tx>
          <c:invertIfNegative val="0"/>
          <c:cat>
            <c:numRef>
              <c:f>Sheet1!$A$39:$A$41</c:f>
              <c:numCache>
                <c:formatCode>General</c:formatCode>
                <c:ptCount val="3"/>
                <c:pt idx="0">
                  <c:v>2014</c:v>
                </c:pt>
                <c:pt idx="1">
                  <c:v>2015</c:v>
                </c:pt>
                <c:pt idx="2">
                  <c:v>2016</c:v>
                </c:pt>
              </c:numCache>
            </c:numRef>
          </c:cat>
          <c:val>
            <c:numRef>
              <c:f>Sheet1!$B$39:$B$41</c:f>
              <c:numCache>
                <c:formatCode>0%</c:formatCode>
                <c:ptCount val="3"/>
                <c:pt idx="0" formatCode="0.00%">
                  <c:v>0.34279999999999999</c:v>
                </c:pt>
                <c:pt idx="1">
                  <c:v>0.28999999999999998</c:v>
                </c:pt>
                <c:pt idx="2">
                  <c:v>0.25</c:v>
                </c:pt>
              </c:numCache>
            </c:numRef>
          </c:val>
        </c:ser>
        <c:ser>
          <c:idx val="1"/>
          <c:order val="1"/>
          <c:tx>
            <c:strRef>
              <c:f>Sheet1!$C$38</c:f>
              <c:strCache>
                <c:ptCount val="1"/>
                <c:pt idx="0">
                  <c:v>BME </c:v>
                </c:pt>
              </c:strCache>
            </c:strRef>
          </c:tx>
          <c:invertIfNegative val="0"/>
          <c:cat>
            <c:numRef>
              <c:f>Sheet1!$A$39:$A$41</c:f>
              <c:numCache>
                <c:formatCode>General</c:formatCode>
                <c:ptCount val="3"/>
                <c:pt idx="0">
                  <c:v>2014</c:v>
                </c:pt>
                <c:pt idx="1">
                  <c:v>2015</c:v>
                </c:pt>
                <c:pt idx="2">
                  <c:v>2016</c:v>
                </c:pt>
              </c:numCache>
            </c:numRef>
          </c:cat>
          <c:val>
            <c:numRef>
              <c:f>Sheet1!$C$39:$C$41</c:f>
              <c:numCache>
                <c:formatCode>0%</c:formatCode>
                <c:ptCount val="3"/>
                <c:pt idx="0">
                  <c:v>0.43</c:v>
                </c:pt>
                <c:pt idx="1">
                  <c:v>0.27</c:v>
                </c:pt>
                <c:pt idx="2">
                  <c:v>0.33</c:v>
                </c:pt>
              </c:numCache>
            </c:numRef>
          </c:val>
        </c:ser>
        <c:dLbls>
          <c:showLegendKey val="0"/>
          <c:showVal val="0"/>
          <c:showCatName val="0"/>
          <c:showSerName val="0"/>
          <c:showPercent val="0"/>
          <c:showBubbleSize val="0"/>
        </c:dLbls>
        <c:gapWidth val="150"/>
        <c:shape val="box"/>
        <c:axId val="98298496"/>
        <c:axId val="33071488"/>
        <c:axId val="0"/>
      </c:bar3DChart>
      <c:catAx>
        <c:axId val="98298496"/>
        <c:scaling>
          <c:orientation val="minMax"/>
        </c:scaling>
        <c:delete val="0"/>
        <c:axPos val="b"/>
        <c:numFmt formatCode="General" sourceLinked="1"/>
        <c:majorTickMark val="none"/>
        <c:minorTickMark val="none"/>
        <c:tickLblPos val="nextTo"/>
        <c:crossAx val="33071488"/>
        <c:crosses val="autoZero"/>
        <c:auto val="1"/>
        <c:lblAlgn val="ctr"/>
        <c:lblOffset val="100"/>
        <c:noMultiLvlLbl val="0"/>
      </c:catAx>
      <c:valAx>
        <c:axId val="33071488"/>
        <c:scaling>
          <c:orientation val="minMax"/>
        </c:scaling>
        <c:delete val="0"/>
        <c:axPos val="l"/>
        <c:majorGridlines/>
        <c:numFmt formatCode="0.00%" sourceLinked="1"/>
        <c:majorTickMark val="none"/>
        <c:minorTickMark val="none"/>
        <c:tickLblPos val="nextTo"/>
        <c:crossAx val="9829849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800"/>
              <a:t>Indicator 6: Bullying by staff</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2"/>
          <c:order val="0"/>
          <c:tx>
            <c:strRef>
              <c:f>Sheet1!$B$52</c:f>
              <c:strCache>
                <c:ptCount val="1"/>
                <c:pt idx="0">
                  <c:v>White </c:v>
                </c:pt>
              </c:strCache>
            </c:strRef>
          </c:tx>
          <c:invertIfNegative val="0"/>
          <c:cat>
            <c:numRef>
              <c:f>Sheet1!$A$53:$A$55</c:f>
              <c:numCache>
                <c:formatCode>General</c:formatCode>
                <c:ptCount val="3"/>
                <c:pt idx="0">
                  <c:v>2014</c:v>
                </c:pt>
                <c:pt idx="1">
                  <c:v>2015</c:v>
                </c:pt>
                <c:pt idx="2">
                  <c:v>2016</c:v>
                </c:pt>
              </c:numCache>
            </c:numRef>
          </c:cat>
          <c:val>
            <c:numRef>
              <c:f>Sheet1!$B$53:$B$55</c:f>
              <c:numCache>
                <c:formatCode>0%</c:formatCode>
                <c:ptCount val="3"/>
                <c:pt idx="0" formatCode="0.00%">
                  <c:v>0.16900000000000001</c:v>
                </c:pt>
                <c:pt idx="1">
                  <c:v>0.21</c:v>
                </c:pt>
                <c:pt idx="2">
                  <c:v>0.27</c:v>
                </c:pt>
              </c:numCache>
            </c:numRef>
          </c:val>
        </c:ser>
        <c:ser>
          <c:idx val="0"/>
          <c:order val="1"/>
          <c:tx>
            <c:strRef>
              <c:f>Sheet1!$C$52</c:f>
              <c:strCache>
                <c:ptCount val="1"/>
                <c:pt idx="0">
                  <c:v>BME </c:v>
                </c:pt>
              </c:strCache>
            </c:strRef>
          </c:tx>
          <c:invertIfNegative val="0"/>
          <c:cat>
            <c:numRef>
              <c:f>Sheet1!$A$53:$A$55</c:f>
              <c:numCache>
                <c:formatCode>General</c:formatCode>
                <c:ptCount val="3"/>
                <c:pt idx="0">
                  <c:v>2014</c:v>
                </c:pt>
                <c:pt idx="1">
                  <c:v>2015</c:v>
                </c:pt>
                <c:pt idx="2">
                  <c:v>2016</c:v>
                </c:pt>
              </c:numCache>
            </c:numRef>
          </c:cat>
          <c:val>
            <c:numRef>
              <c:f>Sheet1!$C$53:$C$55</c:f>
              <c:numCache>
                <c:formatCode>0%</c:formatCode>
                <c:ptCount val="3"/>
                <c:pt idx="0">
                  <c:v>0.24</c:v>
                </c:pt>
                <c:pt idx="1">
                  <c:v>0.27</c:v>
                </c:pt>
                <c:pt idx="2">
                  <c:v>0.33</c:v>
                </c:pt>
              </c:numCache>
            </c:numRef>
          </c:val>
        </c:ser>
        <c:dLbls>
          <c:showLegendKey val="0"/>
          <c:showVal val="0"/>
          <c:showCatName val="0"/>
          <c:showSerName val="0"/>
          <c:showPercent val="0"/>
          <c:showBubbleSize val="0"/>
        </c:dLbls>
        <c:gapWidth val="150"/>
        <c:shape val="box"/>
        <c:axId val="33089024"/>
        <c:axId val="33090560"/>
        <c:axId val="0"/>
      </c:bar3DChart>
      <c:catAx>
        <c:axId val="33089024"/>
        <c:scaling>
          <c:orientation val="minMax"/>
        </c:scaling>
        <c:delete val="0"/>
        <c:axPos val="b"/>
        <c:numFmt formatCode="General" sourceLinked="1"/>
        <c:majorTickMark val="none"/>
        <c:minorTickMark val="none"/>
        <c:tickLblPos val="nextTo"/>
        <c:crossAx val="33090560"/>
        <c:crosses val="autoZero"/>
        <c:auto val="1"/>
        <c:lblAlgn val="ctr"/>
        <c:lblOffset val="100"/>
        <c:noMultiLvlLbl val="0"/>
      </c:catAx>
      <c:valAx>
        <c:axId val="33090560"/>
        <c:scaling>
          <c:orientation val="minMax"/>
        </c:scaling>
        <c:delete val="0"/>
        <c:axPos val="l"/>
        <c:majorGridlines/>
        <c:numFmt formatCode="0.00%" sourceLinked="1"/>
        <c:majorTickMark val="none"/>
        <c:minorTickMark val="none"/>
        <c:tickLblPos val="nextTo"/>
        <c:crossAx val="3308902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800"/>
              <a:t>Indicator 7: %age believing Trust provides equal</a:t>
            </a:r>
            <a:r>
              <a:rPr lang="en-GB" sz="800" baseline="0"/>
              <a:t> opportunities</a:t>
            </a:r>
            <a:endParaRPr lang="en-GB" sz="80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Sheet1!$B$71</c:f>
              <c:strCache>
                <c:ptCount val="1"/>
                <c:pt idx="0">
                  <c:v>White</c:v>
                </c:pt>
              </c:strCache>
            </c:strRef>
          </c:tx>
          <c:invertIfNegative val="0"/>
          <c:cat>
            <c:numRef>
              <c:f>Sheet1!$A$72:$A$74</c:f>
              <c:numCache>
                <c:formatCode>General</c:formatCode>
                <c:ptCount val="3"/>
                <c:pt idx="0">
                  <c:v>2014</c:v>
                </c:pt>
                <c:pt idx="1">
                  <c:v>2015</c:v>
                </c:pt>
                <c:pt idx="2">
                  <c:v>2016</c:v>
                </c:pt>
              </c:numCache>
            </c:numRef>
          </c:cat>
          <c:val>
            <c:numRef>
              <c:f>Sheet1!$B$72:$B$74</c:f>
              <c:numCache>
                <c:formatCode>0%</c:formatCode>
                <c:ptCount val="3"/>
                <c:pt idx="0" formatCode="0.00%">
                  <c:v>0.9325</c:v>
                </c:pt>
                <c:pt idx="1">
                  <c:v>0.89</c:v>
                </c:pt>
                <c:pt idx="2">
                  <c:v>0.9</c:v>
                </c:pt>
              </c:numCache>
            </c:numRef>
          </c:val>
        </c:ser>
        <c:ser>
          <c:idx val="1"/>
          <c:order val="1"/>
          <c:tx>
            <c:strRef>
              <c:f>Sheet1!$C$71</c:f>
              <c:strCache>
                <c:ptCount val="1"/>
                <c:pt idx="0">
                  <c:v>BME</c:v>
                </c:pt>
              </c:strCache>
            </c:strRef>
          </c:tx>
          <c:invertIfNegative val="0"/>
          <c:cat>
            <c:numRef>
              <c:f>Sheet1!$A$72:$A$74</c:f>
              <c:numCache>
                <c:formatCode>General</c:formatCode>
                <c:ptCount val="3"/>
                <c:pt idx="0">
                  <c:v>2014</c:v>
                </c:pt>
                <c:pt idx="1">
                  <c:v>2015</c:v>
                </c:pt>
                <c:pt idx="2">
                  <c:v>2016</c:v>
                </c:pt>
              </c:numCache>
            </c:numRef>
          </c:cat>
          <c:val>
            <c:numRef>
              <c:f>Sheet1!$C$72:$C$74</c:f>
              <c:numCache>
                <c:formatCode>0%</c:formatCode>
                <c:ptCount val="3"/>
                <c:pt idx="0" formatCode="0.00%">
                  <c:v>0.93330000000000002</c:v>
                </c:pt>
                <c:pt idx="1">
                  <c:v>0.71</c:v>
                </c:pt>
                <c:pt idx="2">
                  <c:v>0.73</c:v>
                </c:pt>
              </c:numCache>
            </c:numRef>
          </c:val>
        </c:ser>
        <c:dLbls>
          <c:showLegendKey val="0"/>
          <c:showVal val="0"/>
          <c:showCatName val="0"/>
          <c:showSerName val="0"/>
          <c:showPercent val="0"/>
          <c:showBubbleSize val="0"/>
        </c:dLbls>
        <c:gapWidth val="150"/>
        <c:shape val="box"/>
        <c:axId val="33010048"/>
        <c:axId val="33011584"/>
        <c:axId val="0"/>
      </c:bar3DChart>
      <c:catAx>
        <c:axId val="33010048"/>
        <c:scaling>
          <c:orientation val="minMax"/>
        </c:scaling>
        <c:delete val="0"/>
        <c:axPos val="b"/>
        <c:numFmt formatCode="General" sourceLinked="1"/>
        <c:majorTickMark val="none"/>
        <c:minorTickMark val="none"/>
        <c:tickLblPos val="nextTo"/>
        <c:crossAx val="33011584"/>
        <c:crosses val="autoZero"/>
        <c:auto val="1"/>
        <c:lblAlgn val="ctr"/>
        <c:lblOffset val="100"/>
        <c:noMultiLvlLbl val="0"/>
      </c:catAx>
      <c:valAx>
        <c:axId val="33011584"/>
        <c:scaling>
          <c:orientation val="minMax"/>
        </c:scaling>
        <c:delete val="0"/>
        <c:axPos val="l"/>
        <c:majorGridlines/>
        <c:numFmt formatCode="0.00%" sourceLinked="1"/>
        <c:majorTickMark val="none"/>
        <c:minorTickMark val="none"/>
        <c:tickLblPos val="nextTo"/>
        <c:crossAx val="33010048"/>
        <c:crosses val="autoZero"/>
        <c:crossBetween val="between"/>
      </c:valAx>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33" tIns="45717" rIns="91433" bIns="45717" rtlCol="0"/>
          <a:lstStyle>
            <a:lvl1pPr algn="l">
              <a:defRPr sz="1200"/>
            </a:lvl1pPr>
          </a:lstStyle>
          <a:p>
            <a:endParaRPr lang="en-GB" dirty="0"/>
          </a:p>
        </p:txBody>
      </p:sp>
      <p:sp>
        <p:nvSpPr>
          <p:cNvPr id="3" name="Date Placeholder 2"/>
          <p:cNvSpPr>
            <a:spLocks noGrp="1"/>
          </p:cNvSpPr>
          <p:nvPr>
            <p:ph type="dt" sz="quarter" idx="1"/>
          </p:nvPr>
        </p:nvSpPr>
        <p:spPr>
          <a:xfrm>
            <a:off x="3849689" y="0"/>
            <a:ext cx="2946400" cy="496888"/>
          </a:xfrm>
          <a:prstGeom prst="rect">
            <a:avLst/>
          </a:prstGeom>
        </p:spPr>
        <p:txBody>
          <a:bodyPr vert="horz" lIns="91433" tIns="45717" rIns="91433" bIns="45717" rtlCol="0"/>
          <a:lstStyle>
            <a:lvl1pPr algn="r">
              <a:defRPr sz="1200"/>
            </a:lvl1pPr>
          </a:lstStyle>
          <a:p>
            <a:fld id="{21085C8D-3FA4-4346-AEE1-27B731AFC433}" type="datetimeFigureOut">
              <a:rPr lang="en-GB" smtClean="0"/>
              <a:t>15/09/2017</a:t>
            </a:fld>
            <a:endParaRPr lang="en-GB" dirty="0"/>
          </a:p>
        </p:txBody>
      </p:sp>
      <p:sp>
        <p:nvSpPr>
          <p:cNvPr id="4" name="Footer Placeholder 3"/>
          <p:cNvSpPr>
            <a:spLocks noGrp="1"/>
          </p:cNvSpPr>
          <p:nvPr>
            <p:ph type="ftr" sz="quarter" idx="2"/>
          </p:nvPr>
        </p:nvSpPr>
        <p:spPr>
          <a:xfrm>
            <a:off x="0" y="9428164"/>
            <a:ext cx="2946400" cy="496887"/>
          </a:xfrm>
          <a:prstGeom prst="rect">
            <a:avLst/>
          </a:prstGeom>
        </p:spPr>
        <p:txBody>
          <a:bodyPr vert="horz" lIns="91433" tIns="45717" rIns="91433" bIns="45717"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33" tIns="45717" rIns="91433" bIns="45717" rtlCol="0" anchor="b"/>
          <a:lstStyle>
            <a:lvl1pPr algn="r">
              <a:defRPr sz="1200"/>
            </a:lvl1pPr>
          </a:lstStyle>
          <a:p>
            <a:fld id="{C17F0871-DB84-4603-94F9-84D2B4584B77}" type="slidenum">
              <a:rPr lang="en-GB" smtClean="0"/>
              <a:t>‹#›</a:t>
            </a:fld>
            <a:endParaRPr lang="en-GB" dirty="0"/>
          </a:p>
        </p:txBody>
      </p:sp>
    </p:spTree>
    <p:extLst>
      <p:ext uri="{BB962C8B-B14F-4D97-AF65-F5344CB8AC3E}">
        <p14:creationId xmlns:p14="http://schemas.microsoft.com/office/powerpoint/2010/main" val="2968422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DF7891A-AF77-462C-BFAD-88AABF3DEEFF}" type="datetimeFigureOut">
              <a:rPr lang="en-GB" smtClean="0"/>
              <a:t>15/09/2017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C42095C5-F524-4815-BE6B-F2F065A4A93C}" type="slidenum">
              <a:rPr lang="en-GB" smtClean="0"/>
              <a:t>‹#›</a:t>
            </a:fld>
            <a:endParaRPr lang="en-GB"/>
          </a:p>
        </p:txBody>
      </p:sp>
    </p:spTree>
    <p:extLst>
      <p:ext uri="{BB962C8B-B14F-4D97-AF65-F5344CB8AC3E}">
        <p14:creationId xmlns:p14="http://schemas.microsoft.com/office/powerpoint/2010/main" val="61392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2095C5-F524-4815-BE6B-F2F065A4A93C}" type="slidenum">
              <a:rPr lang="en-GB" smtClean="0"/>
              <a:t>1</a:t>
            </a:fld>
            <a:endParaRPr lang="en-GB"/>
          </a:p>
        </p:txBody>
      </p:sp>
    </p:spTree>
    <p:extLst>
      <p:ext uri="{BB962C8B-B14F-4D97-AF65-F5344CB8AC3E}">
        <p14:creationId xmlns:p14="http://schemas.microsoft.com/office/powerpoint/2010/main" val="4034290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2095C5-F524-4815-BE6B-F2F065A4A93C}" type="slidenum">
              <a:rPr lang="en-GB" smtClean="0"/>
              <a:t>2</a:t>
            </a:fld>
            <a:endParaRPr lang="en-GB"/>
          </a:p>
        </p:txBody>
      </p:sp>
    </p:spTree>
    <p:extLst>
      <p:ext uri="{BB962C8B-B14F-4D97-AF65-F5344CB8AC3E}">
        <p14:creationId xmlns:p14="http://schemas.microsoft.com/office/powerpoint/2010/main" val="2102297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8965C74-E7C1-4559-B6B0-D204E48E4869}" type="datetimeFigureOut">
              <a:rPr lang="en-GB" smtClean="0"/>
              <a:t>15/09/2017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37761526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965C74-E7C1-4559-B6B0-D204E48E4869}" type="datetimeFigureOut">
              <a:rPr lang="en-GB" smtClean="0"/>
              <a:t>15/09/2017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3459717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965C74-E7C1-4559-B6B0-D204E48E4869}" type="datetimeFigureOut">
              <a:rPr lang="en-GB" smtClean="0"/>
              <a:t>15/09/2017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516384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8965C74-E7C1-4559-B6B0-D204E48E4869}" type="datetimeFigureOut">
              <a:rPr lang="en-GB" smtClean="0"/>
              <a:t>15/09/2017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2167895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8965C74-E7C1-4559-B6B0-D204E48E4869}" type="datetimeFigureOut">
              <a:rPr lang="en-GB" smtClean="0"/>
              <a:t>15/09/2017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1861133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8965C74-E7C1-4559-B6B0-D204E48E4869}" type="datetimeFigureOut">
              <a:rPr lang="en-GB" smtClean="0"/>
              <a:t>15/09/2017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32276887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965C74-E7C1-4559-B6B0-D204E48E4869}" type="datetimeFigureOut">
              <a:rPr lang="en-GB" smtClean="0"/>
              <a:t>15/09/2017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7766508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00000" y="908720"/>
            <a:ext cx="7020000" cy="1008112"/>
          </a:xfrm>
        </p:spPr>
        <p:txBody>
          <a:bodyPr>
            <a:normAutofit/>
          </a:bodyPr>
          <a:lstStyle>
            <a:lvl1pPr>
              <a:defRPr sz="1800"/>
            </a:lvl1pPr>
          </a:lstStyle>
          <a:p>
            <a:r>
              <a:rPr lang="en-US" dirty="0" smtClean="0"/>
              <a:t>Click to edit Master title style</a:t>
            </a:r>
            <a:endParaRPr lang="en-GB" dirty="0"/>
          </a:p>
        </p:txBody>
      </p:sp>
      <p:sp>
        <p:nvSpPr>
          <p:cNvPr id="3" name="Content Placeholder 2"/>
          <p:cNvSpPr>
            <a:spLocks noGrp="1"/>
          </p:cNvSpPr>
          <p:nvPr>
            <p:ph sz="half" idx="1"/>
          </p:nvPr>
        </p:nvSpPr>
        <p:spPr>
          <a:xfrm>
            <a:off x="1800000" y="2132856"/>
            <a:ext cx="3420000" cy="2160000"/>
          </a:xfrm>
          <a:ln w="9525">
            <a:solidFill>
              <a:schemeClr val="bg1">
                <a:lumMod val="8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5400000" y="2132856"/>
            <a:ext cx="3420000" cy="2160000"/>
          </a:xfrm>
          <a:ln w="9525">
            <a:solidFill>
              <a:schemeClr val="bg1">
                <a:lumMod val="8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Content Placeholder 2"/>
          <p:cNvSpPr>
            <a:spLocks noGrp="1"/>
          </p:cNvSpPr>
          <p:nvPr>
            <p:ph sz="half" idx="13"/>
          </p:nvPr>
        </p:nvSpPr>
        <p:spPr>
          <a:xfrm>
            <a:off x="3600000" y="4500000"/>
            <a:ext cx="3420000" cy="2160000"/>
          </a:xfrm>
          <a:ln w="9525">
            <a:solidFill>
              <a:schemeClr val="bg1">
                <a:lumMod val="8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6" name="Straight Connector 5"/>
          <p:cNvCxnSpPr/>
          <p:nvPr userDrawn="1"/>
        </p:nvCxnSpPr>
        <p:spPr>
          <a:xfrm>
            <a:off x="1739305" y="2132856"/>
            <a:ext cx="0" cy="435600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056216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8965C74-E7C1-4559-B6B0-D204E48E4869}" type="datetimeFigureOut">
              <a:rPr lang="en-GB" smtClean="0"/>
              <a:t>15/09/2017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39BDDC7-7BD8-4C4E-A9C9-ECA69DEF4C61}" type="slidenum">
              <a:rPr lang="en-GB" smtClean="0"/>
              <a:t>‹#›</a:t>
            </a:fld>
            <a:endParaRPr lang="en-GB" dirty="0"/>
          </a:p>
        </p:txBody>
      </p:sp>
      <p:sp>
        <p:nvSpPr>
          <p:cNvPr id="6" name="Title 1"/>
          <p:cNvSpPr>
            <a:spLocks noGrp="1"/>
          </p:cNvSpPr>
          <p:nvPr>
            <p:ph type="title"/>
          </p:nvPr>
        </p:nvSpPr>
        <p:spPr>
          <a:xfrm>
            <a:off x="1800000" y="908720"/>
            <a:ext cx="7020000" cy="1008112"/>
          </a:xfrm>
        </p:spPr>
        <p:txBody>
          <a:bodyPr>
            <a:normAutofit/>
          </a:bodyPr>
          <a:lstStyle>
            <a:lvl1pPr>
              <a:defRPr sz="1800"/>
            </a:lvl1pPr>
          </a:lstStyle>
          <a:p>
            <a:r>
              <a:rPr lang="en-US" dirty="0" smtClean="0"/>
              <a:t>Click to edit Master title style</a:t>
            </a:r>
            <a:endParaRPr lang="en-GB" dirty="0"/>
          </a:p>
        </p:txBody>
      </p:sp>
      <p:sp>
        <p:nvSpPr>
          <p:cNvPr id="7" name="Content Placeholder 2"/>
          <p:cNvSpPr>
            <a:spLocks noGrp="1"/>
          </p:cNvSpPr>
          <p:nvPr>
            <p:ph sz="half" idx="1"/>
          </p:nvPr>
        </p:nvSpPr>
        <p:spPr>
          <a:xfrm>
            <a:off x="1800000" y="216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3"/>
          <p:cNvSpPr>
            <a:spLocks noGrp="1"/>
          </p:cNvSpPr>
          <p:nvPr>
            <p:ph sz="half" idx="2"/>
          </p:nvPr>
        </p:nvSpPr>
        <p:spPr>
          <a:xfrm>
            <a:off x="5400000" y="216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Content Placeholder 2"/>
          <p:cNvSpPr>
            <a:spLocks noGrp="1"/>
          </p:cNvSpPr>
          <p:nvPr>
            <p:ph sz="half" idx="13"/>
          </p:nvPr>
        </p:nvSpPr>
        <p:spPr>
          <a:xfrm>
            <a:off x="1800000" y="450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10" name="Straight Connector 9"/>
          <p:cNvCxnSpPr/>
          <p:nvPr userDrawn="1"/>
        </p:nvCxnSpPr>
        <p:spPr>
          <a:xfrm>
            <a:off x="1739305" y="2132856"/>
            <a:ext cx="0" cy="435600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1" name="Content Placeholder 2"/>
          <p:cNvSpPr>
            <a:spLocks noGrp="1"/>
          </p:cNvSpPr>
          <p:nvPr>
            <p:ph sz="half" idx="14"/>
          </p:nvPr>
        </p:nvSpPr>
        <p:spPr>
          <a:xfrm>
            <a:off x="5400000" y="450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786807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8965C74-E7C1-4559-B6B0-D204E48E4869}" type="datetimeFigureOut">
              <a:rPr lang="en-GB" smtClean="0"/>
              <a:t>15/09/2017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39BDDC7-7BD8-4C4E-A9C9-ECA69DEF4C61}" type="slidenum">
              <a:rPr lang="en-GB" smtClean="0"/>
              <a:t>‹#›</a:t>
            </a:fld>
            <a:endParaRPr lang="en-GB" dirty="0"/>
          </a:p>
        </p:txBody>
      </p:sp>
      <p:sp>
        <p:nvSpPr>
          <p:cNvPr id="6" name="Title 1"/>
          <p:cNvSpPr>
            <a:spLocks noGrp="1"/>
          </p:cNvSpPr>
          <p:nvPr>
            <p:ph type="title"/>
          </p:nvPr>
        </p:nvSpPr>
        <p:spPr>
          <a:xfrm>
            <a:off x="1800000" y="908720"/>
            <a:ext cx="7020000" cy="504056"/>
          </a:xfrm>
        </p:spPr>
        <p:txBody>
          <a:bodyPr>
            <a:normAutofit/>
          </a:bodyPr>
          <a:lstStyle>
            <a:lvl1pPr>
              <a:defRPr sz="1800"/>
            </a:lvl1pPr>
          </a:lstStyle>
          <a:p>
            <a:r>
              <a:rPr lang="en-US" dirty="0" smtClean="0"/>
              <a:t>Click to edit Master title style</a:t>
            </a:r>
            <a:endParaRPr lang="en-GB" dirty="0"/>
          </a:p>
        </p:txBody>
      </p:sp>
      <p:sp>
        <p:nvSpPr>
          <p:cNvPr id="7" name="Content Placeholder 2"/>
          <p:cNvSpPr>
            <a:spLocks noGrp="1"/>
          </p:cNvSpPr>
          <p:nvPr>
            <p:ph sz="half" idx="1"/>
          </p:nvPr>
        </p:nvSpPr>
        <p:spPr>
          <a:xfrm>
            <a:off x="1800000" y="216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3"/>
          <p:cNvSpPr>
            <a:spLocks noGrp="1"/>
          </p:cNvSpPr>
          <p:nvPr>
            <p:ph sz="half" idx="2"/>
          </p:nvPr>
        </p:nvSpPr>
        <p:spPr>
          <a:xfrm>
            <a:off x="5400000" y="216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Content Placeholder 2"/>
          <p:cNvSpPr>
            <a:spLocks noGrp="1"/>
          </p:cNvSpPr>
          <p:nvPr>
            <p:ph sz="half" idx="13"/>
          </p:nvPr>
        </p:nvSpPr>
        <p:spPr>
          <a:xfrm>
            <a:off x="1800000" y="450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10" name="Straight Connector 9"/>
          <p:cNvCxnSpPr/>
          <p:nvPr userDrawn="1"/>
        </p:nvCxnSpPr>
        <p:spPr>
          <a:xfrm>
            <a:off x="1739305" y="2132856"/>
            <a:ext cx="0" cy="435600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1" name="Content Placeholder 2"/>
          <p:cNvSpPr>
            <a:spLocks noGrp="1"/>
          </p:cNvSpPr>
          <p:nvPr>
            <p:ph sz="half" idx="14"/>
          </p:nvPr>
        </p:nvSpPr>
        <p:spPr>
          <a:xfrm>
            <a:off x="5400000" y="450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14750" y="3429000"/>
            <a:ext cx="171291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9305" y="1882924"/>
            <a:ext cx="171291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69220" y="1882924"/>
            <a:ext cx="248126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91680" y="4221088"/>
            <a:ext cx="171291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66163" y="4221088"/>
            <a:ext cx="171291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8334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8965C74-E7C1-4559-B6B0-D204E48E4869}" type="datetimeFigureOut">
              <a:rPr lang="en-GB" smtClean="0"/>
              <a:t>15/09/2017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1406828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8965C74-E7C1-4559-B6B0-D204E48E4869}" type="datetimeFigureOut">
              <a:rPr lang="en-GB" smtClean="0"/>
              <a:t>15/09/2017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2223223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965C74-E7C1-4559-B6B0-D204E48E4869}" type="datetimeFigureOut">
              <a:rPr lang="en-GB" smtClean="0"/>
              <a:t>15/09/2017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947063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65C74-E7C1-4559-B6B0-D204E48E4869}" type="datetimeFigureOut">
              <a:rPr lang="en-GB" smtClean="0"/>
              <a:t>15/09/2017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DDC7-7BD8-4C4E-A9C9-ECA69DEF4C61}" type="slidenum">
              <a:rPr lang="en-GB" smtClean="0"/>
              <a:t>‹#›</a:t>
            </a:fld>
            <a:endParaRPr lang="en-GB" dirty="0"/>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300192" y="188640"/>
            <a:ext cx="2548128" cy="507492"/>
          </a:xfrm>
          <a:prstGeom prst="rect">
            <a:avLst/>
          </a:prstGeom>
        </p:spPr>
      </p:pic>
      <p:sp>
        <p:nvSpPr>
          <p:cNvPr id="8" name="Rectangle 7"/>
          <p:cNvSpPr/>
          <p:nvPr userDrawn="1"/>
        </p:nvSpPr>
        <p:spPr>
          <a:xfrm>
            <a:off x="467544" y="242602"/>
            <a:ext cx="4572000" cy="461665"/>
          </a:xfrm>
          <a:prstGeom prst="rect">
            <a:avLst/>
          </a:prstGeom>
        </p:spPr>
        <p:txBody>
          <a:bodyPr>
            <a:spAutoFit/>
          </a:bodyPr>
          <a:lstStyle/>
          <a:p>
            <a:r>
              <a:rPr lang="en-GB" sz="1200" b="1" dirty="0" smtClean="0">
                <a:latin typeface="Segoe UI" panose="020B0502040204020203" pitchFamily="34" charset="0"/>
                <a:ea typeface="Segoe UI" panose="020B0502040204020203" pitchFamily="34" charset="0"/>
                <a:cs typeface="Segoe UI" panose="020B0502040204020203" pitchFamily="34" charset="0"/>
              </a:rPr>
              <a:t>Workforce Performance Report (August 2017)</a:t>
            </a:r>
            <a:br>
              <a:rPr lang="en-GB" sz="1200" b="1" dirty="0" smtClean="0">
                <a:latin typeface="Segoe UI" panose="020B0502040204020203" pitchFamily="34" charset="0"/>
                <a:ea typeface="Segoe UI" panose="020B0502040204020203" pitchFamily="34" charset="0"/>
                <a:cs typeface="Segoe UI" panose="020B0502040204020203" pitchFamily="34" charset="0"/>
              </a:rPr>
            </a:br>
            <a:r>
              <a:rPr lang="en-GB" sz="1200" b="1" dirty="0" smtClean="0">
                <a:latin typeface="Segoe UI" panose="020B0502040204020203" pitchFamily="34" charset="0"/>
                <a:ea typeface="Segoe UI" panose="020B0502040204020203" pitchFamily="34" charset="0"/>
                <a:cs typeface="Segoe UI" panose="020B0502040204020203" pitchFamily="34" charset="0"/>
              </a:rPr>
              <a:t>Workforce (Executive Lead – Mike McEnaney)</a:t>
            </a:r>
            <a:endParaRPr lang="en-GB" sz="1200" dirty="0">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p:cNvSpPr/>
          <p:nvPr userDrawn="1"/>
        </p:nvSpPr>
        <p:spPr>
          <a:xfrm>
            <a:off x="180080" y="116632"/>
            <a:ext cx="8784976" cy="666936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 name="Straight Connector 9"/>
          <p:cNvCxnSpPr/>
          <p:nvPr userDrawn="1"/>
        </p:nvCxnSpPr>
        <p:spPr>
          <a:xfrm>
            <a:off x="180080" y="836712"/>
            <a:ext cx="878497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93877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82" r:id="rId5"/>
    <p:sldLayoutId id="2147483783" r:id="rId6"/>
    <p:sldLayoutId id="2147483775" r:id="rId7"/>
    <p:sldLayoutId id="2147483776" r:id="rId8"/>
    <p:sldLayoutId id="2147483777" r:id="rId9"/>
    <p:sldLayoutId id="2147483778" r:id="rId10"/>
    <p:sldLayoutId id="2147483779" r:id="rId11"/>
    <p:sldLayoutId id="2147483780" r:id="rId12"/>
    <p:sldLayoutId id="2147483781"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8.xml"/><Relationship Id="rId5" Type="http://schemas.openxmlformats.org/officeDocument/2006/relationships/chart" Target="../charts/char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2400" b="1" dirty="0" smtClean="0"/>
              <a:t>Workforce Performance Report</a:t>
            </a:r>
            <a:br>
              <a:rPr lang="en-GB" sz="2400" b="1" dirty="0" smtClean="0"/>
            </a:br>
            <a:r>
              <a:rPr lang="en-GB" sz="2400" b="1" dirty="0" smtClean="0"/>
              <a:t>August 2017</a:t>
            </a:r>
            <a:endParaRPr lang="en-GB" sz="2400" b="1" dirty="0"/>
          </a:p>
        </p:txBody>
      </p:sp>
      <p:sp>
        <p:nvSpPr>
          <p:cNvPr id="3" name="Subtitle 2"/>
          <p:cNvSpPr>
            <a:spLocks noGrp="1"/>
          </p:cNvSpPr>
          <p:nvPr>
            <p:ph type="subTitle" idx="1"/>
          </p:nvPr>
        </p:nvSpPr>
        <p:spPr/>
        <p:txBody>
          <a:bodyPr>
            <a:normAutofit/>
          </a:bodyPr>
          <a:lstStyle/>
          <a:p>
            <a:r>
              <a:rPr lang="en-GB" sz="2400" dirty="0" smtClean="0"/>
              <a:t>Mike McEnaney</a:t>
            </a:r>
          </a:p>
          <a:p>
            <a:r>
              <a:rPr lang="en-GB" sz="2400" dirty="0" smtClean="0"/>
              <a:t>Director of Finance</a:t>
            </a:r>
            <a:endParaRPr lang="en-GB" sz="2400" dirty="0"/>
          </a:p>
        </p:txBody>
      </p:sp>
    </p:spTree>
    <p:extLst>
      <p:ext uri="{BB962C8B-B14F-4D97-AF65-F5344CB8AC3E}">
        <p14:creationId xmlns:p14="http://schemas.microsoft.com/office/powerpoint/2010/main" val="2394260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772655" y="835270"/>
            <a:ext cx="7005637" cy="1585618"/>
          </a:xfrm>
        </p:spPr>
        <p:txBody>
          <a:bodyPr anchor="t">
            <a:noAutofit/>
          </a:bodyPr>
          <a:lstStyle/>
          <a:p>
            <a:pPr algn="l"/>
            <a:r>
              <a:rPr lang="en-GB" sz="1000" dirty="0" smtClean="0">
                <a:latin typeface="+mn-lt"/>
              </a:rPr>
              <a:t>Temporary staffing spend now includes GPs in the OOH service that have moved onto payroll.  Without this temporary staffing spend in August would have remained at July’s levels.  This also accounts for £190K of the £300k increase in bank spend .  Removing this factor Bank spend still increased to near its height. </a:t>
            </a:r>
            <a:r>
              <a:rPr lang="en-GB" sz="1000" dirty="0"/>
              <a:t>Bank spend returned to average level in the Adults directorate with little change elsewhere (excluding OOH GP impact). </a:t>
            </a:r>
            <a:r>
              <a:rPr lang="en-GB" sz="1000" dirty="0" smtClean="0"/>
              <a:t/>
            </a:r>
            <a:br>
              <a:rPr lang="en-GB" sz="1000" dirty="0" smtClean="0"/>
            </a:br>
            <a:r>
              <a:rPr lang="en-GB" sz="1000" dirty="0"/>
              <a:t/>
            </a:r>
            <a:br>
              <a:rPr lang="en-GB" sz="1000" dirty="0"/>
            </a:br>
            <a:r>
              <a:rPr lang="en-GB" sz="1000" dirty="0" smtClean="0">
                <a:latin typeface="+mn-lt"/>
              </a:rPr>
              <a:t>There has been a £100k decrease in agency spend compared to July, despite peak holiday season.   This decrease  is  due to a £150k decrease in  the Additional Clinical Services staffing group, 1/3 of which was offset by an increase in bank the remainder being an overall decrease in temporary staffing use.  Agency </a:t>
            </a:r>
            <a:r>
              <a:rPr lang="en-GB" sz="1000" dirty="0">
                <a:latin typeface="+mn-lt"/>
              </a:rPr>
              <a:t>spend was </a:t>
            </a:r>
            <a:r>
              <a:rPr lang="en-GB" sz="1000" dirty="0" smtClean="0">
                <a:latin typeface="+mn-lt"/>
              </a:rPr>
              <a:t>80.74% </a:t>
            </a:r>
            <a:r>
              <a:rPr lang="en-GB" sz="1000" dirty="0">
                <a:latin typeface="+mn-lt"/>
              </a:rPr>
              <a:t>above the ceiling set by </a:t>
            </a:r>
            <a:r>
              <a:rPr lang="en-GB" sz="1000" dirty="0" smtClean="0">
                <a:latin typeface="+mn-lt"/>
              </a:rPr>
              <a:t>NHSI and overrides have continued to rise since the start of the FY.  </a:t>
            </a:r>
            <a:r>
              <a:rPr lang="en-GB" sz="1000" dirty="0" smtClean="0"/>
              <a:t>Reported </a:t>
            </a:r>
            <a:r>
              <a:rPr lang="en-GB" sz="1000" dirty="0"/>
              <a:t>reason for Agency use for units on the WFMS has increased steadily from the beginning of the FY from 52% to 62%.  20% was used for increased workload / acuity and 4% for sickness.</a:t>
            </a:r>
            <a:br>
              <a:rPr lang="en-GB" sz="1000" dirty="0"/>
            </a:br>
            <a:r>
              <a:rPr lang="en-GB" sz="1000" dirty="0" smtClean="0">
                <a:latin typeface="+mn-lt"/>
              </a:rPr>
              <a:t/>
            </a:r>
            <a:br>
              <a:rPr lang="en-GB" sz="1000" dirty="0" smtClean="0">
                <a:latin typeface="+mn-lt"/>
              </a:rPr>
            </a:br>
            <a:endParaRPr lang="en-GB" sz="1000" dirty="0">
              <a:latin typeface="+mn-lt"/>
            </a:endParaRPr>
          </a:p>
        </p:txBody>
      </p:sp>
      <p:cxnSp>
        <p:nvCxnSpPr>
          <p:cNvPr id="3" name="Straight Connector 2"/>
          <p:cNvCxnSpPr/>
          <p:nvPr/>
        </p:nvCxnSpPr>
        <p:spPr>
          <a:xfrm>
            <a:off x="1691680" y="2104048"/>
            <a:ext cx="0" cy="460851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1214" y="2725130"/>
            <a:ext cx="1470467" cy="461665"/>
          </a:xfrm>
          <a:prstGeom prst="rect">
            <a:avLst/>
          </a:prstGeom>
          <a:noFill/>
        </p:spPr>
        <p:txBody>
          <a:bodyPr wrap="none" rtlCol="0">
            <a:spAutoFit/>
          </a:bodyPr>
          <a:lstStyle/>
          <a:p>
            <a:pPr algn="r"/>
            <a:r>
              <a:rPr lang="en-GB" sz="1200" dirty="0" smtClean="0"/>
              <a:t>This Month: 14.43% </a:t>
            </a:r>
          </a:p>
          <a:p>
            <a:pPr algn="r"/>
            <a:r>
              <a:rPr lang="en-GB" sz="1200" dirty="0" smtClean="0"/>
              <a:t>£2.819m</a:t>
            </a:r>
            <a:endParaRPr lang="en-GB" sz="1200" dirty="0"/>
          </a:p>
        </p:txBody>
      </p:sp>
      <p:sp>
        <p:nvSpPr>
          <p:cNvPr id="19" name="TextBox 18"/>
          <p:cNvSpPr txBox="1"/>
          <p:nvPr/>
        </p:nvSpPr>
        <p:spPr>
          <a:xfrm>
            <a:off x="224547" y="3317259"/>
            <a:ext cx="1467133" cy="461665"/>
          </a:xfrm>
          <a:prstGeom prst="rect">
            <a:avLst/>
          </a:prstGeom>
          <a:noFill/>
        </p:spPr>
        <p:txBody>
          <a:bodyPr wrap="none" rtlCol="0">
            <a:spAutoFit/>
          </a:bodyPr>
          <a:lstStyle/>
          <a:p>
            <a:pPr algn="r"/>
            <a:r>
              <a:rPr lang="en-GB" sz="1200" dirty="0" smtClean="0"/>
              <a:t>Last Month: 13.72% </a:t>
            </a:r>
            <a:endParaRPr lang="en-GB" sz="1200" dirty="0"/>
          </a:p>
          <a:p>
            <a:pPr algn="r"/>
            <a:r>
              <a:rPr lang="en-GB" sz="1200" dirty="0" smtClean="0"/>
              <a:t>£2.629m</a:t>
            </a:r>
            <a:endParaRPr lang="en-GB" sz="1200" dirty="0"/>
          </a:p>
        </p:txBody>
      </p:sp>
      <p:sp>
        <p:nvSpPr>
          <p:cNvPr id="20" name="TextBox 19"/>
          <p:cNvSpPr txBox="1"/>
          <p:nvPr/>
        </p:nvSpPr>
        <p:spPr>
          <a:xfrm>
            <a:off x="415305" y="3922261"/>
            <a:ext cx="1276375" cy="461665"/>
          </a:xfrm>
          <a:prstGeom prst="rect">
            <a:avLst/>
          </a:prstGeom>
          <a:noFill/>
        </p:spPr>
        <p:txBody>
          <a:bodyPr wrap="none" rtlCol="0">
            <a:spAutoFit/>
          </a:bodyPr>
          <a:lstStyle/>
          <a:p>
            <a:pPr algn="r"/>
            <a:r>
              <a:rPr lang="en-GB" sz="1200" dirty="0" smtClean="0"/>
              <a:t>Last Year: 11.01%</a:t>
            </a:r>
          </a:p>
          <a:p>
            <a:pPr algn="r"/>
            <a:r>
              <a:rPr lang="en-GB" sz="1200" dirty="0" smtClean="0"/>
              <a:t>£2.055m</a:t>
            </a:r>
            <a:endParaRPr lang="en-GB" sz="1200" dirty="0"/>
          </a:p>
        </p:txBody>
      </p:sp>
      <p:sp>
        <p:nvSpPr>
          <p:cNvPr id="27" name="Oval 26"/>
          <p:cNvSpPr/>
          <p:nvPr/>
        </p:nvSpPr>
        <p:spPr>
          <a:xfrm>
            <a:off x="251520" y="852757"/>
            <a:ext cx="1254178" cy="118217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200" dirty="0" smtClean="0"/>
              <a:t>Temporary Staffing Spend</a:t>
            </a:r>
            <a:endParaRPr lang="en-GB" sz="1200" dirty="0"/>
          </a:p>
        </p:txBody>
      </p:sp>
      <p:sp>
        <p:nvSpPr>
          <p:cNvPr id="26" name="TextBox 4"/>
          <p:cNvSpPr txBox="1"/>
          <p:nvPr/>
        </p:nvSpPr>
        <p:spPr>
          <a:xfrm>
            <a:off x="2339752" y="4911427"/>
            <a:ext cx="609600" cy="171450"/>
          </a:xfrm>
          <a:prstGeom prst="rect">
            <a:avLst/>
          </a:prstGeom>
          <a:solidFill>
            <a:srgbClr val="FF0000"/>
          </a:solid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GB" sz="800" dirty="0">
                <a:solidFill>
                  <a:schemeClr val="bg1"/>
                </a:solidFill>
              </a:rPr>
              <a:t>Reduction </a:t>
            </a:r>
          </a:p>
        </p:txBody>
      </p:sp>
      <p:sp>
        <p:nvSpPr>
          <p:cNvPr id="25" name="TextBox 4"/>
          <p:cNvSpPr txBox="1"/>
          <p:nvPr/>
        </p:nvSpPr>
        <p:spPr>
          <a:xfrm>
            <a:off x="3149196" y="4911427"/>
            <a:ext cx="609600" cy="171450"/>
          </a:xfrm>
          <a:prstGeom prst="rect">
            <a:avLst/>
          </a:prstGeom>
          <a:solidFill>
            <a:srgbClr val="FF0000"/>
          </a:solid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GB" sz="800" dirty="0">
                <a:solidFill>
                  <a:schemeClr val="bg1"/>
                </a:solidFill>
              </a:rPr>
              <a:t>Reduction </a:t>
            </a: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5" y="2484159"/>
            <a:ext cx="6910389" cy="419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4581128"/>
            <a:ext cx="3312368" cy="188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8789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73884" y="850491"/>
            <a:ext cx="7277408" cy="1661993"/>
          </a:xfrm>
          <a:prstGeom prst="rect">
            <a:avLst/>
          </a:prstGeom>
        </p:spPr>
        <p:txBody>
          <a:bodyPr wrap="square">
            <a:spAutoFit/>
          </a:bodyPr>
          <a:lstStyle/>
          <a:p>
            <a:pPr marL="171450" indent="-171450">
              <a:buFont typeface="Arial" panose="020B0604020202020204" pitchFamily="34" charset="0"/>
              <a:buChar char="•"/>
            </a:pPr>
            <a:r>
              <a:rPr lang="en-GB" sz="1000" dirty="0" smtClean="0"/>
              <a:t>Recruitment of Flexible Workers has now moved to the core recruitment team and additional posts are in place to support increased recruitment activity which is being supported by the “Bank with Us” challenge that was launched on 1 September.</a:t>
            </a:r>
          </a:p>
          <a:p>
            <a:pPr marL="171450" indent="-171450">
              <a:buFont typeface="Arial" panose="020B0604020202020204" pitchFamily="34" charset="0"/>
              <a:buChar char="•"/>
            </a:pPr>
            <a:r>
              <a:rPr lang="en-GB" sz="1000" dirty="0" smtClean="0"/>
              <a:t>Centralisation </a:t>
            </a:r>
            <a:r>
              <a:rPr lang="en-GB" sz="1000" dirty="0"/>
              <a:t>of the management of all agency spend is well underway and all agency spend </a:t>
            </a:r>
            <a:r>
              <a:rPr lang="en-GB" sz="1000" dirty="0" smtClean="0"/>
              <a:t>with the aim of all spend being on the </a:t>
            </a:r>
            <a:r>
              <a:rPr lang="en-GB" sz="1000" dirty="0"/>
              <a:t>WFMS form 2 October.  </a:t>
            </a:r>
            <a:endParaRPr lang="en-GB" sz="1000" dirty="0" smtClean="0"/>
          </a:p>
          <a:p>
            <a:pPr marL="171450" indent="-171450">
              <a:buFont typeface="Arial" panose="020B0604020202020204" pitchFamily="34" charset="0"/>
              <a:buChar char="•"/>
            </a:pPr>
            <a:r>
              <a:rPr lang="en-GB" sz="1000" dirty="0" smtClean="0"/>
              <a:t>Implementation </a:t>
            </a:r>
            <a:r>
              <a:rPr lang="en-GB" sz="1000" dirty="0"/>
              <a:t>of the </a:t>
            </a:r>
            <a:r>
              <a:rPr lang="en-GB" sz="1000" dirty="0" err="1"/>
              <a:t>SafeCare</a:t>
            </a:r>
            <a:r>
              <a:rPr lang="en-GB" sz="1000" dirty="0"/>
              <a:t> module of  the </a:t>
            </a:r>
            <a:r>
              <a:rPr lang="en-GB" sz="1000" dirty="0" smtClean="0"/>
              <a:t>Workforce </a:t>
            </a:r>
            <a:r>
              <a:rPr lang="en-GB" sz="1000" dirty="0"/>
              <a:t>Management system which allows the Trust to compare </a:t>
            </a:r>
            <a:r>
              <a:rPr lang="en-GB" sz="1000" dirty="0" smtClean="0"/>
              <a:t>actual </a:t>
            </a:r>
            <a:r>
              <a:rPr lang="en-GB" sz="1000" dirty="0"/>
              <a:t>staffing with demand driven by patient acuity </a:t>
            </a:r>
            <a:r>
              <a:rPr lang="en-GB" sz="1000" dirty="0" smtClean="0"/>
              <a:t>across inpatient units is </a:t>
            </a:r>
            <a:r>
              <a:rPr lang="en-GB" sz="1000" dirty="0"/>
              <a:t>currently being </a:t>
            </a:r>
            <a:r>
              <a:rPr lang="en-GB" sz="1000" dirty="0" smtClean="0"/>
              <a:t>implemented and should be complete by the end of October.  This will </a:t>
            </a:r>
            <a:r>
              <a:rPr lang="en-GB" sz="1000" dirty="0"/>
              <a:t>support the Trust to ensure staffing levels are appropriate to patient needs</a:t>
            </a:r>
            <a:r>
              <a:rPr lang="en-GB" sz="1000" dirty="0" smtClean="0"/>
              <a:t>.</a:t>
            </a:r>
          </a:p>
          <a:p>
            <a:pPr marL="171450" indent="-171450">
              <a:buFont typeface="Arial" panose="020B0604020202020204" pitchFamily="34" charset="0"/>
              <a:buChar char="•"/>
            </a:pPr>
            <a:r>
              <a:rPr lang="en-GB" sz="1000" dirty="0" smtClean="0"/>
              <a:t>The Carter 90 Day improvement challenge is focusing the Trust on floor to Board Rostering reporting with the aim of improving the equity, efficiency and safety of rosters.</a:t>
            </a:r>
            <a:endParaRPr lang="en-GB" sz="1000" dirty="0"/>
          </a:p>
          <a:p>
            <a:pPr marL="171450" indent="-171450">
              <a:buFont typeface="Arial" panose="020B0604020202020204" pitchFamily="34" charset="0"/>
              <a:buChar char="•"/>
            </a:pPr>
            <a:endParaRPr lang="en-GB" sz="1200" dirty="0" smtClean="0"/>
          </a:p>
        </p:txBody>
      </p:sp>
      <p:sp>
        <p:nvSpPr>
          <p:cNvPr id="11" name="Oval 10"/>
          <p:cNvSpPr/>
          <p:nvPr/>
        </p:nvSpPr>
        <p:spPr>
          <a:xfrm>
            <a:off x="251520" y="852757"/>
            <a:ext cx="1254178" cy="118217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200" dirty="0" smtClean="0"/>
              <a:t>Temporary Staffing Spend</a:t>
            </a:r>
            <a:endParaRPr lang="en-GB" sz="1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4509121"/>
            <a:ext cx="4063268" cy="2256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592" y="2348880"/>
            <a:ext cx="7973699" cy="450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0130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0" y="908720"/>
            <a:ext cx="7020000" cy="1182170"/>
          </a:xfrm>
        </p:spPr>
        <p:txBody>
          <a:bodyPr>
            <a:normAutofit fontScale="90000"/>
          </a:bodyPr>
          <a:lstStyle/>
          <a:p>
            <a:pPr algn="just"/>
            <a:r>
              <a:rPr lang="en-GB" sz="1300" dirty="0"/>
              <a:t>Sickness </a:t>
            </a:r>
            <a:r>
              <a:rPr lang="en-GB" sz="1300" dirty="0" smtClean="0"/>
              <a:t>has increased slightly in August to stand at 3.85%. The increase has been experienced across all directorates except Older Peoples. The current rate is above the Trust target but below comparable periods over the last three previous years.  The increase has been driven by a rise in long-term sickness episodes, particularly those relating to </a:t>
            </a:r>
            <a:r>
              <a:rPr lang="en-GB" sz="1300" i="1" dirty="0" smtClean="0"/>
              <a:t>stress</a:t>
            </a:r>
            <a:r>
              <a:rPr lang="en-GB" sz="1300" dirty="0" smtClean="0"/>
              <a:t> and </a:t>
            </a:r>
            <a:r>
              <a:rPr lang="en-GB" sz="1300" i="1" dirty="0" smtClean="0"/>
              <a:t>musculoskeletal problems</a:t>
            </a:r>
            <a:r>
              <a:rPr lang="en-GB" sz="1300" dirty="0" smtClean="0"/>
              <a:t>. </a:t>
            </a:r>
            <a:r>
              <a:rPr lang="en-GB" sz="1300" i="1" dirty="0" smtClean="0"/>
              <a:t>Cold and flu</a:t>
            </a:r>
            <a:r>
              <a:rPr lang="en-GB" sz="1300" dirty="0" smtClean="0"/>
              <a:t> absence is now very low but likely to rise as we move into the autumn. Occupation Health will be promoting Flu vaccinations to try to counter the likely increase.</a:t>
            </a:r>
            <a:endParaRPr lang="en-GB" sz="1300" i="1" dirty="0"/>
          </a:p>
        </p:txBody>
      </p:sp>
      <p:sp>
        <p:nvSpPr>
          <p:cNvPr id="13" name="Oval 12"/>
          <p:cNvSpPr/>
          <p:nvPr/>
        </p:nvSpPr>
        <p:spPr>
          <a:xfrm>
            <a:off x="293486" y="908720"/>
            <a:ext cx="1182170" cy="118217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400" dirty="0"/>
              <a:t>Sickness</a:t>
            </a:r>
          </a:p>
        </p:txBody>
      </p:sp>
      <p:sp>
        <p:nvSpPr>
          <p:cNvPr id="14" name="TextBox 13"/>
          <p:cNvSpPr txBox="1"/>
          <p:nvPr/>
        </p:nvSpPr>
        <p:spPr>
          <a:xfrm>
            <a:off x="659281" y="2329135"/>
            <a:ext cx="1032399" cy="276999"/>
          </a:xfrm>
          <a:prstGeom prst="rect">
            <a:avLst/>
          </a:prstGeom>
          <a:noFill/>
        </p:spPr>
        <p:txBody>
          <a:bodyPr wrap="none" rtlCol="0">
            <a:spAutoFit/>
          </a:bodyPr>
          <a:lstStyle/>
          <a:p>
            <a:pPr algn="r"/>
            <a:r>
              <a:rPr lang="en-GB" sz="1200" dirty="0" smtClean="0"/>
              <a:t>Target: 3.50%</a:t>
            </a:r>
            <a:endParaRPr lang="en-GB" sz="1200" dirty="0"/>
          </a:p>
        </p:txBody>
      </p:sp>
      <p:sp>
        <p:nvSpPr>
          <p:cNvPr id="15" name="TextBox 14"/>
          <p:cNvSpPr txBox="1"/>
          <p:nvPr/>
        </p:nvSpPr>
        <p:spPr>
          <a:xfrm>
            <a:off x="335027" y="2725130"/>
            <a:ext cx="1356653" cy="276999"/>
          </a:xfrm>
          <a:prstGeom prst="rect">
            <a:avLst/>
          </a:prstGeom>
          <a:noFill/>
        </p:spPr>
        <p:txBody>
          <a:bodyPr wrap="none" rtlCol="0">
            <a:spAutoFit/>
          </a:bodyPr>
          <a:lstStyle/>
          <a:p>
            <a:pPr algn="r"/>
            <a:r>
              <a:rPr lang="en-GB" sz="1200" dirty="0" smtClean="0"/>
              <a:t>This Month: 3.85%</a:t>
            </a:r>
            <a:endParaRPr lang="en-GB" sz="1200" dirty="0"/>
          </a:p>
        </p:txBody>
      </p:sp>
      <p:sp>
        <p:nvSpPr>
          <p:cNvPr id="16" name="TextBox 15"/>
          <p:cNvSpPr txBox="1"/>
          <p:nvPr/>
        </p:nvSpPr>
        <p:spPr>
          <a:xfrm>
            <a:off x="303095" y="3121125"/>
            <a:ext cx="1388585" cy="276999"/>
          </a:xfrm>
          <a:prstGeom prst="rect">
            <a:avLst/>
          </a:prstGeom>
          <a:noFill/>
        </p:spPr>
        <p:txBody>
          <a:bodyPr wrap="none" rtlCol="0">
            <a:spAutoFit/>
          </a:bodyPr>
          <a:lstStyle/>
          <a:p>
            <a:pPr algn="r"/>
            <a:r>
              <a:rPr lang="en-GB" sz="1200" dirty="0" smtClean="0"/>
              <a:t>Last Month: 3.63%</a:t>
            </a:r>
            <a:endParaRPr lang="en-GB" sz="1200" dirty="0"/>
          </a:p>
        </p:txBody>
      </p:sp>
      <p:sp>
        <p:nvSpPr>
          <p:cNvPr id="17" name="TextBox 16"/>
          <p:cNvSpPr txBox="1"/>
          <p:nvPr/>
        </p:nvSpPr>
        <p:spPr>
          <a:xfrm>
            <a:off x="493852" y="3517121"/>
            <a:ext cx="1197828" cy="276999"/>
          </a:xfrm>
          <a:prstGeom prst="rect">
            <a:avLst/>
          </a:prstGeom>
          <a:noFill/>
        </p:spPr>
        <p:txBody>
          <a:bodyPr wrap="none" rtlCol="0">
            <a:spAutoFit/>
          </a:bodyPr>
          <a:lstStyle/>
          <a:p>
            <a:pPr algn="r"/>
            <a:r>
              <a:rPr lang="en-GB" sz="1200" dirty="0" smtClean="0"/>
              <a:t>Last Year: 4.05%</a:t>
            </a:r>
            <a:endParaRPr lang="en-GB" sz="1200" dirty="0"/>
          </a:p>
        </p:txBody>
      </p:sp>
      <p:pic>
        <p:nvPicPr>
          <p:cNvPr id="5" name="Picture 3"/>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862701" y="2160588"/>
            <a:ext cx="3294522" cy="215900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462016" y="2160588"/>
            <a:ext cx="3296793" cy="2159000"/>
          </a:xfrm>
          <a:prstGeom prst="rect">
            <a:avLst/>
          </a:prstGeom>
          <a:noFill/>
          <a:ln w="12700">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Grp="1" noChangeAspect="1" noChangeArrowheads="1"/>
          </p:cNvPicPr>
          <p:nvPr>
            <p:ph sz="half" idx="13"/>
          </p:nvPr>
        </p:nvPicPr>
        <p:blipFill>
          <a:blip r:embed="rId4" cstate="print">
            <a:extLst>
              <a:ext uri="{28A0092B-C50C-407E-A947-70E740481C1C}">
                <a14:useLocalDpi xmlns:a14="http://schemas.microsoft.com/office/drawing/2010/main" val="0"/>
              </a:ext>
            </a:extLst>
          </a:blip>
          <a:srcRect/>
          <a:stretch>
            <a:fillRect/>
          </a:stretch>
        </p:blipFill>
        <p:spPr bwMode="auto">
          <a:xfrm>
            <a:off x="1862701" y="4500563"/>
            <a:ext cx="3294522" cy="215900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Grp="1" noChangeAspect="1" noChangeArrowheads="1"/>
          </p:cNvPicPr>
          <p:nvPr>
            <p:ph sz="half" idx="14"/>
          </p:nvPr>
        </p:nvPicPr>
        <p:blipFill>
          <a:blip r:embed="rId5" cstate="print">
            <a:extLst>
              <a:ext uri="{28A0092B-C50C-407E-A947-70E740481C1C}">
                <a14:useLocalDpi xmlns:a14="http://schemas.microsoft.com/office/drawing/2010/main" val="0"/>
              </a:ext>
            </a:extLst>
          </a:blip>
          <a:srcRect/>
          <a:stretch>
            <a:fillRect/>
          </a:stretch>
        </p:blipFill>
        <p:spPr bwMode="auto">
          <a:xfrm>
            <a:off x="5463151" y="4500563"/>
            <a:ext cx="3294522" cy="215900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6835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GB" sz="1300" dirty="0" smtClean="0"/>
              <a:t>The vacancy rate has increased slightly to 11.62% in August from 10.93% in July. The long-term increase in the Trust vacancy rate is driven by the growing budget shortfall in </a:t>
            </a:r>
            <a:r>
              <a:rPr lang="en-GB" sz="1300" i="1" dirty="0" smtClean="0"/>
              <a:t>Qualified Nursing </a:t>
            </a:r>
            <a:r>
              <a:rPr lang="en-GB" sz="1300" dirty="0" smtClean="0"/>
              <a:t>staff , most particularly bands 5 and 6.</a:t>
            </a:r>
            <a:endParaRPr lang="en-GB" sz="1300" dirty="0"/>
          </a:p>
        </p:txBody>
      </p:sp>
      <p:sp>
        <p:nvSpPr>
          <p:cNvPr id="12" name="Oval 11"/>
          <p:cNvSpPr/>
          <p:nvPr/>
        </p:nvSpPr>
        <p:spPr>
          <a:xfrm>
            <a:off x="293486" y="908720"/>
            <a:ext cx="1182170" cy="118217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400" dirty="0"/>
              <a:t>Vacancy</a:t>
            </a:r>
          </a:p>
        </p:txBody>
      </p:sp>
      <p:sp>
        <p:nvSpPr>
          <p:cNvPr id="13" name="TextBox 12"/>
          <p:cNvSpPr txBox="1"/>
          <p:nvPr/>
        </p:nvSpPr>
        <p:spPr>
          <a:xfrm>
            <a:off x="737829" y="2329135"/>
            <a:ext cx="953851" cy="276999"/>
          </a:xfrm>
          <a:prstGeom prst="rect">
            <a:avLst/>
          </a:prstGeom>
          <a:noFill/>
        </p:spPr>
        <p:txBody>
          <a:bodyPr wrap="none" rtlCol="0">
            <a:spAutoFit/>
          </a:bodyPr>
          <a:lstStyle/>
          <a:p>
            <a:pPr algn="r"/>
            <a:r>
              <a:rPr lang="en-GB" sz="1200" dirty="0" smtClean="0"/>
              <a:t>Target: 9.0%</a:t>
            </a:r>
            <a:endParaRPr lang="en-GB" sz="1200" dirty="0"/>
          </a:p>
        </p:txBody>
      </p:sp>
      <p:sp>
        <p:nvSpPr>
          <p:cNvPr id="14" name="TextBox 13"/>
          <p:cNvSpPr txBox="1"/>
          <p:nvPr/>
        </p:nvSpPr>
        <p:spPr>
          <a:xfrm>
            <a:off x="256479" y="2725130"/>
            <a:ext cx="1435201" cy="276999"/>
          </a:xfrm>
          <a:prstGeom prst="rect">
            <a:avLst/>
          </a:prstGeom>
          <a:noFill/>
        </p:spPr>
        <p:txBody>
          <a:bodyPr wrap="none" rtlCol="0">
            <a:spAutoFit/>
          </a:bodyPr>
          <a:lstStyle/>
          <a:p>
            <a:pPr algn="r"/>
            <a:r>
              <a:rPr lang="en-GB" sz="1200" dirty="0" smtClean="0"/>
              <a:t>This Month: 11.62%</a:t>
            </a:r>
            <a:endParaRPr lang="en-GB" sz="1200" dirty="0"/>
          </a:p>
        </p:txBody>
      </p:sp>
      <p:sp>
        <p:nvSpPr>
          <p:cNvPr id="15" name="TextBox 14"/>
          <p:cNvSpPr txBox="1"/>
          <p:nvPr/>
        </p:nvSpPr>
        <p:spPr>
          <a:xfrm>
            <a:off x="259813" y="3121125"/>
            <a:ext cx="1431867" cy="276999"/>
          </a:xfrm>
          <a:prstGeom prst="rect">
            <a:avLst/>
          </a:prstGeom>
          <a:noFill/>
        </p:spPr>
        <p:txBody>
          <a:bodyPr wrap="none" rtlCol="0">
            <a:spAutoFit/>
          </a:bodyPr>
          <a:lstStyle/>
          <a:p>
            <a:pPr algn="r"/>
            <a:r>
              <a:rPr lang="en-GB" sz="1200" dirty="0" smtClean="0"/>
              <a:t>Last Month: 10.93%</a:t>
            </a:r>
            <a:endParaRPr lang="en-GB" sz="1200" dirty="0"/>
          </a:p>
        </p:txBody>
      </p:sp>
      <p:sp>
        <p:nvSpPr>
          <p:cNvPr id="16" name="TextBox 15"/>
          <p:cNvSpPr txBox="1"/>
          <p:nvPr/>
        </p:nvSpPr>
        <p:spPr>
          <a:xfrm>
            <a:off x="415305" y="3517121"/>
            <a:ext cx="1276375" cy="276999"/>
          </a:xfrm>
          <a:prstGeom prst="rect">
            <a:avLst/>
          </a:prstGeom>
          <a:noFill/>
        </p:spPr>
        <p:txBody>
          <a:bodyPr wrap="none" rtlCol="0">
            <a:spAutoFit/>
          </a:bodyPr>
          <a:lstStyle/>
          <a:p>
            <a:pPr algn="r"/>
            <a:r>
              <a:rPr lang="en-GB" sz="1200" dirty="0" smtClean="0"/>
              <a:t>Last Year: 79.22%</a:t>
            </a:r>
            <a:endParaRPr lang="en-GB" sz="1200" dirty="0"/>
          </a:p>
        </p:txBody>
      </p:sp>
      <p:pic>
        <p:nvPicPr>
          <p:cNvPr id="3074"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862134" y="2160588"/>
            <a:ext cx="3295656" cy="215900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461447" y="2160588"/>
            <a:ext cx="3297931" cy="215900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Grp="1" noChangeAspect="1" noChangeArrowheads="1"/>
          </p:cNvPicPr>
          <p:nvPr>
            <p:ph sz="half" idx="14"/>
          </p:nvPr>
        </p:nvPicPr>
        <p:blipFill>
          <a:blip r:embed="rId4" cstate="print">
            <a:extLst>
              <a:ext uri="{28A0092B-C50C-407E-A947-70E740481C1C}">
                <a14:useLocalDpi xmlns:a14="http://schemas.microsoft.com/office/drawing/2010/main" val="0"/>
              </a:ext>
            </a:extLst>
          </a:blip>
          <a:srcRect/>
          <a:stretch>
            <a:fillRect/>
          </a:stretch>
        </p:blipFill>
        <p:spPr bwMode="auto">
          <a:xfrm>
            <a:off x="5462584" y="4500563"/>
            <a:ext cx="3295656" cy="215900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Grp="1" noChangeAspect="1" noChangeArrowheads="1"/>
          </p:cNvPicPr>
          <p:nvPr>
            <p:ph sz="half" idx="13"/>
          </p:nvPr>
        </p:nvPicPr>
        <p:blipFill>
          <a:blip r:embed="rId5" cstate="print">
            <a:extLst>
              <a:ext uri="{28A0092B-C50C-407E-A947-70E740481C1C}">
                <a14:useLocalDpi xmlns:a14="http://schemas.microsoft.com/office/drawing/2010/main" val="0"/>
              </a:ext>
            </a:extLst>
          </a:blip>
          <a:srcRect/>
          <a:stretch>
            <a:fillRect/>
          </a:stretch>
        </p:blipFill>
        <p:spPr bwMode="auto">
          <a:xfrm>
            <a:off x="1862701" y="4500563"/>
            <a:ext cx="3294522" cy="215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8102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GB" sz="1300" dirty="0"/>
              <a:t>The Turnover figure has </a:t>
            </a:r>
            <a:r>
              <a:rPr lang="en-GB" sz="1300" dirty="0" smtClean="0"/>
              <a:t>increased to stand at 14.94% in August from 14.53% in July.</a:t>
            </a:r>
            <a:br>
              <a:rPr lang="en-GB" sz="1300" dirty="0" smtClean="0"/>
            </a:br>
            <a:r>
              <a:rPr lang="en-GB" sz="1300" dirty="0" smtClean="0"/>
              <a:t>The increase was visible across all </a:t>
            </a:r>
            <a:r>
              <a:rPr lang="en-GB" sz="1300" dirty="0"/>
              <a:t>directorates</a:t>
            </a:r>
            <a:r>
              <a:rPr lang="en-GB" sz="1300" dirty="0" smtClean="0"/>
              <a:t>. The Trust turnover rate is being driven by a long-term  increase in turnover in the </a:t>
            </a:r>
            <a:r>
              <a:rPr lang="en-GB" sz="1300" i="1" dirty="0" smtClean="0"/>
              <a:t>Medical</a:t>
            </a:r>
            <a:r>
              <a:rPr lang="en-GB" sz="1300" dirty="0" smtClean="0"/>
              <a:t>, </a:t>
            </a:r>
            <a:r>
              <a:rPr lang="en-GB" sz="1300" i="1" dirty="0" smtClean="0"/>
              <a:t>Qualified Nursing</a:t>
            </a:r>
            <a:r>
              <a:rPr lang="en-GB" sz="1300" dirty="0" smtClean="0"/>
              <a:t>, </a:t>
            </a:r>
            <a:r>
              <a:rPr lang="en-GB" sz="1300" i="1" dirty="0" smtClean="0"/>
              <a:t>Scientific </a:t>
            </a:r>
            <a:r>
              <a:rPr lang="en-GB" sz="1300" dirty="0" smtClean="0"/>
              <a:t>staff groups.</a:t>
            </a:r>
            <a:endParaRPr lang="en-GB" sz="1300" dirty="0"/>
          </a:p>
        </p:txBody>
      </p:sp>
      <p:sp>
        <p:nvSpPr>
          <p:cNvPr id="12" name="Oval 11"/>
          <p:cNvSpPr/>
          <p:nvPr/>
        </p:nvSpPr>
        <p:spPr>
          <a:xfrm>
            <a:off x="293486" y="908720"/>
            <a:ext cx="1182170" cy="118217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400" dirty="0" smtClean="0"/>
              <a:t>Turnover</a:t>
            </a:r>
            <a:endParaRPr lang="en-GB" sz="1400" dirty="0"/>
          </a:p>
        </p:txBody>
      </p:sp>
      <p:sp>
        <p:nvSpPr>
          <p:cNvPr id="13" name="TextBox 12"/>
          <p:cNvSpPr txBox="1"/>
          <p:nvPr/>
        </p:nvSpPr>
        <p:spPr>
          <a:xfrm>
            <a:off x="580735" y="2329135"/>
            <a:ext cx="1110945" cy="276999"/>
          </a:xfrm>
          <a:prstGeom prst="rect">
            <a:avLst/>
          </a:prstGeom>
          <a:noFill/>
        </p:spPr>
        <p:txBody>
          <a:bodyPr wrap="none" rtlCol="0">
            <a:spAutoFit/>
          </a:bodyPr>
          <a:lstStyle/>
          <a:p>
            <a:pPr algn="r"/>
            <a:r>
              <a:rPr lang="en-GB" sz="1200" dirty="0" smtClean="0"/>
              <a:t>Target: 12.00%</a:t>
            </a:r>
            <a:endParaRPr lang="en-GB" sz="1200" dirty="0"/>
          </a:p>
        </p:txBody>
      </p:sp>
      <p:sp>
        <p:nvSpPr>
          <p:cNvPr id="14" name="TextBox 13"/>
          <p:cNvSpPr txBox="1"/>
          <p:nvPr/>
        </p:nvSpPr>
        <p:spPr>
          <a:xfrm>
            <a:off x="256479" y="2725130"/>
            <a:ext cx="1435201" cy="276999"/>
          </a:xfrm>
          <a:prstGeom prst="rect">
            <a:avLst/>
          </a:prstGeom>
          <a:noFill/>
        </p:spPr>
        <p:txBody>
          <a:bodyPr wrap="none" rtlCol="0">
            <a:spAutoFit/>
          </a:bodyPr>
          <a:lstStyle/>
          <a:p>
            <a:pPr algn="r"/>
            <a:r>
              <a:rPr lang="en-GB" sz="1200" dirty="0" smtClean="0"/>
              <a:t>This Month: 14.94%</a:t>
            </a:r>
            <a:endParaRPr lang="en-GB" sz="1200" dirty="0"/>
          </a:p>
        </p:txBody>
      </p:sp>
      <p:sp>
        <p:nvSpPr>
          <p:cNvPr id="15" name="TextBox 14"/>
          <p:cNvSpPr txBox="1"/>
          <p:nvPr/>
        </p:nvSpPr>
        <p:spPr>
          <a:xfrm>
            <a:off x="224547" y="3121125"/>
            <a:ext cx="1467133" cy="276999"/>
          </a:xfrm>
          <a:prstGeom prst="rect">
            <a:avLst/>
          </a:prstGeom>
          <a:noFill/>
        </p:spPr>
        <p:txBody>
          <a:bodyPr wrap="none" rtlCol="0">
            <a:spAutoFit/>
          </a:bodyPr>
          <a:lstStyle/>
          <a:p>
            <a:pPr algn="r"/>
            <a:r>
              <a:rPr lang="en-GB" sz="1200" dirty="0" smtClean="0"/>
              <a:t>Last Month: 14.53%</a:t>
            </a:r>
            <a:endParaRPr lang="en-GB" sz="1200" dirty="0"/>
          </a:p>
        </p:txBody>
      </p:sp>
      <p:sp>
        <p:nvSpPr>
          <p:cNvPr id="16" name="TextBox 15"/>
          <p:cNvSpPr txBox="1"/>
          <p:nvPr/>
        </p:nvSpPr>
        <p:spPr>
          <a:xfrm>
            <a:off x="415305" y="3517121"/>
            <a:ext cx="1276375" cy="276999"/>
          </a:xfrm>
          <a:prstGeom prst="rect">
            <a:avLst/>
          </a:prstGeom>
          <a:noFill/>
        </p:spPr>
        <p:txBody>
          <a:bodyPr wrap="none" rtlCol="0">
            <a:spAutoFit/>
          </a:bodyPr>
          <a:lstStyle/>
          <a:p>
            <a:pPr algn="r"/>
            <a:r>
              <a:rPr lang="en-GB" sz="1200" dirty="0" smtClean="0"/>
              <a:t>Last Year: 13.87%</a:t>
            </a:r>
            <a:endParaRPr lang="en-GB" sz="1200" dirty="0"/>
          </a:p>
        </p:txBody>
      </p:sp>
      <p:pic>
        <p:nvPicPr>
          <p:cNvPr id="1027" name="Picture 3"/>
          <p:cNvPicPr>
            <a:picLocks noGrp="1" noChangeAspect="1" noChangeArrowheads="1"/>
          </p:cNvPicPr>
          <p:nvPr>
            <p:ph sz="half" idx="14"/>
          </p:nvPr>
        </p:nvPicPr>
        <p:blipFill>
          <a:blip r:embed="rId2" cstate="print">
            <a:extLst>
              <a:ext uri="{28A0092B-C50C-407E-A947-70E740481C1C}">
                <a14:useLocalDpi xmlns:a14="http://schemas.microsoft.com/office/drawing/2010/main" val="0"/>
              </a:ext>
            </a:extLst>
          </a:blip>
          <a:srcRect/>
          <a:stretch>
            <a:fillRect/>
          </a:stretch>
        </p:blipFill>
        <p:spPr bwMode="auto">
          <a:xfrm>
            <a:off x="5465870" y="4500563"/>
            <a:ext cx="3289084" cy="2159000"/>
          </a:xfrm>
          <a:prstGeom prst="rect">
            <a:avLst/>
          </a:prstGeom>
          <a:noFill/>
          <a:ln w="6350">
            <a:solidFill>
              <a:schemeClr val="bg1">
                <a:lumMod val="85000"/>
              </a:schemeClr>
            </a:solidFill>
            <a:miter lim="800000"/>
            <a:headEnd/>
            <a:tailEnd/>
          </a:ln>
          <a:effectLst/>
          <a:extLst/>
        </p:spPr>
        <p:style>
          <a:lnRef idx="1">
            <a:schemeClr val="accent2"/>
          </a:lnRef>
          <a:fillRef idx="2">
            <a:schemeClr val="accent2"/>
          </a:fillRef>
          <a:effectRef idx="1">
            <a:schemeClr val="accent2"/>
          </a:effectRef>
          <a:fontRef idx="minor">
            <a:schemeClr val="dk1"/>
          </a:fontRef>
        </p:style>
      </p:pic>
      <p:pic>
        <p:nvPicPr>
          <p:cNvPr id="2050"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862701" y="2160588"/>
            <a:ext cx="3294522" cy="2159000"/>
          </a:xfrm>
          <a:prstGeom prst="rect">
            <a:avLst/>
          </a:prstGeom>
          <a:noFill/>
          <a:ln w="6350">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half" idx="13"/>
          </p:nvPr>
        </p:nvPicPr>
        <p:blipFill>
          <a:blip r:embed="rId4" cstate="print">
            <a:extLst>
              <a:ext uri="{28A0092B-C50C-407E-A947-70E740481C1C}">
                <a14:useLocalDpi xmlns:a14="http://schemas.microsoft.com/office/drawing/2010/main" val="0"/>
              </a:ext>
            </a:extLst>
          </a:blip>
          <a:srcRect/>
          <a:stretch>
            <a:fillRect/>
          </a:stretch>
        </p:blipFill>
        <p:spPr bwMode="auto">
          <a:xfrm>
            <a:off x="1862701" y="4500563"/>
            <a:ext cx="3294522" cy="2159000"/>
          </a:xfrm>
          <a:prstGeom prst="rect">
            <a:avLst/>
          </a:prstGeom>
          <a:noFill/>
          <a:ln w="6350">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bwMode="auto">
          <a:xfrm>
            <a:off x="5462016" y="2160588"/>
            <a:ext cx="3296793" cy="2159000"/>
          </a:xfrm>
          <a:prstGeom prst="rect">
            <a:avLst/>
          </a:prstGeom>
          <a:noFill/>
          <a:ln w="6350">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430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r>
              <a:rPr lang="en-GB" dirty="0" smtClean="0"/>
              <a:t>WRES</a:t>
            </a:r>
            <a:endParaRPr lang="en-GB" dirty="0"/>
          </a:p>
        </p:txBody>
      </p:sp>
      <p:graphicFrame>
        <p:nvGraphicFramePr>
          <p:cNvPr id="6" name="Chart 5"/>
          <p:cNvGraphicFramePr>
            <a:graphicFrameLocks/>
          </p:cNvGraphicFramePr>
          <p:nvPr>
            <p:extLst>
              <p:ext uri="{D42A27DB-BD31-4B8C-83A1-F6EECF244321}">
                <p14:modId xmlns:p14="http://schemas.microsoft.com/office/powerpoint/2010/main" val="3382862196"/>
              </p:ext>
            </p:extLst>
          </p:nvPr>
        </p:nvGraphicFramePr>
        <p:xfrm>
          <a:off x="611560" y="1628800"/>
          <a:ext cx="4176464" cy="20356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2635629137"/>
              </p:ext>
            </p:extLst>
          </p:nvPr>
        </p:nvGraphicFramePr>
        <p:xfrm>
          <a:off x="4860032" y="1700808"/>
          <a:ext cx="4211960" cy="1783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1057036849"/>
              </p:ext>
            </p:extLst>
          </p:nvPr>
        </p:nvGraphicFramePr>
        <p:xfrm>
          <a:off x="2339752" y="3861048"/>
          <a:ext cx="4572000" cy="24460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47353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229600" cy="1143000"/>
          </a:xfrm>
        </p:spPr>
        <p:txBody>
          <a:bodyPr/>
          <a:lstStyle/>
          <a:p>
            <a:r>
              <a:rPr lang="en-GB" dirty="0" smtClean="0"/>
              <a:t>WRES </a:t>
            </a:r>
            <a:endParaRPr lang="en-GB" dirty="0"/>
          </a:p>
        </p:txBody>
      </p:sp>
      <p:graphicFrame>
        <p:nvGraphicFramePr>
          <p:cNvPr id="9" name="Chart 8"/>
          <p:cNvGraphicFramePr>
            <a:graphicFrameLocks/>
          </p:cNvGraphicFramePr>
          <p:nvPr>
            <p:extLst>
              <p:ext uri="{D42A27DB-BD31-4B8C-83A1-F6EECF244321}">
                <p14:modId xmlns:p14="http://schemas.microsoft.com/office/powerpoint/2010/main" val="1885966690"/>
              </p:ext>
            </p:extLst>
          </p:nvPr>
        </p:nvGraphicFramePr>
        <p:xfrm>
          <a:off x="4499992" y="4114800"/>
          <a:ext cx="421196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1829802293"/>
              </p:ext>
            </p:extLst>
          </p:nvPr>
        </p:nvGraphicFramePr>
        <p:xfrm>
          <a:off x="467544" y="1628800"/>
          <a:ext cx="4104456" cy="2247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2663704583"/>
              </p:ext>
            </p:extLst>
          </p:nvPr>
        </p:nvGraphicFramePr>
        <p:xfrm>
          <a:off x="4644008" y="1700808"/>
          <a:ext cx="4139952" cy="21602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ext uri="{D42A27DB-BD31-4B8C-83A1-F6EECF244321}">
                <p14:modId xmlns:p14="http://schemas.microsoft.com/office/powerpoint/2010/main" val="2366008172"/>
              </p:ext>
            </p:extLst>
          </p:nvPr>
        </p:nvGraphicFramePr>
        <p:xfrm>
          <a:off x="395536" y="3933056"/>
          <a:ext cx="3672408"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33082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13112</TotalTime>
  <Words>567</Words>
  <Application>Microsoft Office PowerPoint</Application>
  <PresentationFormat>On-screen Show (4:3)</PresentationFormat>
  <Paragraphs>48</Paragraphs>
  <Slides>8</Slides>
  <Notes>2</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Workforce Performance Report August 2017</vt:lpstr>
      <vt:lpstr>Temporary staffing spend now includes GPs in the OOH service that have moved onto payroll.  Without this temporary staffing spend in August would have remained at July’s levels.  This also accounts for £190K of the £300k increase in bank spend .  Removing this factor Bank spend still increased to near its height. Bank spend returned to average level in the Adults directorate with little change elsewhere (excluding OOH GP impact).   There has been a £100k decrease in agency spend compared to July, despite peak holiday season.   This decrease  is  due to a £150k decrease in  the Additional Clinical Services staffing group, 1/3 of which was offset by an increase in bank the remainder being an overall decrease in temporary staffing use.  Agency spend was 80.74% above the ceiling set by NHSI and overrides have continued to rise since the start of the FY.  Reported reason for Agency use for units on the WFMS has increased steadily from the beginning of the FY from 52% to 62%.  20% was used for increased workload / acuity and 4% for sickness.  </vt:lpstr>
      <vt:lpstr>PowerPoint Presentation</vt:lpstr>
      <vt:lpstr>Sickness has increased slightly in August to stand at 3.85%. The increase has been experienced across all directorates except Older Peoples. The current rate is above the Trust target but below comparable periods over the last three previous years.  The increase has been driven by a rise in long-term sickness episodes, particularly those relating to stress and musculoskeletal problems. Cold and flu absence is now very low but likely to rise as we move into the autumn. Occupation Health will be promoting Flu vaccinations to try to counter the likely increase.</vt:lpstr>
      <vt:lpstr>The vacancy rate has increased slightly to 11.62% in August from 10.93% in July. The long-term increase in the Trust vacancy rate is driven by the growing budget shortfall in Qualified Nursing staff , most particularly bands 5 and 6.</vt:lpstr>
      <vt:lpstr>The Turnover figure has increased to stand at 14.94% in August from 14.53% in July. The increase was visible across all directorates. The Trust turnover rate is being driven by a long-term  increase in turnover in the Medical, Qualified Nursing, Scientific staff groups.</vt:lpstr>
      <vt:lpstr>WRES</vt:lpstr>
      <vt:lpstr>WRES </vt:lpstr>
    </vt:vector>
  </TitlesOfParts>
  <Company>Oxford Health NHS Foundation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Workforce Performance Report September 2015</dc:title>
  <dc:creator>Williams Angela (RNU) Oxford Health</dc:creator>
  <cp:lastModifiedBy>Denton Simon (RNU) Oxford Health</cp:lastModifiedBy>
  <cp:revision>989</cp:revision>
  <cp:lastPrinted>2017-07-14T08:54:52Z</cp:lastPrinted>
  <dcterms:created xsi:type="dcterms:W3CDTF">2015-09-07T13:55:20Z</dcterms:created>
  <dcterms:modified xsi:type="dcterms:W3CDTF">2017-09-15T11:16:37Z</dcterms:modified>
</cp:coreProperties>
</file>