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1" r:id="rId3"/>
    <p:sldId id="342" r:id="rId4"/>
    <p:sldId id="343" r:id="rId5"/>
    <p:sldId id="344" r:id="rId6"/>
    <p:sldId id="337" r:id="rId7"/>
    <p:sldId id="338" r:id="rId8"/>
    <p:sldId id="339" r:id="rId9"/>
    <p:sldId id="351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ton Simon (RNU) Oxford Health" initials="DS(O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86443" autoAdjust="0"/>
  </p:normalViewPr>
  <p:slideViewPr>
    <p:cSldViewPr>
      <p:cViewPr>
        <p:scale>
          <a:sx n="90" d="100"/>
          <a:sy n="90" d="100"/>
        </p:scale>
        <p:origin x="-91" y="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3"/>
    </p:cViewPr>
  </p:sorterViewPr>
  <p:notesViewPr>
    <p:cSldViewPr>
      <p:cViewPr varScale="1">
        <p:scale>
          <a:sx n="46" d="100"/>
          <a:sy n="46" d="100"/>
        </p:scale>
        <p:origin x="-302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21085C8D-3FA4-4346-AEE1-27B731AFC433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C17F0871-DB84-4603-94F9-84D2B4584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42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7891A-AF77-462C-BFAD-88AABF3DEEFF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095C5-F524-4815-BE6B-F2F065A4A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9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95C5-F524-4815-BE6B-F2F065A4A9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9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95C5-F524-4815-BE6B-F2F065A4A9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97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95C5-F524-4815-BE6B-F2F065A4A9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9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95C5-F524-4815-BE6B-F2F065A4A9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9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95C5-F524-4815-BE6B-F2F065A4A93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9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5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89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13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68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65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0" y="908720"/>
            <a:ext cx="7020000" cy="100811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0" y="2132856"/>
            <a:ext cx="342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0" y="2132856"/>
            <a:ext cx="342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800000" y="4321695"/>
            <a:ext cx="342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400000" y="4321695"/>
            <a:ext cx="342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739305" y="2132856"/>
            <a:ext cx="0" cy="435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62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82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22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06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71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5C74-E7C1-4559-B6B0-D204E48E4869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38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65C74-E7C1-4559-B6B0-D204E48E4869}" type="datetimeFigureOut">
              <a:rPr lang="en-GB" smtClean="0"/>
              <a:t>19/04/2017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DDC7-7BD8-4C4E-A9C9-ECA69DEF4C6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548128" cy="50749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7544" y="2426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Workforce Performance Report (March</a:t>
            </a:r>
            <a:r>
              <a:rPr lang="en-GB" sz="1200" b="1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2017)</a:t>
            </a:r>
            <a:b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Workforce (Executive Lead – Mike McEnaney)</a:t>
            </a:r>
            <a:endParaRPr lang="en-GB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0080" y="116632"/>
            <a:ext cx="8784976" cy="666936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80" y="836712"/>
            <a:ext cx="878497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93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Workforce Performance Report</a:t>
            </a:r>
            <a:br>
              <a:rPr lang="en-GB" sz="2400" b="1" dirty="0" smtClean="0"/>
            </a:br>
            <a:r>
              <a:rPr lang="en-GB" sz="2400" b="1" dirty="0" smtClean="0"/>
              <a:t>March 2017</a:t>
            </a:r>
            <a:endParaRPr lang="en-GB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Mike McEnaney</a:t>
            </a:r>
          </a:p>
          <a:p>
            <a:r>
              <a:rPr lang="en-GB" sz="2400" dirty="0" smtClean="0"/>
              <a:t>Director of Finance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676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47613" y="1037838"/>
            <a:ext cx="7005637" cy="81200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1400" dirty="0" smtClean="0"/>
              <a:t>There has been an increase of £1.3m in agency spend compared to February, £1.275m of which is for units that are not on WFMS.  It is believed that this is largely due to a correction in account coding and holiday cover.  Of the increase  £470k is in medical and dental staffing , £324K is in Nursing and £214k is in Additional Clinical Services. Agency </a:t>
            </a:r>
            <a:r>
              <a:rPr lang="en-GB" sz="1400" dirty="0"/>
              <a:t>spend was 196% above the ceiling set by NHSI</a:t>
            </a:r>
            <a:r>
              <a:rPr lang="en-GB" sz="1400" dirty="0" smtClean="0"/>
              <a:t>.  NHSI overrides have remained static.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 smtClean="0"/>
              <a:t> </a:t>
            </a:r>
            <a:endParaRPr lang="en-GB" sz="1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691680" y="2104048"/>
            <a:ext cx="0" cy="46085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1214" y="2725130"/>
            <a:ext cx="1470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This Month: 18.90% </a:t>
            </a:r>
          </a:p>
          <a:p>
            <a:pPr algn="r"/>
            <a:r>
              <a:rPr lang="en-GB" sz="1200" dirty="0" smtClean="0"/>
              <a:t>£3.483m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24547" y="3317259"/>
            <a:ext cx="146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Month: 11.23% </a:t>
            </a:r>
            <a:endParaRPr lang="en-GB" sz="1200" dirty="0"/>
          </a:p>
          <a:p>
            <a:pPr algn="r"/>
            <a:r>
              <a:rPr lang="en-GB" sz="1200" dirty="0"/>
              <a:t>£</a:t>
            </a:r>
            <a:r>
              <a:rPr lang="en-GB" sz="1200" dirty="0" smtClean="0"/>
              <a:t>2.064m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15305" y="3922261"/>
            <a:ext cx="127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Year: 10.85%</a:t>
            </a:r>
          </a:p>
          <a:p>
            <a:pPr algn="r"/>
            <a:r>
              <a:rPr lang="en-GB" sz="1200" dirty="0" smtClean="0"/>
              <a:t>£1.967m</a:t>
            </a:r>
            <a:endParaRPr lang="en-GB" sz="1200" dirty="0"/>
          </a:p>
        </p:txBody>
      </p:sp>
      <p:sp>
        <p:nvSpPr>
          <p:cNvPr id="27" name="Oval 26"/>
          <p:cNvSpPr/>
          <p:nvPr/>
        </p:nvSpPr>
        <p:spPr>
          <a:xfrm>
            <a:off x="251520" y="852757"/>
            <a:ext cx="1254178" cy="11821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Temporary Staffing Spend</a:t>
            </a:r>
            <a:endParaRPr lang="en-GB" sz="1200" dirty="0"/>
          </a:p>
        </p:txBody>
      </p:sp>
      <p:sp>
        <p:nvSpPr>
          <p:cNvPr id="26" name="TextBox 4"/>
          <p:cNvSpPr txBox="1"/>
          <p:nvPr/>
        </p:nvSpPr>
        <p:spPr>
          <a:xfrm>
            <a:off x="2339752" y="4911427"/>
            <a:ext cx="609600" cy="171450"/>
          </a:xfrm>
          <a:prstGeom prst="rect">
            <a:avLst/>
          </a:prstGeom>
          <a:solidFill>
            <a:srgbClr val="FF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solidFill>
                  <a:schemeClr val="bg1"/>
                </a:solidFill>
              </a:rPr>
              <a:t>Reduction </a:t>
            </a:r>
          </a:p>
        </p:txBody>
      </p:sp>
      <p:sp>
        <p:nvSpPr>
          <p:cNvPr id="25" name="TextBox 4"/>
          <p:cNvSpPr txBox="1"/>
          <p:nvPr/>
        </p:nvSpPr>
        <p:spPr>
          <a:xfrm>
            <a:off x="3149196" y="4911427"/>
            <a:ext cx="609600" cy="171450"/>
          </a:xfrm>
          <a:prstGeom prst="rect">
            <a:avLst/>
          </a:prstGeom>
          <a:solidFill>
            <a:srgbClr val="FF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solidFill>
                  <a:schemeClr val="bg1"/>
                </a:solidFill>
              </a:rPr>
              <a:t>Reduction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38" y="2180877"/>
            <a:ext cx="3456194" cy="19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58" y="2180877"/>
            <a:ext cx="3540395" cy="19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58" y="4383926"/>
            <a:ext cx="3540395" cy="230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38" y="4383926"/>
            <a:ext cx="3456194" cy="230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9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3884" y="1097593"/>
            <a:ext cx="7277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There was a 12.6% (123K) increase in agency spend for units on the WFMS in March 2017.  The reasons for use are broadly similar to February 56% to cover vacancies, 19% for increased workload.  Sickness has reduced by 1% to 3.9% whilst </a:t>
            </a:r>
            <a:r>
              <a:rPr lang="en-GB" sz="1200" dirty="0" smtClean="0"/>
              <a:t>temporary staffing used for annual leave used above budget is 1.92% (12k)</a:t>
            </a:r>
          </a:p>
        </p:txBody>
      </p:sp>
      <p:sp>
        <p:nvSpPr>
          <p:cNvPr id="11" name="Oval 10"/>
          <p:cNvSpPr/>
          <p:nvPr/>
        </p:nvSpPr>
        <p:spPr>
          <a:xfrm>
            <a:off x="251520" y="852757"/>
            <a:ext cx="1254178" cy="11821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Temporary Staffing Spend</a:t>
            </a:r>
            <a:endParaRPr lang="en-GB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0" y="2457474"/>
            <a:ext cx="3959940" cy="19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31" y="2457473"/>
            <a:ext cx="4123661" cy="19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0" y="4532558"/>
            <a:ext cx="39599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30" y="4532558"/>
            <a:ext cx="412366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7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0538" y="4941168"/>
            <a:ext cx="6748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Trust overspent the payroll budget by £600k in March .  For the financial year the Trust is underspent by £2.5m.</a:t>
            </a:r>
          </a:p>
          <a:p>
            <a:r>
              <a:rPr lang="en-GB" sz="1400" dirty="0" smtClean="0"/>
              <a:t>For March all directorates are overspend with the exception of corporate.</a:t>
            </a:r>
          </a:p>
          <a:p>
            <a:r>
              <a:rPr lang="en-GB" sz="1400" dirty="0" smtClean="0"/>
              <a:t>For </a:t>
            </a:r>
            <a:r>
              <a:rPr lang="en-GB" sz="1400" dirty="0"/>
              <a:t>the financial </a:t>
            </a:r>
            <a:r>
              <a:rPr lang="en-GB" sz="1400" dirty="0" smtClean="0"/>
              <a:t>year, Adults </a:t>
            </a:r>
            <a:r>
              <a:rPr lang="en-GB" sz="1400" dirty="0"/>
              <a:t>is </a:t>
            </a:r>
            <a:r>
              <a:rPr lang="en-GB" sz="1400" dirty="0" smtClean="0"/>
              <a:t>underspent </a:t>
            </a:r>
            <a:r>
              <a:rPr lang="en-GB" sz="1400" dirty="0"/>
              <a:t>by £</a:t>
            </a:r>
            <a:r>
              <a:rPr lang="en-GB" sz="1400" dirty="0" smtClean="0"/>
              <a:t>1m, C&amp;YP </a:t>
            </a:r>
            <a:r>
              <a:rPr lang="en-GB" sz="1400" dirty="0"/>
              <a:t>is overspent by £</a:t>
            </a:r>
            <a:r>
              <a:rPr lang="en-GB" sz="1400" dirty="0" smtClean="0"/>
              <a:t>1m, Older </a:t>
            </a:r>
            <a:r>
              <a:rPr lang="en-GB" sz="1400" dirty="0"/>
              <a:t>Peoples is underspent by £</a:t>
            </a:r>
            <a:r>
              <a:rPr lang="en-GB" sz="1400" dirty="0" smtClean="0"/>
              <a:t>615k and Corporate </a:t>
            </a:r>
            <a:r>
              <a:rPr lang="en-GB" sz="1400" dirty="0"/>
              <a:t>is underspent by £3m</a:t>
            </a:r>
          </a:p>
          <a:p>
            <a:r>
              <a:rPr lang="en-GB" sz="1400" dirty="0"/>
              <a:t>directorates overspent the payroll budget in February.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566862"/>
            <a:ext cx="6742113" cy="315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63770" y="734662"/>
            <a:ext cx="1254178" cy="11821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Total Payroll Spend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404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35099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454" y="662654"/>
            <a:ext cx="1254178" cy="11821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Total Payroll Spend</a:t>
            </a:r>
            <a:endParaRPr lang="en-GB" sz="1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19" y="1340768"/>
            <a:ext cx="421307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51361"/>
            <a:ext cx="4350992" cy="25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15" y="3951361"/>
            <a:ext cx="4223276" cy="252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0" y="908720"/>
            <a:ext cx="7020000" cy="864096"/>
          </a:xfrm>
        </p:spPr>
        <p:txBody>
          <a:bodyPr>
            <a:normAutofit/>
          </a:bodyPr>
          <a:lstStyle/>
          <a:p>
            <a:pPr algn="just"/>
            <a:r>
              <a:rPr lang="en-GB" sz="1300" dirty="0" smtClean="0"/>
              <a:t>The Vacancy rate has decreased slightly this month from 8.6% in February to 8.0% in March and remains below the 9.0% Trust target. Over Financial Year 2016-17 the vacancy rate has shown a significant downturn from 10.48% in April to plateau around 8% over the last six months. </a:t>
            </a:r>
            <a:endParaRPr lang="en-GB" sz="1300" dirty="0"/>
          </a:p>
        </p:txBody>
      </p:sp>
      <p:sp>
        <p:nvSpPr>
          <p:cNvPr id="12" name="Oval 11"/>
          <p:cNvSpPr/>
          <p:nvPr/>
        </p:nvSpPr>
        <p:spPr>
          <a:xfrm>
            <a:off x="293486" y="908720"/>
            <a:ext cx="1182170" cy="118217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Vacancy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829" y="2329135"/>
            <a:ext cx="953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Target: 9.0%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573" y="2725130"/>
            <a:ext cx="1278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This Month: 8.0%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16907" y="3121125"/>
            <a:ext cx="1274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Month: 8.6%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93852" y="3517121"/>
            <a:ext cx="1197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Year: 10.3%</a:t>
            </a:r>
            <a:endParaRPr lang="en-GB" sz="1200" dirty="0"/>
          </a:p>
        </p:txBody>
      </p:sp>
      <p:pic>
        <p:nvPicPr>
          <p:cNvPr id="3074" name="Picture 2"/>
          <p:cNvPicPr>
            <a:picLocks noGrp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1916832"/>
            <a:ext cx="4320000" cy="2160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rrowheads="1"/>
          </p:cNvPicPr>
          <p:nvPr>
            <p:ph sz="half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4251741"/>
            <a:ext cx="4320000" cy="216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2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1200" dirty="0"/>
              <a:t>Sickness </a:t>
            </a:r>
            <a:r>
              <a:rPr lang="en-GB" sz="1200" dirty="0" smtClean="0"/>
              <a:t>has decreased in March to stand at 4.56% from a peak in December 2016. This reflects a combined reduction in </a:t>
            </a:r>
            <a:r>
              <a:rPr lang="en-GB" sz="1200" dirty="0"/>
              <a:t>short-term episodes of </a:t>
            </a:r>
            <a:r>
              <a:rPr lang="en-GB" sz="1200" i="1" dirty="0" smtClean="0"/>
              <a:t>Cold/Flu</a:t>
            </a:r>
            <a:r>
              <a:rPr lang="en-GB" sz="1200" dirty="0" smtClean="0"/>
              <a:t> and long-term sickness episodes. All directorates, except Corporate, have seen a decline in short-term sickness as we move out off the Winter period.</a:t>
            </a:r>
            <a:endParaRPr lang="en-GB" sz="1200" dirty="0"/>
          </a:p>
        </p:txBody>
      </p:sp>
      <p:sp>
        <p:nvSpPr>
          <p:cNvPr id="13" name="Oval 12"/>
          <p:cNvSpPr/>
          <p:nvPr/>
        </p:nvSpPr>
        <p:spPr>
          <a:xfrm>
            <a:off x="293486" y="908720"/>
            <a:ext cx="1182170" cy="11821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9281" y="2329135"/>
            <a:ext cx="1032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Target: 3.50%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027" y="2725130"/>
            <a:ext cx="1356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This Month: 4.56%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38361" y="3121125"/>
            <a:ext cx="1353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Month: 4.82%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93852" y="3517121"/>
            <a:ext cx="1197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Year: 4.49%</a:t>
            </a:r>
            <a:endParaRPr lang="en-GB" sz="1200" dirty="0"/>
          </a:p>
        </p:txBody>
      </p:sp>
      <p:pic>
        <p:nvPicPr>
          <p:cNvPr id="2050" name="Picture 2"/>
          <p:cNvPicPr>
            <a:picLocks noGrp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980000"/>
            <a:ext cx="3420000" cy="216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1980000"/>
            <a:ext cx="3420000" cy="216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rrowheads="1"/>
          </p:cNvPicPr>
          <p:nvPr>
            <p:ph sz="half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4321175"/>
            <a:ext cx="3420000" cy="216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rrowheads="1"/>
          </p:cNvPicPr>
          <p:nvPr>
            <p:ph sz="half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4321175"/>
            <a:ext cx="3420000" cy="216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8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1300" dirty="0"/>
              <a:t>The Turnover figure has </a:t>
            </a:r>
            <a:r>
              <a:rPr lang="en-GB" sz="1300" dirty="0" smtClean="0"/>
              <a:t>decreased </a:t>
            </a:r>
            <a:r>
              <a:rPr lang="en-GB" sz="1300" dirty="0"/>
              <a:t>slightly from </a:t>
            </a:r>
            <a:r>
              <a:rPr lang="en-GB" sz="1300" dirty="0" smtClean="0"/>
              <a:t>14.95% </a:t>
            </a:r>
            <a:r>
              <a:rPr lang="en-GB" sz="1300" dirty="0"/>
              <a:t>in </a:t>
            </a:r>
            <a:r>
              <a:rPr lang="en-GB" sz="1300" dirty="0" smtClean="0"/>
              <a:t>February to 14.62% in March.</a:t>
            </a:r>
            <a:br>
              <a:rPr lang="en-GB" sz="1300" dirty="0" smtClean="0"/>
            </a:br>
            <a:r>
              <a:rPr lang="en-GB" sz="1300" dirty="0" smtClean="0"/>
              <a:t>The </a:t>
            </a:r>
            <a:r>
              <a:rPr lang="en-GB" sz="1300" dirty="0"/>
              <a:t>primary driver for the </a:t>
            </a:r>
            <a:r>
              <a:rPr lang="en-GB" sz="1300" dirty="0" smtClean="0"/>
              <a:t>decrease </a:t>
            </a:r>
            <a:r>
              <a:rPr lang="en-GB" sz="1300" dirty="0"/>
              <a:t>has been </a:t>
            </a:r>
            <a:r>
              <a:rPr lang="en-GB" sz="1300" dirty="0" smtClean="0"/>
              <a:t>the reduction in </a:t>
            </a:r>
            <a:r>
              <a:rPr lang="en-GB" sz="1300" dirty="0"/>
              <a:t>turnover in </a:t>
            </a:r>
            <a:r>
              <a:rPr lang="en-GB" sz="1300" dirty="0" smtClean="0"/>
              <a:t>the Clinical Support staff group. Both the Adult and Corporate Directorates saw a fall in turnover this month whilst the Children and Young People Directorate is showing a long-term increase over the last six months.</a:t>
            </a:r>
            <a:endParaRPr lang="en-GB" sz="1300" dirty="0"/>
          </a:p>
        </p:txBody>
      </p:sp>
      <p:sp>
        <p:nvSpPr>
          <p:cNvPr id="12" name="Oval 11"/>
          <p:cNvSpPr/>
          <p:nvPr/>
        </p:nvSpPr>
        <p:spPr>
          <a:xfrm>
            <a:off x="293486" y="908720"/>
            <a:ext cx="1182170" cy="11821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Turnover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0735" y="2329135"/>
            <a:ext cx="1110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Target: 12.00%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1213" y="2725130"/>
            <a:ext cx="1470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This Month: 14.62%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24547" y="3121125"/>
            <a:ext cx="1467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Month: 14.95%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5305" y="3517121"/>
            <a:ext cx="1276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/>
              <a:t>Last Year: 14.35%</a:t>
            </a:r>
            <a:endParaRPr lang="en-GB" sz="1200" dirty="0"/>
          </a:p>
        </p:txBody>
      </p:sp>
      <p:pic>
        <p:nvPicPr>
          <p:cNvPr id="1026" name="Picture 2"/>
          <p:cNvPicPr>
            <a:picLocks noGrp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980000"/>
            <a:ext cx="3420000" cy="216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4" y="1980000"/>
            <a:ext cx="3420000" cy="216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rrowheads="1"/>
          </p:cNvPicPr>
          <p:nvPr>
            <p:ph sz="half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72" y="4321695"/>
            <a:ext cx="3420000" cy="216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4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1200" b="1" dirty="0" smtClean="0"/>
              <a:t>Recruitment Report – April 2017</a:t>
            </a:r>
            <a:endParaRPr lang="en-GB" sz="1200" b="1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55613" y="1177925"/>
            <a:ext cx="8340726" cy="5000625"/>
            <a:chOff x="287" y="742"/>
            <a:chExt cx="5254" cy="315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5" y="750"/>
              <a:ext cx="5114" cy="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287" y="742"/>
              <a:ext cx="5254" cy="3150"/>
              <a:chOff x="287" y="742"/>
              <a:chExt cx="5254" cy="3150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287" y="746"/>
                <a:ext cx="5254" cy="3134"/>
              </a:xfrm>
              <a:prstGeom prst="rect">
                <a:avLst/>
              </a:prstGeom>
              <a:solidFill>
                <a:srgbClr val="E9E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628" y="991"/>
                <a:ext cx="39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Live on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568" y="1119"/>
                <a:ext cx="527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NHS Jobs/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598" y="1247"/>
                <a:ext cx="45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at advert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208" y="1051"/>
                <a:ext cx="18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2095" y="1179"/>
                <a:ext cx="42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Shortlist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2539" y="1051"/>
                <a:ext cx="505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Interview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2562" y="1179"/>
                <a:ext cx="467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Arranged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044" y="991"/>
                <a:ext cx="474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Awaiting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3021" y="1119"/>
                <a:ext cx="505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interview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3052" y="1247"/>
                <a:ext cx="45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outcome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4076" y="1051"/>
                <a:ext cx="331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Being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4031" y="1179"/>
                <a:ext cx="42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checked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28" y="1051"/>
                <a:ext cx="384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Checks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4528" y="1179"/>
                <a:ext cx="384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cleared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318" y="1458"/>
                <a:ext cx="67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Adult Services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1229" y="1458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252</a:t>
                </a:r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1734" y="1458"/>
                <a:ext cx="16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128</a:t>
                </a:r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2216" y="1458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4"/>
              <p:cNvSpPr>
                <a:spLocks noChangeArrowheads="1"/>
              </p:cNvSpPr>
              <p:nvPr/>
            </p:nvSpPr>
            <p:spPr bwMode="auto">
              <a:xfrm>
                <a:off x="2698" y="1458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>
                <a:off x="3210" y="1458"/>
                <a:ext cx="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auto">
              <a:xfrm>
                <a:off x="3662" y="1458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75</a:t>
                </a:r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4144" y="1458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59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4626" y="1458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" name="Rectangle 29"/>
              <p:cNvSpPr>
                <a:spLocks noChangeArrowheads="1"/>
              </p:cNvSpPr>
              <p:nvPr/>
            </p:nvSpPr>
            <p:spPr bwMode="auto">
              <a:xfrm>
                <a:off x="5108" y="1458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6" name="Rectangle 30"/>
              <p:cNvSpPr>
                <a:spLocks noChangeArrowheads="1"/>
              </p:cNvSpPr>
              <p:nvPr/>
            </p:nvSpPr>
            <p:spPr bwMode="auto">
              <a:xfrm>
                <a:off x="318" y="1669"/>
                <a:ext cx="64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Children and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7" name="Rectangle 31"/>
              <p:cNvSpPr>
                <a:spLocks noChangeArrowheads="1"/>
              </p:cNvSpPr>
              <p:nvPr/>
            </p:nvSpPr>
            <p:spPr bwMode="auto">
              <a:xfrm>
                <a:off x="318" y="1797"/>
                <a:ext cx="66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Young People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8" name="Rectangle 32"/>
              <p:cNvSpPr>
                <a:spLocks noChangeArrowheads="1"/>
              </p:cNvSpPr>
              <p:nvPr/>
            </p:nvSpPr>
            <p:spPr bwMode="auto">
              <a:xfrm>
                <a:off x="1229" y="1729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146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" name="Rectangle 33"/>
              <p:cNvSpPr>
                <a:spLocks noChangeArrowheads="1"/>
              </p:cNvSpPr>
              <p:nvPr/>
            </p:nvSpPr>
            <p:spPr bwMode="auto">
              <a:xfrm>
                <a:off x="1734" y="1729"/>
                <a:ext cx="1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52</a:t>
                </a:r>
              </a:p>
            </p:txBody>
          </p:sp>
          <p:sp>
            <p:nvSpPr>
              <p:cNvPr id="1030" name="Rectangle 34"/>
              <p:cNvSpPr>
                <a:spLocks noChangeArrowheads="1"/>
              </p:cNvSpPr>
              <p:nvPr/>
            </p:nvSpPr>
            <p:spPr bwMode="auto">
              <a:xfrm>
                <a:off x="2216" y="1729"/>
                <a:ext cx="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1" name="Rectangle 35"/>
              <p:cNvSpPr>
                <a:spLocks noChangeArrowheads="1"/>
              </p:cNvSpPr>
              <p:nvPr/>
            </p:nvSpPr>
            <p:spPr bwMode="auto">
              <a:xfrm>
                <a:off x="2728" y="1729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2" name="Rectangle 36"/>
              <p:cNvSpPr>
                <a:spLocks noChangeArrowheads="1"/>
              </p:cNvSpPr>
              <p:nvPr/>
            </p:nvSpPr>
            <p:spPr bwMode="auto">
              <a:xfrm>
                <a:off x="3210" y="1729"/>
                <a:ext cx="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3" name="Rectangle 37"/>
              <p:cNvSpPr>
                <a:spLocks noChangeArrowheads="1"/>
              </p:cNvSpPr>
              <p:nvPr/>
            </p:nvSpPr>
            <p:spPr bwMode="auto">
              <a:xfrm>
                <a:off x="3662" y="1729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68</a:t>
                </a:r>
              </a:p>
            </p:txBody>
          </p:sp>
          <p:sp>
            <p:nvSpPr>
              <p:cNvPr id="1034" name="Rectangle 38"/>
              <p:cNvSpPr>
                <a:spLocks noChangeArrowheads="1"/>
              </p:cNvSpPr>
              <p:nvPr/>
            </p:nvSpPr>
            <p:spPr bwMode="auto">
              <a:xfrm>
                <a:off x="4144" y="1729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41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Rectangle 39"/>
              <p:cNvSpPr>
                <a:spLocks noChangeArrowheads="1"/>
              </p:cNvSpPr>
              <p:nvPr/>
            </p:nvSpPr>
            <p:spPr bwMode="auto">
              <a:xfrm>
                <a:off x="4626" y="1729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6" name="Rectangle 40"/>
              <p:cNvSpPr>
                <a:spLocks noChangeArrowheads="1"/>
              </p:cNvSpPr>
              <p:nvPr/>
            </p:nvSpPr>
            <p:spPr bwMode="auto">
              <a:xfrm>
                <a:off x="5108" y="1729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Rectangle 41"/>
              <p:cNvSpPr>
                <a:spLocks noChangeArrowheads="1"/>
              </p:cNvSpPr>
              <p:nvPr/>
            </p:nvSpPr>
            <p:spPr bwMode="auto">
              <a:xfrm>
                <a:off x="318" y="2008"/>
                <a:ext cx="505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Corporate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Rectangle 42"/>
              <p:cNvSpPr>
                <a:spLocks noChangeArrowheads="1"/>
              </p:cNvSpPr>
              <p:nvPr/>
            </p:nvSpPr>
            <p:spPr bwMode="auto">
              <a:xfrm>
                <a:off x="1252" y="2008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Rectangle 43"/>
              <p:cNvSpPr>
                <a:spLocks noChangeArrowheads="1"/>
              </p:cNvSpPr>
              <p:nvPr/>
            </p:nvSpPr>
            <p:spPr bwMode="auto">
              <a:xfrm>
                <a:off x="1734" y="2008"/>
                <a:ext cx="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Rectangle 44"/>
              <p:cNvSpPr>
                <a:spLocks noChangeArrowheads="1"/>
              </p:cNvSpPr>
              <p:nvPr/>
            </p:nvSpPr>
            <p:spPr bwMode="auto">
              <a:xfrm>
                <a:off x="2246" y="2008"/>
                <a:ext cx="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Rectangle 45"/>
              <p:cNvSpPr>
                <a:spLocks noChangeArrowheads="1"/>
              </p:cNvSpPr>
              <p:nvPr/>
            </p:nvSpPr>
            <p:spPr bwMode="auto">
              <a:xfrm>
                <a:off x="2698" y="2008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Rectangle 46"/>
              <p:cNvSpPr>
                <a:spLocks noChangeArrowheads="1"/>
              </p:cNvSpPr>
              <p:nvPr/>
            </p:nvSpPr>
            <p:spPr bwMode="auto">
              <a:xfrm>
                <a:off x="3210" y="2008"/>
                <a:ext cx="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Rectangle 47"/>
              <p:cNvSpPr>
                <a:spLocks noChangeArrowheads="1"/>
              </p:cNvSpPr>
              <p:nvPr/>
            </p:nvSpPr>
            <p:spPr bwMode="auto">
              <a:xfrm>
                <a:off x="3662" y="2008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31</a:t>
                </a:r>
              </a:p>
            </p:txBody>
          </p:sp>
          <p:sp>
            <p:nvSpPr>
              <p:cNvPr id="1044" name="Rectangle 48"/>
              <p:cNvSpPr>
                <a:spLocks noChangeArrowheads="1"/>
              </p:cNvSpPr>
              <p:nvPr/>
            </p:nvSpPr>
            <p:spPr bwMode="auto">
              <a:xfrm>
                <a:off x="4144" y="2008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Rectangle 49"/>
              <p:cNvSpPr>
                <a:spLocks noChangeArrowheads="1"/>
              </p:cNvSpPr>
              <p:nvPr/>
            </p:nvSpPr>
            <p:spPr bwMode="auto">
              <a:xfrm>
                <a:off x="4656" y="2008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Rectangle 50"/>
              <p:cNvSpPr>
                <a:spLocks noChangeArrowheads="1"/>
              </p:cNvSpPr>
              <p:nvPr/>
            </p:nvSpPr>
            <p:spPr bwMode="auto">
              <a:xfrm>
                <a:off x="5138" y="2008"/>
                <a:ext cx="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Rectangle 51"/>
              <p:cNvSpPr>
                <a:spLocks noChangeArrowheads="1"/>
              </p:cNvSpPr>
              <p:nvPr/>
            </p:nvSpPr>
            <p:spPr bwMode="auto">
              <a:xfrm>
                <a:off x="318" y="2219"/>
                <a:ext cx="655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Older People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Rectangle 52"/>
              <p:cNvSpPr>
                <a:spLocks noChangeArrowheads="1"/>
              </p:cNvSpPr>
              <p:nvPr/>
            </p:nvSpPr>
            <p:spPr bwMode="auto">
              <a:xfrm>
                <a:off x="1229" y="2219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265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Rectangle 53"/>
              <p:cNvSpPr>
                <a:spLocks noChangeArrowheads="1"/>
              </p:cNvSpPr>
              <p:nvPr/>
            </p:nvSpPr>
            <p:spPr bwMode="auto">
              <a:xfrm>
                <a:off x="1734" y="2219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Rectangle 54"/>
              <p:cNvSpPr>
                <a:spLocks noChangeArrowheads="1"/>
              </p:cNvSpPr>
              <p:nvPr/>
            </p:nvSpPr>
            <p:spPr bwMode="auto">
              <a:xfrm>
                <a:off x="2216" y="2219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1" name="Rectangle 55"/>
              <p:cNvSpPr>
                <a:spLocks noChangeArrowheads="1"/>
              </p:cNvSpPr>
              <p:nvPr/>
            </p:nvSpPr>
            <p:spPr bwMode="auto">
              <a:xfrm>
                <a:off x="2698" y="2219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49</a:t>
                </a:r>
              </a:p>
            </p:txBody>
          </p:sp>
          <p:sp>
            <p:nvSpPr>
              <p:cNvPr id="1052" name="Rectangle 56"/>
              <p:cNvSpPr>
                <a:spLocks noChangeArrowheads="1"/>
              </p:cNvSpPr>
              <p:nvPr/>
            </p:nvSpPr>
            <p:spPr bwMode="auto">
              <a:xfrm>
                <a:off x="3180" y="2219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Rectangle 57"/>
              <p:cNvSpPr>
                <a:spLocks noChangeArrowheads="1"/>
              </p:cNvSpPr>
              <p:nvPr/>
            </p:nvSpPr>
            <p:spPr bwMode="auto">
              <a:xfrm>
                <a:off x="3662" y="2219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Rectangle 58"/>
              <p:cNvSpPr>
                <a:spLocks noChangeArrowheads="1"/>
              </p:cNvSpPr>
              <p:nvPr/>
            </p:nvSpPr>
            <p:spPr bwMode="auto">
              <a:xfrm>
                <a:off x="4144" y="2219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5" name="Rectangle 59"/>
              <p:cNvSpPr>
                <a:spLocks noChangeArrowheads="1"/>
              </p:cNvSpPr>
              <p:nvPr/>
            </p:nvSpPr>
            <p:spPr bwMode="auto">
              <a:xfrm>
                <a:off x="4626" y="2219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Rectangle 60"/>
              <p:cNvSpPr>
                <a:spLocks noChangeArrowheads="1"/>
              </p:cNvSpPr>
              <p:nvPr/>
            </p:nvSpPr>
            <p:spPr bwMode="auto">
              <a:xfrm>
                <a:off x="5108" y="2219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Rectangle 61"/>
              <p:cNvSpPr>
                <a:spLocks noChangeArrowheads="1"/>
              </p:cNvSpPr>
              <p:nvPr/>
            </p:nvSpPr>
            <p:spPr bwMode="auto">
              <a:xfrm>
                <a:off x="318" y="2415"/>
                <a:ext cx="444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Vacancy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8" name="Rectangle 62"/>
              <p:cNvSpPr>
                <a:spLocks noChangeArrowheads="1"/>
              </p:cNvSpPr>
              <p:nvPr/>
            </p:nvSpPr>
            <p:spPr bwMode="auto">
              <a:xfrm>
                <a:off x="318" y="2543"/>
                <a:ext cx="76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Summary Totals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9" name="Rectangle 63"/>
              <p:cNvSpPr>
                <a:spLocks noChangeArrowheads="1"/>
              </p:cNvSpPr>
              <p:nvPr/>
            </p:nvSpPr>
            <p:spPr bwMode="auto">
              <a:xfrm>
                <a:off x="1229" y="2483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730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0" name="Rectangle 64"/>
              <p:cNvSpPr>
                <a:spLocks noChangeArrowheads="1"/>
              </p:cNvSpPr>
              <p:nvPr/>
            </p:nvSpPr>
            <p:spPr bwMode="auto">
              <a:xfrm>
                <a:off x="1711" y="2483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253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1" name="Rectangle 65"/>
              <p:cNvSpPr>
                <a:spLocks noChangeArrowheads="1"/>
              </p:cNvSpPr>
              <p:nvPr/>
            </p:nvSpPr>
            <p:spPr bwMode="auto">
              <a:xfrm>
                <a:off x="2216" y="2483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2" name="Rectangle 66"/>
              <p:cNvSpPr>
                <a:spLocks noChangeArrowheads="1"/>
              </p:cNvSpPr>
              <p:nvPr/>
            </p:nvSpPr>
            <p:spPr bwMode="auto">
              <a:xfrm>
                <a:off x="2698" y="2483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113</a:t>
                </a:r>
              </a:p>
            </p:txBody>
          </p:sp>
          <p:sp>
            <p:nvSpPr>
              <p:cNvPr id="1063" name="Rectangle 67"/>
              <p:cNvSpPr>
                <a:spLocks noChangeArrowheads="1"/>
              </p:cNvSpPr>
              <p:nvPr/>
            </p:nvSpPr>
            <p:spPr bwMode="auto">
              <a:xfrm>
                <a:off x="3180" y="2483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34</a:t>
                </a:r>
              </a:p>
            </p:txBody>
          </p:sp>
          <p:sp>
            <p:nvSpPr>
              <p:cNvPr id="1064" name="Rectangle 68"/>
              <p:cNvSpPr>
                <a:spLocks noChangeArrowheads="1"/>
              </p:cNvSpPr>
              <p:nvPr/>
            </p:nvSpPr>
            <p:spPr bwMode="auto">
              <a:xfrm>
                <a:off x="3639" y="2483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287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5" name="Rectangle 69"/>
              <p:cNvSpPr>
                <a:spLocks noChangeArrowheads="1"/>
              </p:cNvSpPr>
              <p:nvPr/>
            </p:nvSpPr>
            <p:spPr bwMode="auto">
              <a:xfrm>
                <a:off x="4121" y="2483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186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6" name="Rectangle 70"/>
              <p:cNvSpPr>
                <a:spLocks noChangeArrowheads="1"/>
              </p:cNvSpPr>
              <p:nvPr/>
            </p:nvSpPr>
            <p:spPr bwMode="auto">
              <a:xfrm>
                <a:off x="4603" y="2483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7" name="Rectangle 71"/>
              <p:cNvSpPr>
                <a:spLocks noChangeArrowheads="1"/>
              </p:cNvSpPr>
              <p:nvPr/>
            </p:nvSpPr>
            <p:spPr bwMode="auto">
              <a:xfrm>
                <a:off x="5085" y="2483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8" name="Rectangle 72"/>
              <p:cNvSpPr>
                <a:spLocks noChangeArrowheads="1"/>
              </p:cNvSpPr>
              <p:nvPr/>
            </p:nvSpPr>
            <p:spPr bwMode="auto">
              <a:xfrm>
                <a:off x="318" y="2679"/>
                <a:ext cx="685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 %age at each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9" name="Rectangle 73"/>
              <p:cNvSpPr>
                <a:spLocks noChangeArrowheads="1"/>
              </p:cNvSpPr>
              <p:nvPr/>
            </p:nvSpPr>
            <p:spPr bwMode="auto">
              <a:xfrm>
                <a:off x="318" y="2807"/>
                <a:ext cx="294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stage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0" name="Rectangle 74"/>
              <p:cNvSpPr>
                <a:spLocks noChangeArrowheads="1"/>
              </p:cNvSpPr>
              <p:nvPr/>
            </p:nvSpPr>
            <p:spPr bwMode="auto">
              <a:xfrm>
                <a:off x="1191" y="2746"/>
                <a:ext cx="286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100%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1" name="Rectangle 75"/>
              <p:cNvSpPr>
                <a:spLocks noChangeArrowheads="1"/>
              </p:cNvSpPr>
              <p:nvPr/>
            </p:nvSpPr>
            <p:spPr bwMode="auto">
              <a:xfrm>
                <a:off x="1636" y="2746"/>
                <a:ext cx="29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34.66%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2" name="Rectangle 76"/>
              <p:cNvSpPr>
                <a:spLocks noChangeArrowheads="1"/>
              </p:cNvSpPr>
              <p:nvPr/>
            </p:nvSpPr>
            <p:spPr bwMode="auto">
              <a:xfrm>
                <a:off x="2118" y="2746"/>
                <a:ext cx="2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5.89%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3" name="Rectangle 77"/>
              <p:cNvSpPr>
                <a:spLocks noChangeArrowheads="1"/>
              </p:cNvSpPr>
              <p:nvPr/>
            </p:nvSpPr>
            <p:spPr bwMode="auto">
              <a:xfrm>
                <a:off x="2630" y="2746"/>
                <a:ext cx="29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15.48%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4" name="Rectangle 78"/>
              <p:cNvSpPr>
                <a:spLocks noChangeArrowheads="1"/>
              </p:cNvSpPr>
              <p:nvPr/>
            </p:nvSpPr>
            <p:spPr bwMode="auto">
              <a:xfrm>
                <a:off x="3112" y="2746"/>
                <a:ext cx="2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4.66%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5" name="Rectangle 79"/>
              <p:cNvSpPr>
                <a:spLocks noChangeArrowheads="1"/>
              </p:cNvSpPr>
              <p:nvPr/>
            </p:nvSpPr>
            <p:spPr bwMode="auto">
              <a:xfrm>
                <a:off x="3632" y="2746"/>
                <a:ext cx="29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39.32%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6" name="Rectangle 80"/>
              <p:cNvSpPr>
                <a:spLocks noChangeArrowheads="1"/>
              </p:cNvSpPr>
              <p:nvPr/>
            </p:nvSpPr>
            <p:spPr bwMode="auto">
              <a:xfrm>
                <a:off x="318" y="2957"/>
                <a:ext cx="414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OOH GP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7" name="Rectangle 81"/>
              <p:cNvSpPr>
                <a:spLocks noChangeArrowheads="1"/>
              </p:cNvSpPr>
              <p:nvPr/>
            </p:nvSpPr>
            <p:spPr bwMode="auto">
              <a:xfrm>
                <a:off x="3662" y="2957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8" name="Rectangle 82"/>
              <p:cNvSpPr>
                <a:spLocks noChangeArrowheads="1"/>
              </p:cNvSpPr>
              <p:nvPr/>
            </p:nvSpPr>
            <p:spPr bwMode="auto">
              <a:xfrm>
                <a:off x="4136" y="2957"/>
                <a:ext cx="12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30 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9" name="Rectangle 83"/>
              <p:cNvSpPr>
                <a:spLocks noChangeArrowheads="1"/>
              </p:cNvSpPr>
              <p:nvPr/>
            </p:nvSpPr>
            <p:spPr bwMode="auto">
              <a:xfrm>
                <a:off x="4618" y="2957"/>
                <a:ext cx="7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0 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0" name="Rectangle 84"/>
              <p:cNvSpPr>
                <a:spLocks noChangeArrowheads="1"/>
              </p:cNvSpPr>
              <p:nvPr/>
            </p:nvSpPr>
            <p:spPr bwMode="auto">
              <a:xfrm>
                <a:off x="5123" y="2957"/>
                <a:ext cx="7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 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1" name="Rectangle 85"/>
              <p:cNvSpPr>
                <a:spLocks noChangeArrowheads="1"/>
              </p:cNvSpPr>
              <p:nvPr/>
            </p:nvSpPr>
            <p:spPr bwMode="auto">
              <a:xfrm>
                <a:off x="318" y="3168"/>
                <a:ext cx="82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Staffing Solutions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2" name="Rectangle 86"/>
              <p:cNvSpPr>
                <a:spLocks noChangeArrowheads="1"/>
              </p:cNvSpPr>
              <p:nvPr/>
            </p:nvSpPr>
            <p:spPr bwMode="auto">
              <a:xfrm>
                <a:off x="3662" y="3168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3" name="Rectangle 87"/>
              <p:cNvSpPr>
                <a:spLocks noChangeArrowheads="1"/>
              </p:cNvSpPr>
              <p:nvPr/>
            </p:nvSpPr>
            <p:spPr bwMode="auto">
              <a:xfrm>
                <a:off x="4144" y="3168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4" name="Rectangle 88"/>
              <p:cNvSpPr>
                <a:spLocks noChangeArrowheads="1"/>
              </p:cNvSpPr>
              <p:nvPr/>
            </p:nvSpPr>
            <p:spPr bwMode="auto">
              <a:xfrm>
                <a:off x="4656" y="3168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5" name="Rectangle 89"/>
              <p:cNvSpPr>
                <a:spLocks noChangeArrowheads="1"/>
              </p:cNvSpPr>
              <p:nvPr/>
            </p:nvSpPr>
            <p:spPr bwMode="auto">
              <a:xfrm>
                <a:off x="5138" y="3168"/>
                <a:ext cx="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6" name="Rectangle 90"/>
              <p:cNvSpPr>
                <a:spLocks noChangeArrowheads="1"/>
              </p:cNvSpPr>
              <p:nvPr/>
            </p:nvSpPr>
            <p:spPr bwMode="auto">
              <a:xfrm>
                <a:off x="318" y="3432"/>
                <a:ext cx="587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Apprentices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7" name="Rectangle 91"/>
              <p:cNvSpPr>
                <a:spLocks noChangeArrowheads="1"/>
              </p:cNvSpPr>
              <p:nvPr/>
            </p:nvSpPr>
            <p:spPr bwMode="auto">
              <a:xfrm>
                <a:off x="318" y="3696"/>
                <a:ext cx="61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Grand Total: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8" name="Rectangle 92"/>
              <p:cNvSpPr>
                <a:spLocks noChangeArrowheads="1"/>
              </p:cNvSpPr>
              <p:nvPr/>
            </p:nvSpPr>
            <p:spPr bwMode="auto">
              <a:xfrm>
                <a:off x="1229" y="3696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730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9" name="Rectangle 93"/>
              <p:cNvSpPr>
                <a:spLocks noChangeArrowheads="1"/>
              </p:cNvSpPr>
              <p:nvPr/>
            </p:nvSpPr>
            <p:spPr bwMode="auto">
              <a:xfrm>
                <a:off x="1568" y="3696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253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0" name="Rectangle 94"/>
              <p:cNvSpPr>
                <a:spLocks noChangeArrowheads="1"/>
              </p:cNvSpPr>
              <p:nvPr/>
            </p:nvSpPr>
            <p:spPr bwMode="auto">
              <a:xfrm>
                <a:off x="2216" y="3696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1" name="Rectangle 95"/>
              <p:cNvSpPr>
                <a:spLocks noChangeArrowheads="1"/>
              </p:cNvSpPr>
              <p:nvPr/>
            </p:nvSpPr>
            <p:spPr bwMode="auto">
              <a:xfrm>
                <a:off x="2698" y="3696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2" name="Rectangle 96"/>
              <p:cNvSpPr>
                <a:spLocks noChangeArrowheads="1"/>
              </p:cNvSpPr>
              <p:nvPr/>
            </p:nvSpPr>
            <p:spPr bwMode="auto">
              <a:xfrm>
                <a:off x="3180" y="3696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3" name="Rectangle 97"/>
              <p:cNvSpPr>
                <a:spLocks noChangeArrowheads="1"/>
              </p:cNvSpPr>
              <p:nvPr/>
            </p:nvSpPr>
            <p:spPr bwMode="auto">
              <a:xfrm>
                <a:off x="3639" y="3696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354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4" name="Rectangle 98"/>
              <p:cNvSpPr>
                <a:spLocks noChangeArrowheads="1"/>
              </p:cNvSpPr>
              <p:nvPr/>
            </p:nvSpPr>
            <p:spPr bwMode="auto">
              <a:xfrm>
                <a:off x="3978" y="3696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238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5" name="Rectangle 99"/>
              <p:cNvSpPr>
                <a:spLocks noChangeArrowheads="1"/>
              </p:cNvSpPr>
              <p:nvPr/>
            </p:nvSpPr>
            <p:spPr bwMode="auto">
              <a:xfrm>
                <a:off x="4603" y="3696"/>
                <a:ext cx="1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116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6" name="Rectangle 100"/>
              <p:cNvSpPr>
                <a:spLocks noChangeArrowheads="1"/>
              </p:cNvSpPr>
              <p:nvPr/>
            </p:nvSpPr>
            <p:spPr bwMode="auto">
              <a:xfrm>
                <a:off x="5085" y="3696"/>
                <a:ext cx="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7" name="Rectangle 101"/>
              <p:cNvSpPr>
                <a:spLocks noChangeArrowheads="1"/>
              </p:cNvSpPr>
              <p:nvPr/>
            </p:nvSpPr>
            <p:spPr bwMode="auto">
              <a:xfrm>
                <a:off x="4942" y="968"/>
                <a:ext cx="52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Start date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8" name="Rectangle 102"/>
              <p:cNvSpPr>
                <a:spLocks noChangeArrowheads="1"/>
              </p:cNvSpPr>
              <p:nvPr/>
            </p:nvSpPr>
            <p:spPr bwMode="auto">
              <a:xfrm>
                <a:off x="5017" y="1097"/>
                <a:ext cx="36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agreed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9" name="Rectangle 103"/>
              <p:cNvSpPr>
                <a:spLocks noChangeArrowheads="1"/>
              </p:cNvSpPr>
              <p:nvPr/>
            </p:nvSpPr>
            <p:spPr bwMode="auto">
              <a:xfrm>
                <a:off x="431" y="1036"/>
                <a:ext cx="587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Directorate: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0" name="Rectangle 104"/>
              <p:cNvSpPr>
                <a:spLocks noChangeArrowheads="1"/>
              </p:cNvSpPr>
              <p:nvPr/>
            </p:nvSpPr>
            <p:spPr bwMode="auto">
              <a:xfrm>
                <a:off x="1101" y="840"/>
                <a:ext cx="52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Vacancies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105"/>
              <p:cNvSpPr>
                <a:spLocks noChangeArrowheads="1"/>
              </p:cNvSpPr>
              <p:nvPr/>
            </p:nvSpPr>
            <p:spPr bwMode="auto">
              <a:xfrm>
                <a:off x="1184" y="968"/>
                <a:ext cx="324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being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2" name="Rectangle 106"/>
              <p:cNvSpPr>
                <a:spLocks noChangeArrowheads="1"/>
              </p:cNvSpPr>
              <p:nvPr/>
            </p:nvSpPr>
            <p:spPr bwMode="auto">
              <a:xfrm>
                <a:off x="1108" y="1097"/>
                <a:ext cx="48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recruited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3" name="Rectangle 107"/>
              <p:cNvSpPr>
                <a:spLocks noChangeArrowheads="1"/>
              </p:cNvSpPr>
              <p:nvPr/>
            </p:nvSpPr>
            <p:spPr bwMode="auto">
              <a:xfrm>
                <a:off x="1267" y="1225"/>
                <a:ext cx="151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4" name="Rectangle 108"/>
              <p:cNvSpPr>
                <a:spLocks noChangeArrowheads="1"/>
              </p:cNvSpPr>
              <p:nvPr/>
            </p:nvSpPr>
            <p:spPr bwMode="auto">
              <a:xfrm>
                <a:off x="1944" y="773"/>
                <a:ext cx="125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Advertisement &amp; Interview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5" name="Rectangle 109"/>
              <p:cNvSpPr>
                <a:spLocks noChangeArrowheads="1"/>
              </p:cNvSpPr>
              <p:nvPr/>
            </p:nvSpPr>
            <p:spPr bwMode="auto">
              <a:xfrm>
                <a:off x="3549" y="968"/>
                <a:ext cx="42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Total at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6" name="Rectangle 110"/>
              <p:cNvSpPr>
                <a:spLocks noChangeArrowheads="1"/>
              </p:cNvSpPr>
              <p:nvPr/>
            </p:nvSpPr>
            <p:spPr bwMode="auto">
              <a:xfrm>
                <a:off x="3616" y="1097"/>
                <a:ext cx="271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offer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7" name="Rectangle 111"/>
              <p:cNvSpPr>
                <a:spLocks noChangeArrowheads="1"/>
              </p:cNvSpPr>
              <p:nvPr/>
            </p:nvSpPr>
            <p:spPr bwMode="auto">
              <a:xfrm>
                <a:off x="4257" y="773"/>
                <a:ext cx="45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Of which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8" name="Line 112"/>
              <p:cNvSpPr>
                <a:spLocks noChangeShapeType="1"/>
              </p:cNvSpPr>
              <p:nvPr/>
            </p:nvSpPr>
            <p:spPr bwMode="auto">
              <a:xfrm flipV="1">
                <a:off x="295" y="7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Rectangle 113"/>
              <p:cNvSpPr>
                <a:spLocks noChangeArrowheads="1"/>
              </p:cNvSpPr>
              <p:nvPr/>
            </p:nvSpPr>
            <p:spPr bwMode="auto">
              <a:xfrm>
                <a:off x="295" y="742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Line 114"/>
              <p:cNvSpPr>
                <a:spLocks noChangeShapeType="1"/>
              </p:cNvSpPr>
              <p:nvPr/>
            </p:nvSpPr>
            <p:spPr bwMode="auto">
              <a:xfrm flipV="1">
                <a:off x="1063" y="7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Rectangle 115"/>
              <p:cNvSpPr>
                <a:spLocks noChangeArrowheads="1"/>
              </p:cNvSpPr>
              <p:nvPr/>
            </p:nvSpPr>
            <p:spPr bwMode="auto">
              <a:xfrm>
                <a:off x="1063" y="742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Line 116"/>
              <p:cNvSpPr>
                <a:spLocks noChangeShapeType="1"/>
              </p:cNvSpPr>
              <p:nvPr/>
            </p:nvSpPr>
            <p:spPr bwMode="auto">
              <a:xfrm flipV="1">
                <a:off x="1545" y="7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Rectangle 117"/>
              <p:cNvSpPr>
                <a:spLocks noChangeArrowheads="1"/>
              </p:cNvSpPr>
              <p:nvPr/>
            </p:nvSpPr>
            <p:spPr bwMode="auto">
              <a:xfrm>
                <a:off x="1545" y="742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Line 118"/>
              <p:cNvSpPr>
                <a:spLocks noChangeShapeType="1"/>
              </p:cNvSpPr>
              <p:nvPr/>
            </p:nvSpPr>
            <p:spPr bwMode="auto">
              <a:xfrm flipV="1">
                <a:off x="3473" y="7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Rectangle 119"/>
              <p:cNvSpPr>
                <a:spLocks noChangeArrowheads="1"/>
              </p:cNvSpPr>
              <p:nvPr/>
            </p:nvSpPr>
            <p:spPr bwMode="auto">
              <a:xfrm>
                <a:off x="3473" y="742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Line 120"/>
              <p:cNvSpPr>
                <a:spLocks noChangeShapeType="1"/>
              </p:cNvSpPr>
              <p:nvPr/>
            </p:nvSpPr>
            <p:spPr bwMode="auto">
              <a:xfrm flipV="1">
                <a:off x="3955" y="7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Rectangle 121"/>
              <p:cNvSpPr>
                <a:spLocks noChangeArrowheads="1"/>
              </p:cNvSpPr>
              <p:nvPr/>
            </p:nvSpPr>
            <p:spPr bwMode="auto">
              <a:xfrm>
                <a:off x="3955" y="742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Line 122"/>
              <p:cNvSpPr>
                <a:spLocks noChangeShapeType="1"/>
              </p:cNvSpPr>
              <p:nvPr/>
            </p:nvSpPr>
            <p:spPr bwMode="auto">
              <a:xfrm flipV="1">
                <a:off x="4919" y="7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Rectangle 123"/>
              <p:cNvSpPr>
                <a:spLocks noChangeArrowheads="1"/>
              </p:cNvSpPr>
              <p:nvPr/>
            </p:nvSpPr>
            <p:spPr bwMode="auto">
              <a:xfrm>
                <a:off x="4919" y="742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Rectangle 124"/>
              <p:cNvSpPr>
                <a:spLocks noChangeArrowheads="1"/>
              </p:cNvSpPr>
              <p:nvPr/>
            </p:nvSpPr>
            <p:spPr bwMode="auto">
              <a:xfrm>
                <a:off x="303" y="742"/>
                <a:ext cx="5106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Line 125"/>
              <p:cNvSpPr>
                <a:spLocks noChangeShapeType="1"/>
              </p:cNvSpPr>
              <p:nvPr/>
            </p:nvSpPr>
            <p:spPr bwMode="auto">
              <a:xfrm flipV="1">
                <a:off x="5401" y="7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Rectangle 126"/>
              <p:cNvSpPr>
                <a:spLocks noChangeArrowheads="1"/>
              </p:cNvSpPr>
              <p:nvPr/>
            </p:nvSpPr>
            <p:spPr bwMode="auto">
              <a:xfrm>
                <a:off x="5401" y="742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Line 127"/>
              <p:cNvSpPr>
                <a:spLocks noChangeShapeType="1"/>
              </p:cNvSpPr>
              <p:nvPr/>
            </p:nvSpPr>
            <p:spPr bwMode="auto">
              <a:xfrm flipV="1">
                <a:off x="2027" y="7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Rectangle 128"/>
              <p:cNvSpPr>
                <a:spLocks noChangeArrowheads="1"/>
              </p:cNvSpPr>
              <p:nvPr/>
            </p:nvSpPr>
            <p:spPr bwMode="auto">
              <a:xfrm>
                <a:off x="2027" y="742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Line 129"/>
              <p:cNvSpPr>
                <a:spLocks noChangeShapeType="1"/>
              </p:cNvSpPr>
              <p:nvPr/>
            </p:nvSpPr>
            <p:spPr bwMode="auto">
              <a:xfrm flipV="1">
                <a:off x="2509" y="7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Rectangle 130"/>
              <p:cNvSpPr>
                <a:spLocks noChangeArrowheads="1"/>
              </p:cNvSpPr>
              <p:nvPr/>
            </p:nvSpPr>
            <p:spPr bwMode="auto">
              <a:xfrm>
                <a:off x="2509" y="742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Line 131"/>
              <p:cNvSpPr>
                <a:spLocks noChangeShapeType="1"/>
              </p:cNvSpPr>
              <p:nvPr/>
            </p:nvSpPr>
            <p:spPr bwMode="auto">
              <a:xfrm flipV="1">
                <a:off x="2991" y="7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Rectangle 132"/>
              <p:cNvSpPr>
                <a:spLocks noChangeArrowheads="1"/>
              </p:cNvSpPr>
              <p:nvPr/>
            </p:nvSpPr>
            <p:spPr bwMode="auto">
              <a:xfrm>
                <a:off x="2991" y="742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133"/>
              <p:cNvSpPr>
                <a:spLocks noChangeArrowheads="1"/>
              </p:cNvSpPr>
              <p:nvPr/>
            </p:nvSpPr>
            <p:spPr bwMode="auto">
              <a:xfrm>
                <a:off x="1553" y="901"/>
                <a:ext cx="1928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Line 134"/>
              <p:cNvSpPr>
                <a:spLocks noChangeShapeType="1"/>
              </p:cNvSpPr>
              <p:nvPr/>
            </p:nvSpPr>
            <p:spPr bwMode="auto">
              <a:xfrm flipV="1">
                <a:off x="4437" y="7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Rectangle 135"/>
              <p:cNvSpPr>
                <a:spLocks noChangeArrowheads="1"/>
              </p:cNvSpPr>
              <p:nvPr/>
            </p:nvSpPr>
            <p:spPr bwMode="auto">
              <a:xfrm>
                <a:off x="4437" y="742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Rectangle 136"/>
              <p:cNvSpPr>
                <a:spLocks noChangeArrowheads="1"/>
              </p:cNvSpPr>
              <p:nvPr/>
            </p:nvSpPr>
            <p:spPr bwMode="auto">
              <a:xfrm>
                <a:off x="3963" y="901"/>
                <a:ext cx="96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Rectangle 137"/>
              <p:cNvSpPr>
                <a:spLocks noChangeArrowheads="1"/>
              </p:cNvSpPr>
              <p:nvPr/>
            </p:nvSpPr>
            <p:spPr bwMode="auto">
              <a:xfrm>
                <a:off x="303" y="1421"/>
                <a:ext cx="510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Rectangle 138"/>
              <p:cNvSpPr>
                <a:spLocks noChangeArrowheads="1"/>
              </p:cNvSpPr>
              <p:nvPr/>
            </p:nvSpPr>
            <p:spPr bwMode="auto">
              <a:xfrm>
                <a:off x="303" y="1579"/>
                <a:ext cx="510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Rectangle 139"/>
              <p:cNvSpPr>
                <a:spLocks noChangeArrowheads="1"/>
              </p:cNvSpPr>
              <p:nvPr/>
            </p:nvSpPr>
            <p:spPr bwMode="auto">
              <a:xfrm>
                <a:off x="303" y="1970"/>
                <a:ext cx="5106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Rectangle 140"/>
              <p:cNvSpPr>
                <a:spLocks noChangeArrowheads="1"/>
              </p:cNvSpPr>
              <p:nvPr/>
            </p:nvSpPr>
            <p:spPr bwMode="auto">
              <a:xfrm>
                <a:off x="303" y="2129"/>
                <a:ext cx="510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Rectangle 141"/>
              <p:cNvSpPr>
                <a:spLocks noChangeArrowheads="1"/>
              </p:cNvSpPr>
              <p:nvPr/>
            </p:nvSpPr>
            <p:spPr bwMode="auto">
              <a:xfrm>
                <a:off x="303" y="2392"/>
                <a:ext cx="510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Rectangle 142"/>
              <p:cNvSpPr>
                <a:spLocks noChangeArrowheads="1"/>
              </p:cNvSpPr>
              <p:nvPr/>
            </p:nvSpPr>
            <p:spPr bwMode="auto">
              <a:xfrm>
                <a:off x="303" y="2656"/>
                <a:ext cx="510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Rectangle 143"/>
              <p:cNvSpPr>
                <a:spLocks noChangeArrowheads="1"/>
              </p:cNvSpPr>
              <p:nvPr/>
            </p:nvSpPr>
            <p:spPr bwMode="auto">
              <a:xfrm>
                <a:off x="303" y="2920"/>
                <a:ext cx="510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Rectangle 144"/>
              <p:cNvSpPr>
                <a:spLocks noChangeArrowheads="1"/>
              </p:cNvSpPr>
              <p:nvPr/>
            </p:nvSpPr>
            <p:spPr bwMode="auto">
              <a:xfrm>
                <a:off x="303" y="3078"/>
                <a:ext cx="510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Rectangle 145"/>
              <p:cNvSpPr>
                <a:spLocks noChangeArrowheads="1"/>
              </p:cNvSpPr>
              <p:nvPr/>
            </p:nvSpPr>
            <p:spPr bwMode="auto">
              <a:xfrm>
                <a:off x="303" y="3342"/>
                <a:ext cx="510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Rectangle 146"/>
              <p:cNvSpPr>
                <a:spLocks noChangeArrowheads="1"/>
              </p:cNvSpPr>
              <p:nvPr/>
            </p:nvSpPr>
            <p:spPr bwMode="auto">
              <a:xfrm>
                <a:off x="303" y="3605"/>
                <a:ext cx="510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Rectangle 147"/>
              <p:cNvSpPr>
                <a:spLocks noChangeArrowheads="1"/>
              </p:cNvSpPr>
              <p:nvPr/>
            </p:nvSpPr>
            <p:spPr bwMode="auto">
              <a:xfrm>
                <a:off x="287" y="742"/>
                <a:ext cx="16" cy="3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Rectangle 148"/>
              <p:cNvSpPr>
                <a:spLocks noChangeArrowheads="1"/>
              </p:cNvSpPr>
              <p:nvPr/>
            </p:nvSpPr>
            <p:spPr bwMode="auto">
              <a:xfrm>
                <a:off x="1056" y="758"/>
                <a:ext cx="15" cy="3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Rectangle 149"/>
              <p:cNvSpPr>
                <a:spLocks noChangeArrowheads="1"/>
              </p:cNvSpPr>
              <p:nvPr/>
            </p:nvSpPr>
            <p:spPr bwMode="auto">
              <a:xfrm>
                <a:off x="1538" y="758"/>
                <a:ext cx="15" cy="3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Rectangle 150"/>
              <p:cNvSpPr>
                <a:spLocks noChangeArrowheads="1"/>
              </p:cNvSpPr>
              <p:nvPr/>
            </p:nvSpPr>
            <p:spPr bwMode="auto">
              <a:xfrm>
                <a:off x="2020" y="916"/>
                <a:ext cx="15" cy="29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Rectangle 151"/>
              <p:cNvSpPr>
                <a:spLocks noChangeArrowheads="1"/>
              </p:cNvSpPr>
              <p:nvPr/>
            </p:nvSpPr>
            <p:spPr bwMode="auto">
              <a:xfrm>
                <a:off x="2502" y="916"/>
                <a:ext cx="15" cy="29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Rectangle 152"/>
              <p:cNvSpPr>
                <a:spLocks noChangeArrowheads="1"/>
              </p:cNvSpPr>
              <p:nvPr/>
            </p:nvSpPr>
            <p:spPr bwMode="auto">
              <a:xfrm>
                <a:off x="2984" y="916"/>
                <a:ext cx="15" cy="29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Rectangle 153"/>
              <p:cNvSpPr>
                <a:spLocks noChangeArrowheads="1"/>
              </p:cNvSpPr>
              <p:nvPr/>
            </p:nvSpPr>
            <p:spPr bwMode="auto">
              <a:xfrm>
                <a:off x="3466" y="758"/>
                <a:ext cx="15" cy="3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Rectangle 154"/>
              <p:cNvSpPr>
                <a:spLocks noChangeArrowheads="1"/>
              </p:cNvSpPr>
              <p:nvPr/>
            </p:nvSpPr>
            <p:spPr bwMode="auto">
              <a:xfrm>
                <a:off x="3948" y="901"/>
                <a:ext cx="15" cy="298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Rectangle 155"/>
              <p:cNvSpPr>
                <a:spLocks noChangeArrowheads="1"/>
              </p:cNvSpPr>
              <p:nvPr/>
            </p:nvSpPr>
            <p:spPr bwMode="auto">
              <a:xfrm>
                <a:off x="4430" y="916"/>
                <a:ext cx="15" cy="29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Rectangle 156"/>
              <p:cNvSpPr>
                <a:spLocks noChangeArrowheads="1"/>
              </p:cNvSpPr>
              <p:nvPr/>
            </p:nvSpPr>
            <p:spPr bwMode="auto">
              <a:xfrm>
                <a:off x="4912" y="758"/>
                <a:ext cx="15" cy="3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Rectangle 157"/>
              <p:cNvSpPr>
                <a:spLocks noChangeArrowheads="1"/>
              </p:cNvSpPr>
              <p:nvPr/>
            </p:nvSpPr>
            <p:spPr bwMode="auto">
              <a:xfrm>
                <a:off x="303" y="3869"/>
                <a:ext cx="510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Rectangle 158"/>
              <p:cNvSpPr>
                <a:spLocks noChangeArrowheads="1"/>
              </p:cNvSpPr>
              <p:nvPr/>
            </p:nvSpPr>
            <p:spPr bwMode="auto">
              <a:xfrm>
                <a:off x="5394" y="758"/>
                <a:ext cx="15" cy="3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Line 159"/>
              <p:cNvSpPr>
                <a:spLocks noChangeShapeType="1"/>
              </p:cNvSpPr>
              <p:nvPr/>
            </p:nvSpPr>
            <p:spPr bwMode="auto">
              <a:xfrm>
                <a:off x="295" y="38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Rectangle 160"/>
              <p:cNvSpPr>
                <a:spLocks noChangeArrowheads="1"/>
              </p:cNvSpPr>
              <p:nvPr/>
            </p:nvSpPr>
            <p:spPr bwMode="auto">
              <a:xfrm>
                <a:off x="295" y="3884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Line 161"/>
              <p:cNvSpPr>
                <a:spLocks noChangeShapeType="1"/>
              </p:cNvSpPr>
              <p:nvPr/>
            </p:nvSpPr>
            <p:spPr bwMode="auto">
              <a:xfrm>
                <a:off x="1063" y="38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Rectangle 162"/>
              <p:cNvSpPr>
                <a:spLocks noChangeArrowheads="1"/>
              </p:cNvSpPr>
              <p:nvPr/>
            </p:nvSpPr>
            <p:spPr bwMode="auto">
              <a:xfrm>
                <a:off x="1063" y="3884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Line 163"/>
              <p:cNvSpPr>
                <a:spLocks noChangeShapeType="1"/>
              </p:cNvSpPr>
              <p:nvPr/>
            </p:nvSpPr>
            <p:spPr bwMode="auto">
              <a:xfrm>
                <a:off x="1545" y="38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Rectangle 164"/>
              <p:cNvSpPr>
                <a:spLocks noChangeArrowheads="1"/>
              </p:cNvSpPr>
              <p:nvPr/>
            </p:nvSpPr>
            <p:spPr bwMode="auto">
              <a:xfrm>
                <a:off x="1545" y="3884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Line 165"/>
              <p:cNvSpPr>
                <a:spLocks noChangeShapeType="1"/>
              </p:cNvSpPr>
              <p:nvPr/>
            </p:nvSpPr>
            <p:spPr bwMode="auto">
              <a:xfrm>
                <a:off x="2027" y="38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Rectangle 166"/>
              <p:cNvSpPr>
                <a:spLocks noChangeArrowheads="1"/>
              </p:cNvSpPr>
              <p:nvPr/>
            </p:nvSpPr>
            <p:spPr bwMode="auto">
              <a:xfrm>
                <a:off x="2027" y="3884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Line 167"/>
              <p:cNvSpPr>
                <a:spLocks noChangeShapeType="1"/>
              </p:cNvSpPr>
              <p:nvPr/>
            </p:nvSpPr>
            <p:spPr bwMode="auto">
              <a:xfrm>
                <a:off x="2509" y="38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Rectangle 168"/>
              <p:cNvSpPr>
                <a:spLocks noChangeArrowheads="1"/>
              </p:cNvSpPr>
              <p:nvPr/>
            </p:nvSpPr>
            <p:spPr bwMode="auto">
              <a:xfrm>
                <a:off x="2509" y="3884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Line 169"/>
              <p:cNvSpPr>
                <a:spLocks noChangeShapeType="1"/>
              </p:cNvSpPr>
              <p:nvPr/>
            </p:nvSpPr>
            <p:spPr bwMode="auto">
              <a:xfrm>
                <a:off x="2991" y="38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Rectangle 170"/>
              <p:cNvSpPr>
                <a:spLocks noChangeArrowheads="1"/>
              </p:cNvSpPr>
              <p:nvPr/>
            </p:nvSpPr>
            <p:spPr bwMode="auto">
              <a:xfrm>
                <a:off x="2991" y="3884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Line 171"/>
              <p:cNvSpPr>
                <a:spLocks noChangeShapeType="1"/>
              </p:cNvSpPr>
              <p:nvPr/>
            </p:nvSpPr>
            <p:spPr bwMode="auto">
              <a:xfrm>
                <a:off x="3473" y="38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Rectangle 172"/>
              <p:cNvSpPr>
                <a:spLocks noChangeArrowheads="1"/>
              </p:cNvSpPr>
              <p:nvPr/>
            </p:nvSpPr>
            <p:spPr bwMode="auto">
              <a:xfrm>
                <a:off x="3473" y="3884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Line 173"/>
              <p:cNvSpPr>
                <a:spLocks noChangeShapeType="1"/>
              </p:cNvSpPr>
              <p:nvPr/>
            </p:nvSpPr>
            <p:spPr bwMode="auto">
              <a:xfrm>
                <a:off x="3955" y="38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Rectangle 174"/>
              <p:cNvSpPr>
                <a:spLocks noChangeArrowheads="1"/>
              </p:cNvSpPr>
              <p:nvPr/>
            </p:nvSpPr>
            <p:spPr bwMode="auto">
              <a:xfrm>
                <a:off x="3955" y="3884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Line 175"/>
              <p:cNvSpPr>
                <a:spLocks noChangeShapeType="1"/>
              </p:cNvSpPr>
              <p:nvPr/>
            </p:nvSpPr>
            <p:spPr bwMode="auto">
              <a:xfrm>
                <a:off x="4437" y="38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Rectangle 176"/>
              <p:cNvSpPr>
                <a:spLocks noChangeArrowheads="1"/>
              </p:cNvSpPr>
              <p:nvPr/>
            </p:nvSpPr>
            <p:spPr bwMode="auto">
              <a:xfrm>
                <a:off x="4437" y="3884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Line 177"/>
              <p:cNvSpPr>
                <a:spLocks noChangeShapeType="1"/>
              </p:cNvSpPr>
              <p:nvPr/>
            </p:nvSpPr>
            <p:spPr bwMode="auto">
              <a:xfrm>
                <a:off x="4919" y="38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Rectangle 178"/>
              <p:cNvSpPr>
                <a:spLocks noChangeArrowheads="1"/>
              </p:cNvSpPr>
              <p:nvPr/>
            </p:nvSpPr>
            <p:spPr bwMode="auto">
              <a:xfrm>
                <a:off x="4919" y="3884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Line 179"/>
              <p:cNvSpPr>
                <a:spLocks noChangeShapeType="1"/>
              </p:cNvSpPr>
              <p:nvPr/>
            </p:nvSpPr>
            <p:spPr bwMode="auto">
              <a:xfrm>
                <a:off x="5401" y="38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Rectangle 180"/>
              <p:cNvSpPr>
                <a:spLocks noChangeArrowheads="1"/>
              </p:cNvSpPr>
              <p:nvPr/>
            </p:nvSpPr>
            <p:spPr bwMode="auto">
              <a:xfrm>
                <a:off x="5401" y="3884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Line 181"/>
              <p:cNvSpPr>
                <a:spLocks noChangeShapeType="1"/>
              </p:cNvSpPr>
              <p:nvPr/>
            </p:nvSpPr>
            <p:spPr bwMode="auto">
              <a:xfrm>
                <a:off x="5409" y="7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Rectangle 182"/>
              <p:cNvSpPr>
                <a:spLocks noChangeArrowheads="1"/>
              </p:cNvSpPr>
              <p:nvPr/>
            </p:nvSpPr>
            <p:spPr bwMode="auto">
              <a:xfrm>
                <a:off x="5409" y="750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Line 183"/>
              <p:cNvSpPr>
                <a:spLocks noChangeShapeType="1"/>
              </p:cNvSpPr>
              <p:nvPr/>
            </p:nvSpPr>
            <p:spPr bwMode="auto">
              <a:xfrm>
                <a:off x="5409" y="9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Rectangle 184"/>
              <p:cNvSpPr>
                <a:spLocks noChangeArrowheads="1"/>
              </p:cNvSpPr>
              <p:nvPr/>
            </p:nvSpPr>
            <p:spPr bwMode="auto">
              <a:xfrm>
                <a:off x="5409" y="908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Line 185"/>
              <p:cNvSpPr>
                <a:spLocks noChangeShapeType="1"/>
              </p:cNvSpPr>
              <p:nvPr/>
            </p:nvSpPr>
            <p:spPr bwMode="auto">
              <a:xfrm>
                <a:off x="5409" y="14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Rectangle 186"/>
              <p:cNvSpPr>
                <a:spLocks noChangeArrowheads="1"/>
              </p:cNvSpPr>
              <p:nvPr/>
            </p:nvSpPr>
            <p:spPr bwMode="auto">
              <a:xfrm>
                <a:off x="5409" y="1428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Line 187"/>
              <p:cNvSpPr>
                <a:spLocks noChangeShapeType="1"/>
              </p:cNvSpPr>
              <p:nvPr/>
            </p:nvSpPr>
            <p:spPr bwMode="auto">
              <a:xfrm>
                <a:off x="5409" y="15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Rectangle 188"/>
              <p:cNvSpPr>
                <a:spLocks noChangeArrowheads="1"/>
              </p:cNvSpPr>
              <p:nvPr/>
            </p:nvSpPr>
            <p:spPr bwMode="auto">
              <a:xfrm>
                <a:off x="5409" y="1586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Line 189"/>
              <p:cNvSpPr>
                <a:spLocks noChangeShapeType="1"/>
              </p:cNvSpPr>
              <p:nvPr/>
            </p:nvSpPr>
            <p:spPr bwMode="auto">
              <a:xfrm>
                <a:off x="5409" y="19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Rectangle 190"/>
              <p:cNvSpPr>
                <a:spLocks noChangeArrowheads="1"/>
              </p:cNvSpPr>
              <p:nvPr/>
            </p:nvSpPr>
            <p:spPr bwMode="auto">
              <a:xfrm>
                <a:off x="5409" y="1978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Line 191"/>
              <p:cNvSpPr>
                <a:spLocks noChangeShapeType="1"/>
              </p:cNvSpPr>
              <p:nvPr/>
            </p:nvSpPr>
            <p:spPr bwMode="auto">
              <a:xfrm>
                <a:off x="5409" y="21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Rectangle 192"/>
              <p:cNvSpPr>
                <a:spLocks noChangeArrowheads="1"/>
              </p:cNvSpPr>
              <p:nvPr/>
            </p:nvSpPr>
            <p:spPr bwMode="auto">
              <a:xfrm>
                <a:off x="5409" y="2136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Line 193"/>
              <p:cNvSpPr>
                <a:spLocks noChangeShapeType="1"/>
              </p:cNvSpPr>
              <p:nvPr/>
            </p:nvSpPr>
            <p:spPr bwMode="auto">
              <a:xfrm>
                <a:off x="5409" y="240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Rectangle 194"/>
              <p:cNvSpPr>
                <a:spLocks noChangeArrowheads="1"/>
              </p:cNvSpPr>
              <p:nvPr/>
            </p:nvSpPr>
            <p:spPr bwMode="auto">
              <a:xfrm>
                <a:off x="5409" y="2400"/>
                <a:ext cx="8" cy="7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Line 195"/>
              <p:cNvSpPr>
                <a:spLocks noChangeShapeType="1"/>
              </p:cNvSpPr>
              <p:nvPr/>
            </p:nvSpPr>
            <p:spPr bwMode="auto">
              <a:xfrm>
                <a:off x="5409" y="26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Rectangle 196"/>
              <p:cNvSpPr>
                <a:spLocks noChangeArrowheads="1"/>
              </p:cNvSpPr>
              <p:nvPr/>
            </p:nvSpPr>
            <p:spPr bwMode="auto">
              <a:xfrm>
                <a:off x="5409" y="2664"/>
                <a:ext cx="8" cy="7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Line 197"/>
              <p:cNvSpPr>
                <a:spLocks noChangeShapeType="1"/>
              </p:cNvSpPr>
              <p:nvPr/>
            </p:nvSpPr>
            <p:spPr bwMode="auto">
              <a:xfrm>
                <a:off x="5409" y="29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Rectangle 198"/>
              <p:cNvSpPr>
                <a:spLocks noChangeArrowheads="1"/>
              </p:cNvSpPr>
              <p:nvPr/>
            </p:nvSpPr>
            <p:spPr bwMode="auto">
              <a:xfrm>
                <a:off x="5409" y="2927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Line 199"/>
              <p:cNvSpPr>
                <a:spLocks noChangeShapeType="1"/>
              </p:cNvSpPr>
              <p:nvPr/>
            </p:nvSpPr>
            <p:spPr bwMode="auto">
              <a:xfrm>
                <a:off x="5409" y="30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Rectangle 200"/>
              <p:cNvSpPr>
                <a:spLocks noChangeArrowheads="1"/>
              </p:cNvSpPr>
              <p:nvPr/>
            </p:nvSpPr>
            <p:spPr bwMode="auto">
              <a:xfrm>
                <a:off x="5409" y="3085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Line 201"/>
              <p:cNvSpPr>
                <a:spLocks noChangeShapeType="1"/>
              </p:cNvSpPr>
              <p:nvPr/>
            </p:nvSpPr>
            <p:spPr bwMode="auto">
              <a:xfrm>
                <a:off x="5409" y="33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202"/>
              <p:cNvSpPr>
                <a:spLocks noChangeArrowheads="1"/>
              </p:cNvSpPr>
              <p:nvPr/>
            </p:nvSpPr>
            <p:spPr bwMode="auto">
              <a:xfrm>
                <a:off x="5409" y="3349"/>
                <a:ext cx="8" cy="8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Line 203"/>
              <p:cNvSpPr>
                <a:spLocks noChangeShapeType="1"/>
              </p:cNvSpPr>
              <p:nvPr/>
            </p:nvSpPr>
            <p:spPr bwMode="auto">
              <a:xfrm>
                <a:off x="5409" y="36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Rectangle 204"/>
              <p:cNvSpPr>
                <a:spLocks noChangeArrowheads="1"/>
              </p:cNvSpPr>
              <p:nvPr/>
            </p:nvSpPr>
            <p:spPr bwMode="auto">
              <a:xfrm>
                <a:off x="5409" y="3613"/>
                <a:ext cx="8" cy="7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" name="Line 206"/>
            <p:cNvSpPr>
              <a:spLocks noChangeShapeType="1"/>
            </p:cNvSpPr>
            <p:nvPr/>
          </p:nvSpPr>
          <p:spPr bwMode="auto">
            <a:xfrm>
              <a:off x="5409" y="387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5409" y="3877"/>
              <a:ext cx="8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790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11849</TotalTime>
  <Words>597</Words>
  <Application>Microsoft Office PowerPoint</Application>
  <PresentationFormat>On-screen Show (4:3)</PresentationFormat>
  <Paragraphs>151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Workforce Performance Report March 2017</vt:lpstr>
      <vt:lpstr>There has been an increase of £1.3m in agency spend compared to February, £1.275m of which is for units that are not on WFMS.  It is believed that this is largely due to a correction in account coding and holiday cover.  Of the increase  £470k is in medical and dental staffing , £324K is in Nursing and £214k is in Additional Clinical Services. Agency spend was 196% above the ceiling set by NHSI.  NHSI overrides have remained static.    </vt:lpstr>
      <vt:lpstr>PowerPoint Presentation</vt:lpstr>
      <vt:lpstr>PowerPoint Presentation</vt:lpstr>
      <vt:lpstr>PowerPoint Presentation</vt:lpstr>
      <vt:lpstr>The Vacancy rate has decreased slightly this month from 8.6% in February to 8.0% in March and remains below the 9.0% Trust target. Over Financial Year 2016-17 the vacancy rate has shown a significant downturn from 10.48% in April to plateau around 8% over the last six months. </vt:lpstr>
      <vt:lpstr>Sickness has decreased in March to stand at 4.56% from a peak in December 2016. This reflects a combined reduction in short-term episodes of Cold/Flu and long-term sickness episodes. All directorates, except Corporate, have seen a decline in short-term sickness as we move out off the Winter period.</vt:lpstr>
      <vt:lpstr>The Turnover figure has decreased slightly from 14.95% in February to 14.62% in March. The primary driver for the decrease has been the reduction in turnover in the Clinical Support staff group. Both the Adult and Corporate Directorates saw a fall in turnover this month whilst the Children and Young People Directorate is showing a long-term increase over the last six months.</vt:lpstr>
      <vt:lpstr> Recruitment Report – April 2017</vt:lpstr>
    </vt:vector>
  </TitlesOfParts>
  <Company>Oxford Health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Performance Report September 2015</dc:title>
  <dc:creator>Williams Angela (RNU) Oxford Health</dc:creator>
  <cp:lastModifiedBy>Denton Simon (RNU) Oxford Health</cp:lastModifiedBy>
  <cp:revision>879</cp:revision>
  <cp:lastPrinted>2017-02-13T09:52:32Z</cp:lastPrinted>
  <dcterms:created xsi:type="dcterms:W3CDTF">2015-09-07T13:55:20Z</dcterms:created>
  <dcterms:modified xsi:type="dcterms:W3CDTF">2017-04-19T08:43:47Z</dcterms:modified>
</cp:coreProperties>
</file>