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0"/>
  </p:notesMasterIdLst>
  <p:handoutMasterIdLst>
    <p:handoutMasterId r:id="rId11"/>
  </p:handoutMasterIdLst>
  <p:sldIdLst>
    <p:sldId id="356" r:id="rId2"/>
    <p:sldId id="372" r:id="rId3"/>
    <p:sldId id="373" r:id="rId4"/>
    <p:sldId id="376" r:id="rId5"/>
    <p:sldId id="344" r:id="rId6"/>
    <p:sldId id="339" r:id="rId7"/>
    <p:sldId id="369" r:id="rId8"/>
    <p:sldId id="371"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86513" autoAdjust="0"/>
  </p:normalViewPr>
  <p:slideViewPr>
    <p:cSldViewPr>
      <p:cViewPr varScale="1">
        <p:scale>
          <a:sx n="53" d="100"/>
          <a:sy n="53" d="100"/>
        </p:scale>
        <p:origin x="1195" y="53"/>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1.%20January%202018\Revised%20WRES%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1.%20January%202018\Revised%20WRES%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1.%20January%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Sheet1!$B$3:$B$15</c:f>
              <c:numCache>
                <c:formatCode>0.00%</c:formatCode>
                <c:ptCount val="13"/>
                <c:pt idx="0" formatCode="0%">
                  <c:v>0.69</c:v>
                </c:pt>
                <c:pt idx="1">
                  <c:v>0.66700000000000004</c:v>
                </c:pt>
                <c:pt idx="2">
                  <c:v>0.66200000000000003</c:v>
                </c:pt>
                <c:pt idx="3">
                  <c:v>0.67200000000000004</c:v>
                </c:pt>
                <c:pt idx="4">
                  <c:v>0.71399999999999997</c:v>
                </c:pt>
                <c:pt idx="5">
                  <c:v>0.67300000000000004</c:v>
                </c:pt>
                <c:pt idx="6">
                  <c:v>0.68700000000000006</c:v>
                </c:pt>
                <c:pt idx="7">
                  <c:v>0.66500000000000004</c:v>
                </c:pt>
                <c:pt idx="8">
                  <c:v>0.63</c:v>
                </c:pt>
                <c:pt idx="9">
                  <c:v>0.63300000000000001</c:v>
                </c:pt>
                <c:pt idx="10">
                  <c:v>0.64600000000000002</c:v>
                </c:pt>
                <c:pt idx="11">
                  <c:v>0.65800000000000003</c:v>
                </c:pt>
                <c:pt idx="12">
                  <c:v>0.65</c:v>
                </c:pt>
              </c:numCache>
            </c:numRef>
          </c:val>
          <c:extLst>
            <c:ext xmlns:c16="http://schemas.microsoft.com/office/drawing/2014/chart" uri="{C3380CC4-5D6E-409C-BE32-E72D297353CC}">
              <c16:uniqueId val="{00000000-7A89-4CEC-B670-8979632C2B54}"/>
            </c:ext>
          </c:extLst>
        </c:ser>
        <c:ser>
          <c:idx val="1"/>
          <c:order val="1"/>
          <c:tx>
            <c:strRef>
              <c:f>Sheet1!$C$2</c:f>
              <c:strCache>
                <c:ptCount val="1"/>
                <c:pt idx="0">
                  <c:v>BME applicants</c:v>
                </c:pt>
              </c:strCache>
            </c:strRef>
          </c:tx>
          <c:invertIfNegative val="0"/>
          <c:cat>
            <c:strRef>
              <c:f>Sheet1!$A$3:$A$15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Sheet1!$C$3:$C$15</c:f>
              <c:numCache>
                <c:formatCode>0.00%</c:formatCode>
                <c:ptCount val="13"/>
                <c:pt idx="0">
                  <c:v>0.27700000000000002</c:v>
                </c:pt>
                <c:pt idx="1">
                  <c:v>0.314</c:v>
                </c:pt>
                <c:pt idx="2">
                  <c:v>0.30499999999999999</c:v>
                </c:pt>
                <c:pt idx="3">
                  <c:v>0.30099999999999999</c:v>
                </c:pt>
                <c:pt idx="4">
                  <c:v>0.26400000000000001</c:v>
                </c:pt>
                <c:pt idx="5">
                  <c:v>0.30599999999999999</c:v>
                </c:pt>
                <c:pt idx="6">
                  <c:v>0.27900000000000003</c:v>
                </c:pt>
                <c:pt idx="7">
                  <c:v>0.315</c:v>
                </c:pt>
                <c:pt idx="8">
                  <c:v>0.34</c:v>
                </c:pt>
                <c:pt idx="9">
                  <c:v>0.33200000000000002</c:v>
                </c:pt>
                <c:pt idx="10">
                  <c:v>0.31900000000000001</c:v>
                </c:pt>
                <c:pt idx="11">
                  <c:v>0.311</c:v>
                </c:pt>
                <c:pt idx="12">
                  <c:v>0.317</c:v>
                </c:pt>
              </c:numCache>
            </c:numRef>
          </c:val>
          <c:extLst>
            <c:ext xmlns:c16="http://schemas.microsoft.com/office/drawing/2014/chart" uri="{C3380CC4-5D6E-409C-BE32-E72D297353CC}">
              <c16:uniqueId val="{00000001-7A89-4CEC-B670-8979632C2B54}"/>
            </c:ext>
          </c:extLst>
        </c:ser>
        <c:ser>
          <c:idx val="2"/>
          <c:order val="2"/>
          <c:tx>
            <c:strRef>
              <c:f>Sheet1!$D$2</c:f>
              <c:strCache>
                <c:ptCount val="1"/>
                <c:pt idx="0">
                  <c:v>Not disclosed</c:v>
                </c:pt>
              </c:strCache>
            </c:strRef>
          </c:tx>
          <c:invertIfNegative val="0"/>
          <c:cat>
            <c:strRef>
              <c:f>Sheet1!$A$3:$A$15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Sheet1!$D$3:$D$15</c:f>
              <c:numCache>
                <c:formatCode>0.00%</c:formatCode>
                <c:ptCount val="13"/>
                <c:pt idx="0">
                  <c:v>3.2000000000000001E-2</c:v>
                </c:pt>
                <c:pt idx="1">
                  <c:v>1.9E-2</c:v>
                </c:pt>
                <c:pt idx="2">
                  <c:v>3.3000000000000002E-2</c:v>
                </c:pt>
                <c:pt idx="3">
                  <c:v>2.7E-2</c:v>
                </c:pt>
                <c:pt idx="4">
                  <c:v>2.1999999999999999E-2</c:v>
                </c:pt>
                <c:pt idx="5">
                  <c:v>2.1000000000000001E-2</c:v>
                </c:pt>
                <c:pt idx="6">
                  <c:v>3.4000000000000002E-2</c:v>
                </c:pt>
                <c:pt idx="7">
                  <c:v>2.1000000000000001E-2</c:v>
                </c:pt>
                <c:pt idx="8">
                  <c:v>0.03</c:v>
                </c:pt>
                <c:pt idx="9">
                  <c:v>3.5000000000000003E-2</c:v>
                </c:pt>
                <c:pt idx="10">
                  <c:v>3.5000000000000003E-2</c:v>
                </c:pt>
                <c:pt idx="11">
                  <c:v>3.1E-2</c:v>
                </c:pt>
                <c:pt idx="12">
                  <c:v>3.3000000000000002E-2</c:v>
                </c:pt>
              </c:numCache>
            </c:numRef>
          </c:val>
          <c:extLst>
            <c:ext xmlns:c16="http://schemas.microsoft.com/office/drawing/2014/chart" uri="{C3380CC4-5D6E-409C-BE32-E72D297353CC}">
              <c16:uniqueId val="{00000002-7A89-4CEC-B670-8979632C2B54}"/>
            </c:ext>
          </c:extLst>
        </c:ser>
        <c:dLbls>
          <c:showLegendKey val="0"/>
          <c:showVal val="0"/>
          <c:showCatName val="0"/>
          <c:showSerName val="0"/>
          <c:showPercent val="0"/>
          <c:showBubbleSize val="0"/>
        </c:dLbls>
        <c:gapWidth val="150"/>
        <c:shape val="box"/>
        <c:axId val="75119232"/>
        <c:axId val="75121024"/>
        <c:axId val="0"/>
      </c:bar3DChart>
      <c:catAx>
        <c:axId val="75119232"/>
        <c:scaling>
          <c:orientation val="minMax"/>
        </c:scaling>
        <c:delete val="0"/>
        <c:axPos val="b"/>
        <c:numFmt formatCode="General" sourceLinked="0"/>
        <c:majorTickMark val="none"/>
        <c:minorTickMark val="none"/>
        <c:tickLblPos val="nextTo"/>
        <c:crossAx val="75121024"/>
        <c:crosses val="autoZero"/>
        <c:auto val="1"/>
        <c:lblAlgn val="ctr"/>
        <c:lblOffset val="100"/>
        <c:noMultiLvlLbl val="0"/>
      </c:catAx>
      <c:valAx>
        <c:axId val="75121024"/>
        <c:scaling>
          <c:orientation val="minMax"/>
        </c:scaling>
        <c:delete val="0"/>
        <c:axPos val="l"/>
        <c:majorGridlines/>
        <c:numFmt formatCode="0%" sourceLinked="1"/>
        <c:majorTickMark val="none"/>
        <c:minorTickMark val="none"/>
        <c:tickLblPos val="nextTo"/>
        <c:crossAx val="7511923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Sheet1!$B$17</c:f>
              <c:strCache>
                <c:ptCount val="1"/>
                <c:pt idx="0">
                  <c:v>White Applicants</c:v>
                </c:pt>
              </c:strCache>
            </c:strRef>
          </c:tx>
          <c:invertIfNegative val="0"/>
          <c:cat>
            <c:strRef>
              <c:f>Sheet1!$A$18:$A$30</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Sheet1!$B$18:$B$30</c:f>
              <c:numCache>
                <c:formatCode>0.00%</c:formatCode>
                <c:ptCount val="13"/>
                <c:pt idx="0" formatCode="0%">
                  <c:v>0.753</c:v>
                </c:pt>
                <c:pt idx="1">
                  <c:v>0.75</c:v>
                </c:pt>
                <c:pt idx="2">
                  <c:v>0.75</c:v>
                </c:pt>
                <c:pt idx="3">
                  <c:v>0.70699999999999996</c:v>
                </c:pt>
                <c:pt idx="4">
                  <c:v>0.752</c:v>
                </c:pt>
                <c:pt idx="5">
                  <c:v>0.72</c:v>
                </c:pt>
                <c:pt idx="6">
                  <c:v>0.68400000000000005</c:v>
                </c:pt>
                <c:pt idx="7">
                  <c:v>0.7</c:v>
                </c:pt>
                <c:pt idx="8">
                  <c:v>0.56999999999999995</c:v>
                </c:pt>
                <c:pt idx="9">
                  <c:v>0.63600000000000001</c:v>
                </c:pt>
                <c:pt idx="10">
                  <c:v>0.61199999999999999</c:v>
                </c:pt>
                <c:pt idx="11">
                  <c:v>0.68</c:v>
                </c:pt>
                <c:pt idx="12">
                  <c:v>0.69699999999999995</c:v>
                </c:pt>
              </c:numCache>
            </c:numRef>
          </c:val>
          <c:extLst>
            <c:ext xmlns:c16="http://schemas.microsoft.com/office/drawing/2014/chart" uri="{C3380CC4-5D6E-409C-BE32-E72D297353CC}">
              <c16:uniqueId val="{00000000-4D9C-44DD-A888-9877D764FDE5}"/>
            </c:ext>
          </c:extLst>
        </c:ser>
        <c:ser>
          <c:idx val="1"/>
          <c:order val="1"/>
          <c:tx>
            <c:strRef>
              <c:f>Sheet1!$C$17</c:f>
              <c:strCache>
                <c:ptCount val="1"/>
                <c:pt idx="0">
                  <c:v>BME applicants</c:v>
                </c:pt>
              </c:strCache>
            </c:strRef>
          </c:tx>
          <c:invertIfNegative val="0"/>
          <c:cat>
            <c:strRef>
              <c:f>Sheet1!$A$18:$A$30</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Sheet1!$C$18:$C$30</c:f>
              <c:numCache>
                <c:formatCode>0.00%</c:formatCode>
                <c:ptCount val="13"/>
                <c:pt idx="0">
                  <c:v>0.215</c:v>
                </c:pt>
                <c:pt idx="1">
                  <c:v>0.21199999999999999</c:v>
                </c:pt>
                <c:pt idx="2">
                  <c:v>0.21199999999999999</c:v>
                </c:pt>
                <c:pt idx="3" formatCode="0%">
                  <c:v>0.24</c:v>
                </c:pt>
                <c:pt idx="4">
                  <c:v>0.20899999999999999</c:v>
                </c:pt>
                <c:pt idx="5">
                  <c:v>0.28000000000000003</c:v>
                </c:pt>
                <c:pt idx="6">
                  <c:v>0.27100000000000002</c:v>
                </c:pt>
                <c:pt idx="7">
                  <c:v>0.27300000000000002</c:v>
                </c:pt>
                <c:pt idx="8">
                  <c:v>0.4</c:v>
                </c:pt>
                <c:pt idx="9">
                  <c:v>0.315</c:v>
                </c:pt>
                <c:pt idx="10">
                  <c:v>0.28899999999999998</c:v>
                </c:pt>
                <c:pt idx="11">
                  <c:v>0.28699999999999998</c:v>
                </c:pt>
                <c:pt idx="12">
                  <c:v>0.251</c:v>
                </c:pt>
              </c:numCache>
            </c:numRef>
          </c:val>
          <c:extLst>
            <c:ext xmlns:c16="http://schemas.microsoft.com/office/drawing/2014/chart" uri="{C3380CC4-5D6E-409C-BE32-E72D297353CC}">
              <c16:uniqueId val="{00000001-4D9C-44DD-A888-9877D764FDE5}"/>
            </c:ext>
          </c:extLst>
        </c:ser>
        <c:ser>
          <c:idx val="2"/>
          <c:order val="2"/>
          <c:tx>
            <c:strRef>
              <c:f>Sheet1!$D$17</c:f>
              <c:strCache>
                <c:ptCount val="1"/>
                <c:pt idx="0">
                  <c:v>Not disclosed</c:v>
                </c:pt>
              </c:strCache>
            </c:strRef>
          </c:tx>
          <c:invertIfNegative val="0"/>
          <c:cat>
            <c:strRef>
              <c:f>Sheet1!$A$18:$A$30</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Sheet1!$D$18:$D$30</c:f>
              <c:numCache>
                <c:formatCode>0.00%</c:formatCode>
                <c:ptCount val="13"/>
                <c:pt idx="0">
                  <c:v>3.2000000000000001E-2</c:v>
                </c:pt>
                <c:pt idx="1">
                  <c:v>3.7999999999999999E-2</c:v>
                </c:pt>
                <c:pt idx="2">
                  <c:v>3.7999999999999999E-2</c:v>
                </c:pt>
                <c:pt idx="3">
                  <c:v>5.2999999999999999E-2</c:v>
                </c:pt>
                <c:pt idx="4">
                  <c:v>3.9E-2</c:v>
                </c:pt>
                <c:pt idx="6">
                  <c:v>4.3999999999999997E-2</c:v>
                </c:pt>
                <c:pt idx="7">
                  <c:v>0.03</c:v>
                </c:pt>
                <c:pt idx="8">
                  <c:v>0.03</c:v>
                </c:pt>
                <c:pt idx="9">
                  <c:v>4.9000000000000002E-2</c:v>
                </c:pt>
                <c:pt idx="10">
                  <c:v>4.1000000000000002E-2</c:v>
                </c:pt>
                <c:pt idx="11">
                  <c:v>3.2000000000000001E-2</c:v>
                </c:pt>
                <c:pt idx="12">
                  <c:v>5.0999999999999997E-2</c:v>
                </c:pt>
              </c:numCache>
            </c:numRef>
          </c:val>
          <c:extLst>
            <c:ext xmlns:c16="http://schemas.microsoft.com/office/drawing/2014/chart" uri="{C3380CC4-5D6E-409C-BE32-E72D297353CC}">
              <c16:uniqueId val="{00000002-4D9C-44DD-A888-9877D764FDE5}"/>
            </c:ext>
          </c:extLst>
        </c:ser>
        <c:dLbls>
          <c:showLegendKey val="0"/>
          <c:showVal val="0"/>
          <c:showCatName val="0"/>
          <c:showSerName val="0"/>
          <c:showPercent val="0"/>
          <c:showBubbleSize val="0"/>
        </c:dLbls>
        <c:gapWidth val="150"/>
        <c:shape val="box"/>
        <c:axId val="30275840"/>
        <c:axId val="30887936"/>
        <c:axId val="0"/>
      </c:bar3DChart>
      <c:catAx>
        <c:axId val="30275840"/>
        <c:scaling>
          <c:orientation val="minMax"/>
        </c:scaling>
        <c:delete val="0"/>
        <c:axPos val="b"/>
        <c:numFmt formatCode="General" sourceLinked="0"/>
        <c:majorTickMark val="none"/>
        <c:minorTickMark val="none"/>
        <c:tickLblPos val="nextTo"/>
        <c:crossAx val="30887936"/>
        <c:crosses val="autoZero"/>
        <c:auto val="1"/>
        <c:lblAlgn val="ctr"/>
        <c:lblOffset val="100"/>
        <c:noMultiLvlLbl val="0"/>
      </c:catAx>
      <c:valAx>
        <c:axId val="30887936"/>
        <c:scaling>
          <c:orientation val="minMax"/>
        </c:scaling>
        <c:delete val="0"/>
        <c:axPos val="l"/>
        <c:majorGridlines/>
        <c:numFmt formatCode="0%" sourceLinked="1"/>
        <c:majorTickMark val="none"/>
        <c:minorTickMark val="none"/>
        <c:tickLblPos val="nextTo"/>
        <c:crossAx val="3027584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Sheet1!$B$32</c:f>
              <c:strCache>
                <c:ptCount val="1"/>
                <c:pt idx="0">
                  <c:v>White </c:v>
                </c:pt>
              </c:strCache>
            </c:strRef>
          </c:tx>
          <c:invertIfNegative val="0"/>
          <c:cat>
            <c:strRef>
              <c:f>Sheet1!$A$33:$A$45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Sheet1!$B$33:$B$45</c:f>
              <c:numCache>
                <c:formatCode>0.00%</c:formatCode>
                <c:ptCount val="13"/>
                <c:pt idx="0" formatCode="0%">
                  <c:v>0.65400000000000003</c:v>
                </c:pt>
                <c:pt idx="1">
                  <c:v>0.65400000000000003</c:v>
                </c:pt>
                <c:pt idx="2">
                  <c:v>0.64</c:v>
                </c:pt>
                <c:pt idx="3">
                  <c:v>0.625</c:v>
                </c:pt>
                <c:pt idx="4">
                  <c:v>0.65</c:v>
                </c:pt>
                <c:pt idx="5">
                  <c:v>0.83</c:v>
                </c:pt>
                <c:pt idx="6">
                  <c:v>0.85</c:v>
                </c:pt>
                <c:pt idx="7">
                  <c:v>0.71</c:v>
                </c:pt>
                <c:pt idx="8">
                  <c:v>0.68</c:v>
                </c:pt>
                <c:pt idx="9">
                  <c:v>0.67</c:v>
                </c:pt>
                <c:pt idx="10">
                  <c:v>0.69</c:v>
                </c:pt>
                <c:pt idx="11">
                  <c:v>0.69</c:v>
                </c:pt>
                <c:pt idx="12">
                  <c:v>0.75</c:v>
                </c:pt>
              </c:numCache>
            </c:numRef>
          </c:val>
          <c:extLst>
            <c:ext xmlns:c16="http://schemas.microsoft.com/office/drawing/2014/chart" uri="{C3380CC4-5D6E-409C-BE32-E72D297353CC}">
              <c16:uniqueId val="{00000000-C9E9-4866-83A3-B68A344DA7A2}"/>
            </c:ext>
          </c:extLst>
        </c:ser>
        <c:ser>
          <c:idx val="1"/>
          <c:order val="1"/>
          <c:tx>
            <c:strRef>
              <c:f>Sheet1!$C$32</c:f>
              <c:strCache>
                <c:ptCount val="1"/>
                <c:pt idx="0">
                  <c:v>BME </c:v>
                </c:pt>
              </c:strCache>
            </c:strRef>
          </c:tx>
          <c:invertIfNegative val="0"/>
          <c:cat>
            <c:strRef>
              <c:f>Sheet1!$A$33:$A$45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Sheet1!$C$33:$C$45</c:f>
              <c:numCache>
                <c:formatCode>0.00%</c:formatCode>
                <c:ptCount val="13"/>
                <c:pt idx="0">
                  <c:v>0.34599999999999997</c:v>
                </c:pt>
                <c:pt idx="1">
                  <c:v>0.34599999999999997</c:v>
                </c:pt>
                <c:pt idx="2">
                  <c:v>0.34</c:v>
                </c:pt>
                <c:pt idx="3">
                  <c:v>0.375</c:v>
                </c:pt>
                <c:pt idx="4">
                  <c:v>0.27</c:v>
                </c:pt>
                <c:pt idx="5">
                  <c:v>0.04</c:v>
                </c:pt>
                <c:pt idx="6">
                  <c:v>0.15</c:v>
                </c:pt>
                <c:pt idx="7">
                  <c:v>0.12</c:v>
                </c:pt>
                <c:pt idx="8">
                  <c:v>0.16</c:v>
                </c:pt>
                <c:pt idx="9">
                  <c:v>0.22</c:v>
                </c:pt>
                <c:pt idx="10">
                  <c:v>0.25</c:v>
                </c:pt>
                <c:pt idx="11">
                  <c:v>0.25</c:v>
                </c:pt>
                <c:pt idx="12">
                  <c:v>0.25</c:v>
                </c:pt>
              </c:numCache>
            </c:numRef>
          </c:val>
          <c:extLst>
            <c:ext xmlns:c16="http://schemas.microsoft.com/office/drawing/2014/chart" uri="{C3380CC4-5D6E-409C-BE32-E72D297353CC}">
              <c16:uniqueId val="{00000001-C9E9-4866-83A3-B68A344DA7A2}"/>
            </c:ext>
          </c:extLst>
        </c:ser>
        <c:ser>
          <c:idx val="2"/>
          <c:order val="2"/>
          <c:tx>
            <c:strRef>
              <c:f>Sheet1!$D$32</c:f>
              <c:strCache>
                <c:ptCount val="1"/>
                <c:pt idx="0">
                  <c:v>Not disclosed</c:v>
                </c:pt>
              </c:strCache>
            </c:strRef>
          </c:tx>
          <c:invertIfNegative val="0"/>
          <c:cat>
            <c:strRef>
              <c:f>Sheet1!$A$33:$A$45</c:f>
              <c:strCache>
                <c:ptCount val="13"/>
                <c:pt idx="0">
                  <c:v>Jan-17</c:v>
                </c:pt>
                <c:pt idx="1">
                  <c:v>Feb</c:v>
                </c:pt>
                <c:pt idx="2">
                  <c:v>March</c:v>
                </c:pt>
                <c:pt idx="3">
                  <c:v>April</c:v>
                </c:pt>
                <c:pt idx="4">
                  <c:v>May</c:v>
                </c:pt>
                <c:pt idx="5">
                  <c:v>June</c:v>
                </c:pt>
                <c:pt idx="6">
                  <c:v>July</c:v>
                </c:pt>
                <c:pt idx="7">
                  <c:v>Aug</c:v>
                </c:pt>
                <c:pt idx="8">
                  <c:v>Sept</c:v>
                </c:pt>
                <c:pt idx="9">
                  <c:v>Oct</c:v>
                </c:pt>
                <c:pt idx="10">
                  <c:v>Nov</c:v>
                </c:pt>
                <c:pt idx="11">
                  <c:v>Dec</c:v>
                </c:pt>
                <c:pt idx="12">
                  <c:v>Jan-18</c:v>
                </c:pt>
              </c:strCache>
            </c:strRef>
          </c:cat>
          <c:val>
            <c:numRef>
              <c:f>Sheet1!$D$33:$D$45</c:f>
              <c:numCache>
                <c:formatCode>0.00%</c:formatCode>
                <c:ptCount val="13"/>
                <c:pt idx="0">
                  <c:v>0</c:v>
                </c:pt>
                <c:pt idx="1">
                  <c:v>0</c:v>
                </c:pt>
                <c:pt idx="2">
                  <c:v>0</c:v>
                </c:pt>
                <c:pt idx="3" formatCode="0%">
                  <c:v>0</c:v>
                </c:pt>
                <c:pt idx="4">
                  <c:v>7.0000000000000007E-2</c:v>
                </c:pt>
                <c:pt idx="5">
                  <c:v>0.13</c:v>
                </c:pt>
                <c:pt idx="6">
                  <c:v>0</c:v>
                </c:pt>
                <c:pt idx="7">
                  <c:v>0.17</c:v>
                </c:pt>
                <c:pt idx="8">
                  <c:v>0.16</c:v>
                </c:pt>
                <c:pt idx="9">
                  <c:v>0.11</c:v>
                </c:pt>
                <c:pt idx="10">
                  <c:v>0.06</c:v>
                </c:pt>
                <c:pt idx="11">
                  <c:v>0.06</c:v>
                </c:pt>
                <c:pt idx="12">
                  <c:v>0</c:v>
                </c:pt>
              </c:numCache>
            </c:numRef>
          </c:val>
          <c:extLst>
            <c:ext xmlns:c16="http://schemas.microsoft.com/office/drawing/2014/chart" uri="{C3380CC4-5D6E-409C-BE32-E72D297353CC}">
              <c16:uniqueId val="{00000002-C9E9-4866-83A3-B68A344DA7A2}"/>
            </c:ext>
          </c:extLst>
        </c:ser>
        <c:dLbls>
          <c:showLegendKey val="0"/>
          <c:showVal val="0"/>
          <c:showCatName val="0"/>
          <c:showSerName val="0"/>
          <c:showPercent val="0"/>
          <c:showBubbleSize val="0"/>
        </c:dLbls>
        <c:gapWidth val="150"/>
        <c:shape val="box"/>
        <c:axId val="30910336"/>
        <c:axId val="30911872"/>
        <c:axId val="0"/>
      </c:bar3DChart>
      <c:catAx>
        <c:axId val="30910336"/>
        <c:scaling>
          <c:orientation val="minMax"/>
        </c:scaling>
        <c:delete val="0"/>
        <c:axPos val="b"/>
        <c:numFmt formatCode="General" sourceLinked="0"/>
        <c:majorTickMark val="none"/>
        <c:minorTickMark val="none"/>
        <c:tickLblPos val="nextTo"/>
        <c:crossAx val="30911872"/>
        <c:crosses val="autoZero"/>
        <c:auto val="1"/>
        <c:lblAlgn val="ctr"/>
        <c:lblOffset val="100"/>
        <c:noMultiLvlLbl val="0"/>
      </c:catAx>
      <c:valAx>
        <c:axId val="30911872"/>
        <c:scaling>
          <c:orientation val="minMax"/>
        </c:scaling>
        <c:delete val="0"/>
        <c:axPos val="l"/>
        <c:majorGridlines/>
        <c:numFmt formatCode="0%" sourceLinked="1"/>
        <c:majorTickMark val="none"/>
        <c:minorTickMark val="none"/>
        <c:tickLblPos val="nextTo"/>
        <c:crossAx val="3091033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a:t>
            </a:r>
            <a:r>
              <a:rPr lang="en-GB" sz="800" baseline="0"/>
              <a:t> 5: Experiencing bulling from patients</a:t>
            </a:r>
            <a:endParaRPr lang="en-GB" sz="800"/>
          </a:p>
        </c:rich>
      </c:tx>
      <c:layout>
        <c:manualLayout>
          <c:xMode val="edge"/>
          <c:yMode val="edge"/>
          <c:x val="0.2782222222222222"/>
          <c:y val="3.95480225988700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Sheet1!$B$53</c:f>
              <c:strCache>
                <c:ptCount val="1"/>
                <c:pt idx="0">
                  <c:v>White </c:v>
                </c:pt>
              </c:strCache>
            </c:strRef>
          </c:tx>
          <c:invertIfNegative val="0"/>
          <c:cat>
            <c:numRef>
              <c:f>Sheet1!$A$54:$A$56</c:f>
              <c:numCache>
                <c:formatCode>General</c:formatCode>
                <c:ptCount val="3"/>
                <c:pt idx="0">
                  <c:v>2014</c:v>
                </c:pt>
                <c:pt idx="1">
                  <c:v>2015</c:v>
                </c:pt>
                <c:pt idx="2">
                  <c:v>2016</c:v>
                </c:pt>
              </c:numCache>
            </c:numRef>
          </c:cat>
          <c:val>
            <c:numRef>
              <c:f>Sheet1!$B$54:$B$56</c:f>
              <c:numCache>
                <c:formatCode>0%</c:formatCode>
                <c:ptCount val="3"/>
                <c:pt idx="0" formatCode="0.00%">
                  <c:v>0.34279999999999999</c:v>
                </c:pt>
                <c:pt idx="1">
                  <c:v>0.28999999999999998</c:v>
                </c:pt>
                <c:pt idx="2">
                  <c:v>0.25</c:v>
                </c:pt>
              </c:numCache>
            </c:numRef>
          </c:val>
          <c:extLst>
            <c:ext xmlns:c16="http://schemas.microsoft.com/office/drawing/2014/chart" uri="{C3380CC4-5D6E-409C-BE32-E72D297353CC}">
              <c16:uniqueId val="{00000000-B7CF-4341-942A-5D6BC27870BE}"/>
            </c:ext>
          </c:extLst>
        </c:ser>
        <c:ser>
          <c:idx val="1"/>
          <c:order val="1"/>
          <c:tx>
            <c:strRef>
              <c:f>Sheet1!$C$53</c:f>
              <c:strCache>
                <c:ptCount val="1"/>
                <c:pt idx="0">
                  <c:v>BME </c:v>
                </c:pt>
              </c:strCache>
            </c:strRef>
          </c:tx>
          <c:invertIfNegative val="0"/>
          <c:cat>
            <c:numRef>
              <c:f>Sheet1!$A$54:$A$56</c:f>
              <c:numCache>
                <c:formatCode>General</c:formatCode>
                <c:ptCount val="3"/>
                <c:pt idx="0">
                  <c:v>2014</c:v>
                </c:pt>
                <c:pt idx="1">
                  <c:v>2015</c:v>
                </c:pt>
                <c:pt idx="2">
                  <c:v>2016</c:v>
                </c:pt>
              </c:numCache>
            </c:numRef>
          </c:cat>
          <c:val>
            <c:numRef>
              <c:f>Sheet1!$C$54:$C$56</c:f>
              <c:numCache>
                <c:formatCode>0%</c:formatCode>
                <c:ptCount val="3"/>
                <c:pt idx="0">
                  <c:v>0.43</c:v>
                </c:pt>
                <c:pt idx="1">
                  <c:v>0.27</c:v>
                </c:pt>
                <c:pt idx="2">
                  <c:v>0.33</c:v>
                </c:pt>
              </c:numCache>
            </c:numRef>
          </c:val>
          <c:extLst>
            <c:ext xmlns:c16="http://schemas.microsoft.com/office/drawing/2014/chart" uri="{C3380CC4-5D6E-409C-BE32-E72D297353CC}">
              <c16:uniqueId val="{00000001-B7CF-4341-942A-5D6BC27870BE}"/>
            </c:ext>
          </c:extLst>
        </c:ser>
        <c:dLbls>
          <c:showLegendKey val="0"/>
          <c:showVal val="0"/>
          <c:showCatName val="0"/>
          <c:showSerName val="0"/>
          <c:showPercent val="0"/>
          <c:showBubbleSize val="0"/>
        </c:dLbls>
        <c:gapWidth val="150"/>
        <c:shape val="box"/>
        <c:axId val="44897024"/>
        <c:axId val="44898560"/>
        <c:axId val="0"/>
      </c:bar3DChart>
      <c:catAx>
        <c:axId val="44897024"/>
        <c:scaling>
          <c:orientation val="minMax"/>
        </c:scaling>
        <c:delete val="0"/>
        <c:axPos val="b"/>
        <c:numFmt formatCode="General" sourceLinked="1"/>
        <c:majorTickMark val="none"/>
        <c:minorTickMark val="none"/>
        <c:tickLblPos val="nextTo"/>
        <c:crossAx val="44898560"/>
        <c:crosses val="autoZero"/>
        <c:auto val="1"/>
        <c:lblAlgn val="ctr"/>
        <c:lblOffset val="100"/>
        <c:noMultiLvlLbl val="0"/>
      </c:catAx>
      <c:valAx>
        <c:axId val="44898560"/>
        <c:scaling>
          <c:orientation val="minMax"/>
        </c:scaling>
        <c:delete val="0"/>
        <c:axPos val="l"/>
        <c:majorGridlines/>
        <c:numFmt formatCode="0.00%" sourceLinked="1"/>
        <c:majorTickMark val="none"/>
        <c:minorTickMark val="none"/>
        <c:tickLblPos val="nextTo"/>
        <c:crossAx val="4489702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Sheet1!$B$67</c:f>
              <c:strCache>
                <c:ptCount val="1"/>
                <c:pt idx="0">
                  <c:v>White </c:v>
                </c:pt>
              </c:strCache>
            </c:strRef>
          </c:tx>
          <c:invertIfNegative val="0"/>
          <c:cat>
            <c:numRef>
              <c:f>Sheet1!$A$68:$A$70</c:f>
              <c:numCache>
                <c:formatCode>General</c:formatCode>
                <c:ptCount val="3"/>
                <c:pt idx="0">
                  <c:v>2014</c:v>
                </c:pt>
                <c:pt idx="1">
                  <c:v>2015</c:v>
                </c:pt>
                <c:pt idx="2">
                  <c:v>2016</c:v>
                </c:pt>
              </c:numCache>
            </c:numRef>
          </c:cat>
          <c:val>
            <c:numRef>
              <c:f>Sheet1!$B$68:$B$70</c:f>
              <c:numCache>
                <c:formatCode>0%</c:formatCode>
                <c:ptCount val="3"/>
                <c:pt idx="0" formatCode="0.00%">
                  <c:v>0.16900000000000001</c:v>
                </c:pt>
                <c:pt idx="1">
                  <c:v>0.21</c:v>
                </c:pt>
                <c:pt idx="2">
                  <c:v>0.27</c:v>
                </c:pt>
              </c:numCache>
            </c:numRef>
          </c:val>
          <c:extLst>
            <c:ext xmlns:c16="http://schemas.microsoft.com/office/drawing/2014/chart" uri="{C3380CC4-5D6E-409C-BE32-E72D297353CC}">
              <c16:uniqueId val="{00000000-A3B5-43A0-B329-8B872586C238}"/>
            </c:ext>
          </c:extLst>
        </c:ser>
        <c:ser>
          <c:idx val="0"/>
          <c:order val="1"/>
          <c:tx>
            <c:strRef>
              <c:f>Sheet1!$C$67</c:f>
              <c:strCache>
                <c:ptCount val="1"/>
                <c:pt idx="0">
                  <c:v>BME </c:v>
                </c:pt>
              </c:strCache>
            </c:strRef>
          </c:tx>
          <c:invertIfNegative val="0"/>
          <c:cat>
            <c:numRef>
              <c:f>Sheet1!$A$68:$A$70</c:f>
              <c:numCache>
                <c:formatCode>General</c:formatCode>
                <c:ptCount val="3"/>
                <c:pt idx="0">
                  <c:v>2014</c:v>
                </c:pt>
                <c:pt idx="1">
                  <c:v>2015</c:v>
                </c:pt>
                <c:pt idx="2">
                  <c:v>2016</c:v>
                </c:pt>
              </c:numCache>
            </c:numRef>
          </c:cat>
          <c:val>
            <c:numRef>
              <c:f>Sheet1!$C$68:$C$70</c:f>
              <c:numCache>
                <c:formatCode>0%</c:formatCode>
                <c:ptCount val="3"/>
                <c:pt idx="0">
                  <c:v>0.24</c:v>
                </c:pt>
                <c:pt idx="1">
                  <c:v>0.27</c:v>
                </c:pt>
                <c:pt idx="2">
                  <c:v>0.33</c:v>
                </c:pt>
              </c:numCache>
            </c:numRef>
          </c:val>
          <c:extLst>
            <c:ext xmlns:c16="http://schemas.microsoft.com/office/drawing/2014/chart" uri="{C3380CC4-5D6E-409C-BE32-E72D297353CC}">
              <c16:uniqueId val="{00000001-A3B5-43A0-B329-8B872586C238}"/>
            </c:ext>
          </c:extLst>
        </c:ser>
        <c:dLbls>
          <c:showLegendKey val="0"/>
          <c:showVal val="0"/>
          <c:showCatName val="0"/>
          <c:showSerName val="0"/>
          <c:showPercent val="0"/>
          <c:showBubbleSize val="0"/>
        </c:dLbls>
        <c:gapWidth val="150"/>
        <c:shape val="box"/>
        <c:axId val="45391232"/>
        <c:axId val="45397120"/>
        <c:axId val="0"/>
      </c:bar3DChart>
      <c:catAx>
        <c:axId val="45391232"/>
        <c:scaling>
          <c:orientation val="minMax"/>
        </c:scaling>
        <c:delete val="0"/>
        <c:axPos val="b"/>
        <c:numFmt formatCode="General" sourceLinked="1"/>
        <c:majorTickMark val="none"/>
        <c:minorTickMark val="none"/>
        <c:tickLblPos val="nextTo"/>
        <c:crossAx val="45397120"/>
        <c:crosses val="autoZero"/>
        <c:auto val="1"/>
        <c:lblAlgn val="ctr"/>
        <c:lblOffset val="100"/>
        <c:noMultiLvlLbl val="0"/>
      </c:catAx>
      <c:valAx>
        <c:axId val="45397120"/>
        <c:scaling>
          <c:orientation val="minMax"/>
        </c:scaling>
        <c:delete val="0"/>
        <c:axPos val="l"/>
        <c:majorGridlines/>
        <c:numFmt formatCode="0.00%" sourceLinked="1"/>
        <c:majorTickMark val="none"/>
        <c:minorTickMark val="none"/>
        <c:tickLblPos val="nextTo"/>
        <c:crossAx val="4539123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Sheet1!$B$86</c:f>
              <c:strCache>
                <c:ptCount val="1"/>
                <c:pt idx="0">
                  <c:v>White</c:v>
                </c:pt>
              </c:strCache>
            </c:strRef>
          </c:tx>
          <c:invertIfNegative val="0"/>
          <c:cat>
            <c:numRef>
              <c:f>Sheet1!$A$87:$A$89</c:f>
              <c:numCache>
                <c:formatCode>General</c:formatCode>
                <c:ptCount val="3"/>
                <c:pt idx="0">
                  <c:v>2014</c:v>
                </c:pt>
                <c:pt idx="1">
                  <c:v>2015</c:v>
                </c:pt>
                <c:pt idx="2">
                  <c:v>2016</c:v>
                </c:pt>
              </c:numCache>
            </c:numRef>
          </c:cat>
          <c:val>
            <c:numRef>
              <c:f>Sheet1!$B$87:$B$89</c:f>
              <c:numCache>
                <c:formatCode>0%</c:formatCode>
                <c:ptCount val="3"/>
                <c:pt idx="0" formatCode="0.00%">
                  <c:v>0.9325</c:v>
                </c:pt>
                <c:pt idx="1">
                  <c:v>0.89</c:v>
                </c:pt>
                <c:pt idx="2">
                  <c:v>0.9</c:v>
                </c:pt>
              </c:numCache>
            </c:numRef>
          </c:val>
          <c:extLst>
            <c:ext xmlns:c16="http://schemas.microsoft.com/office/drawing/2014/chart" uri="{C3380CC4-5D6E-409C-BE32-E72D297353CC}">
              <c16:uniqueId val="{00000000-A597-47DD-A3F6-735E06EF54AA}"/>
            </c:ext>
          </c:extLst>
        </c:ser>
        <c:ser>
          <c:idx val="1"/>
          <c:order val="1"/>
          <c:tx>
            <c:strRef>
              <c:f>Sheet1!$C$86</c:f>
              <c:strCache>
                <c:ptCount val="1"/>
                <c:pt idx="0">
                  <c:v>BME</c:v>
                </c:pt>
              </c:strCache>
            </c:strRef>
          </c:tx>
          <c:invertIfNegative val="0"/>
          <c:cat>
            <c:numRef>
              <c:f>Sheet1!$A$87:$A$89</c:f>
              <c:numCache>
                <c:formatCode>General</c:formatCode>
                <c:ptCount val="3"/>
                <c:pt idx="0">
                  <c:v>2014</c:v>
                </c:pt>
                <c:pt idx="1">
                  <c:v>2015</c:v>
                </c:pt>
                <c:pt idx="2">
                  <c:v>2016</c:v>
                </c:pt>
              </c:numCache>
            </c:numRef>
          </c:cat>
          <c:val>
            <c:numRef>
              <c:f>Sheet1!$C$87:$C$89</c:f>
              <c:numCache>
                <c:formatCode>0%</c:formatCode>
                <c:ptCount val="3"/>
                <c:pt idx="0" formatCode="0.00%">
                  <c:v>0.93330000000000002</c:v>
                </c:pt>
                <c:pt idx="1">
                  <c:v>0.71</c:v>
                </c:pt>
                <c:pt idx="2">
                  <c:v>0.73</c:v>
                </c:pt>
              </c:numCache>
            </c:numRef>
          </c:val>
          <c:extLst>
            <c:ext xmlns:c16="http://schemas.microsoft.com/office/drawing/2014/chart" uri="{C3380CC4-5D6E-409C-BE32-E72D297353CC}">
              <c16:uniqueId val="{00000001-A597-47DD-A3F6-735E06EF54AA}"/>
            </c:ext>
          </c:extLst>
        </c:ser>
        <c:dLbls>
          <c:showLegendKey val="0"/>
          <c:showVal val="0"/>
          <c:showCatName val="0"/>
          <c:showSerName val="0"/>
          <c:showPercent val="0"/>
          <c:showBubbleSize val="0"/>
        </c:dLbls>
        <c:gapWidth val="150"/>
        <c:shape val="box"/>
        <c:axId val="66002944"/>
        <c:axId val="66004480"/>
        <c:axId val="0"/>
      </c:bar3DChart>
      <c:catAx>
        <c:axId val="66002944"/>
        <c:scaling>
          <c:orientation val="minMax"/>
        </c:scaling>
        <c:delete val="0"/>
        <c:axPos val="b"/>
        <c:numFmt formatCode="General" sourceLinked="1"/>
        <c:majorTickMark val="none"/>
        <c:minorTickMark val="none"/>
        <c:tickLblPos val="nextTo"/>
        <c:crossAx val="66004480"/>
        <c:crosses val="autoZero"/>
        <c:auto val="1"/>
        <c:lblAlgn val="ctr"/>
        <c:lblOffset val="100"/>
        <c:noMultiLvlLbl val="0"/>
      </c:catAx>
      <c:valAx>
        <c:axId val="66004480"/>
        <c:scaling>
          <c:orientation val="minMax"/>
        </c:scaling>
        <c:delete val="0"/>
        <c:axPos val="l"/>
        <c:majorGridlines/>
        <c:numFmt formatCode="0.00%" sourceLinked="1"/>
        <c:majorTickMark val="none"/>
        <c:minorTickMark val="none"/>
        <c:tickLblPos val="nextTo"/>
        <c:crossAx val="66002944"/>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900"/>
              <a:t>%age experiencing</a:t>
            </a:r>
            <a:r>
              <a:rPr lang="en-GB" sz="900" baseline="0"/>
              <a:t> discrimination at work</a:t>
            </a:r>
            <a:endParaRPr lang="en-GB" sz="9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Sheet1!$B$102</c:f>
              <c:strCache>
                <c:ptCount val="1"/>
                <c:pt idx="0">
                  <c:v>White</c:v>
                </c:pt>
              </c:strCache>
            </c:strRef>
          </c:tx>
          <c:invertIfNegative val="0"/>
          <c:cat>
            <c:numRef>
              <c:f>Sheet1!$A$103:$A$105</c:f>
              <c:numCache>
                <c:formatCode>General</c:formatCode>
                <c:ptCount val="3"/>
                <c:pt idx="0">
                  <c:v>2014</c:v>
                </c:pt>
                <c:pt idx="1">
                  <c:v>2015</c:v>
                </c:pt>
                <c:pt idx="2">
                  <c:v>2016</c:v>
                </c:pt>
              </c:numCache>
            </c:numRef>
          </c:cat>
          <c:val>
            <c:numRef>
              <c:f>Sheet1!$B$103:$B$105</c:f>
              <c:numCache>
                <c:formatCode>0%</c:formatCode>
                <c:ptCount val="3"/>
                <c:pt idx="0" formatCode="0.00%">
                  <c:v>5.7000000000000002E-2</c:v>
                </c:pt>
                <c:pt idx="1">
                  <c:v>0.06</c:v>
                </c:pt>
                <c:pt idx="2">
                  <c:v>0.06</c:v>
                </c:pt>
              </c:numCache>
            </c:numRef>
          </c:val>
          <c:extLst>
            <c:ext xmlns:c16="http://schemas.microsoft.com/office/drawing/2014/chart" uri="{C3380CC4-5D6E-409C-BE32-E72D297353CC}">
              <c16:uniqueId val="{00000000-5D2C-42F7-9AF8-54C0324FFC27}"/>
            </c:ext>
          </c:extLst>
        </c:ser>
        <c:ser>
          <c:idx val="1"/>
          <c:order val="1"/>
          <c:tx>
            <c:strRef>
              <c:f>Sheet1!$C$102</c:f>
              <c:strCache>
                <c:ptCount val="1"/>
                <c:pt idx="0">
                  <c:v>BME</c:v>
                </c:pt>
              </c:strCache>
            </c:strRef>
          </c:tx>
          <c:invertIfNegative val="0"/>
          <c:cat>
            <c:numRef>
              <c:f>Sheet1!$A$103:$A$105</c:f>
              <c:numCache>
                <c:formatCode>General</c:formatCode>
                <c:ptCount val="3"/>
                <c:pt idx="0">
                  <c:v>2014</c:v>
                </c:pt>
                <c:pt idx="1">
                  <c:v>2015</c:v>
                </c:pt>
                <c:pt idx="2">
                  <c:v>2016</c:v>
                </c:pt>
              </c:numCache>
            </c:numRef>
          </c:cat>
          <c:val>
            <c:numRef>
              <c:f>Sheet1!$C$103:$C$105</c:f>
              <c:numCache>
                <c:formatCode>0%</c:formatCode>
                <c:ptCount val="3"/>
                <c:pt idx="0" formatCode="0.00%">
                  <c:v>8.5000000000000006E-2</c:v>
                </c:pt>
                <c:pt idx="1">
                  <c:v>0.16</c:v>
                </c:pt>
                <c:pt idx="2">
                  <c:v>0.16</c:v>
                </c:pt>
              </c:numCache>
            </c:numRef>
          </c:val>
          <c:extLst>
            <c:ext xmlns:c16="http://schemas.microsoft.com/office/drawing/2014/chart" uri="{C3380CC4-5D6E-409C-BE32-E72D297353CC}">
              <c16:uniqueId val="{00000001-5D2C-42F7-9AF8-54C0324FFC27}"/>
            </c:ext>
          </c:extLst>
        </c:ser>
        <c:dLbls>
          <c:showLegendKey val="0"/>
          <c:showVal val="0"/>
          <c:showCatName val="0"/>
          <c:showSerName val="0"/>
          <c:showPercent val="0"/>
          <c:showBubbleSize val="0"/>
        </c:dLbls>
        <c:gapWidth val="150"/>
        <c:shape val="box"/>
        <c:axId val="66034688"/>
        <c:axId val="66036480"/>
        <c:axId val="0"/>
      </c:bar3DChart>
      <c:catAx>
        <c:axId val="66034688"/>
        <c:scaling>
          <c:orientation val="minMax"/>
        </c:scaling>
        <c:delete val="0"/>
        <c:axPos val="b"/>
        <c:numFmt formatCode="General" sourceLinked="1"/>
        <c:majorTickMark val="none"/>
        <c:minorTickMark val="none"/>
        <c:tickLblPos val="nextTo"/>
        <c:crossAx val="66036480"/>
        <c:crosses val="autoZero"/>
        <c:auto val="1"/>
        <c:lblAlgn val="ctr"/>
        <c:lblOffset val="100"/>
        <c:noMultiLvlLbl val="0"/>
      </c:catAx>
      <c:valAx>
        <c:axId val="66036480"/>
        <c:scaling>
          <c:orientation val="minMax"/>
        </c:scaling>
        <c:delete val="0"/>
        <c:axPos val="l"/>
        <c:majorGridlines/>
        <c:numFmt formatCode="0.00%" sourceLinked="1"/>
        <c:majorTickMark val="none"/>
        <c:minorTickMark val="none"/>
        <c:tickLblPos val="nextTo"/>
        <c:crossAx val="66034688"/>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16/02/2018</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16/02/2018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414690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16/02/2018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16/02/2018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Report (February 2018)</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tm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dirty="0"/>
            </a:br>
            <a:r>
              <a:rPr lang="en-GB" sz="2400" b="1" dirty="0"/>
              <a:t>February 2018</a:t>
            </a:r>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52856" y="980727"/>
            <a:ext cx="7005637" cy="1425681"/>
          </a:xfrm>
        </p:spPr>
        <p:txBody>
          <a:bodyPr anchor="t">
            <a:noAutofit/>
          </a:bodyPr>
          <a:lstStyle/>
          <a:p>
            <a:pPr algn="l"/>
            <a:r>
              <a:rPr lang="en-GB" sz="1000" dirty="0"/>
              <a:t>Total temporary staffing spend decreased  by £191K to £3.16m (16.80%) of payroll.  Bank spend (excluding GPs) increased again in January to £863k this is mainly due to increased use of AHPs.  Bank HCA use decreased by 8k whilst agency increased by 61K.  This was mainly due to additional use on Sapphire and previous recharging on </a:t>
            </a:r>
            <a:r>
              <a:rPr lang="en-GB" sz="1000" dirty="0" err="1"/>
              <a:t>Ashurst</a:t>
            </a:r>
            <a:r>
              <a:rPr lang="en-GB" sz="1000" dirty="0"/>
              <a:t>.</a:t>
            </a:r>
            <a:br>
              <a:rPr lang="en-GB" sz="1000" dirty="0"/>
            </a:br>
            <a:r>
              <a:rPr lang="en-GB" sz="1000" dirty="0"/>
              <a:t>Overall Agency spend decreased by £160k to £1.8m in January, £300k more than in December 2016.  The increase was in Nursing and Additional Clinical Services.  Agency spend has increased in C&amp;YP Directorate. </a:t>
            </a:r>
            <a:r>
              <a:rPr lang="en-GB" sz="1000" dirty="0">
                <a:latin typeface="+mn-lt"/>
              </a:rPr>
              <a:t>Agency spend was 96.28% above the ceiling set by NHSI and </a:t>
            </a:r>
            <a:r>
              <a:rPr lang="en-GB" sz="1000" dirty="0"/>
              <a:t>NHSI Agency rule overrides rose by 8% to 1313 shifts in the 4 weeks of January.  It is thought that some of this is due to improved reporting through the centralisation of agency management.  A new  agency authorisation process will be adopted at the end of February with all off framework and over price cap agency use requiring Director sign off.  54% of temporary staffing shifts booked through the WFMS were to cover vacancies.</a:t>
            </a:r>
            <a:br>
              <a:rPr lang="en-GB" sz="1000" dirty="0"/>
            </a:br>
            <a:br>
              <a:rPr lang="en-GB" sz="1000" dirty="0"/>
            </a:br>
            <a:br>
              <a:rPr lang="en-GB" sz="1000" dirty="0"/>
            </a:br>
            <a:br>
              <a:rPr lang="en-GB" sz="1000" dirty="0"/>
            </a:br>
            <a:br>
              <a:rPr lang="en-GB" sz="1000" dirty="0">
                <a:latin typeface="+mn-lt"/>
              </a:rPr>
            </a:b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4" y="2725130"/>
            <a:ext cx="1470467" cy="461665"/>
          </a:xfrm>
          <a:prstGeom prst="rect">
            <a:avLst/>
          </a:prstGeom>
          <a:noFill/>
        </p:spPr>
        <p:txBody>
          <a:bodyPr wrap="none" rtlCol="0">
            <a:spAutoFit/>
          </a:bodyPr>
          <a:lstStyle/>
          <a:p>
            <a:pPr algn="r"/>
            <a:r>
              <a:rPr lang="en-GB" sz="1200" dirty="0"/>
              <a:t>This Month: 16.80% </a:t>
            </a:r>
          </a:p>
          <a:p>
            <a:pPr algn="r"/>
            <a:r>
              <a:rPr lang="en-GB" sz="1200" dirty="0"/>
              <a:t>£3.161m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17.66% </a:t>
            </a:r>
          </a:p>
          <a:p>
            <a:pPr algn="r"/>
            <a:r>
              <a:rPr lang="en-GB" sz="1200" dirty="0"/>
              <a:t>£3.352m</a:t>
            </a:r>
          </a:p>
        </p:txBody>
      </p:sp>
      <p:sp>
        <p:nvSpPr>
          <p:cNvPr id="20" name="TextBox 19"/>
          <p:cNvSpPr txBox="1"/>
          <p:nvPr/>
        </p:nvSpPr>
        <p:spPr>
          <a:xfrm>
            <a:off x="415304" y="3922261"/>
            <a:ext cx="1276376" cy="461665"/>
          </a:xfrm>
          <a:prstGeom prst="rect">
            <a:avLst/>
          </a:prstGeom>
          <a:noFill/>
        </p:spPr>
        <p:txBody>
          <a:bodyPr wrap="none" rtlCol="0">
            <a:spAutoFit/>
          </a:bodyPr>
          <a:lstStyle/>
          <a:p>
            <a:pPr algn="r"/>
            <a:r>
              <a:rPr lang="en-GB" sz="1200" dirty="0"/>
              <a:t>Last Year: 13.65%</a:t>
            </a:r>
          </a:p>
          <a:p>
            <a:pPr algn="r"/>
            <a:r>
              <a:rPr lang="en-GB" sz="1200" dirty="0"/>
              <a:t>£2.488m</a:t>
            </a:r>
          </a:p>
        </p:txBody>
      </p:sp>
      <p:sp>
        <p:nvSpPr>
          <p:cNvPr id="27" name="Oval 26"/>
          <p:cNvSpPr/>
          <p:nvPr/>
        </p:nvSpPr>
        <p:spPr>
          <a:xfrm>
            <a:off x="251520" y="852757"/>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2" name="Picture 1"/>
          <p:cNvPicPr>
            <a:picLocks noChangeAspect="1"/>
          </p:cNvPicPr>
          <p:nvPr/>
        </p:nvPicPr>
        <p:blipFill>
          <a:blip r:embed="rId3"/>
          <a:stretch>
            <a:fillRect/>
          </a:stretch>
        </p:blipFill>
        <p:spPr>
          <a:xfrm>
            <a:off x="5310906" y="4509121"/>
            <a:ext cx="3467383" cy="2168976"/>
          </a:xfrm>
          <a:prstGeom prst="rect">
            <a:avLst/>
          </a:prstGeom>
        </p:spPr>
      </p:pic>
      <p:pic>
        <p:nvPicPr>
          <p:cNvPr id="6" name="Picture 5"/>
          <p:cNvPicPr>
            <a:picLocks noChangeAspect="1"/>
          </p:cNvPicPr>
          <p:nvPr/>
        </p:nvPicPr>
        <p:blipFill>
          <a:blip r:embed="rId4"/>
          <a:stretch>
            <a:fillRect/>
          </a:stretch>
        </p:blipFill>
        <p:spPr>
          <a:xfrm>
            <a:off x="1852855" y="2469007"/>
            <a:ext cx="3295210" cy="1914918"/>
          </a:xfrm>
          <a:prstGeom prst="rect">
            <a:avLst/>
          </a:prstGeom>
        </p:spPr>
      </p:pic>
      <p:pic>
        <p:nvPicPr>
          <p:cNvPr id="9" name="Picture 8"/>
          <p:cNvPicPr>
            <a:picLocks noChangeAspect="1"/>
          </p:cNvPicPr>
          <p:nvPr/>
        </p:nvPicPr>
        <p:blipFill>
          <a:blip r:embed="rId5"/>
          <a:stretch>
            <a:fillRect/>
          </a:stretch>
        </p:blipFill>
        <p:spPr>
          <a:xfrm>
            <a:off x="5309239" y="2469007"/>
            <a:ext cx="3469050" cy="1914918"/>
          </a:xfrm>
          <a:prstGeom prst="rect">
            <a:avLst/>
          </a:prstGeom>
        </p:spPr>
      </p:pic>
      <p:pic>
        <p:nvPicPr>
          <p:cNvPr id="10" name="Picture 9"/>
          <p:cNvPicPr>
            <a:picLocks noChangeAspect="1"/>
          </p:cNvPicPr>
          <p:nvPr/>
        </p:nvPicPr>
        <p:blipFill>
          <a:blip r:embed="rId6"/>
          <a:stretch>
            <a:fillRect/>
          </a:stretch>
        </p:blipFill>
        <p:spPr>
          <a:xfrm>
            <a:off x="1852855" y="4509121"/>
            <a:ext cx="3295210" cy="2168976"/>
          </a:xfrm>
          <a:prstGeom prst="rect">
            <a:avLst/>
          </a:prstGeom>
        </p:spPr>
      </p:pic>
    </p:spTree>
    <p:extLst>
      <p:ext uri="{BB962C8B-B14F-4D97-AF65-F5344CB8AC3E}">
        <p14:creationId xmlns:p14="http://schemas.microsoft.com/office/powerpoint/2010/main" val="289075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3884" y="1028344"/>
            <a:ext cx="7277408" cy="1061829"/>
          </a:xfrm>
          <a:prstGeom prst="rect">
            <a:avLst/>
          </a:prstGeom>
        </p:spPr>
        <p:txBody>
          <a:bodyPr wrap="square">
            <a:spAutoFit/>
          </a:bodyPr>
          <a:lstStyle/>
          <a:p>
            <a:pPr marL="171450" indent="-171450">
              <a:buFont typeface="Arial" panose="020B0604020202020204" pitchFamily="34" charset="0"/>
              <a:buChar char="•"/>
            </a:pPr>
            <a:r>
              <a:rPr lang="en-GB" sz="1050" dirty="0"/>
              <a:t>Bank spend has increased in the C&amp;YP directorate in January in CH Marlborough and Marlborough House Swindon and for medics in the OOH GP service.  Agency spend </a:t>
            </a:r>
            <a:r>
              <a:rPr lang="en-GB" sz="1050"/>
              <a:t>has decreased </a:t>
            </a:r>
            <a:r>
              <a:rPr lang="en-GB" sz="1050" dirty="0"/>
              <a:t>in all areas with the exception of C&amp;YP where it increased by £115k.  This cost is being recharged to another organisation.</a:t>
            </a:r>
          </a:p>
          <a:p>
            <a:pPr marL="171450" indent="-171450">
              <a:buFont typeface="Arial" panose="020B0604020202020204" pitchFamily="34" charset="0"/>
              <a:buChar char="•"/>
            </a:pPr>
            <a:r>
              <a:rPr lang="en-GB" sz="1050" dirty="0"/>
              <a:t>In January 39 Pure Flexible offers were made with 25 workers able to start.  70 Substantive Flexible Worker assignments have been processed.  Since the Work for us challenge started in September 95 new Pure Flexible Workers have started and 286 substantive Flexible Worker contracts have been issued.</a:t>
            </a:r>
          </a:p>
        </p:txBody>
      </p:sp>
      <p:sp>
        <p:nvSpPr>
          <p:cNvPr id="11" name="Oval 10"/>
          <p:cNvSpPr/>
          <p:nvPr/>
        </p:nvSpPr>
        <p:spPr>
          <a:xfrm>
            <a:off x="251520" y="852757"/>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2" name="Picture 1"/>
          <p:cNvPicPr>
            <a:picLocks noChangeAspect="1"/>
          </p:cNvPicPr>
          <p:nvPr/>
        </p:nvPicPr>
        <p:blipFill>
          <a:blip r:embed="rId2"/>
          <a:stretch>
            <a:fillRect/>
          </a:stretch>
        </p:blipFill>
        <p:spPr>
          <a:xfrm>
            <a:off x="394067" y="2132856"/>
            <a:ext cx="4105923" cy="2067172"/>
          </a:xfrm>
          <a:prstGeom prst="rect">
            <a:avLst/>
          </a:prstGeom>
        </p:spPr>
      </p:pic>
      <p:pic>
        <p:nvPicPr>
          <p:cNvPr id="6" name="Picture 5"/>
          <p:cNvPicPr>
            <a:picLocks noChangeAspect="1"/>
          </p:cNvPicPr>
          <p:nvPr/>
        </p:nvPicPr>
        <p:blipFill>
          <a:blip r:embed="rId3"/>
          <a:stretch>
            <a:fillRect/>
          </a:stretch>
        </p:blipFill>
        <p:spPr>
          <a:xfrm>
            <a:off x="4644008" y="2132856"/>
            <a:ext cx="4207284" cy="2067172"/>
          </a:xfrm>
          <a:prstGeom prst="rect">
            <a:avLst/>
          </a:prstGeom>
        </p:spPr>
      </p:pic>
      <p:pic>
        <p:nvPicPr>
          <p:cNvPr id="7" name="Picture 6"/>
          <p:cNvPicPr>
            <a:picLocks noChangeAspect="1"/>
          </p:cNvPicPr>
          <p:nvPr/>
        </p:nvPicPr>
        <p:blipFill>
          <a:blip r:embed="rId4"/>
          <a:stretch>
            <a:fillRect/>
          </a:stretch>
        </p:blipFill>
        <p:spPr>
          <a:xfrm>
            <a:off x="394066" y="4365104"/>
            <a:ext cx="4105923" cy="2400901"/>
          </a:xfrm>
          <a:prstGeom prst="rect">
            <a:avLst/>
          </a:prstGeom>
        </p:spPr>
      </p:pic>
      <p:pic>
        <p:nvPicPr>
          <p:cNvPr id="8" name="Picture 7"/>
          <p:cNvPicPr>
            <a:picLocks noChangeAspect="1"/>
          </p:cNvPicPr>
          <p:nvPr/>
        </p:nvPicPr>
        <p:blipFill>
          <a:blip r:embed="rId5"/>
          <a:stretch>
            <a:fillRect/>
          </a:stretch>
        </p:blipFill>
        <p:spPr>
          <a:xfrm>
            <a:off x="4644008" y="4365104"/>
            <a:ext cx="4207284" cy="2400901"/>
          </a:xfrm>
          <a:prstGeom prst="rect">
            <a:avLst/>
          </a:prstGeom>
        </p:spPr>
      </p:pic>
    </p:spTree>
    <p:extLst>
      <p:ext uri="{BB962C8B-B14F-4D97-AF65-F5344CB8AC3E}">
        <p14:creationId xmlns:p14="http://schemas.microsoft.com/office/powerpoint/2010/main" val="150375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182170"/>
          </a:xfrm>
        </p:spPr>
        <p:txBody>
          <a:bodyPr>
            <a:normAutofit/>
          </a:bodyPr>
          <a:lstStyle/>
          <a:p>
            <a:pPr algn="just"/>
            <a:r>
              <a:rPr lang="en-GB" sz="1300" dirty="0"/>
              <a:t>Sickness has increased over the last three months to stand at 4.68%. The increase has been experienced across all directorates. The current rate is above the Trust target but below comparable periods over the last three previous years.  The increase has been driven by a short-term episodes of </a:t>
            </a:r>
            <a:r>
              <a:rPr lang="en-GB" sz="1300" i="1" dirty="0"/>
              <a:t>Cold and flu</a:t>
            </a:r>
            <a:r>
              <a:rPr lang="en-GB" sz="1300" dirty="0"/>
              <a:t>. </a:t>
            </a:r>
            <a:endParaRPr lang="en-GB" sz="1300" i="1" dirty="0"/>
          </a:p>
        </p:txBody>
      </p:sp>
      <p:sp>
        <p:nvSpPr>
          <p:cNvPr id="13" name="Oval 12"/>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Sickness</a:t>
            </a:r>
          </a:p>
        </p:txBody>
      </p:sp>
      <p:sp>
        <p:nvSpPr>
          <p:cNvPr id="14" name="TextBox 13"/>
          <p:cNvSpPr txBox="1"/>
          <p:nvPr/>
        </p:nvSpPr>
        <p:spPr>
          <a:xfrm>
            <a:off x="659281" y="2329135"/>
            <a:ext cx="1032399" cy="276999"/>
          </a:xfrm>
          <a:prstGeom prst="rect">
            <a:avLst/>
          </a:prstGeom>
          <a:noFill/>
        </p:spPr>
        <p:txBody>
          <a:bodyPr wrap="none" rtlCol="0">
            <a:spAutoFit/>
          </a:bodyPr>
          <a:lstStyle/>
          <a:p>
            <a:pPr algn="r"/>
            <a:r>
              <a:rPr lang="en-GB" sz="1200" dirty="0"/>
              <a:t>Target: 3.50%</a:t>
            </a:r>
          </a:p>
        </p:txBody>
      </p:sp>
      <p:sp>
        <p:nvSpPr>
          <p:cNvPr id="15" name="TextBox 14"/>
          <p:cNvSpPr txBox="1"/>
          <p:nvPr/>
        </p:nvSpPr>
        <p:spPr>
          <a:xfrm>
            <a:off x="335026" y="2725130"/>
            <a:ext cx="1356654" cy="276999"/>
          </a:xfrm>
          <a:prstGeom prst="rect">
            <a:avLst/>
          </a:prstGeom>
          <a:noFill/>
        </p:spPr>
        <p:txBody>
          <a:bodyPr wrap="none" rtlCol="0">
            <a:spAutoFit/>
          </a:bodyPr>
          <a:lstStyle/>
          <a:p>
            <a:pPr algn="r"/>
            <a:r>
              <a:rPr lang="en-GB" sz="1200" dirty="0"/>
              <a:t>This Month: 4.68%</a:t>
            </a:r>
          </a:p>
        </p:txBody>
      </p:sp>
      <p:sp>
        <p:nvSpPr>
          <p:cNvPr id="16" name="TextBox 15"/>
          <p:cNvSpPr txBox="1"/>
          <p:nvPr/>
        </p:nvSpPr>
        <p:spPr>
          <a:xfrm>
            <a:off x="338360" y="3121125"/>
            <a:ext cx="1353320" cy="276999"/>
          </a:xfrm>
          <a:prstGeom prst="rect">
            <a:avLst/>
          </a:prstGeom>
          <a:noFill/>
        </p:spPr>
        <p:txBody>
          <a:bodyPr wrap="none" rtlCol="0">
            <a:spAutoFit/>
          </a:bodyPr>
          <a:lstStyle/>
          <a:p>
            <a:pPr algn="r"/>
            <a:r>
              <a:rPr lang="en-GB" sz="1200" dirty="0"/>
              <a:t>Last Month: 4.54%</a:t>
            </a:r>
          </a:p>
        </p:txBody>
      </p:sp>
      <p:sp>
        <p:nvSpPr>
          <p:cNvPr id="17" name="TextBox 16"/>
          <p:cNvSpPr txBox="1"/>
          <p:nvPr/>
        </p:nvSpPr>
        <p:spPr>
          <a:xfrm>
            <a:off x="493852" y="3517121"/>
            <a:ext cx="1197828" cy="276999"/>
          </a:xfrm>
          <a:prstGeom prst="rect">
            <a:avLst/>
          </a:prstGeom>
          <a:noFill/>
        </p:spPr>
        <p:txBody>
          <a:bodyPr wrap="none" rtlCol="0">
            <a:spAutoFit/>
          </a:bodyPr>
          <a:lstStyle/>
          <a:p>
            <a:pPr algn="r"/>
            <a:r>
              <a:rPr lang="en-GB" sz="1200" dirty="0"/>
              <a:t>Last Year: 4.75%</a:t>
            </a:r>
          </a:p>
        </p:txBody>
      </p:sp>
      <p:pic>
        <p:nvPicPr>
          <p:cNvPr id="9" name="Content Placeholder 8" descr="Screen Clipping"/>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445698" y="4500563"/>
            <a:ext cx="3329429" cy="2159000"/>
          </a:xfrm>
        </p:spPr>
      </p:pic>
      <p:pic>
        <p:nvPicPr>
          <p:cNvPr id="5" name="Content Placeholder 4"/>
          <p:cNvPicPr>
            <a:picLocks noGrp="1" noChangeAspect="1"/>
          </p:cNvPicPr>
          <p:nvPr>
            <p:ph sz="half" idx="1"/>
          </p:nvPr>
        </p:nvPicPr>
        <p:blipFill>
          <a:blip r:embed="rId3"/>
          <a:stretch>
            <a:fillRect/>
          </a:stretch>
        </p:blipFill>
        <p:spPr>
          <a:xfrm>
            <a:off x="1852120" y="2160588"/>
            <a:ext cx="3315684" cy="2159000"/>
          </a:xfrm>
          <a:prstGeom prst="rect">
            <a:avLst/>
          </a:prstGeom>
        </p:spPr>
      </p:pic>
      <p:pic>
        <p:nvPicPr>
          <p:cNvPr id="7" name="Content Placeholder 6"/>
          <p:cNvPicPr>
            <a:picLocks noGrp="1" noChangeAspect="1"/>
          </p:cNvPicPr>
          <p:nvPr>
            <p:ph sz="half" idx="2"/>
          </p:nvPr>
        </p:nvPicPr>
        <p:blipFill>
          <a:blip r:embed="rId4"/>
          <a:stretch>
            <a:fillRect/>
          </a:stretch>
        </p:blipFill>
        <p:spPr>
          <a:xfrm>
            <a:off x="5451403" y="2160588"/>
            <a:ext cx="3318019" cy="2159000"/>
          </a:xfrm>
          <a:prstGeom prst="rect">
            <a:avLst/>
          </a:prstGeom>
        </p:spPr>
      </p:pic>
      <p:pic>
        <p:nvPicPr>
          <p:cNvPr id="12" name="Content Placeholder 11"/>
          <p:cNvPicPr>
            <a:picLocks noGrp="1" noChangeAspect="1"/>
          </p:cNvPicPr>
          <p:nvPr>
            <p:ph sz="half" idx="13"/>
          </p:nvPr>
        </p:nvPicPr>
        <p:blipFill>
          <a:blip r:embed="rId5"/>
          <a:stretch>
            <a:fillRect/>
          </a:stretch>
        </p:blipFill>
        <p:spPr>
          <a:xfrm>
            <a:off x="1852120" y="4500563"/>
            <a:ext cx="3315684" cy="2159000"/>
          </a:xfrm>
          <a:prstGeom prst="rect">
            <a:avLst/>
          </a:prstGeom>
        </p:spPr>
      </p:pic>
    </p:spTree>
    <p:extLst>
      <p:ext uri="{BB962C8B-B14F-4D97-AF65-F5344CB8AC3E}">
        <p14:creationId xmlns:p14="http://schemas.microsoft.com/office/powerpoint/2010/main" val="9532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1300" dirty="0"/>
              <a:t>The vacancy rate has decreased to 10.6% in January. This continues the general downward trend in the vacancy rate from a peak of 12.39% in May 2017. All directorates except Older Peoples has seen a reduction in the vacancy rate in January.</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3" name="TextBox 12"/>
          <p:cNvSpPr txBox="1"/>
          <p:nvPr/>
        </p:nvSpPr>
        <p:spPr>
          <a:xfrm>
            <a:off x="737829" y="2329135"/>
            <a:ext cx="953851" cy="276999"/>
          </a:xfrm>
          <a:prstGeom prst="rect">
            <a:avLst/>
          </a:prstGeom>
          <a:noFill/>
        </p:spPr>
        <p:txBody>
          <a:bodyPr wrap="none" rtlCol="0">
            <a:spAutoFit/>
          </a:bodyPr>
          <a:lstStyle/>
          <a:p>
            <a:pPr algn="r"/>
            <a:r>
              <a:rPr lang="en-GB" sz="1200" dirty="0"/>
              <a:t>Target: 9.0%</a:t>
            </a:r>
          </a:p>
        </p:txBody>
      </p:sp>
      <p:sp>
        <p:nvSpPr>
          <p:cNvPr id="14" name="TextBox 13"/>
          <p:cNvSpPr txBox="1"/>
          <p:nvPr/>
        </p:nvSpPr>
        <p:spPr>
          <a:xfrm>
            <a:off x="335026" y="2725130"/>
            <a:ext cx="1356654" cy="276999"/>
          </a:xfrm>
          <a:prstGeom prst="rect">
            <a:avLst/>
          </a:prstGeom>
          <a:noFill/>
        </p:spPr>
        <p:txBody>
          <a:bodyPr wrap="none" rtlCol="0">
            <a:spAutoFit/>
          </a:bodyPr>
          <a:lstStyle/>
          <a:p>
            <a:pPr algn="r"/>
            <a:r>
              <a:rPr lang="en-GB" sz="1200" dirty="0"/>
              <a:t>This Month: 10.6%</a:t>
            </a:r>
          </a:p>
        </p:txBody>
      </p:sp>
      <p:sp>
        <p:nvSpPr>
          <p:cNvPr id="15" name="TextBox 14"/>
          <p:cNvSpPr txBox="1"/>
          <p:nvPr/>
        </p:nvSpPr>
        <p:spPr>
          <a:xfrm>
            <a:off x="338360" y="3121125"/>
            <a:ext cx="1353320" cy="276999"/>
          </a:xfrm>
          <a:prstGeom prst="rect">
            <a:avLst/>
          </a:prstGeom>
          <a:noFill/>
        </p:spPr>
        <p:txBody>
          <a:bodyPr wrap="none" rtlCol="0">
            <a:spAutoFit/>
          </a:bodyPr>
          <a:lstStyle/>
          <a:p>
            <a:pPr algn="r"/>
            <a:r>
              <a:rPr lang="en-GB" sz="1200" dirty="0"/>
              <a:t>Last Month: 11.2%</a:t>
            </a:r>
          </a:p>
        </p:txBody>
      </p:sp>
      <p:sp>
        <p:nvSpPr>
          <p:cNvPr id="16" name="TextBox 15"/>
          <p:cNvSpPr txBox="1"/>
          <p:nvPr/>
        </p:nvSpPr>
        <p:spPr>
          <a:xfrm>
            <a:off x="493852" y="3517121"/>
            <a:ext cx="1197828" cy="276999"/>
          </a:xfrm>
          <a:prstGeom prst="rect">
            <a:avLst/>
          </a:prstGeom>
          <a:noFill/>
        </p:spPr>
        <p:txBody>
          <a:bodyPr wrap="none" rtlCol="0">
            <a:spAutoFit/>
          </a:bodyPr>
          <a:lstStyle/>
          <a:p>
            <a:pPr algn="r"/>
            <a:r>
              <a:rPr lang="en-GB" sz="1200" dirty="0"/>
              <a:t>Last Year: 8.05%</a:t>
            </a:r>
          </a:p>
        </p:txBody>
      </p:sp>
      <p:pic>
        <p:nvPicPr>
          <p:cNvPr id="7" name="Content Placeholder 6"/>
          <p:cNvPicPr>
            <a:picLocks noGrp="1" noChangeAspect="1"/>
          </p:cNvPicPr>
          <p:nvPr>
            <p:ph sz="half" idx="1"/>
          </p:nvPr>
        </p:nvPicPr>
        <p:blipFill>
          <a:blip r:embed="rId2"/>
          <a:stretch>
            <a:fillRect/>
          </a:stretch>
        </p:blipFill>
        <p:spPr>
          <a:xfrm>
            <a:off x="1852120" y="2160588"/>
            <a:ext cx="3315684" cy="2159000"/>
          </a:xfrm>
          <a:prstGeom prst="rect">
            <a:avLst/>
          </a:prstGeom>
        </p:spPr>
      </p:pic>
      <p:pic>
        <p:nvPicPr>
          <p:cNvPr id="9" name="Content Placeholder 8"/>
          <p:cNvPicPr>
            <a:picLocks noGrp="1" noChangeAspect="1"/>
          </p:cNvPicPr>
          <p:nvPr>
            <p:ph sz="half" idx="2"/>
          </p:nvPr>
        </p:nvPicPr>
        <p:blipFill>
          <a:blip r:embed="rId3"/>
          <a:stretch>
            <a:fillRect/>
          </a:stretch>
        </p:blipFill>
        <p:spPr>
          <a:xfrm>
            <a:off x="5451403" y="2160588"/>
            <a:ext cx="3318019" cy="2159000"/>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896" y="4437112"/>
            <a:ext cx="6518208" cy="2153388"/>
          </a:xfrm>
          <a:prstGeom prst="rect">
            <a:avLst/>
          </a:prstGeom>
        </p:spPr>
      </p:pic>
    </p:spTree>
    <p:extLst>
      <p:ext uri="{BB962C8B-B14F-4D97-AF65-F5344CB8AC3E}">
        <p14:creationId xmlns:p14="http://schemas.microsoft.com/office/powerpoint/2010/main" val="390810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just"/>
            <a:r>
              <a:rPr lang="en-GB" sz="1300" dirty="0"/>
              <a:t>The Turnover figure has decreased in January to stand at 14.62%. All directorates have seen a reduction in turnover over the last quarter with long-term reductions in Children &amp; Young Peoples and Adult Services in particular. </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13" name="TextBox 12"/>
          <p:cNvSpPr txBox="1"/>
          <p:nvPr/>
        </p:nvSpPr>
        <p:spPr>
          <a:xfrm>
            <a:off x="580735" y="2329135"/>
            <a:ext cx="1110945" cy="276999"/>
          </a:xfrm>
          <a:prstGeom prst="rect">
            <a:avLst/>
          </a:prstGeom>
          <a:noFill/>
        </p:spPr>
        <p:txBody>
          <a:bodyPr wrap="none" rtlCol="0">
            <a:spAutoFit/>
          </a:bodyPr>
          <a:lstStyle/>
          <a:p>
            <a:pPr algn="r"/>
            <a:r>
              <a:rPr lang="en-GB" sz="1200" dirty="0"/>
              <a:t>Target: 12.00%</a:t>
            </a:r>
          </a:p>
        </p:txBody>
      </p:sp>
      <p:sp>
        <p:nvSpPr>
          <p:cNvPr id="14" name="TextBox 13"/>
          <p:cNvSpPr txBox="1"/>
          <p:nvPr/>
        </p:nvSpPr>
        <p:spPr>
          <a:xfrm>
            <a:off x="256479" y="2725130"/>
            <a:ext cx="1435201" cy="276999"/>
          </a:xfrm>
          <a:prstGeom prst="rect">
            <a:avLst/>
          </a:prstGeom>
          <a:noFill/>
        </p:spPr>
        <p:txBody>
          <a:bodyPr wrap="none" rtlCol="0">
            <a:spAutoFit/>
          </a:bodyPr>
          <a:lstStyle/>
          <a:p>
            <a:pPr algn="r"/>
            <a:r>
              <a:rPr lang="en-GB" sz="1200" dirty="0"/>
              <a:t>This Month: 14.62%</a:t>
            </a:r>
          </a:p>
        </p:txBody>
      </p:sp>
      <p:sp>
        <p:nvSpPr>
          <p:cNvPr id="15" name="TextBox 14"/>
          <p:cNvSpPr txBox="1"/>
          <p:nvPr/>
        </p:nvSpPr>
        <p:spPr>
          <a:xfrm>
            <a:off x="259813" y="3121125"/>
            <a:ext cx="1431867" cy="276999"/>
          </a:xfrm>
          <a:prstGeom prst="rect">
            <a:avLst/>
          </a:prstGeom>
          <a:noFill/>
        </p:spPr>
        <p:txBody>
          <a:bodyPr wrap="none" rtlCol="0">
            <a:spAutoFit/>
          </a:bodyPr>
          <a:lstStyle/>
          <a:p>
            <a:pPr algn="r"/>
            <a:r>
              <a:rPr lang="en-GB" sz="1200" dirty="0"/>
              <a:t>Last Month: 14.74%</a:t>
            </a:r>
          </a:p>
        </p:txBody>
      </p:sp>
      <p:sp>
        <p:nvSpPr>
          <p:cNvPr id="16" name="TextBox 15"/>
          <p:cNvSpPr txBox="1"/>
          <p:nvPr/>
        </p:nvSpPr>
        <p:spPr>
          <a:xfrm>
            <a:off x="415304" y="3517121"/>
            <a:ext cx="1276376" cy="276999"/>
          </a:xfrm>
          <a:prstGeom prst="rect">
            <a:avLst/>
          </a:prstGeom>
          <a:noFill/>
        </p:spPr>
        <p:txBody>
          <a:bodyPr wrap="none" rtlCol="0">
            <a:spAutoFit/>
          </a:bodyPr>
          <a:lstStyle/>
          <a:p>
            <a:pPr algn="r"/>
            <a:r>
              <a:rPr lang="en-GB" sz="1200" dirty="0"/>
              <a:t>Last Year: 14.83%</a:t>
            </a:r>
          </a:p>
        </p:txBody>
      </p:sp>
      <p:pic>
        <p:nvPicPr>
          <p:cNvPr id="4" name="Content Placeholder 3"/>
          <p:cNvPicPr>
            <a:picLocks noGrp="1" noChangeAspect="1"/>
          </p:cNvPicPr>
          <p:nvPr>
            <p:ph sz="half" idx="1"/>
          </p:nvPr>
        </p:nvPicPr>
        <p:blipFill>
          <a:blip r:embed="rId2"/>
          <a:stretch>
            <a:fillRect/>
          </a:stretch>
        </p:blipFill>
        <p:spPr>
          <a:xfrm>
            <a:off x="1852120" y="2160588"/>
            <a:ext cx="3315684" cy="2159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451403" y="2160588"/>
            <a:ext cx="3318019" cy="2159000"/>
          </a:xfrm>
          <a:prstGeom prst="rect">
            <a:avLst/>
          </a:prstGeom>
        </p:spPr>
      </p:pic>
      <p:pic>
        <p:nvPicPr>
          <p:cNvPr id="8" name="Content Placeholder 7"/>
          <p:cNvPicPr>
            <a:picLocks noGrp="1" noChangeAspect="1"/>
          </p:cNvPicPr>
          <p:nvPr>
            <p:ph sz="half" idx="13"/>
          </p:nvPr>
        </p:nvPicPr>
        <p:blipFill>
          <a:blip r:embed="rId4"/>
          <a:stretch>
            <a:fillRect/>
          </a:stretch>
        </p:blipFill>
        <p:spPr>
          <a:xfrm>
            <a:off x="3600000" y="4500563"/>
            <a:ext cx="3315684" cy="2159000"/>
          </a:xfrm>
          <a:prstGeom prst="rect">
            <a:avLst/>
          </a:prstGeom>
        </p:spPr>
      </p:pic>
    </p:spTree>
    <p:extLst>
      <p:ext uri="{BB962C8B-B14F-4D97-AF65-F5344CB8AC3E}">
        <p14:creationId xmlns:p14="http://schemas.microsoft.com/office/powerpoint/2010/main" val="84643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410610803"/>
              </p:ext>
            </p:extLst>
          </p:nvPr>
        </p:nvGraphicFramePr>
        <p:xfrm>
          <a:off x="458462" y="1340768"/>
          <a:ext cx="4257554"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615456588"/>
              </p:ext>
            </p:extLst>
          </p:nvPr>
        </p:nvGraphicFramePr>
        <p:xfrm>
          <a:off x="4716016" y="1340768"/>
          <a:ext cx="4139952"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67910339"/>
              </p:ext>
            </p:extLst>
          </p:nvPr>
        </p:nvGraphicFramePr>
        <p:xfrm>
          <a:off x="2555776" y="3933056"/>
          <a:ext cx="4572000" cy="2776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96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053478444"/>
              </p:ext>
            </p:extLst>
          </p:nvPr>
        </p:nvGraphicFramePr>
        <p:xfrm>
          <a:off x="457200" y="1628800"/>
          <a:ext cx="4572000" cy="2247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115693393"/>
              </p:ext>
            </p:extLst>
          </p:nvPr>
        </p:nvGraphicFramePr>
        <p:xfrm>
          <a:off x="5148064" y="1628800"/>
          <a:ext cx="4015950" cy="2625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57859283"/>
              </p:ext>
            </p:extLst>
          </p:nvPr>
        </p:nvGraphicFramePr>
        <p:xfrm>
          <a:off x="516632" y="408786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581042351"/>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472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13504</TotalTime>
  <Words>483</Words>
  <Application>Microsoft Office PowerPoint</Application>
  <PresentationFormat>On-screen Show (4:3)</PresentationFormat>
  <Paragraphs>44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Segoe UI</vt:lpstr>
      <vt:lpstr>Office Theme</vt:lpstr>
      <vt:lpstr>Workforce Performance Report February 2018</vt:lpstr>
      <vt:lpstr>Total temporary staffing spend decreased  by £191K to £3.16m (16.80%) of payroll.  Bank spend (excluding GPs) increased again in January to £863k this is mainly due to increased use of AHPs.  Bank HCA use decreased by 8k whilst agency increased by 61K.  This was mainly due to additional use on Sapphire and previous recharging on Ashurst. Overall Agency spend decreased by £160k to £1.8m in January, £300k more than in December 2016.  The increase was in Nursing and Additional Clinical Services.  Agency spend has increased in C&amp;YP Directorate. Agency spend was 96.28% above the ceiling set by NHSI and NHSI Agency rule overrides rose by 8% to 1313 shifts in the 4 weeks of January.  It is thought that some of this is due to improved reporting through the centralisation of agency management.  A new  agency authorisation process will be adopted at the end of February with all off framework and over price cap agency use requiring Director sign off.  54% of temporary staffing shifts booked through the WFMS were to cover vacancies.     </vt:lpstr>
      <vt:lpstr>PowerPoint Presentation</vt:lpstr>
      <vt:lpstr>Sickness has increased over the last three months to stand at 4.68%. The increase has been experienced across all directorates. The current rate is above the Trust target but below comparable periods over the last three previous years.  The increase has been driven by a short-term episodes of Cold and flu. </vt:lpstr>
      <vt:lpstr>The vacancy rate has decreased to 10.6% in January. This continues the general downward trend in the vacancy rate from a peak of 12.39% in May 2017. All directorates except Older Peoples has seen a reduction in the vacancy rate in January.</vt:lpstr>
      <vt:lpstr>The Turnover figure has decreased in January to stand at 14.62%. All directorates have seen a reduction in turnover over the last quarter with long-term reductions in Children &amp; Young Peoples and Adult Services in particular. </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1044</cp:revision>
  <cp:lastPrinted>2017-07-14T08:54:52Z</cp:lastPrinted>
  <dcterms:created xsi:type="dcterms:W3CDTF">2015-09-07T13:55:20Z</dcterms:created>
  <dcterms:modified xsi:type="dcterms:W3CDTF">2018-02-16T16:10:09Z</dcterms:modified>
</cp:coreProperties>
</file>