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7"/>
  </p:notesMasterIdLst>
  <p:handoutMasterIdLst>
    <p:handoutMasterId r:id="rId18"/>
  </p:handoutMasterIdLst>
  <p:sldIdLst>
    <p:sldId id="356" r:id="rId2"/>
    <p:sldId id="388" r:id="rId3"/>
    <p:sldId id="389" r:id="rId4"/>
    <p:sldId id="390" r:id="rId5"/>
    <p:sldId id="391" r:id="rId6"/>
    <p:sldId id="392" r:id="rId7"/>
    <p:sldId id="393" r:id="rId8"/>
    <p:sldId id="394" r:id="rId9"/>
    <p:sldId id="395" r:id="rId10"/>
    <p:sldId id="396" r:id="rId11"/>
    <p:sldId id="377" r:id="rId12"/>
    <p:sldId id="344" r:id="rId13"/>
    <p:sldId id="339" r:id="rId14"/>
    <p:sldId id="386" r:id="rId15"/>
    <p:sldId id="387"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86513" autoAdjust="0"/>
  </p:normalViewPr>
  <p:slideViewPr>
    <p:cSldViewPr>
      <p:cViewPr varScale="1">
        <p:scale>
          <a:sx n="72" d="100"/>
          <a:sy n="72" d="100"/>
        </p:scale>
        <p:origin x="1326" y="72"/>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6.%20June%202018\Revised%20WRES%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6.%20June%202018\Revised%20WRES%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6.%20June%202018\Revised%20WRES%20presentation.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BMH\G_Data\Oxfordshire\HR\HR%20&amp;%20Workforce%20Performance%20Report\2018\3.%20March%202018\Revised%20WRE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Indicators 1&amp; 2 - Chart showing NHS</a:t>
            </a:r>
            <a:r>
              <a:rPr lang="en-GB" sz="1000" baseline="0"/>
              <a:t> Jobs applicants ethnic origin</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White Applicants</c:v>
                </c:pt>
              </c:strCache>
            </c:strRef>
          </c:tx>
          <c:invertIfNegative val="0"/>
          <c:cat>
            <c:strRef>
              <c:f>Sheet1!$A$3:$A$15</c:f>
              <c:strCache>
                <c:ptCount val="13"/>
                <c:pt idx="0">
                  <c:v>May-17</c:v>
                </c:pt>
                <c:pt idx="1">
                  <c:v>June</c:v>
                </c:pt>
                <c:pt idx="2">
                  <c:v>July</c:v>
                </c:pt>
                <c:pt idx="3">
                  <c:v>Aug</c:v>
                </c:pt>
                <c:pt idx="4">
                  <c:v>Sept</c:v>
                </c:pt>
                <c:pt idx="5">
                  <c:v>Oct</c:v>
                </c:pt>
                <c:pt idx="6">
                  <c:v>Nov</c:v>
                </c:pt>
                <c:pt idx="7">
                  <c:v>Dec</c:v>
                </c:pt>
                <c:pt idx="8">
                  <c:v>Jan-18</c:v>
                </c:pt>
                <c:pt idx="9">
                  <c:v>Feb </c:v>
                </c:pt>
                <c:pt idx="10">
                  <c:v>March</c:v>
                </c:pt>
                <c:pt idx="11">
                  <c:v>April</c:v>
                </c:pt>
                <c:pt idx="12">
                  <c:v>May</c:v>
                </c:pt>
              </c:strCache>
            </c:strRef>
          </c:cat>
          <c:val>
            <c:numRef>
              <c:f>Sheet1!$B$3:$B$15</c:f>
              <c:numCache>
                <c:formatCode>0.00%</c:formatCode>
                <c:ptCount val="13"/>
                <c:pt idx="0">
                  <c:v>0.71399999999999997</c:v>
                </c:pt>
                <c:pt idx="1">
                  <c:v>0.67300000000000004</c:v>
                </c:pt>
                <c:pt idx="2">
                  <c:v>0.68700000000000006</c:v>
                </c:pt>
                <c:pt idx="3">
                  <c:v>0.66500000000000004</c:v>
                </c:pt>
                <c:pt idx="4">
                  <c:v>0.63</c:v>
                </c:pt>
                <c:pt idx="5">
                  <c:v>0.63300000000000001</c:v>
                </c:pt>
                <c:pt idx="6">
                  <c:v>0.64600000000000002</c:v>
                </c:pt>
                <c:pt idx="7">
                  <c:v>0.65800000000000003</c:v>
                </c:pt>
                <c:pt idx="8">
                  <c:v>0.65</c:v>
                </c:pt>
                <c:pt idx="9">
                  <c:v>0.69</c:v>
                </c:pt>
                <c:pt idx="10">
                  <c:v>0.68700000000000006</c:v>
                </c:pt>
                <c:pt idx="11">
                  <c:v>0.68799999999999994</c:v>
                </c:pt>
                <c:pt idx="12">
                  <c:v>0.69</c:v>
                </c:pt>
              </c:numCache>
            </c:numRef>
          </c:val>
          <c:extLst>
            <c:ext xmlns:c16="http://schemas.microsoft.com/office/drawing/2014/chart" uri="{C3380CC4-5D6E-409C-BE32-E72D297353CC}">
              <c16:uniqueId val="{00000000-3B24-4284-BF8C-1F8C198EED9D}"/>
            </c:ext>
          </c:extLst>
        </c:ser>
        <c:ser>
          <c:idx val="1"/>
          <c:order val="1"/>
          <c:tx>
            <c:strRef>
              <c:f>Sheet1!$C$2</c:f>
              <c:strCache>
                <c:ptCount val="1"/>
                <c:pt idx="0">
                  <c:v>BME applicants</c:v>
                </c:pt>
              </c:strCache>
            </c:strRef>
          </c:tx>
          <c:invertIfNegative val="0"/>
          <c:cat>
            <c:strRef>
              <c:f>Sheet1!$A$3:$A$15</c:f>
              <c:strCache>
                <c:ptCount val="13"/>
                <c:pt idx="0">
                  <c:v>May-17</c:v>
                </c:pt>
                <c:pt idx="1">
                  <c:v>June</c:v>
                </c:pt>
                <c:pt idx="2">
                  <c:v>July</c:v>
                </c:pt>
                <c:pt idx="3">
                  <c:v>Aug</c:v>
                </c:pt>
                <c:pt idx="4">
                  <c:v>Sept</c:v>
                </c:pt>
                <c:pt idx="5">
                  <c:v>Oct</c:v>
                </c:pt>
                <c:pt idx="6">
                  <c:v>Nov</c:v>
                </c:pt>
                <c:pt idx="7">
                  <c:v>Dec</c:v>
                </c:pt>
                <c:pt idx="8">
                  <c:v>Jan-18</c:v>
                </c:pt>
                <c:pt idx="9">
                  <c:v>Feb </c:v>
                </c:pt>
                <c:pt idx="10">
                  <c:v>March</c:v>
                </c:pt>
                <c:pt idx="11">
                  <c:v>April</c:v>
                </c:pt>
                <c:pt idx="12">
                  <c:v>May</c:v>
                </c:pt>
              </c:strCache>
            </c:strRef>
          </c:cat>
          <c:val>
            <c:numRef>
              <c:f>Sheet1!$C$3:$C$15</c:f>
              <c:numCache>
                <c:formatCode>0.00%</c:formatCode>
                <c:ptCount val="13"/>
                <c:pt idx="0">
                  <c:v>0.26400000000000001</c:v>
                </c:pt>
                <c:pt idx="1">
                  <c:v>0.30599999999999999</c:v>
                </c:pt>
                <c:pt idx="2">
                  <c:v>0.27900000000000003</c:v>
                </c:pt>
                <c:pt idx="3">
                  <c:v>0.315</c:v>
                </c:pt>
                <c:pt idx="4">
                  <c:v>0.34</c:v>
                </c:pt>
                <c:pt idx="5">
                  <c:v>0.33200000000000002</c:v>
                </c:pt>
                <c:pt idx="6">
                  <c:v>0.31900000000000001</c:v>
                </c:pt>
                <c:pt idx="7">
                  <c:v>0.311</c:v>
                </c:pt>
                <c:pt idx="8">
                  <c:v>0.317</c:v>
                </c:pt>
                <c:pt idx="9">
                  <c:v>0.28100000000000003</c:v>
                </c:pt>
                <c:pt idx="10">
                  <c:v>0.28399999999999997</c:v>
                </c:pt>
                <c:pt idx="11">
                  <c:v>0.27900000000000003</c:v>
                </c:pt>
                <c:pt idx="12">
                  <c:v>0.28199999999999997</c:v>
                </c:pt>
              </c:numCache>
            </c:numRef>
          </c:val>
          <c:extLst>
            <c:ext xmlns:c16="http://schemas.microsoft.com/office/drawing/2014/chart" uri="{C3380CC4-5D6E-409C-BE32-E72D297353CC}">
              <c16:uniqueId val="{00000001-3B24-4284-BF8C-1F8C198EED9D}"/>
            </c:ext>
          </c:extLst>
        </c:ser>
        <c:ser>
          <c:idx val="2"/>
          <c:order val="2"/>
          <c:tx>
            <c:strRef>
              <c:f>Sheet1!$D$2</c:f>
              <c:strCache>
                <c:ptCount val="1"/>
                <c:pt idx="0">
                  <c:v>Not disclosed</c:v>
                </c:pt>
              </c:strCache>
            </c:strRef>
          </c:tx>
          <c:invertIfNegative val="0"/>
          <c:cat>
            <c:strRef>
              <c:f>Sheet1!$A$3:$A$15</c:f>
              <c:strCache>
                <c:ptCount val="13"/>
                <c:pt idx="0">
                  <c:v>May-17</c:v>
                </c:pt>
                <c:pt idx="1">
                  <c:v>June</c:v>
                </c:pt>
                <c:pt idx="2">
                  <c:v>July</c:v>
                </c:pt>
                <c:pt idx="3">
                  <c:v>Aug</c:v>
                </c:pt>
                <c:pt idx="4">
                  <c:v>Sept</c:v>
                </c:pt>
                <c:pt idx="5">
                  <c:v>Oct</c:v>
                </c:pt>
                <c:pt idx="6">
                  <c:v>Nov</c:v>
                </c:pt>
                <c:pt idx="7">
                  <c:v>Dec</c:v>
                </c:pt>
                <c:pt idx="8">
                  <c:v>Jan-18</c:v>
                </c:pt>
                <c:pt idx="9">
                  <c:v>Feb </c:v>
                </c:pt>
                <c:pt idx="10">
                  <c:v>March</c:v>
                </c:pt>
                <c:pt idx="11">
                  <c:v>April</c:v>
                </c:pt>
                <c:pt idx="12">
                  <c:v>May</c:v>
                </c:pt>
              </c:strCache>
            </c:strRef>
          </c:cat>
          <c:val>
            <c:numRef>
              <c:f>Sheet1!$D$3:$D$15</c:f>
              <c:numCache>
                <c:formatCode>0.00%</c:formatCode>
                <c:ptCount val="13"/>
                <c:pt idx="0">
                  <c:v>2.1999999999999999E-2</c:v>
                </c:pt>
                <c:pt idx="1">
                  <c:v>2.1000000000000001E-2</c:v>
                </c:pt>
                <c:pt idx="2">
                  <c:v>3.4000000000000002E-2</c:v>
                </c:pt>
                <c:pt idx="3">
                  <c:v>2.1000000000000001E-2</c:v>
                </c:pt>
                <c:pt idx="4">
                  <c:v>0.03</c:v>
                </c:pt>
                <c:pt idx="5">
                  <c:v>3.5000000000000003E-2</c:v>
                </c:pt>
                <c:pt idx="6">
                  <c:v>3.5000000000000003E-2</c:v>
                </c:pt>
                <c:pt idx="7">
                  <c:v>3.1E-2</c:v>
                </c:pt>
                <c:pt idx="8">
                  <c:v>3.3000000000000002E-2</c:v>
                </c:pt>
                <c:pt idx="9">
                  <c:v>3.2000000000000001E-2</c:v>
                </c:pt>
                <c:pt idx="10">
                  <c:v>2.9499999999999998E-2</c:v>
                </c:pt>
                <c:pt idx="11">
                  <c:v>3.2000000000000001E-2</c:v>
                </c:pt>
                <c:pt idx="12">
                  <c:v>2.8000000000000001E-2</c:v>
                </c:pt>
              </c:numCache>
            </c:numRef>
          </c:val>
          <c:extLst>
            <c:ext xmlns:c16="http://schemas.microsoft.com/office/drawing/2014/chart" uri="{C3380CC4-5D6E-409C-BE32-E72D297353CC}">
              <c16:uniqueId val="{00000002-3B24-4284-BF8C-1F8C198EED9D}"/>
            </c:ext>
          </c:extLst>
        </c:ser>
        <c:dLbls>
          <c:showLegendKey val="0"/>
          <c:showVal val="0"/>
          <c:showCatName val="0"/>
          <c:showSerName val="0"/>
          <c:showPercent val="0"/>
          <c:showBubbleSize val="0"/>
        </c:dLbls>
        <c:gapWidth val="150"/>
        <c:shape val="box"/>
        <c:axId val="75119232"/>
        <c:axId val="75121024"/>
        <c:axId val="0"/>
      </c:bar3DChart>
      <c:catAx>
        <c:axId val="75119232"/>
        <c:scaling>
          <c:orientation val="minMax"/>
        </c:scaling>
        <c:delete val="0"/>
        <c:axPos val="b"/>
        <c:numFmt formatCode="General" sourceLinked="0"/>
        <c:majorTickMark val="none"/>
        <c:minorTickMark val="none"/>
        <c:tickLblPos val="nextTo"/>
        <c:crossAx val="75121024"/>
        <c:crosses val="autoZero"/>
        <c:auto val="1"/>
        <c:lblAlgn val="ctr"/>
        <c:lblOffset val="100"/>
        <c:noMultiLvlLbl val="0"/>
      </c:catAx>
      <c:valAx>
        <c:axId val="75121024"/>
        <c:scaling>
          <c:orientation val="minMax"/>
        </c:scaling>
        <c:delete val="0"/>
        <c:axPos val="l"/>
        <c:majorGridlines/>
        <c:numFmt formatCode="0.00%" sourceLinked="1"/>
        <c:majorTickMark val="none"/>
        <c:minorTickMark val="none"/>
        <c:tickLblPos val="nextTo"/>
        <c:crossAx val="75119232"/>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a:t>Indicator 2: Likelihood</a:t>
            </a:r>
            <a:r>
              <a:rPr lang="en-GB" sz="1000" baseline="0"/>
              <a:t> of being appointed</a:t>
            </a:r>
            <a:endParaRPr lang="en-GB" sz="10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Sheet1!$B$17</c:f>
              <c:strCache>
                <c:ptCount val="1"/>
                <c:pt idx="0">
                  <c:v>White Applicants</c:v>
                </c:pt>
              </c:strCache>
            </c:strRef>
          </c:tx>
          <c:invertIfNegative val="0"/>
          <c:cat>
            <c:strRef>
              <c:f>Sheet1!$A$19:$A$31</c:f>
              <c:strCache>
                <c:ptCount val="13"/>
                <c:pt idx="0">
                  <c:v>May-17</c:v>
                </c:pt>
                <c:pt idx="1">
                  <c:v>June</c:v>
                </c:pt>
                <c:pt idx="2">
                  <c:v>July</c:v>
                </c:pt>
                <c:pt idx="3">
                  <c:v>Aug</c:v>
                </c:pt>
                <c:pt idx="4">
                  <c:v>Sept</c:v>
                </c:pt>
                <c:pt idx="5">
                  <c:v>Oct</c:v>
                </c:pt>
                <c:pt idx="6">
                  <c:v>Nov</c:v>
                </c:pt>
                <c:pt idx="7">
                  <c:v>Dec</c:v>
                </c:pt>
                <c:pt idx="8">
                  <c:v>Jan-18</c:v>
                </c:pt>
                <c:pt idx="9">
                  <c:v>Feb</c:v>
                </c:pt>
                <c:pt idx="10">
                  <c:v>March</c:v>
                </c:pt>
                <c:pt idx="11">
                  <c:v>April</c:v>
                </c:pt>
                <c:pt idx="12">
                  <c:v>May</c:v>
                </c:pt>
              </c:strCache>
            </c:strRef>
          </c:cat>
          <c:val>
            <c:numRef>
              <c:f>Sheet1!$B$19:$B$31</c:f>
              <c:numCache>
                <c:formatCode>0.00%</c:formatCode>
                <c:ptCount val="13"/>
                <c:pt idx="0">
                  <c:v>0.752</c:v>
                </c:pt>
                <c:pt idx="1">
                  <c:v>0.72</c:v>
                </c:pt>
                <c:pt idx="2">
                  <c:v>0.68400000000000005</c:v>
                </c:pt>
                <c:pt idx="3">
                  <c:v>0.7</c:v>
                </c:pt>
                <c:pt idx="4">
                  <c:v>0.56999999999999995</c:v>
                </c:pt>
                <c:pt idx="5">
                  <c:v>0.63600000000000001</c:v>
                </c:pt>
                <c:pt idx="6">
                  <c:v>0.61199999999999999</c:v>
                </c:pt>
                <c:pt idx="7">
                  <c:v>0.68</c:v>
                </c:pt>
                <c:pt idx="8">
                  <c:v>0.69699999999999995</c:v>
                </c:pt>
                <c:pt idx="9">
                  <c:v>0.75800000000000001</c:v>
                </c:pt>
                <c:pt idx="10">
                  <c:v>0.74399999999999999</c:v>
                </c:pt>
                <c:pt idx="11">
                  <c:v>0.72499999999999998</c:v>
                </c:pt>
                <c:pt idx="12">
                  <c:v>0.71199999999999997</c:v>
                </c:pt>
              </c:numCache>
            </c:numRef>
          </c:val>
          <c:extLst>
            <c:ext xmlns:c16="http://schemas.microsoft.com/office/drawing/2014/chart" uri="{C3380CC4-5D6E-409C-BE32-E72D297353CC}">
              <c16:uniqueId val="{00000000-113F-43F0-98A4-408F79726343}"/>
            </c:ext>
          </c:extLst>
        </c:ser>
        <c:ser>
          <c:idx val="1"/>
          <c:order val="1"/>
          <c:tx>
            <c:strRef>
              <c:f>Sheet1!$C$17</c:f>
              <c:strCache>
                <c:ptCount val="1"/>
                <c:pt idx="0">
                  <c:v>BME applicants</c:v>
                </c:pt>
              </c:strCache>
            </c:strRef>
          </c:tx>
          <c:invertIfNegative val="0"/>
          <c:cat>
            <c:strRef>
              <c:f>Sheet1!$A$19:$A$31</c:f>
              <c:strCache>
                <c:ptCount val="13"/>
                <c:pt idx="0">
                  <c:v>May-17</c:v>
                </c:pt>
                <c:pt idx="1">
                  <c:v>June</c:v>
                </c:pt>
                <c:pt idx="2">
                  <c:v>July</c:v>
                </c:pt>
                <c:pt idx="3">
                  <c:v>Aug</c:v>
                </c:pt>
                <c:pt idx="4">
                  <c:v>Sept</c:v>
                </c:pt>
                <c:pt idx="5">
                  <c:v>Oct</c:v>
                </c:pt>
                <c:pt idx="6">
                  <c:v>Nov</c:v>
                </c:pt>
                <c:pt idx="7">
                  <c:v>Dec</c:v>
                </c:pt>
                <c:pt idx="8">
                  <c:v>Jan-18</c:v>
                </c:pt>
                <c:pt idx="9">
                  <c:v>Feb</c:v>
                </c:pt>
                <c:pt idx="10">
                  <c:v>March</c:v>
                </c:pt>
                <c:pt idx="11">
                  <c:v>April</c:v>
                </c:pt>
                <c:pt idx="12">
                  <c:v>May</c:v>
                </c:pt>
              </c:strCache>
            </c:strRef>
          </c:cat>
          <c:val>
            <c:numRef>
              <c:f>Sheet1!$C$19:$C$31</c:f>
              <c:numCache>
                <c:formatCode>0.00%</c:formatCode>
                <c:ptCount val="13"/>
                <c:pt idx="0">
                  <c:v>0.20899999999999999</c:v>
                </c:pt>
                <c:pt idx="1">
                  <c:v>0.28000000000000003</c:v>
                </c:pt>
                <c:pt idx="2">
                  <c:v>0.27100000000000002</c:v>
                </c:pt>
                <c:pt idx="3">
                  <c:v>0.27300000000000002</c:v>
                </c:pt>
                <c:pt idx="4">
                  <c:v>0.4</c:v>
                </c:pt>
                <c:pt idx="5">
                  <c:v>0.315</c:v>
                </c:pt>
                <c:pt idx="6">
                  <c:v>0.28899999999999998</c:v>
                </c:pt>
                <c:pt idx="7">
                  <c:v>0.28699999999999998</c:v>
                </c:pt>
                <c:pt idx="8">
                  <c:v>0.251</c:v>
                </c:pt>
                <c:pt idx="9">
                  <c:v>0.21</c:v>
                </c:pt>
                <c:pt idx="10">
                  <c:v>0.214</c:v>
                </c:pt>
                <c:pt idx="11">
                  <c:v>0.25700000000000001</c:v>
                </c:pt>
                <c:pt idx="12">
                  <c:v>0.247</c:v>
                </c:pt>
              </c:numCache>
            </c:numRef>
          </c:val>
          <c:extLst>
            <c:ext xmlns:c16="http://schemas.microsoft.com/office/drawing/2014/chart" uri="{C3380CC4-5D6E-409C-BE32-E72D297353CC}">
              <c16:uniqueId val="{00000001-113F-43F0-98A4-408F79726343}"/>
            </c:ext>
          </c:extLst>
        </c:ser>
        <c:ser>
          <c:idx val="2"/>
          <c:order val="2"/>
          <c:tx>
            <c:strRef>
              <c:f>Sheet1!$D$17</c:f>
              <c:strCache>
                <c:ptCount val="1"/>
                <c:pt idx="0">
                  <c:v>Not disclosed</c:v>
                </c:pt>
              </c:strCache>
            </c:strRef>
          </c:tx>
          <c:invertIfNegative val="0"/>
          <c:cat>
            <c:strRef>
              <c:f>Sheet1!$A$19:$A$31</c:f>
              <c:strCache>
                <c:ptCount val="13"/>
                <c:pt idx="0">
                  <c:v>May-17</c:v>
                </c:pt>
                <c:pt idx="1">
                  <c:v>June</c:v>
                </c:pt>
                <c:pt idx="2">
                  <c:v>July</c:v>
                </c:pt>
                <c:pt idx="3">
                  <c:v>Aug</c:v>
                </c:pt>
                <c:pt idx="4">
                  <c:v>Sept</c:v>
                </c:pt>
                <c:pt idx="5">
                  <c:v>Oct</c:v>
                </c:pt>
                <c:pt idx="6">
                  <c:v>Nov</c:v>
                </c:pt>
                <c:pt idx="7">
                  <c:v>Dec</c:v>
                </c:pt>
                <c:pt idx="8">
                  <c:v>Jan-18</c:v>
                </c:pt>
                <c:pt idx="9">
                  <c:v>Feb</c:v>
                </c:pt>
                <c:pt idx="10">
                  <c:v>March</c:v>
                </c:pt>
                <c:pt idx="11">
                  <c:v>April</c:v>
                </c:pt>
                <c:pt idx="12">
                  <c:v>May</c:v>
                </c:pt>
              </c:strCache>
            </c:strRef>
          </c:cat>
          <c:val>
            <c:numRef>
              <c:f>Sheet1!$D$19:$D$31</c:f>
              <c:numCache>
                <c:formatCode>General</c:formatCode>
                <c:ptCount val="13"/>
                <c:pt idx="0" formatCode="0.00%">
                  <c:v>3.9E-2</c:v>
                </c:pt>
                <c:pt idx="2" formatCode="0.00%">
                  <c:v>4.3999999999999997E-2</c:v>
                </c:pt>
                <c:pt idx="3" formatCode="0.00%">
                  <c:v>0.03</c:v>
                </c:pt>
                <c:pt idx="4" formatCode="0.00%">
                  <c:v>0.03</c:v>
                </c:pt>
                <c:pt idx="5" formatCode="0.00%">
                  <c:v>4.9000000000000002E-2</c:v>
                </c:pt>
                <c:pt idx="6" formatCode="0.00%">
                  <c:v>4.1000000000000002E-2</c:v>
                </c:pt>
                <c:pt idx="7" formatCode="0.00%">
                  <c:v>3.2000000000000001E-2</c:v>
                </c:pt>
                <c:pt idx="8" formatCode="0.00%">
                  <c:v>5.0999999999999997E-2</c:v>
                </c:pt>
                <c:pt idx="9" formatCode="0.00%">
                  <c:v>3.1E-2</c:v>
                </c:pt>
                <c:pt idx="10" formatCode="0.00%">
                  <c:v>4.2000000000000003E-2</c:v>
                </c:pt>
                <c:pt idx="11" formatCode="0.00%">
                  <c:v>1.7000000000000001E-2</c:v>
                </c:pt>
                <c:pt idx="12" formatCode="0.00%">
                  <c:v>0.04</c:v>
                </c:pt>
              </c:numCache>
            </c:numRef>
          </c:val>
          <c:extLst>
            <c:ext xmlns:c16="http://schemas.microsoft.com/office/drawing/2014/chart" uri="{C3380CC4-5D6E-409C-BE32-E72D297353CC}">
              <c16:uniqueId val="{00000002-113F-43F0-98A4-408F79726343}"/>
            </c:ext>
          </c:extLst>
        </c:ser>
        <c:dLbls>
          <c:showLegendKey val="0"/>
          <c:showVal val="0"/>
          <c:showCatName val="0"/>
          <c:showSerName val="0"/>
          <c:showPercent val="0"/>
          <c:showBubbleSize val="0"/>
        </c:dLbls>
        <c:gapWidth val="150"/>
        <c:shape val="box"/>
        <c:axId val="30275840"/>
        <c:axId val="30887936"/>
        <c:axId val="0"/>
      </c:bar3DChart>
      <c:catAx>
        <c:axId val="30275840"/>
        <c:scaling>
          <c:orientation val="minMax"/>
        </c:scaling>
        <c:delete val="0"/>
        <c:axPos val="b"/>
        <c:numFmt formatCode="General" sourceLinked="0"/>
        <c:majorTickMark val="none"/>
        <c:minorTickMark val="none"/>
        <c:tickLblPos val="nextTo"/>
        <c:crossAx val="30887936"/>
        <c:crosses val="autoZero"/>
        <c:auto val="1"/>
        <c:lblAlgn val="ctr"/>
        <c:lblOffset val="100"/>
        <c:noMultiLvlLbl val="0"/>
      </c:catAx>
      <c:valAx>
        <c:axId val="30887936"/>
        <c:scaling>
          <c:orientation val="minMax"/>
        </c:scaling>
        <c:delete val="0"/>
        <c:axPos val="l"/>
        <c:majorGridlines/>
        <c:numFmt formatCode="0.00%" sourceLinked="1"/>
        <c:majorTickMark val="none"/>
        <c:minorTickMark val="none"/>
        <c:tickLblPos val="nextTo"/>
        <c:crossAx val="3027584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3: Likelihood</a:t>
            </a:r>
            <a:r>
              <a:rPr lang="en-GB" sz="800" baseline="0"/>
              <a:t> of BME staff entering disciplinary process</a:t>
            </a:r>
          </a:p>
          <a:p>
            <a:pPr>
              <a:defRPr/>
            </a:pPr>
            <a:r>
              <a:rPr lang="en-GB" sz="800" baseline="0"/>
              <a:t>Note: 83% of staff are white, 17% from other groups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'[Revised WRES presentation.xlsx]Sheet1'!$B$33</c:f>
              <c:strCache>
                <c:ptCount val="1"/>
                <c:pt idx="0">
                  <c:v>White </c:v>
                </c:pt>
              </c:strCache>
            </c:strRef>
          </c:tx>
          <c:invertIfNegative val="0"/>
          <c:cat>
            <c:strRef>
              <c:f>'[Revised WRES presentation.xlsx]Sheet1'!$A$34:$A$46</c:f>
              <c:strCache>
                <c:ptCount val="13"/>
                <c:pt idx="0">
                  <c:v>May-17</c:v>
                </c:pt>
                <c:pt idx="1">
                  <c:v>June</c:v>
                </c:pt>
                <c:pt idx="2">
                  <c:v>July</c:v>
                </c:pt>
                <c:pt idx="3">
                  <c:v>Aug</c:v>
                </c:pt>
                <c:pt idx="4">
                  <c:v>Sept</c:v>
                </c:pt>
                <c:pt idx="5">
                  <c:v>Oct</c:v>
                </c:pt>
                <c:pt idx="6">
                  <c:v>Nov</c:v>
                </c:pt>
                <c:pt idx="7">
                  <c:v>Dec</c:v>
                </c:pt>
                <c:pt idx="8">
                  <c:v>Jan-18</c:v>
                </c:pt>
                <c:pt idx="9">
                  <c:v>Feb</c:v>
                </c:pt>
                <c:pt idx="10">
                  <c:v>March</c:v>
                </c:pt>
                <c:pt idx="11">
                  <c:v>April</c:v>
                </c:pt>
                <c:pt idx="12">
                  <c:v>May</c:v>
                </c:pt>
              </c:strCache>
            </c:strRef>
          </c:cat>
          <c:val>
            <c:numRef>
              <c:f>'[Revised WRES presentation.xlsx]Sheet1'!$B$34:$B$46</c:f>
              <c:numCache>
                <c:formatCode>0.00%</c:formatCode>
                <c:ptCount val="13"/>
                <c:pt idx="0">
                  <c:v>0.65</c:v>
                </c:pt>
                <c:pt idx="1">
                  <c:v>0.83</c:v>
                </c:pt>
                <c:pt idx="2">
                  <c:v>0.85</c:v>
                </c:pt>
                <c:pt idx="3">
                  <c:v>0.71</c:v>
                </c:pt>
                <c:pt idx="4">
                  <c:v>0.68</c:v>
                </c:pt>
                <c:pt idx="5">
                  <c:v>0.67</c:v>
                </c:pt>
                <c:pt idx="6">
                  <c:v>0.69</c:v>
                </c:pt>
                <c:pt idx="7">
                  <c:v>0.69</c:v>
                </c:pt>
                <c:pt idx="8">
                  <c:v>0.75</c:v>
                </c:pt>
                <c:pt idx="9">
                  <c:v>0.67</c:v>
                </c:pt>
                <c:pt idx="10">
                  <c:v>0.67</c:v>
                </c:pt>
                <c:pt idx="11">
                  <c:v>0.75</c:v>
                </c:pt>
                <c:pt idx="12">
                  <c:v>0.65</c:v>
                </c:pt>
              </c:numCache>
            </c:numRef>
          </c:val>
          <c:extLst>
            <c:ext xmlns:c16="http://schemas.microsoft.com/office/drawing/2014/chart" uri="{C3380CC4-5D6E-409C-BE32-E72D297353CC}">
              <c16:uniqueId val="{00000000-91D2-4E56-AD2E-A16D40B2EE01}"/>
            </c:ext>
          </c:extLst>
        </c:ser>
        <c:ser>
          <c:idx val="1"/>
          <c:order val="1"/>
          <c:tx>
            <c:strRef>
              <c:f>'[Revised WRES presentation.xlsx]Sheet1'!$C$33</c:f>
              <c:strCache>
                <c:ptCount val="1"/>
                <c:pt idx="0">
                  <c:v>BME </c:v>
                </c:pt>
              </c:strCache>
            </c:strRef>
          </c:tx>
          <c:invertIfNegative val="0"/>
          <c:cat>
            <c:strRef>
              <c:f>'[Revised WRES presentation.xlsx]Sheet1'!$A$34:$A$46</c:f>
              <c:strCache>
                <c:ptCount val="13"/>
                <c:pt idx="0">
                  <c:v>May-17</c:v>
                </c:pt>
                <c:pt idx="1">
                  <c:v>June</c:v>
                </c:pt>
                <c:pt idx="2">
                  <c:v>July</c:v>
                </c:pt>
                <c:pt idx="3">
                  <c:v>Aug</c:v>
                </c:pt>
                <c:pt idx="4">
                  <c:v>Sept</c:v>
                </c:pt>
                <c:pt idx="5">
                  <c:v>Oct</c:v>
                </c:pt>
                <c:pt idx="6">
                  <c:v>Nov</c:v>
                </c:pt>
                <c:pt idx="7">
                  <c:v>Dec</c:v>
                </c:pt>
                <c:pt idx="8">
                  <c:v>Jan-18</c:v>
                </c:pt>
                <c:pt idx="9">
                  <c:v>Feb</c:v>
                </c:pt>
                <c:pt idx="10">
                  <c:v>March</c:v>
                </c:pt>
                <c:pt idx="11">
                  <c:v>April</c:v>
                </c:pt>
                <c:pt idx="12">
                  <c:v>May</c:v>
                </c:pt>
              </c:strCache>
            </c:strRef>
          </c:cat>
          <c:val>
            <c:numRef>
              <c:f>'[Revised WRES presentation.xlsx]Sheet1'!$C$34:$C$46</c:f>
              <c:numCache>
                <c:formatCode>0.00%</c:formatCode>
                <c:ptCount val="13"/>
                <c:pt idx="0">
                  <c:v>0.27</c:v>
                </c:pt>
                <c:pt idx="1">
                  <c:v>0.04</c:v>
                </c:pt>
                <c:pt idx="2">
                  <c:v>0.15</c:v>
                </c:pt>
                <c:pt idx="3">
                  <c:v>0.12</c:v>
                </c:pt>
                <c:pt idx="4">
                  <c:v>0.16</c:v>
                </c:pt>
                <c:pt idx="5">
                  <c:v>0.22</c:v>
                </c:pt>
                <c:pt idx="6">
                  <c:v>0.25</c:v>
                </c:pt>
                <c:pt idx="7">
                  <c:v>0.25</c:v>
                </c:pt>
                <c:pt idx="8">
                  <c:v>0.25</c:v>
                </c:pt>
                <c:pt idx="9">
                  <c:v>0.33</c:v>
                </c:pt>
                <c:pt idx="10">
                  <c:v>0.33</c:v>
                </c:pt>
                <c:pt idx="11">
                  <c:v>0.25</c:v>
                </c:pt>
                <c:pt idx="12">
                  <c:v>0.35</c:v>
                </c:pt>
              </c:numCache>
            </c:numRef>
          </c:val>
          <c:extLst>
            <c:ext xmlns:c16="http://schemas.microsoft.com/office/drawing/2014/chart" uri="{C3380CC4-5D6E-409C-BE32-E72D297353CC}">
              <c16:uniqueId val="{00000001-91D2-4E56-AD2E-A16D40B2EE01}"/>
            </c:ext>
          </c:extLst>
        </c:ser>
        <c:ser>
          <c:idx val="2"/>
          <c:order val="2"/>
          <c:tx>
            <c:strRef>
              <c:f>'[Revised WRES presentation.xlsx]Sheet1'!$D$33</c:f>
              <c:strCache>
                <c:ptCount val="1"/>
                <c:pt idx="0">
                  <c:v>Not disclosed</c:v>
                </c:pt>
              </c:strCache>
            </c:strRef>
          </c:tx>
          <c:invertIfNegative val="0"/>
          <c:cat>
            <c:strRef>
              <c:f>'[Revised WRES presentation.xlsx]Sheet1'!$A$34:$A$46</c:f>
              <c:strCache>
                <c:ptCount val="13"/>
                <c:pt idx="0">
                  <c:v>May-17</c:v>
                </c:pt>
                <c:pt idx="1">
                  <c:v>June</c:v>
                </c:pt>
                <c:pt idx="2">
                  <c:v>July</c:v>
                </c:pt>
                <c:pt idx="3">
                  <c:v>Aug</c:v>
                </c:pt>
                <c:pt idx="4">
                  <c:v>Sept</c:v>
                </c:pt>
                <c:pt idx="5">
                  <c:v>Oct</c:v>
                </c:pt>
                <c:pt idx="6">
                  <c:v>Nov</c:v>
                </c:pt>
                <c:pt idx="7">
                  <c:v>Dec</c:v>
                </c:pt>
                <c:pt idx="8">
                  <c:v>Jan-18</c:v>
                </c:pt>
                <c:pt idx="9">
                  <c:v>Feb</c:v>
                </c:pt>
                <c:pt idx="10">
                  <c:v>March</c:v>
                </c:pt>
                <c:pt idx="11">
                  <c:v>April</c:v>
                </c:pt>
                <c:pt idx="12">
                  <c:v>May</c:v>
                </c:pt>
              </c:strCache>
            </c:strRef>
          </c:cat>
          <c:val>
            <c:numRef>
              <c:f>'[Revised WRES presentation.xlsx]Sheet1'!$D$34:$D$46</c:f>
              <c:numCache>
                <c:formatCode>0.00%</c:formatCode>
                <c:ptCount val="13"/>
                <c:pt idx="0">
                  <c:v>7.0000000000000007E-2</c:v>
                </c:pt>
                <c:pt idx="1">
                  <c:v>0.13</c:v>
                </c:pt>
                <c:pt idx="2">
                  <c:v>0</c:v>
                </c:pt>
                <c:pt idx="3">
                  <c:v>0.17</c:v>
                </c:pt>
                <c:pt idx="4">
                  <c:v>0.16</c:v>
                </c:pt>
                <c:pt idx="5">
                  <c:v>0.11</c:v>
                </c:pt>
                <c:pt idx="6">
                  <c:v>0.06</c:v>
                </c:pt>
                <c:pt idx="7">
                  <c:v>0.06</c:v>
                </c:pt>
                <c:pt idx="8">
                  <c:v>0</c:v>
                </c:pt>
                <c:pt idx="9">
                  <c:v>0</c:v>
                </c:pt>
                <c:pt idx="10">
                  <c:v>0</c:v>
                </c:pt>
              </c:numCache>
            </c:numRef>
          </c:val>
          <c:extLst>
            <c:ext xmlns:c16="http://schemas.microsoft.com/office/drawing/2014/chart" uri="{C3380CC4-5D6E-409C-BE32-E72D297353CC}">
              <c16:uniqueId val="{00000002-91D2-4E56-AD2E-A16D40B2EE01}"/>
            </c:ext>
          </c:extLst>
        </c:ser>
        <c:dLbls>
          <c:showLegendKey val="0"/>
          <c:showVal val="0"/>
          <c:showCatName val="0"/>
          <c:showSerName val="0"/>
          <c:showPercent val="0"/>
          <c:showBubbleSize val="0"/>
        </c:dLbls>
        <c:gapWidth val="150"/>
        <c:shape val="box"/>
        <c:axId val="30910336"/>
        <c:axId val="30911872"/>
        <c:axId val="0"/>
      </c:bar3DChart>
      <c:catAx>
        <c:axId val="30910336"/>
        <c:scaling>
          <c:orientation val="minMax"/>
        </c:scaling>
        <c:delete val="0"/>
        <c:axPos val="b"/>
        <c:numFmt formatCode="General" sourceLinked="0"/>
        <c:majorTickMark val="none"/>
        <c:minorTickMark val="none"/>
        <c:tickLblPos val="nextTo"/>
        <c:crossAx val="30911872"/>
        <c:crosses val="autoZero"/>
        <c:auto val="1"/>
        <c:lblAlgn val="ctr"/>
        <c:lblOffset val="100"/>
        <c:noMultiLvlLbl val="0"/>
      </c:catAx>
      <c:valAx>
        <c:axId val="30911872"/>
        <c:scaling>
          <c:orientation val="minMax"/>
        </c:scaling>
        <c:delete val="0"/>
        <c:axPos val="l"/>
        <c:majorGridlines/>
        <c:numFmt formatCode="0.00%" sourceLinked="1"/>
        <c:majorTickMark val="none"/>
        <c:minorTickMark val="none"/>
        <c:tickLblPos val="nextTo"/>
        <c:crossAx val="3091033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a:t>Percentage</a:t>
            </a:r>
            <a:r>
              <a:rPr lang="en-GB" sz="1000" baseline="0"/>
              <a:t> experiencing bullying from patients</a:t>
            </a:r>
            <a:endParaRPr lang="en-GB"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Sheet1!$B$49</c:f>
              <c:strCache>
                <c:ptCount val="1"/>
                <c:pt idx="0">
                  <c:v>White </c:v>
                </c:pt>
              </c:strCache>
            </c:strRef>
          </c:tx>
          <c:spPr>
            <a:solidFill>
              <a:schemeClr val="accent1"/>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Sheet1!$B$50:$B$53</c:f>
              <c:numCache>
                <c:formatCode>0%</c:formatCode>
                <c:ptCount val="4"/>
                <c:pt idx="0" formatCode="0.00%">
                  <c:v>0.34279999999999999</c:v>
                </c:pt>
                <c:pt idx="1">
                  <c:v>0.28999999999999998</c:v>
                </c:pt>
                <c:pt idx="2">
                  <c:v>0.25</c:v>
                </c:pt>
                <c:pt idx="3">
                  <c:v>0.28000000000000003</c:v>
                </c:pt>
              </c:numCache>
            </c:numRef>
          </c:val>
          <c:extLst>
            <c:ext xmlns:c16="http://schemas.microsoft.com/office/drawing/2014/chart" uri="{C3380CC4-5D6E-409C-BE32-E72D297353CC}">
              <c16:uniqueId val="{00000000-9203-4292-829F-0A7F03764B22}"/>
            </c:ext>
          </c:extLst>
        </c:ser>
        <c:ser>
          <c:idx val="1"/>
          <c:order val="1"/>
          <c:tx>
            <c:strRef>
              <c:f>Sheet1!$C$49</c:f>
              <c:strCache>
                <c:ptCount val="1"/>
                <c:pt idx="0">
                  <c:v>BME </c:v>
                </c:pt>
              </c:strCache>
            </c:strRef>
          </c:tx>
          <c:spPr>
            <a:solidFill>
              <a:schemeClr val="accent2"/>
            </a:solidFill>
            <a:ln>
              <a:noFill/>
            </a:ln>
            <a:effectLst/>
            <a:sp3d/>
          </c:spPr>
          <c:invertIfNegative val="0"/>
          <c:cat>
            <c:numRef>
              <c:f>Sheet1!$A$50:$A$53</c:f>
              <c:numCache>
                <c:formatCode>General</c:formatCode>
                <c:ptCount val="4"/>
                <c:pt idx="0">
                  <c:v>2014</c:v>
                </c:pt>
                <c:pt idx="1">
                  <c:v>2015</c:v>
                </c:pt>
                <c:pt idx="2">
                  <c:v>2016</c:v>
                </c:pt>
                <c:pt idx="3">
                  <c:v>2017</c:v>
                </c:pt>
              </c:numCache>
            </c:numRef>
          </c:cat>
          <c:val>
            <c:numRef>
              <c:f>Sheet1!$C$50:$C$53</c:f>
              <c:numCache>
                <c:formatCode>0%</c:formatCode>
                <c:ptCount val="4"/>
                <c:pt idx="0">
                  <c:v>0.43</c:v>
                </c:pt>
                <c:pt idx="1">
                  <c:v>0.27</c:v>
                </c:pt>
                <c:pt idx="2">
                  <c:v>0.33</c:v>
                </c:pt>
                <c:pt idx="3">
                  <c:v>0.27</c:v>
                </c:pt>
              </c:numCache>
            </c:numRef>
          </c:val>
          <c:extLst>
            <c:ext xmlns:c16="http://schemas.microsoft.com/office/drawing/2014/chart" uri="{C3380CC4-5D6E-409C-BE32-E72D297353CC}">
              <c16:uniqueId val="{00000001-9203-4292-829F-0A7F03764B22}"/>
            </c:ext>
          </c:extLst>
        </c:ser>
        <c:dLbls>
          <c:showLegendKey val="0"/>
          <c:showVal val="0"/>
          <c:showCatName val="0"/>
          <c:showSerName val="0"/>
          <c:showPercent val="0"/>
          <c:showBubbleSize val="0"/>
        </c:dLbls>
        <c:gapWidth val="150"/>
        <c:shape val="box"/>
        <c:axId val="367147504"/>
        <c:axId val="367150784"/>
        <c:axId val="0"/>
      </c:bar3DChart>
      <c:catAx>
        <c:axId val="367147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150784"/>
        <c:crosses val="autoZero"/>
        <c:auto val="1"/>
        <c:lblAlgn val="ctr"/>
        <c:lblOffset val="100"/>
        <c:noMultiLvlLbl val="0"/>
      </c:catAx>
      <c:valAx>
        <c:axId val="3671507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14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6: Bullying by staff</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Sheet1!$B$64</c:f>
              <c:strCache>
                <c:ptCount val="1"/>
                <c:pt idx="0">
                  <c:v>White </c:v>
                </c:pt>
              </c:strCache>
            </c:strRef>
          </c:tx>
          <c:invertIfNegative val="0"/>
          <c:cat>
            <c:numRef>
              <c:f>Sheet1!$A$65:$A$68</c:f>
              <c:numCache>
                <c:formatCode>General</c:formatCode>
                <c:ptCount val="4"/>
                <c:pt idx="0">
                  <c:v>2014</c:v>
                </c:pt>
                <c:pt idx="1">
                  <c:v>2015</c:v>
                </c:pt>
                <c:pt idx="2">
                  <c:v>2016</c:v>
                </c:pt>
                <c:pt idx="3">
                  <c:v>2017</c:v>
                </c:pt>
              </c:numCache>
            </c:numRef>
          </c:cat>
          <c:val>
            <c:numRef>
              <c:f>Sheet1!$B$65:$B$68</c:f>
              <c:numCache>
                <c:formatCode>0%</c:formatCode>
                <c:ptCount val="4"/>
                <c:pt idx="0" formatCode="0.00%">
                  <c:v>0.16900000000000001</c:v>
                </c:pt>
                <c:pt idx="1">
                  <c:v>0.21</c:v>
                </c:pt>
                <c:pt idx="2">
                  <c:v>0.27</c:v>
                </c:pt>
                <c:pt idx="3">
                  <c:v>0.21</c:v>
                </c:pt>
              </c:numCache>
            </c:numRef>
          </c:val>
          <c:extLst>
            <c:ext xmlns:c16="http://schemas.microsoft.com/office/drawing/2014/chart" uri="{C3380CC4-5D6E-409C-BE32-E72D297353CC}">
              <c16:uniqueId val="{00000000-892D-40F7-9906-89A8EE92C86B}"/>
            </c:ext>
          </c:extLst>
        </c:ser>
        <c:ser>
          <c:idx val="0"/>
          <c:order val="1"/>
          <c:tx>
            <c:strRef>
              <c:f>Sheet1!$C$64</c:f>
              <c:strCache>
                <c:ptCount val="1"/>
                <c:pt idx="0">
                  <c:v>BME </c:v>
                </c:pt>
              </c:strCache>
            </c:strRef>
          </c:tx>
          <c:invertIfNegative val="0"/>
          <c:cat>
            <c:numRef>
              <c:f>Sheet1!$A$65:$A$68</c:f>
              <c:numCache>
                <c:formatCode>General</c:formatCode>
                <c:ptCount val="4"/>
                <c:pt idx="0">
                  <c:v>2014</c:v>
                </c:pt>
                <c:pt idx="1">
                  <c:v>2015</c:v>
                </c:pt>
                <c:pt idx="2">
                  <c:v>2016</c:v>
                </c:pt>
                <c:pt idx="3">
                  <c:v>2017</c:v>
                </c:pt>
              </c:numCache>
            </c:numRef>
          </c:cat>
          <c:val>
            <c:numRef>
              <c:f>Sheet1!$C$65:$C$68</c:f>
              <c:numCache>
                <c:formatCode>0%</c:formatCode>
                <c:ptCount val="4"/>
                <c:pt idx="0">
                  <c:v>0.24</c:v>
                </c:pt>
                <c:pt idx="1">
                  <c:v>0.27</c:v>
                </c:pt>
                <c:pt idx="2">
                  <c:v>0.33</c:v>
                </c:pt>
                <c:pt idx="3">
                  <c:v>0.25</c:v>
                </c:pt>
              </c:numCache>
            </c:numRef>
          </c:val>
          <c:extLst>
            <c:ext xmlns:c16="http://schemas.microsoft.com/office/drawing/2014/chart" uri="{C3380CC4-5D6E-409C-BE32-E72D297353CC}">
              <c16:uniqueId val="{00000001-892D-40F7-9906-89A8EE92C86B}"/>
            </c:ext>
          </c:extLst>
        </c:ser>
        <c:dLbls>
          <c:showLegendKey val="0"/>
          <c:showVal val="0"/>
          <c:showCatName val="0"/>
          <c:showSerName val="0"/>
          <c:showPercent val="0"/>
          <c:showBubbleSize val="0"/>
        </c:dLbls>
        <c:gapWidth val="150"/>
        <c:shape val="box"/>
        <c:axId val="45391232"/>
        <c:axId val="45397120"/>
        <c:axId val="0"/>
      </c:bar3DChart>
      <c:catAx>
        <c:axId val="45391232"/>
        <c:scaling>
          <c:orientation val="minMax"/>
        </c:scaling>
        <c:delete val="0"/>
        <c:axPos val="b"/>
        <c:numFmt formatCode="General" sourceLinked="1"/>
        <c:majorTickMark val="none"/>
        <c:minorTickMark val="none"/>
        <c:tickLblPos val="nextTo"/>
        <c:crossAx val="45397120"/>
        <c:crosses val="autoZero"/>
        <c:auto val="1"/>
        <c:lblAlgn val="ctr"/>
        <c:lblOffset val="100"/>
        <c:noMultiLvlLbl val="0"/>
      </c:catAx>
      <c:valAx>
        <c:axId val="45397120"/>
        <c:scaling>
          <c:orientation val="minMax"/>
        </c:scaling>
        <c:delete val="0"/>
        <c:axPos val="l"/>
        <c:majorGridlines/>
        <c:numFmt formatCode="0.00%" sourceLinked="1"/>
        <c:majorTickMark val="none"/>
        <c:minorTickMark val="none"/>
        <c:tickLblPos val="nextTo"/>
        <c:crossAx val="4539123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800"/>
              <a:t>Indicator 7: %age believing Trust provides equal</a:t>
            </a:r>
            <a:r>
              <a:rPr lang="en-GB" sz="800" baseline="0"/>
              <a:t> opportunities</a:t>
            </a:r>
            <a:endParaRPr lang="en-GB" sz="8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Sheet1!$B$84</c:f>
              <c:strCache>
                <c:ptCount val="1"/>
                <c:pt idx="0">
                  <c:v>White</c:v>
                </c:pt>
              </c:strCache>
            </c:strRef>
          </c:tx>
          <c:invertIfNegative val="0"/>
          <c:cat>
            <c:numRef>
              <c:f>Sheet1!$A$85:$A$88</c:f>
              <c:numCache>
                <c:formatCode>General</c:formatCode>
                <c:ptCount val="4"/>
                <c:pt idx="0">
                  <c:v>2014</c:v>
                </c:pt>
                <c:pt idx="1">
                  <c:v>2015</c:v>
                </c:pt>
                <c:pt idx="2">
                  <c:v>2016</c:v>
                </c:pt>
                <c:pt idx="3">
                  <c:v>2017</c:v>
                </c:pt>
              </c:numCache>
            </c:numRef>
          </c:cat>
          <c:val>
            <c:numRef>
              <c:f>Sheet1!$B$85:$B$88</c:f>
              <c:numCache>
                <c:formatCode>0%</c:formatCode>
                <c:ptCount val="4"/>
                <c:pt idx="0" formatCode="0.00%">
                  <c:v>0.9325</c:v>
                </c:pt>
                <c:pt idx="1">
                  <c:v>0.89</c:v>
                </c:pt>
                <c:pt idx="2">
                  <c:v>0.9</c:v>
                </c:pt>
                <c:pt idx="3">
                  <c:v>0.89</c:v>
                </c:pt>
              </c:numCache>
            </c:numRef>
          </c:val>
          <c:extLst>
            <c:ext xmlns:c16="http://schemas.microsoft.com/office/drawing/2014/chart" uri="{C3380CC4-5D6E-409C-BE32-E72D297353CC}">
              <c16:uniqueId val="{00000000-BA37-4BD3-81FC-6D1E99683056}"/>
            </c:ext>
          </c:extLst>
        </c:ser>
        <c:ser>
          <c:idx val="1"/>
          <c:order val="1"/>
          <c:tx>
            <c:strRef>
              <c:f>Sheet1!$C$84</c:f>
              <c:strCache>
                <c:ptCount val="1"/>
                <c:pt idx="0">
                  <c:v>BME</c:v>
                </c:pt>
              </c:strCache>
            </c:strRef>
          </c:tx>
          <c:invertIfNegative val="0"/>
          <c:cat>
            <c:numRef>
              <c:f>Sheet1!$A$85:$A$88</c:f>
              <c:numCache>
                <c:formatCode>General</c:formatCode>
                <c:ptCount val="4"/>
                <c:pt idx="0">
                  <c:v>2014</c:v>
                </c:pt>
                <c:pt idx="1">
                  <c:v>2015</c:v>
                </c:pt>
                <c:pt idx="2">
                  <c:v>2016</c:v>
                </c:pt>
                <c:pt idx="3">
                  <c:v>2017</c:v>
                </c:pt>
              </c:numCache>
            </c:numRef>
          </c:cat>
          <c:val>
            <c:numRef>
              <c:f>Sheet1!$C$85:$C$88</c:f>
              <c:numCache>
                <c:formatCode>0%</c:formatCode>
                <c:ptCount val="4"/>
                <c:pt idx="0" formatCode="0.00%">
                  <c:v>0.93330000000000002</c:v>
                </c:pt>
                <c:pt idx="1">
                  <c:v>0.71</c:v>
                </c:pt>
                <c:pt idx="2">
                  <c:v>0.73</c:v>
                </c:pt>
                <c:pt idx="3">
                  <c:v>0.77</c:v>
                </c:pt>
              </c:numCache>
            </c:numRef>
          </c:val>
          <c:extLst>
            <c:ext xmlns:c16="http://schemas.microsoft.com/office/drawing/2014/chart" uri="{C3380CC4-5D6E-409C-BE32-E72D297353CC}">
              <c16:uniqueId val="{00000001-BA37-4BD3-81FC-6D1E99683056}"/>
            </c:ext>
          </c:extLst>
        </c:ser>
        <c:dLbls>
          <c:showLegendKey val="0"/>
          <c:showVal val="0"/>
          <c:showCatName val="0"/>
          <c:showSerName val="0"/>
          <c:showPercent val="0"/>
          <c:showBubbleSize val="0"/>
        </c:dLbls>
        <c:gapWidth val="150"/>
        <c:shape val="box"/>
        <c:axId val="66002944"/>
        <c:axId val="66004480"/>
        <c:axId val="0"/>
      </c:bar3DChart>
      <c:catAx>
        <c:axId val="66002944"/>
        <c:scaling>
          <c:orientation val="minMax"/>
        </c:scaling>
        <c:delete val="0"/>
        <c:axPos val="b"/>
        <c:numFmt formatCode="General" sourceLinked="1"/>
        <c:majorTickMark val="none"/>
        <c:minorTickMark val="none"/>
        <c:tickLblPos val="nextTo"/>
        <c:crossAx val="66004480"/>
        <c:crosses val="autoZero"/>
        <c:auto val="1"/>
        <c:lblAlgn val="ctr"/>
        <c:lblOffset val="100"/>
        <c:noMultiLvlLbl val="0"/>
      </c:catAx>
      <c:valAx>
        <c:axId val="66004480"/>
        <c:scaling>
          <c:orientation val="minMax"/>
        </c:scaling>
        <c:delete val="0"/>
        <c:axPos val="l"/>
        <c:majorGridlines/>
        <c:numFmt formatCode="0.00%" sourceLinked="1"/>
        <c:majorTickMark val="none"/>
        <c:minorTickMark val="none"/>
        <c:tickLblPos val="nextTo"/>
        <c:crossAx val="66002944"/>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20/06/2018</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20/06/2018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2</a:t>
            </a:fld>
            <a:endParaRPr lang="en-GB"/>
          </a:p>
        </p:txBody>
      </p:sp>
    </p:spTree>
    <p:extLst>
      <p:ext uri="{BB962C8B-B14F-4D97-AF65-F5344CB8AC3E}">
        <p14:creationId xmlns:p14="http://schemas.microsoft.com/office/powerpoint/2010/main" val="341113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8</a:t>
            </a:fld>
            <a:endParaRPr lang="en-GB"/>
          </a:p>
        </p:txBody>
      </p:sp>
    </p:spTree>
    <p:extLst>
      <p:ext uri="{BB962C8B-B14F-4D97-AF65-F5344CB8AC3E}">
        <p14:creationId xmlns:p14="http://schemas.microsoft.com/office/powerpoint/2010/main" val="190107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9</a:t>
            </a:fld>
            <a:endParaRPr lang="en-GB"/>
          </a:p>
        </p:txBody>
      </p:sp>
    </p:spTree>
    <p:extLst>
      <p:ext uri="{BB962C8B-B14F-4D97-AF65-F5344CB8AC3E}">
        <p14:creationId xmlns:p14="http://schemas.microsoft.com/office/powerpoint/2010/main" val="173550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10</a:t>
            </a:fld>
            <a:endParaRPr lang="en-GB"/>
          </a:p>
        </p:txBody>
      </p:sp>
    </p:spTree>
    <p:extLst>
      <p:ext uri="{BB962C8B-B14F-4D97-AF65-F5344CB8AC3E}">
        <p14:creationId xmlns:p14="http://schemas.microsoft.com/office/powerpoint/2010/main" val="313903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86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20/06/2018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20/06/2018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Workforce Performance Report (June 2018)</a:t>
            </a:r>
            <a:br>
              <a:rPr lang="en-GB" sz="1200" b="1" dirty="0">
                <a:latin typeface="Segoe UI" panose="020B0502040204020203" pitchFamily="34" charset="0"/>
                <a:ea typeface="Segoe UI" panose="020B0502040204020203" pitchFamily="34" charset="0"/>
                <a:cs typeface="Segoe UI" panose="020B0502040204020203" pitchFamily="34" charset="0"/>
              </a:rPr>
            </a:br>
            <a:r>
              <a:rPr lang="en-GB" sz="1200" b="1" dirty="0">
                <a:latin typeface="Segoe UI" panose="020B0502040204020203" pitchFamily="34" charset="0"/>
                <a:ea typeface="Segoe UI" panose="020B0502040204020203" pitchFamily="34" charset="0"/>
                <a:cs typeface="Segoe UI" panose="020B0502040204020203" pitchFamily="34" charset="0"/>
              </a:rPr>
              <a:t>Workforce (Executive Lead – Tim Boylin)</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emf"/></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t>Workforce Performance Report</a:t>
            </a:r>
            <a:br>
              <a:rPr lang="en-GB" sz="2400" b="1" dirty="0"/>
            </a:br>
            <a:r>
              <a:rPr lang="en-GB" sz="2400" b="1" dirty="0"/>
              <a:t>June 2018</a:t>
            </a:r>
          </a:p>
        </p:txBody>
      </p:sp>
      <p:sp>
        <p:nvSpPr>
          <p:cNvPr id="3" name="Subtitle 2"/>
          <p:cNvSpPr>
            <a:spLocks noGrp="1"/>
          </p:cNvSpPr>
          <p:nvPr>
            <p:ph type="subTitle" idx="1"/>
          </p:nvPr>
        </p:nvSpPr>
        <p:spPr/>
        <p:txBody>
          <a:bodyPr>
            <a:normAutofit/>
          </a:bodyPr>
          <a:lstStyle/>
          <a:p>
            <a:r>
              <a:rPr lang="en-GB" sz="2400" dirty="0"/>
              <a:t>Tim Boylin</a:t>
            </a:r>
          </a:p>
          <a:p>
            <a:r>
              <a:rPr lang="en-GB" sz="2400" dirty="0"/>
              <a:t>Director of Human Resources</a:t>
            </a:r>
          </a:p>
        </p:txBody>
      </p:sp>
    </p:spTree>
    <p:extLst>
      <p:ext uri="{BB962C8B-B14F-4D97-AF65-F5344CB8AC3E}">
        <p14:creationId xmlns:p14="http://schemas.microsoft.com/office/powerpoint/2010/main" val="239426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35532" y="158598"/>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Roster Publication</a:t>
            </a:r>
          </a:p>
        </p:txBody>
      </p:sp>
      <p:sp>
        <p:nvSpPr>
          <p:cNvPr id="9" name="Rectangle 8"/>
          <p:cNvSpPr/>
          <p:nvPr/>
        </p:nvSpPr>
        <p:spPr>
          <a:xfrm>
            <a:off x="537658" y="1346582"/>
            <a:ext cx="8311740" cy="2716128"/>
          </a:xfrm>
          <a:prstGeom prst="rect">
            <a:avLst/>
          </a:prstGeom>
        </p:spPr>
        <p:txBody>
          <a:bodyPr wrap="square">
            <a:spAutoFit/>
          </a:bodyPr>
          <a:lstStyle/>
          <a:p>
            <a:r>
              <a:rPr lang="en-GB" sz="1000" dirty="0"/>
              <a:t>Since the Autumn the Trust has been working to improve rostering for units on the Workforce Management System specifically :</a:t>
            </a:r>
          </a:p>
          <a:p>
            <a:pPr marL="285750" lvl="0" indent="-285750">
              <a:buFont typeface="Arial" panose="020B0604020202020204" pitchFamily="34" charset="0"/>
              <a:buChar char="•"/>
            </a:pPr>
            <a:r>
              <a:rPr lang="en-GB" sz="1000" dirty="0"/>
              <a:t>Ensuring rosters are robustly reviewed prior to publication</a:t>
            </a:r>
          </a:p>
          <a:p>
            <a:pPr marL="285750" lvl="0" indent="-285750">
              <a:buFont typeface="Arial" panose="020B0604020202020204" pitchFamily="34" charset="0"/>
              <a:buChar char="•"/>
            </a:pPr>
            <a:r>
              <a:rPr lang="en-GB" sz="1000" dirty="0"/>
              <a:t>Publishing rosters 6 weeks in advance.</a:t>
            </a:r>
          </a:p>
          <a:p>
            <a:pPr marL="285750" lvl="0" indent="-285750">
              <a:buFont typeface="Arial" panose="020B0604020202020204" pitchFamily="34" charset="0"/>
              <a:buChar char="•"/>
            </a:pPr>
            <a:r>
              <a:rPr lang="en-GB" sz="1000" dirty="0"/>
              <a:t>Sending shifts that cannot be filled by substantive workers to bank as soon as possible.</a:t>
            </a:r>
          </a:p>
          <a:p>
            <a:pPr marL="285750" lvl="0" indent="-285750">
              <a:buFont typeface="Arial" panose="020B0604020202020204" pitchFamily="34" charset="0"/>
              <a:buChar char="•"/>
            </a:pPr>
            <a:r>
              <a:rPr lang="en-GB" sz="1000" dirty="0"/>
              <a:t>Cancelling unrequired duties.</a:t>
            </a:r>
          </a:p>
          <a:p>
            <a:pPr marL="285750" lvl="0" indent="-285750">
              <a:buFont typeface="Arial" panose="020B0604020202020204" pitchFamily="34" charset="0"/>
              <a:buChar char="•"/>
            </a:pPr>
            <a:endParaRPr lang="en-GB" sz="1000" dirty="0">
              <a:effectLst/>
            </a:endParaRPr>
          </a:p>
          <a:p>
            <a:r>
              <a:rPr lang="en-GB" sz="1000" dirty="0"/>
              <a:t>Through improvement in these areas it is anticipated that staff, patient and carers satisfaction and wellbeing will increase and efficiency savings will be made as:</a:t>
            </a:r>
          </a:p>
          <a:p>
            <a:pPr marL="171450" lvl="0" indent="-171450">
              <a:buFont typeface="Arial" panose="020B0604020202020204" pitchFamily="34" charset="0"/>
              <a:buChar char="•"/>
            </a:pPr>
            <a:r>
              <a:rPr lang="en-GB" sz="1000" dirty="0"/>
              <a:t>A robust roster review process will support the effective management of unavailability and contracted hours whilst ensuring a safe skill mix and fair rostering.</a:t>
            </a:r>
          </a:p>
          <a:p>
            <a:pPr marL="171450" lvl="0" indent="-171450">
              <a:buFont typeface="Arial" panose="020B0604020202020204" pitchFamily="34" charset="0"/>
              <a:buChar char="•"/>
            </a:pPr>
            <a:r>
              <a:rPr lang="en-GB" sz="1000" dirty="0"/>
              <a:t>Publishing rosters 6 weeks in advance will support staff to plan their work and home life and enable shifts that cannot be filled to be sent to bank earlier reducing agency use.</a:t>
            </a:r>
            <a:r>
              <a:rPr lang="en-US" sz="1000" dirty="0"/>
              <a:t> Staff are unable to view their duties through Employee on Line (EOL) if rosters are not published. </a:t>
            </a:r>
            <a:endParaRPr lang="en-GB" sz="1000" dirty="0"/>
          </a:p>
          <a:p>
            <a:pPr marL="171450" lvl="0" indent="-171450">
              <a:buFont typeface="Arial" panose="020B0604020202020204" pitchFamily="34" charset="0"/>
              <a:buChar char="•"/>
            </a:pPr>
            <a:r>
              <a:rPr lang="en-GB" sz="1000" dirty="0"/>
              <a:t>Evidence suggests that sending shifts to bank earlier reduces agency spend by up to 50%.</a:t>
            </a:r>
          </a:p>
          <a:p>
            <a:pPr marL="171450" lvl="0" indent="-171450">
              <a:buFont typeface="Arial" panose="020B0604020202020204" pitchFamily="34" charset="0"/>
              <a:buChar char="•"/>
            </a:pPr>
            <a:r>
              <a:rPr lang="en-GB" sz="1000" dirty="0"/>
              <a:t>Cancelling unrequired duties means that we can accurately report on risks associated with required duties that we are unable to fill.</a:t>
            </a:r>
          </a:p>
          <a:p>
            <a:pPr lvl="0"/>
            <a:endParaRPr lang="en-GB" sz="1050" dirty="0">
              <a:effectLst/>
            </a:endParaRPr>
          </a:p>
          <a:p>
            <a:r>
              <a:rPr lang="en-GB" sz="1000" dirty="0"/>
              <a:t>76 out of the 107 rosters were published 6 weeks prior to being worked for rosters due to commence 16 July, 7 more than in the previous month.  3 remain unpublished at time of writing, 8 days after due.  </a:t>
            </a:r>
            <a:endParaRPr lang="en-GB" sz="1050" dirty="0">
              <a:effectLst/>
            </a:endParaRPr>
          </a:p>
        </p:txBody>
      </p:sp>
      <p:pic>
        <p:nvPicPr>
          <p:cNvPr id="2" name="Picture 1"/>
          <p:cNvPicPr>
            <a:picLocks noChangeAspect="1"/>
          </p:cNvPicPr>
          <p:nvPr/>
        </p:nvPicPr>
        <p:blipFill>
          <a:blip r:embed="rId3"/>
          <a:stretch>
            <a:fillRect/>
          </a:stretch>
        </p:blipFill>
        <p:spPr>
          <a:xfrm>
            <a:off x="5076056" y="4378181"/>
            <a:ext cx="3490304" cy="2097896"/>
          </a:xfrm>
          <a:prstGeom prst="rect">
            <a:avLst/>
          </a:prstGeom>
        </p:spPr>
      </p:pic>
      <p:pic>
        <p:nvPicPr>
          <p:cNvPr id="7" name="Picture 6"/>
          <p:cNvPicPr>
            <a:picLocks noChangeAspect="1"/>
          </p:cNvPicPr>
          <p:nvPr/>
        </p:nvPicPr>
        <p:blipFill>
          <a:blip r:embed="rId4"/>
          <a:stretch>
            <a:fillRect/>
          </a:stretch>
        </p:blipFill>
        <p:spPr>
          <a:xfrm>
            <a:off x="862621" y="4389283"/>
            <a:ext cx="3522976" cy="2267448"/>
          </a:xfrm>
          <a:prstGeom prst="rect">
            <a:avLst/>
          </a:prstGeom>
        </p:spPr>
      </p:pic>
    </p:spTree>
    <p:extLst>
      <p:ext uri="{BB962C8B-B14F-4D97-AF65-F5344CB8AC3E}">
        <p14:creationId xmlns:p14="http://schemas.microsoft.com/office/powerpoint/2010/main" val="107593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182170"/>
          </a:xfrm>
        </p:spPr>
        <p:txBody>
          <a:bodyPr>
            <a:normAutofit/>
          </a:bodyPr>
          <a:lstStyle/>
          <a:p>
            <a:pPr algn="just"/>
            <a:r>
              <a:rPr lang="en-GB" sz="1600" dirty="0"/>
              <a:t>Sickness has decreased over the last four months to stand at 3.86%. The general decrease has been experienced across all directorates. However, May has seen an increase in the Older Peoples Directorate in the Mental Health Inpatient and Urgent Care Services. </a:t>
            </a:r>
            <a:endParaRPr lang="en-GB" sz="1600" i="1" dirty="0"/>
          </a:p>
        </p:txBody>
      </p:sp>
      <p:sp>
        <p:nvSpPr>
          <p:cNvPr id="13" name="Oval 12"/>
          <p:cNvSpPr/>
          <p:nvPr/>
        </p:nvSpPr>
        <p:spPr>
          <a:xfrm>
            <a:off x="293486" y="908720"/>
            <a:ext cx="1182170" cy="11821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dirty="0"/>
              <a:t>Sickness</a:t>
            </a:r>
          </a:p>
        </p:txBody>
      </p:sp>
      <p:sp>
        <p:nvSpPr>
          <p:cNvPr id="14" name="TextBox 13"/>
          <p:cNvSpPr txBox="1"/>
          <p:nvPr/>
        </p:nvSpPr>
        <p:spPr>
          <a:xfrm>
            <a:off x="659281" y="2329135"/>
            <a:ext cx="1032399" cy="276999"/>
          </a:xfrm>
          <a:prstGeom prst="rect">
            <a:avLst/>
          </a:prstGeom>
          <a:noFill/>
        </p:spPr>
        <p:txBody>
          <a:bodyPr wrap="none" rtlCol="0">
            <a:spAutoFit/>
          </a:bodyPr>
          <a:lstStyle/>
          <a:p>
            <a:pPr algn="r"/>
            <a:r>
              <a:rPr lang="en-GB" sz="1200" dirty="0"/>
              <a:t>Target: 3.50%</a:t>
            </a:r>
          </a:p>
        </p:txBody>
      </p:sp>
      <p:sp>
        <p:nvSpPr>
          <p:cNvPr id="15" name="TextBox 14"/>
          <p:cNvSpPr txBox="1"/>
          <p:nvPr/>
        </p:nvSpPr>
        <p:spPr>
          <a:xfrm>
            <a:off x="335026" y="2725130"/>
            <a:ext cx="1356654" cy="276999"/>
          </a:xfrm>
          <a:prstGeom prst="rect">
            <a:avLst/>
          </a:prstGeom>
          <a:noFill/>
        </p:spPr>
        <p:txBody>
          <a:bodyPr wrap="none" rtlCol="0">
            <a:spAutoFit/>
          </a:bodyPr>
          <a:lstStyle/>
          <a:p>
            <a:pPr algn="r"/>
            <a:r>
              <a:rPr lang="en-GB" sz="1200" dirty="0"/>
              <a:t>This Month: 3.86%</a:t>
            </a:r>
          </a:p>
        </p:txBody>
      </p:sp>
      <p:sp>
        <p:nvSpPr>
          <p:cNvPr id="16" name="TextBox 15"/>
          <p:cNvSpPr txBox="1"/>
          <p:nvPr/>
        </p:nvSpPr>
        <p:spPr>
          <a:xfrm>
            <a:off x="338360" y="3121125"/>
            <a:ext cx="1353320" cy="276999"/>
          </a:xfrm>
          <a:prstGeom prst="rect">
            <a:avLst/>
          </a:prstGeom>
          <a:noFill/>
        </p:spPr>
        <p:txBody>
          <a:bodyPr wrap="none" rtlCol="0">
            <a:spAutoFit/>
          </a:bodyPr>
          <a:lstStyle/>
          <a:p>
            <a:pPr algn="r"/>
            <a:r>
              <a:rPr lang="en-GB" sz="1200" dirty="0"/>
              <a:t>Last Month: 3.89%</a:t>
            </a:r>
          </a:p>
        </p:txBody>
      </p:sp>
      <p:sp>
        <p:nvSpPr>
          <p:cNvPr id="17" name="TextBox 16"/>
          <p:cNvSpPr txBox="1"/>
          <p:nvPr/>
        </p:nvSpPr>
        <p:spPr>
          <a:xfrm>
            <a:off x="493852" y="3517121"/>
            <a:ext cx="1197828" cy="276999"/>
          </a:xfrm>
          <a:prstGeom prst="rect">
            <a:avLst/>
          </a:prstGeom>
          <a:noFill/>
        </p:spPr>
        <p:txBody>
          <a:bodyPr wrap="none" rtlCol="0">
            <a:spAutoFit/>
          </a:bodyPr>
          <a:lstStyle/>
          <a:p>
            <a:pPr algn="r"/>
            <a:r>
              <a:rPr lang="en-GB" sz="1200" dirty="0"/>
              <a:t>Last Year: 4.02%</a:t>
            </a:r>
          </a:p>
        </p:txBody>
      </p:sp>
      <p:pic>
        <p:nvPicPr>
          <p:cNvPr id="4" name="Content Placeholder 3"/>
          <p:cNvPicPr>
            <a:picLocks noGrp="1"/>
          </p:cNvPicPr>
          <p:nvPr>
            <p:ph sz="half" idx="13"/>
          </p:nvPr>
        </p:nvPicPr>
        <p:blipFill>
          <a:blip r:embed="rId2"/>
          <a:stretch>
            <a:fillRect/>
          </a:stretch>
        </p:blipFill>
        <p:spPr>
          <a:xfrm>
            <a:off x="1888166" y="4395895"/>
            <a:ext cx="3240000" cy="2160000"/>
          </a:xfrm>
          <a:prstGeom prst="rect">
            <a:avLst/>
          </a:prstGeom>
        </p:spPr>
      </p:pic>
      <p:pic>
        <p:nvPicPr>
          <p:cNvPr id="6" name="Content Placeholder 5"/>
          <p:cNvPicPr>
            <a:picLocks noGrp="1"/>
          </p:cNvPicPr>
          <p:nvPr>
            <p:ph sz="half" idx="1"/>
          </p:nvPr>
        </p:nvPicPr>
        <p:blipFill>
          <a:blip r:embed="rId3"/>
          <a:stretch>
            <a:fillRect/>
          </a:stretch>
        </p:blipFill>
        <p:spPr>
          <a:xfrm>
            <a:off x="1888166" y="2160588"/>
            <a:ext cx="3240000" cy="2160000"/>
          </a:xfrm>
          <a:prstGeom prst="rect">
            <a:avLst/>
          </a:prstGeom>
        </p:spPr>
      </p:pic>
      <p:pic>
        <p:nvPicPr>
          <p:cNvPr id="23" name="Content Placeholder 22"/>
          <p:cNvPicPr>
            <a:picLocks noGrp="1"/>
          </p:cNvPicPr>
          <p:nvPr>
            <p:ph sz="half" idx="2"/>
          </p:nvPr>
        </p:nvPicPr>
        <p:blipFill>
          <a:blip r:embed="rId4"/>
          <a:stretch>
            <a:fillRect/>
          </a:stretch>
        </p:blipFill>
        <p:spPr>
          <a:xfrm>
            <a:off x="5458647" y="2160588"/>
            <a:ext cx="3240000" cy="2160000"/>
          </a:xfrm>
          <a:prstGeom prst="rect">
            <a:avLst/>
          </a:prstGeom>
        </p:spPr>
      </p:pic>
      <p:pic>
        <p:nvPicPr>
          <p:cNvPr id="25" name="Content Placeholder 24"/>
          <p:cNvPicPr>
            <a:picLocks noGrp="1"/>
          </p:cNvPicPr>
          <p:nvPr>
            <p:ph sz="half" idx="14"/>
          </p:nvPr>
        </p:nvPicPr>
        <p:blipFill>
          <a:blip r:embed="rId5"/>
          <a:stretch>
            <a:fillRect/>
          </a:stretch>
        </p:blipFill>
        <p:spPr>
          <a:xfrm>
            <a:off x="5458647" y="4395895"/>
            <a:ext cx="3240000" cy="2160000"/>
          </a:xfrm>
          <a:prstGeom prst="rect">
            <a:avLst/>
          </a:prstGeom>
        </p:spPr>
      </p:pic>
    </p:spTree>
    <p:extLst>
      <p:ext uri="{BB962C8B-B14F-4D97-AF65-F5344CB8AC3E}">
        <p14:creationId xmlns:p14="http://schemas.microsoft.com/office/powerpoint/2010/main" val="99476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579" y="995749"/>
            <a:ext cx="7020000" cy="1008112"/>
          </a:xfrm>
        </p:spPr>
        <p:txBody>
          <a:bodyPr>
            <a:noAutofit/>
          </a:bodyPr>
          <a:lstStyle/>
          <a:p>
            <a:pPr algn="just"/>
            <a:r>
              <a:rPr lang="en-GB" sz="1600" dirty="0"/>
              <a:t>The Vacancy rate has increased to 12.0% in May from 11.4% in April. The increase was driven by an addition to budgeted FTE for the Older Peoples directorate.</a:t>
            </a:r>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3" name="TextBox 12"/>
          <p:cNvSpPr txBox="1"/>
          <p:nvPr/>
        </p:nvSpPr>
        <p:spPr>
          <a:xfrm>
            <a:off x="737829" y="2329135"/>
            <a:ext cx="953851" cy="276999"/>
          </a:xfrm>
          <a:prstGeom prst="rect">
            <a:avLst/>
          </a:prstGeom>
          <a:noFill/>
        </p:spPr>
        <p:txBody>
          <a:bodyPr wrap="none" rtlCol="0">
            <a:spAutoFit/>
          </a:bodyPr>
          <a:lstStyle/>
          <a:p>
            <a:pPr algn="r"/>
            <a:r>
              <a:rPr lang="en-GB" sz="1200" dirty="0"/>
              <a:t>Target: 9.0%</a:t>
            </a:r>
          </a:p>
        </p:txBody>
      </p:sp>
      <p:sp>
        <p:nvSpPr>
          <p:cNvPr id="14" name="TextBox 13"/>
          <p:cNvSpPr txBox="1"/>
          <p:nvPr/>
        </p:nvSpPr>
        <p:spPr>
          <a:xfrm>
            <a:off x="335026" y="2725130"/>
            <a:ext cx="1356654" cy="276999"/>
          </a:xfrm>
          <a:prstGeom prst="rect">
            <a:avLst/>
          </a:prstGeom>
          <a:noFill/>
        </p:spPr>
        <p:txBody>
          <a:bodyPr wrap="none" rtlCol="0">
            <a:spAutoFit/>
          </a:bodyPr>
          <a:lstStyle/>
          <a:p>
            <a:pPr algn="r"/>
            <a:r>
              <a:rPr lang="en-GB" sz="1200" dirty="0"/>
              <a:t>This Month: 14.3%</a:t>
            </a:r>
          </a:p>
        </p:txBody>
      </p:sp>
      <p:sp>
        <p:nvSpPr>
          <p:cNvPr id="15" name="TextBox 14"/>
          <p:cNvSpPr txBox="1"/>
          <p:nvPr/>
        </p:nvSpPr>
        <p:spPr>
          <a:xfrm>
            <a:off x="338360" y="3121125"/>
            <a:ext cx="1353320" cy="276999"/>
          </a:xfrm>
          <a:prstGeom prst="rect">
            <a:avLst/>
          </a:prstGeom>
          <a:noFill/>
        </p:spPr>
        <p:txBody>
          <a:bodyPr wrap="none" rtlCol="0">
            <a:spAutoFit/>
          </a:bodyPr>
          <a:lstStyle/>
          <a:p>
            <a:pPr algn="r"/>
            <a:r>
              <a:rPr lang="en-GB" sz="1200" dirty="0"/>
              <a:t>Last Month: 11.4%</a:t>
            </a:r>
          </a:p>
        </p:txBody>
      </p:sp>
      <p:sp>
        <p:nvSpPr>
          <p:cNvPr id="16" name="TextBox 15"/>
          <p:cNvSpPr txBox="1"/>
          <p:nvPr/>
        </p:nvSpPr>
        <p:spPr>
          <a:xfrm>
            <a:off x="493852" y="3517121"/>
            <a:ext cx="1197828" cy="276999"/>
          </a:xfrm>
          <a:prstGeom prst="rect">
            <a:avLst/>
          </a:prstGeom>
          <a:noFill/>
        </p:spPr>
        <p:txBody>
          <a:bodyPr wrap="none" rtlCol="0">
            <a:spAutoFit/>
          </a:bodyPr>
          <a:lstStyle/>
          <a:p>
            <a:pPr algn="r"/>
            <a:r>
              <a:rPr lang="en-GB" sz="1200" dirty="0"/>
              <a:t>Last Year: 14.2%</a:t>
            </a:r>
          </a:p>
        </p:txBody>
      </p:sp>
      <p:pic>
        <p:nvPicPr>
          <p:cNvPr id="11" name="Content Placeholder 10"/>
          <p:cNvPicPr>
            <a:picLocks noGrp="1" noChangeAspect="1"/>
          </p:cNvPicPr>
          <p:nvPr>
            <p:ph sz="half" idx="1"/>
          </p:nvPr>
        </p:nvPicPr>
        <p:blipFill>
          <a:blip r:embed="rId2"/>
          <a:stretch>
            <a:fillRect/>
          </a:stretch>
        </p:blipFill>
        <p:spPr>
          <a:xfrm>
            <a:off x="1853788" y="2160588"/>
            <a:ext cx="3312349" cy="2159000"/>
          </a:xfrm>
          <a:prstGeom prst="rect">
            <a:avLst/>
          </a:prstGeom>
        </p:spPr>
      </p:pic>
      <p:pic>
        <p:nvPicPr>
          <p:cNvPr id="18" name="Content Placeholder 17"/>
          <p:cNvPicPr>
            <a:picLocks noGrp="1" noChangeAspect="1"/>
          </p:cNvPicPr>
          <p:nvPr>
            <p:ph sz="half" idx="2"/>
          </p:nvPr>
        </p:nvPicPr>
        <p:blipFill>
          <a:blip r:embed="rId3"/>
          <a:stretch>
            <a:fillRect/>
          </a:stretch>
        </p:blipFill>
        <p:spPr>
          <a:xfrm>
            <a:off x="5453075" y="2160588"/>
            <a:ext cx="3314674" cy="2159000"/>
          </a:xfrm>
          <a:prstGeom prst="rect">
            <a:avLst/>
          </a:prstGeom>
        </p:spPr>
      </p:pic>
      <p:pic>
        <p:nvPicPr>
          <p:cNvPr id="20" name="Picture 19"/>
          <p:cNvPicPr>
            <a:picLocks noChangeAspect="1"/>
          </p:cNvPicPr>
          <p:nvPr/>
        </p:nvPicPr>
        <p:blipFill>
          <a:blip r:embed="rId4"/>
          <a:stretch>
            <a:fillRect/>
          </a:stretch>
        </p:blipFill>
        <p:spPr>
          <a:xfrm>
            <a:off x="1853787" y="4461486"/>
            <a:ext cx="7019765" cy="1919842"/>
          </a:xfrm>
          <a:prstGeom prst="rect">
            <a:avLst/>
          </a:prstGeom>
        </p:spPr>
      </p:pic>
    </p:spTree>
    <p:extLst>
      <p:ext uri="{BB962C8B-B14F-4D97-AF65-F5344CB8AC3E}">
        <p14:creationId xmlns:p14="http://schemas.microsoft.com/office/powerpoint/2010/main" val="390810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just"/>
            <a:r>
              <a:rPr lang="en-GB" sz="1600" dirty="0"/>
              <a:t>The Turnover figure has continued to decreased to stand </a:t>
            </a:r>
            <a:r>
              <a:rPr lang="en-GB" sz="1600"/>
              <a:t>at 14.4%. </a:t>
            </a:r>
            <a:r>
              <a:rPr lang="en-GB" sz="1600" dirty="0"/>
              <a:t>The decrease has been driven by a long term decline over the last six months in the Adult and Children and Young Peoples directorates.</a:t>
            </a:r>
          </a:p>
        </p:txBody>
      </p:sp>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Turnover</a:t>
            </a:r>
          </a:p>
        </p:txBody>
      </p:sp>
      <p:sp>
        <p:nvSpPr>
          <p:cNvPr id="13" name="TextBox 12"/>
          <p:cNvSpPr txBox="1"/>
          <p:nvPr/>
        </p:nvSpPr>
        <p:spPr>
          <a:xfrm>
            <a:off x="659282" y="2329135"/>
            <a:ext cx="1032398" cy="276999"/>
          </a:xfrm>
          <a:prstGeom prst="rect">
            <a:avLst/>
          </a:prstGeom>
          <a:noFill/>
        </p:spPr>
        <p:txBody>
          <a:bodyPr wrap="none" rtlCol="0">
            <a:spAutoFit/>
          </a:bodyPr>
          <a:lstStyle/>
          <a:p>
            <a:pPr algn="r"/>
            <a:r>
              <a:rPr lang="en-GB" sz="1200" dirty="0"/>
              <a:t>Target: 12.0%</a:t>
            </a:r>
          </a:p>
        </p:txBody>
      </p:sp>
      <p:sp>
        <p:nvSpPr>
          <p:cNvPr id="14" name="TextBox 13"/>
          <p:cNvSpPr txBox="1"/>
          <p:nvPr/>
        </p:nvSpPr>
        <p:spPr>
          <a:xfrm>
            <a:off x="335027" y="2725130"/>
            <a:ext cx="1356653" cy="276999"/>
          </a:xfrm>
          <a:prstGeom prst="rect">
            <a:avLst/>
          </a:prstGeom>
          <a:noFill/>
        </p:spPr>
        <p:txBody>
          <a:bodyPr wrap="none" rtlCol="0">
            <a:spAutoFit/>
          </a:bodyPr>
          <a:lstStyle/>
          <a:p>
            <a:pPr algn="r"/>
            <a:r>
              <a:rPr lang="en-GB" sz="1200" dirty="0"/>
              <a:t>This Month: 14.4%</a:t>
            </a:r>
          </a:p>
        </p:txBody>
      </p:sp>
      <p:sp>
        <p:nvSpPr>
          <p:cNvPr id="15" name="TextBox 14"/>
          <p:cNvSpPr txBox="1"/>
          <p:nvPr/>
        </p:nvSpPr>
        <p:spPr>
          <a:xfrm>
            <a:off x="338361" y="3121125"/>
            <a:ext cx="1353319" cy="276999"/>
          </a:xfrm>
          <a:prstGeom prst="rect">
            <a:avLst/>
          </a:prstGeom>
          <a:noFill/>
        </p:spPr>
        <p:txBody>
          <a:bodyPr wrap="none" rtlCol="0">
            <a:spAutoFit/>
          </a:bodyPr>
          <a:lstStyle/>
          <a:p>
            <a:pPr algn="r"/>
            <a:r>
              <a:rPr lang="en-GB" sz="1200" dirty="0"/>
              <a:t>Last Month: 14.5%</a:t>
            </a:r>
          </a:p>
        </p:txBody>
      </p:sp>
      <p:sp>
        <p:nvSpPr>
          <p:cNvPr id="16" name="TextBox 15"/>
          <p:cNvSpPr txBox="1"/>
          <p:nvPr/>
        </p:nvSpPr>
        <p:spPr>
          <a:xfrm>
            <a:off x="493853" y="3517121"/>
            <a:ext cx="1197827" cy="276999"/>
          </a:xfrm>
          <a:prstGeom prst="rect">
            <a:avLst/>
          </a:prstGeom>
          <a:noFill/>
        </p:spPr>
        <p:txBody>
          <a:bodyPr wrap="none" rtlCol="0">
            <a:spAutoFit/>
          </a:bodyPr>
          <a:lstStyle/>
          <a:p>
            <a:pPr algn="r"/>
            <a:r>
              <a:rPr lang="en-GB" sz="1200" dirty="0"/>
              <a:t>Last Year: 14.8%</a:t>
            </a:r>
          </a:p>
        </p:txBody>
      </p:sp>
      <p:pic>
        <p:nvPicPr>
          <p:cNvPr id="7" name="Content Placeholder 6"/>
          <p:cNvPicPr>
            <a:picLocks noGrp="1" noChangeAspect="1"/>
          </p:cNvPicPr>
          <p:nvPr>
            <p:ph sz="half" idx="13"/>
          </p:nvPr>
        </p:nvPicPr>
        <p:blipFill>
          <a:blip r:embed="rId2"/>
          <a:stretch>
            <a:fillRect/>
          </a:stretch>
        </p:blipFill>
        <p:spPr>
          <a:xfrm>
            <a:off x="3779931" y="4500563"/>
            <a:ext cx="3312349" cy="2159000"/>
          </a:xfrm>
          <a:prstGeom prst="rect">
            <a:avLst/>
          </a:prstGeom>
        </p:spPr>
      </p:pic>
      <p:pic>
        <p:nvPicPr>
          <p:cNvPr id="6" name="Content Placeholder 5"/>
          <p:cNvPicPr>
            <a:picLocks noGrp="1" noChangeAspect="1"/>
          </p:cNvPicPr>
          <p:nvPr>
            <p:ph sz="half" idx="1"/>
          </p:nvPr>
        </p:nvPicPr>
        <p:blipFill>
          <a:blip r:embed="rId3"/>
          <a:stretch>
            <a:fillRect/>
          </a:stretch>
        </p:blipFill>
        <p:spPr>
          <a:xfrm>
            <a:off x="1852702" y="2160588"/>
            <a:ext cx="3314521" cy="2159000"/>
          </a:xfrm>
          <a:prstGeom prst="rect">
            <a:avLst/>
          </a:prstGeom>
        </p:spPr>
      </p:pic>
      <p:pic>
        <p:nvPicPr>
          <p:cNvPr id="9" name="Content Placeholder 8"/>
          <p:cNvPicPr>
            <a:picLocks noGrp="1" noChangeAspect="1"/>
          </p:cNvPicPr>
          <p:nvPr>
            <p:ph sz="half" idx="2"/>
          </p:nvPr>
        </p:nvPicPr>
        <p:blipFill>
          <a:blip r:embed="rId4"/>
          <a:stretch>
            <a:fillRect/>
          </a:stretch>
        </p:blipFill>
        <p:spPr>
          <a:xfrm>
            <a:off x="5451987" y="2160588"/>
            <a:ext cx="3316850" cy="2159000"/>
          </a:xfrm>
          <a:prstGeom prst="rect">
            <a:avLst/>
          </a:prstGeom>
        </p:spPr>
      </p:pic>
    </p:spTree>
    <p:extLst>
      <p:ext uri="{BB962C8B-B14F-4D97-AF65-F5344CB8AC3E}">
        <p14:creationId xmlns:p14="http://schemas.microsoft.com/office/powerpoint/2010/main" val="84643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419509953"/>
              </p:ext>
            </p:extLst>
          </p:nvPr>
        </p:nvGraphicFramePr>
        <p:xfrm>
          <a:off x="274475" y="1398420"/>
          <a:ext cx="4402832" cy="26978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844278095"/>
              </p:ext>
            </p:extLst>
          </p:nvPr>
        </p:nvGraphicFramePr>
        <p:xfrm>
          <a:off x="4677307" y="1417638"/>
          <a:ext cx="4192218" cy="2531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968981223"/>
              </p:ext>
            </p:extLst>
          </p:nvPr>
        </p:nvGraphicFramePr>
        <p:xfrm>
          <a:off x="2375396" y="4077071"/>
          <a:ext cx="4572000" cy="2795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946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40768"/>
            <a:ext cx="8229600" cy="76870"/>
          </a:xfrm>
        </p:spPr>
        <p:txBody>
          <a:bodyPr>
            <a:normAutofit fontScale="90000"/>
          </a:bodyPr>
          <a:lstStyle/>
          <a:p>
            <a:r>
              <a:rPr lang="en-GB" dirty="0"/>
              <a:t>WRES</a:t>
            </a:r>
            <a:br>
              <a:rPr lang="en-GB" dirty="0"/>
            </a:br>
            <a:endParaRPr lang="en-GB" dirty="0"/>
          </a:p>
        </p:txBody>
      </p:sp>
      <p:graphicFrame>
        <p:nvGraphicFramePr>
          <p:cNvPr id="11" name="Chart 10"/>
          <p:cNvGraphicFramePr>
            <a:graphicFrameLocks/>
          </p:cNvGraphicFramePr>
          <p:nvPr>
            <p:extLst/>
          </p:nvPr>
        </p:nvGraphicFramePr>
        <p:xfrm>
          <a:off x="251520" y="1348304"/>
          <a:ext cx="4572000"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nvPr>
        </p:nvGraphicFramePr>
        <p:xfrm>
          <a:off x="4572000" y="1340768"/>
          <a:ext cx="4572000" cy="2815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nvPr>
        </p:nvGraphicFramePr>
        <p:xfrm>
          <a:off x="2537520" y="4127149"/>
          <a:ext cx="4572000" cy="2470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52855" y="809316"/>
            <a:ext cx="7005637" cy="819484"/>
          </a:xfrm>
        </p:spPr>
        <p:txBody>
          <a:bodyPr anchor="t">
            <a:noAutofit/>
          </a:bodyPr>
          <a:lstStyle/>
          <a:p>
            <a:pPr algn="l"/>
            <a:r>
              <a:rPr lang="en-GB" sz="1000" dirty="0"/>
              <a:t>Total temporary staffing spend decreased  by £371K to £2.94m, 15.03% of payroll, the lowest since September 2017 and the first time there has been a reduction of 2 months in a row.  Total temporary staffing spend has reduced by over £1m since March and agency spend has reduced by £776K.  This can in part be attributed to the Removal of agency HCA use in Inpatient Units since 14 May.  </a:t>
            </a:r>
            <a:br>
              <a:rPr lang="en-GB" sz="1000" dirty="0"/>
            </a:br>
            <a:br>
              <a:rPr lang="en-GB" sz="1000" dirty="0"/>
            </a:br>
            <a:r>
              <a:rPr lang="en-GB" sz="1000" dirty="0"/>
              <a:t> </a:t>
            </a: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214" y="2725130"/>
            <a:ext cx="1470467" cy="461665"/>
          </a:xfrm>
          <a:prstGeom prst="rect">
            <a:avLst/>
          </a:prstGeom>
          <a:noFill/>
        </p:spPr>
        <p:txBody>
          <a:bodyPr wrap="none" rtlCol="0">
            <a:spAutoFit/>
          </a:bodyPr>
          <a:lstStyle/>
          <a:p>
            <a:pPr algn="r"/>
            <a:r>
              <a:rPr lang="en-GB" sz="1200" dirty="0"/>
              <a:t>This Month: 15.03% </a:t>
            </a:r>
          </a:p>
          <a:p>
            <a:pPr algn="r"/>
            <a:r>
              <a:rPr lang="en-GB" sz="1200" dirty="0"/>
              <a:t>£2.94m</a:t>
            </a:r>
          </a:p>
        </p:txBody>
      </p:sp>
      <p:sp>
        <p:nvSpPr>
          <p:cNvPr id="19" name="TextBox 18"/>
          <p:cNvSpPr txBox="1"/>
          <p:nvPr/>
        </p:nvSpPr>
        <p:spPr>
          <a:xfrm>
            <a:off x="224547" y="3317259"/>
            <a:ext cx="1467133" cy="461665"/>
          </a:xfrm>
          <a:prstGeom prst="rect">
            <a:avLst/>
          </a:prstGeom>
          <a:noFill/>
        </p:spPr>
        <p:txBody>
          <a:bodyPr wrap="none" rtlCol="0">
            <a:spAutoFit/>
          </a:bodyPr>
          <a:lstStyle/>
          <a:p>
            <a:pPr algn="r"/>
            <a:r>
              <a:rPr lang="en-GB" sz="1200" dirty="0"/>
              <a:t>Last Month: 16.83% </a:t>
            </a:r>
          </a:p>
          <a:p>
            <a:pPr algn="r"/>
            <a:r>
              <a:rPr lang="en-GB" sz="1200" dirty="0"/>
              <a:t>£3.33m</a:t>
            </a:r>
          </a:p>
        </p:txBody>
      </p:sp>
      <p:sp>
        <p:nvSpPr>
          <p:cNvPr id="20" name="TextBox 19"/>
          <p:cNvSpPr txBox="1"/>
          <p:nvPr/>
        </p:nvSpPr>
        <p:spPr>
          <a:xfrm>
            <a:off x="415304" y="3922261"/>
            <a:ext cx="1276376" cy="461665"/>
          </a:xfrm>
          <a:prstGeom prst="rect">
            <a:avLst/>
          </a:prstGeom>
          <a:noFill/>
        </p:spPr>
        <p:txBody>
          <a:bodyPr wrap="none" rtlCol="0">
            <a:spAutoFit/>
          </a:bodyPr>
          <a:lstStyle/>
          <a:p>
            <a:pPr algn="r"/>
            <a:r>
              <a:rPr lang="en-GB" sz="1200" dirty="0"/>
              <a:t>Last Year: 11.85%</a:t>
            </a:r>
          </a:p>
          <a:p>
            <a:pPr algn="r"/>
            <a:r>
              <a:rPr lang="en-GB" sz="1200" dirty="0"/>
              <a:t>£2.26m</a:t>
            </a:r>
          </a:p>
        </p:txBody>
      </p:sp>
      <p:sp>
        <p:nvSpPr>
          <p:cNvPr id="27" name="Oval 26"/>
          <p:cNvSpPr/>
          <p:nvPr/>
        </p:nvSpPr>
        <p:spPr>
          <a:xfrm>
            <a:off x="251520" y="852757"/>
            <a:ext cx="1254178" cy="118217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a:t>Temporary Staffing Spend</a:t>
            </a:r>
          </a:p>
        </p:txBody>
      </p:sp>
      <p:pic>
        <p:nvPicPr>
          <p:cNvPr id="2" name="Picture 1"/>
          <p:cNvPicPr>
            <a:picLocks noChangeAspect="1"/>
          </p:cNvPicPr>
          <p:nvPr/>
        </p:nvPicPr>
        <p:blipFill>
          <a:blip r:embed="rId3"/>
          <a:stretch>
            <a:fillRect/>
          </a:stretch>
        </p:blipFill>
        <p:spPr>
          <a:xfrm>
            <a:off x="1852853" y="2104047"/>
            <a:ext cx="3426823" cy="2161005"/>
          </a:xfrm>
          <a:prstGeom prst="rect">
            <a:avLst/>
          </a:prstGeom>
        </p:spPr>
      </p:pic>
      <p:pic>
        <p:nvPicPr>
          <p:cNvPr id="8" name="Picture 7"/>
          <p:cNvPicPr>
            <a:picLocks noChangeAspect="1"/>
          </p:cNvPicPr>
          <p:nvPr/>
        </p:nvPicPr>
        <p:blipFill>
          <a:blip r:embed="rId4"/>
          <a:stretch>
            <a:fillRect/>
          </a:stretch>
        </p:blipFill>
        <p:spPr>
          <a:xfrm>
            <a:off x="1852852" y="4408303"/>
            <a:ext cx="3426823" cy="2304255"/>
          </a:xfrm>
          <a:prstGeom prst="rect">
            <a:avLst/>
          </a:prstGeom>
        </p:spPr>
      </p:pic>
      <p:pic>
        <p:nvPicPr>
          <p:cNvPr id="9" name="Picture 8"/>
          <p:cNvPicPr>
            <a:picLocks noChangeAspect="1"/>
          </p:cNvPicPr>
          <p:nvPr/>
        </p:nvPicPr>
        <p:blipFill>
          <a:blip r:embed="rId5"/>
          <a:stretch>
            <a:fillRect/>
          </a:stretch>
        </p:blipFill>
        <p:spPr>
          <a:xfrm>
            <a:off x="5472557" y="4408303"/>
            <a:ext cx="3325677" cy="2304255"/>
          </a:xfrm>
          <a:prstGeom prst="rect">
            <a:avLst/>
          </a:prstGeom>
        </p:spPr>
      </p:pic>
      <p:pic>
        <p:nvPicPr>
          <p:cNvPr id="5" name="Picture 4"/>
          <p:cNvPicPr>
            <a:picLocks noChangeAspect="1"/>
          </p:cNvPicPr>
          <p:nvPr/>
        </p:nvPicPr>
        <p:blipFill>
          <a:blip r:embed="rId6"/>
          <a:stretch>
            <a:fillRect/>
          </a:stretch>
        </p:blipFill>
        <p:spPr>
          <a:xfrm>
            <a:off x="5445770" y="2107056"/>
            <a:ext cx="3352464" cy="2157995"/>
          </a:xfrm>
          <a:prstGeom prst="rect">
            <a:avLst/>
          </a:prstGeom>
        </p:spPr>
      </p:pic>
    </p:spTree>
    <p:extLst>
      <p:ext uri="{BB962C8B-B14F-4D97-AF65-F5344CB8AC3E}">
        <p14:creationId xmlns:p14="http://schemas.microsoft.com/office/powerpoint/2010/main" val="337268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90" y="844123"/>
            <a:ext cx="7277408" cy="1384995"/>
          </a:xfrm>
          <a:prstGeom prst="rect">
            <a:avLst/>
          </a:prstGeom>
        </p:spPr>
        <p:txBody>
          <a:bodyPr wrap="square">
            <a:spAutoFit/>
          </a:bodyPr>
          <a:lstStyle/>
          <a:p>
            <a:r>
              <a:rPr lang="en-GB" sz="1050" dirty="0"/>
              <a:t>Agency spend decreased by £258k to £1.74m in May, 8.88% of payroll, its lowest since September. The greatest decrease of £213k was in Additional Clinical Services followed by £169k in the Registered Nursing staffing group.  </a:t>
            </a:r>
          </a:p>
          <a:p>
            <a:endParaRPr lang="en-GB" sz="1050" dirty="0"/>
          </a:p>
          <a:p>
            <a:r>
              <a:rPr lang="en-GB" sz="1050" dirty="0"/>
              <a:t>Agency spend has again decreased in all Directorates, most notably in the C&amp;YP directorate where it fell by £125k, followed by Older Adults which fell by £76k. NHSI Agency rule overrides fell by 9% to 1,494 shifts in the 4 weeks of May. This decrease in overrides can mainly be seen in the C&amp;YP Directorate where a drop of 124 overrides was seen. 56% of temporary staffing shifts booked through the WFMS were to cover vacancies.</a:t>
            </a:r>
            <a:br>
              <a:rPr lang="en-GB" sz="1050" dirty="0"/>
            </a:br>
            <a:endParaRPr lang="en-GB" sz="1050" dirty="0"/>
          </a:p>
        </p:txBody>
      </p:sp>
      <p:sp>
        <p:nvSpPr>
          <p:cNvPr id="11" name="Oval 10"/>
          <p:cNvSpPr/>
          <p:nvPr/>
        </p:nvSpPr>
        <p:spPr>
          <a:xfrm>
            <a:off x="251520" y="852757"/>
            <a:ext cx="1254178"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2" name="Picture 1"/>
          <p:cNvPicPr>
            <a:picLocks noChangeAspect="1"/>
          </p:cNvPicPr>
          <p:nvPr/>
        </p:nvPicPr>
        <p:blipFill>
          <a:blip r:embed="rId2"/>
          <a:stretch>
            <a:fillRect/>
          </a:stretch>
        </p:blipFill>
        <p:spPr>
          <a:xfrm>
            <a:off x="611560" y="2060972"/>
            <a:ext cx="3846046" cy="2135774"/>
          </a:xfrm>
          <a:prstGeom prst="rect">
            <a:avLst/>
          </a:prstGeom>
        </p:spPr>
      </p:pic>
      <p:pic>
        <p:nvPicPr>
          <p:cNvPr id="4" name="Picture 3"/>
          <p:cNvPicPr>
            <a:picLocks noChangeAspect="1"/>
          </p:cNvPicPr>
          <p:nvPr/>
        </p:nvPicPr>
        <p:blipFill>
          <a:blip r:embed="rId3"/>
          <a:stretch>
            <a:fillRect/>
          </a:stretch>
        </p:blipFill>
        <p:spPr>
          <a:xfrm>
            <a:off x="4706040" y="2060972"/>
            <a:ext cx="3898408" cy="2135774"/>
          </a:xfrm>
          <a:prstGeom prst="rect">
            <a:avLst/>
          </a:prstGeom>
        </p:spPr>
      </p:pic>
      <p:pic>
        <p:nvPicPr>
          <p:cNvPr id="6" name="Picture 5"/>
          <p:cNvPicPr>
            <a:picLocks noChangeAspect="1"/>
          </p:cNvPicPr>
          <p:nvPr/>
        </p:nvPicPr>
        <p:blipFill>
          <a:blip r:embed="rId4"/>
          <a:stretch>
            <a:fillRect/>
          </a:stretch>
        </p:blipFill>
        <p:spPr>
          <a:xfrm>
            <a:off x="1907704" y="4365104"/>
            <a:ext cx="5305359" cy="2255196"/>
          </a:xfrm>
          <a:prstGeom prst="rect">
            <a:avLst/>
          </a:prstGeom>
        </p:spPr>
      </p:pic>
    </p:spTree>
    <p:extLst>
      <p:ext uri="{BB962C8B-B14F-4D97-AF65-F5344CB8AC3E}">
        <p14:creationId xmlns:p14="http://schemas.microsoft.com/office/powerpoint/2010/main" val="171212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1520" y="852757"/>
            <a:ext cx="1254178" cy="1182170"/>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HCA Agency Spend Reduction</a:t>
            </a:r>
          </a:p>
        </p:txBody>
      </p:sp>
      <p:sp>
        <p:nvSpPr>
          <p:cNvPr id="3" name="Rectangle 2"/>
          <p:cNvSpPr/>
          <p:nvPr/>
        </p:nvSpPr>
        <p:spPr>
          <a:xfrm>
            <a:off x="1607890" y="844123"/>
            <a:ext cx="7277408" cy="2516073"/>
          </a:xfrm>
          <a:prstGeom prst="rect">
            <a:avLst/>
          </a:prstGeom>
        </p:spPr>
        <p:txBody>
          <a:bodyPr wrap="square">
            <a:spAutoFit/>
          </a:bodyPr>
          <a:lstStyle/>
          <a:p>
            <a:r>
              <a:rPr lang="en-GB" sz="1050" dirty="0"/>
              <a:t>Since November 2017 a multi-disciplinary project group comprising of operations, nursing, recruitment and staffing solutions has been working towards removing all HCA agency use across inpatient units from 14 April 2018. Since 14 May 10 HCA agency shifts have been used.  The graphs below show the reduction in agency hours used and cost.  </a:t>
            </a:r>
          </a:p>
          <a:p>
            <a:endParaRPr lang="en-GB" sz="1050" dirty="0"/>
          </a:p>
          <a:p>
            <a:r>
              <a:rPr lang="en-GB" sz="1050" dirty="0"/>
              <a:t>The Trust has decided to engage registered Flexible Workers  where an agency HCA worker could not be sourced.  Overall this has not led to an increase in temporary staffing cost and units have reported benefits from the increased skill mix.  No detrimental effect to patient care has been seen.  </a:t>
            </a:r>
          </a:p>
          <a:p>
            <a:endParaRPr lang="en-GB" sz="1050" dirty="0"/>
          </a:p>
          <a:p>
            <a:r>
              <a:rPr lang="en-GB" sz="1050" dirty="0"/>
              <a:t>Recruitment of HCA Flexible Workers is continuing to reduce the number of grade swops and agency overrides.  Floating bank workers are also being booked for each site to support last minute requirements and prevent agency usage.  The success of the project has been due to a co-ordinated effort from operations, Staffing Solutions and the nursing directorate.</a:t>
            </a:r>
          </a:p>
          <a:p>
            <a:endParaRPr lang="en-GB" sz="1050" dirty="0"/>
          </a:p>
          <a:p>
            <a:r>
              <a:rPr lang="en-GB" sz="1050" dirty="0"/>
              <a:t>Agency spend in the Additional Clinical Services staffing group has fallen from £382k in April to £169k in May and by £295K since February.  The graphs below show the trends in temporary staffing use across inpatient units since April 2017.</a:t>
            </a:r>
          </a:p>
          <a:p>
            <a:endParaRPr lang="en-GB" sz="1050" dirty="0"/>
          </a:p>
        </p:txBody>
      </p:sp>
      <p:pic>
        <p:nvPicPr>
          <p:cNvPr id="6" name="Picture 5"/>
          <p:cNvPicPr>
            <a:picLocks noChangeAspect="1"/>
          </p:cNvPicPr>
          <p:nvPr/>
        </p:nvPicPr>
        <p:blipFill>
          <a:blip r:embed="rId2"/>
          <a:stretch>
            <a:fillRect/>
          </a:stretch>
        </p:blipFill>
        <p:spPr>
          <a:xfrm>
            <a:off x="611560" y="3521779"/>
            <a:ext cx="3958889" cy="2887425"/>
          </a:xfrm>
          <a:prstGeom prst="rect">
            <a:avLst/>
          </a:prstGeom>
        </p:spPr>
      </p:pic>
      <p:pic>
        <p:nvPicPr>
          <p:cNvPr id="7" name="Picture 6"/>
          <p:cNvPicPr>
            <a:picLocks noChangeAspect="1"/>
          </p:cNvPicPr>
          <p:nvPr/>
        </p:nvPicPr>
        <p:blipFill>
          <a:blip r:embed="rId3"/>
          <a:stretch>
            <a:fillRect/>
          </a:stretch>
        </p:blipFill>
        <p:spPr>
          <a:xfrm>
            <a:off x="4788024" y="3521779"/>
            <a:ext cx="3958889" cy="2887425"/>
          </a:xfrm>
          <a:prstGeom prst="rect">
            <a:avLst/>
          </a:prstGeom>
        </p:spPr>
      </p:pic>
    </p:spTree>
    <p:extLst>
      <p:ext uri="{BB962C8B-B14F-4D97-AF65-F5344CB8AC3E}">
        <p14:creationId xmlns:p14="http://schemas.microsoft.com/office/powerpoint/2010/main" val="168377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5832" y="3038545"/>
            <a:ext cx="2832070" cy="1835867"/>
          </a:xfrm>
          <a:prstGeom prst="rect">
            <a:avLst/>
          </a:prstGeom>
        </p:spPr>
      </p:pic>
      <p:sp>
        <p:nvSpPr>
          <p:cNvPr id="11" name="Oval 10"/>
          <p:cNvSpPr/>
          <p:nvPr/>
        </p:nvSpPr>
        <p:spPr>
          <a:xfrm>
            <a:off x="251520" y="852757"/>
            <a:ext cx="1254178" cy="1182170"/>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HCA Agency Spend Reduction</a:t>
            </a:r>
          </a:p>
        </p:txBody>
      </p:sp>
      <p:pic>
        <p:nvPicPr>
          <p:cNvPr id="9" name="Picture 8"/>
          <p:cNvPicPr>
            <a:picLocks noChangeAspect="1"/>
          </p:cNvPicPr>
          <p:nvPr/>
        </p:nvPicPr>
        <p:blipFill>
          <a:blip r:embed="rId3"/>
          <a:stretch>
            <a:fillRect/>
          </a:stretch>
        </p:blipFill>
        <p:spPr>
          <a:xfrm>
            <a:off x="3057247" y="3055039"/>
            <a:ext cx="2948115" cy="1835866"/>
          </a:xfrm>
          <a:prstGeom prst="rect">
            <a:avLst/>
          </a:prstGeom>
        </p:spPr>
      </p:pic>
      <p:pic>
        <p:nvPicPr>
          <p:cNvPr id="10" name="Picture 9"/>
          <p:cNvPicPr>
            <a:picLocks noChangeAspect="1"/>
          </p:cNvPicPr>
          <p:nvPr/>
        </p:nvPicPr>
        <p:blipFill>
          <a:blip r:embed="rId4"/>
          <a:stretch>
            <a:fillRect/>
          </a:stretch>
        </p:blipFill>
        <p:spPr>
          <a:xfrm>
            <a:off x="6000622" y="3049620"/>
            <a:ext cx="2808312" cy="1842503"/>
          </a:xfrm>
          <a:prstGeom prst="rect">
            <a:avLst/>
          </a:prstGeom>
        </p:spPr>
      </p:pic>
      <p:pic>
        <p:nvPicPr>
          <p:cNvPr id="13" name="Picture 12"/>
          <p:cNvPicPr>
            <a:picLocks noChangeAspect="1"/>
          </p:cNvPicPr>
          <p:nvPr/>
        </p:nvPicPr>
        <p:blipFill>
          <a:blip r:embed="rId5"/>
          <a:stretch>
            <a:fillRect/>
          </a:stretch>
        </p:blipFill>
        <p:spPr>
          <a:xfrm>
            <a:off x="192416" y="4869160"/>
            <a:ext cx="2841685" cy="1901913"/>
          </a:xfrm>
          <a:prstGeom prst="rect">
            <a:avLst/>
          </a:prstGeom>
        </p:spPr>
      </p:pic>
      <p:pic>
        <p:nvPicPr>
          <p:cNvPr id="15" name="Picture 14"/>
          <p:cNvPicPr>
            <a:picLocks noChangeAspect="1"/>
          </p:cNvPicPr>
          <p:nvPr/>
        </p:nvPicPr>
        <p:blipFill>
          <a:blip r:embed="rId6"/>
          <a:stretch>
            <a:fillRect/>
          </a:stretch>
        </p:blipFill>
        <p:spPr>
          <a:xfrm>
            <a:off x="3034101" y="4893342"/>
            <a:ext cx="2928407" cy="1877731"/>
          </a:xfrm>
          <a:prstGeom prst="rect">
            <a:avLst/>
          </a:prstGeom>
        </p:spPr>
      </p:pic>
      <p:pic>
        <p:nvPicPr>
          <p:cNvPr id="16" name="Picture 15"/>
          <p:cNvPicPr>
            <a:picLocks noChangeAspect="1"/>
          </p:cNvPicPr>
          <p:nvPr/>
        </p:nvPicPr>
        <p:blipFill>
          <a:blip r:embed="rId7"/>
          <a:stretch>
            <a:fillRect/>
          </a:stretch>
        </p:blipFill>
        <p:spPr>
          <a:xfrm>
            <a:off x="5985654" y="4887245"/>
            <a:ext cx="2818539" cy="1889924"/>
          </a:xfrm>
          <a:prstGeom prst="rect">
            <a:avLst/>
          </a:prstGeom>
        </p:spPr>
      </p:pic>
      <p:sp>
        <p:nvSpPr>
          <p:cNvPr id="3" name="Rectangle 2"/>
          <p:cNvSpPr/>
          <p:nvPr/>
        </p:nvSpPr>
        <p:spPr>
          <a:xfrm>
            <a:off x="1607890" y="844123"/>
            <a:ext cx="7277408" cy="738664"/>
          </a:xfrm>
          <a:prstGeom prst="rect">
            <a:avLst/>
          </a:prstGeom>
        </p:spPr>
        <p:txBody>
          <a:bodyPr wrap="square">
            <a:spAutoFit/>
          </a:bodyPr>
          <a:lstStyle/>
          <a:p>
            <a:r>
              <a:rPr lang="en-GB" sz="1050" dirty="0"/>
              <a:t>The graphs below show the impact of this on temporary staffing across all inpatient units.  The change took place in the week of the yellow column and the green column included May bank holiday and half term.</a:t>
            </a:r>
          </a:p>
          <a:p>
            <a:endParaRPr lang="en-GB" sz="1050" dirty="0"/>
          </a:p>
          <a:p>
            <a:endParaRPr lang="en-GB" sz="1050" dirty="0"/>
          </a:p>
        </p:txBody>
      </p:sp>
      <p:pic>
        <p:nvPicPr>
          <p:cNvPr id="17" name="Picture 16"/>
          <p:cNvPicPr>
            <a:picLocks noChangeAspect="1"/>
          </p:cNvPicPr>
          <p:nvPr/>
        </p:nvPicPr>
        <p:blipFill>
          <a:blip r:embed="rId8"/>
          <a:stretch>
            <a:fillRect/>
          </a:stretch>
        </p:blipFill>
        <p:spPr>
          <a:xfrm>
            <a:off x="1763688" y="1340768"/>
            <a:ext cx="3103133" cy="1744456"/>
          </a:xfrm>
          <a:prstGeom prst="rect">
            <a:avLst/>
          </a:prstGeom>
        </p:spPr>
      </p:pic>
      <p:pic>
        <p:nvPicPr>
          <p:cNvPr id="18" name="Picture 17"/>
          <p:cNvPicPr>
            <a:picLocks noChangeAspect="1"/>
          </p:cNvPicPr>
          <p:nvPr/>
        </p:nvPicPr>
        <p:blipFill>
          <a:blip r:embed="rId9"/>
          <a:stretch>
            <a:fillRect/>
          </a:stretch>
        </p:blipFill>
        <p:spPr>
          <a:xfrm>
            <a:off x="4881789" y="1304613"/>
            <a:ext cx="3255546" cy="1780611"/>
          </a:xfrm>
          <a:prstGeom prst="rect">
            <a:avLst/>
          </a:prstGeom>
        </p:spPr>
      </p:pic>
    </p:spTree>
    <p:extLst>
      <p:ext uri="{BB962C8B-B14F-4D97-AF65-F5344CB8AC3E}">
        <p14:creationId xmlns:p14="http://schemas.microsoft.com/office/powerpoint/2010/main" val="65754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57085" y="1124744"/>
            <a:ext cx="3949607" cy="2373966"/>
          </a:xfrm>
          <a:prstGeom prst="rect">
            <a:avLst/>
          </a:prstGeom>
        </p:spPr>
      </p:pic>
      <p:sp>
        <p:nvSpPr>
          <p:cNvPr id="3" name="Oval 2"/>
          <p:cNvSpPr/>
          <p:nvPr/>
        </p:nvSpPr>
        <p:spPr>
          <a:xfrm>
            <a:off x="323528" y="260648"/>
            <a:ext cx="1254178"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Agency Spend</a:t>
            </a:r>
          </a:p>
        </p:txBody>
      </p:sp>
      <p:pic>
        <p:nvPicPr>
          <p:cNvPr id="5" name="Picture 4"/>
          <p:cNvPicPr>
            <a:picLocks noChangeAspect="1"/>
          </p:cNvPicPr>
          <p:nvPr/>
        </p:nvPicPr>
        <p:blipFill>
          <a:blip r:embed="rId3"/>
          <a:stretch>
            <a:fillRect/>
          </a:stretch>
        </p:blipFill>
        <p:spPr>
          <a:xfrm>
            <a:off x="448072" y="3789040"/>
            <a:ext cx="3969081" cy="2373966"/>
          </a:xfrm>
          <a:prstGeom prst="rect">
            <a:avLst/>
          </a:prstGeom>
        </p:spPr>
      </p:pic>
      <p:pic>
        <p:nvPicPr>
          <p:cNvPr id="8" name="Picture 7"/>
          <p:cNvPicPr>
            <a:picLocks noChangeAspect="1"/>
          </p:cNvPicPr>
          <p:nvPr/>
        </p:nvPicPr>
        <p:blipFill>
          <a:blip r:embed="rId4"/>
          <a:stretch>
            <a:fillRect/>
          </a:stretch>
        </p:blipFill>
        <p:spPr>
          <a:xfrm>
            <a:off x="4860033" y="3717032"/>
            <a:ext cx="3949607" cy="2755631"/>
          </a:xfrm>
          <a:prstGeom prst="rect">
            <a:avLst/>
          </a:prstGeom>
        </p:spPr>
      </p:pic>
      <p:sp>
        <p:nvSpPr>
          <p:cNvPr id="7" name="Rectangle 6"/>
          <p:cNvSpPr/>
          <p:nvPr/>
        </p:nvSpPr>
        <p:spPr>
          <a:xfrm>
            <a:off x="448072" y="1429866"/>
            <a:ext cx="4339952" cy="2354491"/>
          </a:xfrm>
          <a:prstGeom prst="rect">
            <a:avLst/>
          </a:prstGeom>
        </p:spPr>
        <p:txBody>
          <a:bodyPr wrap="square">
            <a:spAutoFit/>
          </a:bodyPr>
          <a:lstStyle/>
          <a:p>
            <a:r>
              <a:rPr lang="en-GB" sz="1050" dirty="0"/>
              <a:t>The graphs show Agency spend by staffing group against the target submitted to NHSI.</a:t>
            </a:r>
          </a:p>
          <a:p>
            <a:endParaRPr lang="en-GB" sz="1050" dirty="0"/>
          </a:p>
          <a:p>
            <a:r>
              <a:rPr lang="en-GB" sz="1050" dirty="0"/>
              <a:t>Whilst agency spend has decreased notably there is still some way to go to hit the targets submitted to NHSI.  June should see the first full month effect of the removal of HCA agency use across inpatient units.  </a:t>
            </a:r>
          </a:p>
          <a:p>
            <a:endParaRPr lang="en-GB" sz="1050" dirty="0"/>
          </a:p>
          <a:p>
            <a:r>
              <a:rPr lang="en-GB" sz="1050" dirty="0"/>
              <a:t>Recruitment is now underway following the decision to invest in the Staffing Solutions team.  It is anticipated that the new structure will be in place in the autumn which will provide the resource to target further areas of improvement.  </a:t>
            </a:r>
          </a:p>
          <a:p>
            <a:endParaRPr lang="en-GB" sz="1050" dirty="0"/>
          </a:p>
          <a:p>
            <a:r>
              <a:rPr lang="en-GB" sz="1050" dirty="0"/>
              <a:t>In the interim specific scrutiny is being given to admin and clerical agency use in an attempt to reduce this area.</a:t>
            </a:r>
          </a:p>
        </p:txBody>
      </p:sp>
    </p:spTree>
    <p:extLst>
      <p:ext uri="{BB962C8B-B14F-4D97-AF65-F5344CB8AC3E}">
        <p14:creationId xmlns:p14="http://schemas.microsoft.com/office/powerpoint/2010/main" val="105216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01859" y="1124744"/>
            <a:ext cx="4018614" cy="2755631"/>
          </a:xfrm>
          <a:prstGeom prst="rect">
            <a:avLst/>
          </a:prstGeom>
        </p:spPr>
      </p:pic>
      <p:pic>
        <p:nvPicPr>
          <p:cNvPr id="6" name="Picture 5"/>
          <p:cNvPicPr>
            <a:picLocks noChangeAspect="1"/>
          </p:cNvPicPr>
          <p:nvPr/>
        </p:nvPicPr>
        <p:blipFill>
          <a:blip r:embed="rId3"/>
          <a:stretch>
            <a:fillRect/>
          </a:stretch>
        </p:blipFill>
        <p:spPr>
          <a:xfrm>
            <a:off x="330970" y="3933056"/>
            <a:ext cx="4274092" cy="2569002"/>
          </a:xfrm>
          <a:prstGeom prst="rect">
            <a:avLst/>
          </a:prstGeom>
        </p:spPr>
      </p:pic>
      <p:pic>
        <p:nvPicPr>
          <p:cNvPr id="7" name="Picture 6"/>
          <p:cNvPicPr>
            <a:picLocks noChangeAspect="1"/>
          </p:cNvPicPr>
          <p:nvPr/>
        </p:nvPicPr>
        <p:blipFill>
          <a:blip r:embed="rId4"/>
          <a:stretch>
            <a:fillRect/>
          </a:stretch>
        </p:blipFill>
        <p:spPr>
          <a:xfrm>
            <a:off x="4788025" y="3933056"/>
            <a:ext cx="4032448" cy="2569002"/>
          </a:xfrm>
          <a:prstGeom prst="rect">
            <a:avLst/>
          </a:prstGeom>
        </p:spPr>
      </p:pic>
      <p:pic>
        <p:nvPicPr>
          <p:cNvPr id="8" name="Picture 7"/>
          <p:cNvPicPr>
            <a:picLocks noChangeAspect="1"/>
          </p:cNvPicPr>
          <p:nvPr/>
        </p:nvPicPr>
        <p:blipFill>
          <a:blip r:embed="rId5"/>
          <a:stretch>
            <a:fillRect/>
          </a:stretch>
        </p:blipFill>
        <p:spPr>
          <a:xfrm>
            <a:off x="330971" y="1124743"/>
            <a:ext cx="4274092" cy="2755631"/>
          </a:xfrm>
          <a:prstGeom prst="rect">
            <a:avLst/>
          </a:prstGeom>
        </p:spPr>
      </p:pic>
    </p:spTree>
    <p:extLst>
      <p:ext uri="{BB962C8B-B14F-4D97-AF65-F5344CB8AC3E}">
        <p14:creationId xmlns:p14="http://schemas.microsoft.com/office/powerpoint/2010/main" val="6968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1640" y="1052736"/>
            <a:ext cx="6742760" cy="3834716"/>
          </a:xfrm>
          <a:prstGeom prst="rect">
            <a:avLst/>
          </a:prstGeom>
        </p:spPr>
      </p:pic>
      <p:sp>
        <p:nvSpPr>
          <p:cNvPr id="3" name="TextBox 2"/>
          <p:cNvSpPr txBox="1"/>
          <p:nvPr/>
        </p:nvSpPr>
        <p:spPr>
          <a:xfrm>
            <a:off x="1196973" y="5013176"/>
            <a:ext cx="6748463" cy="1384995"/>
          </a:xfrm>
          <a:prstGeom prst="rect">
            <a:avLst/>
          </a:prstGeom>
          <a:noFill/>
        </p:spPr>
        <p:txBody>
          <a:bodyPr wrap="square" rtlCol="0">
            <a:spAutoFit/>
          </a:bodyPr>
          <a:lstStyle/>
          <a:p>
            <a:r>
              <a:rPr lang="en-GB" sz="1400" dirty="0"/>
              <a:t>The Trust overspent the payroll budget by £60k in May and is £104K overspend YTD</a:t>
            </a:r>
          </a:p>
          <a:p>
            <a:pPr lvl="4"/>
            <a:r>
              <a:rPr lang="en-GB" sz="1400" dirty="0"/>
              <a:t>May		YTD</a:t>
            </a:r>
          </a:p>
          <a:p>
            <a:pPr marL="285750" indent="-285750">
              <a:buFont typeface="Arial" panose="020B0604020202020204" pitchFamily="34" charset="0"/>
              <a:buChar char="•"/>
            </a:pPr>
            <a:r>
              <a:rPr lang="en-GB" sz="1400" dirty="0"/>
              <a:t>Older Peoples:  	- £190k 		- £286k</a:t>
            </a:r>
          </a:p>
          <a:p>
            <a:pPr marL="285750" indent="-285750">
              <a:buFont typeface="Arial" panose="020B0604020202020204" pitchFamily="34" charset="0"/>
              <a:buChar char="•"/>
            </a:pPr>
            <a:r>
              <a:rPr lang="en-GB" sz="1400" dirty="0"/>
              <a:t>Adults: 		+ £102k 		+ £85K</a:t>
            </a:r>
          </a:p>
          <a:p>
            <a:pPr marL="285750" indent="-285750">
              <a:buFont typeface="Arial" panose="020B0604020202020204" pitchFamily="34" charset="0"/>
              <a:buChar char="•"/>
            </a:pPr>
            <a:r>
              <a:rPr lang="en-GB" sz="1400" dirty="0"/>
              <a:t>C&amp;YP: 		+ £188k 		+ £353K</a:t>
            </a:r>
          </a:p>
          <a:p>
            <a:pPr marL="285750" indent="-285750">
              <a:buFont typeface="Arial" panose="020B0604020202020204" pitchFamily="34" charset="0"/>
              <a:buChar char="•"/>
            </a:pPr>
            <a:r>
              <a:rPr lang="en-GB" sz="1400" dirty="0"/>
              <a:t>Corporate:	- £41.3k		- £49.5K</a:t>
            </a:r>
          </a:p>
        </p:txBody>
      </p:sp>
      <p:sp>
        <p:nvSpPr>
          <p:cNvPr id="4" name="Oval 3"/>
          <p:cNvSpPr/>
          <p:nvPr/>
        </p:nvSpPr>
        <p:spPr>
          <a:xfrm>
            <a:off x="263770" y="188640"/>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Total Payroll Spend</a:t>
            </a:r>
          </a:p>
        </p:txBody>
      </p:sp>
    </p:spTree>
    <p:extLst>
      <p:ext uri="{BB962C8B-B14F-4D97-AF65-F5344CB8AC3E}">
        <p14:creationId xmlns:p14="http://schemas.microsoft.com/office/powerpoint/2010/main" val="42745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2011" y="1329359"/>
            <a:ext cx="4109979" cy="2355129"/>
          </a:xfrm>
          <a:prstGeom prst="rect">
            <a:avLst/>
          </a:prstGeom>
        </p:spPr>
      </p:pic>
      <p:sp>
        <p:nvSpPr>
          <p:cNvPr id="6" name="Oval 5"/>
          <p:cNvSpPr/>
          <p:nvPr/>
        </p:nvSpPr>
        <p:spPr>
          <a:xfrm>
            <a:off x="235532" y="158598"/>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Total Payroll Spend</a:t>
            </a:r>
          </a:p>
        </p:txBody>
      </p:sp>
      <p:pic>
        <p:nvPicPr>
          <p:cNvPr id="7" name="Picture 6"/>
          <p:cNvPicPr>
            <a:picLocks noChangeAspect="1"/>
          </p:cNvPicPr>
          <p:nvPr/>
        </p:nvPicPr>
        <p:blipFill>
          <a:blip r:embed="rId4"/>
          <a:stretch>
            <a:fillRect/>
          </a:stretch>
        </p:blipFill>
        <p:spPr>
          <a:xfrm>
            <a:off x="4675272" y="1329360"/>
            <a:ext cx="4109979" cy="2355129"/>
          </a:xfrm>
          <a:prstGeom prst="rect">
            <a:avLst/>
          </a:prstGeom>
        </p:spPr>
      </p:pic>
      <p:pic>
        <p:nvPicPr>
          <p:cNvPr id="9" name="Picture 8"/>
          <p:cNvPicPr>
            <a:picLocks noChangeAspect="1"/>
          </p:cNvPicPr>
          <p:nvPr/>
        </p:nvPicPr>
        <p:blipFill>
          <a:blip r:embed="rId5"/>
          <a:stretch>
            <a:fillRect/>
          </a:stretch>
        </p:blipFill>
        <p:spPr>
          <a:xfrm>
            <a:off x="305435" y="3857826"/>
            <a:ext cx="4106555" cy="2592466"/>
          </a:xfrm>
          <a:prstGeom prst="rect">
            <a:avLst/>
          </a:prstGeom>
        </p:spPr>
      </p:pic>
      <p:pic>
        <p:nvPicPr>
          <p:cNvPr id="10" name="Picture 9"/>
          <p:cNvPicPr>
            <a:picLocks noChangeAspect="1"/>
          </p:cNvPicPr>
          <p:nvPr/>
        </p:nvPicPr>
        <p:blipFill>
          <a:blip r:embed="rId6"/>
          <a:stretch>
            <a:fillRect/>
          </a:stretch>
        </p:blipFill>
        <p:spPr>
          <a:xfrm>
            <a:off x="4675272" y="3857826"/>
            <a:ext cx="4109979" cy="2592466"/>
          </a:xfrm>
          <a:prstGeom prst="rect">
            <a:avLst/>
          </a:prstGeom>
        </p:spPr>
      </p:pic>
    </p:spTree>
    <p:extLst>
      <p:ext uri="{BB962C8B-B14F-4D97-AF65-F5344CB8AC3E}">
        <p14:creationId xmlns:p14="http://schemas.microsoft.com/office/powerpoint/2010/main" val="3996685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14622</TotalTime>
  <Words>1139</Words>
  <Application>Microsoft Office PowerPoint</Application>
  <PresentationFormat>On-screen Show (4:3)</PresentationFormat>
  <Paragraphs>87</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Segoe UI</vt:lpstr>
      <vt:lpstr>Office Theme</vt:lpstr>
      <vt:lpstr>Workforce Performance Report June 2018</vt:lpstr>
      <vt:lpstr>Total temporary staffing spend decreased  by £371K to £2.94m, 15.03% of payroll, the lowest since September 2017 and the first time there has been a reduction of 2 months in a row.  Total temporary staffing spend has reduced by over £1m since March and agency spend has reduced by £776K.  This can in part be attributed to the Removal of agency HCA use in Inpatient Units since 14 May.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Sickness has decreased over the last four months to stand at 3.86%. The general decrease has been experienced across all directorates. However, May has seen an increase in the Older Peoples Directorate in the Mental Health Inpatient and Urgent Care Services. </vt:lpstr>
      <vt:lpstr>The Vacancy rate has increased to 12.0% in May from 11.4% in April. The increase was driven by an addition to budgeted FTE for the Older Peoples directorate.</vt:lpstr>
      <vt:lpstr>The Turnover figure has continued to decreased to stand at 14.4%. The decrease has been driven by a long term decline over the last six months in the Adult and Children and Young Peoples directorates.</vt:lpstr>
      <vt:lpstr>WRES </vt:lpstr>
      <vt:lpstr>WRES </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Street Tanya (RNU) Oxford Health</cp:lastModifiedBy>
  <cp:revision>1132</cp:revision>
  <cp:lastPrinted>2017-07-14T08:54:52Z</cp:lastPrinted>
  <dcterms:created xsi:type="dcterms:W3CDTF">2015-09-07T13:55:20Z</dcterms:created>
  <dcterms:modified xsi:type="dcterms:W3CDTF">2018-06-20T07:32:31Z</dcterms:modified>
</cp:coreProperties>
</file>