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0"/>
    <p:restoredTop sz="94712"/>
  </p:normalViewPr>
  <p:slideViewPr>
    <p:cSldViewPr snapToGrid="0" snapToObjects="1">
      <p:cViewPr varScale="1">
        <p:scale>
          <a:sx n="105" d="100"/>
          <a:sy n="105" d="100"/>
        </p:scale>
        <p:origin x="4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8C25C-7E92-8F4A-8046-1CFE68EE782D}" type="datetimeFigureOut">
              <a:rPr lang="en-US" smtClean="0"/>
              <a:t>5/14/18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8D3FD-5418-2D4E-814A-FCD76F8A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Various approaches Riccardo’s view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8D3FD-5418-2D4E-814A-FCD76F8A97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40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People Lucy Gardener . Hannah Stratford, </a:t>
            </a:r>
            <a:r>
              <a:rPr lang="en-US" dirty="0" err="1"/>
              <a:t>Lakshmeesh</a:t>
            </a:r>
            <a:r>
              <a:rPr lang="en-US" dirty="0"/>
              <a:t> Fran </a:t>
            </a:r>
            <a:r>
              <a:rPr lang="en-US" dirty="0" err="1"/>
              <a:t>Tutty</a:t>
            </a:r>
            <a:endParaRPr lang="en-US" dirty="0"/>
          </a:p>
          <a:p>
            <a:r>
              <a:rPr lang="en-US" dirty="0"/>
              <a:t>Good Trust to allow experimentation</a:t>
            </a:r>
          </a:p>
          <a:p>
            <a:r>
              <a:rPr lang="en-US" dirty="0"/>
              <a:t>Ward round no discussion of how to treat/ alter ED symptoms despite parents and patients  asking.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8D3FD-5418-2D4E-814A-FCD76F8A97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16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did the exam!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8D3FD-5418-2D4E-814A-FCD76F8A97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round table we were all anxious! A step in to the </a:t>
            </a:r>
            <a:r>
              <a:rPr lang="en-US" dirty="0" err="1"/>
              <a:t>unknowm</a:t>
            </a:r>
            <a:r>
              <a:rPr lang="en-US" dirty="0"/>
              <a:t>-  exciting and potentially risky, dangerous.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8D3FD-5418-2D4E-814A-FCD76F8A97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51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of  Prof C Fairburn and team ( only 200m away)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8D3FD-5418-2D4E-814A-FCD76F8A97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6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A95E-ED9A-AA41-BF8C-E50589749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F8101-8419-2E47-8078-757E375E9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12B2D-CC95-4048-9A3D-00EFB0B8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2EAF4-5840-0B47-8E41-198D59C7A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31EFA-9724-7047-9553-F8C9CE0C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9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D09B-1682-2540-B1E0-51809D5F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EF7E2-88E6-9148-84E3-1AB3C3500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B24FE-62EE-7E4E-A0A7-1B5297AD8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BA77D-D388-A643-98DB-E357BEF44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74705-72A4-DB4F-B05B-33631F42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93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D7A5EE-7114-4146-856A-D8E99F20E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52C825-B4D2-7D43-ACF4-7A18FBFDB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CBADE-BDC9-864F-B847-8DE08399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49172-6EE3-6F44-9B9D-82E680EFA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CA43F-5062-FA41-AF38-89DAF245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7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581E-9E8D-F84C-90F9-0890F04F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ADC70-1A23-9941-ABFF-382C9D673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E7999-3A9A-A948-B79A-385B5497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F1CF5-5B38-7D48-8AD2-35BF8FA16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690A4-D672-DB44-B938-C5DEA77E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3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F8B41-5CB5-C443-A015-06F987F8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58F2C-42BA-DA41-A0BA-088DD7A95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3C6BC-185F-2D4A-ADD0-9FBCA46A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EB618-2E3F-1142-8A48-47C10F46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8DFB7-1FBA-E44E-A5F0-887145C5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6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1E7F0-A7A8-B947-B833-6C8BB589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0B84F-8EB3-A04E-9145-EDC863A85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B904E-6A1C-3B44-938C-8E28E0F19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24D02-C7A6-6248-AA0E-5577C754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B69AB-9E56-A446-A031-E9B0EB5C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47E6A-239F-D54C-93B5-63226AA4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9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56FE-0CD5-1847-A883-689FB44C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FF00C-53A2-6447-86D1-D573E0DB2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D9CC4A-65D1-5F47-BF32-D22C90D35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C96AE9-CD2E-064F-9E9E-DCE4870BA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F5AA5-2F25-7942-BBB4-8D797E2F91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7FE66-A6F0-9C4D-806B-D9F182F21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AE29C2-34D9-F442-A2F4-99AAAEBE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55C09F-7C8D-784E-A0C8-779305A8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3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79E12-E197-454A-82FE-F9D19361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1850AA-E3F1-1D4E-A019-E15FC2AD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80F66-D345-9448-AD0F-8CDFC39DB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0ABED-43D1-8045-A92C-6362CEB6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76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5C0286-545E-A741-B7D6-D31DAEC29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B76DB7-782B-364E-B3B6-148271F2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6481D-1AED-914B-BFC8-1E8F4509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8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62CBE-68CF-2C40-824B-3890231F2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683DD-4021-1E48-8FAA-76C18AFE7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CEBA9-BBCC-E841-9DA3-461D122D6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294CE-6C2B-B149-8205-0A5FBB36B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DE528-1835-E94F-AFD4-7AD44AD75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E2162-D686-1D48-9AEA-F5F2F78C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1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ED834-66D9-A94D-8CB7-FB11B63F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07B44-9609-2F40-8421-9F4B5568E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2A97BB-08B7-CD43-B729-E708F0D82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B4584-6480-7245-8CDB-9038A0788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A642E-0E2A-514E-8DC1-6DC222E6F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D4EC2-C041-B64A-8A49-2819970E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0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B0D55-C7BB-F547-9197-D4350A03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EE441-F83D-214F-97EF-FEF1B4A3F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37962-86D0-0F4C-BC1F-D7DE55843E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09C9-63F9-814B-A627-80354B9566DB}" type="datetimeFigureOut">
              <a:rPr lang="en-US" smtClean="0"/>
              <a:t>5/14/18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C39A7-E5D8-AE49-A67F-4AF70F652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F6375-9524-654E-A056-5F34AAD3D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78776-F9CA-8346-9D68-2A27A78242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7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53E99-A5D0-9144-BC10-C0192A2EB9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CBT-E for Inpatient and Day patient Settings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AE225-96BB-A84D-8E97-298BF2BD7A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A James</a:t>
            </a:r>
          </a:p>
        </p:txBody>
      </p:sp>
    </p:spTree>
    <p:extLst>
      <p:ext uri="{BB962C8B-B14F-4D97-AF65-F5344CB8AC3E}">
        <p14:creationId xmlns:p14="http://schemas.microsoft.com/office/powerpoint/2010/main" val="410737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C6134-A2E5-644A-969A-EADFA099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22299-859A-E944-AFA0-12FA50FD7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run 3 </a:t>
            </a:r>
            <a:r>
              <a:rPr lang="en-US" dirty="0" err="1"/>
              <a:t>programmes</a:t>
            </a:r>
            <a:r>
              <a:rPr lang="en-US" dirty="0"/>
              <a:t>:</a:t>
            </a:r>
          </a:p>
          <a:p>
            <a:r>
              <a:rPr lang="en-US" dirty="0"/>
              <a:t>Medical</a:t>
            </a:r>
          </a:p>
          <a:p>
            <a:r>
              <a:rPr lang="en-US" dirty="0"/>
              <a:t>FBT</a:t>
            </a:r>
          </a:p>
          <a:p>
            <a:r>
              <a:rPr lang="en-US" dirty="0"/>
              <a:t>CBT-E</a:t>
            </a:r>
          </a:p>
          <a:p>
            <a:r>
              <a:rPr lang="en-US" dirty="0"/>
              <a:t>And </a:t>
            </a:r>
            <a:r>
              <a:rPr lang="en-US"/>
              <a:t>no others!</a:t>
            </a:r>
          </a:p>
        </p:txBody>
      </p:sp>
    </p:spTree>
    <p:extLst>
      <p:ext uri="{BB962C8B-B14F-4D97-AF65-F5344CB8AC3E}">
        <p14:creationId xmlns:p14="http://schemas.microsoft.com/office/powerpoint/2010/main" val="347743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FD3A4C-6C9E-D84D-9408-FF844364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is all.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1B65E-CCA4-5246-B369-353C56736C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90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5DE-B57A-0B4A-96E6-7693B3554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engage the patient?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A344-8A0D-0A42-BBE9-1D1C88BCD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Take the pressure off – you and the patient.</a:t>
            </a:r>
          </a:p>
          <a:p>
            <a:r>
              <a:rPr lang="en-US" dirty="0"/>
              <a:t>Talk and discover. </a:t>
            </a:r>
          </a:p>
          <a:p>
            <a:r>
              <a:rPr lang="en-US" dirty="0"/>
              <a:t>Pros and Cons for both remaining the same and changing.</a:t>
            </a:r>
          </a:p>
        </p:txBody>
      </p:sp>
    </p:spTree>
    <p:extLst>
      <p:ext uri="{BB962C8B-B14F-4D97-AF65-F5344CB8AC3E}">
        <p14:creationId xmlns:p14="http://schemas.microsoft.com/office/powerpoint/2010/main" val="76396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1123-A004-EA42-959E-450481705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DC16F-04E1-344D-B619-27559AFBE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Inpatient care often operated without a defined model.</a:t>
            </a:r>
          </a:p>
          <a:p>
            <a:r>
              <a:rPr lang="en-US" dirty="0"/>
              <a:t>Weight restoration seen as central. Indeed, in some cases weight restoration is seen as the only option or goal.</a:t>
            </a:r>
          </a:p>
          <a:p>
            <a:r>
              <a:rPr lang="en-US" dirty="0"/>
              <a:t>Regimes frequently paternalistic, medical and more than often coercive.</a:t>
            </a:r>
          </a:p>
          <a:p>
            <a:r>
              <a:rPr lang="en-US" dirty="0"/>
              <a:t>Coercive practices include: not listening to the patient and having a defined, mechanistic approach. Lack of choice. </a:t>
            </a:r>
          </a:p>
          <a:p>
            <a:r>
              <a:rPr lang="en-US" dirty="0"/>
              <a:t>Various approaches, with the same patient, some contradictory.</a:t>
            </a:r>
          </a:p>
          <a:p>
            <a:r>
              <a:rPr lang="en-US" dirty="0"/>
              <a:t>Approaches not necessarily  focused on ED pathology.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5D996E-6AAE-934E-8624-BDDFFC66ECFB}"/>
              </a:ext>
            </a:extLst>
          </p:cNvPr>
          <p:cNvSpPr/>
          <p:nvPr/>
        </p:nvSpPr>
        <p:spPr>
          <a:xfrm>
            <a:off x="5752957" y="3244334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6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A5938-C5AD-9448-A553-319994C4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Change 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1FBA1-3F11-6F41-87EA-42ADC3017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Outcomes poor.</a:t>
            </a:r>
          </a:p>
          <a:p>
            <a:r>
              <a:rPr lang="en-US" dirty="0"/>
              <a:t>Length of stay long, often to target weight.</a:t>
            </a:r>
          </a:p>
          <a:p>
            <a:r>
              <a:rPr lang="en-US" dirty="0"/>
              <a:t>Relapses frequent.</a:t>
            </a:r>
          </a:p>
          <a:p>
            <a:r>
              <a:rPr lang="en-US" dirty="0"/>
              <a:t>Coercive practices with poor relationships, draining ward atmosphere, high degrees of stress. </a:t>
            </a:r>
          </a:p>
          <a:p>
            <a:r>
              <a:rPr lang="en-US" dirty="0"/>
              <a:t>Frequent NG tube feeding.</a:t>
            </a:r>
          </a:p>
          <a:p>
            <a:r>
              <a:rPr lang="en-US" dirty="0"/>
              <a:t>Oppositional attitudes ( both staff and patient).</a:t>
            </a:r>
          </a:p>
          <a:p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5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DEA6-B702-EB41-A954-F93C33CC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change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0349C-5353-9448-9289-026549620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Attended a 2 day workshop by Chris Fairburn on CBT-E.</a:t>
            </a:r>
          </a:p>
          <a:p>
            <a:r>
              <a:rPr lang="en-US" dirty="0"/>
              <a:t>Right time, right place, right people.</a:t>
            </a:r>
          </a:p>
          <a:p>
            <a:r>
              <a:rPr lang="en-US" dirty="0"/>
              <a:t>Trust allowed new ways/treatment methods to develop as part of the University/Trust link.</a:t>
            </a:r>
          </a:p>
          <a:p>
            <a:r>
              <a:rPr lang="en-US" dirty="0"/>
              <a:t>Freedom to move – things had to be better.</a:t>
            </a:r>
          </a:p>
          <a:p>
            <a:r>
              <a:rPr lang="en-US" dirty="0" err="1"/>
              <a:t>Realisation</a:t>
            </a:r>
            <a:r>
              <a:rPr lang="en-US" dirty="0"/>
              <a:t> that change took time as attitudes and practices were engrained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96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E0-5F81-394B-9D60-6E84F469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– the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689E5-5000-E544-B70B-259764AF9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set up a small working party. All were interested and committed to change . We specifically excluded people ( even senior people) who were not directly involved or contributing, or going to contribute to the new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r>
              <a:rPr lang="en-US" dirty="0"/>
              <a:t>We  were allowed on line training so there was a personal and group investment. </a:t>
            </a:r>
          </a:p>
          <a:p>
            <a:r>
              <a:rPr lang="en-US" dirty="0"/>
              <a:t>We took an active decision to involve and inform </a:t>
            </a:r>
            <a:r>
              <a:rPr lang="en-US" b="1" dirty="0"/>
              <a:t>everyone at all levels </a:t>
            </a:r>
            <a:r>
              <a:rPr lang="en-US" dirty="0"/>
              <a:t>  </a:t>
            </a:r>
          </a:p>
          <a:p>
            <a:r>
              <a:rPr lang="en-US" dirty="0"/>
              <a:t> We worked aa a group  - it takes courage. </a:t>
            </a:r>
          </a:p>
        </p:txBody>
      </p:sp>
    </p:spTree>
    <p:extLst>
      <p:ext uri="{BB962C8B-B14F-4D97-AF65-F5344CB8AC3E}">
        <p14:creationId xmlns:p14="http://schemas.microsoft.com/office/powerpoint/2010/main" val="200498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C314D-1B64-0443-A95E-F9CD8F4B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– the process.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1CB09-C784-BF4F-8331-64044BE2C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informed everyone regularly, even if they were not seemingly interested or receptive .</a:t>
            </a:r>
          </a:p>
          <a:p>
            <a:r>
              <a:rPr lang="en-US" dirty="0"/>
              <a:t>Need senior people to push for change.</a:t>
            </a:r>
          </a:p>
          <a:p>
            <a:r>
              <a:rPr lang="en-US" dirty="0"/>
              <a:t>Have to listen to worries and concerns of others.</a:t>
            </a:r>
          </a:p>
          <a:p>
            <a:r>
              <a:rPr lang="en-US" dirty="0"/>
              <a:t>Anticipate resistance – change is often feared.</a:t>
            </a:r>
          </a:p>
          <a:p>
            <a:r>
              <a:rPr lang="en-US" dirty="0"/>
              <a:t>Be committed don’t waiver or compromise too much.</a:t>
            </a:r>
          </a:p>
          <a:p>
            <a:r>
              <a:rPr lang="en-US" dirty="0"/>
              <a:t>Keep track of progress as one looses track and one feels the process is being  derailed. People become  dispirited – why is it taking so long? what are we doing? will it work?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391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6315-A5A7-2A49-A9DC-A243212B7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the plunge!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BF8D5-B9B3-564F-ACA0-32E7E2701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First round table we were all anxious! A step into the unknown-  exciting and potentially risky, dangerous.</a:t>
            </a:r>
          </a:p>
          <a:p>
            <a:r>
              <a:rPr lang="en-US" dirty="0"/>
              <a:t>We employed a family  therapy  technique: using our weakness/lack of experience  as a strength: We had to follow the model closely, </a:t>
            </a:r>
            <a:r>
              <a:rPr lang="en-US" b="1" dirty="0"/>
              <a:t>without deviation</a:t>
            </a:r>
            <a:r>
              <a:rPr lang="en-US" dirty="0"/>
              <a:t>.</a:t>
            </a:r>
          </a:p>
          <a:p>
            <a:r>
              <a:rPr lang="en-US" dirty="0"/>
              <a:t>We were open and told patients and parents that we were new to this therapeutic model, but that we were following  the protocol closely. </a:t>
            </a:r>
          </a:p>
          <a:p>
            <a:r>
              <a:rPr lang="en-US" dirty="0"/>
              <a:t>We highlighted the expertise of  Prof C Fairburn and team, especially the research findings from Oxford, Leicester (adult)  and Italy (residential and adolescent).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72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A754E-1CAD-CA48-9CB1-5289C571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the plunge.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72559-4E9D-C94D-9A8D-C3EAF5980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have to be better.</a:t>
            </a:r>
          </a:p>
          <a:p>
            <a:r>
              <a:rPr lang="en-US" dirty="0"/>
              <a:t>We are talking to the patient. </a:t>
            </a:r>
          </a:p>
          <a:p>
            <a:r>
              <a:rPr lang="en-US" dirty="0"/>
              <a:t>Revolution: More than collaboration - We put the patient at </a:t>
            </a:r>
            <a:r>
              <a:rPr lang="en-US" dirty="0" err="1"/>
              <a:t>centre</a:t>
            </a:r>
            <a:r>
              <a:rPr lang="en-US" dirty="0"/>
              <a:t> stage (See Round Table). </a:t>
            </a:r>
          </a:p>
          <a:p>
            <a:r>
              <a:rPr lang="en-US" dirty="0"/>
              <a:t> We had 6 monthly consultation with Arianna </a:t>
            </a:r>
            <a:r>
              <a:rPr lang="en-US" dirty="0" err="1"/>
              <a:t>Banderali</a:t>
            </a:r>
            <a:r>
              <a:rPr lang="en-US" dirty="0"/>
              <a:t> from Italy “You are the therapist, I am your coach”.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54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C584C-00C2-724F-B39E-1DBDA03D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CFB39-FD71-2A49-B40B-8E0839980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NHS Adolescent Unit.</a:t>
            </a:r>
          </a:p>
          <a:p>
            <a:r>
              <a:rPr lang="en-US" dirty="0"/>
              <a:t>We accept medically ill patients.</a:t>
            </a:r>
          </a:p>
          <a:p>
            <a:r>
              <a:rPr lang="en-US" dirty="0"/>
              <a:t>We accept urgent/emergency referrals.</a:t>
            </a:r>
          </a:p>
          <a:p>
            <a:r>
              <a:rPr lang="en-US" dirty="0"/>
              <a:t>We accept detained patients.</a:t>
            </a:r>
          </a:p>
        </p:txBody>
      </p:sp>
    </p:spTree>
    <p:extLst>
      <p:ext uri="{BB962C8B-B14F-4D97-AF65-F5344CB8AC3E}">
        <p14:creationId xmlns:p14="http://schemas.microsoft.com/office/powerpoint/2010/main" val="3524248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701</Words>
  <Application>Microsoft Macintosh PowerPoint</Application>
  <PresentationFormat>Widescreen</PresentationFormat>
  <Paragraphs>80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CBT-E for Inpatient and Day patient Settings</vt:lpstr>
      <vt:lpstr>History</vt:lpstr>
      <vt:lpstr>Why Change ? </vt:lpstr>
      <vt:lpstr>How did we change ?</vt:lpstr>
      <vt:lpstr>Change – the process </vt:lpstr>
      <vt:lpstr>Change – the process.</vt:lpstr>
      <vt:lpstr>Take the plunge!</vt:lpstr>
      <vt:lpstr>Taking the plunge.</vt:lpstr>
      <vt:lpstr>Setting</vt:lpstr>
      <vt:lpstr>Setting </vt:lpstr>
      <vt:lpstr>Engagement is all.</vt:lpstr>
      <vt:lpstr>How do we engage the patient?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CBT-E for Inpatient and Day patient Settings</dc:title>
  <dc:creator>Microsoft Office User</dc:creator>
  <cp:lastModifiedBy>Microsoft Office User</cp:lastModifiedBy>
  <cp:revision>23</cp:revision>
  <dcterms:created xsi:type="dcterms:W3CDTF">2018-05-14T18:33:59Z</dcterms:created>
  <dcterms:modified xsi:type="dcterms:W3CDTF">2018-05-14T21:31:50Z</dcterms:modified>
</cp:coreProperties>
</file>