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60" r:id="rId3"/>
    <p:sldId id="266" r:id="rId4"/>
    <p:sldId id="273" r:id="rId5"/>
    <p:sldId id="264" r:id="rId6"/>
    <p:sldId id="267" r:id="rId7"/>
    <p:sldId id="270"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4985" autoAdjust="0"/>
  </p:normalViewPr>
  <p:slideViewPr>
    <p:cSldViewPr>
      <p:cViewPr varScale="1">
        <p:scale>
          <a:sx n="58" d="100"/>
          <a:sy n="58" d="100"/>
        </p:scale>
        <p:origin x="1932"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288891-E094-45DD-A22D-63D09F2A9392}" type="datetimeFigureOut">
              <a:rPr lang="en-GB" smtClean="0"/>
              <a:t>11/06/2018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BE4B58B-5747-4128-95B6-5A9D681200BC}" type="slidenum">
              <a:rPr lang="en-GB" smtClean="0"/>
              <a:t>‹#›</a:t>
            </a:fld>
            <a:endParaRPr lang="en-GB"/>
          </a:p>
        </p:txBody>
      </p:sp>
    </p:spTree>
    <p:extLst>
      <p:ext uri="{BB962C8B-B14F-4D97-AF65-F5344CB8AC3E}">
        <p14:creationId xmlns:p14="http://schemas.microsoft.com/office/powerpoint/2010/main" val="19534807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‘Mechanical eating’: </a:t>
            </a:r>
            <a:br>
              <a:rPr lang="en-GB" dirty="0"/>
            </a:br>
            <a:br>
              <a:rPr lang="en-GB" dirty="0"/>
            </a:br>
            <a:r>
              <a:rPr lang="en-GB" baseline="0" dirty="0"/>
              <a:t>- Patients encouraged to eat regardless of feelings of fullness or hunger – view food as ‘medication’</a:t>
            </a:r>
          </a:p>
        </p:txBody>
      </p:sp>
      <p:sp>
        <p:nvSpPr>
          <p:cNvPr id="4" name="Slide Number Placeholder 3"/>
          <p:cNvSpPr>
            <a:spLocks noGrp="1"/>
          </p:cNvSpPr>
          <p:nvPr>
            <p:ph type="sldNum" sz="quarter" idx="10"/>
          </p:nvPr>
        </p:nvSpPr>
        <p:spPr/>
        <p:txBody>
          <a:bodyPr/>
          <a:lstStyle/>
          <a:p>
            <a:fld id="{8BE4B58B-5747-4128-95B6-5A9D681200BC}" type="slidenum">
              <a:rPr lang="en-GB" smtClean="0"/>
              <a:t>2</a:t>
            </a:fld>
            <a:endParaRPr lang="en-GB"/>
          </a:p>
        </p:txBody>
      </p:sp>
    </p:spTree>
    <p:extLst>
      <p:ext uri="{BB962C8B-B14F-4D97-AF65-F5344CB8AC3E}">
        <p14:creationId xmlns:p14="http://schemas.microsoft.com/office/powerpoint/2010/main" val="7080297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BE4B58B-5747-4128-95B6-5A9D681200BC}" type="slidenum">
              <a:rPr lang="en-GB" smtClean="0"/>
              <a:t>3</a:t>
            </a:fld>
            <a:endParaRPr lang="en-GB"/>
          </a:p>
        </p:txBody>
      </p:sp>
    </p:spTree>
    <p:extLst>
      <p:ext uri="{BB962C8B-B14F-4D97-AF65-F5344CB8AC3E}">
        <p14:creationId xmlns:p14="http://schemas.microsoft.com/office/powerpoint/2010/main" val="2969650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patient’s role is active</a:t>
            </a:r>
          </a:p>
          <a:p>
            <a:pPr lvl="1"/>
            <a:r>
              <a:rPr lang="en-GB" dirty="0"/>
              <a:t>Not just eating, but also applying cognitive behavioural strategies to handle your ED mindset</a:t>
            </a:r>
          </a:p>
          <a:p>
            <a:pPr lvl="1"/>
            <a:r>
              <a:rPr lang="en-GB" dirty="0"/>
              <a:t>If you eat passively (just because we tell you to), when you come to eat meals by yourself it will still be difficult to manage your ED mindset</a:t>
            </a:r>
          </a:p>
          <a:p>
            <a:pPr lvl="1"/>
            <a:r>
              <a:rPr lang="en-GB" dirty="0"/>
              <a:t>By practising now, you skill yourself up to be your own therapist and be able to manage your own eating after discharge. </a:t>
            </a:r>
          </a:p>
          <a:p>
            <a:r>
              <a:rPr lang="en-GB" dirty="0"/>
              <a:t>Assessment &amp; understanding </a:t>
            </a:r>
          </a:p>
          <a:p>
            <a:pPr lvl="1"/>
            <a:r>
              <a:rPr lang="en-GB" sz="1200" dirty="0"/>
              <a:t>Discuss with the YP which meal they would like to start with and why? Which meal do they struggle with the most? Are they avoiding choosing a certain meal/foods? </a:t>
            </a:r>
          </a:p>
          <a:p>
            <a:pPr lvl="1"/>
            <a:r>
              <a:rPr lang="en-GB" sz="1200" dirty="0"/>
              <a:t>The ‘assessment’ can take place over more than one meal – depends on the YP</a:t>
            </a:r>
          </a:p>
          <a:p>
            <a:pPr lvl="1"/>
            <a:r>
              <a:rPr lang="en-GB" sz="1200" dirty="0"/>
              <a:t>This meal is about listening, building engagement/ rapport and developing an understanding of the YP’s difficulties, thoughts, feelings, behaviours, rituals etc.</a:t>
            </a:r>
          </a:p>
          <a:p>
            <a:pPr lvl="1"/>
            <a:r>
              <a:rPr lang="en-GB" sz="1200" dirty="0"/>
              <a:t>Be on the look out for idiosyncratic dietary rules, such as avoiding eating more than others</a:t>
            </a:r>
          </a:p>
          <a:p>
            <a:pPr lvl="1"/>
            <a:r>
              <a:rPr lang="en-GB" sz="1200" dirty="0"/>
              <a:t>Bring paper for yourself and the YP – offer them the opportunity to make their own notes or use their CBT-E self-monitoring record sheets</a:t>
            </a:r>
          </a:p>
          <a:p>
            <a:pPr lvl="1"/>
            <a:r>
              <a:rPr lang="en-GB" sz="2600" dirty="0"/>
              <a:t>Depending on the YP, prompting may be needed if they are struggling to voice their thoughts and feelings</a:t>
            </a:r>
          </a:p>
          <a:p>
            <a:pPr lvl="1"/>
            <a:r>
              <a:rPr lang="en-GB" sz="2600" dirty="0"/>
              <a:t>No challenging yet (this comes later)</a:t>
            </a:r>
          </a:p>
          <a:p>
            <a:pPr lvl="1"/>
            <a:r>
              <a:rPr lang="en-GB" sz="2600" dirty="0"/>
              <a:t>Not giving feedback to change their eating behaviour (smearing, crumbing etc. – this comes later)</a:t>
            </a:r>
          </a:p>
          <a:p>
            <a:pPr lvl="1"/>
            <a:r>
              <a:rPr lang="en-GB" sz="2600" dirty="0"/>
              <a:t>Think about what information you may wish to gather for future meals</a:t>
            </a:r>
          </a:p>
          <a:p>
            <a:pPr lvl="1"/>
            <a:r>
              <a:rPr lang="en-GB" sz="2600" dirty="0"/>
              <a:t>Ensure the YP understands the difference between thoughts and feelings</a:t>
            </a:r>
          </a:p>
          <a:p>
            <a:pPr lvl="1"/>
            <a:r>
              <a:rPr lang="en-GB" sz="2600" dirty="0"/>
              <a:t>Record their thoughts, feelings and behaviours, using direct quotes where possible. These act as a baseline when comparing to future meals and noticing patterns of thoughts/behaviours</a:t>
            </a:r>
          </a:p>
          <a:p>
            <a:pPr lvl="1"/>
            <a:r>
              <a:rPr lang="en-GB" sz="2600" dirty="0"/>
              <a:t>Can be a bit flexible with the time limit – takes longer to talk and eat! Staff discretion how much time allocated before thinking about Ensure replacement</a:t>
            </a:r>
          </a:p>
          <a:p>
            <a:pPr lvl="0"/>
            <a:r>
              <a:rPr lang="en-GB" sz="2600" dirty="0"/>
              <a:t>Notice ED mindset</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GB" sz="2800" dirty="0"/>
              <a:t>Cognitions are elicited for the purpose of decentring / challenging / acting opposite. Balance carefully.</a:t>
            </a:r>
          </a:p>
          <a:p>
            <a:pPr lvl="1"/>
            <a:r>
              <a:rPr lang="en-GB" sz="2600" dirty="0"/>
              <a:t>Elicit</a:t>
            </a:r>
            <a:r>
              <a:rPr lang="en-GB" sz="2600" baseline="0" dirty="0"/>
              <a:t> cognitions with the aim of change; be aware of increasing rumination, or the young person persuading themselves in favour of the ED mindset. </a:t>
            </a:r>
          </a:p>
          <a:p>
            <a:pPr lvl="0"/>
            <a:r>
              <a:rPr lang="en-GB" sz="2600" baseline="0" dirty="0"/>
              <a:t>Review monitoring forms</a:t>
            </a:r>
          </a:p>
          <a:p>
            <a:pPr lvl="1"/>
            <a:r>
              <a:rPr lang="en-GB" sz="2800" dirty="0"/>
              <a:t>Some behaviours may have become so automatic, the YP may not even realise they are engaging in them (body-checking, rituals, dietary rules, small mouthfuls etc.) – this is the chance to un-pick some of these behaviours, draw their attention to it and get them to question it/reflect on whether this may be a result of their ED (distance the behaviour) and offer them the chance to act on the thought in a different way</a:t>
            </a:r>
          </a:p>
          <a:p>
            <a:pPr lvl="1"/>
            <a:r>
              <a:rPr lang="en-GB" sz="2800" dirty="0"/>
              <a:t>Ask YP to practice self-monitoring in real-time during meals and offer the time to review the records together later</a:t>
            </a:r>
          </a:p>
          <a:p>
            <a:pPr lvl="1"/>
            <a:r>
              <a:rPr lang="en-GB" sz="2800" dirty="0"/>
              <a:t>Reviewing recorded sheets and make a plan with what to tackle first</a:t>
            </a:r>
          </a:p>
          <a:p>
            <a:pPr lvl="0"/>
            <a:endParaRPr lang="en-GB" sz="2600" baseline="0" dirty="0"/>
          </a:p>
          <a:p>
            <a:pPr lvl="0"/>
            <a:endParaRPr lang="en-GB" sz="2600" baseline="0" dirty="0"/>
          </a:p>
          <a:p>
            <a:pPr lvl="0"/>
            <a:endParaRPr lang="en-GB" sz="2600" baseline="0" dirty="0"/>
          </a:p>
          <a:p>
            <a:pPr lvl="0"/>
            <a:endParaRPr lang="en-GB" sz="2600" baseline="0" dirty="0"/>
          </a:p>
          <a:p>
            <a:pPr lvl="0"/>
            <a:endParaRPr lang="en-GB" sz="1200" dirty="0"/>
          </a:p>
          <a:p>
            <a:endParaRPr lang="en-GB" dirty="0"/>
          </a:p>
          <a:p>
            <a:endParaRPr lang="en-GB" dirty="0"/>
          </a:p>
        </p:txBody>
      </p:sp>
      <p:sp>
        <p:nvSpPr>
          <p:cNvPr id="4" name="Slide Number Placeholder 3"/>
          <p:cNvSpPr>
            <a:spLocks noGrp="1"/>
          </p:cNvSpPr>
          <p:nvPr>
            <p:ph type="sldNum" sz="quarter" idx="10"/>
          </p:nvPr>
        </p:nvSpPr>
        <p:spPr/>
        <p:txBody>
          <a:bodyPr/>
          <a:lstStyle/>
          <a:p>
            <a:fld id="{8BE4B58B-5747-4128-95B6-5A9D681200BC}" type="slidenum">
              <a:rPr lang="en-GB" smtClean="0"/>
              <a:t>4</a:t>
            </a:fld>
            <a:endParaRPr lang="en-GB"/>
          </a:p>
        </p:txBody>
      </p:sp>
    </p:spTree>
    <p:extLst>
      <p:ext uri="{BB962C8B-B14F-4D97-AF65-F5344CB8AC3E}">
        <p14:creationId xmlns:p14="http://schemas.microsoft.com/office/powerpoint/2010/main" val="3809788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2400" dirty="0"/>
              <a:t>Be curious, not judgemental or authoritative  – get the YP to question themselves</a:t>
            </a:r>
          </a:p>
          <a:p>
            <a:r>
              <a:rPr lang="en-GB" sz="2400" dirty="0"/>
              <a:t>Question thoughts and behaviours</a:t>
            </a:r>
          </a:p>
          <a:p>
            <a:r>
              <a:rPr lang="en-GB" sz="2400" dirty="0"/>
              <a:t>Notice/acknowledge thoughts associated with ED mindset, and as with other CBT approaches, identify patterns such as </a:t>
            </a:r>
          </a:p>
          <a:p>
            <a:pPr lvl="1"/>
            <a:r>
              <a:rPr lang="en-GB" sz="2000" dirty="0"/>
              <a:t>black and white thinking, mindreading, predicting the future, catastrophising, jumping to conclusions, etc.</a:t>
            </a:r>
            <a:endParaRPr lang="en-GB" sz="2400" dirty="0"/>
          </a:p>
          <a:p>
            <a:r>
              <a:rPr lang="en-GB" sz="2400" dirty="0"/>
              <a:t>Focus on effect on preoccupation</a:t>
            </a:r>
          </a:p>
          <a:p>
            <a:r>
              <a:rPr lang="en-GB" sz="2400" dirty="0"/>
              <a:t>	 whether the thoughts and behaviours help them to manage the meal or keep them feeling anxious about eating. </a:t>
            </a:r>
          </a:p>
          <a:p>
            <a:r>
              <a:rPr lang="en-GB" sz="2400" dirty="0"/>
              <a:t>Link to Life Design</a:t>
            </a:r>
          </a:p>
          <a:p>
            <a:r>
              <a:rPr lang="en-GB" sz="2400" dirty="0"/>
              <a:t>	young people</a:t>
            </a:r>
            <a:r>
              <a:rPr lang="en-GB" sz="2400" baseline="0" dirty="0"/>
              <a:t> want to be able to eat in restaurants with their friends, go on dates, eat at school, </a:t>
            </a:r>
            <a:r>
              <a:rPr lang="en-GB" sz="2400" baseline="0" dirty="0" err="1"/>
              <a:t>etc</a:t>
            </a:r>
            <a:r>
              <a:rPr lang="en-GB" sz="2400" baseline="0" dirty="0"/>
              <a:t> etc. this is a chance to experiment, rehearse coping, </a:t>
            </a:r>
            <a:r>
              <a:rPr lang="en-GB" sz="2400" baseline="0" dirty="0" err="1"/>
              <a:t>etc</a:t>
            </a:r>
            <a:r>
              <a:rPr lang="en-GB" sz="2400" baseline="0" dirty="0"/>
              <a:t> to build confidence. </a:t>
            </a:r>
            <a:endParaRPr lang="en-GB" sz="2400" dirty="0"/>
          </a:p>
          <a:p>
            <a:endParaRPr lang="en-GB" dirty="0"/>
          </a:p>
        </p:txBody>
      </p:sp>
      <p:sp>
        <p:nvSpPr>
          <p:cNvPr id="4" name="Slide Number Placeholder 3"/>
          <p:cNvSpPr>
            <a:spLocks noGrp="1"/>
          </p:cNvSpPr>
          <p:nvPr>
            <p:ph type="sldNum" sz="quarter" idx="10"/>
          </p:nvPr>
        </p:nvSpPr>
        <p:spPr/>
        <p:txBody>
          <a:bodyPr/>
          <a:lstStyle/>
          <a:p>
            <a:fld id="{8BE4B58B-5747-4128-95B6-5A9D681200BC}" type="slidenum">
              <a:rPr lang="en-GB" smtClean="0"/>
              <a:t>5</a:t>
            </a:fld>
            <a:endParaRPr lang="en-GB"/>
          </a:p>
        </p:txBody>
      </p:sp>
    </p:spTree>
    <p:extLst>
      <p:ext uri="{BB962C8B-B14F-4D97-AF65-F5344CB8AC3E}">
        <p14:creationId xmlns:p14="http://schemas.microsoft.com/office/powerpoint/2010/main" val="24796843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dirty="0"/>
              <a:t>Some young people may engage well with directly challenging their thoughts, e.g. alternative statements using flashcards or visual reminders </a:t>
            </a:r>
            <a:r>
              <a:rPr lang="en-GB" sz="1200" i="1" dirty="0"/>
              <a:t>(</a:t>
            </a:r>
            <a:r>
              <a:rPr lang="en-GB" sz="1200" i="1" dirty="0" err="1"/>
              <a:t>e.g</a:t>
            </a:r>
            <a:r>
              <a:rPr lang="en-GB" sz="1200" i="1" dirty="0"/>
              <a:t> “I don’t want to have it as I don’t want to enjoy it” -&gt; It is a normal biological response to enjoy certain foods, this does not make me greedy)</a:t>
            </a:r>
          </a:p>
          <a:p>
            <a:r>
              <a:rPr lang="en-GB" sz="1200" dirty="0"/>
              <a:t>Others will benefit from distancing from the thoughts; rather than engaging with them, just recognise that it is the ED mindset, and focus on changing mindset (skills such as opposite emotion action, imagery and behaviour to get self into recovery mindset, distraction, reviewing pros and cons if motivation is wobbly)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Plan meals that directly tackle rules, such as eating more than others, in addition to increasing the range of food eaten. </a:t>
            </a:r>
          </a:p>
          <a:p>
            <a:endParaRPr lang="en-GB" dirty="0"/>
          </a:p>
          <a:p>
            <a:r>
              <a:rPr lang="en-GB" sz="2000" dirty="0"/>
              <a:t>Eating all the planned food</a:t>
            </a:r>
          </a:p>
          <a:p>
            <a:pPr lvl="1"/>
            <a:r>
              <a:rPr lang="en-GB" sz="1800" dirty="0"/>
              <a:t>“Sticking to the meal plan will help you to feel in control during the weight restoration phase; this way you can predict the rate of weight regain.” </a:t>
            </a:r>
          </a:p>
          <a:p>
            <a:r>
              <a:rPr lang="en-GB" sz="2000" dirty="0"/>
              <a:t>Eating without being influenced by internal signs of hunger and fullness</a:t>
            </a:r>
          </a:p>
          <a:p>
            <a:pPr lvl="1"/>
            <a:r>
              <a:rPr lang="en-GB" sz="1800" dirty="0"/>
              <a:t>“Try to eat without being influenced by feelings of hunger or fullness because they are altered by your physical state” (refer to starvation syndrome and changes to gut and transit)</a:t>
            </a:r>
          </a:p>
          <a:p>
            <a:r>
              <a:rPr lang="en-GB" sz="2000" dirty="0"/>
              <a:t>Eating without being influenced by preoccupations of eating and food</a:t>
            </a:r>
          </a:p>
          <a:p>
            <a:pPr lvl="1"/>
            <a:r>
              <a:rPr lang="en-GB" sz="1800" dirty="0"/>
              <a:t>“Say to yourself that these are the expressions of the eating problem mindset that you want to change”</a:t>
            </a:r>
          </a:p>
          <a:p>
            <a:r>
              <a:rPr lang="en-GB" sz="2400" dirty="0"/>
              <a:t>Utilise general CBT skills to gently question thoughts, including referring to previous psychoeducation</a:t>
            </a:r>
          </a:p>
          <a:p>
            <a:pPr lvl="1"/>
            <a:r>
              <a:rPr lang="en-GB" sz="2000" dirty="0"/>
              <a:t>shades of grey thinking, focussing on facts not feelings, moving attention away from the food / internal states to the room, people, conversation, etc. </a:t>
            </a:r>
          </a:p>
          <a:p>
            <a:r>
              <a:rPr lang="en-GB" sz="2400" dirty="0"/>
              <a:t>Distancing</a:t>
            </a:r>
            <a:r>
              <a:rPr lang="en-GB" sz="2200" dirty="0"/>
              <a:t> the behaviour from thoughts and preoccupations on eating and food</a:t>
            </a:r>
          </a:p>
          <a:p>
            <a:pPr lvl="1"/>
            <a:r>
              <a:rPr lang="en-GB" sz="2000" dirty="0"/>
              <a:t>“Do not follow the thoughts of your eating problem mindset, do the opposite”</a:t>
            </a:r>
          </a:p>
          <a:p>
            <a:r>
              <a:rPr lang="en-GB" sz="2400" dirty="0"/>
              <a:t>Avoiding rituals at the table</a:t>
            </a:r>
          </a:p>
          <a:p>
            <a:pPr lvl="1"/>
            <a:r>
              <a:rPr lang="en-GB" sz="2000" dirty="0"/>
              <a:t>Dissuade the patient from unusual habits or any rituals that attempt to control eating or make food unpalatable.</a:t>
            </a:r>
          </a:p>
          <a:p>
            <a:r>
              <a:rPr lang="en-GB" sz="2400" dirty="0"/>
              <a:t>Using the self-monitoring record in real time</a:t>
            </a:r>
          </a:p>
          <a:p>
            <a:endParaRPr lang="en-GB" sz="2400" dirty="0"/>
          </a:p>
          <a:p>
            <a:r>
              <a:rPr lang="en-GB" sz="2200" dirty="0"/>
              <a:t>“</a:t>
            </a:r>
            <a:endParaRPr lang="en-GB" sz="1800" dirty="0"/>
          </a:p>
          <a:p>
            <a:endParaRPr lang="en-GB" dirty="0"/>
          </a:p>
        </p:txBody>
      </p:sp>
      <p:sp>
        <p:nvSpPr>
          <p:cNvPr id="4" name="Slide Number Placeholder 3"/>
          <p:cNvSpPr>
            <a:spLocks noGrp="1"/>
          </p:cNvSpPr>
          <p:nvPr>
            <p:ph type="sldNum" sz="quarter" idx="10"/>
          </p:nvPr>
        </p:nvSpPr>
        <p:spPr/>
        <p:txBody>
          <a:bodyPr/>
          <a:lstStyle/>
          <a:p>
            <a:fld id="{8BE4B58B-5747-4128-95B6-5A9D681200BC}" type="slidenum">
              <a:rPr lang="en-GB" smtClean="0"/>
              <a:t>6</a:t>
            </a:fld>
            <a:endParaRPr lang="en-GB"/>
          </a:p>
        </p:txBody>
      </p:sp>
    </p:spTree>
    <p:extLst>
      <p:ext uri="{BB962C8B-B14F-4D97-AF65-F5344CB8AC3E}">
        <p14:creationId xmlns:p14="http://schemas.microsoft.com/office/powerpoint/2010/main" val="880770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59C6910D-B288-4F15-BB70-45A1250FA2CD}"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528199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9C6910D-B288-4F15-BB70-45A1250FA2CD}"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353262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9C6910D-B288-4F15-BB70-45A1250FA2CD}"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2987966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59C6910D-B288-4F15-BB70-45A1250FA2CD}"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3457423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9C6910D-B288-4F15-BB70-45A1250FA2CD}" type="datetimeFigureOut">
              <a:rPr lang="en-GB" smtClean="0"/>
              <a:t>11/06/2018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2434449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59C6910D-B288-4F15-BB70-45A1250FA2CD}" type="datetimeFigureOut">
              <a:rPr lang="en-GB" smtClean="0"/>
              <a:t>11/06/2018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400885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59C6910D-B288-4F15-BB70-45A1250FA2CD}" type="datetimeFigureOut">
              <a:rPr lang="en-GB" smtClean="0"/>
              <a:t>11/06/2018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4193303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59C6910D-B288-4F15-BB70-45A1250FA2CD}" type="datetimeFigureOut">
              <a:rPr lang="en-GB" smtClean="0"/>
              <a:t>11/06/2018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31770581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C6910D-B288-4F15-BB70-45A1250FA2CD}" type="datetimeFigureOut">
              <a:rPr lang="en-GB" smtClean="0"/>
              <a:t>11/06/2018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33570793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C6910D-B288-4F15-BB70-45A1250FA2CD}" type="datetimeFigureOut">
              <a:rPr lang="en-GB" smtClean="0"/>
              <a:t>11/06/2018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2953214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9C6910D-B288-4F15-BB70-45A1250FA2CD}" type="datetimeFigureOut">
              <a:rPr lang="en-GB" smtClean="0"/>
              <a:t>11/06/2018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C33CF57-18D0-4FA8-A970-D4FC381C1748}" type="slidenum">
              <a:rPr lang="en-GB" smtClean="0"/>
              <a:t>‹#›</a:t>
            </a:fld>
            <a:endParaRPr lang="en-GB"/>
          </a:p>
        </p:txBody>
      </p:sp>
    </p:spTree>
    <p:extLst>
      <p:ext uri="{BB962C8B-B14F-4D97-AF65-F5344CB8AC3E}">
        <p14:creationId xmlns:p14="http://schemas.microsoft.com/office/powerpoint/2010/main" val="28964018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C6910D-B288-4F15-BB70-45A1250FA2CD}" type="datetimeFigureOut">
              <a:rPr lang="en-GB" smtClean="0"/>
              <a:t>11/06/2018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33CF57-18D0-4FA8-A970-D4FC381C1748}" type="slidenum">
              <a:rPr lang="en-GB" smtClean="0"/>
              <a:t>‹#›</a:t>
            </a:fld>
            <a:endParaRPr lang="en-GB"/>
          </a:p>
        </p:txBody>
      </p:sp>
    </p:spTree>
    <p:extLst>
      <p:ext uri="{BB962C8B-B14F-4D97-AF65-F5344CB8AC3E}">
        <p14:creationId xmlns:p14="http://schemas.microsoft.com/office/powerpoint/2010/main" val="2475089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060848"/>
            <a:ext cx="7776864" cy="2262113"/>
          </a:xfrm>
        </p:spPr>
        <p:txBody>
          <a:bodyPr>
            <a:normAutofit/>
          </a:bodyPr>
          <a:lstStyle/>
          <a:p>
            <a:r>
              <a:rPr lang="en-GB" sz="6600" b="1" dirty="0">
                <a:solidFill>
                  <a:srgbClr val="FF0000"/>
                </a:solidFill>
              </a:rPr>
              <a:t>CBT-E Assisted Eating at HFU</a:t>
            </a:r>
          </a:p>
        </p:txBody>
      </p:sp>
    </p:spTree>
    <p:extLst>
      <p:ext uri="{BB962C8B-B14F-4D97-AF65-F5344CB8AC3E}">
        <p14:creationId xmlns:p14="http://schemas.microsoft.com/office/powerpoint/2010/main" val="1561280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Aims of assisted eating/meals</a:t>
            </a:r>
          </a:p>
        </p:txBody>
      </p:sp>
      <p:sp>
        <p:nvSpPr>
          <p:cNvPr id="3" name="Content Placeholder 2"/>
          <p:cNvSpPr>
            <a:spLocks noGrp="1"/>
          </p:cNvSpPr>
          <p:nvPr>
            <p:ph idx="1"/>
          </p:nvPr>
        </p:nvSpPr>
        <p:spPr/>
        <p:txBody>
          <a:bodyPr>
            <a:normAutofit fontScale="92500" lnSpcReduction="10000"/>
          </a:bodyPr>
          <a:lstStyle/>
          <a:p>
            <a:r>
              <a:rPr lang="en-GB" sz="2400" dirty="0"/>
              <a:t>To apply </a:t>
            </a:r>
            <a:r>
              <a:rPr lang="en-GB" sz="2400" b="1" dirty="0"/>
              <a:t>cognitive behavioural strategies </a:t>
            </a:r>
            <a:r>
              <a:rPr lang="en-GB" sz="2400" dirty="0"/>
              <a:t>during meals</a:t>
            </a:r>
          </a:p>
          <a:p>
            <a:r>
              <a:rPr lang="en-GB" sz="2400" dirty="0"/>
              <a:t>Exactly what assisted eating addresses depends on the nature of the patient’s difficulties/their formulation</a:t>
            </a:r>
          </a:p>
          <a:p>
            <a:r>
              <a:rPr lang="en-GB" sz="2400" dirty="0"/>
              <a:t>Help the patient to </a:t>
            </a:r>
            <a:r>
              <a:rPr lang="en-GB" sz="2400" b="1" dirty="0"/>
              <a:t>eat ‘actively’,</a:t>
            </a:r>
            <a:r>
              <a:rPr lang="en-GB" sz="2400" dirty="0"/>
              <a:t> not ‘passively’</a:t>
            </a:r>
          </a:p>
          <a:p>
            <a:r>
              <a:rPr lang="en-GB" sz="2400" dirty="0"/>
              <a:t>Help the patient </a:t>
            </a:r>
            <a:r>
              <a:rPr lang="en-GB" sz="2400" b="1" dirty="0"/>
              <a:t>recognise unhelpful thoughts and decentre </a:t>
            </a:r>
            <a:r>
              <a:rPr lang="en-GB" sz="2400" dirty="0"/>
              <a:t>from these</a:t>
            </a:r>
          </a:p>
          <a:p>
            <a:r>
              <a:rPr lang="en-GB" sz="2400" dirty="0"/>
              <a:t>Help the patient to </a:t>
            </a:r>
            <a:r>
              <a:rPr lang="en-GB" sz="2400" b="1" dirty="0"/>
              <a:t>distance behaviour </a:t>
            </a:r>
            <a:r>
              <a:rPr lang="en-GB" sz="2400" dirty="0"/>
              <a:t>from thoughts, choosing instead to behave within a ‘recovery </a:t>
            </a:r>
            <a:r>
              <a:rPr lang="en-GB" sz="2400" dirty="0" err="1"/>
              <a:t>mindset</a:t>
            </a:r>
            <a:r>
              <a:rPr lang="en-GB" sz="2400" dirty="0"/>
              <a:t>’</a:t>
            </a:r>
          </a:p>
          <a:p>
            <a:r>
              <a:rPr lang="en-GB" sz="2400" dirty="0"/>
              <a:t>Address ritualistic eating behaviour</a:t>
            </a:r>
          </a:p>
          <a:p>
            <a:pPr marL="0" indent="0">
              <a:buNone/>
            </a:pPr>
            <a:r>
              <a:rPr lang="en-GB" sz="2400" dirty="0"/>
              <a:t>As with all CBTE procedures, the structure is to </a:t>
            </a:r>
          </a:p>
          <a:p>
            <a:pPr marL="857250" lvl="1" indent="-457200">
              <a:buAutoNum type="arabicPeriod"/>
            </a:pPr>
            <a:r>
              <a:rPr lang="en-GB" sz="2000" dirty="0"/>
              <a:t>identify the problem, </a:t>
            </a:r>
          </a:p>
          <a:p>
            <a:pPr marL="857250" lvl="1" indent="-457200">
              <a:buAutoNum type="arabicPeriod"/>
            </a:pPr>
            <a:r>
              <a:rPr lang="en-GB" sz="2000" dirty="0"/>
              <a:t>educate about the problem, and then </a:t>
            </a:r>
          </a:p>
          <a:p>
            <a:pPr marL="857250" lvl="1" indent="-457200">
              <a:buAutoNum type="arabicPeriod"/>
            </a:pPr>
            <a:r>
              <a:rPr lang="en-GB" sz="2000" dirty="0"/>
              <a:t>address the maintaining mechanisms.</a:t>
            </a:r>
          </a:p>
          <a:p>
            <a:endParaRPr lang="en-GB" sz="2400" dirty="0"/>
          </a:p>
          <a:p>
            <a:endParaRPr lang="en-GB" sz="2800" dirty="0"/>
          </a:p>
          <a:p>
            <a:endParaRPr lang="en-GB" sz="2800" dirty="0"/>
          </a:p>
          <a:p>
            <a:endParaRPr lang="en-GB" dirty="0"/>
          </a:p>
        </p:txBody>
      </p:sp>
    </p:spTree>
    <p:extLst>
      <p:ext uri="{BB962C8B-B14F-4D97-AF65-F5344CB8AC3E}">
        <p14:creationId xmlns:p14="http://schemas.microsoft.com/office/powerpoint/2010/main" val="39818307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332656"/>
            <a:ext cx="8229600" cy="6264696"/>
          </a:xfrm>
        </p:spPr>
        <p:txBody>
          <a:bodyPr>
            <a:noAutofit/>
          </a:bodyPr>
          <a:lstStyle/>
          <a:p>
            <a:pPr marL="0" indent="0">
              <a:buNone/>
            </a:pPr>
            <a:r>
              <a:rPr lang="en-GB" sz="2400" b="1" dirty="0"/>
              <a:t>General open questions such as: </a:t>
            </a:r>
          </a:p>
          <a:p>
            <a:r>
              <a:rPr lang="en-GB" sz="2400" b="1" dirty="0"/>
              <a:t>Before meal: </a:t>
            </a:r>
            <a:r>
              <a:rPr lang="en-GB" sz="2400" i="1" dirty="0"/>
              <a:t>Any initial thoughts or worries? How did you manage your anxiety?</a:t>
            </a:r>
          </a:p>
          <a:p>
            <a:r>
              <a:rPr lang="en-GB" sz="2400" b="1" dirty="0"/>
              <a:t>Looking at the food presented: </a:t>
            </a:r>
            <a:r>
              <a:rPr lang="en-GB" sz="2400" i="1" dirty="0"/>
              <a:t>Talk me through what you’re thinking. Thoughts on portion size? What made you choose that meal for your lunch choice – is it something you’ve had at home/‘safe food’? Which part are you going to start with and why? Are you tempted to try to use any dietary rules? </a:t>
            </a:r>
          </a:p>
          <a:p>
            <a:r>
              <a:rPr lang="en-GB" sz="2400" b="1" dirty="0"/>
              <a:t>During meal:  </a:t>
            </a:r>
            <a:r>
              <a:rPr lang="en-GB" sz="2400" i="1" dirty="0"/>
              <a:t>I noticed you have divided the vegetables, carbs and main meal up and wondered why that was? I was wondering what made you start with the smallest slice of toast? How are you doing for time? Try to complete your self-monitoring sheets to record your thoughts, feelings and behaviours in real-time. </a:t>
            </a:r>
            <a:endParaRPr lang="en-GB" sz="2400" dirty="0"/>
          </a:p>
          <a:p>
            <a:r>
              <a:rPr lang="en-GB" sz="2400" b="1" dirty="0"/>
              <a:t>After meal: </a:t>
            </a:r>
            <a:r>
              <a:rPr lang="en-GB" sz="2400" i="1" dirty="0"/>
              <a:t>How are you going to manage your anxiety/urges to purge or body-check on supervision? </a:t>
            </a:r>
            <a:endParaRPr lang="en-GB" sz="2400" dirty="0"/>
          </a:p>
        </p:txBody>
      </p:sp>
    </p:spTree>
    <p:extLst>
      <p:ext uri="{BB962C8B-B14F-4D97-AF65-F5344CB8AC3E}">
        <p14:creationId xmlns:p14="http://schemas.microsoft.com/office/powerpoint/2010/main" val="2014360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solidFill>
                  <a:srgbClr val="FF0000"/>
                </a:solidFill>
              </a:rPr>
              <a:t>1. Identify the problem</a:t>
            </a:r>
          </a:p>
        </p:txBody>
      </p:sp>
      <p:sp>
        <p:nvSpPr>
          <p:cNvPr id="3" name="Content Placeholder 2"/>
          <p:cNvSpPr>
            <a:spLocks noGrp="1"/>
          </p:cNvSpPr>
          <p:nvPr>
            <p:ph idx="1"/>
          </p:nvPr>
        </p:nvSpPr>
        <p:spPr/>
        <p:txBody>
          <a:bodyPr/>
          <a:lstStyle/>
          <a:p>
            <a:r>
              <a:rPr lang="en-GB" dirty="0"/>
              <a:t>Socialise the patient to take an active role</a:t>
            </a:r>
          </a:p>
          <a:p>
            <a:r>
              <a:rPr lang="en-GB" dirty="0"/>
              <a:t>Self monitor in real time</a:t>
            </a:r>
          </a:p>
          <a:p>
            <a:r>
              <a:rPr lang="en-GB" dirty="0"/>
              <a:t>First meal for assessment</a:t>
            </a:r>
          </a:p>
          <a:p>
            <a:r>
              <a:rPr lang="en-GB" dirty="0"/>
              <a:t>Notice ED mindset; patterns in thoughts, behaviours, feelings</a:t>
            </a:r>
          </a:p>
          <a:p>
            <a:r>
              <a:rPr lang="en-GB" dirty="0"/>
              <a:t>Review other monitoring forms to identify rules / behaviours to tackle, and plan </a:t>
            </a:r>
          </a:p>
          <a:p>
            <a:endParaRPr lang="en-GB" dirty="0"/>
          </a:p>
        </p:txBody>
      </p:sp>
    </p:spTree>
    <p:extLst>
      <p:ext uri="{BB962C8B-B14F-4D97-AF65-F5344CB8AC3E}">
        <p14:creationId xmlns:p14="http://schemas.microsoft.com/office/powerpoint/2010/main" val="16889486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4000" b="1" dirty="0">
                <a:solidFill>
                  <a:srgbClr val="FF0000"/>
                </a:solidFill>
              </a:rPr>
              <a:t>2. Explore / educate </a:t>
            </a:r>
          </a:p>
        </p:txBody>
      </p:sp>
      <p:sp>
        <p:nvSpPr>
          <p:cNvPr id="3" name="Content Placeholder 2"/>
          <p:cNvSpPr>
            <a:spLocks noGrp="1"/>
          </p:cNvSpPr>
          <p:nvPr>
            <p:ph idx="1"/>
          </p:nvPr>
        </p:nvSpPr>
        <p:spPr>
          <a:xfrm>
            <a:off x="457200" y="1484784"/>
            <a:ext cx="8229600" cy="4896544"/>
          </a:xfrm>
        </p:spPr>
        <p:txBody>
          <a:bodyPr>
            <a:normAutofit fontScale="92500" lnSpcReduction="20000"/>
          </a:bodyPr>
          <a:lstStyle/>
          <a:p>
            <a:pPr marL="0" indent="0">
              <a:buNone/>
            </a:pPr>
            <a:r>
              <a:rPr lang="en-GB" sz="2400" b="1" u="sng" dirty="0"/>
              <a:t>Examples</a:t>
            </a:r>
          </a:p>
          <a:p>
            <a:pPr marL="0" indent="0">
              <a:buNone/>
            </a:pPr>
            <a:r>
              <a:rPr lang="en-GB" sz="2400" i="1" dirty="0"/>
              <a:t>‘Have you noticed yourself doing…?’</a:t>
            </a:r>
          </a:p>
          <a:p>
            <a:pPr marL="0" indent="0">
              <a:buNone/>
            </a:pPr>
            <a:r>
              <a:rPr lang="en-GB" sz="2400" i="1" dirty="0"/>
              <a:t>‘How do you think you’re doing for time…?’</a:t>
            </a:r>
          </a:p>
          <a:p>
            <a:pPr marL="0" indent="0">
              <a:buNone/>
            </a:pPr>
            <a:r>
              <a:rPr lang="en-GB" sz="2400" i="1" dirty="0"/>
              <a:t>‘What happens if you…?’</a:t>
            </a:r>
          </a:p>
          <a:p>
            <a:pPr marL="0" indent="0">
              <a:buNone/>
            </a:pPr>
            <a:r>
              <a:rPr lang="en-GB" sz="2400" i="1" dirty="0"/>
              <a:t>‘Is that something you have always done…?’</a:t>
            </a:r>
          </a:p>
          <a:p>
            <a:pPr marL="0" indent="0">
              <a:buNone/>
            </a:pPr>
            <a:r>
              <a:rPr lang="en-GB" sz="2400" i="1" dirty="0"/>
              <a:t>‘Does it keep you stuck in the ED mindset or help you move into recovery mindset?’</a:t>
            </a:r>
          </a:p>
          <a:p>
            <a:pPr marL="0" indent="0">
              <a:buNone/>
            </a:pPr>
            <a:endParaRPr lang="en-GB" sz="2400" i="1" dirty="0"/>
          </a:p>
          <a:p>
            <a:r>
              <a:rPr lang="en-GB" sz="2400" dirty="0"/>
              <a:t>Be curious, not judgemental or authoritative </a:t>
            </a:r>
            <a:r>
              <a:rPr lang="en-GB" sz="2400" dirty="0"/>
              <a:t> </a:t>
            </a:r>
            <a:r>
              <a:rPr lang="en-GB" sz="2400" dirty="0"/>
              <a:t>Question thoughts and behaviours</a:t>
            </a:r>
          </a:p>
          <a:p>
            <a:r>
              <a:rPr lang="en-GB" sz="2400" dirty="0"/>
              <a:t>Notice/acknowledge thoughts associated with ED mindset, and identify patterns </a:t>
            </a:r>
          </a:p>
          <a:p>
            <a:r>
              <a:rPr lang="en-GB" sz="2400" dirty="0"/>
              <a:t>Focus on the effect on </a:t>
            </a:r>
            <a:r>
              <a:rPr lang="en-GB" sz="2400" i="1" dirty="0"/>
              <a:t>preoccupation</a:t>
            </a:r>
            <a:endParaRPr lang="en-GB" sz="2400" dirty="0"/>
          </a:p>
          <a:p>
            <a:r>
              <a:rPr lang="en-GB" sz="2400" dirty="0"/>
              <a:t>Link to formulation and Life Design</a:t>
            </a:r>
          </a:p>
          <a:p>
            <a:endParaRPr lang="en-GB" sz="2400" dirty="0"/>
          </a:p>
          <a:p>
            <a:endParaRPr lang="en-GB" sz="2400" i="1" dirty="0"/>
          </a:p>
          <a:p>
            <a:endParaRPr lang="en-GB" sz="2400" i="1" dirty="0"/>
          </a:p>
          <a:p>
            <a:pPr marL="0" indent="0">
              <a:buNone/>
            </a:pPr>
            <a:endParaRPr lang="en-GB" sz="2400" i="1" dirty="0"/>
          </a:p>
          <a:p>
            <a:endParaRPr lang="en-GB" dirty="0"/>
          </a:p>
          <a:p>
            <a:endParaRPr lang="en-GB" dirty="0"/>
          </a:p>
        </p:txBody>
      </p:sp>
    </p:spTree>
    <p:extLst>
      <p:ext uri="{BB962C8B-B14F-4D97-AF65-F5344CB8AC3E}">
        <p14:creationId xmlns:p14="http://schemas.microsoft.com/office/powerpoint/2010/main" val="22509502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b="1" dirty="0">
                <a:solidFill>
                  <a:srgbClr val="FF0000"/>
                </a:solidFill>
              </a:rPr>
              <a:t>3. Practice alternative </a:t>
            </a:r>
            <a:r>
              <a:rPr lang="en-GB" b="1" dirty="0" err="1">
                <a:solidFill>
                  <a:srgbClr val="FF0000"/>
                </a:solidFill>
              </a:rPr>
              <a:t>mindset</a:t>
            </a:r>
            <a:endParaRPr lang="en-GB" b="1" dirty="0">
              <a:solidFill>
                <a:srgbClr val="FF0000"/>
              </a:solidFill>
            </a:endParaRPr>
          </a:p>
        </p:txBody>
      </p:sp>
      <p:sp>
        <p:nvSpPr>
          <p:cNvPr id="3" name="Content Placeholder 2"/>
          <p:cNvSpPr>
            <a:spLocks noGrp="1"/>
          </p:cNvSpPr>
          <p:nvPr>
            <p:ph idx="1"/>
          </p:nvPr>
        </p:nvSpPr>
        <p:spPr>
          <a:xfrm>
            <a:off x="457200" y="1268760"/>
            <a:ext cx="8229600" cy="5112568"/>
          </a:xfrm>
        </p:spPr>
        <p:txBody>
          <a:bodyPr>
            <a:normAutofit fontScale="85000" lnSpcReduction="20000"/>
          </a:bodyPr>
          <a:lstStyle/>
          <a:p>
            <a:pPr marL="0" indent="0" algn="ctr">
              <a:buNone/>
            </a:pPr>
            <a:r>
              <a:rPr lang="en-GB" sz="2400" dirty="0">
                <a:effectLst>
                  <a:outerShdw blurRad="38100" dist="38100" dir="2700000" algn="tl">
                    <a:srgbClr val="000000">
                      <a:alpha val="43137"/>
                    </a:srgbClr>
                  </a:outerShdw>
                </a:effectLst>
              </a:rPr>
              <a:t>“Try to adopt the mindset of an athlete before high jumping.  They concentrate on the technique to use and not on the fear of falling or on how high the bar may be”</a:t>
            </a:r>
          </a:p>
          <a:p>
            <a:pPr marL="0" indent="0" algn="ctr">
              <a:buNone/>
            </a:pPr>
            <a:endParaRPr lang="en-GB" sz="2400" dirty="0">
              <a:effectLst>
                <a:outerShdw blurRad="38100" dist="38100" dir="2700000" algn="tl">
                  <a:srgbClr val="000000">
                    <a:alpha val="43137"/>
                  </a:srgbClr>
                </a:outerShdw>
              </a:effectLst>
            </a:endParaRPr>
          </a:p>
          <a:p>
            <a:r>
              <a:rPr lang="en-GB" sz="2500" dirty="0"/>
              <a:t>Directly challenge the ED mindset</a:t>
            </a:r>
          </a:p>
          <a:p>
            <a:r>
              <a:rPr lang="en-GB" sz="2500" dirty="0"/>
              <a:t>Distance and decentre from the ED mindset</a:t>
            </a:r>
          </a:p>
          <a:p>
            <a:endParaRPr lang="en-GB" sz="2500" dirty="0"/>
          </a:p>
          <a:p>
            <a:r>
              <a:rPr lang="en-GB" sz="2500" dirty="0"/>
              <a:t>Eat all the planned food</a:t>
            </a:r>
          </a:p>
          <a:p>
            <a:pPr marL="0" indent="0">
              <a:buNone/>
            </a:pPr>
            <a:r>
              <a:rPr lang="en-GB" sz="2500" dirty="0"/>
              <a:t>	… without being influenced by internal signs of hunger/ fullness</a:t>
            </a:r>
          </a:p>
          <a:p>
            <a:pPr marL="0" indent="0">
              <a:buNone/>
            </a:pPr>
            <a:r>
              <a:rPr lang="en-GB" sz="2500" dirty="0"/>
              <a:t>	… without being influenced by preoccupations of eating and food</a:t>
            </a:r>
          </a:p>
          <a:p>
            <a:pPr marL="0" indent="0">
              <a:buNone/>
            </a:pPr>
            <a:r>
              <a:rPr lang="en-GB" sz="2500" dirty="0"/>
              <a:t>	… without rituals</a:t>
            </a:r>
          </a:p>
          <a:p>
            <a:r>
              <a:rPr lang="en-GB" sz="2500" dirty="0"/>
              <a:t>Utilise general CBT skills to question thoughts, referring to previous </a:t>
            </a:r>
            <a:r>
              <a:rPr lang="en-GB" sz="2500" dirty="0" err="1"/>
              <a:t>psychoed</a:t>
            </a:r>
            <a:endParaRPr lang="en-GB" sz="2500" dirty="0"/>
          </a:p>
          <a:p>
            <a:r>
              <a:rPr lang="en-GB" sz="2400" dirty="0"/>
              <a:t>Directly tackle dietary rules </a:t>
            </a:r>
          </a:p>
          <a:p>
            <a:r>
              <a:rPr lang="en-GB" sz="2400" dirty="0"/>
              <a:t>Set homework to continue practising these outside 1:1 sessions, e.g. skills to practise or further challenges to set</a:t>
            </a:r>
          </a:p>
          <a:p>
            <a:endParaRPr lang="en-GB" sz="2400" dirty="0"/>
          </a:p>
        </p:txBody>
      </p:sp>
    </p:spTree>
    <p:extLst>
      <p:ext uri="{BB962C8B-B14F-4D97-AF65-F5344CB8AC3E}">
        <p14:creationId xmlns:p14="http://schemas.microsoft.com/office/powerpoint/2010/main" val="4204216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FF0000"/>
                </a:solidFill>
              </a:rPr>
              <a:t>Points to remember:</a:t>
            </a:r>
          </a:p>
        </p:txBody>
      </p:sp>
      <p:sp>
        <p:nvSpPr>
          <p:cNvPr id="3" name="Content Placeholder 2"/>
          <p:cNvSpPr>
            <a:spLocks noGrp="1"/>
          </p:cNvSpPr>
          <p:nvPr>
            <p:ph idx="1"/>
          </p:nvPr>
        </p:nvSpPr>
        <p:spPr>
          <a:xfrm>
            <a:off x="457200" y="1600200"/>
            <a:ext cx="8229600" cy="4781128"/>
          </a:xfrm>
        </p:spPr>
        <p:txBody>
          <a:bodyPr>
            <a:normAutofit lnSpcReduction="10000"/>
          </a:bodyPr>
          <a:lstStyle/>
          <a:p>
            <a:r>
              <a:rPr lang="en-GB" sz="2400" dirty="0"/>
              <a:t>Not to say they are wrong/silly or shouldn’t think that way </a:t>
            </a:r>
          </a:p>
          <a:p>
            <a:endParaRPr lang="en-GB" sz="2400" dirty="0"/>
          </a:p>
          <a:p>
            <a:r>
              <a:rPr lang="en-GB" sz="2400" dirty="0"/>
              <a:t>Not to tell them what to think or ways of challenging thoughts, but to lead and support </a:t>
            </a:r>
          </a:p>
          <a:p>
            <a:endParaRPr lang="en-GB" sz="2400" dirty="0"/>
          </a:p>
          <a:p>
            <a:r>
              <a:rPr lang="en-GB" sz="2400" dirty="0"/>
              <a:t>Therapy sessions occur on 1:1 basis alongside meals </a:t>
            </a:r>
          </a:p>
          <a:p>
            <a:endParaRPr lang="en-GB" sz="2400" dirty="0"/>
          </a:p>
          <a:p>
            <a:r>
              <a:rPr lang="en-GB" sz="2400" dirty="0"/>
              <a:t>Speed of progression for assisted meals are flexible and adaptable to each individual – there is no specific time frame</a:t>
            </a:r>
          </a:p>
          <a:p>
            <a:endParaRPr lang="en-GB" sz="2400" dirty="0"/>
          </a:p>
          <a:p>
            <a:r>
              <a:rPr lang="en-GB" sz="2400" dirty="0"/>
              <a:t>Link in with individual therapist regarding dietary rules, avoided foods, etc.</a:t>
            </a:r>
          </a:p>
          <a:p>
            <a:endParaRPr lang="en-GB" dirty="0"/>
          </a:p>
        </p:txBody>
      </p:sp>
    </p:spTree>
    <p:extLst>
      <p:ext uri="{BB962C8B-B14F-4D97-AF65-F5344CB8AC3E}">
        <p14:creationId xmlns:p14="http://schemas.microsoft.com/office/powerpoint/2010/main" val="42498112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696</TotalTime>
  <Words>1437</Words>
  <Application>Microsoft Office PowerPoint</Application>
  <PresentationFormat>On-screen Show (4:3)</PresentationFormat>
  <Paragraphs>126</Paragraphs>
  <Slides>7</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CBT-E Assisted Eating at HFU</vt:lpstr>
      <vt:lpstr>Aims of assisted eating/meals</vt:lpstr>
      <vt:lpstr>PowerPoint Presentation</vt:lpstr>
      <vt:lpstr>1. Identify the problem</vt:lpstr>
      <vt:lpstr>2. Explore / educate </vt:lpstr>
      <vt:lpstr>3. Practice alternative mindset</vt:lpstr>
      <vt:lpstr>Points to remember:</vt:lpstr>
    </vt:vector>
  </TitlesOfParts>
  <Company>Oxford Health NHS Foundation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CBT-E Assisted Eating at HFU</dc:title>
  <dc:creator>Syd Admin</dc:creator>
  <cp:lastModifiedBy>Stratford Hannah (RNU) Oxford Health</cp:lastModifiedBy>
  <cp:revision>63</cp:revision>
  <dcterms:created xsi:type="dcterms:W3CDTF">2016-06-18T03:58:39Z</dcterms:created>
  <dcterms:modified xsi:type="dcterms:W3CDTF">2018-06-11T17:52:53Z</dcterms:modified>
</cp:coreProperties>
</file>