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Ex1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charts/chartEx2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charts/chartEx3.xml" ContentType="application/vnd.ms-office.chartex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3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Ex4.xml" ContentType="application/vnd.ms-office.chartex+xml"/>
  <Override PartName="/ppt/charts/style7.xml" ContentType="application/vnd.ms-office.chartstyle+xml"/>
  <Override PartName="/ppt/charts/colors7.xml" ContentType="application/vnd.ms-office.chartcolorstyle+xml"/>
  <Override PartName="/ppt/charts/chartEx5.xml" ContentType="application/vnd.ms-office.chartex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3" r:id="rId3"/>
    <p:sldId id="257" r:id="rId4"/>
    <p:sldId id="260" r:id="rId5"/>
    <p:sldId id="279" r:id="rId6"/>
    <p:sldId id="265" r:id="rId7"/>
    <p:sldId id="262" r:id="rId8"/>
    <p:sldId id="268" r:id="rId9"/>
    <p:sldId id="264" r:id="rId10"/>
    <p:sldId id="267" r:id="rId11"/>
    <p:sldId id="269" r:id="rId12"/>
    <p:sldId id="266" r:id="rId13"/>
    <p:sldId id="277" r:id="rId14"/>
    <p:sldId id="271" r:id="rId15"/>
    <p:sldId id="270" r:id="rId16"/>
    <p:sldId id="272" r:id="rId17"/>
    <p:sldId id="273" r:id="rId18"/>
    <p:sldId id="26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0" autoAdjust="0"/>
    <p:restoredTop sz="65075" autoAdjust="0"/>
  </p:normalViewPr>
  <p:slideViewPr>
    <p:cSldViewPr>
      <p:cViewPr varScale="1">
        <p:scale>
          <a:sx n="69" d="100"/>
          <a:sy n="69" d="100"/>
        </p:scale>
        <p:origin x="11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OBMH\G_Data\Oxfordshire\Highfield%20Unit\CBT%20E\CBT-E%20Conference%20June%202018\EDP%20Database%20for%20Conferenc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obmh.nhs.uk\G_Data\Oxfordshire\Highfield%20Unit\CBT%20E\CBT-E%20Conference%20June%202018\LATEST%20EDP%20Database%20for%20Conferenc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obmh.nhs.uk\G_Data\Oxfordshire\Highfield%20Unit\CBT%20E\CBT-E%20Conference%20June%202018\LATEST%20EDP%20Database%20for%20Conference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G:\Oxfordshire\Highfield%20Unit\CBT%20E\CBT-E%20Conference%20June%202018\LATEST%20EDP%20Database%20for%20Conference.xlsx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file:///G:\Oxfordshire\Highfield%20Unit\CBT%20E\CBT-E%20Conference%20June%202018\LATEST%20EDP%20Database%20for%20Conference.xlsx" TargetMode="External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oleObject" Target="file:///G:\Oxfordshire\Highfield%20Unit\CBT%20E\CBT-E%20Conference%20June%202018\LATEST%20EDP%20Database%20for%20Conference.xlsx" TargetMode="External"/></Relationships>
</file>

<file path=ppt/charts/_rels/chartEx4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microsoft.com/office/2011/relationships/chartStyle" Target="style7.xml"/><Relationship Id="rId1" Type="http://schemas.openxmlformats.org/officeDocument/2006/relationships/oleObject" Target="file:///G:\Oxfordshire\Highfield%20Unit\CBT%20E\CBT-E%20Conference%20June%202018\LATEST%20EDP%20Database%20for%20Conference.xlsx" TargetMode="External"/></Relationships>
</file>

<file path=ppt/charts/_rels/chartEx5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microsoft.com/office/2011/relationships/chartStyle" Target="style8.xml"/><Relationship Id="rId1" Type="http://schemas.openxmlformats.org/officeDocument/2006/relationships/oleObject" Target="file:///G:\Oxfordshire\Highfield%20Unit\CBT%20E\CBT-E%20Conference%20June%202018\LATEST%20EDP%20Database%20for%20Conferenc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Length of Stay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'Complete ED Patient edited'!$A$122:$A$125</c:f>
              <c:strCache>
                <c:ptCount val="4"/>
                <c:pt idx="0">
                  <c:v>Total before intro of CBTE 2013-2016</c:v>
                </c:pt>
                <c:pt idx="1">
                  <c:v>Total after intro of CBTE March 2016 onwards</c:v>
                </c:pt>
                <c:pt idx="2">
                  <c:v>CBTE</c:v>
                </c:pt>
                <c:pt idx="3">
                  <c:v>Non-CBTE</c:v>
                </c:pt>
              </c:strCache>
            </c:strRef>
          </c:cat>
          <c:val>
            <c:numRef>
              <c:f>'Complete ED Patient edited'!$B$122:$B$125</c:f>
            </c:numRef>
          </c:val>
          <c:extLst>
            <c:ext xmlns:c16="http://schemas.microsoft.com/office/drawing/2014/chart" uri="{C3380CC4-5D6E-409C-BE32-E72D297353CC}">
              <c16:uniqueId val="{00000000-596A-4B00-ADEC-E11A01EA9AD6}"/>
            </c:ext>
          </c:extLst>
        </c:ser>
        <c:ser>
          <c:idx val="1"/>
          <c:order val="1"/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'Complete ED Patient edited'!$A$122:$A$125</c:f>
              <c:strCache>
                <c:ptCount val="4"/>
                <c:pt idx="0">
                  <c:v>Total before intro of CBTE 2013-2016</c:v>
                </c:pt>
                <c:pt idx="1">
                  <c:v>Total after intro of CBTE March 2016 onwards</c:v>
                </c:pt>
                <c:pt idx="2">
                  <c:v>CBTE</c:v>
                </c:pt>
                <c:pt idx="3">
                  <c:v>Non-CBTE</c:v>
                </c:pt>
              </c:strCache>
            </c:strRef>
          </c:cat>
          <c:val>
            <c:numRef>
              <c:f>'Complete ED Patient edited'!$C$122:$C$125</c:f>
            </c:numRef>
          </c:val>
          <c:extLst>
            <c:ext xmlns:c16="http://schemas.microsoft.com/office/drawing/2014/chart" uri="{C3380CC4-5D6E-409C-BE32-E72D297353CC}">
              <c16:uniqueId val="{00000001-596A-4B00-ADEC-E11A01EA9AD6}"/>
            </c:ext>
          </c:extLst>
        </c:ser>
        <c:ser>
          <c:idx val="2"/>
          <c:order val="2"/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'Complete ED Patient edited'!$A$122:$A$125</c:f>
              <c:strCache>
                <c:ptCount val="4"/>
                <c:pt idx="0">
                  <c:v>Total before intro of CBTE 2013-2016</c:v>
                </c:pt>
                <c:pt idx="1">
                  <c:v>Total after intro of CBTE March 2016 onwards</c:v>
                </c:pt>
                <c:pt idx="2">
                  <c:v>CBTE</c:v>
                </c:pt>
                <c:pt idx="3">
                  <c:v>Non-CBTE</c:v>
                </c:pt>
              </c:strCache>
            </c:strRef>
          </c:cat>
          <c:val>
            <c:numRef>
              <c:f>'Complete ED Patient edited'!$D$122:$D$125</c:f>
            </c:numRef>
          </c:val>
          <c:extLst>
            <c:ext xmlns:c16="http://schemas.microsoft.com/office/drawing/2014/chart" uri="{C3380CC4-5D6E-409C-BE32-E72D297353CC}">
              <c16:uniqueId val="{00000002-596A-4B00-ADEC-E11A01EA9AD6}"/>
            </c:ext>
          </c:extLst>
        </c:ser>
        <c:ser>
          <c:idx val="3"/>
          <c:order val="3"/>
          <c:spPr>
            <a:gradFill rotWithShape="1">
              <a:gsLst>
                <a:gs pos="0">
                  <a:schemeClr val="accent6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'Complete ED Patient edited'!$A$122:$A$125</c:f>
              <c:strCache>
                <c:ptCount val="4"/>
                <c:pt idx="0">
                  <c:v>Total before intro of CBTE 2013-2016</c:v>
                </c:pt>
                <c:pt idx="1">
                  <c:v>Total after intro of CBTE March 2016 onwards</c:v>
                </c:pt>
                <c:pt idx="2">
                  <c:v>CBTE</c:v>
                </c:pt>
                <c:pt idx="3">
                  <c:v>Non-CBTE</c:v>
                </c:pt>
              </c:strCache>
            </c:strRef>
          </c:cat>
          <c:val>
            <c:numRef>
              <c:f>'Complete ED Patient edited'!$E$122:$E$125</c:f>
            </c:numRef>
          </c:val>
          <c:extLst>
            <c:ext xmlns:c16="http://schemas.microsoft.com/office/drawing/2014/chart" uri="{C3380CC4-5D6E-409C-BE32-E72D297353CC}">
              <c16:uniqueId val="{00000003-596A-4B00-ADEC-E11A01EA9AD6}"/>
            </c:ext>
          </c:extLst>
        </c:ser>
        <c:ser>
          <c:idx val="4"/>
          <c:order val="4"/>
          <c:spPr>
            <a:gradFill rotWithShape="1">
              <a:gsLst>
                <a:gs pos="0">
                  <a:schemeClr val="accent5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'Complete ED Patient edited'!$A$122:$A$125</c:f>
              <c:strCache>
                <c:ptCount val="4"/>
                <c:pt idx="0">
                  <c:v>Total before intro of CBTE 2013-2016</c:v>
                </c:pt>
                <c:pt idx="1">
                  <c:v>Total after intro of CBTE March 2016 onwards</c:v>
                </c:pt>
                <c:pt idx="2">
                  <c:v>CBTE</c:v>
                </c:pt>
                <c:pt idx="3">
                  <c:v>Non-CBTE</c:v>
                </c:pt>
              </c:strCache>
            </c:strRef>
          </c:cat>
          <c:val>
            <c:numRef>
              <c:f>'Complete ED Patient edited'!$F$122:$F$125</c:f>
              <c:numCache>
                <c:formatCode>General</c:formatCode>
                <c:ptCount val="4"/>
                <c:pt idx="0">
                  <c:v>124.88235294117646</c:v>
                </c:pt>
                <c:pt idx="1">
                  <c:v>109.41304347826087</c:v>
                </c:pt>
                <c:pt idx="2">
                  <c:v>128.28571428571428</c:v>
                </c:pt>
                <c:pt idx="3">
                  <c:v>100.06666666666666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96A-4B00-ADEC-E11A01EA9A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02080456"/>
        <c:axId val="502080128"/>
      </c:barChart>
      <c:catAx>
        <c:axId val="502080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2080128"/>
        <c:crosses val="autoZero"/>
        <c:auto val="1"/>
        <c:lblAlgn val="ctr"/>
        <c:lblOffset val="100"/>
        <c:noMultiLvlLbl val="0"/>
      </c:catAx>
      <c:valAx>
        <c:axId val="502080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2080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Average</a:t>
            </a:r>
            <a:r>
              <a:rPr lang="en-GB" baseline="0"/>
              <a:t> EDE Scores</a:t>
            </a:r>
            <a:endParaRPr lang="en-GB"/>
          </a:p>
        </c:rich>
      </c:tx>
      <c:layout>
        <c:manualLayout>
          <c:xMode val="edge"/>
          <c:yMode val="edge"/>
          <c:x val="0.3373471128608923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0564984"/>
        <c:axId val="650564656"/>
      </c:barChart>
      <c:catAx>
        <c:axId val="650564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0564656"/>
        <c:crosses val="autoZero"/>
        <c:auto val="1"/>
        <c:lblAlgn val="ctr"/>
        <c:lblOffset val="100"/>
        <c:noMultiLvlLbl val="0"/>
      </c:catAx>
      <c:valAx>
        <c:axId val="650564656"/>
        <c:scaling>
          <c:orientation val="minMax"/>
          <c:max val="5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0564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Average CIA Scores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3232000"/>
        <c:axId val="653232328"/>
      </c:barChart>
      <c:catAx>
        <c:axId val="65323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3232328"/>
        <c:crosses val="autoZero"/>
        <c:auto val="1"/>
        <c:lblAlgn val="ctr"/>
        <c:lblOffset val="100"/>
        <c:noMultiLvlLbl val="0"/>
      </c:catAx>
      <c:valAx>
        <c:axId val="653232328"/>
        <c:scaling>
          <c:orientation val="minMax"/>
          <c:max val="48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3232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 dir="row">Sheet4!$B$2:$T$2</cx:f>
        <cx:lvl ptCount="19" formatCode="General">
          <cx:pt idx="0">72.019999999999996</cx:pt>
          <cx:pt idx="1">74.549999999999997</cx:pt>
          <cx:pt idx="2">72.640000000000001</cx:pt>
          <cx:pt idx="3">85.420000000000002</cx:pt>
          <cx:pt idx="4">71.530000000000001</cx:pt>
          <cx:pt idx="5">130.25999999999999</cx:pt>
          <cx:pt idx="6">73.349999999999994</cx:pt>
          <cx:pt idx="7">74.689999999999998</cx:pt>
          <cx:pt idx="8">98.560000000000002</cx:pt>
          <cx:pt idx="9">69.299999999999997</cx:pt>
          <cx:pt idx="10">71</cx:pt>
          <cx:pt idx="11">77.950000000000003</cx:pt>
          <cx:pt idx="12">66.400000000000006</cx:pt>
          <cx:pt idx="13">71.519999999999996</cx:pt>
          <cx:pt idx="14">80.599999999999994</cx:pt>
          <cx:pt idx="15">84.930000000000007</cx:pt>
          <cx:pt idx="16">98.799999999999997</cx:pt>
          <cx:pt idx="17">88.290000000000006</cx:pt>
          <cx:pt idx="18">74.560000000000002</cx:pt>
        </cx:lvl>
      </cx:numDim>
    </cx:data>
    <cx:data id="1">
      <cx:numDim type="val">
        <cx:f dir="row">Sheet4!$B$3:$T$3</cx:f>
        <cx:lvl ptCount="19" formatCode="General">
          <cx:pt idx="0">93</cx:pt>
          <cx:pt idx="1">96.180000000000007</cx:pt>
          <cx:pt idx="2">99</cx:pt>
          <cx:pt idx="3">106</cx:pt>
          <cx:pt idx="4">82</cx:pt>
          <cx:pt idx="5">123.56</cx:pt>
          <cx:pt idx="6">90</cx:pt>
          <cx:pt idx="7">93.359999999999999</cx:pt>
          <cx:pt idx="8">99.599999999999994</cx:pt>
          <cx:pt idx="9">86.209999999999994</cx:pt>
          <cx:pt idx="10">99.400000000000006</cx:pt>
          <cx:pt idx="11">99.849999999999994</cx:pt>
          <cx:pt idx="12">84.200000000000003</cx:pt>
          <cx:pt idx="13">89.400000000000006</cx:pt>
          <cx:pt idx="14">93.480000000000004</cx:pt>
          <cx:pt idx="15">98.840000000000003</cx:pt>
          <cx:pt idx="16">98.099999999999994</cx:pt>
          <cx:pt idx="17">98.209999999999994</cx:pt>
          <cx:pt idx="18">95.159999999999997</cx:pt>
        </cx:lvl>
      </cx:numDim>
    </cx:data>
  </cx:chartData>
  <cx:chart>
    <cx:title pos="t" align="ctr" overlay="0">
      <cx:tx>
        <cx:txData>
          <cx:v>W4H on admission &amp; discharge; CBTE patients</cx:v>
        </cx:txData>
      </cx:tx>
      <cx:txPr>
        <a:bodyPr spcFirstLastPara="1" vertOverflow="ellipsis" wrap="square" lIns="0" tIns="0" rIns="0" bIns="0" anchor="ctr" anchorCtr="1"/>
        <a:lstStyle/>
        <a:p>
          <a:pPr algn="ctr">
            <a:defRPr/>
          </a:pPr>
          <a:r>
            <a:rPr lang="en-US"/>
            <a:t>W4H on admission &amp; discharge; CBTE patients</a:t>
          </a:r>
        </a:p>
      </cx:txPr>
    </cx:title>
    <cx:plotArea>
      <cx:plotAreaRegion>
        <cx:series layoutId="boxWhisker" uniqueId="{9240B3B7-AC40-4FE3-86DF-CEC2B9211319}">
          <cx:tx>
            <cx:txData>
              <cx:f>Sheet4!$A$2</cx:f>
              <cx:v>WFH% OA</cx:v>
            </cx:txData>
          </cx:tx>
          <cx:dataId val="0"/>
          <cx:layoutPr>
            <cx:visibility meanLine="1" meanMarker="1" nonoutliers="1" outliers="1"/>
            <cx:statistics quartileMethod="exclusive"/>
          </cx:layoutPr>
        </cx:series>
        <cx:series layoutId="boxWhisker" uniqueId="{6DBE09A8-9E49-42FA-AD51-2C011D24C898}">
          <cx:tx>
            <cx:txData>
              <cx:f>Sheet4!$A$3</cx:f>
              <cx:v>WFH% OD</cx:v>
            </cx:txData>
          </cx:tx>
          <cx:dataId val="1"/>
          <cx:layoutPr>
            <cx:visibility meanLine="1" meanMarker="1" nonoutliers="1" outliers="1"/>
            <cx:statistics quartileMethod="exclusive"/>
          </cx:layoutPr>
        </cx:series>
      </cx:plotAreaRegion>
      <cx:axis id="0">
        <cx:catScaling gapWidth="1"/>
        <cx:tickLabels/>
      </cx:axis>
      <cx:axis id="1">
        <cx:valScaling min="60"/>
        <cx:majorGridlines/>
        <cx:tickLabels/>
      </cx:axis>
    </cx:plotArea>
    <cx:legend pos="b" align="ctr" overlay="0"/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 dir="row">Sheet4!$B$11:$BA$11</cx:f>
        <cx:lvl ptCount="52" formatCode="General">
          <cx:pt idx="5">72.099999999999994</cx:pt>
          <cx:pt idx="6">96.739999999999995</cx:pt>
          <cx:pt idx="9">76.560000000000002</cx:pt>
          <cx:pt idx="10">73.930000000000007</cx:pt>
          <cx:pt idx="11">63.619999999999997</cx:pt>
          <cx:pt idx="13">80.5</cx:pt>
          <cx:pt idx="14">79.510000000000005</cx:pt>
          <cx:pt idx="15">86</cx:pt>
          <cx:pt idx="16">82.700000000000003</cx:pt>
          <cx:pt idx="18">71</cx:pt>
          <cx:pt idx="20">72.439999999999998</cx:pt>
          <cx:pt idx="21">69.739999999999995</cx:pt>
          <cx:pt idx="23">75.299999999999997</cx:pt>
          <cx:pt idx="24">80.400000000000006</cx:pt>
          <cx:pt idx="26">69.870000000000005</cx:pt>
          <cx:pt idx="31">66.400000000000006</cx:pt>
          <cx:pt idx="32">71.519999999999996</cx:pt>
          <cx:pt idx="33">73.5</cx:pt>
          <cx:pt idx="36">80.510000000000005</cx:pt>
          <cx:pt idx="38">77.810000000000002</cx:pt>
          <cx:pt idx="40">71</cx:pt>
          <cx:pt idx="41">71.989999999999995</cx:pt>
          <cx:pt idx="42">0</cx:pt>
          <cx:pt idx="44">69.790000000000006</cx:pt>
          <cx:pt idx="45">86.909999999999997</cx:pt>
          <cx:pt idx="47">87.340000000000003</cx:pt>
          <cx:pt idx="48">76.510000000000005</cx:pt>
          <cx:pt idx="49">79.510000000000005</cx:pt>
          <cx:pt idx="50">67.629999999999995</cx:pt>
          <cx:pt idx="51">85.430000000000007</cx:pt>
        </cx:lvl>
      </cx:numDim>
    </cx:data>
    <cx:data id="1">
      <cx:numDim type="val">
        <cx:f dir="row">Sheet4!$B$12:$BA$12</cx:f>
        <cx:lvl ptCount="52" formatCode="General">
          <cx:pt idx="5">85.700000000000003</cx:pt>
          <cx:pt idx="6">109.93000000000001</cx:pt>
          <cx:pt idx="9">99.280000000000001</cx:pt>
          <cx:pt idx="10">104.93000000000001</cx:pt>
          <cx:pt idx="11">90.049999999999997</cx:pt>
          <cx:pt idx="13">100.48</cx:pt>
          <cx:pt idx="14">83.170000000000002</cx:pt>
          <cx:pt idx="15">80</cx:pt>
          <cx:pt idx="16">79.799999999999997</cx:pt>
          <cx:pt idx="18">72.680000000000007</cx:pt>
          <cx:pt idx="20">94.719999999999999</cx:pt>
          <cx:pt idx="21">71.519999999999996</cx:pt>
          <cx:pt idx="23">95.569999999999993</cx:pt>
          <cx:pt idx="24">98.150000000000006</cx:pt>
          <cx:pt idx="26">76.219999999999999</cx:pt>
          <cx:pt idx="31">84.200000000000003</cx:pt>
          <cx:pt idx="32">89.400000000000006</cx:pt>
          <cx:pt idx="33">101.77</cx:pt>
          <cx:pt idx="36">96.540000000000006</cx:pt>
          <cx:pt idx="38">99.900000000000006</cx:pt>
          <cx:pt idx="40">79.590000000000003</cx:pt>
          <cx:pt idx="41">98.780000000000001</cx:pt>
          <cx:pt idx="44">97.480000000000004</cx:pt>
          <cx:pt idx="45">98.180000000000007</cx:pt>
          <cx:pt idx="47">94.439999999999998</cx:pt>
          <cx:pt idx="51">97.349999999999994</cx:pt>
        </cx:lvl>
      </cx:numDim>
    </cx:data>
  </cx:chartData>
  <cx:chart>
    <cx:title pos="t" align="ctr" overlay="0">
      <cx:tx>
        <cx:txData>
          <cx:v>W4H admission &amp; discharge; other patients</cx:v>
        </cx:txData>
      </cx:tx>
      <cx:txPr>
        <a:bodyPr spcFirstLastPara="1" vertOverflow="ellipsis" wrap="square" lIns="0" tIns="0" rIns="0" bIns="0" anchor="ctr" anchorCtr="1"/>
        <a:lstStyle/>
        <a:p>
          <a:pPr algn="ctr">
            <a:defRPr/>
          </a:pPr>
          <a:r>
            <a:rPr lang="en-US"/>
            <a:t>W4H admission &amp; discharge; other patients</a:t>
          </a:r>
        </a:p>
      </cx:txPr>
    </cx:title>
    <cx:plotArea>
      <cx:plotAreaRegion>
        <cx:series layoutId="boxWhisker" uniqueId="{83C23B36-F80F-4709-838E-C92CBB697835}">
          <cx:tx>
            <cx:txData>
              <cx:f>Sheet4!$A$11</cx:f>
              <cx:v>W4H OA</cx:v>
            </cx:txData>
          </cx:tx>
          <cx:dataId val="0"/>
          <cx:layoutPr>
            <cx:statistics quartileMethod="exclusive"/>
          </cx:layoutPr>
        </cx:series>
        <cx:series layoutId="boxWhisker" uniqueId="{2E31DDF9-654F-40AA-B3E2-94EBE3531A7B}">
          <cx:tx>
            <cx:txData>
              <cx:f>Sheet4!$A$12</cx:f>
              <cx:v>W4H OD</cx:v>
            </cx:txData>
          </cx:tx>
          <cx:dataId val="1"/>
          <cx:layoutPr>
            <cx:statistics quartileMethod="exclusive"/>
          </cx:layoutPr>
        </cx:series>
      </cx:plotAreaRegion>
      <cx:axis id="0">
        <cx:catScaling gapWidth="1"/>
        <cx:tickLabels/>
      </cx:axis>
      <cx:axis id="1">
        <cx:valScaling max="140" min="60"/>
        <cx:majorGridlines/>
        <cx:tickLabels/>
      </cx:axis>
    </cx:plotArea>
    <cx:legend pos="b" align="ctr" overlay="0"/>
  </cx:chart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 dir="row">Sheet4!$B$16:$O$16</cx:f>
        <cx:lvl ptCount="14" formatCode="General">
          <cx:pt idx="0">70.549999999999997</cx:pt>
          <cx:pt idx="1">97.150000000000006</cx:pt>
          <cx:pt idx="2">108</cx:pt>
          <cx:pt idx="3">68.900000000000006</cx:pt>
          <cx:pt idx="4">74.629999999999995</cx:pt>
          <cx:pt idx="5">83.150000000000006</cx:pt>
          <cx:pt idx="6">70.5</cx:pt>
          <cx:pt idx="7">68.480000000000004</cx:pt>
          <cx:pt idx="8">60.810000000000002</cx:pt>
          <cx:pt idx="10">65.609999999999999</cx:pt>
          <cx:pt idx="11">57.93</cx:pt>
          <cx:pt idx="12">70.299999999999997</cx:pt>
          <cx:pt idx="13">74.439999999999998</cx:pt>
        </cx:lvl>
      </cx:numDim>
    </cx:data>
    <cx:data id="1">
      <cx:numDim type="val">
        <cx:f dir="row">Sheet4!$B$17:$O$17</cx:f>
        <cx:lvl ptCount="14" formatCode="General">
          <cx:pt idx="0">82.810000000000002</cx:pt>
          <cx:pt idx="2">104</cx:pt>
          <cx:pt idx="3">84.319999999999993</cx:pt>
          <cx:pt idx="4">87.670000000000002</cx:pt>
          <cx:pt idx="5">99.379999999999995</cx:pt>
          <cx:pt idx="6">78.400000000000006</cx:pt>
          <cx:pt idx="7">83.150000000000006</cx:pt>
          <cx:pt idx="8">87.879999999999995</cx:pt>
          <cx:pt idx="10">87.280000000000001</cx:pt>
          <cx:pt idx="11">89.810000000000002</cx:pt>
          <cx:pt idx="12">95.400000000000006</cx:pt>
          <cx:pt idx="13">92.840000000000003</cx:pt>
        </cx:lvl>
      </cx:numDim>
    </cx:data>
  </cx:chartData>
  <cx:chart>
    <cx:title pos="t" align="ctr" overlay="0">
      <cx:tx>
        <cx:txData>
          <cx:v>W4H on admission &amp; discharge; 2015-16</cx:v>
        </cx:txData>
      </cx:tx>
      <cx:txPr>
        <a:bodyPr spcFirstLastPara="1" vertOverflow="ellipsis" wrap="square" lIns="0" tIns="0" rIns="0" bIns="0" anchor="ctr" anchorCtr="1"/>
        <a:lstStyle/>
        <a:p>
          <a:pPr algn="ctr">
            <a:defRPr/>
          </a:pPr>
          <a:r>
            <a:rPr lang="en-US"/>
            <a:t>W4H on admission &amp; discharge; 2015-16</a:t>
          </a:r>
        </a:p>
      </cx:txPr>
    </cx:title>
    <cx:plotArea>
      <cx:plotAreaRegion>
        <cx:series layoutId="boxWhisker" uniqueId="{052C5E93-8BE0-4419-AC66-930367F4D19D}">
          <cx:tx>
            <cx:txData>
              <cx:f>Sheet4!$A$16</cx:f>
              <cx:v>W4H OA </cx:v>
            </cx:txData>
          </cx:tx>
          <cx:dataId val="0"/>
          <cx:layoutPr>
            <cx:visibility meanLine="1" meanMarker="1" nonoutliers="1" outliers="1"/>
            <cx:statistics quartileMethod="exclusive"/>
          </cx:layoutPr>
        </cx:series>
        <cx:series layoutId="boxWhisker" uniqueId="{6B78CCFC-892A-4EBF-998E-6824D85C6C41}">
          <cx:tx>
            <cx:txData>
              <cx:f>Sheet4!$A$17</cx:f>
              <cx:v>W4H OD</cx:v>
            </cx:txData>
          </cx:tx>
          <cx:dataId val="1"/>
          <cx:layoutPr>
            <cx:visibility meanLine="1" meanMarker="1" nonoutliers="1" outliers="1"/>
            <cx:statistics quartileMethod="exclusive"/>
          </cx:layoutPr>
        </cx:series>
      </cx:plotAreaRegion>
      <cx:axis id="0">
        <cx:catScaling gapWidth="1"/>
        <cx:tickLabels/>
      </cx:axis>
      <cx:axis id="1">
        <cx:valScaling max="140" min="60"/>
        <cx:majorGridlines/>
        <cx:tickLabels/>
      </cx:axis>
    </cx:plotArea>
    <cx:legend pos="b" align="ctr" overlay="0"/>
  </cx:chart>
</cx:chartSpace>
</file>

<file path=ppt/charts/chartEx4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 dir="row">Sheet5!$B$18:$O$18</cx:f>
        <cx:lvl ptCount="14" formatCode="General">
          <cx:pt idx="0">1.625</cx:pt>
          <cx:pt idx="1">4.7437500000000004</cx:pt>
          <cx:pt idx="2">4.5</cx:pt>
          <cx:pt idx="3">4.65625</cx:pt>
          <cx:pt idx="5">5.2562499999999996</cx:pt>
          <cx:pt idx="7">4.8375000000000004</cx:pt>
          <cx:pt idx="8">4.9699999999999998</cx:pt>
          <cx:pt idx="9">0.34999999999999998</cx:pt>
          <cx:pt idx="11">5.4500000000000002</cx:pt>
          <cx:pt idx="12">5.3499999999999996</cx:pt>
          <cx:pt idx="13">2.7374999999999998</cx:pt>
        </cx:lvl>
      </cx:numDim>
    </cx:data>
    <cx:data id="1">
      <cx:numDim type="val">
        <cx:f dir="row">Sheet5!$B$19:$O$19</cx:f>
        <cx:lvl ptCount="14" formatCode="General">
          <cx:pt idx="0">3.8374999999999999</cx:pt>
          <cx:pt idx="2">2.1499999999999999</cx:pt>
          <cx:pt idx="5">4.2874999999999996</cx:pt>
          <cx:pt idx="7">4.09375</cx:pt>
          <cx:pt idx="8">5.21875</cx:pt>
          <cx:pt idx="9">0.17499999999999999</cx:pt>
          <cx:pt idx="10">1.3812500000000001</cx:pt>
          <cx:pt idx="11">4.4000000000000004</cx:pt>
          <cx:pt idx="12">3.9437500000000001</cx:pt>
          <cx:pt idx="13">1.0562499999999999</cx:pt>
        </cx:lvl>
      </cx:numDim>
    </cx:data>
  </cx:chartData>
  <cx:chart>
    <cx:title pos="t" align="ctr" overlay="0">
      <cx:tx>
        <cx:txData>
          <cx:v>EDE-Q scores admission &amp; discharge; CBT-E patients</cx:v>
        </cx:txData>
      </cx:tx>
      <cx:txPr>
        <a:bodyPr spcFirstLastPara="1" vertOverflow="ellipsis" wrap="square" lIns="0" tIns="0" rIns="0" bIns="0" anchor="ctr" anchorCtr="1"/>
        <a:lstStyle/>
        <a:p>
          <a:pPr algn="ctr">
            <a:defRPr/>
          </a:pPr>
          <a:r>
            <a:rPr lang="en-US"/>
            <a:t>EDE-Q scores admission &amp; discharge; CBT-E patients</a:t>
          </a:r>
        </a:p>
      </cx:txPr>
    </cx:title>
    <cx:plotArea>
      <cx:plotAreaRegion>
        <cx:series layoutId="boxWhisker" uniqueId="{5048BE60-9249-4403-9A84-4EF98DE4C88B}">
          <cx:tx>
            <cx:txData>
              <cx:f>Sheet5!$A$18</cx:f>
              <cx:v>EDE Global Score OA</cx:v>
            </cx:txData>
          </cx:tx>
          <cx:dataId val="0"/>
          <cx:layoutPr>
            <cx:visibility meanLine="1" meanMarker="1" nonoutliers="0" outliers="1"/>
            <cx:statistics quartileMethod="exclusive"/>
          </cx:layoutPr>
        </cx:series>
        <cx:series layoutId="boxWhisker" uniqueId="{1A3D9064-05A7-4851-8BA8-6300ED289F2F}">
          <cx:tx>
            <cx:txData>
              <cx:f>Sheet5!$A$19</cx:f>
              <cx:v>EDE Global Score OD</cx:v>
            </cx:txData>
          </cx:tx>
          <cx:dataId val="1"/>
          <cx:layoutPr>
            <cx:visibility meanLine="1" meanMarker="1" nonoutliers="0" outliers="1"/>
            <cx:statistics quartileMethod="exclusive"/>
          </cx:layoutPr>
        </cx:series>
      </cx:plotAreaRegion>
      <cx:axis id="0">
        <cx:catScaling gapWidth="1"/>
        <cx:tickLabels/>
      </cx:axis>
      <cx:axis id="1">
        <cx:valScaling/>
        <cx:majorGridlines/>
        <cx:tickLabels/>
      </cx:axis>
    </cx:plotArea>
    <cx:legend pos="b" align="ctr" overlay="0"/>
  </cx:chart>
</cx:chartSpace>
</file>

<file path=ppt/charts/chartEx5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 dir="row">Sheet5!$B$22:$O$22</cx:f>
        <cx:lvl ptCount="14" formatCode="General">
          <cx:pt idx="0">20</cx:pt>
          <cx:pt idx="1">29</cx:pt>
          <cx:pt idx="2">37</cx:pt>
          <cx:pt idx="3">36</cx:pt>
          <cx:pt idx="5">37</cx:pt>
          <cx:pt idx="7">48</cx:pt>
          <cx:pt idx="8">44</cx:pt>
          <cx:pt idx="9">21</cx:pt>
          <cx:pt idx="11">48</cx:pt>
          <cx:pt idx="12">39</cx:pt>
          <cx:pt idx="13">28</cx:pt>
        </cx:lvl>
      </cx:numDim>
    </cx:data>
    <cx:data id="1">
      <cx:numDim type="val">
        <cx:f dir="row">Sheet5!$B$23:$O$23</cx:f>
        <cx:lvl ptCount="14" formatCode="General">
          <cx:pt idx="0">33</cx:pt>
          <cx:pt idx="2">10</cx:pt>
          <cx:pt idx="5">37</cx:pt>
          <cx:pt idx="7">30</cx:pt>
          <cx:pt idx="8">42</cx:pt>
          <cx:pt idx="9">11</cx:pt>
          <cx:pt idx="10">17</cx:pt>
          <cx:pt idx="11">48</cx:pt>
          <cx:pt idx="12">43</cx:pt>
          <cx:pt idx="13">15</cx:pt>
        </cx:lvl>
      </cx:numDim>
    </cx:data>
  </cx:chartData>
  <cx:chart>
    <cx:title pos="t" align="ctr" overlay="0">
      <cx:tx>
        <cx:txData>
          <cx:v>CIA scores admission &amp; discharge; CBT-E patients</cx:v>
        </cx:txData>
      </cx:tx>
      <cx:txPr>
        <a:bodyPr spcFirstLastPara="1" vertOverflow="ellipsis" wrap="square" lIns="0" tIns="0" rIns="0" bIns="0" anchor="ctr" anchorCtr="1"/>
        <a:lstStyle/>
        <a:p>
          <a:pPr algn="ctr">
            <a:defRPr/>
          </a:pPr>
          <a:r>
            <a:rPr lang="en-US"/>
            <a:t>CIA scores admission &amp; discharge; CBT-E patients</a:t>
          </a:r>
        </a:p>
      </cx:txPr>
    </cx:title>
    <cx:plotArea>
      <cx:plotAreaRegion>
        <cx:series layoutId="boxWhisker" uniqueId="{9281E0B2-7A4F-4813-9F1A-0738DA91EC29}">
          <cx:tx>
            <cx:txData>
              <cx:f>Sheet5!$A$22</cx:f>
              <cx:v>CIA OA</cx:v>
            </cx:txData>
          </cx:tx>
          <cx:dataId val="0"/>
          <cx:layoutPr>
            <cx:visibility meanLine="1" meanMarker="1" nonoutliers="0" outliers="1"/>
            <cx:statistics quartileMethod="exclusive"/>
          </cx:layoutPr>
        </cx:series>
        <cx:series layoutId="boxWhisker" uniqueId="{2A270451-1BEE-4FE2-83A8-555B1CF1637D}">
          <cx:tx>
            <cx:txData>
              <cx:f>Sheet5!$A$23</cx:f>
              <cx:v>CIA OD</cx:v>
            </cx:txData>
          </cx:tx>
          <cx:dataId val="1"/>
          <cx:layoutPr>
            <cx:visibility meanLine="1" meanMarker="1" nonoutliers="0" outliers="1"/>
            <cx:statistics quartileMethod="exclusive"/>
          </cx:layoutPr>
        </cx:series>
      </cx:plotAreaRegion>
      <cx:axis id="0">
        <cx:catScaling gapWidth="1"/>
        <cx:tickLabels/>
      </cx:axis>
      <cx:axis id="1">
        <cx:valScaling/>
        <cx:majorGridlines/>
        <cx:tickLabels/>
      </cx:axis>
    </cx:plotArea>
    <cx:legend pos="b" align="ctr" overlay="0"/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7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7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7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7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7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750AD3-0267-47A3-A3BC-76E59D63277F}" type="doc">
      <dgm:prSet loTypeId="urn:microsoft.com/office/officeart/2005/8/layout/vList2" loCatId="list" qsTypeId="urn:microsoft.com/office/officeart/2005/8/quickstyle/simple2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69ECDB0F-8545-45A3-B150-C9E5F1F6DCA4}">
      <dgm:prSet/>
      <dgm:spPr/>
      <dgm:t>
        <a:bodyPr/>
        <a:lstStyle/>
        <a:p>
          <a:r>
            <a:rPr lang="en-GB"/>
            <a:t>Attend on time and complete within time limit 3 meals (30 minutes) and 3 breaks (20 mins)</a:t>
          </a:r>
          <a:endParaRPr lang="en-US"/>
        </a:p>
      </dgm:t>
    </dgm:pt>
    <dgm:pt modelId="{5C8DD958-72B2-4F5D-BF14-13B6D7322B57}" type="parTrans" cxnId="{FB63470E-6550-462B-A133-1B62BF34D98E}">
      <dgm:prSet/>
      <dgm:spPr/>
      <dgm:t>
        <a:bodyPr/>
        <a:lstStyle/>
        <a:p>
          <a:endParaRPr lang="en-US"/>
        </a:p>
      </dgm:t>
    </dgm:pt>
    <dgm:pt modelId="{8BA7DCCA-A330-4DBF-A356-0EAF79333116}" type="sibTrans" cxnId="{FB63470E-6550-462B-A133-1B62BF34D98E}">
      <dgm:prSet/>
      <dgm:spPr/>
      <dgm:t>
        <a:bodyPr/>
        <a:lstStyle/>
        <a:p>
          <a:endParaRPr lang="en-US"/>
        </a:p>
      </dgm:t>
    </dgm:pt>
    <dgm:pt modelId="{2C2675D1-1496-4BAD-8111-4FBCB8F23A4F}">
      <dgm:prSet/>
      <dgm:spPr/>
      <dgm:t>
        <a:bodyPr/>
        <a:lstStyle/>
        <a:p>
          <a:r>
            <a:rPr lang="en-GB"/>
            <a:t>Staff supervision at the meal table</a:t>
          </a:r>
          <a:endParaRPr lang="en-US"/>
        </a:p>
      </dgm:t>
    </dgm:pt>
    <dgm:pt modelId="{25F67E05-05EE-4611-9652-4BE471C7A1BD}" type="parTrans" cxnId="{EDC5882E-7698-4DA7-9BE6-E04E89207B62}">
      <dgm:prSet/>
      <dgm:spPr/>
      <dgm:t>
        <a:bodyPr/>
        <a:lstStyle/>
        <a:p>
          <a:endParaRPr lang="en-US"/>
        </a:p>
      </dgm:t>
    </dgm:pt>
    <dgm:pt modelId="{A0530D7A-025F-4DE6-8B2B-D03E0D9D0FE8}" type="sibTrans" cxnId="{EDC5882E-7698-4DA7-9BE6-E04E89207B62}">
      <dgm:prSet/>
      <dgm:spPr/>
      <dgm:t>
        <a:bodyPr/>
        <a:lstStyle/>
        <a:p>
          <a:endParaRPr lang="en-US"/>
        </a:p>
      </dgm:t>
    </dgm:pt>
    <dgm:pt modelId="{3E96D5B6-9FBB-4ED5-8044-351EB45FE111}">
      <dgm:prSet/>
      <dgm:spPr/>
      <dgm:t>
        <a:bodyPr/>
        <a:lstStyle/>
        <a:p>
          <a:r>
            <a:rPr lang="en-GB"/>
            <a:t>Finish everything that they are presented with (including fluids)</a:t>
          </a:r>
          <a:endParaRPr lang="en-US"/>
        </a:p>
      </dgm:t>
    </dgm:pt>
    <dgm:pt modelId="{F6A1C461-FA2F-4806-8609-36E2A2D53284}" type="parTrans" cxnId="{63781E3C-A24B-42C4-B687-DAA1B07E3D83}">
      <dgm:prSet/>
      <dgm:spPr/>
      <dgm:t>
        <a:bodyPr/>
        <a:lstStyle/>
        <a:p>
          <a:endParaRPr lang="en-US"/>
        </a:p>
      </dgm:t>
    </dgm:pt>
    <dgm:pt modelId="{839BE023-329B-4132-858B-95ECB932AAB2}" type="sibTrans" cxnId="{63781E3C-A24B-42C4-B687-DAA1B07E3D83}">
      <dgm:prSet/>
      <dgm:spPr/>
      <dgm:t>
        <a:bodyPr/>
        <a:lstStyle/>
        <a:p>
          <a:endParaRPr lang="en-US"/>
        </a:p>
      </dgm:t>
    </dgm:pt>
    <dgm:pt modelId="{554E615E-44C4-4E32-A118-9D3849E7B21E}">
      <dgm:prSet/>
      <dgm:spPr/>
      <dgm:t>
        <a:bodyPr/>
        <a:lstStyle/>
        <a:p>
          <a:r>
            <a:rPr lang="en-GB"/>
            <a:t>All avoided food will be “sat out” with staff until presented with a replacement. </a:t>
          </a:r>
          <a:endParaRPr lang="en-US"/>
        </a:p>
      </dgm:t>
    </dgm:pt>
    <dgm:pt modelId="{1DA85CB5-F3C8-4F6C-909B-03FFD8AC20B8}" type="parTrans" cxnId="{6FE35659-C839-491B-B731-79A9BF8ADA2F}">
      <dgm:prSet/>
      <dgm:spPr/>
      <dgm:t>
        <a:bodyPr/>
        <a:lstStyle/>
        <a:p>
          <a:endParaRPr lang="en-US"/>
        </a:p>
      </dgm:t>
    </dgm:pt>
    <dgm:pt modelId="{6C987834-648F-4908-A196-A797CE7177C0}" type="sibTrans" cxnId="{6FE35659-C839-491B-B731-79A9BF8ADA2F}">
      <dgm:prSet/>
      <dgm:spPr/>
      <dgm:t>
        <a:bodyPr/>
        <a:lstStyle/>
        <a:p>
          <a:endParaRPr lang="en-US"/>
        </a:p>
      </dgm:t>
    </dgm:pt>
    <dgm:pt modelId="{2CD3B049-9345-41CB-8AA9-6D082FF4026E}">
      <dgm:prSet/>
      <dgm:spPr/>
      <dgm:t>
        <a:bodyPr/>
        <a:lstStyle/>
        <a:p>
          <a:r>
            <a:rPr lang="en-GB"/>
            <a:t>All missed diet will be replaced (after 30 mins 1x ensure twocal for any hot food, and for any dessert). </a:t>
          </a:r>
          <a:endParaRPr lang="en-US"/>
        </a:p>
      </dgm:t>
    </dgm:pt>
    <dgm:pt modelId="{B6BBABDD-F597-4498-9790-96F2F2B44E2F}" type="parTrans" cxnId="{352FBC52-CF27-4152-8F45-ED950FFAB898}">
      <dgm:prSet/>
      <dgm:spPr/>
      <dgm:t>
        <a:bodyPr/>
        <a:lstStyle/>
        <a:p>
          <a:endParaRPr lang="en-US"/>
        </a:p>
      </dgm:t>
    </dgm:pt>
    <dgm:pt modelId="{20D71A47-615B-4B96-A132-6BAF88B10343}" type="sibTrans" cxnId="{352FBC52-CF27-4152-8F45-ED950FFAB898}">
      <dgm:prSet/>
      <dgm:spPr/>
      <dgm:t>
        <a:bodyPr/>
        <a:lstStyle/>
        <a:p>
          <a:endParaRPr lang="en-US"/>
        </a:p>
      </dgm:t>
    </dgm:pt>
    <dgm:pt modelId="{FDDEDA69-4A58-48F6-B8DC-0463FEFF1788}">
      <dgm:prSet/>
      <dgm:spPr/>
      <dgm:t>
        <a:bodyPr/>
        <a:lstStyle/>
        <a:p>
          <a:r>
            <a:rPr lang="en-GB"/>
            <a:t>No negotiation at the table</a:t>
          </a:r>
          <a:endParaRPr lang="en-US"/>
        </a:p>
      </dgm:t>
    </dgm:pt>
    <dgm:pt modelId="{723D7EC8-3CD1-4AFC-8350-2F71D1B26D32}" type="parTrans" cxnId="{942FC214-CC14-43ED-B413-6F8B55B66DD8}">
      <dgm:prSet/>
      <dgm:spPr/>
      <dgm:t>
        <a:bodyPr/>
        <a:lstStyle/>
        <a:p>
          <a:endParaRPr lang="en-US"/>
        </a:p>
      </dgm:t>
    </dgm:pt>
    <dgm:pt modelId="{16C4FD36-2FF3-4F8B-B92D-927C38CA41DC}" type="sibTrans" cxnId="{942FC214-CC14-43ED-B413-6F8B55B66DD8}">
      <dgm:prSet/>
      <dgm:spPr/>
      <dgm:t>
        <a:bodyPr/>
        <a:lstStyle/>
        <a:p>
          <a:endParaRPr lang="en-US"/>
        </a:p>
      </dgm:t>
    </dgm:pt>
    <dgm:pt modelId="{C403D1C6-1AAF-4ED0-A845-7C6428E489F7}">
      <dgm:prSet/>
      <dgm:spPr/>
      <dgm:t>
        <a:bodyPr/>
        <a:lstStyle/>
        <a:p>
          <a:r>
            <a:rPr lang="en-GB"/>
            <a:t>ED behaviours are discouraged using Ensure replacements</a:t>
          </a:r>
          <a:endParaRPr lang="en-US"/>
        </a:p>
      </dgm:t>
    </dgm:pt>
    <dgm:pt modelId="{023A9889-3D30-4DC7-A859-EEBD449EBFAE}" type="parTrans" cxnId="{93194160-D15A-4745-984B-2DF51FAE63AD}">
      <dgm:prSet/>
      <dgm:spPr/>
      <dgm:t>
        <a:bodyPr/>
        <a:lstStyle/>
        <a:p>
          <a:endParaRPr lang="en-US"/>
        </a:p>
      </dgm:t>
    </dgm:pt>
    <dgm:pt modelId="{FD0B42BD-6C7B-42C5-87E8-03C12E3FEE0B}" type="sibTrans" cxnId="{93194160-D15A-4745-984B-2DF51FAE63AD}">
      <dgm:prSet/>
      <dgm:spPr/>
      <dgm:t>
        <a:bodyPr/>
        <a:lstStyle/>
        <a:p>
          <a:endParaRPr lang="en-US"/>
        </a:p>
      </dgm:t>
    </dgm:pt>
    <dgm:pt modelId="{2638055E-60A7-4AA7-98BC-D16BCCFA5A67}">
      <dgm:prSet/>
      <dgm:spPr/>
      <dgm:t>
        <a:bodyPr/>
        <a:lstStyle/>
        <a:p>
          <a:r>
            <a:rPr lang="en-GB"/>
            <a:t>Supervision after eating to reduce exercise and purging. </a:t>
          </a:r>
          <a:endParaRPr lang="en-US"/>
        </a:p>
      </dgm:t>
    </dgm:pt>
    <dgm:pt modelId="{54830974-58FB-4E62-BD87-F46D1D2F3CC6}" type="parTrans" cxnId="{93B4903E-64E4-4D0D-9F4F-9DFB28E6683B}">
      <dgm:prSet/>
      <dgm:spPr/>
      <dgm:t>
        <a:bodyPr/>
        <a:lstStyle/>
        <a:p>
          <a:endParaRPr lang="en-US"/>
        </a:p>
      </dgm:t>
    </dgm:pt>
    <dgm:pt modelId="{3337DADA-7BB2-412D-9287-D4663A894AD6}" type="sibTrans" cxnId="{93B4903E-64E4-4D0D-9F4F-9DFB28E6683B}">
      <dgm:prSet/>
      <dgm:spPr/>
      <dgm:t>
        <a:bodyPr/>
        <a:lstStyle/>
        <a:p>
          <a:endParaRPr lang="en-US"/>
        </a:p>
      </dgm:t>
    </dgm:pt>
    <dgm:pt modelId="{CFD5D533-F2F0-4BBC-A840-0DE64FA06761}">
      <dgm:prSet/>
      <dgm:spPr/>
      <dgm:t>
        <a:bodyPr/>
        <a:lstStyle/>
        <a:p>
          <a:r>
            <a:rPr lang="en-GB"/>
            <a:t>Seated in main lounge</a:t>
          </a:r>
          <a:endParaRPr lang="en-US"/>
        </a:p>
      </dgm:t>
    </dgm:pt>
    <dgm:pt modelId="{CB3A0042-7C0D-42E3-9090-0675355ACB8E}" type="parTrans" cxnId="{6E8EC2AF-09BF-499F-8A7A-A31012C7B1E4}">
      <dgm:prSet/>
      <dgm:spPr/>
      <dgm:t>
        <a:bodyPr/>
        <a:lstStyle/>
        <a:p>
          <a:endParaRPr lang="en-US"/>
        </a:p>
      </dgm:t>
    </dgm:pt>
    <dgm:pt modelId="{5CE47854-93A0-4C25-920E-EE17E51C5A64}" type="sibTrans" cxnId="{6E8EC2AF-09BF-499F-8A7A-A31012C7B1E4}">
      <dgm:prSet/>
      <dgm:spPr/>
      <dgm:t>
        <a:bodyPr/>
        <a:lstStyle/>
        <a:p>
          <a:endParaRPr lang="en-US"/>
        </a:p>
      </dgm:t>
    </dgm:pt>
    <dgm:pt modelId="{B20BA636-CD55-4D27-96C3-7E38F225F2E7}">
      <dgm:prSet/>
      <dgm:spPr/>
      <dgm:t>
        <a:bodyPr/>
        <a:lstStyle/>
        <a:p>
          <a:r>
            <a:rPr lang="en-GB"/>
            <a:t>engaging in distraction/coping strategies</a:t>
          </a:r>
          <a:endParaRPr lang="en-US"/>
        </a:p>
      </dgm:t>
    </dgm:pt>
    <dgm:pt modelId="{14721DAD-2E65-4B0A-9605-8D818EDCE460}" type="parTrans" cxnId="{96EFA85E-0D24-4E59-A02E-13C1A4AF3E1C}">
      <dgm:prSet/>
      <dgm:spPr/>
      <dgm:t>
        <a:bodyPr/>
        <a:lstStyle/>
        <a:p>
          <a:endParaRPr lang="en-US"/>
        </a:p>
      </dgm:t>
    </dgm:pt>
    <dgm:pt modelId="{9CE43354-BE29-4C03-8477-263F60981C28}" type="sibTrans" cxnId="{96EFA85E-0D24-4E59-A02E-13C1A4AF3E1C}">
      <dgm:prSet/>
      <dgm:spPr/>
      <dgm:t>
        <a:bodyPr/>
        <a:lstStyle/>
        <a:p>
          <a:endParaRPr lang="en-US"/>
        </a:p>
      </dgm:t>
    </dgm:pt>
    <dgm:pt modelId="{45271856-9618-4CC5-91BF-666F0AE22738}">
      <dgm:prSet/>
      <dgm:spPr/>
      <dgm:t>
        <a:bodyPr/>
        <a:lstStyle/>
        <a:p>
          <a:r>
            <a:rPr lang="en-GB"/>
            <a:t>1 hour after meals, 30 mins after breaks</a:t>
          </a:r>
          <a:endParaRPr lang="en-US"/>
        </a:p>
      </dgm:t>
    </dgm:pt>
    <dgm:pt modelId="{1A870F43-7CE2-4570-916E-C6A33FC5EF66}" type="parTrans" cxnId="{7F51B7E1-A86A-430C-A3D1-E764928F1AA9}">
      <dgm:prSet/>
      <dgm:spPr/>
      <dgm:t>
        <a:bodyPr/>
        <a:lstStyle/>
        <a:p>
          <a:endParaRPr lang="en-US"/>
        </a:p>
      </dgm:t>
    </dgm:pt>
    <dgm:pt modelId="{44D90025-7DEB-41A1-97B3-3B98B2094B93}" type="sibTrans" cxnId="{7F51B7E1-A86A-430C-A3D1-E764928F1AA9}">
      <dgm:prSet/>
      <dgm:spPr/>
      <dgm:t>
        <a:bodyPr/>
        <a:lstStyle/>
        <a:p>
          <a:endParaRPr lang="en-US"/>
        </a:p>
      </dgm:t>
    </dgm:pt>
    <dgm:pt modelId="{D06248C7-5669-4A4E-831E-8A2F70946458}">
      <dgm:prSet/>
      <dgm:spPr/>
      <dgm:t>
        <a:bodyPr/>
        <a:lstStyle/>
        <a:p>
          <a:r>
            <a:rPr lang="en-GB"/>
            <a:t>Generic meal plans that are individualised</a:t>
          </a:r>
          <a:endParaRPr lang="en-US"/>
        </a:p>
      </dgm:t>
    </dgm:pt>
    <dgm:pt modelId="{DC12C7CA-DA92-4AB7-AB0B-7C7D2D990811}" type="parTrans" cxnId="{1F184497-570B-49BB-8D65-9C62CE865996}">
      <dgm:prSet/>
      <dgm:spPr/>
      <dgm:t>
        <a:bodyPr/>
        <a:lstStyle/>
        <a:p>
          <a:endParaRPr lang="en-US"/>
        </a:p>
      </dgm:t>
    </dgm:pt>
    <dgm:pt modelId="{9977FE6F-2319-46CF-985C-C3BF64FFD6B7}" type="sibTrans" cxnId="{1F184497-570B-49BB-8D65-9C62CE865996}">
      <dgm:prSet/>
      <dgm:spPr/>
      <dgm:t>
        <a:bodyPr/>
        <a:lstStyle/>
        <a:p>
          <a:endParaRPr lang="en-US"/>
        </a:p>
      </dgm:t>
    </dgm:pt>
    <dgm:pt modelId="{F3196806-B93B-4610-A0D9-3BF4537E028B}" type="pres">
      <dgm:prSet presAssocID="{15750AD3-0267-47A3-A3BC-76E59D63277F}" presName="linear" presStyleCnt="0">
        <dgm:presLayoutVars>
          <dgm:animLvl val="lvl"/>
          <dgm:resizeHandles val="exact"/>
        </dgm:presLayoutVars>
      </dgm:prSet>
      <dgm:spPr/>
    </dgm:pt>
    <dgm:pt modelId="{56BDEC0A-A7C4-4EEF-8180-9D062A1711B5}" type="pres">
      <dgm:prSet presAssocID="{69ECDB0F-8545-45A3-B150-C9E5F1F6DCA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7A2C8A2-53B9-444B-B460-1BC013AA4DF6}" type="pres">
      <dgm:prSet presAssocID="{8BA7DCCA-A330-4DBF-A356-0EAF79333116}" presName="spacer" presStyleCnt="0"/>
      <dgm:spPr/>
    </dgm:pt>
    <dgm:pt modelId="{C126DF72-99B3-49D3-BD33-9A44F3A8BE22}" type="pres">
      <dgm:prSet presAssocID="{2C2675D1-1496-4BAD-8111-4FBCB8F23A4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DE9FE06-25E6-4E35-8DB3-6A38B324912C}" type="pres">
      <dgm:prSet presAssocID="{2C2675D1-1496-4BAD-8111-4FBCB8F23A4F}" presName="childText" presStyleLbl="revTx" presStyleIdx="0" presStyleCnt="2">
        <dgm:presLayoutVars>
          <dgm:bulletEnabled val="1"/>
        </dgm:presLayoutVars>
      </dgm:prSet>
      <dgm:spPr/>
    </dgm:pt>
    <dgm:pt modelId="{74EB7617-F079-4064-955C-02C241DBF9CB}" type="pres">
      <dgm:prSet presAssocID="{2638055E-60A7-4AA7-98BC-D16BCCFA5A6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5BC1AD4-8EAB-4C32-9625-8280B86995FE}" type="pres">
      <dgm:prSet presAssocID="{2638055E-60A7-4AA7-98BC-D16BCCFA5A67}" presName="childText" presStyleLbl="revTx" presStyleIdx="1" presStyleCnt="2">
        <dgm:presLayoutVars>
          <dgm:bulletEnabled val="1"/>
        </dgm:presLayoutVars>
      </dgm:prSet>
      <dgm:spPr/>
    </dgm:pt>
    <dgm:pt modelId="{057B03CC-4DBE-40F9-BFA8-BCFB99A215E6}" type="pres">
      <dgm:prSet presAssocID="{D06248C7-5669-4A4E-831E-8A2F7094645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49D4BEF-A473-46C2-8C08-59CA437F27DD}" type="presOf" srcId="{2638055E-60A7-4AA7-98BC-D16BCCFA5A67}" destId="{74EB7617-F079-4064-955C-02C241DBF9CB}" srcOrd="0" destOrd="0" presId="urn:microsoft.com/office/officeart/2005/8/layout/vList2"/>
    <dgm:cxn modelId="{B9A3D3B1-BCAE-4817-A2F1-FED4FE24F5DB}" type="presOf" srcId="{CFD5D533-F2F0-4BBC-A840-0DE64FA06761}" destId="{85BC1AD4-8EAB-4C32-9625-8280B86995FE}" srcOrd="0" destOrd="0" presId="urn:microsoft.com/office/officeart/2005/8/layout/vList2"/>
    <dgm:cxn modelId="{8B8ACA15-40B5-4767-BEAE-116221192552}" type="presOf" srcId="{45271856-9618-4CC5-91BF-666F0AE22738}" destId="{85BC1AD4-8EAB-4C32-9625-8280B86995FE}" srcOrd="0" destOrd="2" presId="urn:microsoft.com/office/officeart/2005/8/layout/vList2"/>
    <dgm:cxn modelId="{0B70DE02-4BBD-40F4-9407-B7C427C6B34A}" type="presOf" srcId="{15750AD3-0267-47A3-A3BC-76E59D63277F}" destId="{F3196806-B93B-4610-A0D9-3BF4537E028B}" srcOrd="0" destOrd="0" presId="urn:microsoft.com/office/officeart/2005/8/layout/vList2"/>
    <dgm:cxn modelId="{93B4903E-64E4-4D0D-9F4F-9DFB28E6683B}" srcId="{15750AD3-0267-47A3-A3BC-76E59D63277F}" destId="{2638055E-60A7-4AA7-98BC-D16BCCFA5A67}" srcOrd="2" destOrd="0" parTransId="{54830974-58FB-4E62-BD87-F46D1D2F3CC6}" sibTransId="{3337DADA-7BB2-412D-9287-D4663A894AD6}"/>
    <dgm:cxn modelId="{93194160-D15A-4745-984B-2DF51FAE63AD}" srcId="{2C2675D1-1496-4BAD-8111-4FBCB8F23A4F}" destId="{C403D1C6-1AAF-4ED0-A845-7C6428E489F7}" srcOrd="4" destOrd="0" parTransId="{023A9889-3D30-4DC7-A859-EEBD449EBFAE}" sibTransId="{FD0B42BD-6C7B-42C5-87E8-03C12E3FEE0B}"/>
    <dgm:cxn modelId="{942FC214-CC14-43ED-B413-6F8B55B66DD8}" srcId="{2C2675D1-1496-4BAD-8111-4FBCB8F23A4F}" destId="{FDDEDA69-4A58-48F6-B8DC-0463FEFF1788}" srcOrd="3" destOrd="0" parTransId="{723D7EC8-3CD1-4AFC-8350-2F71D1B26D32}" sibTransId="{16C4FD36-2FF3-4F8B-B92D-927C38CA41DC}"/>
    <dgm:cxn modelId="{18950F9A-326D-4AB3-9123-9489D2124469}" type="presOf" srcId="{554E615E-44C4-4E32-A118-9D3849E7B21E}" destId="{0DE9FE06-25E6-4E35-8DB3-6A38B324912C}" srcOrd="0" destOrd="1" presId="urn:microsoft.com/office/officeart/2005/8/layout/vList2"/>
    <dgm:cxn modelId="{76FD8051-EAC5-4ABB-A39C-6DDD7799C6A5}" type="presOf" srcId="{3E96D5B6-9FBB-4ED5-8044-351EB45FE111}" destId="{0DE9FE06-25E6-4E35-8DB3-6A38B324912C}" srcOrd="0" destOrd="0" presId="urn:microsoft.com/office/officeart/2005/8/layout/vList2"/>
    <dgm:cxn modelId="{60E9D9A3-7C74-43DE-8588-55EEEA4BC4EE}" type="presOf" srcId="{2CD3B049-9345-41CB-8AA9-6D082FF4026E}" destId="{0DE9FE06-25E6-4E35-8DB3-6A38B324912C}" srcOrd="0" destOrd="2" presId="urn:microsoft.com/office/officeart/2005/8/layout/vList2"/>
    <dgm:cxn modelId="{6FE35659-C839-491B-B731-79A9BF8ADA2F}" srcId="{2C2675D1-1496-4BAD-8111-4FBCB8F23A4F}" destId="{554E615E-44C4-4E32-A118-9D3849E7B21E}" srcOrd="1" destOrd="0" parTransId="{1DA85CB5-F3C8-4F6C-909B-03FFD8AC20B8}" sibTransId="{6C987834-648F-4908-A196-A797CE7177C0}"/>
    <dgm:cxn modelId="{FB63470E-6550-462B-A133-1B62BF34D98E}" srcId="{15750AD3-0267-47A3-A3BC-76E59D63277F}" destId="{69ECDB0F-8545-45A3-B150-C9E5F1F6DCA4}" srcOrd="0" destOrd="0" parTransId="{5C8DD958-72B2-4F5D-BF14-13B6D7322B57}" sibTransId="{8BA7DCCA-A330-4DBF-A356-0EAF79333116}"/>
    <dgm:cxn modelId="{601C2293-9228-4C48-A31E-C8F33F7DC05F}" type="presOf" srcId="{69ECDB0F-8545-45A3-B150-C9E5F1F6DCA4}" destId="{56BDEC0A-A7C4-4EEF-8180-9D062A1711B5}" srcOrd="0" destOrd="0" presId="urn:microsoft.com/office/officeart/2005/8/layout/vList2"/>
    <dgm:cxn modelId="{7F51B7E1-A86A-430C-A3D1-E764928F1AA9}" srcId="{2638055E-60A7-4AA7-98BC-D16BCCFA5A67}" destId="{45271856-9618-4CC5-91BF-666F0AE22738}" srcOrd="2" destOrd="0" parTransId="{1A870F43-7CE2-4570-916E-C6A33FC5EF66}" sibTransId="{44D90025-7DEB-41A1-97B3-3B98B2094B93}"/>
    <dgm:cxn modelId="{4BE595E1-9F81-4055-AB23-25FF94BE9D98}" type="presOf" srcId="{C403D1C6-1AAF-4ED0-A845-7C6428E489F7}" destId="{0DE9FE06-25E6-4E35-8DB3-6A38B324912C}" srcOrd="0" destOrd="4" presId="urn:microsoft.com/office/officeart/2005/8/layout/vList2"/>
    <dgm:cxn modelId="{352FBC52-CF27-4152-8F45-ED950FFAB898}" srcId="{2C2675D1-1496-4BAD-8111-4FBCB8F23A4F}" destId="{2CD3B049-9345-41CB-8AA9-6D082FF4026E}" srcOrd="2" destOrd="0" parTransId="{B6BBABDD-F597-4498-9790-96F2F2B44E2F}" sibTransId="{20D71A47-615B-4B96-A132-6BAF88B10343}"/>
    <dgm:cxn modelId="{96EFA85E-0D24-4E59-A02E-13C1A4AF3E1C}" srcId="{2638055E-60A7-4AA7-98BC-D16BCCFA5A67}" destId="{B20BA636-CD55-4D27-96C3-7E38F225F2E7}" srcOrd="1" destOrd="0" parTransId="{14721DAD-2E65-4B0A-9605-8D818EDCE460}" sibTransId="{9CE43354-BE29-4C03-8477-263F60981C28}"/>
    <dgm:cxn modelId="{5E245829-07DC-4F81-B9E2-4A398B025184}" type="presOf" srcId="{FDDEDA69-4A58-48F6-B8DC-0463FEFF1788}" destId="{0DE9FE06-25E6-4E35-8DB3-6A38B324912C}" srcOrd="0" destOrd="3" presId="urn:microsoft.com/office/officeart/2005/8/layout/vList2"/>
    <dgm:cxn modelId="{63781E3C-A24B-42C4-B687-DAA1B07E3D83}" srcId="{2C2675D1-1496-4BAD-8111-4FBCB8F23A4F}" destId="{3E96D5B6-9FBB-4ED5-8044-351EB45FE111}" srcOrd="0" destOrd="0" parTransId="{F6A1C461-FA2F-4806-8609-36E2A2D53284}" sibTransId="{839BE023-329B-4132-858B-95ECB932AAB2}"/>
    <dgm:cxn modelId="{D22A1654-F247-4D8D-9C1D-D08F6AD0A874}" type="presOf" srcId="{D06248C7-5669-4A4E-831E-8A2F70946458}" destId="{057B03CC-4DBE-40F9-BFA8-BCFB99A215E6}" srcOrd="0" destOrd="0" presId="urn:microsoft.com/office/officeart/2005/8/layout/vList2"/>
    <dgm:cxn modelId="{6E8EC2AF-09BF-499F-8A7A-A31012C7B1E4}" srcId="{2638055E-60A7-4AA7-98BC-D16BCCFA5A67}" destId="{CFD5D533-F2F0-4BBC-A840-0DE64FA06761}" srcOrd="0" destOrd="0" parTransId="{CB3A0042-7C0D-42E3-9090-0675355ACB8E}" sibTransId="{5CE47854-93A0-4C25-920E-EE17E51C5A64}"/>
    <dgm:cxn modelId="{1F184497-570B-49BB-8D65-9C62CE865996}" srcId="{15750AD3-0267-47A3-A3BC-76E59D63277F}" destId="{D06248C7-5669-4A4E-831E-8A2F70946458}" srcOrd="3" destOrd="0" parTransId="{DC12C7CA-DA92-4AB7-AB0B-7C7D2D990811}" sibTransId="{9977FE6F-2319-46CF-985C-C3BF64FFD6B7}"/>
    <dgm:cxn modelId="{F3CAD45D-454C-4388-8BB6-15607238C899}" type="presOf" srcId="{B20BA636-CD55-4D27-96C3-7E38F225F2E7}" destId="{85BC1AD4-8EAB-4C32-9625-8280B86995FE}" srcOrd="0" destOrd="1" presId="urn:microsoft.com/office/officeart/2005/8/layout/vList2"/>
    <dgm:cxn modelId="{26164E46-7E56-4B84-A409-685A42FC7C42}" type="presOf" srcId="{2C2675D1-1496-4BAD-8111-4FBCB8F23A4F}" destId="{C126DF72-99B3-49D3-BD33-9A44F3A8BE22}" srcOrd="0" destOrd="0" presId="urn:microsoft.com/office/officeart/2005/8/layout/vList2"/>
    <dgm:cxn modelId="{EDC5882E-7698-4DA7-9BE6-E04E89207B62}" srcId="{15750AD3-0267-47A3-A3BC-76E59D63277F}" destId="{2C2675D1-1496-4BAD-8111-4FBCB8F23A4F}" srcOrd="1" destOrd="0" parTransId="{25F67E05-05EE-4611-9652-4BE471C7A1BD}" sibTransId="{A0530D7A-025F-4DE6-8B2B-D03E0D9D0FE8}"/>
    <dgm:cxn modelId="{29B239BF-0C39-4A42-B896-8B20F7E81EC3}" type="presParOf" srcId="{F3196806-B93B-4610-A0D9-3BF4537E028B}" destId="{56BDEC0A-A7C4-4EEF-8180-9D062A1711B5}" srcOrd="0" destOrd="0" presId="urn:microsoft.com/office/officeart/2005/8/layout/vList2"/>
    <dgm:cxn modelId="{DB10A2EE-0470-4B38-9EE6-C1B317E03400}" type="presParOf" srcId="{F3196806-B93B-4610-A0D9-3BF4537E028B}" destId="{17A2C8A2-53B9-444B-B460-1BC013AA4DF6}" srcOrd="1" destOrd="0" presId="urn:microsoft.com/office/officeart/2005/8/layout/vList2"/>
    <dgm:cxn modelId="{9095F2FF-2F82-406E-9FBB-0234707B5CCF}" type="presParOf" srcId="{F3196806-B93B-4610-A0D9-3BF4537E028B}" destId="{C126DF72-99B3-49D3-BD33-9A44F3A8BE22}" srcOrd="2" destOrd="0" presId="urn:microsoft.com/office/officeart/2005/8/layout/vList2"/>
    <dgm:cxn modelId="{466948B3-8464-4521-B2F0-0562AC8C5F13}" type="presParOf" srcId="{F3196806-B93B-4610-A0D9-3BF4537E028B}" destId="{0DE9FE06-25E6-4E35-8DB3-6A38B324912C}" srcOrd="3" destOrd="0" presId="urn:microsoft.com/office/officeart/2005/8/layout/vList2"/>
    <dgm:cxn modelId="{3EB11B72-96CC-4E9D-BD7F-7FDC07857D41}" type="presParOf" srcId="{F3196806-B93B-4610-A0D9-3BF4537E028B}" destId="{74EB7617-F079-4064-955C-02C241DBF9CB}" srcOrd="4" destOrd="0" presId="urn:microsoft.com/office/officeart/2005/8/layout/vList2"/>
    <dgm:cxn modelId="{E72B9B97-06E1-40E3-9F11-6FA8EA6DBE0B}" type="presParOf" srcId="{F3196806-B93B-4610-A0D9-3BF4537E028B}" destId="{85BC1AD4-8EAB-4C32-9625-8280B86995FE}" srcOrd="5" destOrd="0" presId="urn:microsoft.com/office/officeart/2005/8/layout/vList2"/>
    <dgm:cxn modelId="{F931E094-50A6-4F33-9140-4DA015FECA7E}" type="presParOf" srcId="{F3196806-B93B-4610-A0D9-3BF4537E028B}" destId="{057B03CC-4DBE-40F9-BFA8-BCFB99A215E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D8D603-A9D2-4E3E-9A6C-EFABA8F43490}" type="doc">
      <dgm:prSet loTypeId="urn:microsoft.com/office/officeart/2005/8/layout/vList5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764FC79D-5824-4DBE-BC07-56B8A2CDFD84}">
      <dgm:prSet/>
      <dgm:spPr/>
      <dgm:t>
        <a:bodyPr/>
        <a:lstStyle/>
        <a:p>
          <a:r>
            <a:rPr lang="en-GB"/>
            <a:t>Dislike list of 3 items (not 3 food groups) </a:t>
          </a:r>
          <a:endParaRPr lang="en-US"/>
        </a:p>
      </dgm:t>
    </dgm:pt>
    <dgm:pt modelId="{8017BA12-90E4-4873-AD11-F2427214761E}" type="parTrans" cxnId="{172D5D1B-0D77-49D7-BA4A-33E4CEF985E6}">
      <dgm:prSet/>
      <dgm:spPr/>
      <dgm:t>
        <a:bodyPr/>
        <a:lstStyle/>
        <a:p>
          <a:endParaRPr lang="en-US"/>
        </a:p>
      </dgm:t>
    </dgm:pt>
    <dgm:pt modelId="{494D26FE-4390-436E-B671-E7CB9CFB57BA}" type="sibTrans" cxnId="{172D5D1B-0D77-49D7-BA4A-33E4CEF985E6}">
      <dgm:prSet/>
      <dgm:spPr/>
      <dgm:t>
        <a:bodyPr/>
        <a:lstStyle/>
        <a:p>
          <a:endParaRPr lang="en-US"/>
        </a:p>
      </dgm:t>
    </dgm:pt>
    <dgm:pt modelId="{7F0C35FD-0859-4EC1-BBB8-14030ABF3205}">
      <dgm:prSet/>
      <dgm:spPr/>
      <dgm:t>
        <a:bodyPr/>
        <a:lstStyle/>
        <a:p>
          <a:r>
            <a:rPr lang="en-GB"/>
            <a:t>must be pre-existing. </a:t>
          </a:r>
          <a:endParaRPr lang="en-US"/>
        </a:p>
      </dgm:t>
    </dgm:pt>
    <dgm:pt modelId="{5D8B780D-6D45-4ADE-B281-F4E7B22147E1}" type="parTrans" cxnId="{9331DF86-EA2D-46C7-98E9-64C879A80A8D}">
      <dgm:prSet/>
      <dgm:spPr/>
      <dgm:t>
        <a:bodyPr/>
        <a:lstStyle/>
        <a:p>
          <a:endParaRPr lang="en-US"/>
        </a:p>
      </dgm:t>
    </dgm:pt>
    <dgm:pt modelId="{5721061A-9465-47FE-BDE3-2E1E37230B37}" type="sibTrans" cxnId="{9331DF86-EA2D-46C7-98E9-64C879A80A8D}">
      <dgm:prSet/>
      <dgm:spPr/>
      <dgm:t>
        <a:bodyPr/>
        <a:lstStyle/>
        <a:p>
          <a:endParaRPr lang="en-US"/>
        </a:p>
      </dgm:t>
    </dgm:pt>
    <dgm:pt modelId="{40FF9DC3-B284-4B78-BAEB-FE0F5ED39C3C}">
      <dgm:prSet/>
      <dgm:spPr/>
      <dgm:t>
        <a:bodyPr/>
        <a:lstStyle/>
        <a:p>
          <a:r>
            <a:rPr lang="en-GB"/>
            <a:t>Vegetarianism, religious/cultural requirements, and medically prescribed diets are honoured. </a:t>
          </a:r>
          <a:endParaRPr lang="en-US"/>
        </a:p>
      </dgm:t>
    </dgm:pt>
    <dgm:pt modelId="{FF320103-4521-4141-BB36-4D17D5F5E230}" type="parTrans" cxnId="{CCB21202-0778-4A18-8AAC-E17986DF7076}">
      <dgm:prSet/>
      <dgm:spPr/>
      <dgm:t>
        <a:bodyPr/>
        <a:lstStyle/>
        <a:p>
          <a:endParaRPr lang="en-US"/>
        </a:p>
      </dgm:t>
    </dgm:pt>
    <dgm:pt modelId="{D28A82AF-6AA2-4D95-B349-48E5279D552B}" type="sibTrans" cxnId="{CCB21202-0778-4A18-8AAC-E17986DF7076}">
      <dgm:prSet/>
      <dgm:spPr/>
      <dgm:t>
        <a:bodyPr/>
        <a:lstStyle/>
        <a:p>
          <a:endParaRPr lang="en-US"/>
        </a:p>
      </dgm:t>
    </dgm:pt>
    <dgm:pt modelId="{7579C31D-7A3B-4476-B142-10A4BA90EDAF}">
      <dgm:prSet/>
      <dgm:spPr/>
      <dgm:t>
        <a:bodyPr/>
        <a:lstStyle/>
        <a:p>
          <a:r>
            <a:rPr lang="en-GB"/>
            <a:t>Progression onto Stage 2; collaborative</a:t>
          </a:r>
          <a:endParaRPr lang="en-US"/>
        </a:p>
      </dgm:t>
    </dgm:pt>
    <dgm:pt modelId="{DC7D6509-6C85-45BA-BE1F-02F632FE5545}" type="parTrans" cxnId="{5D619F42-49CC-4E06-A821-577613150352}">
      <dgm:prSet/>
      <dgm:spPr/>
      <dgm:t>
        <a:bodyPr/>
        <a:lstStyle/>
        <a:p>
          <a:endParaRPr lang="en-US"/>
        </a:p>
      </dgm:t>
    </dgm:pt>
    <dgm:pt modelId="{D5490842-C3D0-4FF3-8C97-CDE95FDF3C4E}" type="sibTrans" cxnId="{5D619F42-49CC-4E06-A821-577613150352}">
      <dgm:prSet/>
      <dgm:spPr/>
      <dgm:t>
        <a:bodyPr/>
        <a:lstStyle/>
        <a:p>
          <a:endParaRPr lang="en-US"/>
        </a:p>
      </dgm:t>
    </dgm:pt>
    <dgm:pt modelId="{A21F1A34-B651-4972-8047-7EFAD8140B25}">
      <dgm:prSet/>
      <dgm:spPr/>
      <dgm:t>
        <a:bodyPr/>
        <a:lstStyle/>
        <a:p>
          <a:r>
            <a:rPr lang="en-GB"/>
            <a:t>Increased preparation of own food</a:t>
          </a:r>
          <a:endParaRPr lang="en-US"/>
        </a:p>
      </dgm:t>
    </dgm:pt>
    <dgm:pt modelId="{58524847-AAC6-4B83-880C-A9004FC0FAD7}" type="parTrans" cxnId="{D1BD270B-CA55-41FE-9A32-4606FB1C438E}">
      <dgm:prSet/>
      <dgm:spPr/>
      <dgm:t>
        <a:bodyPr/>
        <a:lstStyle/>
        <a:p>
          <a:endParaRPr lang="en-US"/>
        </a:p>
      </dgm:t>
    </dgm:pt>
    <dgm:pt modelId="{DE145493-80BB-46B0-B664-18AAD374F0B0}" type="sibTrans" cxnId="{D1BD270B-CA55-41FE-9A32-4606FB1C438E}">
      <dgm:prSet/>
      <dgm:spPr/>
      <dgm:t>
        <a:bodyPr/>
        <a:lstStyle/>
        <a:p>
          <a:endParaRPr lang="en-US"/>
        </a:p>
      </dgm:t>
    </dgm:pt>
    <dgm:pt modelId="{84F99370-6960-4E11-AC3E-7B554DB248A5}">
      <dgm:prSet/>
      <dgm:spPr/>
      <dgm:t>
        <a:bodyPr/>
        <a:lstStyle/>
        <a:p>
          <a:r>
            <a:rPr lang="en-GB"/>
            <a:t>Reduced supervision then no supervision</a:t>
          </a:r>
          <a:endParaRPr lang="en-US"/>
        </a:p>
      </dgm:t>
    </dgm:pt>
    <dgm:pt modelId="{7262B4D2-6961-4B37-867A-97E0F08B63EA}" type="parTrans" cxnId="{0853FBD2-8264-42E6-8727-776FE8D5D84D}">
      <dgm:prSet/>
      <dgm:spPr/>
      <dgm:t>
        <a:bodyPr/>
        <a:lstStyle/>
        <a:p>
          <a:endParaRPr lang="en-US"/>
        </a:p>
      </dgm:t>
    </dgm:pt>
    <dgm:pt modelId="{B36BDE5B-CEB6-4EDD-8E52-7D9972D69152}" type="sibTrans" cxnId="{0853FBD2-8264-42E6-8727-776FE8D5D84D}">
      <dgm:prSet/>
      <dgm:spPr/>
      <dgm:t>
        <a:bodyPr/>
        <a:lstStyle/>
        <a:p>
          <a:endParaRPr lang="en-US"/>
        </a:p>
      </dgm:t>
    </dgm:pt>
    <dgm:pt modelId="{C548565D-7D54-4F2F-9613-A2FEFAB045F1}">
      <dgm:prSet/>
      <dgm:spPr/>
      <dgm:t>
        <a:bodyPr/>
        <a:lstStyle/>
        <a:p>
          <a:r>
            <a:rPr lang="en-GB"/>
            <a:t>Attendance at Pizza club and Sandwich club. </a:t>
          </a:r>
          <a:endParaRPr lang="en-US"/>
        </a:p>
      </dgm:t>
    </dgm:pt>
    <dgm:pt modelId="{1D10C96F-8434-43AE-ADEF-B2337DECA05B}" type="parTrans" cxnId="{DFB7CFD0-C0DC-414C-BF1F-B94769084D18}">
      <dgm:prSet/>
      <dgm:spPr/>
      <dgm:t>
        <a:bodyPr/>
        <a:lstStyle/>
        <a:p>
          <a:endParaRPr lang="en-US"/>
        </a:p>
      </dgm:t>
    </dgm:pt>
    <dgm:pt modelId="{3338C683-1FAA-45B1-BEF9-7A0DB972C142}" type="sibTrans" cxnId="{DFB7CFD0-C0DC-414C-BF1F-B94769084D18}">
      <dgm:prSet/>
      <dgm:spPr/>
      <dgm:t>
        <a:bodyPr/>
        <a:lstStyle/>
        <a:p>
          <a:endParaRPr lang="en-US"/>
        </a:p>
      </dgm:t>
    </dgm:pt>
    <dgm:pt modelId="{EC5EDEE9-7FD9-476B-A69D-270426EAE4DB}">
      <dgm:prSet/>
      <dgm:spPr/>
      <dgm:t>
        <a:bodyPr/>
        <a:lstStyle/>
        <a:p>
          <a:r>
            <a:rPr lang="en-GB"/>
            <a:t>Family supported meals</a:t>
          </a:r>
          <a:endParaRPr lang="en-US"/>
        </a:p>
      </dgm:t>
    </dgm:pt>
    <dgm:pt modelId="{862C0A6A-733A-42E5-9486-CB2423FC3517}" type="parTrans" cxnId="{2BA1D665-DAD1-4420-BFE5-9ED03683E481}">
      <dgm:prSet/>
      <dgm:spPr/>
      <dgm:t>
        <a:bodyPr/>
        <a:lstStyle/>
        <a:p>
          <a:endParaRPr lang="en-US"/>
        </a:p>
      </dgm:t>
    </dgm:pt>
    <dgm:pt modelId="{E05AD442-F6A6-4493-A9D1-55C22491500F}" type="sibTrans" cxnId="{2BA1D665-DAD1-4420-BFE5-9ED03683E481}">
      <dgm:prSet/>
      <dgm:spPr/>
      <dgm:t>
        <a:bodyPr/>
        <a:lstStyle/>
        <a:p>
          <a:endParaRPr lang="en-US"/>
        </a:p>
      </dgm:t>
    </dgm:pt>
    <dgm:pt modelId="{13317890-4059-4976-944A-1FC0BC11DE53}">
      <dgm:prSet/>
      <dgm:spPr/>
      <dgm:t>
        <a:bodyPr/>
        <a:lstStyle/>
        <a:p>
          <a:r>
            <a:rPr lang="en-GB"/>
            <a:t>Aim to promote family support of YP with eating. </a:t>
          </a:r>
          <a:endParaRPr lang="en-US"/>
        </a:p>
      </dgm:t>
    </dgm:pt>
    <dgm:pt modelId="{9B30DB39-7BEF-4E27-ABE7-CFFA3F348D38}" type="parTrans" cxnId="{66033C98-1CD9-4A8C-A659-33C4DA4D126B}">
      <dgm:prSet/>
      <dgm:spPr/>
      <dgm:t>
        <a:bodyPr/>
        <a:lstStyle/>
        <a:p>
          <a:endParaRPr lang="en-US"/>
        </a:p>
      </dgm:t>
    </dgm:pt>
    <dgm:pt modelId="{775D6AD7-B953-4901-9B71-78DD4AD78439}" type="sibTrans" cxnId="{66033C98-1CD9-4A8C-A659-33C4DA4D126B}">
      <dgm:prSet/>
      <dgm:spPr/>
      <dgm:t>
        <a:bodyPr/>
        <a:lstStyle/>
        <a:p>
          <a:endParaRPr lang="en-US"/>
        </a:p>
      </dgm:t>
    </dgm:pt>
    <dgm:pt modelId="{7487D5DC-0600-4C47-B923-8DE1A1386404}">
      <dgm:prSet/>
      <dgm:spPr/>
      <dgm:t>
        <a:bodyPr/>
        <a:lstStyle/>
        <a:p>
          <a:r>
            <a:rPr lang="en-GB"/>
            <a:t>FBT model</a:t>
          </a:r>
          <a:endParaRPr lang="en-US"/>
        </a:p>
      </dgm:t>
    </dgm:pt>
    <dgm:pt modelId="{0459F2F7-834B-4422-8BCD-32A902FE4923}" type="parTrans" cxnId="{55226A3E-A85F-4F32-86DB-6CFF9E31C489}">
      <dgm:prSet/>
      <dgm:spPr/>
      <dgm:t>
        <a:bodyPr/>
        <a:lstStyle/>
        <a:p>
          <a:endParaRPr lang="en-US"/>
        </a:p>
      </dgm:t>
    </dgm:pt>
    <dgm:pt modelId="{10B09F83-5170-4434-B6F4-2BB6C4BAEC9C}" type="sibTrans" cxnId="{55226A3E-A85F-4F32-86DB-6CFF9E31C489}">
      <dgm:prSet/>
      <dgm:spPr/>
      <dgm:t>
        <a:bodyPr/>
        <a:lstStyle/>
        <a:p>
          <a:endParaRPr lang="en-US"/>
        </a:p>
      </dgm:t>
    </dgm:pt>
    <dgm:pt modelId="{3F4CA42E-0176-48C2-87AB-14BA4EFE45B8}">
      <dgm:prSet/>
      <dgm:spPr/>
      <dgm:t>
        <a:bodyPr/>
        <a:lstStyle/>
        <a:p>
          <a:r>
            <a:rPr lang="en-GB"/>
            <a:t>Progression from staff-led with HFU food, to family-led with own food</a:t>
          </a:r>
          <a:endParaRPr lang="en-US"/>
        </a:p>
      </dgm:t>
    </dgm:pt>
    <dgm:pt modelId="{974ECD5A-079E-4ED0-B77F-A0F83905F773}" type="parTrans" cxnId="{EF4D8A31-F595-4431-95CF-3844E0815125}">
      <dgm:prSet/>
      <dgm:spPr/>
      <dgm:t>
        <a:bodyPr/>
        <a:lstStyle/>
        <a:p>
          <a:endParaRPr lang="en-US"/>
        </a:p>
      </dgm:t>
    </dgm:pt>
    <dgm:pt modelId="{C231078A-BA23-493B-9717-121837FE9A66}" type="sibTrans" cxnId="{EF4D8A31-F595-4431-95CF-3844E0815125}">
      <dgm:prSet/>
      <dgm:spPr/>
      <dgm:t>
        <a:bodyPr/>
        <a:lstStyle/>
        <a:p>
          <a:endParaRPr lang="en-US"/>
        </a:p>
      </dgm:t>
    </dgm:pt>
    <dgm:pt modelId="{0229FA8B-FE8B-4EF7-B11D-E94464ADFFA0}">
      <dgm:prSet/>
      <dgm:spPr/>
      <dgm:t>
        <a:bodyPr/>
        <a:lstStyle/>
        <a:p>
          <a:r>
            <a:rPr lang="en-GB"/>
            <a:t>EDP group weekly</a:t>
          </a:r>
          <a:endParaRPr lang="en-US"/>
        </a:p>
      </dgm:t>
    </dgm:pt>
    <dgm:pt modelId="{AB2AC822-9C43-4059-8A70-37EFD778B469}" type="parTrans" cxnId="{C9D362DA-6059-4EE4-A648-71A43B655BFD}">
      <dgm:prSet/>
      <dgm:spPr/>
      <dgm:t>
        <a:bodyPr/>
        <a:lstStyle/>
        <a:p>
          <a:endParaRPr lang="en-US"/>
        </a:p>
      </dgm:t>
    </dgm:pt>
    <dgm:pt modelId="{6D692CAC-996B-4597-AA79-B3E35B4593D9}" type="sibTrans" cxnId="{C9D362DA-6059-4EE4-A648-71A43B655BFD}">
      <dgm:prSet/>
      <dgm:spPr/>
      <dgm:t>
        <a:bodyPr/>
        <a:lstStyle/>
        <a:p>
          <a:endParaRPr lang="en-US"/>
        </a:p>
      </dgm:t>
    </dgm:pt>
    <dgm:pt modelId="{02EDAF27-26FB-4EF8-993A-073D61E423B2}">
      <dgm:prSet/>
      <dgm:spPr/>
      <dgm:t>
        <a:bodyPr/>
        <a:lstStyle/>
        <a:p>
          <a:r>
            <a:rPr lang="en-GB"/>
            <a:t>includes dietician, medic, psychology, nursing input. </a:t>
          </a:r>
          <a:endParaRPr lang="en-US"/>
        </a:p>
      </dgm:t>
    </dgm:pt>
    <dgm:pt modelId="{04E3C9FF-AA18-4029-9285-BFE5EED77FE1}" type="parTrans" cxnId="{F40B86AD-EF1B-4EA7-872E-F8298F087FFD}">
      <dgm:prSet/>
      <dgm:spPr/>
      <dgm:t>
        <a:bodyPr/>
        <a:lstStyle/>
        <a:p>
          <a:endParaRPr lang="en-US"/>
        </a:p>
      </dgm:t>
    </dgm:pt>
    <dgm:pt modelId="{F08A4E51-9A6A-4AD3-9A59-26E71FE358CD}" type="sibTrans" cxnId="{F40B86AD-EF1B-4EA7-872E-F8298F087FFD}">
      <dgm:prSet/>
      <dgm:spPr/>
      <dgm:t>
        <a:bodyPr/>
        <a:lstStyle/>
        <a:p>
          <a:endParaRPr lang="en-US"/>
        </a:p>
      </dgm:t>
    </dgm:pt>
    <dgm:pt modelId="{E9C434C3-C69B-4AC5-8447-181F9C4F3EB6}">
      <dgm:prSet/>
      <dgm:spPr/>
      <dgm:t>
        <a:bodyPr/>
        <a:lstStyle/>
        <a:p>
          <a:r>
            <a:rPr lang="en-GB"/>
            <a:t>Psychoeducation with FBT and CBTE aspects. </a:t>
          </a:r>
          <a:endParaRPr lang="en-US"/>
        </a:p>
      </dgm:t>
    </dgm:pt>
    <dgm:pt modelId="{3454C299-9584-4DF6-9D68-0D9ECD10BDF7}" type="parTrans" cxnId="{44F18CB4-B363-4C45-8E78-AAB3FF88CB87}">
      <dgm:prSet/>
      <dgm:spPr/>
      <dgm:t>
        <a:bodyPr/>
        <a:lstStyle/>
        <a:p>
          <a:endParaRPr lang="en-US"/>
        </a:p>
      </dgm:t>
    </dgm:pt>
    <dgm:pt modelId="{729617B8-D00B-442E-AD9E-CA8D3AD302E2}" type="sibTrans" cxnId="{44F18CB4-B363-4C45-8E78-AAB3FF88CB87}">
      <dgm:prSet/>
      <dgm:spPr/>
      <dgm:t>
        <a:bodyPr/>
        <a:lstStyle/>
        <a:p>
          <a:endParaRPr lang="en-US"/>
        </a:p>
      </dgm:t>
    </dgm:pt>
    <dgm:pt modelId="{2DA900C7-2D83-4960-923B-71354AF86EA4}" type="pres">
      <dgm:prSet presAssocID="{02D8D603-A9D2-4E3E-9A6C-EFABA8F43490}" presName="Name0" presStyleCnt="0">
        <dgm:presLayoutVars>
          <dgm:dir/>
          <dgm:animLvl val="lvl"/>
          <dgm:resizeHandles val="exact"/>
        </dgm:presLayoutVars>
      </dgm:prSet>
      <dgm:spPr/>
    </dgm:pt>
    <dgm:pt modelId="{56974D3E-9CB1-4AA0-84EB-6CB05A1C2491}" type="pres">
      <dgm:prSet presAssocID="{764FC79D-5824-4DBE-BC07-56B8A2CDFD84}" presName="linNode" presStyleCnt="0"/>
      <dgm:spPr/>
    </dgm:pt>
    <dgm:pt modelId="{D7DF4608-EE1F-4F4F-A2FC-B64DCFA2B340}" type="pres">
      <dgm:prSet presAssocID="{764FC79D-5824-4DBE-BC07-56B8A2CDFD84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4EE28D04-4103-4AB2-85BA-C9592AF28547}" type="pres">
      <dgm:prSet presAssocID="{764FC79D-5824-4DBE-BC07-56B8A2CDFD84}" presName="descendantText" presStyleLbl="alignAccFollowNode1" presStyleIdx="0" presStyleCnt="4">
        <dgm:presLayoutVars>
          <dgm:bulletEnabled val="1"/>
        </dgm:presLayoutVars>
      </dgm:prSet>
      <dgm:spPr/>
    </dgm:pt>
    <dgm:pt modelId="{FA8EDE4C-CF43-4F84-AACB-633184581F81}" type="pres">
      <dgm:prSet presAssocID="{494D26FE-4390-436E-B671-E7CB9CFB57BA}" presName="sp" presStyleCnt="0"/>
      <dgm:spPr/>
    </dgm:pt>
    <dgm:pt modelId="{445B4252-1ED5-456B-BD24-B8C29D09F3C8}" type="pres">
      <dgm:prSet presAssocID="{7579C31D-7A3B-4476-B142-10A4BA90EDAF}" presName="linNode" presStyleCnt="0"/>
      <dgm:spPr/>
    </dgm:pt>
    <dgm:pt modelId="{01A6CBC6-B530-4F25-B2CE-9EA18F2F24A4}" type="pres">
      <dgm:prSet presAssocID="{7579C31D-7A3B-4476-B142-10A4BA90EDAF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8E67A761-552E-4896-8D3D-476E57C79173}" type="pres">
      <dgm:prSet presAssocID="{7579C31D-7A3B-4476-B142-10A4BA90EDAF}" presName="descendantText" presStyleLbl="alignAccFollowNode1" presStyleIdx="1" presStyleCnt="4">
        <dgm:presLayoutVars>
          <dgm:bulletEnabled val="1"/>
        </dgm:presLayoutVars>
      </dgm:prSet>
      <dgm:spPr/>
    </dgm:pt>
    <dgm:pt modelId="{7654377A-33C0-44BF-9979-C0FB36BB4202}" type="pres">
      <dgm:prSet presAssocID="{D5490842-C3D0-4FF3-8C97-CDE95FDF3C4E}" presName="sp" presStyleCnt="0"/>
      <dgm:spPr/>
    </dgm:pt>
    <dgm:pt modelId="{1AEC2A41-D98D-4A19-BB3C-BCA44DF3D841}" type="pres">
      <dgm:prSet presAssocID="{EC5EDEE9-7FD9-476B-A69D-270426EAE4DB}" presName="linNode" presStyleCnt="0"/>
      <dgm:spPr/>
    </dgm:pt>
    <dgm:pt modelId="{0784BFF3-1B51-4843-982C-BFB03611CA7D}" type="pres">
      <dgm:prSet presAssocID="{EC5EDEE9-7FD9-476B-A69D-270426EAE4DB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B004D37B-A71B-4638-B4AD-CFE26C2FA897}" type="pres">
      <dgm:prSet presAssocID="{EC5EDEE9-7FD9-476B-A69D-270426EAE4DB}" presName="descendantText" presStyleLbl="alignAccFollowNode1" presStyleIdx="2" presStyleCnt="4">
        <dgm:presLayoutVars>
          <dgm:bulletEnabled val="1"/>
        </dgm:presLayoutVars>
      </dgm:prSet>
      <dgm:spPr/>
    </dgm:pt>
    <dgm:pt modelId="{C42B6232-8783-4B9B-9CC2-DFEB4208EE2C}" type="pres">
      <dgm:prSet presAssocID="{E05AD442-F6A6-4493-A9D1-55C22491500F}" presName="sp" presStyleCnt="0"/>
      <dgm:spPr/>
    </dgm:pt>
    <dgm:pt modelId="{F0144510-EFCC-4440-A689-EF229BC4BC47}" type="pres">
      <dgm:prSet presAssocID="{0229FA8B-FE8B-4EF7-B11D-E94464ADFFA0}" presName="linNode" presStyleCnt="0"/>
      <dgm:spPr/>
    </dgm:pt>
    <dgm:pt modelId="{B87669BE-1B5B-4B7A-A9AF-A05A3D33A0DA}" type="pres">
      <dgm:prSet presAssocID="{0229FA8B-FE8B-4EF7-B11D-E94464ADFFA0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783050DA-2AFA-419E-A1DE-A372F96F55B4}" type="pres">
      <dgm:prSet presAssocID="{0229FA8B-FE8B-4EF7-B11D-E94464ADFFA0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8D4129E6-04E7-438F-8365-A84D71067422}" type="presOf" srcId="{7579C31D-7A3B-4476-B142-10A4BA90EDAF}" destId="{01A6CBC6-B530-4F25-B2CE-9EA18F2F24A4}" srcOrd="0" destOrd="0" presId="urn:microsoft.com/office/officeart/2005/8/layout/vList5"/>
    <dgm:cxn modelId="{0853FBD2-8264-42E6-8727-776FE8D5D84D}" srcId="{7579C31D-7A3B-4476-B142-10A4BA90EDAF}" destId="{84F99370-6960-4E11-AC3E-7B554DB248A5}" srcOrd="1" destOrd="0" parTransId="{7262B4D2-6961-4B37-867A-97E0F08B63EA}" sibTransId="{B36BDE5B-CEB6-4EDD-8E52-7D9972D69152}"/>
    <dgm:cxn modelId="{44F18CB4-B363-4C45-8E78-AAB3FF88CB87}" srcId="{0229FA8B-FE8B-4EF7-B11D-E94464ADFFA0}" destId="{E9C434C3-C69B-4AC5-8447-181F9C4F3EB6}" srcOrd="1" destOrd="0" parTransId="{3454C299-9584-4DF6-9D68-0D9ECD10BDF7}" sibTransId="{729617B8-D00B-442E-AD9E-CA8D3AD302E2}"/>
    <dgm:cxn modelId="{CCB21202-0778-4A18-8AAC-E17986DF7076}" srcId="{764FC79D-5824-4DBE-BC07-56B8A2CDFD84}" destId="{40FF9DC3-B284-4B78-BAEB-FE0F5ED39C3C}" srcOrd="1" destOrd="0" parTransId="{FF320103-4521-4141-BB36-4D17D5F5E230}" sibTransId="{D28A82AF-6AA2-4D95-B349-48E5279D552B}"/>
    <dgm:cxn modelId="{9331DF86-EA2D-46C7-98E9-64C879A80A8D}" srcId="{764FC79D-5824-4DBE-BC07-56B8A2CDFD84}" destId="{7F0C35FD-0859-4EC1-BBB8-14030ABF3205}" srcOrd="0" destOrd="0" parTransId="{5D8B780D-6D45-4ADE-B281-F4E7B22147E1}" sibTransId="{5721061A-9465-47FE-BDE3-2E1E37230B37}"/>
    <dgm:cxn modelId="{DC8864DB-9DF9-43EE-B5E6-AC0250F6B46A}" type="presOf" srcId="{C548565D-7D54-4F2F-9613-A2FEFAB045F1}" destId="{8E67A761-552E-4896-8D3D-476E57C79173}" srcOrd="0" destOrd="2" presId="urn:microsoft.com/office/officeart/2005/8/layout/vList5"/>
    <dgm:cxn modelId="{DFB7CFD0-C0DC-414C-BF1F-B94769084D18}" srcId="{7579C31D-7A3B-4476-B142-10A4BA90EDAF}" destId="{C548565D-7D54-4F2F-9613-A2FEFAB045F1}" srcOrd="2" destOrd="0" parTransId="{1D10C96F-8434-43AE-ADEF-B2337DECA05B}" sibTransId="{3338C683-1FAA-45B1-BEF9-7A0DB972C142}"/>
    <dgm:cxn modelId="{33BE7F71-BCD9-43F7-8D2F-138899256CC1}" type="presOf" srcId="{02EDAF27-26FB-4EF8-993A-073D61E423B2}" destId="{783050DA-2AFA-419E-A1DE-A372F96F55B4}" srcOrd="0" destOrd="0" presId="urn:microsoft.com/office/officeart/2005/8/layout/vList5"/>
    <dgm:cxn modelId="{CFC11019-E72D-4783-A54D-E2E88BB1D145}" type="presOf" srcId="{EC5EDEE9-7FD9-476B-A69D-270426EAE4DB}" destId="{0784BFF3-1B51-4843-982C-BFB03611CA7D}" srcOrd="0" destOrd="0" presId="urn:microsoft.com/office/officeart/2005/8/layout/vList5"/>
    <dgm:cxn modelId="{5D619F42-49CC-4E06-A821-577613150352}" srcId="{02D8D603-A9D2-4E3E-9A6C-EFABA8F43490}" destId="{7579C31D-7A3B-4476-B142-10A4BA90EDAF}" srcOrd="1" destOrd="0" parTransId="{DC7D6509-6C85-45BA-BE1F-02F632FE5545}" sibTransId="{D5490842-C3D0-4FF3-8C97-CDE95FDF3C4E}"/>
    <dgm:cxn modelId="{9281CAEA-820E-4F7A-A679-27681362A7CB}" type="presOf" srcId="{E9C434C3-C69B-4AC5-8447-181F9C4F3EB6}" destId="{783050DA-2AFA-419E-A1DE-A372F96F55B4}" srcOrd="0" destOrd="1" presId="urn:microsoft.com/office/officeart/2005/8/layout/vList5"/>
    <dgm:cxn modelId="{80AEE346-08F6-4F1A-8CC4-3E02B7FF3007}" type="presOf" srcId="{0229FA8B-FE8B-4EF7-B11D-E94464ADFFA0}" destId="{B87669BE-1B5B-4B7A-A9AF-A05A3D33A0DA}" srcOrd="0" destOrd="0" presId="urn:microsoft.com/office/officeart/2005/8/layout/vList5"/>
    <dgm:cxn modelId="{F40B86AD-EF1B-4EA7-872E-F8298F087FFD}" srcId="{0229FA8B-FE8B-4EF7-B11D-E94464ADFFA0}" destId="{02EDAF27-26FB-4EF8-993A-073D61E423B2}" srcOrd="0" destOrd="0" parTransId="{04E3C9FF-AA18-4029-9285-BFE5EED77FE1}" sibTransId="{F08A4E51-9A6A-4AD3-9A59-26E71FE358CD}"/>
    <dgm:cxn modelId="{172D5D1B-0D77-49D7-BA4A-33E4CEF985E6}" srcId="{02D8D603-A9D2-4E3E-9A6C-EFABA8F43490}" destId="{764FC79D-5824-4DBE-BC07-56B8A2CDFD84}" srcOrd="0" destOrd="0" parTransId="{8017BA12-90E4-4873-AD11-F2427214761E}" sibTransId="{494D26FE-4390-436E-B671-E7CB9CFB57BA}"/>
    <dgm:cxn modelId="{D1BD270B-CA55-41FE-9A32-4606FB1C438E}" srcId="{7579C31D-7A3B-4476-B142-10A4BA90EDAF}" destId="{A21F1A34-B651-4972-8047-7EFAD8140B25}" srcOrd="0" destOrd="0" parTransId="{58524847-AAC6-4B83-880C-A9004FC0FAD7}" sibTransId="{DE145493-80BB-46B0-B664-18AAD374F0B0}"/>
    <dgm:cxn modelId="{9DFEAC5F-ED52-43B6-96FF-89902E29CB43}" type="presOf" srcId="{84F99370-6960-4E11-AC3E-7B554DB248A5}" destId="{8E67A761-552E-4896-8D3D-476E57C79173}" srcOrd="0" destOrd="1" presId="urn:microsoft.com/office/officeart/2005/8/layout/vList5"/>
    <dgm:cxn modelId="{C9D362DA-6059-4EE4-A648-71A43B655BFD}" srcId="{02D8D603-A9D2-4E3E-9A6C-EFABA8F43490}" destId="{0229FA8B-FE8B-4EF7-B11D-E94464ADFFA0}" srcOrd="3" destOrd="0" parTransId="{AB2AC822-9C43-4059-8A70-37EFD778B469}" sibTransId="{6D692CAC-996B-4597-AA79-B3E35B4593D9}"/>
    <dgm:cxn modelId="{77D49864-D5FB-41B5-9690-4A4C62B8194E}" type="presOf" srcId="{40FF9DC3-B284-4B78-BAEB-FE0F5ED39C3C}" destId="{4EE28D04-4103-4AB2-85BA-C9592AF28547}" srcOrd="0" destOrd="1" presId="urn:microsoft.com/office/officeart/2005/8/layout/vList5"/>
    <dgm:cxn modelId="{4CE8DE5D-4AAA-47E2-8336-66D2766A29FC}" type="presOf" srcId="{7F0C35FD-0859-4EC1-BBB8-14030ABF3205}" destId="{4EE28D04-4103-4AB2-85BA-C9592AF28547}" srcOrd="0" destOrd="0" presId="urn:microsoft.com/office/officeart/2005/8/layout/vList5"/>
    <dgm:cxn modelId="{3DC1A080-1DF7-4442-B401-3FC4D1B79051}" type="presOf" srcId="{7487D5DC-0600-4C47-B923-8DE1A1386404}" destId="{B004D37B-A71B-4638-B4AD-CFE26C2FA897}" srcOrd="0" destOrd="1" presId="urn:microsoft.com/office/officeart/2005/8/layout/vList5"/>
    <dgm:cxn modelId="{C0EA622C-C3AD-4213-96D8-EED34E0D6A9C}" type="presOf" srcId="{3F4CA42E-0176-48C2-87AB-14BA4EFE45B8}" destId="{B004D37B-A71B-4638-B4AD-CFE26C2FA897}" srcOrd="0" destOrd="2" presId="urn:microsoft.com/office/officeart/2005/8/layout/vList5"/>
    <dgm:cxn modelId="{E94A38ED-A8E9-4C4D-9CCB-CB3F3C48C1E3}" type="presOf" srcId="{13317890-4059-4976-944A-1FC0BC11DE53}" destId="{B004D37B-A71B-4638-B4AD-CFE26C2FA897}" srcOrd="0" destOrd="0" presId="urn:microsoft.com/office/officeart/2005/8/layout/vList5"/>
    <dgm:cxn modelId="{EF4D8A31-F595-4431-95CF-3844E0815125}" srcId="{EC5EDEE9-7FD9-476B-A69D-270426EAE4DB}" destId="{3F4CA42E-0176-48C2-87AB-14BA4EFE45B8}" srcOrd="2" destOrd="0" parTransId="{974ECD5A-079E-4ED0-B77F-A0F83905F773}" sibTransId="{C231078A-BA23-493B-9717-121837FE9A66}"/>
    <dgm:cxn modelId="{A5C9ED4A-ADF8-4611-8B13-C6474C6CCDDE}" type="presOf" srcId="{02D8D603-A9D2-4E3E-9A6C-EFABA8F43490}" destId="{2DA900C7-2D83-4960-923B-71354AF86EA4}" srcOrd="0" destOrd="0" presId="urn:microsoft.com/office/officeart/2005/8/layout/vList5"/>
    <dgm:cxn modelId="{4F0ED463-A8B6-46CF-A9D6-F7B6E16E8B5E}" type="presOf" srcId="{A21F1A34-B651-4972-8047-7EFAD8140B25}" destId="{8E67A761-552E-4896-8D3D-476E57C79173}" srcOrd="0" destOrd="0" presId="urn:microsoft.com/office/officeart/2005/8/layout/vList5"/>
    <dgm:cxn modelId="{66033C98-1CD9-4A8C-A659-33C4DA4D126B}" srcId="{EC5EDEE9-7FD9-476B-A69D-270426EAE4DB}" destId="{13317890-4059-4976-944A-1FC0BC11DE53}" srcOrd="0" destOrd="0" parTransId="{9B30DB39-7BEF-4E27-ABE7-CFFA3F348D38}" sibTransId="{775D6AD7-B953-4901-9B71-78DD4AD78439}"/>
    <dgm:cxn modelId="{0A170C6D-7313-4D09-8106-56F2BC9BB48E}" type="presOf" srcId="{764FC79D-5824-4DBE-BC07-56B8A2CDFD84}" destId="{D7DF4608-EE1F-4F4F-A2FC-B64DCFA2B340}" srcOrd="0" destOrd="0" presId="urn:microsoft.com/office/officeart/2005/8/layout/vList5"/>
    <dgm:cxn modelId="{55226A3E-A85F-4F32-86DB-6CFF9E31C489}" srcId="{EC5EDEE9-7FD9-476B-A69D-270426EAE4DB}" destId="{7487D5DC-0600-4C47-B923-8DE1A1386404}" srcOrd="1" destOrd="0" parTransId="{0459F2F7-834B-4422-8BCD-32A902FE4923}" sibTransId="{10B09F83-5170-4434-B6F4-2BB6C4BAEC9C}"/>
    <dgm:cxn modelId="{2BA1D665-DAD1-4420-BFE5-9ED03683E481}" srcId="{02D8D603-A9D2-4E3E-9A6C-EFABA8F43490}" destId="{EC5EDEE9-7FD9-476B-A69D-270426EAE4DB}" srcOrd="2" destOrd="0" parTransId="{862C0A6A-733A-42E5-9486-CB2423FC3517}" sibTransId="{E05AD442-F6A6-4493-A9D1-55C22491500F}"/>
    <dgm:cxn modelId="{FEC41DB9-6317-4DB1-8C53-B9FEA9D1C94F}" type="presParOf" srcId="{2DA900C7-2D83-4960-923B-71354AF86EA4}" destId="{56974D3E-9CB1-4AA0-84EB-6CB05A1C2491}" srcOrd="0" destOrd="0" presId="urn:microsoft.com/office/officeart/2005/8/layout/vList5"/>
    <dgm:cxn modelId="{D99C8174-9A60-4AEF-9955-2DFA1626AD45}" type="presParOf" srcId="{56974D3E-9CB1-4AA0-84EB-6CB05A1C2491}" destId="{D7DF4608-EE1F-4F4F-A2FC-B64DCFA2B340}" srcOrd="0" destOrd="0" presId="urn:microsoft.com/office/officeart/2005/8/layout/vList5"/>
    <dgm:cxn modelId="{251E0C0F-4B40-4156-8D36-B6CC4F1B199D}" type="presParOf" srcId="{56974D3E-9CB1-4AA0-84EB-6CB05A1C2491}" destId="{4EE28D04-4103-4AB2-85BA-C9592AF28547}" srcOrd="1" destOrd="0" presId="urn:microsoft.com/office/officeart/2005/8/layout/vList5"/>
    <dgm:cxn modelId="{F3BCB583-6B68-4B1A-8E22-2B4871689B50}" type="presParOf" srcId="{2DA900C7-2D83-4960-923B-71354AF86EA4}" destId="{FA8EDE4C-CF43-4F84-AACB-633184581F81}" srcOrd="1" destOrd="0" presId="urn:microsoft.com/office/officeart/2005/8/layout/vList5"/>
    <dgm:cxn modelId="{72701AD3-FCD9-4023-A11E-122AD17E23BD}" type="presParOf" srcId="{2DA900C7-2D83-4960-923B-71354AF86EA4}" destId="{445B4252-1ED5-456B-BD24-B8C29D09F3C8}" srcOrd="2" destOrd="0" presId="urn:microsoft.com/office/officeart/2005/8/layout/vList5"/>
    <dgm:cxn modelId="{5A04789C-D328-4FD9-9C7E-F4ABAEFFF4AE}" type="presParOf" srcId="{445B4252-1ED5-456B-BD24-B8C29D09F3C8}" destId="{01A6CBC6-B530-4F25-B2CE-9EA18F2F24A4}" srcOrd="0" destOrd="0" presId="urn:microsoft.com/office/officeart/2005/8/layout/vList5"/>
    <dgm:cxn modelId="{B47EE517-A517-42C9-9123-2E69272FA9DB}" type="presParOf" srcId="{445B4252-1ED5-456B-BD24-B8C29D09F3C8}" destId="{8E67A761-552E-4896-8D3D-476E57C79173}" srcOrd="1" destOrd="0" presId="urn:microsoft.com/office/officeart/2005/8/layout/vList5"/>
    <dgm:cxn modelId="{B983C305-458E-4ED4-8C22-A96FE6C5F431}" type="presParOf" srcId="{2DA900C7-2D83-4960-923B-71354AF86EA4}" destId="{7654377A-33C0-44BF-9979-C0FB36BB4202}" srcOrd="3" destOrd="0" presId="urn:microsoft.com/office/officeart/2005/8/layout/vList5"/>
    <dgm:cxn modelId="{0C813AA7-6398-4C9A-AC0D-D7FE8230349D}" type="presParOf" srcId="{2DA900C7-2D83-4960-923B-71354AF86EA4}" destId="{1AEC2A41-D98D-4A19-BB3C-BCA44DF3D841}" srcOrd="4" destOrd="0" presId="urn:microsoft.com/office/officeart/2005/8/layout/vList5"/>
    <dgm:cxn modelId="{4F00CD56-0844-406D-9551-122B66000B26}" type="presParOf" srcId="{1AEC2A41-D98D-4A19-BB3C-BCA44DF3D841}" destId="{0784BFF3-1B51-4843-982C-BFB03611CA7D}" srcOrd="0" destOrd="0" presId="urn:microsoft.com/office/officeart/2005/8/layout/vList5"/>
    <dgm:cxn modelId="{8B4C9787-7F8F-4465-946F-AE4E12743005}" type="presParOf" srcId="{1AEC2A41-D98D-4A19-BB3C-BCA44DF3D841}" destId="{B004D37B-A71B-4638-B4AD-CFE26C2FA897}" srcOrd="1" destOrd="0" presId="urn:microsoft.com/office/officeart/2005/8/layout/vList5"/>
    <dgm:cxn modelId="{027971E3-237D-4200-9DEC-8B9B00C23BB1}" type="presParOf" srcId="{2DA900C7-2D83-4960-923B-71354AF86EA4}" destId="{C42B6232-8783-4B9B-9CC2-DFEB4208EE2C}" srcOrd="5" destOrd="0" presId="urn:microsoft.com/office/officeart/2005/8/layout/vList5"/>
    <dgm:cxn modelId="{131082D7-AB04-4A5D-916E-AD67891D429F}" type="presParOf" srcId="{2DA900C7-2D83-4960-923B-71354AF86EA4}" destId="{F0144510-EFCC-4440-A689-EF229BC4BC47}" srcOrd="6" destOrd="0" presId="urn:microsoft.com/office/officeart/2005/8/layout/vList5"/>
    <dgm:cxn modelId="{2F5F1D1E-D750-4298-9316-B5CE871A6F00}" type="presParOf" srcId="{F0144510-EFCC-4440-A689-EF229BC4BC47}" destId="{B87669BE-1B5B-4B7A-A9AF-A05A3D33A0DA}" srcOrd="0" destOrd="0" presId="urn:microsoft.com/office/officeart/2005/8/layout/vList5"/>
    <dgm:cxn modelId="{F644CA8D-7BBE-4080-B331-0944B2FB4C97}" type="presParOf" srcId="{F0144510-EFCC-4440-A689-EF229BC4BC47}" destId="{783050DA-2AFA-419E-A1DE-A372F96F55B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DEC0A-A7C4-4EEF-8180-9D062A1711B5}">
      <dsp:nvSpPr>
        <dsp:cNvPr id="0" name=""/>
        <dsp:cNvSpPr/>
      </dsp:nvSpPr>
      <dsp:spPr>
        <a:xfrm>
          <a:off x="0" y="230197"/>
          <a:ext cx="4567238" cy="6762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Attend on time and complete within time limit 3 meals (30 minutes) and 3 breaks (20 mins)</a:t>
          </a:r>
          <a:endParaRPr lang="en-US" sz="1700" kern="1200"/>
        </a:p>
      </dsp:txBody>
      <dsp:txXfrm>
        <a:off x="33012" y="263209"/>
        <a:ext cx="4501214" cy="610236"/>
      </dsp:txXfrm>
    </dsp:sp>
    <dsp:sp modelId="{C126DF72-99B3-49D3-BD33-9A44F3A8BE22}">
      <dsp:nvSpPr>
        <dsp:cNvPr id="0" name=""/>
        <dsp:cNvSpPr/>
      </dsp:nvSpPr>
      <dsp:spPr>
        <a:xfrm>
          <a:off x="0" y="955417"/>
          <a:ext cx="4567238" cy="6762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Staff supervision at the meal table</a:t>
          </a:r>
          <a:endParaRPr lang="en-US" sz="1700" kern="1200"/>
        </a:p>
      </dsp:txBody>
      <dsp:txXfrm>
        <a:off x="33012" y="988429"/>
        <a:ext cx="4501214" cy="610236"/>
      </dsp:txXfrm>
    </dsp:sp>
    <dsp:sp modelId="{0DE9FE06-25E6-4E35-8DB3-6A38B324912C}">
      <dsp:nvSpPr>
        <dsp:cNvPr id="0" name=""/>
        <dsp:cNvSpPr/>
      </dsp:nvSpPr>
      <dsp:spPr>
        <a:xfrm>
          <a:off x="0" y="1631677"/>
          <a:ext cx="4567238" cy="1689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010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300" kern="1200"/>
            <a:t>Finish everything that they are presented with (including fluids)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300" kern="1200"/>
            <a:t>All avoided food will be “sat out” with staff until presented with a replacement. 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300" kern="1200"/>
            <a:t>All missed diet will be replaced (after 30 mins 1x ensure twocal for any hot food, and for any dessert). 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300" kern="1200"/>
            <a:t>No negotiation at the table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300" kern="1200"/>
            <a:t>ED behaviours are discouraged using Ensure replacements</a:t>
          </a:r>
          <a:endParaRPr lang="en-US" sz="1300" kern="1200"/>
        </a:p>
      </dsp:txBody>
      <dsp:txXfrm>
        <a:off x="0" y="1631677"/>
        <a:ext cx="4567238" cy="1689120"/>
      </dsp:txXfrm>
    </dsp:sp>
    <dsp:sp modelId="{74EB7617-F079-4064-955C-02C241DBF9CB}">
      <dsp:nvSpPr>
        <dsp:cNvPr id="0" name=""/>
        <dsp:cNvSpPr/>
      </dsp:nvSpPr>
      <dsp:spPr>
        <a:xfrm>
          <a:off x="0" y="3320797"/>
          <a:ext cx="4567238" cy="6762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Supervision after eating to reduce exercise and purging. </a:t>
          </a:r>
          <a:endParaRPr lang="en-US" sz="1700" kern="1200"/>
        </a:p>
      </dsp:txBody>
      <dsp:txXfrm>
        <a:off x="33012" y="3353809"/>
        <a:ext cx="4501214" cy="610236"/>
      </dsp:txXfrm>
    </dsp:sp>
    <dsp:sp modelId="{85BC1AD4-8EAB-4C32-9625-8280B86995FE}">
      <dsp:nvSpPr>
        <dsp:cNvPr id="0" name=""/>
        <dsp:cNvSpPr/>
      </dsp:nvSpPr>
      <dsp:spPr>
        <a:xfrm>
          <a:off x="0" y="3997057"/>
          <a:ext cx="4567238" cy="668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010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300" kern="1200"/>
            <a:t>Seated in main lounge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300" kern="1200"/>
            <a:t>engaging in distraction/coping strategies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300" kern="1200"/>
            <a:t>1 hour after meals, 30 mins after breaks</a:t>
          </a:r>
          <a:endParaRPr lang="en-US" sz="1300" kern="1200"/>
        </a:p>
      </dsp:txBody>
      <dsp:txXfrm>
        <a:off x="0" y="3997057"/>
        <a:ext cx="4567238" cy="668609"/>
      </dsp:txXfrm>
    </dsp:sp>
    <dsp:sp modelId="{057B03CC-4DBE-40F9-BFA8-BCFB99A215E6}">
      <dsp:nvSpPr>
        <dsp:cNvPr id="0" name=""/>
        <dsp:cNvSpPr/>
      </dsp:nvSpPr>
      <dsp:spPr>
        <a:xfrm>
          <a:off x="0" y="4665667"/>
          <a:ext cx="4567238" cy="6762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Generic meal plans that are individualised</a:t>
          </a:r>
          <a:endParaRPr lang="en-US" sz="1700" kern="1200"/>
        </a:p>
      </dsp:txBody>
      <dsp:txXfrm>
        <a:off x="33012" y="4698679"/>
        <a:ext cx="4501214" cy="6102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E28D04-4103-4AB2-85BA-C9592AF28547}">
      <dsp:nvSpPr>
        <dsp:cNvPr id="0" name=""/>
        <dsp:cNvSpPr/>
      </dsp:nvSpPr>
      <dsp:spPr>
        <a:xfrm rot="5400000">
          <a:off x="5160327" y="-2086455"/>
          <a:ext cx="871601" cy="526694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/>
            <a:t>must be pre-existing. 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/>
            <a:t>Vegetarianism, religious/cultural requirements, and medically prescribed diets are honoured. </a:t>
          </a:r>
          <a:endParaRPr lang="en-US" sz="1300" kern="1200"/>
        </a:p>
      </dsp:txBody>
      <dsp:txXfrm rot="-5400000">
        <a:off x="2962656" y="153764"/>
        <a:ext cx="5224396" cy="786505"/>
      </dsp:txXfrm>
    </dsp:sp>
    <dsp:sp modelId="{D7DF4608-EE1F-4F4F-A2FC-B64DCFA2B340}">
      <dsp:nvSpPr>
        <dsp:cNvPr id="0" name=""/>
        <dsp:cNvSpPr/>
      </dsp:nvSpPr>
      <dsp:spPr>
        <a:xfrm>
          <a:off x="0" y="2265"/>
          <a:ext cx="2962656" cy="108950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Dislike list of 3 items (not 3 food groups) </a:t>
          </a:r>
          <a:endParaRPr lang="en-US" sz="2400" kern="1200"/>
        </a:p>
      </dsp:txBody>
      <dsp:txXfrm>
        <a:off x="53185" y="55450"/>
        <a:ext cx="2856286" cy="983131"/>
      </dsp:txXfrm>
    </dsp:sp>
    <dsp:sp modelId="{8E67A761-552E-4896-8D3D-476E57C79173}">
      <dsp:nvSpPr>
        <dsp:cNvPr id="0" name=""/>
        <dsp:cNvSpPr/>
      </dsp:nvSpPr>
      <dsp:spPr>
        <a:xfrm rot="5400000">
          <a:off x="5160327" y="-942478"/>
          <a:ext cx="871601" cy="526694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/>
            <a:t>Increased preparation of own food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/>
            <a:t>Reduced supervision then no supervision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/>
            <a:t>Attendance at Pizza club and Sandwich club. </a:t>
          </a:r>
          <a:endParaRPr lang="en-US" sz="1300" kern="1200"/>
        </a:p>
      </dsp:txBody>
      <dsp:txXfrm rot="-5400000">
        <a:off x="2962656" y="1297741"/>
        <a:ext cx="5224396" cy="786505"/>
      </dsp:txXfrm>
    </dsp:sp>
    <dsp:sp modelId="{01A6CBC6-B530-4F25-B2CE-9EA18F2F24A4}">
      <dsp:nvSpPr>
        <dsp:cNvPr id="0" name=""/>
        <dsp:cNvSpPr/>
      </dsp:nvSpPr>
      <dsp:spPr>
        <a:xfrm>
          <a:off x="0" y="1146242"/>
          <a:ext cx="2962656" cy="108950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Progression onto Stage 2; collaborative</a:t>
          </a:r>
          <a:endParaRPr lang="en-US" sz="2400" kern="1200"/>
        </a:p>
      </dsp:txBody>
      <dsp:txXfrm>
        <a:off x="53185" y="1199427"/>
        <a:ext cx="2856286" cy="983131"/>
      </dsp:txXfrm>
    </dsp:sp>
    <dsp:sp modelId="{B004D37B-A71B-4638-B4AD-CFE26C2FA897}">
      <dsp:nvSpPr>
        <dsp:cNvPr id="0" name=""/>
        <dsp:cNvSpPr/>
      </dsp:nvSpPr>
      <dsp:spPr>
        <a:xfrm rot="5400000">
          <a:off x="5160327" y="201497"/>
          <a:ext cx="871601" cy="526694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/>
            <a:t>Aim to promote family support of YP with eating. 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/>
            <a:t>FBT model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/>
            <a:t>Progression from staff-led with HFU food, to family-led with own food</a:t>
          </a:r>
          <a:endParaRPr lang="en-US" sz="1300" kern="1200"/>
        </a:p>
      </dsp:txBody>
      <dsp:txXfrm rot="-5400000">
        <a:off x="2962656" y="2441716"/>
        <a:ext cx="5224396" cy="786505"/>
      </dsp:txXfrm>
    </dsp:sp>
    <dsp:sp modelId="{0784BFF3-1B51-4843-982C-BFB03611CA7D}">
      <dsp:nvSpPr>
        <dsp:cNvPr id="0" name=""/>
        <dsp:cNvSpPr/>
      </dsp:nvSpPr>
      <dsp:spPr>
        <a:xfrm>
          <a:off x="0" y="2290219"/>
          <a:ext cx="2962656" cy="108950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Family supported meals</a:t>
          </a:r>
          <a:endParaRPr lang="en-US" sz="2400" kern="1200"/>
        </a:p>
      </dsp:txBody>
      <dsp:txXfrm>
        <a:off x="53185" y="2343404"/>
        <a:ext cx="2856286" cy="983131"/>
      </dsp:txXfrm>
    </dsp:sp>
    <dsp:sp modelId="{783050DA-2AFA-419E-A1DE-A372F96F55B4}">
      <dsp:nvSpPr>
        <dsp:cNvPr id="0" name=""/>
        <dsp:cNvSpPr/>
      </dsp:nvSpPr>
      <dsp:spPr>
        <a:xfrm rot="5400000">
          <a:off x="5160327" y="1345474"/>
          <a:ext cx="871601" cy="526694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/>
            <a:t>includes dietician, medic, psychology, nursing input. 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/>
            <a:t>Psychoeducation with FBT and CBTE aspects. </a:t>
          </a:r>
          <a:endParaRPr lang="en-US" sz="1300" kern="1200"/>
        </a:p>
      </dsp:txBody>
      <dsp:txXfrm rot="-5400000">
        <a:off x="2962656" y="3585693"/>
        <a:ext cx="5224396" cy="786505"/>
      </dsp:txXfrm>
    </dsp:sp>
    <dsp:sp modelId="{B87669BE-1B5B-4B7A-A9AF-A05A3D33A0DA}">
      <dsp:nvSpPr>
        <dsp:cNvPr id="0" name=""/>
        <dsp:cNvSpPr/>
      </dsp:nvSpPr>
      <dsp:spPr>
        <a:xfrm>
          <a:off x="0" y="3434195"/>
          <a:ext cx="2962656" cy="108950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EDP group weekly</a:t>
          </a:r>
          <a:endParaRPr lang="en-US" sz="2400" kern="1200"/>
        </a:p>
      </dsp:txBody>
      <dsp:txXfrm>
        <a:off x="53185" y="3487380"/>
        <a:ext cx="2856286" cy="9831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301FB-A32E-4407-B545-449E0876D315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10EF5-4D3C-40F6-9445-091887A3BC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541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Simplification; is weight increasing (meaningfully), staying the same, or decreasing? Rather than splitting hairs over insignificant changes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10EF5-4D3C-40F6-9445-091887A3BC5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509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10EF5-4D3C-40F6-9445-091887A3BC5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076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 (I’ll just stick to my AL better), emphasis on using diet plans to achieve balance of activity in/activity out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10EF5-4D3C-40F6-9445-091887A3BC5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216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Since then, 15 of our patients were thought to be suitable for CBT-E and completed the treatment either at the Highfield, or continued in the community following discharge.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may be worth noting that of those 15 patients, one completed CBT-E alongside family therapy, another had CBT-E informed psychology sessions, and another had a 4 week intensive version of the CBT-E treatment due to time constraints.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10EF5-4D3C-40F6-9445-091887A3BC5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857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Greater variety in</a:t>
            </a:r>
            <a:r>
              <a:rPr lang="en-GB" baseline="0" dirty="0"/>
              <a:t> admission weight for those on CBTE</a:t>
            </a:r>
          </a:p>
          <a:p>
            <a:r>
              <a:rPr lang="en-GB" baseline="0" dirty="0"/>
              <a:t>More reliably weight restoring on CBTE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10EF5-4D3C-40F6-9445-091887A3BC5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059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Stage 1/2 completed inpatient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10EF5-4D3C-40F6-9445-091887A3BC5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53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8AABD-5176-428C-B9ED-2BE6B63E8411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E0E8D-8326-4370-B297-012B84EC52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840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8AABD-5176-428C-B9ED-2BE6B63E8411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E0E8D-8326-4370-B297-012B84EC52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881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8AABD-5176-428C-B9ED-2BE6B63E8411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E0E8D-8326-4370-B297-012B84EC52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372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8AABD-5176-428C-B9ED-2BE6B63E8411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E0E8D-8326-4370-B297-012B84EC52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6421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8AABD-5176-428C-B9ED-2BE6B63E8411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E0E8D-8326-4370-B297-012B84EC52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831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8AABD-5176-428C-B9ED-2BE6B63E8411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E0E8D-8326-4370-B297-012B84EC52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602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8AABD-5176-428C-B9ED-2BE6B63E8411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E0E8D-8326-4370-B297-012B84EC52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073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8AABD-5176-428C-B9ED-2BE6B63E8411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E0E8D-8326-4370-B297-012B84EC52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10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8AABD-5176-428C-B9ED-2BE6B63E8411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E0E8D-8326-4370-B297-012B84EC52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914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8AABD-5176-428C-B9ED-2BE6B63E8411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E0E8D-8326-4370-B297-012B84EC52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754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8AABD-5176-428C-B9ED-2BE6B63E8411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E0E8D-8326-4370-B297-012B84EC52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692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8AABD-5176-428C-B9ED-2BE6B63E8411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E0E8D-8326-4370-B297-012B84EC52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892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14/relationships/chartEx" Target="../charts/chartEx1.xml"/><Relationship Id="rId7" Type="http://schemas.microsoft.com/office/2014/relationships/chartEx" Target="../charts/chartEx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14/relationships/chartEx" Target="../charts/chartEx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chart" Target="../charts/chart2.xml"/><Relationship Id="rId7" Type="http://schemas.microsoft.com/office/2014/relationships/chartEx" Target="../charts/chartEx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14/relationships/chartEx" Target="../charts/chartEx4.xml"/><Relationship Id="rId4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93EF0C2-EE57-40DD-B754-BF1477FABA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902" y="0"/>
            <a:ext cx="3054098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7442" y="965198"/>
            <a:ext cx="5074559" cy="4927601"/>
          </a:xfrm>
        </p:spPr>
        <p:txBody>
          <a:bodyPr anchor="ctr">
            <a:normAutofit/>
          </a:bodyPr>
          <a:lstStyle/>
          <a:p>
            <a:pPr algn="r"/>
            <a:r>
              <a:rPr lang="en-GB" dirty="0"/>
              <a:t>Inpatient CBT-E:</a:t>
            </a:r>
            <a:br>
              <a:rPr lang="en-GB" dirty="0"/>
            </a:br>
            <a:r>
              <a:rPr lang="en-GB" dirty="0"/>
              <a:t>Program Overview &amp; </a:t>
            </a:r>
            <a:br>
              <a:rPr lang="en-GB" dirty="0"/>
            </a:br>
            <a:r>
              <a:rPr lang="en-GB" dirty="0"/>
              <a:t>Psychological Implications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40927" y="965199"/>
            <a:ext cx="2320472" cy="4927602"/>
          </a:xfrm>
        </p:spPr>
        <p:txBody>
          <a:bodyPr anchor="ctr">
            <a:normAutofit/>
          </a:bodyPr>
          <a:lstStyle/>
          <a:p>
            <a:pPr algn="l"/>
            <a:r>
              <a:rPr lang="en-GB" sz="1700">
                <a:solidFill>
                  <a:srgbClr val="FFFFFF"/>
                </a:solidFill>
              </a:rPr>
              <a:t>Dr Hannah Stratford </a:t>
            </a:r>
          </a:p>
        </p:txBody>
      </p:sp>
    </p:spTree>
    <p:extLst>
      <p:ext uri="{BB962C8B-B14F-4D97-AF65-F5344CB8AC3E}">
        <p14:creationId xmlns:p14="http://schemas.microsoft.com/office/powerpoint/2010/main" val="17775403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ontent Placeholder 3">
            <a:extLst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0410150"/>
              </p:ext>
            </p:extLst>
          </p:nvPr>
        </p:nvGraphicFramePr>
        <p:xfrm>
          <a:off x="971600" y="404664"/>
          <a:ext cx="7092788" cy="60410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0060">
                  <a:extLst>
                    <a:ext uri="{9D8B030D-6E8A-4147-A177-3AD203B41FA5}">
                      <a16:colId xmlns:a16="http://schemas.microsoft.com/office/drawing/2014/main" val="3659954052"/>
                    </a:ext>
                  </a:extLst>
                </a:gridCol>
                <a:gridCol w="6552728">
                  <a:extLst>
                    <a:ext uri="{9D8B030D-6E8A-4147-A177-3AD203B41FA5}">
                      <a16:colId xmlns:a16="http://schemas.microsoft.com/office/drawing/2014/main" val="3728926700"/>
                    </a:ext>
                  </a:extLst>
                </a:gridCol>
              </a:tblGrid>
              <a:tr h="1725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Activity Level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21" marR="278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21" marR="27821" marT="0" marB="0"/>
                </a:tc>
                <a:extLst>
                  <a:ext uri="{0D108BD9-81ED-4DB2-BD59-A6C34878D82A}">
                    <a16:rowId xmlns:a16="http://schemas.microsoft.com/office/drawing/2014/main" val="3576336330"/>
                  </a:ext>
                </a:extLst>
              </a:tr>
              <a:tr h="15530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21" marR="278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Chair Rest or Wheelchair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dirty="0">
                          <a:effectLst/>
                        </a:rPr>
                        <a:t>For people medically at risk. To be advised by medics and nursing staff.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dirty="0">
                          <a:effectLst/>
                        </a:rPr>
                        <a:t>Consider blood results/blood pressure/pulse/weight deficit.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dirty="0">
                          <a:effectLst/>
                        </a:rPr>
                        <a:t>Consider upstairs access/school individually.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u="sng" dirty="0">
                          <a:effectLst/>
                        </a:rPr>
                        <a:t>Wheelchair</a:t>
                      </a:r>
                      <a:r>
                        <a:rPr lang="en-GB" sz="1200" dirty="0">
                          <a:effectLst/>
                        </a:rPr>
                        <a:t> – expected to use wheelchair unless sitting in lounge, bedroom or classroom. If in wheelchair, need to move to chair rest before moving to activity level 2.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u="sng" dirty="0">
                          <a:effectLst/>
                        </a:rPr>
                        <a:t>Chair rest</a:t>
                      </a:r>
                      <a:r>
                        <a:rPr lang="en-GB" sz="1200" dirty="0">
                          <a:effectLst/>
                        </a:rPr>
                        <a:t> – expected to sit down at all times, minimal walking e.g. be sat down all day (can access school via stairs unless Medics advise against).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21" marR="27821" marT="0" marB="0"/>
                </a:tc>
                <a:extLst>
                  <a:ext uri="{0D108BD9-81ED-4DB2-BD59-A6C34878D82A}">
                    <a16:rowId xmlns:a16="http://schemas.microsoft.com/office/drawing/2014/main" val="2518271225"/>
                  </a:ext>
                </a:extLst>
              </a:tr>
              <a:tr h="34513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21" marR="278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Moderate Activity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Consider this with bone scan results. Some people may need individual care plans around exercise.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The following will be planned at Round Table and considered in a staged approach: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u="sng" dirty="0">
                          <a:effectLst/>
                        </a:rPr>
                        <a:t>Step 1. Walks</a:t>
                      </a:r>
                      <a:endParaRPr lang="en-GB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dirty="0">
                          <a:effectLst/>
                        </a:rPr>
                        <a:t>70% weight for height.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dirty="0">
                          <a:effectLst/>
                        </a:rPr>
                        <a:t>Start with facilitated staff walk in grounds at lunchtime and yoga.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u="sng" dirty="0">
                          <a:effectLst/>
                        </a:rPr>
                        <a:t>Step 2. Off Unit Activities</a:t>
                      </a:r>
                      <a:r>
                        <a:rPr lang="en-GB" sz="1200" dirty="0">
                          <a:effectLst/>
                        </a:rPr>
                        <a:t>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dirty="0">
                          <a:effectLst/>
                        </a:rPr>
                        <a:t>75% Weight for height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dirty="0" err="1">
                          <a:effectLst/>
                        </a:rPr>
                        <a:t>eg</a:t>
                      </a:r>
                      <a:r>
                        <a:rPr lang="en-GB" sz="1200" dirty="0">
                          <a:effectLst/>
                        </a:rPr>
                        <a:t> school trips, </a:t>
                      </a:r>
                      <a:r>
                        <a:rPr lang="en-GB" sz="1200" dirty="0" err="1">
                          <a:effectLst/>
                        </a:rPr>
                        <a:t>Cowley</a:t>
                      </a:r>
                      <a:r>
                        <a:rPr lang="en-GB" sz="1200" dirty="0">
                          <a:effectLst/>
                        </a:rPr>
                        <a:t> Rd +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u="sng" dirty="0">
                          <a:effectLst/>
                        </a:rPr>
                        <a:t>P.E. </a:t>
                      </a:r>
                      <a:r>
                        <a:rPr lang="en-GB" sz="1200" dirty="0">
                          <a:effectLst/>
                        </a:rPr>
                        <a:t>75% weight for height. 15 -20 minutes.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dirty="0">
                          <a:effectLst/>
                        </a:rPr>
                        <a:t>Gym: 15 -20 minutes of gym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u="sng" dirty="0">
                          <a:effectLst/>
                        </a:rPr>
                        <a:t>Step 3. Moderate activity</a:t>
                      </a:r>
                      <a:endParaRPr lang="en-GB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dirty="0">
                          <a:effectLst/>
                        </a:rPr>
                        <a:t>90% weight for height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dirty="0">
                          <a:effectLst/>
                        </a:rPr>
                        <a:t>Full P.E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dirty="0">
                          <a:effectLst/>
                        </a:rPr>
                        <a:t>Full gym use (see gym guidelines)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dirty="0">
                          <a:effectLst/>
                        </a:rPr>
                        <a:t>When on stage 2 can do walk to and from sandwich club and pizza club</a:t>
                      </a:r>
                    </a:p>
                    <a:p>
                      <a:pPr marL="6858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21" marR="27821" marT="0" marB="0"/>
                </a:tc>
                <a:extLst>
                  <a:ext uri="{0D108BD9-81ED-4DB2-BD59-A6C34878D82A}">
                    <a16:rowId xmlns:a16="http://schemas.microsoft.com/office/drawing/2014/main" val="2876680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46407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3">
            <a:extLst>
              <a:ext uri="{FF2B5EF4-FFF2-40B4-BE49-F238E27FC236}">
                <a16:creationId xmlns:a16="http://schemas.microsoft.com/office/drawing/2014/main" id="{B8D412AD-9CF4-4510-97DC-34D6CC8308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82600" y="691992"/>
            <a:ext cx="3019293" cy="552254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679" t="12032" r="36316" b="3698"/>
          <a:stretch/>
        </p:blipFill>
        <p:spPr>
          <a:xfrm>
            <a:off x="2915816" y="72648"/>
            <a:ext cx="4383191" cy="62865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041" y="1019503"/>
            <a:ext cx="2360886" cy="2065283"/>
          </a:xfrm>
        </p:spPr>
        <p:txBody>
          <a:bodyPr anchor="b">
            <a:normAutofit/>
          </a:bodyPr>
          <a:lstStyle/>
          <a:p>
            <a:r>
              <a:rPr lang="en-GB" sz="3500">
                <a:solidFill>
                  <a:srgbClr val="FFFFFF"/>
                </a:solidFill>
              </a:rPr>
              <a:t>CBT-E workbook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042" y="3247283"/>
            <a:ext cx="2360886" cy="2228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>
                <a:solidFill>
                  <a:srgbClr val="FFFFFF"/>
                </a:solidFill>
              </a:rPr>
              <a:t>Faithful to CBT-E manual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FFFFFF"/>
                </a:solidFill>
              </a:rPr>
              <a:t>Visually appealing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FFFFFF"/>
                </a:solidFill>
              </a:rPr>
              <a:t>More accessible language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FFFFFF"/>
                </a:solidFill>
              </a:rPr>
              <a:t>Interactive worksheets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FFFFFF"/>
                </a:solidFill>
              </a:rPr>
              <a:t>Follows the patient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4507" t="7756" r="25836" b="5959"/>
          <a:stretch/>
        </p:blipFill>
        <p:spPr>
          <a:xfrm>
            <a:off x="4067944" y="492464"/>
            <a:ext cx="4256856" cy="59174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24507" t="8199" r="25934" b="4161"/>
          <a:stretch/>
        </p:blipFill>
        <p:spPr>
          <a:xfrm>
            <a:off x="4787086" y="184821"/>
            <a:ext cx="4248472" cy="60103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25063" t="9080" r="25641" b="4636"/>
          <a:stretch/>
        </p:blipFill>
        <p:spPr>
          <a:xfrm>
            <a:off x="3942065" y="761745"/>
            <a:ext cx="4225922" cy="59174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24703" t="7868" r="25738" b="4729"/>
          <a:stretch/>
        </p:blipFill>
        <p:spPr>
          <a:xfrm>
            <a:off x="3405914" y="192938"/>
            <a:ext cx="4248472" cy="5994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9785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3050"/>
            <a:ext cx="3682752" cy="1162050"/>
          </a:xfrm>
        </p:spPr>
        <p:txBody>
          <a:bodyPr>
            <a:noAutofit/>
          </a:bodyPr>
          <a:lstStyle/>
          <a:p>
            <a:r>
              <a:rPr lang="en-GB" sz="2400" dirty="0"/>
              <a:t>Coordination of case teams using CBT-E formulation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682752" cy="4691063"/>
          </a:xfrm>
        </p:spPr>
        <p:txBody>
          <a:bodyPr>
            <a:normAutofit/>
          </a:bodyPr>
          <a:lstStyle/>
          <a:p>
            <a:r>
              <a:rPr lang="en-GB" sz="1800" dirty="0"/>
              <a:t>1:1 CBT-E sessions</a:t>
            </a:r>
          </a:p>
          <a:p>
            <a:r>
              <a:rPr lang="en-GB" sz="1800" dirty="0"/>
              <a:t>Assisted eating (dietary rules, managing eating)</a:t>
            </a:r>
          </a:p>
          <a:p>
            <a:r>
              <a:rPr lang="en-GB" sz="1800" dirty="0"/>
              <a:t>Primary nurse/HCA meetings (food shopping, body checking, eating out, clothes shopping, body image work…)</a:t>
            </a:r>
          </a:p>
          <a:p>
            <a:r>
              <a:rPr lang="en-GB" sz="1800" dirty="0"/>
              <a:t>Occupational therapist (other areas of life)</a:t>
            </a:r>
          </a:p>
          <a:p>
            <a:r>
              <a:rPr lang="en-GB" sz="1800" dirty="0"/>
              <a:t>Support at the table (decentring, distancing)</a:t>
            </a:r>
          </a:p>
          <a:p>
            <a:r>
              <a:rPr lang="en-GB" sz="1800" dirty="0"/>
              <a:t>Continuity between inpatient and outpatient care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082" t="14300" r="36559" b="4851"/>
          <a:stretch/>
        </p:blipFill>
        <p:spPr>
          <a:xfrm>
            <a:off x="4139952" y="-1958"/>
            <a:ext cx="4824536" cy="687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064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adjustments for CBT-E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Round Table Review</a:t>
            </a:r>
          </a:p>
          <a:p>
            <a:r>
              <a:rPr lang="en-GB" dirty="0"/>
              <a:t>1:1 CBTE assisted eating</a:t>
            </a:r>
          </a:p>
          <a:p>
            <a:r>
              <a:rPr lang="en-GB" dirty="0"/>
              <a:t>CBT-E style weight graphs</a:t>
            </a:r>
          </a:p>
          <a:p>
            <a:r>
              <a:rPr lang="en-GB" dirty="0"/>
              <a:t>Change to activity levels</a:t>
            </a:r>
          </a:p>
          <a:p>
            <a:r>
              <a:rPr lang="en-GB" dirty="0"/>
              <a:t>Development of a young person friendly workbook</a:t>
            </a:r>
          </a:p>
          <a:p>
            <a:r>
              <a:rPr lang="en-GB" dirty="0"/>
              <a:t>Shared formulation to coordinate case teams</a:t>
            </a:r>
          </a:p>
          <a:p>
            <a:r>
              <a:rPr lang="en-GB" dirty="0"/>
              <a:t>CBTE components in EDP group</a:t>
            </a:r>
          </a:p>
          <a:p>
            <a:r>
              <a:rPr lang="en-GB" dirty="0"/>
              <a:t>Use of EDE-Q, CIA &amp; starvation checklist; recovery is not just about weight restoration</a:t>
            </a:r>
          </a:p>
          <a:p>
            <a:r>
              <a:rPr lang="en-GB" dirty="0"/>
              <a:t>Greater choice and variety in meals and snacks</a:t>
            </a:r>
          </a:p>
        </p:txBody>
      </p:sp>
    </p:spTree>
    <p:extLst>
      <p:ext uri="{BB962C8B-B14F-4D97-AF65-F5344CB8AC3E}">
        <p14:creationId xmlns:p14="http://schemas.microsoft.com/office/powerpoint/2010/main" val="3351045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Offering CBT-E since 2016. </a:t>
            </a:r>
          </a:p>
          <a:p>
            <a:r>
              <a:rPr lang="en-GB" dirty="0"/>
              <a:t>55 patients; 15 patients on CBT-E</a:t>
            </a:r>
          </a:p>
          <a:p>
            <a:r>
              <a:rPr lang="en-GB" dirty="0"/>
              <a:t>Length of stay</a:t>
            </a:r>
          </a:p>
          <a:p>
            <a:pPr lvl="1"/>
            <a:r>
              <a:rPr lang="en-GB" dirty="0"/>
              <a:t>2015-16 pre CBTE 130 days</a:t>
            </a:r>
          </a:p>
          <a:p>
            <a:pPr lvl="1"/>
            <a:r>
              <a:rPr lang="en-GB" dirty="0"/>
              <a:t>2016-current </a:t>
            </a:r>
          </a:p>
          <a:p>
            <a:pPr lvl="2"/>
            <a:r>
              <a:rPr lang="en-GB" dirty="0"/>
              <a:t>CBT-E 119 days</a:t>
            </a:r>
          </a:p>
          <a:p>
            <a:pPr lvl="2"/>
            <a:r>
              <a:rPr lang="en-GB" dirty="0"/>
              <a:t>Other patients 104 days</a:t>
            </a:r>
          </a:p>
          <a:p>
            <a:pPr lvl="2"/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5641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AEB6168-1248-4DB5-A988-061DC637A0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330633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9079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Weight restoration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ym typeface="Wingdings" panose="05000000000000000000" pitchFamily="2" charset="2"/>
              </a:rPr>
              <a:t>2015-16 </a:t>
            </a:r>
            <a:r>
              <a:rPr lang="en-GB" dirty="0"/>
              <a:t>Pre CBT-E: 69.6 </a:t>
            </a:r>
            <a:r>
              <a:rPr lang="en-GB" dirty="0">
                <a:sym typeface="Wingdings" panose="05000000000000000000" pitchFamily="2" charset="2"/>
              </a:rPr>
              <a:t> 88.1</a:t>
            </a:r>
          </a:p>
          <a:p>
            <a:r>
              <a:rPr lang="en-GB" dirty="0">
                <a:sym typeface="Wingdings" panose="05000000000000000000" pitchFamily="2" charset="2"/>
              </a:rPr>
              <a:t>2016-current: 76.0  92.3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CBT-E 76.5  95.0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Other patients 75.7  90.8</a:t>
            </a:r>
          </a:p>
          <a:p>
            <a:pPr lvl="1"/>
            <a:endParaRPr lang="en-GB" dirty="0">
              <a:sym typeface="Wingdings" panose="05000000000000000000" pitchFamily="2" charset="2"/>
            </a:endParaRPr>
          </a:p>
          <a:p>
            <a:pPr lvl="1"/>
            <a:endParaRPr lang="en-GB" dirty="0"/>
          </a:p>
        </p:txBody>
      </p:sp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9" name="Chart 8">
                <a:extLst>
                  <a:ext uri="{FF2B5EF4-FFF2-40B4-BE49-F238E27FC236}">
                    <a16:creationId xmlns:a16="http://schemas.microsoft.com/office/drawing/2014/main" id="{074FFDAF-CB96-456D-8380-6AEFC04AC83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004842594"/>
                  </p:ext>
                </p:extLst>
              </p:nvPr>
            </p:nvGraphicFramePr>
            <p:xfrm>
              <a:off x="3074250" y="3734814"/>
              <a:ext cx="2638519" cy="31242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9" name="Chart 8">
                <a:extLst>
                  <a:ext uri="{FF2B5EF4-FFF2-40B4-BE49-F238E27FC236}">
                    <a16:creationId xmlns:a16="http://schemas.microsoft.com/office/drawing/2014/main" id="{074FFDAF-CB96-456D-8380-6AEFC04AC83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74250" y="3734814"/>
                <a:ext cx="2638519" cy="3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10" name="Chart 9">
                <a:extLst>
                  <a:ext uri="{FF2B5EF4-FFF2-40B4-BE49-F238E27FC236}">
                    <a16:creationId xmlns:a16="http://schemas.microsoft.com/office/drawing/2014/main" id="{9A846A03-5CBD-455D-AE07-0FA94589ED2F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155456000"/>
                  </p:ext>
                </p:extLst>
              </p:nvPr>
            </p:nvGraphicFramePr>
            <p:xfrm>
              <a:off x="5708625" y="3734814"/>
              <a:ext cx="2737818" cy="31242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>
          <p:pic>
            <p:nvPicPr>
              <p:cNvPr id="10" name="Chart 9">
                <a:extLst>
                  <a:ext uri="{FF2B5EF4-FFF2-40B4-BE49-F238E27FC236}">
                    <a16:creationId xmlns:a16="http://schemas.microsoft.com/office/drawing/2014/main" id="{9A846A03-5CBD-455D-AE07-0FA94589ED2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08625" y="3734814"/>
                <a:ext cx="2737818" cy="3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11" name="Chart 10">
                <a:extLst>
                  <a:ext uri="{FF2B5EF4-FFF2-40B4-BE49-F238E27FC236}">
                    <a16:creationId xmlns:a16="http://schemas.microsoft.com/office/drawing/2014/main" id="{68263E5F-20C8-4A62-B2FF-0FF57C7D1A7A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08119378"/>
                  </p:ext>
                </p:extLst>
              </p:nvPr>
            </p:nvGraphicFramePr>
            <p:xfrm>
              <a:off x="683568" y="3734814"/>
              <a:ext cx="2486025" cy="31242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7"/>
              </a:graphicData>
            </a:graphic>
          </p:graphicFrame>
        </mc:Choice>
        <mc:Fallback>
          <p:pic>
            <p:nvPicPr>
              <p:cNvPr id="11" name="Chart 10">
                <a:extLst>
                  <a:ext uri="{FF2B5EF4-FFF2-40B4-BE49-F238E27FC236}">
                    <a16:creationId xmlns:a16="http://schemas.microsoft.com/office/drawing/2014/main" id="{68263E5F-20C8-4A62-B2FF-0FF57C7D1A7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3568" y="3734814"/>
                <a:ext cx="2486025" cy="312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6719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1AC5B7B-8AD5-4E83-99A0-85642DE327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8912142"/>
              </p:ext>
            </p:extLst>
          </p:nvPr>
        </p:nvGraphicFramePr>
        <p:xfrm>
          <a:off x="2286000" y="69532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6285CBE-E56E-47CA-872F-629FC18295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1641821"/>
              </p:ext>
            </p:extLst>
          </p:nvPr>
        </p:nvGraphicFramePr>
        <p:xfrm>
          <a:off x="2286000" y="341947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6" name="Chart 5">
                <a:extLst>
                  <a:ext uri="{FF2B5EF4-FFF2-40B4-BE49-F238E27FC236}">
                    <a16:creationId xmlns:a16="http://schemas.microsoft.com/office/drawing/2014/main" id="{77459412-EECC-4103-BB91-914D2ADEB1D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509857743"/>
                  </p:ext>
                </p:extLst>
              </p:nvPr>
            </p:nvGraphicFramePr>
            <p:xfrm>
              <a:off x="2286000" y="709612"/>
              <a:ext cx="4572000" cy="27432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>
          <p:pic>
            <p:nvPicPr>
              <p:cNvPr id="6" name="Chart 5">
                <a:extLst>
                  <a:ext uri="{FF2B5EF4-FFF2-40B4-BE49-F238E27FC236}">
                    <a16:creationId xmlns:a16="http://schemas.microsoft.com/office/drawing/2014/main" id="{77459412-EECC-4103-BB91-914D2ADEB1D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86000" y="709612"/>
                <a:ext cx="4572000" cy="27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7" name="Chart 6">
                <a:extLst>
                  <a:ext uri="{FF2B5EF4-FFF2-40B4-BE49-F238E27FC236}">
                    <a16:creationId xmlns:a16="http://schemas.microsoft.com/office/drawing/2014/main" id="{EACDDC36-65AE-4015-837F-1AAF3B2864AC}"/>
                  </a:ext>
                </a:extLst>
              </p:cNvPr>
              <p:cNvGraphicFramePr/>
              <p:nvPr/>
            </p:nvGraphicFramePr>
            <p:xfrm>
              <a:off x="2286000" y="3405187"/>
              <a:ext cx="4572000" cy="27432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7"/>
              </a:graphicData>
            </a:graphic>
          </p:graphicFrame>
        </mc:Choice>
        <mc:Fallback>
          <p:pic>
            <p:nvPicPr>
              <p:cNvPr id="7" name="Chart 6">
                <a:extLst>
                  <a:ext uri="{FF2B5EF4-FFF2-40B4-BE49-F238E27FC236}">
                    <a16:creationId xmlns:a16="http://schemas.microsoft.com/office/drawing/2014/main" id="{EACDDC36-65AE-4015-837F-1AAF3B2864A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86000" y="3405187"/>
                <a:ext cx="4572000" cy="274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2963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Challenges in implementing CBTE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It is not our only model</a:t>
            </a:r>
          </a:p>
          <a:p>
            <a:pPr lvl="1"/>
            <a:r>
              <a:rPr lang="en-GB" dirty="0"/>
              <a:t>what about when they clash </a:t>
            </a:r>
          </a:p>
          <a:p>
            <a:pPr lvl="1"/>
            <a:r>
              <a:rPr lang="en-GB" dirty="0"/>
              <a:t>Developing expertise in both and remaining up to date</a:t>
            </a:r>
          </a:p>
          <a:p>
            <a:pPr lvl="1"/>
            <a:r>
              <a:rPr lang="en-GB" dirty="0"/>
              <a:t>Unpredictable numbers of young people on each model </a:t>
            </a:r>
          </a:p>
          <a:p>
            <a:pPr lvl="1"/>
            <a:r>
              <a:rPr lang="en-GB" dirty="0"/>
              <a:t>Scope for incentivising CBTE within a relatively structured EDP</a:t>
            </a:r>
          </a:p>
          <a:p>
            <a:pPr lvl="1"/>
            <a:r>
              <a:rPr lang="en-GB" dirty="0"/>
              <a:t>Psychoeducation vs. group therapy and YP feedback</a:t>
            </a:r>
          </a:p>
          <a:p>
            <a:r>
              <a:rPr lang="en-GB" dirty="0"/>
              <a:t>These are not our only patients</a:t>
            </a:r>
          </a:p>
          <a:p>
            <a:pPr lvl="1"/>
            <a:r>
              <a:rPr lang="en-GB" dirty="0"/>
              <a:t>Other groups (skills, HUG, 16+ etc.) and staff capacity prevent more groups / exercise groups etc. </a:t>
            </a:r>
          </a:p>
          <a:p>
            <a:r>
              <a:rPr lang="en-GB" dirty="0"/>
              <a:t>NHS context</a:t>
            </a:r>
          </a:p>
          <a:p>
            <a:pPr lvl="1"/>
            <a:r>
              <a:rPr lang="en-GB" dirty="0"/>
              <a:t>Pressure on CAMHS beds; admission and discharge on therapeutic decisions vs risk and need, leading to transitions mid treatment</a:t>
            </a:r>
          </a:p>
          <a:p>
            <a:pPr lvl="1"/>
            <a:r>
              <a:rPr lang="en-GB" dirty="0"/>
              <a:t>Sectioned patients; can’t pull on collaboration for therapeutic milieu like Italian model</a:t>
            </a:r>
          </a:p>
          <a:p>
            <a:pPr lvl="1"/>
            <a:r>
              <a:rPr lang="en-GB" dirty="0"/>
              <a:t>Incidents can interrupt planned appointments and impact milieu</a:t>
            </a:r>
          </a:p>
          <a:p>
            <a:r>
              <a:rPr lang="en-GB" dirty="0"/>
              <a:t>Pressure on community teams and crisis re intensive outreach e.g. supported meals at home</a:t>
            </a:r>
          </a:p>
          <a:p>
            <a:r>
              <a:rPr lang="en-GB" dirty="0"/>
              <a:t>Difficulty with transition</a:t>
            </a:r>
          </a:p>
          <a:p>
            <a:pPr lvl="1"/>
            <a:r>
              <a:rPr lang="en-GB" dirty="0"/>
              <a:t>change of intensity, loss of structure and boundaries, may be mid-therapy. 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3973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B336162-B533-4EFE-8BB3-8EBB4A5E32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85788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35" y="2745736"/>
            <a:ext cx="2774103" cy="1366528"/>
          </a:xfrm>
          <a:solidFill>
            <a:srgbClr val="FFFFFF"/>
          </a:solidFill>
          <a:ln w="25400" cap="sq">
            <a:solidFill>
              <a:srgbClr val="404040"/>
            </a:solidFill>
            <a:miter lim="800000"/>
          </a:ln>
        </p:spPr>
        <p:txBody>
          <a:bodyPr>
            <a:normAutofit/>
          </a:bodyPr>
          <a:lstStyle/>
          <a:p>
            <a:r>
              <a:rPr lang="en-GB" sz="2600">
                <a:solidFill>
                  <a:srgbClr val="262626"/>
                </a:solidFill>
              </a:rPr>
              <a:t>Practical changes… psychological aims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6886" y="802638"/>
            <a:ext cx="4056522" cy="525272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1800"/>
              <a:t>Increase collaboration with staff and with treatment</a:t>
            </a:r>
          </a:p>
          <a:p>
            <a:pPr>
              <a:lnSpc>
                <a:spcPct val="90000"/>
              </a:lnSpc>
            </a:pPr>
            <a:r>
              <a:rPr lang="en-GB" sz="1800"/>
              <a:t>Encourage proactive engagement not passive compliance (or rebellion!)</a:t>
            </a:r>
          </a:p>
          <a:p>
            <a:pPr>
              <a:lnSpc>
                <a:spcPct val="90000"/>
              </a:lnSpc>
            </a:pPr>
            <a:r>
              <a:rPr lang="en-GB" sz="1800"/>
              <a:t>Increase sense of control for young people</a:t>
            </a:r>
          </a:p>
          <a:p>
            <a:pPr>
              <a:lnSpc>
                <a:spcPct val="90000"/>
              </a:lnSpc>
            </a:pPr>
            <a:r>
              <a:rPr lang="en-GB" sz="1800"/>
              <a:t>Address maintaining mechanisms:</a:t>
            </a:r>
          </a:p>
          <a:p>
            <a:pPr lvl="1">
              <a:lnSpc>
                <a:spcPct val="90000"/>
              </a:lnSpc>
            </a:pPr>
            <a:r>
              <a:rPr lang="en-GB" sz="1800"/>
              <a:t>Reduce preoccupation with eating, weight, and shape</a:t>
            </a:r>
          </a:p>
          <a:p>
            <a:pPr lvl="1">
              <a:lnSpc>
                <a:spcPct val="90000"/>
              </a:lnSpc>
            </a:pPr>
            <a:r>
              <a:rPr lang="en-GB" sz="1800"/>
              <a:t>Increase other valued areas of life</a:t>
            </a:r>
          </a:p>
          <a:p>
            <a:pPr lvl="1">
              <a:lnSpc>
                <a:spcPct val="90000"/>
              </a:lnSpc>
            </a:pPr>
            <a:r>
              <a:rPr lang="en-GB" sz="1800"/>
              <a:t>Reduce body checking / avoidance</a:t>
            </a:r>
          </a:p>
          <a:p>
            <a:pPr lvl="1">
              <a:lnSpc>
                <a:spcPct val="90000"/>
              </a:lnSpc>
            </a:pPr>
            <a:r>
              <a:rPr lang="en-GB" sz="1800"/>
              <a:t>Address dietary rules and/or restriction</a:t>
            </a:r>
          </a:p>
          <a:p>
            <a:pPr lvl="1">
              <a:lnSpc>
                <a:spcPct val="90000"/>
              </a:lnSpc>
            </a:pPr>
            <a:r>
              <a:rPr lang="en-GB" sz="1800"/>
              <a:t>Normalise weight</a:t>
            </a:r>
          </a:p>
          <a:p>
            <a:pPr lvl="1">
              <a:lnSpc>
                <a:spcPct val="90000"/>
              </a:lnSpc>
            </a:pPr>
            <a:r>
              <a:rPr lang="en-GB" sz="1800"/>
              <a:t>Improve ability to cope with events and moods</a:t>
            </a:r>
          </a:p>
          <a:p>
            <a:pPr lvl="1">
              <a:lnSpc>
                <a:spcPct val="90000"/>
              </a:lnSpc>
            </a:pPr>
            <a:endParaRPr lang="en-GB" sz="1800"/>
          </a:p>
          <a:p>
            <a:pPr>
              <a:lnSpc>
                <a:spcPct val="90000"/>
              </a:lnSpc>
            </a:pPr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0284304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E95D989-81FA-4BAD-9AD5-E46CEDA91B3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19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6189E5-8A3E-4CFD-B71B-CCD0F8495E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19" y="0"/>
            <a:ext cx="106556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11161"/>
            <a:ext cx="2501695" cy="5403370"/>
          </a:xfrm>
        </p:spPr>
        <p:txBody>
          <a:bodyPr>
            <a:normAutofit/>
          </a:bodyPr>
          <a:lstStyle/>
          <a:p>
            <a:r>
              <a:rPr lang="en-GB" sz="3400">
                <a:solidFill>
                  <a:srgbClr val="FFFFFF"/>
                </a:solidFill>
              </a:rPr>
              <a:t>General EDP structure &amp; expectations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980A024-2600-4DD2-85AF-D6E3BA2A6A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7036157"/>
              </p:ext>
            </p:extLst>
          </p:nvPr>
        </p:nvGraphicFramePr>
        <p:xfrm>
          <a:off x="4094559" y="642938"/>
          <a:ext cx="45672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7566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General EDP structure &amp; expectations</a:t>
            </a:r>
            <a:endParaRPr lang="en-GB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B8A7BE7-0250-4D5D-B0B5-39711D4A9C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927471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7566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New adjustments for CBT-E 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/>
              <a:t>Round Table Review</a:t>
            </a:r>
          </a:p>
          <a:p>
            <a:r>
              <a:rPr lang="en-GB"/>
              <a:t>1:1 CBTE assisted eating</a:t>
            </a:r>
          </a:p>
          <a:p>
            <a:r>
              <a:rPr lang="en-GB"/>
              <a:t>CBT-E style weight graphs</a:t>
            </a:r>
          </a:p>
          <a:p>
            <a:r>
              <a:rPr lang="en-GB"/>
              <a:t>Change to activity levels</a:t>
            </a:r>
          </a:p>
          <a:p>
            <a:r>
              <a:rPr lang="en-GB"/>
              <a:t>Development of a young person friendly workbook</a:t>
            </a:r>
          </a:p>
          <a:p>
            <a:r>
              <a:rPr lang="en-GB"/>
              <a:t>Shared formulation to coordinate case teams</a:t>
            </a:r>
          </a:p>
          <a:p>
            <a:r>
              <a:rPr lang="en-GB"/>
              <a:t>CBTE components in EDP group</a:t>
            </a:r>
          </a:p>
          <a:p>
            <a:r>
              <a:rPr lang="en-GB"/>
              <a:t>Use of EDE-Q, CIA &amp; starvation checklist; recovery is not just about weight restoration</a:t>
            </a:r>
          </a:p>
          <a:p>
            <a:r>
              <a:rPr lang="en-GB"/>
              <a:t>Greater choice and variety in meals and snacks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314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35A04CF-97D4-4FF7-B359-C546B1F62E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3315999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74171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1412489"/>
            <a:ext cx="2153321" cy="2156621"/>
          </a:xfrm>
        </p:spPr>
        <p:txBody>
          <a:bodyPr anchor="t">
            <a:normAutofit/>
          </a:bodyPr>
          <a:lstStyle/>
          <a:p>
            <a:r>
              <a:rPr lang="en-GB" sz="3100">
                <a:solidFill>
                  <a:srgbClr val="FFFFFF"/>
                </a:solidFill>
              </a:rPr>
              <a:t>CBT-E style weight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99244" y="1412489"/>
            <a:ext cx="2194560" cy="4363844"/>
          </a:xfrm>
        </p:spPr>
        <p:txBody>
          <a:bodyPr>
            <a:normAutofit/>
          </a:bodyPr>
          <a:lstStyle/>
          <a:p>
            <a:r>
              <a:rPr lang="en-GB" sz="1700"/>
              <a:t>Viewed and interpreted weekly, together</a:t>
            </a:r>
          </a:p>
          <a:p>
            <a:r>
              <a:rPr lang="en-GB" sz="1700"/>
              <a:t>Measured to half kilo accuracy only</a:t>
            </a:r>
          </a:p>
          <a:p>
            <a:r>
              <a:rPr lang="en-GB" sz="1700"/>
              <a:t>Expectation to gain 1 – 1.5kg/week</a:t>
            </a:r>
          </a:p>
          <a:p>
            <a:r>
              <a:rPr lang="en-GB" sz="1700"/>
              <a:t>Described in kilos</a:t>
            </a:r>
          </a:p>
          <a:p>
            <a:r>
              <a:rPr lang="en-GB" sz="1700"/>
              <a:t>Mantra of “you can’t interpret a single reading, look for the trend”</a:t>
            </a:r>
          </a:p>
          <a:p>
            <a:endParaRPr lang="en-GB" sz="170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338703" y="1412489"/>
            <a:ext cx="2194560" cy="4363844"/>
          </a:xfrm>
        </p:spPr>
        <p:txBody>
          <a:bodyPr>
            <a:normAutofit/>
          </a:bodyPr>
          <a:lstStyle/>
          <a:p>
            <a:r>
              <a:rPr lang="en-GB" sz="1700"/>
              <a:t>Emphasis on trends not individual weights</a:t>
            </a:r>
          </a:p>
          <a:p>
            <a:r>
              <a:rPr lang="en-GB" sz="1700"/>
              <a:t>Reduction in preoccupation with meaningless fluctuation</a:t>
            </a:r>
          </a:p>
          <a:p>
            <a:r>
              <a:rPr lang="en-GB" sz="1700"/>
              <a:t>Repetition of psychoeducation about avoidance and frequent measurement</a:t>
            </a:r>
          </a:p>
        </p:txBody>
      </p:sp>
    </p:spTree>
    <p:extLst>
      <p:ext uri="{BB962C8B-B14F-4D97-AF65-F5344CB8AC3E}">
        <p14:creationId xmlns:p14="http://schemas.microsoft.com/office/powerpoint/2010/main" val="832993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3" b="17547"/>
          <a:stretch/>
        </p:blipFill>
        <p:spPr bwMode="auto">
          <a:xfrm>
            <a:off x="-1274865" y="1052736"/>
            <a:ext cx="11103449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b="10769"/>
          <a:stretch/>
        </p:blipFill>
        <p:spPr>
          <a:xfrm>
            <a:off x="0" y="1052736"/>
            <a:ext cx="11196655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63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2">
            <a:extLst>
              <a:ext uri="{FF2B5EF4-FFF2-40B4-BE49-F238E27FC236}">
                <a16:creationId xmlns:a16="http://schemas.microsoft.com/office/drawing/2014/main" id="{E35A04CF-97D4-4FF7-B359-C546B1F62E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4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3315999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74171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1412489"/>
            <a:ext cx="2153321" cy="2156621"/>
          </a:xfrm>
        </p:spPr>
        <p:txBody>
          <a:bodyPr anchor="t">
            <a:normAutofit/>
          </a:bodyPr>
          <a:lstStyle/>
          <a:p>
            <a:r>
              <a:rPr lang="en-GB" sz="3100">
                <a:solidFill>
                  <a:srgbClr val="FFFFFF"/>
                </a:solidFill>
              </a:rPr>
              <a:t>Activity Levels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899244" y="1412489"/>
            <a:ext cx="2194560" cy="4363844"/>
          </a:xfrm>
        </p:spPr>
        <p:txBody>
          <a:bodyPr>
            <a:normAutofit/>
          </a:bodyPr>
          <a:lstStyle/>
          <a:p>
            <a:r>
              <a:rPr lang="en-GB" sz="1700"/>
              <a:t>Limited only when physically compromised</a:t>
            </a:r>
          </a:p>
          <a:p>
            <a:r>
              <a:rPr lang="en-GB" sz="1700"/>
              <a:t>Gradually increasing activity, individualised</a:t>
            </a:r>
          </a:p>
          <a:p>
            <a:r>
              <a:rPr lang="en-GB" sz="1700"/>
              <a:t>No absolute limit </a:t>
            </a:r>
          </a:p>
          <a:p>
            <a:endParaRPr lang="en-GB" sz="170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338703" y="1412489"/>
            <a:ext cx="2194560" cy="436384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1700"/>
              <a:t>Reduction in preoccupation with minutes of exercise</a:t>
            </a:r>
          </a:p>
          <a:p>
            <a:pPr>
              <a:lnSpc>
                <a:spcPct val="90000"/>
              </a:lnSpc>
            </a:pPr>
            <a:r>
              <a:rPr lang="en-GB" sz="1700"/>
              <a:t>Activity level not seen as “leverage” re diet plans</a:t>
            </a:r>
          </a:p>
          <a:p>
            <a:pPr>
              <a:lnSpc>
                <a:spcPct val="90000"/>
              </a:lnSpc>
            </a:pPr>
            <a:r>
              <a:rPr lang="en-GB" sz="1700"/>
              <a:t>More naturalistic to community</a:t>
            </a:r>
          </a:p>
          <a:p>
            <a:pPr>
              <a:lnSpc>
                <a:spcPct val="90000"/>
              </a:lnSpc>
            </a:pPr>
            <a:r>
              <a:rPr lang="en-GB" sz="1700"/>
              <a:t>Reduces sense of exercise being solely to burn off calories</a:t>
            </a:r>
          </a:p>
          <a:p>
            <a:pPr>
              <a:lnSpc>
                <a:spcPct val="90000"/>
              </a:lnSpc>
            </a:pPr>
            <a:r>
              <a:rPr lang="en-GB" sz="1700"/>
              <a:t>Reduction in friction between staff and young people</a:t>
            </a:r>
          </a:p>
        </p:txBody>
      </p:sp>
    </p:spTree>
    <p:extLst>
      <p:ext uri="{BB962C8B-B14F-4D97-AF65-F5344CB8AC3E}">
        <p14:creationId xmlns:p14="http://schemas.microsoft.com/office/powerpoint/2010/main" val="588901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4A7118A4-08A2-4026-BC76-4936115A1D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1748" y="1364971"/>
            <a:ext cx="76998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GB" altLang="en-U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Highfield Unit Activity Levels (Before and After)</a:t>
            </a:r>
            <a:endParaRPr lang="en-GB" altLang="en-US" sz="600" dirty="0"/>
          </a:p>
          <a:p>
            <a:pPr defTabSz="685800"/>
            <a:endParaRPr lang="en-GB" altLang="en-US" sz="135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BFD46D5-5509-4A45-B677-7A6B6D217F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615552"/>
              </p:ext>
            </p:extLst>
          </p:nvPr>
        </p:nvGraphicFramePr>
        <p:xfrm>
          <a:off x="0" y="-1"/>
          <a:ext cx="9143999" cy="693217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16251">
                  <a:extLst>
                    <a:ext uri="{9D8B030D-6E8A-4147-A177-3AD203B41FA5}">
                      <a16:colId xmlns:a16="http://schemas.microsoft.com/office/drawing/2014/main" val="3051886503"/>
                    </a:ext>
                  </a:extLst>
                </a:gridCol>
                <a:gridCol w="368704">
                  <a:extLst>
                    <a:ext uri="{9D8B030D-6E8A-4147-A177-3AD203B41FA5}">
                      <a16:colId xmlns:a16="http://schemas.microsoft.com/office/drawing/2014/main" val="3591483987"/>
                    </a:ext>
                  </a:extLst>
                </a:gridCol>
                <a:gridCol w="958632">
                  <a:extLst>
                    <a:ext uri="{9D8B030D-6E8A-4147-A177-3AD203B41FA5}">
                      <a16:colId xmlns:a16="http://schemas.microsoft.com/office/drawing/2014/main" val="1869636239"/>
                    </a:ext>
                  </a:extLst>
                </a:gridCol>
                <a:gridCol w="7300412">
                  <a:extLst>
                    <a:ext uri="{9D8B030D-6E8A-4147-A177-3AD203B41FA5}">
                      <a16:colId xmlns:a16="http://schemas.microsoft.com/office/drawing/2014/main" val="1621981208"/>
                    </a:ext>
                  </a:extLst>
                </a:gridCol>
              </a:tblGrid>
              <a:tr h="3691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Weight Deficit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765" marR="2576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Level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765" marR="2576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Title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765" marR="2576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Description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765" marR="25765" marT="0" marB="0"/>
                </a:tc>
                <a:extLst>
                  <a:ext uri="{0D108BD9-81ED-4DB2-BD59-A6C34878D82A}">
                    <a16:rowId xmlns:a16="http://schemas.microsoft.com/office/drawing/2014/main" val="3453846584"/>
                  </a:ext>
                </a:extLst>
              </a:tr>
              <a:tr h="3125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≥ 40%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765" marR="2576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765" marR="2576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Bed Rest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765" marR="257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Stage 1: Meals in room, up for toilet and baths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Stage 2: Up for meals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765" marR="25765" marT="0" marB="0"/>
                </a:tc>
                <a:extLst>
                  <a:ext uri="{0D108BD9-81ED-4DB2-BD59-A6C34878D82A}">
                    <a16:rowId xmlns:a16="http://schemas.microsoft.com/office/drawing/2014/main" val="1325625938"/>
                  </a:ext>
                </a:extLst>
              </a:tr>
              <a:tr h="625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35-40%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765" marR="2576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2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765" marR="2576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Couch Rest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2.1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2.2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765" marR="257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Wheelchair use. Feet up when in living/social areas. Meals in the lounge. Baths limited and monitored. OT involvement if appropriate. Only upstairs access for therapeutic meetings (e.g. 16+, EDP CBT group) and then only in lift/wheelchair.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Wheelchair use only for longer distances (e.g. corridor), able to eat at the table. Baths; as above. OT or teaching involvement as appropriate. Only upstairs access for therapeutic meetings (e.g. 16+, EDP CBT group) and then only in lift/wheelchair.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765" marR="25765" marT="0" marB="0"/>
                </a:tc>
                <a:extLst>
                  <a:ext uri="{0D108BD9-81ED-4DB2-BD59-A6C34878D82A}">
                    <a16:rowId xmlns:a16="http://schemas.microsoft.com/office/drawing/2014/main" val="1859155635"/>
                  </a:ext>
                </a:extLst>
              </a:tr>
              <a:tr h="9375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30-35%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765" marR="2576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765" marR="2576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Chair Rest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Home Leave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765" marR="257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Able to walk without the use of the wheelchair (if physically stable).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To remain for the majority of the day in living/social areas or patio if warm.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Stage 1: Up for meals, toilet, and bath/shower. Only upstairs access for therapeutic meetings (e.g. 16+, EDP CBT group) and then in lift.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Stage 2: One trip up to school/OT (in lift)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Home leave, dependent upon physical state and as negotiated with family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765" marR="25765" marT="0" marB="0"/>
                </a:tc>
                <a:extLst>
                  <a:ext uri="{0D108BD9-81ED-4DB2-BD59-A6C34878D82A}">
                    <a16:rowId xmlns:a16="http://schemas.microsoft.com/office/drawing/2014/main" val="1154307083"/>
                  </a:ext>
                </a:extLst>
              </a:tr>
              <a:tr h="4687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765" marR="2576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4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765" marR="2576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Chair Rest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Home Leave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765" marR="257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Full school attendance/OT and scheduled therapeutic activities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Movement to Level 4 when physical observations are stable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Home leave, dependent upon physical state and as negotiated with family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765" marR="25765" marT="0" marB="0"/>
                </a:tc>
                <a:extLst>
                  <a:ext uri="{0D108BD9-81ED-4DB2-BD59-A6C34878D82A}">
                    <a16:rowId xmlns:a16="http://schemas.microsoft.com/office/drawing/2014/main" val="2246826517"/>
                  </a:ext>
                </a:extLst>
              </a:tr>
              <a:tr h="9375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25-30%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765" marR="2576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5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765" marR="2576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Gentle Activities on Unit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Home Leave/Time off Unit with Family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765" marR="257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Examples: pool, table tennis for </a:t>
                      </a:r>
                      <a:r>
                        <a:rPr lang="en-GB" sz="1000" u="sng" dirty="0">
                          <a:effectLst/>
                        </a:rPr>
                        <a:t>10 minutes</a:t>
                      </a:r>
                      <a:r>
                        <a:rPr lang="en-GB" sz="1000" dirty="0">
                          <a:effectLst/>
                        </a:rPr>
                        <a:t> at a time, about </a:t>
                      </a:r>
                      <a:r>
                        <a:rPr lang="en-GB" sz="1000" u="sng" dirty="0">
                          <a:effectLst/>
                        </a:rPr>
                        <a:t>twice per day</a:t>
                      </a:r>
                      <a:r>
                        <a:rPr lang="en-GB" sz="1000" dirty="0">
                          <a:effectLst/>
                        </a:rPr>
                        <a:t>, after school/Unit structure (including pottery but no use of wheel)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Able to have time in room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No off-Unit activities/trips with peers/staff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Home leave, dependent upon physical state/as negotiated with family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u="sng" dirty="0">
                          <a:effectLst/>
                        </a:rPr>
                        <a:t>10 minutes </a:t>
                      </a:r>
                      <a:r>
                        <a:rPr lang="en-GB" sz="1000" dirty="0">
                          <a:effectLst/>
                        </a:rPr>
                        <a:t>gentle activity at home </a:t>
                      </a:r>
                      <a:r>
                        <a:rPr lang="en-GB" sz="1000" u="sng" dirty="0">
                          <a:effectLst/>
                        </a:rPr>
                        <a:t>twice a day </a:t>
                      </a:r>
                      <a:r>
                        <a:rPr lang="en-GB" sz="1000" dirty="0">
                          <a:effectLst/>
                        </a:rPr>
                        <a:t>at weekend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765" marR="25765" marT="0" marB="0"/>
                </a:tc>
                <a:extLst>
                  <a:ext uri="{0D108BD9-81ED-4DB2-BD59-A6C34878D82A}">
                    <a16:rowId xmlns:a16="http://schemas.microsoft.com/office/drawing/2014/main" val="1509274414"/>
                  </a:ext>
                </a:extLst>
              </a:tr>
              <a:tr h="23439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20-25%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15-20%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10-15%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765" marR="2576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6:1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6:2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6:3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765" marR="2576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Gentle Activities off Unit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765" marR="257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Stage 1: </a:t>
                      </a:r>
                      <a:r>
                        <a:rPr lang="en-GB" sz="1000" u="sng" dirty="0">
                          <a:effectLst/>
                        </a:rPr>
                        <a:t>10-15 minutes </a:t>
                      </a:r>
                      <a:r>
                        <a:rPr lang="en-GB" sz="1000" dirty="0">
                          <a:effectLst/>
                        </a:rPr>
                        <a:t>PE/activities; short walk in grounds on days there is no other outside activity. Examples: relaxation swimming (10/60 if swimming; 15/60 if less active) able to do PE warm-up/stretches. Pottery, (able to use wheel)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No attendance on school trips or OT activities off of the unit.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Home/weekend leave to be negotiated dependent upon physical state and ability to manage diet/activity appropriately; activity as above (e.g</a:t>
                      </a:r>
                      <a:r>
                        <a:rPr lang="en-GB" sz="1000" u="sng" dirty="0">
                          <a:effectLst/>
                        </a:rPr>
                        <a:t>. 10-15 minutes of gentle </a:t>
                      </a:r>
                      <a:r>
                        <a:rPr lang="en-GB" sz="1000" dirty="0">
                          <a:effectLst/>
                        </a:rPr>
                        <a:t>(e.g. walk</a:t>
                      </a:r>
                      <a:r>
                        <a:rPr lang="en-GB" sz="1000" u="sng" dirty="0">
                          <a:effectLst/>
                        </a:rPr>
                        <a:t>) twice per day</a:t>
                      </a:r>
                      <a:r>
                        <a:rPr lang="en-GB" sz="1000" dirty="0">
                          <a:effectLst/>
                        </a:rPr>
                        <a:t>).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Stage 2: Attendance on most school trips allowed (apart from those longer in duration or more active). Able to walk down to the </a:t>
                      </a:r>
                      <a:r>
                        <a:rPr lang="en-GB" sz="1000" dirty="0" err="1">
                          <a:effectLst/>
                        </a:rPr>
                        <a:t>Cowley</a:t>
                      </a:r>
                      <a:r>
                        <a:rPr lang="en-GB" sz="1000" dirty="0">
                          <a:effectLst/>
                        </a:rPr>
                        <a:t> Road (dependent upon other activity that day).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Activity level and amount of participation to be determined by staff; guidelines of; </a:t>
                      </a:r>
                      <a:r>
                        <a:rPr lang="en-GB" sz="1000" u="sng" dirty="0">
                          <a:effectLst/>
                        </a:rPr>
                        <a:t>15-20 minutes </a:t>
                      </a:r>
                      <a:r>
                        <a:rPr lang="en-GB" sz="1000" dirty="0">
                          <a:effectLst/>
                        </a:rPr>
                        <a:t>PE/swimming, walks of 15 minutes in the grounds, accompanied by staff/parents, </a:t>
                      </a:r>
                      <a:r>
                        <a:rPr lang="en-GB" sz="1000" u="sng" dirty="0">
                          <a:effectLst/>
                        </a:rPr>
                        <a:t>2-3 times per day </a:t>
                      </a:r>
                      <a:r>
                        <a:rPr lang="en-GB" sz="1000" dirty="0">
                          <a:effectLst/>
                        </a:rPr>
                        <a:t>(dependent upon other activities in the day). Home/weekend leave expected; similar activity allowed as above (e.g. </a:t>
                      </a:r>
                      <a:r>
                        <a:rPr lang="en-GB" sz="1000" u="sng" dirty="0">
                          <a:effectLst/>
                        </a:rPr>
                        <a:t>15-20 minutes 2-3 times per day </a:t>
                      </a:r>
                      <a:r>
                        <a:rPr lang="en-GB" sz="1000" dirty="0">
                          <a:effectLst/>
                        </a:rPr>
                        <a:t>of gentle activity).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Stage 3: Walks of </a:t>
                      </a:r>
                      <a:r>
                        <a:rPr lang="en-GB" sz="1000" u="sng" dirty="0">
                          <a:effectLst/>
                        </a:rPr>
                        <a:t>15-20 minutes </a:t>
                      </a:r>
                      <a:r>
                        <a:rPr lang="en-GB" sz="1000" dirty="0">
                          <a:effectLst/>
                        </a:rPr>
                        <a:t>on own or with peers, </a:t>
                      </a:r>
                      <a:r>
                        <a:rPr lang="en-GB" sz="1000" u="sng" dirty="0">
                          <a:effectLst/>
                        </a:rPr>
                        <a:t>2-3 times per day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Longer period of time in PE and swimming (20 minutes)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Home/weekend leave expected; activity on leave </a:t>
                      </a:r>
                      <a:r>
                        <a:rPr lang="en-GB" sz="1000" u="sng" dirty="0">
                          <a:effectLst/>
                        </a:rPr>
                        <a:t>15-20 minutes </a:t>
                      </a:r>
                      <a:r>
                        <a:rPr lang="en-GB" sz="1000" dirty="0">
                          <a:effectLst/>
                        </a:rPr>
                        <a:t>of moderate activity </a:t>
                      </a:r>
                      <a:r>
                        <a:rPr lang="en-GB" sz="1000" u="sng" dirty="0">
                          <a:effectLst/>
                        </a:rPr>
                        <a:t>2-3 times per day </a:t>
                      </a:r>
                      <a:r>
                        <a:rPr lang="en-GB" sz="1000" dirty="0">
                          <a:effectLst/>
                        </a:rPr>
                        <a:t>unsupervised if appropriate. 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765" marR="25765" marT="0" marB="0"/>
                </a:tc>
                <a:extLst>
                  <a:ext uri="{0D108BD9-81ED-4DB2-BD59-A6C34878D82A}">
                    <a16:rowId xmlns:a16="http://schemas.microsoft.com/office/drawing/2014/main" val="2626328849"/>
                  </a:ext>
                </a:extLst>
              </a:tr>
              <a:tr h="4687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&lt;10%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765" marR="2576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7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765" marR="2576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Moderate Activities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765" marR="257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Can participate in moderate activities, including all school trips, PE, general swimming, and games; same expectations for weekend leave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Continue to be monitored by staff and family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765" marR="25765" marT="0" marB="0"/>
                </a:tc>
                <a:extLst>
                  <a:ext uri="{0D108BD9-81ED-4DB2-BD59-A6C34878D82A}">
                    <a16:rowId xmlns:a16="http://schemas.microsoft.com/office/drawing/2014/main" val="3784262579"/>
                  </a:ext>
                </a:extLst>
              </a:tr>
              <a:tr h="4687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Target </a:t>
                      </a:r>
                      <a:r>
                        <a:rPr lang="en-GB" sz="1000" dirty="0" err="1">
                          <a:effectLst/>
                        </a:rPr>
                        <a:t>wt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765" marR="2576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8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765" marR="2576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Full Activities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765" marR="257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Stage 1: Full range of activities, but monitored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effectLst/>
                        </a:rPr>
                        <a:t>Stage 2: Full range of activities, not monitored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765" marR="25765" marT="0" marB="0"/>
                </a:tc>
                <a:extLst>
                  <a:ext uri="{0D108BD9-81ED-4DB2-BD59-A6C34878D82A}">
                    <a16:rowId xmlns:a16="http://schemas.microsoft.com/office/drawing/2014/main" val="2185135494"/>
                  </a:ext>
                </a:extLst>
              </a:tr>
            </a:tbl>
          </a:graphicData>
        </a:graphic>
      </p:graphicFrame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5E332F7-F0CA-46DB-8D9B-D3082D3DF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1494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511</TotalTime>
  <Words>1643</Words>
  <Application>Microsoft Office PowerPoint</Application>
  <PresentationFormat>On-screen Show (4:3)</PresentationFormat>
  <Paragraphs>280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Symbol</vt:lpstr>
      <vt:lpstr>Times New Roman</vt:lpstr>
      <vt:lpstr>Wingdings</vt:lpstr>
      <vt:lpstr>Office Theme</vt:lpstr>
      <vt:lpstr>Inpatient CBT-E: Program Overview &amp;  Psychological Implications</vt:lpstr>
      <vt:lpstr>Practical changes… psychological aims</vt:lpstr>
      <vt:lpstr>General EDP structure &amp; expectations</vt:lpstr>
      <vt:lpstr>General EDP structure &amp; expectations</vt:lpstr>
      <vt:lpstr>New adjustments for CBT-E </vt:lpstr>
      <vt:lpstr>CBT-E style weight graphs</vt:lpstr>
      <vt:lpstr>PowerPoint Presentation</vt:lpstr>
      <vt:lpstr>Activity Levels</vt:lpstr>
      <vt:lpstr>PowerPoint Presentation</vt:lpstr>
      <vt:lpstr>PowerPoint Presentation</vt:lpstr>
      <vt:lpstr>CBT-E workbook</vt:lpstr>
      <vt:lpstr>Coordination of case teams using CBT-E formulation</vt:lpstr>
      <vt:lpstr>New adjustments for CBT-E </vt:lpstr>
      <vt:lpstr>Outcomes</vt:lpstr>
      <vt:lpstr>PowerPoint Presentation</vt:lpstr>
      <vt:lpstr>Weight restoration</vt:lpstr>
      <vt:lpstr>PowerPoint Presentation</vt:lpstr>
      <vt:lpstr>Challenges in implementing CBTE</vt:lpstr>
    </vt:vector>
  </TitlesOfParts>
  <Company>Oxford Health NHS Foundation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Highfield EDP</dc:title>
  <dc:creator>Stratford Hannah (RNU) Oxford Health</dc:creator>
  <cp:lastModifiedBy>Stratford Hannah (RNU) Oxford Health</cp:lastModifiedBy>
  <cp:revision>50</cp:revision>
  <dcterms:created xsi:type="dcterms:W3CDTF">2017-10-30T10:09:18Z</dcterms:created>
  <dcterms:modified xsi:type="dcterms:W3CDTF">2018-06-20T21:15:28Z</dcterms:modified>
</cp:coreProperties>
</file>