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3" r:id="rId3"/>
    <p:sldId id="274" r:id="rId4"/>
    <p:sldId id="280" r:id="rId5"/>
    <p:sldId id="277" r:id="rId6"/>
    <p:sldId id="262" r:id="rId7"/>
    <p:sldId id="281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3C0ED6-A09E-4F40-8B80-C2A761A70368}">
          <p14:sldIdLst>
            <p14:sldId id="256"/>
            <p14:sldId id="273"/>
            <p14:sldId id="274"/>
            <p14:sldId id="280"/>
            <p14:sldId id="277"/>
            <p14:sldId id="262"/>
            <p14:sldId id="281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109" autoAdjust="0"/>
  </p:normalViewPr>
  <p:slideViewPr>
    <p:cSldViewPr snapToGrid="0">
      <p:cViewPr varScale="1">
        <p:scale>
          <a:sx n="70" d="100"/>
          <a:sy n="70" d="100"/>
        </p:scale>
        <p:origin x="9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888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y\Downloads\Alice%20Clark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Remember:</a:t>
            </a:r>
            <a:r>
              <a:rPr lang="en-GB" baseline="0"/>
              <a:t> never interpret a single reading, look for a trend</a:t>
            </a:r>
            <a:endParaRPr lang="en-GB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6796413819675607E-2"/>
          <c:y val="0.1356533434784781"/>
          <c:w val="0.7447046395460879"/>
          <c:h val="0.65870410326823026"/>
        </c:manualLayout>
      </c:layout>
      <c:lineChart>
        <c:grouping val="standard"/>
        <c:varyColors val="0"/>
        <c:ser>
          <c:idx val="4"/>
          <c:order val="0"/>
          <c:tx>
            <c:strRef>
              <c:f>'[Alice Clark (2).xlsx]3. Patient Data'!$I$18</c:f>
              <c:strCache>
                <c:ptCount val="1"/>
                <c:pt idx="0">
                  <c:v>1.5kg weekly gain</c:v>
                </c:pt>
              </c:strCache>
            </c:strRef>
          </c:tx>
          <c:spPr>
            <a:ln w="25400">
              <a:solidFill>
                <a:srgbClr val="FFCC00"/>
              </a:solidFill>
              <a:prstDash val="dash"/>
            </a:ln>
          </c:spPr>
          <c:marker>
            <c:symbol val="none"/>
          </c:marker>
          <c:trendline>
            <c:spPr>
              <a:ln w="25400">
                <a:solidFill>
                  <a:srgbClr val="FFCC00"/>
                </a:solidFill>
                <a:prstDash val="dash"/>
              </a:ln>
            </c:spPr>
            <c:trendlineType val="linear"/>
            <c:dispRSqr val="0"/>
            <c:dispEq val="0"/>
          </c:trendline>
          <c:cat>
            <c:numRef>
              <c:f>'[Alice Clark (2).xlsx]3. Patient Data'!$A$19:$A$105</c:f>
              <c:numCache>
                <c:formatCode>m/d/yyyy</c:formatCode>
                <c:ptCount val="87"/>
                <c:pt idx="0">
                  <c:v>42801</c:v>
                </c:pt>
                <c:pt idx="1">
                  <c:v>42803</c:v>
                </c:pt>
                <c:pt idx="2">
                  <c:v>42807</c:v>
                </c:pt>
                <c:pt idx="3">
                  <c:v>42810</c:v>
                </c:pt>
                <c:pt idx="4">
                  <c:v>42814</c:v>
                </c:pt>
                <c:pt idx="5">
                  <c:v>42817</c:v>
                </c:pt>
                <c:pt idx="6">
                  <c:v>42821</c:v>
                </c:pt>
                <c:pt idx="7">
                  <c:v>42824</c:v>
                </c:pt>
                <c:pt idx="8">
                  <c:v>42828</c:v>
                </c:pt>
                <c:pt idx="9">
                  <c:v>42831</c:v>
                </c:pt>
                <c:pt idx="10">
                  <c:v>42835</c:v>
                </c:pt>
                <c:pt idx="11">
                  <c:v>42838</c:v>
                </c:pt>
                <c:pt idx="12">
                  <c:v>42843</c:v>
                </c:pt>
                <c:pt idx="13">
                  <c:v>42845</c:v>
                </c:pt>
                <c:pt idx="14">
                  <c:v>42849</c:v>
                </c:pt>
                <c:pt idx="15">
                  <c:v>42851</c:v>
                </c:pt>
                <c:pt idx="16">
                  <c:v>42856</c:v>
                </c:pt>
                <c:pt idx="17">
                  <c:v>42859</c:v>
                </c:pt>
                <c:pt idx="18">
                  <c:v>42866</c:v>
                </c:pt>
                <c:pt idx="19">
                  <c:v>42863</c:v>
                </c:pt>
                <c:pt idx="20">
                  <c:v>42869</c:v>
                </c:pt>
                <c:pt idx="21">
                  <c:v>42873</c:v>
                </c:pt>
                <c:pt idx="22">
                  <c:v>42877</c:v>
                </c:pt>
                <c:pt idx="23">
                  <c:v>42880</c:v>
                </c:pt>
                <c:pt idx="24">
                  <c:v>42883</c:v>
                </c:pt>
                <c:pt idx="25">
                  <c:v>42886</c:v>
                </c:pt>
                <c:pt idx="26">
                  <c:v>42889</c:v>
                </c:pt>
                <c:pt idx="86">
                  <c:v>42951</c:v>
                </c:pt>
              </c:numCache>
            </c:numRef>
          </c:cat>
          <c:val>
            <c:numRef>
              <c:f>'[Alice Clark (2).xlsx]3. Patient Data'!$I$19:$I$105</c:f>
              <c:numCache>
                <c:formatCode>0.00</c:formatCode>
                <c:ptCount val="87"/>
                <c:pt idx="0">
                  <c:v>40</c:v>
                </c:pt>
                <c:pt idx="1">
                  <c:v>40.428571428571431</c:v>
                </c:pt>
                <c:pt idx="2">
                  <c:v>41.285714285714285</c:v>
                </c:pt>
                <c:pt idx="3">
                  <c:v>41.928571428571431</c:v>
                </c:pt>
                <c:pt idx="4">
                  <c:v>42.785714285714285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BC-468B-882E-03A9072E18D2}"/>
            </c:ext>
          </c:extLst>
        </c:ser>
        <c:ser>
          <c:idx val="3"/>
          <c:order val="1"/>
          <c:tx>
            <c:strRef>
              <c:f>'[Alice Clark (2).xlsx]3. Patient Data'!$H$18</c:f>
              <c:strCache>
                <c:ptCount val="1"/>
                <c:pt idx="0">
                  <c:v>1kg weekly gain</c:v>
                </c:pt>
              </c:strCache>
            </c:strRef>
          </c:tx>
          <c:spPr>
            <a:ln w="25400">
              <a:solidFill>
                <a:srgbClr val="FF9933"/>
              </a:solidFill>
              <a:prstDash val="dash"/>
            </a:ln>
          </c:spPr>
          <c:marker>
            <c:symbol val="none"/>
          </c:marker>
          <c:trendline>
            <c:spPr>
              <a:ln w="25400">
                <a:solidFill>
                  <a:srgbClr val="FF9933"/>
                </a:solidFill>
                <a:prstDash val="dash"/>
              </a:ln>
            </c:spPr>
            <c:trendlineType val="linear"/>
            <c:dispRSqr val="0"/>
            <c:dispEq val="0"/>
          </c:trendline>
          <c:cat>
            <c:numRef>
              <c:f>'[Alice Clark (2).xlsx]3. Patient Data'!$A$19:$A$105</c:f>
              <c:numCache>
                <c:formatCode>m/d/yyyy</c:formatCode>
                <c:ptCount val="87"/>
                <c:pt idx="0">
                  <c:v>42801</c:v>
                </c:pt>
                <c:pt idx="1">
                  <c:v>42803</c:v>
                </c:pt>
                <c:pt idx="2">
                  <c:v>42807</c:v>
                </c:pt>
                <c:pt idx="3">
                  <c:v>42810</c:v>
                </c:pt>
                <c:pt idx="4">
                  <c:v>42814</c:v>
                </c:pt>
                <c:pt idx="5">
                  <c:v>42817</c:v>
                </c:pt>
                <c:pt idx="6">
                  <c:v>42821</c:v>
                </c:pt>
                <c:pt idx="7">
                  <c:v>42824</c:v>
                </c:pt>
                <c:pt idx="8">
                  <c:v>42828</c:v>
                </c:pt>
                <c:pt idx="9">
                  <c:v>42831</c:v>
                </c:pt>
                <c:pt idx="10">
                  <c:v>42835</c:v>
                </c:pt>
                <c:pt idx="11">
                  <c:v>42838</c:v>
                </c:pt>
                <c:pt idx="12">
                  <c:v>42843</c:v>
                </c:pt>
                <c:pt idx="13">
                  <c:v>42845</c:v>
                </c:pt>
                <c:pt idx="14">
                  <c:v>42849</c:v>
                </c:pt>
                <c:pt idx="15">
                  <c:v>42851</c:v>
                </c:pt>
                <c:pt idx="16">
                  <c:v>42856</c:v>
                </c:pt>
                <c:pt idx="17">
                  <c:v>42859</c:v>
                </c:pt>
                <c:pt idx="18">
                  <c:v>42866</c:v>
                </c:pt>
                <c:pt idx="19">
                  <c:v>42863</c:v>
                </c:pt>
                <c:pt idx="20">
                  <c:v>42869</c:v>
                </c:pt>
                <c:pt idx="21">
                  <c:v>42873</c:v>
                </c:pt>
                <c:pt idx="22">
                  <c:v>42877</c:v>
                </c:pt>
                <c:pt idx="23">
                  <c:v>42880</c:v>
                </c:pt>
                <c:pt idx="24">
                  <c:v>42883</c:v>
                </c:pt>
                <c:pt idx="25">
                  <c:v>42886</c:v>
                </c:pt>
                <c:pt idx="26">
                  <c:v>42889</c:v>
                </c:pt>
                <c:pt idx="86">
                  <c:v>42951</c:v>
                </c:pt>
              </c:numCache>
            </c:numRef>
          </c:cat>
          <c:val>
            <c:numRef>
              <c:f>'[Alice Clark (2).xlsx]3. Patient Data'!$H$19:$H$105</c:f>
              <c:numCache>
                <c:formatCode>0.00</c:formatCode>
                <c:ptCount val="87"/>
                <c:pt idx="0">
                  <c:v>40</c:v>
                </c:pt>
                <c:pt idx="1">
                  <c:v>40.285714285714285</c:v>
                </c:pt>
                <c:pt idx="2">
                  <c:v>40.857142857142854</c:v>
                </c:pt>
                <c:pt idx="3">
                  <c:v>41.285714285714285</c:v>
                </c:pt>
                <c:pt idx="4">
                  <c:v>41.857142857142854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5BC-468B-882E-03A9072E18D2}"/>
            </c:ext>
          </c:extLst>
        </c:ser>
        <c:ser>
          <c:idx val="5"/>
          <c:order val="2"/>
          <c:tx>
            <c:strRef>
              <c:f>'[Alice Clark (2).xlsx]3. Patient Data'!$L$18</c:f>
              <c:strCache>
                <c:ptCount val="1"/>
                <c:pt idx="0">
                  <c:v>100% weight for height (based on admission height)</c:v>
                </c:pt>
              </c:strCache>
            </c:strRef>
          </c:tx>
          <c:spPr>
            <a:ln w="127000">
              <a:solidFill>
                <a:srgbClr val="92D050"/>
              </a:solidFill>
            </a:ln>
          </c:spPr>
          <c:marker>
            <c:symbol val="none"/>
          </c:marker>
          <c:trendline>
            <c:spPr>
              <a:ln w="127000">
                <a:solidFill>
                  <a:schemeClr val="accent3">
                    <a:alpha val="50000"/>
                  </a:schemeClr>
                </a:solidFill>
              </a:ln>
            </c:spPr>
            <c:trendlineType val="linear"/>
            <c:dispRSqr val="0"/>
            <c:dispEq val="0"/>
          </c:trendline>
          <c:cat>
            <c:numRef>
              <c:f>'[Alice Clark (2).xlsx]3. Patient Data'!$A$19:$A$105</c:f>
              <c:numCache>
                <c:formatCode>m/d/yyyy</c:formatCode>
                <c:ptCount val="87"/>
                <c:pt idx="0">
                  <c:v>42801</c:v>
                </c:pt>
                <c:pt idx="1">
                  <c:v>42803</c:v>
                </c:pt>
                <c:pt idx="2">
                  <c:v>42807</c:v>
                </c:pt>
                <c:pt idx="3">
                  <c:v>42810</c:v>
                </c:pt>
                <c:pt idx="4">
                  <c:v>42814</c:v>
                </c:pt>
                <c:pt idx="5">
                  <c:v>42817</c:v>
                </c:pt>
                <c:pt idx="6">
                  <c:v>42821</c:v>
                </c:pt>
                <c:pt idx="7">
                  <c:v>42824</c:v>
                </c:pt>
                <c:pt idx="8">
                  <c:v>42828</c:v>
                </c:pt>
                <c:pt idx="9">
                  <c:v>42831</c:v>
                </c:pt>
                <c:pt idx="10">
                  <c:v>42835</c:v>
                </c:pt>
                <c:pt idx="11">
                  <c:v>42838</c:v>
                </c:pt>
                <c:pt idx="12">
                  <c:v>42843</c:v>
                </c:pt>
                <c:pt idx="13">
                  <c:v>42845</c:v>
                </c:pt>
                <c:pt idx="14">
                  <c:v>42849</c:v>
                </c:pt>
                <c:pt idx="15">
                  <c:v>42851</c:v>
                </c:pt>
                <c:pt idx="16">
                  <c:v>42856</c:v>
                </c:pt>
                <c:pt idx="17">
                  <c:v>42859</c:v>
                </c:pt>
                <c:pt idx="18">
                  <c:v>42866</c:v>
                </c:pt>
                <c:pt idx="19">
                  <c:v>42863</c:v>
                </c:pt>
                <c:pt idx="20">
                  <c:v>42869</c:v>
                </c:pt>
                <c:pt idx="21">
                  <c:v>42873</c:v>
                </c:pt>
                <c:pt idx="22">
                  <c:v>42877</c:v>
                </c:pt>
                <c:pt idx="23">
                  <c:v>42880</c:v>
                </c:pt>
                <c:pt idx="24">
                  <c:v>42883</c:v>
                </c:pt>
                <c:pt idx="25">
                  <c:v>42886</c:v>
                </c:pt>
                <c:pt idx="26">
                  <c:v>42889</c:v>
                </c:pt>
                <c:pt idx="86">
                  <c:v>42951</c:v>
                </c:pt>
              </c:numCache>
            </c:numRef>
          </c:cat>
          <c:val>
            <c:numRef>
              <c:f>'[Alice Clark (2).xlsx]3. Patient Data'!$L$19:$L$105</c:f>
              <c:numCache>
                <c:formatCode>General</c:formatCode>
                <c:ptCount val="87"/>
                <c:pt idx="0">
                  <c:v>55.928411633109619</c:v>
                </c:pt>
                <c:pt idx="1">
                  <c:v>55.928411633109619</c:v>
                </c:pt>
                <c:pt idx="2">
                  <c:v>55.928411633109619</c:v>
                </c:pt>
                <c:pt idx="3">
                  <c:v>55.928411633109619</c:v>
                </c:pt>
                <c:pt idx="4">
                  <c:v>55.928411633109619</c:v>
                </c:pt>
                <c:pt idx="5">
                  <c:v>55.928411633109619</c:v>
                </c:pt>
                <c:pt idx="6">
                  <c:v>55.928411633109619</c:v>
                </c:pt>
                <c:pt idx="7">
                  <c:v>55.928411633109619</c:v>
                </c:pt>
                <c:pt idx="8">
                  <c:v>55.928411633109619</c:v>
                </c:pt>
                <c:pt idx="9">
                  <c:v>55.928411633109619</c:v>
                </c:pt>
                <c:pt idx="10">
                  <c:v>55.928411633109619</c:v>
                </c:pt>
                <c:pt idx="11">
                  <c:v>55.928411633109619</c:v>
                </c:pt>
                <c:pt idx="12">
                  <c:v>55.928411633109619</c:v>
                </c:pt>
                <c:pt idx="13">
                  <c:v>55.928411633109619</c:v>
                </c:pt>
                <c:pt idx="14">
                  <c:v>55.928411633109619</c:v>
                </c:pt>
                <c:pt idx="15">
                  <c:v>55.928411633109619</c:v>
                </c:pt>
                <c:pt idx="16">
                  <c:v>55.928411633109619</c:v>
                </c:pt>
                <c:pt idx="17">
                  <c:v>55.928411633109619</c:v>
                </c:pt>
                <c:pt idx="18">
                  <c:v>55.928411633109619</c:v>
                </c:pt>
                <c:pt idx="19">
                  <c:v>55.928411633109619</c:v>
                </c:pt>
                <c:pt idx="20">
                  <c:v>55.928411633109619</c:v>
                </c:pt>
                <c:pt idx="21">
                  <c:v>55.928411633109619</c:v>
                </c:pt>
                <c:pt idx="22">
                  <c:v>55.928411633109619</c:v>
                </c:pt>
                <c:pt idx="23">
                  <c:v>55.928411633109619</c:v>
                </c:pt>
                <c:pt idx="24">
                  <c:v>55.928411633109619</c:v>
                </c:pt>
                <c:pt idx="25">
                  <c:v>55.928411633109619</c:v>
                </c:pt>
                <c:pt idx="26">
                  <c:v>55.928411633109619</c:v>
                </c:pt>
                <c:pt idx="27">
                  <c:v>55.928411633109619</c:v>
                </c:pt>
                <c:pt idx="28">
                  <c:v>55.928411633109619</c:v>
                </c:pt>
                <c:pt idx="29">
                  <c:v>55.928411633109619</c:v>
                </c:pt>
                <c:pt idx="30">
                  <c:v>55.928411633109619</c:v>
                </c:pt>
                <c:pt idx="31">
                  <c:v>55.928411633109619</c:v>
                </c:pt>
                <c:pt idx="32">
                  <c:v>55.928411633109619</c:v>
                </c:pt>
                <c:pt idx="33">
                  <c:v>55.928411633109619</c:v>
                </c:pt>
                <c:pt idx="34">
                  <c:v>55.928411633109619</c:v>
                </c:pt>
                <c:pt idx="35">
                  <c:v>55.928411633109619</c:v>
                </c:pt>
                <c:pt idx="36">
                  <c:v>55.928411633109619</c:v>
                </c:pt>
                <c:pt idx="37">
                  <c:v>55.928411633109619</c:v>
                </c:pt>
                <c:pt idx="38">
                  <c:v>55.928411633109619</c:v>
                </c:pt>
                <c:pt idx="39">
                  <c:v>55.928411633109619</c:v>
                </c:pt>
                <c:pt idx="40">
                  <c:v>55.928411633109619</c:v>
                </c:pt>
                <c:pt idx="41">
                  <c:v>55.928411633109619</c:v>
                </c:pt>
                <c:pt idx="42">
                  <c:v>55.928411633109619</c:v>
                </c:pt>
                <c:pt idx="43">
                  <c:v>55.928411633109619</c:v>
                </c:pt>
                <c:pt idx="44">
                  <c:v>55.928411633109619</c:v>
                </c:pt>
                <c:pt idx="45">
                  <c:v>55.928411633109619</c:v>
                </c:pt>
                <c:pt idx="46">
                  <c:v>55.928411633109619</c:v>
                </c:pt>
                <c:pt idx="47">
                  <c:v>55.928411633109619</c:v>
                </c:pt>
                <c:pt idx="48">
                  <c:v>55.928411633109619</c:v>
                </c:pt>
                <c:pt idx="49">
                  <c:v>55.928411633109619</c:v>
                </c:pt>
                <c:pt idx="50">
                  <c:v>55.928411633109619</c:v>
                </c:pt>
                <c:pt idx="51">
                  <c:v>55.928411633109619</c:v>
                </c:pt>
                <c:pt idx="52">
                  <c:v>55.928411633109619</c:v>
                </c:pt>
                <c:pt idx="53">
                  <c:v>55.928411633109619</c:v>
                </c:pt>
                <c:pt idx="54">
                  <c:v>55.928411633109619</c:v>
                </c:pt>
                <c:pt idx="55">
                  <c:v>55.928411633109619</c:v>
                </c:pt>
                <c:pt idx="56">
                  <c:v>55.928411633109619</c:v>
                </c:pt>
                <c:pt idx="57">
                  <c:v>55.928411633109619</c:v>
                </c:pt>
                <c:pt idx="58">
                  <c:v>55.928411633109619</c:v>
                </c:pt>
                <c:pt idx="59">
                  <c:v>55.928411633109619</c:v>
                </c:pt>
                <c:pt idx="60">
                  <c:v>55.928411633109619</c:v>
                </c:pt>
                <c:pt idx="61">
                  <c:v>55.928411633109619</c:v>
                </c:pt>
                <c:pt idx="62">
                  <c:v>55.928411633109619</c:v>
                </c:pt>
                <c:pt idx="63">
                  <c:v>55.928411633109619</c:v>
                </c:pt>
                <c:pt idx="64">
                  <c:v>55.928411633109619</c:v>
                </c:pt>
                <c:pt idx="65">
                  <c:v>55.928411633109619</c:v>
                </c:pt>
                <c:pt idx="66">
                  <c:v>55.928411633109619</c:v>
                </c:pt>
                <c:pt idx="67">
                  <c:v>55.928411633109619</c:v>
                </c:pt>
                <c:pt idx="68">
                  <c:v>55.928411633109619</c:v>
                </c:pt>
                <c:pt idx="69">
                  <c:v>55.928411633109619</c:v>
                </c:pt>
                <c:pt idx="70">
                  <c:v>55.928411633109619</c:v>
                </c:pt>
                <c:pt idx="71">
                  <c:v>55.928411633109619</c:v>
                </c:pt>
                <c:pt idx="72">
                  <c:v>55.928411633109619</c:v>
                </c:pt>
                <c:pt idx="73">
                  <c:v>55.928411633109619</c:v>
                </c:pt>
                <c:pt idx="74">
                  <c:v>55.928411633109619</c:v>
                </c:pt>
                <c:pt idx="75">
                  <c:v>55.928411633109619</c:v>
                </c:pt>
                <c:pt idx="76">
                  <c:v>55.928411633109619</c:v>
                </c:pt>
                <c:pt idx="77">
                  <c:v>55.928411633109619</c:v>
                </c:pt>
                <c:pt idx="78">
                  <c:v>55.928411633109619</c:v>
                </c:pt>
                <c:pt idx="79">
                  <c:v>55.928411633109619</c:v>
                </c:pt>
                <c:pt idx="80">
                  <c:v>55.928411633109619</c:v>
                </c:pt>
                <c:pt idx="81">
                  <c:v>55.928411633109619</c:v>
                </c:pt>
                <c:pt idx="82">
                  <c:v>55.928411633109619</c:v>
                </c:pt>
                <c:pt idx="83">
                  <c:v>55.928411633109619</c:v>
                </c:pt>
                <c:pt idx="84">
                  <c:v>55.928411633109619</c:v>
                </c:pt>
                <c:pt idx="85">
                  <c:v>55.928411633109619</c:v>
                </c:pt>
                <c:pt idx="86">
                  <c:v>55.928411633109619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5BC-468B-882E-03A9072E18D2}"/>
            </c:ext>
          </c:extLst>
        </c:ser>
        <c:ser>
          <c:idx val="6"/>
          <c:order val="3"/>
          <c:tx>
            <c:strRef>
              <c:f>'[Alice Clark (2).xlsx]3. Patient Data'!$M$18</c:f>
              <c:strCache>
                <c:ptCount val="1"/>
                <c:pt idx="0">
                  <c:v>100% weight for height (after growing taller)</c:v>
                </c:pt>
              </c:strCache>
            </c:strRef>
          </c:tx>
          <c:spPr>
            <a:ln w="127000">
              <a:solidFill>
                <a:srgbClr val="00B050"/>
              </a:solidFill>
            </a:ln>
          </c:spPr>
          <c:marker>
            <c:symbol val="none"/>
          </c:marker>
          <c:trendline>
            <c:spPr>
              <a:ln w="127000">
                <a:solidFill>
                  <a:schemeClr val="accent3">
                    <a:lumMod val="50000"/>
                    <a:alpha val="50000"/>
                  </a:schemeClr>
                </a:solidFill>
              </a:ln>
            </c:spPr>
            <c:trendlineType val="linear"/>
            <c:dispRSqr val="0"/>
            <c:dispEq val="0"/>
          </c:trendline>
          <c:cat>
            <c:numRef>
              <c:f>'[Alice Clark (2).xlsx]3. Patient Data'!$A$19:$A$105</c:f>
              <c:numCache>
                <c:formatCode>m/d/yyyy</c:formatCode>
                <c:ptCount val="87"/>
                <c:pt idx="0">
                  <c:v>42801</c:v>
                </c:pt>
                <c:pt idx="1">
                  <c:v>42803</c:v>
                </c:pt>
                <c:pt idx="2">
                  <c:v>42807</c:v>
                </c:pt>
                <c:pt idx="3">
                  <c:v>42810</c:v>
                </c:pt>
                <c:pt idx="4">
                  <c:v>42814</c:v>
                </c:pt>
                <c:pt idx="5">
                  <c:v>42817</c:v>
                </c:pt>
                <c:pt idx="6">
                  <c:v>42821</c:v>
                </c:pt>
                <c:pt idx="7">
                  <c:v>42824</c:v>
                </c:pt>
                <c:pt idx="8">
                  <c:v>42828</c:v>
                </c:pt>
                <c:pt idx="9">
                  <c:v>42831</c:v>
                </c:pt>
                <c:pt idx="10">
                  <c:v>42835</c:v>
                </c:pt>
                <c:pt idx="11">
                  <c:v>42838</c:v>
                </c:pt>
                <c:pt idx="12">
                  <c:v>42843</c:v>
                </c:pt>
                <c:pt idx="13">
                  <c:v>42845</c:v>
                </c:pt>
                <c:pt idx="14">
                  <c:v>42849</c:v>
                </c:pt>
                <c:pt idx="15">
                  <c:v>42851</c:v>
                </c:pt>
                <c:pt idx="16">
                  <c:v>42856</c:v>
                </c:pt>
                <c:pt idx="17">
                  <c:v>42859</c:v>
                </c:pt>
                <c:pt idx="18">
                  <c:v>42866</c:v>
                </c:pt>
                <c:pt idx="19">
                  <c:v>42863</c:v>
                </c:pt>
                <c:pt idx="20">
                  <c:v>42869</c:v>
                </c:pt>
                <c:pt idx="21">
                  <c:v>42873</c:v>
                </c:pt>
                <c:pt idx="22">
                  <c:v>42877</c:v>
                </c:pt>
                <c:pt idx="23">
                  <c:v>42880</c:v>
                </c:pt>
                <c:pt idx="24">
                  <c:v>42883</c:v>
                </c:pt>
                <c:pt idx="25">
                  <c:v>42886</c:v>
                </c:pt>
                <c:pt idx="26">
                  <c:v>42889</c:v>
                </c:pt>
                <c:pt idx="86">
                  <c:v>42951</c:v>
                </c:pt>
              </c:numCache>
            </c:numRef>
          </c:cat>
          <c:val>
            <c:numRef>
              <c:f>'[Alice Clark (2).xlsx]3. Patient Data'!$M$19:$M$105</c:f>
              <c:numCache>
                <c:formatCode>General</c:formatCode>
                <c:ptCount val="8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5BC-468B-882E-03A9072E18D2}"/>
            </c:ext>
          </c:extLst>
        </c:ser>
        <c:ser>
          <c:idx val="16"/>
          <c:order val="4"/>
          <c:tx>
            <c:strRef>
              <c:f>'[Alice Clark (2).xlsx]3. Patient Data'!$U$18</c:f>
              <c:strCache>
                <c:ptCount val="1"/>
                <c:pt idx="0">
                  <c:v>BMI 25</c:v>
                </c:pt>
              </c:strCache>
            </c:strRef>
          </c:tx>
          <c:spPr>
            <a:ln>
              <a:solidFill>
                <a:schemeClr val="accent4">
                  <a:lumMod val="50000"/>
                </a:schemeClr>
              </a:solidFill>
            </a:ln>
          </c:spPr>
          <c:marker>
            <c:symbol val="none"/>
          </c:marker>
          <c:val>
            <c:numRef>
              <c:f>'[Alice Clark (2).xlsx]3. Patient Data'!$U$19:$U$105</c:f>
              <c:numCache>
                <c:formatCode>General</c:formatCode>
                <c:ptCount val="87"/>
                <c:pt idx="0">
                  <c:v>67.650624999999991</c:v>
                </c:pt>
                <c:pt idx="1">
                  <c:v>67.650624999999991</c:v>
                </c:pt>
                <c:pt idx="2">
                  <c:v>67.650624999999991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5BC-468B-882E-03A9072E18D2}"/>
            </c:ext>
          </c:extLst>
        </c:ser>
        <c:ser>
          <c:idx val="12"/>
          <c:order val="5"/>
          <c:tx>
            <c:strRef>
              <c:f>'[Alice Clark (2).xlsx]3. Patient Data'!$T$18</c:f>
              <c:strCache>
                <c:ptCount val="1"/>
                <c:pt idx="0">
                  <c:v>BMI 20</c:v>
                </c:pt>
              </c:strCache>
            </c:strRef>
          </c:tx>
          <c:spPr>
            <a:ln>
              <a:solidFill>
                <a:schemeClr val="tx2">
                  <a:lumMod val="50000"/>
                </a:schemeClr>
              </a:solidFill>
            </a:ln>
          </c:spPr>
          <c:marker>
            <c:symbol val="none"/>
          </c:marker>
          <c:val>
            <c:numRef>
              <c:f>'[Alice Clark (2).xlsx]3. Patient Data'!$T$19:$T$105</c:f>
              <c:numCache>
                <c:formatCode>General</c:formatCode>
                <c:ptCount val="87"/>
                <c:pt idx="0">
                  <c:v>54.1205</c:v>
                </c:pt>
                <c:pt idx="1">
                  <c:v>54.1205</c:v>
                </c:pt>
                <c:pt idx="2">
                  <c:v>54.1205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5BC-468B-882E-03A9072E18D2}"/>
            </c:ext>
          </c:extLst>
        </c:ser>
        <c:ser>
          <c:idx val="11"/>
          <c:order val="6"/>
          <c:tx>
            <c:strRef>
              <c:f>'[Alice Clark (2).xlsx]3. Patient Data'!$S$18</c:f>
              <c:strCache>
                <c:ptCount val="1"/>
                <c:pt idx="0">
                  <c:v>BMI 19</c:v>
                </c:pt>
              </c:strCache>
            </c:strRef>
          </c:tx>
          <c:spPr>
            <a:ln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val>
            <c:numRef>
              <c:f>'[Alice Clark (2).xlsx]3. Patient Data'!$S$19:$S$105</c:f>
              <c:numCache>
                <c:formatCode>General</c:formatCode>
                <c:ptCount val="87"/>
                <c:pt idx="0">
                  <c:v>51.414474999999996</c:v>
                </c:pt>
                <c:pt idx="1">
                  <c:v>51.414474999999996</c:v>
                </c:pt>
                <c:pt idx="2">
                  <c:v>51.414474999999996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E5BC-468B-882E-03A9072E18D2}"/>
            </c:ext>
          </c:extLst>
        </c:ser>
        <c:ser>
          <c:idx val="7"/>
          <c:order val="7"/>
          <c:tx>
            <c:strRef>
              <c:f>'[Alice Clark (2).xlsx]3. Patient Data'!$O$18</c:f>
              <c:strCache>
                <c:ptCount val="1"/>
                <c:pt idx="0">
                  <c:v>BMI 15</c:v>
                </c:pt>
              </c:strCache>
            </c:strRef>
          </c:tx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  <c:marker>
            <c:symbol val="none"/>
          </c:marker>
          <c:val>
            <c:numRef>
              <c:f>'[Alice Clark (2).xlsx]3. Patient Data'!$O$19:$O$105</c:f>
              <c:numCache>
                <c:formatCode>General</c:formatCode>
                <c:ptCount val="87"/>
                <c:pt idx="0">
                  <c:v>40.590375000000002</c:v>
                </c:pt>
                <c:pt idx="1">
                  <c:v>40.590375000000002</c:v>
                </c:pt>
                <c:pt idx="2">
                  <c:v>40.590375000000002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5BC-468B-882E-03A9072E18D2}"/>
            </c:ext>
          </c:extLst>
        </c:ser>
        <c:ser>
          <c:idx val="0"/>
          <c:order val="8"/>
          <c:tx>
            <c:strRef>
              <c:f>'[Alice Clark (2).xlsx]3. Patient Data'!$N$18</c:f>
              <c:strCache>
                <c:ptCount val="1"/>
                <c:pt idx="0">
                  <c:v>BMI 14</c:v>
                </c:pt>
              </c:strCache>
            </c:strRef>
          </c:tx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  <c:marker>
            <c:symbol val="none"/>
          </c:marker>
          <c:val>
            <c:numRef>
              <c:f>'[Alice Clark (2).xlsx]3. Patient Data'!$N$19:$N$105</c:f>
              <c:numCache>
                <c:formatCode>General</c:formatCode>
                <c:ptCount val="87"/>
                <c:pt idx="0">
                  <c:v>37.884349999999998</c:v>
                </c:pt>
                <c:pt idx="1">
                  <c:v>37.884349999999998</c:v>
                </c:pt>
                <c:pt idx="2">
                  <c:v>37.884349999999998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E5BC-468B-882E-03A9072E18D2}"/>
            </c:ext>
          </c:extLst>
        </c:ser>
        <c:ser>
          <c:idx val="13"/>
          <c:order val="9"/>
          <c:tx>
            <c:strRef>
              <c:f>'[Alice Clark (2).xlsx]3. Patient Data'!$V$18</c:f>
              <c:strCache>
                <c:ptCount val="1"/>
                <c:pt idx="0">
                  <c:v>90% W4H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val>
            <c:numRef>
              <c:f>'[Alice Clark (2).xlsx]3. Patient Data'!$V$19:$V$105</c:f>
              <c:numCache>
                <c:formatCode>General</c:formatCode>
                <c:ptCount val="87"/>
                <c:pt idx="0">
                  <c:v>50.335570469798661</c:v>
                </c:pt>
                <c:pt idx="1">
                  <c:v>50.335570469798661</c:v>
                </c:pt>
                <c:pt idx="2">
                  <c:v>50.335570469798661</c:v>
                </c:pt>
                <c:pt idx="3">
                  <c:v>50.335570469798661</c:v>
                </c:pt>
                <c:pt idx="4">
                  <c:v>50.335570469798661</c:v>
                </c:pt>
                <c:pt idx="5">
                  <c:v>50.335570469798661</c:v>
                </c:pt>
                <c:pt idx="6">
                  <c:v>50.335570469798661</c:v>
                </c:pt>
                <c:pt idx="7">
                  <c:v>50.335570469798661</c:v>
                </c:pt>
                <c:pt idx="8">
                  <c:v>50.335570469798661</c:v>
                </c:pt>
                <c:pt idx="9">
                  <c:v>50.335570469798661</c:v>
                </c:pt>
                <c:pt idx="10">
                  <c:v>50.335570469798661</c:v>
                </c:pt>
                <c:pt idx="11">
                  <c:v>50.335570469798661</c:v>
                </c:pt>
                <c:pt idx="12">
                  <c:v>50.335570469798661</c:v>
                </c:pt>
                <c:pt idx="13">
                  <c:v>50.335570469798661</c:v>
                </c:pt>
                <c:pt idx="14">
                  <c:v>50.335570469798661</c:v>
                </c:pt>
                <c:pt idx="15">
                  <c:v>50.335570469798661</c:v>
                </c:pt>
                <c:pt idx="16">
                  <c:v>50.335570469798661</c:v>
                </c:pt>
                <c:pt idx="17">
                  <c:v>50.335570469798661</c:v>
                </c:pt>
                <c:pt idx="18">
                  <c:v>50.335570469798661</c:v>
                </c:pt>
                <c:pt idx="19">
                  <c:v>50.335570469798661</c:v>
                </c:pt>
                <c:pt idx="20">
                  <c:v>50.335570469798661</c:v>
                </c:pt>
                <c:pt idx="21">
                  <c:v>50.335570469798661</c:v>
                </c:pt>
                <c:pt idx="22">
                  <c:v>50.335570469798661</c:v>
                </c:pt>
                <c:pt idx="23">
                  <c:v>50.335570469798661</c:v>
                </c:pt>
                <c:pt idx="24">
                  <c:v>50.335570469798661</c:v>
                </c:pt>
                <c:pt idx="25">
                  <c:v>50.335570469798661</c:v>
                </c:pt>
                <c:pt idx="26">
                  <c:v>50.335570469798661</c:v>
                </c:pt>
                <c:pt idx="27">
                  <c:v>50.335570469798661</c:v>
                </c:pt>
                <c:pt idx="28">
                  <c:v>50.335570469798661</c:v>
                </c:pt>
                <c:pt idx="29">
                  <c:v>50.335570469798661</c:v>
                </c:pt>
                <c:pt idx="30">
                  <c:v>50.335570469798661</c:v>
                </c:pt>
                <c:pt idx="31">
                  <c:v>50.335570469798661</c:v>
                </c:pt>
                <c:pt idx="32">
                  <c:v>50.335570469798661</c:v>
                </c:pt>
                <c:pt idx="33">
                  <c:v>50.335570469798661</c:v>
                </c:pt>
                <c:pt idx="34">
                  <c:v>50.335570469798661</c:v>
                </c:pt>
                <c:pt idx="35">
                  <c:v>50.335570469798661</c:v>
                </c:pt>
                <c:pt idx="36">
                  <c:v>50.335570469798661</c:v>
                </c:pt>
                <c:pt idx="37">
                  <c:v>50.335570469798661</c:v>
                </c:pt>
                <c:pt idx="38">
                  <c:v>50.335570469798661</c:v>
                </c:pt>
                <c:pt idx="39">
                  <c:v>50.335570469798661</c:v>
                </c:pt>
                <c:pt idx="40">
                  <c:v>50.335570469798661</c:v>
                </c:pt>
                <c:pt idx="41">
                  <c:v>50.335570469798661</c:v>
                </c:pt>
                <c:pt idx="42">
                  <c:v>50.335570469798661</c:v>
                </c:pt>
                <c:pt idx="43">
                  <c:v>50.335570469798661</c:v>
                </c:pt>
                <c:pt idx="44">
                  <c:v>50.335570469798661</c:v>
                </c:pt>
                <c:pt idx="45">
                  <c:v>50.335570469798661</c:v>
                </c:pt>
                <c:pt idx="46">
                  <c:v>50.335570469798661</c:v>
                </c:pt>
                <c:pt idx="47">
                  <c:v>50.335570469798661</c:v>
                </c:pt>
                <c:pt idx="48">
                  <c:v>50.335570469798661</c:v>
                </c:pt>
                <c:pt idx="49">
                  <c:v>50.335570469798661</c:v>
                </c:pt>
                <c:pt idx="50">
                  <c:v>50.335570469798661</c:v>
                </c:pt>
                <c:pt idx="51">
                  <c:v>50.335570469798661</c:v>
                </c:pt>
                <c:pt idx="52">
                  <c:v>50.335570469798661</c:v>
                </c:pt>
                <c:pt idx="53">
                  <c:v>50.335570469798661</c:v>
                </c:pt>
                <c:pt idx="54">
                  <c:v>50.335570469798661</c:v>
                </c:pt>
                <c:pt idx="55">
                  <c:v>50.335570469798661</c:v>
                </c:pt>
                <c:pt idx="56">
                  <c:v>50.335570469798661</c:v>
                </c:pt>
                <c:pt idx="57">
                  <c:v>50.335570469798661</c:v>
                </c:pt>
                <c:pt idx="58">
                  <c:v>50.335570469798661</c:v>
                </c:pt>
                <c:pt idx="59">
                  <c:v>50.335570469798661</c:v>
                </c:pt>
                <c:pt idx="60">
                  <c:v>50.335570469798661</c:v>
                </c:pt>
                <c:pt idx="61">
                  <c:v>50.335570469798661</c:v>
                </c:pt>
                <c:pt idx="62">
                  <c:v>50.335570469798661</c:v>
                </c:pt>
                <c:pt idx="63">
                  <c:v>50.335570469798661</c:v>
                </c:pt>
                <c:pt idx="64">
                  <c:v>50.335570469798661</c:v>
                </c:pt>
                <c:pt idx="65">
                  <c:v>50.335570469798661</c:v>
                </c:pt>
                <c:pt idx="66">
                  <c:v>50.335570469798661</c:v>
                </c:pt>
                <c:pt idx="67">
                  <c:v>50.335570469798661</c:v>
                </c:pt>
                <c:pt idx="68">
                  <c:v>50.335570469798661</c:v>
                </c:pt>
                <c:pt idx="69">
                  <c:v>50.335570469798661</c:v>
                </c:pt>
                <c:pt idx="70">
                  <c:v>50.335570469798661</c:v>
                </c:pt>
                <c:pt idx="71">
                  <c:v>50.335570469798661</c:v>
                </c:pt>
                <c:pt idx="72">
                  <c:v>50.335570469798661</c:v>
                </c:pt>
                <c:pt idx="73">
                  <c:v>50.335570469798661</c:v>
                </c:pt>
                <c:pt idx="74">
                  <c:v>50.335570469798661</c:v>
                </c:pt>
                <c:pt idx="75">
                  <c:v>50.335570469798661</c:v>
                </c:pt>
                <c:pt idx="76">
                  <c:v>50.335570469798661</c:v>
                </c:pt>
                <c:pt idx="77">
                  <c:v>50.335570469798661</c:v>
                </c:pt>
                <c:pt idx="78">
                  <c:v>50.335570469798661</c:v>
                </c:pt>
                <c:pt idx="79">
                  <c:v>50.335570469798661</c:v>
                </c:pt>
                <c:pt idx="80">
                  <c:v>50.335570469798661</c:v>
                </c:pt>
                <c:pt idx="81">
                  <c:v>50.335570469798661</c:v>
                </c:pt>
                <c:pt idx="82">
                  <c:v>50.335570469798661</c:v>
                </c:pt>
                <c:pt idx="83">
                  <c:v>50.335570469798661</c:v>
                </c:pt>
                <c:pt idx="84">
                  <c:v>50.335570469798661</c:v>
                </c:pt>
                <c:pt idx="85">
                  <c:v>50.335570469798661</c:v>
                </c:pt>
                <c:pt idx="86">
                  <c:v>50.335570469798661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E5BC-468B-882E-03A9072E18D2}"/>
            </c:ext>
          </c:extLst>
        </c:ser>
        <c:ser>
          <c:idx val="14"/>
          <c:order val="10"/>
          <c:tx>
            <c:strRef>
              <c:f>'[Alice Clark (2).xlsx]3. Patient Data'!$W$18</c:f>
              <c:strCache>
                <c:ptCount val="1"/>
                <c:pt idx="0">
                  <c:v>75% W4H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val>
            <c:numRef>
              <c:f>'[Alice Clark (2).xlsx]3. Patient Data'!$W$19:$W$105</c:f>
              <c:numCache>
                <c:formatCode>General</c:formatCode>
                <c:ptCount val="87"/>
                <c:pt idx="0">
                  <c:v>41.946308724832214</c:v>
                </c:pt>
                <c:pt idx="1">
                  <c:v>41.946308724832214</c:v>
                </c:pt>
                <c:pt idx="2">
                  <c:v>41.946308724832214</c:v>
                </c:pt>
                <c:pt idx="3">
                  <c:v>41.946308724832214</c:v>
                </c:pt>
                <c:pt idx="4">
                  <c:v>41.946308724832214</c:v>
                </c:pt>
                <c:pt idx="5">
                  <c:v>41.946308724832214</c:v>
                </c:pt>
                <c:pt idx="6">
                  <c:v>41.946308724832214</c:v>
                </c:pt>
                <c:pt idx="7">
                  <c:v>41.946308724832214</c:v>
                </c:pt>
                <c:pt idx="8">
                  <c:v>41.946308724832214</c:v>
                </c:pt>
                <c:pt idx="9">
                  <c:v>41.946308724832214</c:v>
                </c:pt>
                <c:pt idx="10">
                  <c:v>41.946308724832214</c:v>
                </c:pt>
                <c:pt idx="11">
                  <c:v>41.946308724832214</c:v>
                </c:pt>
                <c:pt idx="12">
                  <c:v>41.946308724832214</c:v>
                </c:pt>
                <c:pt idx="13">
                  <c:v>41.946308724832214</c:v>
                </c:pt>
                <c:pt idx="14">
                  <c:v>41.946308724832214</c:v>
                </c:pt>
                <c:pt idx="15">
                  <c:v>41.946308724832214</c:v>
                </c:pt>
                <c:pt idx="16">
                  <c:v>41.946308724832214</c:v>
                </c:pt>
                <c:pt idx="17">
                  <c:v>41.946308724832214</c:v>
                </c:pt>
                <c:pt idx="18">
                  <c:v>41.946308724832214</c:v>
                </c:pt>
                <c:pt idx="19">
                  <c:v>41.946308724832214</c:v>
                </c:pt>
                <c:pt idx="20">
                  <c:v>41.946308724832214</c:v>
                </c:pt>
                <c:pt idx="21">
                  <c:v>41.946308724832214</c:v>
                </c:pt>
                <c:pt idx="22">
                  <c:v>41.946308724832214</c:v>
                </c:pt>
                <c:pt idx="23">
                  <c:v>41.946308724832214</c:v>
                </c:pt>
                <c:pt idx="24">
                  <c:v>41.946308724832214</c:v>
                </c:pt>
                <c:pt idx="25">
                  <c:v>41.946308724832214</c:v>
                </c:pt>
                <c:pt idx="26">
                  <c:v>41.946308724832214</c:v>
                </c:pt>
                <c:pt idx="27">
                  <c:v>41.946308724832214</c:v>
                </c:pt>
                <c:pt idx="28">
                  <c:v>41.946308724832214</c:v>
                </c:pt>
                <c:pt idx="29">
                  <c:v>41.946308724832214</c:v>
                </c:pt>
                <c:pt idx="30">
                  <c:v>41.946308724832214</c:v>
                </c:pt>
                <c:pt idx="31">
                  <c:v>41.946308724832214</c:v>
                </c:pt>
                <c:pt idx="32">
                  <c:v>41.946308724832214</c:v>
                </c:pt>
                <c:pt idx="33">
                  <c:v>41.946308724832214</c:v>
                </c:pt>
                <c:pt idx="34">
                  <c:v>41.946308724832214</c:v>
                </c:pt>
                <c:pt idx="35">
                  <c:v>41.946308724832214</c:v>
                </c:pt>
                <c:pt idx="36">
                  <c:v>41.946308724832214</c:v>
                </c:pt>
                <c:pt idx="37">
                  <c:v>41.946308724832214</c:v>
                </c:pt>
                <c:pt idx="38">
                  <c:v>41.946308724832214</c:v>
                </c:pt>
                <c:pt idx="39">
                  <c:v>41.946308724832214</c:v>
                </c:pt>
                <c:pt idx="40">
                  <c:v>41.946308724832214</c:v>
                </c:pt>
                <c:pt idx="41">
                  <c:v>41.946308724832214</c:v>
                </c:pt>
                <c:pt idx="42">
                  <c:v>41.946308724832214</c:v>
                </c:pt>
                <c:pt idx="43">
                  <c:v>41.946308724832214</c:v>
                </c:pt>
                <c:pt idx="44">
                  <c:v>41.946308724832214</c:v>
                </c:pt>
                <c:pt idx="45">
                  <c:v>41.946308724832214</c:v>
                </c:pt>
                <c:pt idx="46">
                  <c:v>41.946308724832214</c:v>
                </c:pt>
                <c:pt idx="47">
                  <c:v>41.946308724832214</c:v>
                </c:pt>
                <c:pt idx="48">
                  <c:v>41.946308724832214</c:v>
                </c:pt>
                <c:pt idx="49">
                  <c:v>41.946308724832214</c:v>
                </c:pt>
                <c:pt idx="50">
                  <c:v>41.946308724832214</c:v>
                </c:pt>
                <c:pt idx="51">
                  <c:v>41.946308724832214</c:v>
                </c:pt>
                <c:pt idx="52">
                  <c:v>41.946308724832214</c:v>
                </c:pt>
                <c:pt idx="53">
                  <c:v>41.946308724832214</c:v>
                </c:pt>
                <c:pt idx="54">
                  <c:v>41.946308724832214</c:v>
                </c:pt>
                <c:pt idx="55">
                  <c:v>41.946308724832214</c:v>
                </c:pt>
                <c:pt idx="56">
                  <c:v>41.946308724832214</c:v>
                </c:pt>
                <c:pt idx="57">
                  <c:v>41.946308724832214</c:v>
                </c:pt>
                <c:pt idx="58">
                  <c:v>41.946308724832214</c:v>
                </c:pt>
                <c:pt idx="59">
                  <c:v>41.946308724832214</c:v>
                </c:pt>
                <c:pt idx="60">
                  <c:v>41.946308724832214</c:v>
                </c:pt>
                <c:pt idx="61">
                  <c:v>41.946308724832214</c:v>
                </c:pt>
                <c:pt idx="62">
                  <c:v>41.946308724832214</c:v>
                </c:pt>
                <c:pt idx="63">
                  <c:v>41.946308724832214</c:v>
                </c:pt>
                <c:pt idx="64">
                  <c:v>41.946308724832214</c:v>
                </c:pt>
                <c:pt idx="65">
                  <c:v>41.946308724832214</c:v>
                </c:pt>
                <c:pt idx="66">
                  <c:v>41.946308724832214</c:v>
                </c:pt>
                <c:pt idx="67">
                  <c:v>41.946308724832214</c:v>
                </c:pt>
                <c:pt idx="68">
                  <c:v>41.946308724832214</c:v>
                </c:pt>
                <c:pt idx="69">
                  <c:v>41.946308724832214</c:v>
                </c:pt>
                <c:pt idx="70">
                  <c:v>41.946308724832214</c:v>
                </c:pt>
                <c:pt idx="71">
                  <c:v>41.946308724832214</c:v>
                </c:pt>
                <c:pt idx="72">
                  <c:v>41.946308724832214</c:v>
                </c:pt>
                <c:pt idx="73">
                  <c:v>41.946308724832214</c:v>
                </c:pt>
                <c:pt idx="74">
                  <c:v>41.946308724832214</c:v>
                </c:pt>
                <c:pt idx="75">
                  <c:v>41.946308724832214</c:v>
                </c:pt>
                <c:pt idx="76">
                  <c:v>41.946308724832214</c:v>
                </c:pt>
                <c:pt idx="77">
                  <c:v>41.946308724832214</c:v>
                </c:pt>
                <c:pt idx="78">
                  <c:v>41.946308724832214</c:v>
                </c:pt>
                <c:pt idx="79">
                  <c:v>41.946308724832214</c:v>
                </c:pt>
                <c:pt idx="80">
                  <c:v>41.946308724832214</c:v>
                </c:pt>
                <c:pt idx="81">
                  <c:v>41.946308724832214</c:v>
                </c:pt>
                <c:pt idx="82">
                  <c:v>41.946308724832214</c:v>
                </c:pt>
                <c:pt idx="83">
                  <c:v>41.946308724832214</c:v>
                </c:pt>
                <c:pt idx="84">
                  <c:v>41.946308724832214</c:v>
                </c:pt>
                <c:pt idx="85">
                  <c:v>41.946308724832214</c:v>
                </c:pt>
                <c:pt idx="86">
                  <c:v>41.946308724832214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E5BC-468B-882E-03A9072E18D2}"/>
            </c:ext>
          </c:extLst>
        </c:ser>
        <c:ser>
          <c:idx val="15"/>
          <c:order val="11"/>
          <c:tx>
            <c:strRef>
              <c:f>'[Alice Clark (2).xlsx]3. Patient Data'!$X$18</c:f>
              <c:strCache>
                <c:ptCount val="1"/>
                <c:pt idx="0">
                  <c:v>70% W4H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val>
            <c:numRef>
              <c:f>'[Alice Clark (2).xlsx]3. Patient Data'!$X$19:$X$105</c:f>
              <c:numCache>
                <c:formatCode>General</c:formatCode>
                <c:ptCount val="87"/>
                <c:pt idx="0">
                  <c:v>39.149888143176732</c:v>
                </c:pt>
                <c:pt idx="1">
                  <c:v>39.149888143176732</c:v>
                </c:pt>
                <c:pt idx="2">
                  <c:v>39.149888143176732</c:v>
                </c:pt>
                <c:pt idx="3">
                  <c:v>39.149888143176732</c:v>
                </c:pt>
                <c:pt idx="4">
                  <c:v>39.149888143176732</c:v>
                </c:pt>
                <c:pt idx="5">
                  <c:v>39.149888143176732</c:v>
                </c:pt>
                <c:pt idx="6">
                  <c:v>39.149888143176732</c:v>
                </c:pt>
                <c:pt idx="7">
                  <c:v>39.149888143176732</c:v>
                </c:pt>
                <c:pt idx="8">
                  <c:v>39.149888143176732</c:v>
                </c:pt>
                <c:pt idx="9">
                  <c:v>39.149888143176732</c:v>
                </c:pt>
                <c:pt idx="10">
                  <c:v>39.149888143176732</c:v>
                </c:pt>
                <c:pt idx="11">
                  <c:v>39.149888143176732</c:v>
                </c:pt>
                <c:pt idx="12">
                  <c:v>39.149888143176732</c:v>
                </c:pt>
                <c:pt idx="13">
                  <c:v>39.149888143176732</c:v>
                </c:pt>
                <c:pt idx="14">
                  <c:v>39.149888143176732</c:v>
                </c:pt>
                <c:pt idx="15">
                  <c:v>39.149888143176732</c:v>
                </c:pt>
                <c:pt idx="16">
                  <c:v>39.149888143176732</c:v>
                </c:pt>
                <c:pt idx="17">
                  <c:v>39.149888143176732</c:v>
                </c:pt>
                <c:pt idx="18">
                  <c:v>39.149888143176732</c:v>
                </c:pt>
                <c:pt idx="19">
                  <c:v>39.149888143176732</c:v>
                </c:pt>
                <c:pt idx="20">
                  <c:v>39.149888143176732</c:v>
                </c:pt>
                <c:pt idx="21">
                  <c:v>39.149888143176732</c:v>
                </c:pt>
                <c:pt idx="22">
                  <c:v>39.149888143176732</c:v>
                </c:pt>
                <c:pt idx="23">
                  <c:v>39.149888143176732</c:v>
                </c:pt>
                <c:pt idx="24">
                  <c:v>39.149888143176732</c:v>
                </c:pt>
                <c:pt idx="25">
                  <c:v>39.149888143176732</c:v>
                </c:pt>
                <c:pt idx="26">
                  <c:v>39.149888143176732</c:v>
                </c:pt>
                <c:pt idx="27">
                  <c:v>39.149888143176732</c:v>
                </c:pt>
                <c:pt idx="28">
                  <c:v>39.149888143176732</c:v>
                </c:pt>
                <c:pt idx="29">
                  <c:v>39.149888143176732</c:v>
                </c:pt>
                <c:pt idx="30">
                  <c:v>39.149888143176732</c:v>
                </c:pt>
                <c:pt idx="31">
                  <c:v>39.149888143176732</c:v>
                </c:pt>
                <c:pt idx="32">
                  <c:v>39.149888143176732</c:v>
                </c:pt>
                <c:pt idx="33">
                  <c:v>39.149888143176732</c:v>
                </c:pt>
                <c:pt idx="34">
                  <c:v>39.149888143176732</c:v>
                </c:pt>
                <c:pt idx="35">
                  <c:v>39.149888143176732</c:v>
                </c:pt>
                <c:pt idx="36">
                  <c:v>39.149888143176732</c:v>
                </c:pt>
                <c:pt idx="37">
                  <c:v>39.149888143176732</c:v>
                </c:pt>
                <c:pt idx="38">
                  <c:v>39.149888143176732</c:v>
                </c:pt>
                <c:pt idx="39">
                  <c:v>39.149888143176732</c:v>
                </c:pt>
                <c:pt idx="40">
                  <c:v>39.149888143176732</c:v>
                </c:pt>
                <c:pt idx="41">
                  <c:v>39.149888143176732</c:v>
                </c:pt>
                <c:pt idx="42">
                  <c:v>39.149888143176732</c:v>
                </c:pt>
                <c:pt idx="43">
                  <c:v>39.149888143176732</c:v>
                </c:pt>
                <c:pt idx="44">
                  <c:v>39.149888143176732</c:v>
                </c:pt>
                <c:pt idx="45">
                  <c:v>39.149888143176732</c:v>
                </c:pt>
                <c:pt idx="46">
                  <c:v>39.149888143176732</c:v>
                </c:pt>
                <c:pt idx="47">
                  <c:v>39.149888143176732</c:v>
                </c:pt>
                <c:pt idx="48">
                  <c:v>39.149888143176732</c:v>
                </c:pt>
                <c:pt idx="49">
                  <c:v>39.149888143176732</c:v>
                </c:pt>
                <c:pt idx="50">
                  <c:v>39.149888143176732</c:v>
                </c:pt>
                <c:pt idx="51">
                  <c:v>39.149888143176732</c:v>
                </c:pt>
                <c:pt idx="52">
                  <c:v>39.149888143176732</c:v>
                </c:pt>
                <c:pt idx="53">
                  <c:v>39.149888143176732</c:v>
                </c:pt>
                <c:pt idx="54">
                  <c:v>39.149888143176732</c:v>
                </c:pt>
                <c:pt idx="55">
                  <c:v>39.149888143176732</c:v>
                </c:pt>
                <c:pt idx="56">
                  <c:v>39.149888143176732</c:v>
                </c:pt>
                <c:pt idx="57">
                  <c:v>39.149888143176732</c:v>
                </c:pt>
                <c:pt idx="58">
                  <c:v>39.149888143176732</c:v>
                </c:pt>
                <c:pt idx="59">
                  <c:v>39.149888143176732</c:v>
                </c:pt>
                <c:pt idx="60">
                  <c:v>39.149888143176732</c:v>
                </c:pt>
                <c:pt idx="61">
                  <c:v>39.149888143176732</c:v>
                </c:pt>
                <c:pt idx="62">
                  <c:v>39.149888143176732</c:v>
                </c:pt>
                <c:pt idx="63">
                  <c:v>39.149888143176732</c:v>
                </c:pt>
                <c:pt idx="64">
                  <c:v>39.149888143176732</c:v>
                </c:pt>
                <c:pt idx="65">
                  <c:v>39.149888143176732</c:v>
                </c:pt>
                <c:pt idx="66">
                  <c:v>39.149888143176732</c:v>
                </c:pt>
                <c:pt idx="67">
                  <c:v>39.149888143176732</c:v>
                </c:pt>
                <c:pt idx="68">
                  <c:v>39.149888143176732</c:v>
                </c:pt>
                <c:pt idx="69">
                  <c:v>39.149888143176732</c:v>
                </c:pt>
                <c:pt idx="70">
                  <c:v>39.149888143176732</c:v>
                </c:pt>
                <c:pt idx="71">
                  <c:v>39.149888143176732</c:v>
                </c:pt>
                <c:pt idx="72">
                  <c:v>39.149888143176732</c:v>
                </c:pt>
                <c:pt idx="73">
                  <c:v>39.149888143176732</c:v>
                </c:pt>
                <c:pt idx="74">
                  <c:v>39.149888143176732</c:v>
                </c:pt>
                <c:pt idx="75">
                  <c:v>39.149888143176732</c:v>
                </c:pt>
                <c:pt idx="76">
                  <c:v>39.149888143176732</c:v>
                </c:pt>
                <c:pt idx="77">
                  <c:v>39.149888143176732</c:v>
                </c:pt>
                <c:pt idx="78">
                  <c:v>39.149888143176732</c:v>
                </c:pt>
                <c:pt idx="79">
                  <c:v>39.149888143176732</c:v>
                </c:pt>
                <c:pt idx="80">
                  <c:v>39.149888143176732</c:v>
                </c:pt>
                <c:pt idx="81">
                  <c:v>39.149888143176732</c:v>
                </c:pt>
                <c:pt idx="82">
                  <c:v>39.149888143176732</c:v>
                </c:pt>
                <c:pt idx="83">
                  <c:v>39.149888143176732</c:v>
                </c:pt>
                <c:pt idx="84">
                  <c:v>39.149888143176732</c:v>
                </c:pt>
                <c:pt idx="85">
                  <c:v>39.149888143176732</c:v>
                </c:pt>
                <c:pt idx="86">
                  <c:v>39.149888143176732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E5BC-468B-882E-03A9072E18D2}"/>
            </c:ext>
          </c:extLst>
        </c:ser>
        <c:ser>
          <c:idx val="1"/>
          <c:order val="12"/>
          <c:tx>
            <c:strRef>
              <c:f>'[Alice Clark (2).xlsx]3. Patient Data'!$B$18</c:f>
              <c:strCache>
                <c:ptCount val="1"/>
                <c:pt idx="0">
                  <c:v>weight (kg)</c:v>
                </c:pt>
              </c:strCache>
            </c:strRef>
          </c:tx>
          <c:spPr>
            <a:ln w="127000">
              <a:solidFill>
                <a:schemeClr val="tx1">
                  <a:alpha val="22000"/>
                </a:schemeClr>
              </a:solidFill>
            </a:ln>
          </c:spPr>
          <c:marker>
            <c:symbol val="x"/>
            <c:size val="8"/>
            <c:spPr>
              <a:noFill/>
              <a:ln>
                <a:solidFill>
                  <a:schemeClr val="tx1"/>
                </a:solidFill>
              </a:ln>
            </c:spPr>
          </c:marker>
          <c:cat>
            <c:numRef>
              <c:f>'[Alice Clark (2).xlsx]3. Patient Data'!$A$19:$A$105</c:f>
              <c:numCache>
                <c:formatCode>m/d/yyyy</c:formatCode>
                <c:ptCount val="87"/>
                <c:pt idx="0">
                  <c:v>42801</c:v>
                </c:pt>
                <c:pt idx="1">
                  <c:v>42803</c:v>
                </c:pt>
                <c:pt idx="2">
                  <c:v>42807</c:v>
                </c:pt>
                <c:pt idx="3">
                  <c:v>42810</c:v>
                </c:pt>
                <c:pt idx="4">
                  <c:v>42814</c:v>
                </c:pt>
                <c:pt idx="5">
                  <c:v>42817</c:v>
                </c:pt>
                <c:pt idx="6">
                  <c:v>42821</c:v>
                </c:pt>
                <c:pt idx="7">
                  <c:v>42824</c:v>
                </c:pt>
                <c:pt idx="8">
                  <c:v>42828</c:v>
                </c:pt>
                <c:pt idx="9">
                  <c:v>42831</c:v>
                </c:pt>
                <c:pt idx="10">
                  <c:v>42835</c:v>
                </c:pt>
                <c:pt idx="11">
                  <c:v>42838</c:v>
                </c:pt>
                <c:pt idx="12">
                  <c:v>42843</c:v>
                </c:pt>
                <c:pt idx="13">
                  <c:v>42845</c:v>
                </c:pt>
                <c:pt idx="14">
                  <c:v>42849</c:v>
                </c:pt>
                <c:pt idx="15">
                  <c:v>42851</c:v>
                </c:pt>
                <c:pt idx="16">
                  <c:v>42856</c:v>
                </c:pt>
                <c:pt idx="17">
                  <c:v>42859</c:v>
                </c:pt>
                <c:pt idx="18">
                  <c:v>42866</c:v>
                </c:pt>
                <c:pt idx="19">
                  <c:v>42863</c:v>
                </c:pt>
                <c:pt idx="20">
                  <c:v>42869</c:v>
                </c:pt>
                <c:pt idx="21">
                  <c:v>42873</c:v>
                </c:pt>
                <c:pt idx="22">
                  <c:v>42877</c:v>
                </c:pt>
                <c:pt idx="23">
                  <c:v>42880</c:v>
                </c:pt>
                <c:pt idx="24">
                  <c:v>42883</c:v>
                </c:pt>
                <c:pt idx="25">
                  <c:v>42886</c:v>
                </c:pt>
                <c:pt idx="26">
                  <c:v>42889</c:v>
                </c:pt>
                <c:pt idx="86">
                  <c:v>42951</c:v>
                </c:pt>
              </c:numCache>
            </c:numRef>
          </c:cat>
          <c:val>
            <c:numRef>
              <c:f>'[Alice Clark (2).xlsx]3. Patient Data'!$B$19:$B$105</c:f>
              <c:numCache>
                <c:formatCode>General</c:formatCode>
                <c:ptCount val="87"/>
                <c:pt idx="0">
                  <c:v>40</c:v>
                </c:pt>
                <c:pt idx="1">
                  <c:v>39</c:v>
                </c:pt>
                <c:pt idx="2">
                  <c:v>41</c:v>
                </c:pt>
                <c:pt idx="3">
                  <c:v>42</c:v>
                </c:pt>
                <c:pt idx="4">
                  <c:v>43</c:v>
                </c:pt>
                <c:pt idx="5">
                  <c:v>43</c:v>
                </c:pt>
                <c:pt idx="6">
                  <c:v>44</c:v>
                </c:pt>
                <c:pt idx="7">
                  <c:v>44</c:v>
                </c:pt>
                <c:pt idx="8">
                  <c:v>45</c:v>
                </c:pt>
                <c:pt idx="9">
                  <c:v>45</c:v>
                </c:pt>
                <c:pt idx="10">
                  <c:v>46.5</c:v>
                </c:pt>
                <c:pt idx="11">
                  <c:v>47.5</c:v>
                </c:pt>
                <c:pt idx="12">
                  <c:v>48</c:v>
                </c:pt>
                <c:pt idx="13">
                  <c:v>48</c:v>
                </c:pt>
                <c:pt idx="14">
                  <c:v>49</c:v>
                </c:pt>
                <c:pt idx="15">
                  <c:v>49.5</c:v>
                </c:pt>
                <c:pt idx="16">
                  <c:v>49.5</c:v>
                </c:pt>
                <c:pt idx="17">
                  <c:v>50</c:v>
                </c:pt>
                <c:pt idx="18">
                  <c:v>51.5</c:v>
                </c:pt>
                <c:pt idx="19">
                  <c:v>50</c:v>
                </c:pt>
                <c:pt idx="20">
                  <c:v>52</c:v>
                </c:pt>
                <c:pt idx="21">
                  <c:v>53</c:v>
                </c:pt>
                <c:pt idx="22">
                  <c:v>53.5</c:v>
                </c:pt>
                <c:pt idx="23">
                  <c:v>53</c:v>
                </c:pt>
                <c:pt idx="24">
                  <c:v>52.5</c:v>
                </c:pt>
                <c:pt idx="25">
                  <c:v>53</c:v>
                </c:pt>
                <c:pt idx="26">
                  <c:v>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E5BC-468B-882E-03A9072E18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281600"/>
        <c:axId val="65864448"/>
      </c:lineChart>
      <c:lineChart>
        <c:grouping val="standard"/>
        <c:varyColors val="0"/>
        <c:ser>
          <c:idx val="2"/>
          <c:order val="13"/>
          <c:tx>
            <c:strRef>
              <c:f>'[Alice Clark (2).xlsx]3. Patient Data'!$Y$18</c:f>
              <c:strCache>
                <c:ptCount val="1"/>
                <c:pt idx="0">
                  <c:v>weekly checklist</c:v>
                </c:pt>
              </c:strCache>
            </c:strRef>
          </c:tx>
          <c:marker>
            <c:symbol val="none"/>
          </c:marker>
          <c:val>
            <c:numRef>
              <c:f>'[Alice Clark (2).xlsx]3. Patient Data'!$Y$19:$Y$105</c:f>
              <c:numCache>
                <c:formatCode>General</c:formatCode>
                <c:ptCount val="87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E5BC-468B-882E-03A9072E18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871872"/>
        <c:axId val="65865984"/>
      </c:lineChart>
      <c:dateAx>
        <c:axId val="64281600"/>
        <c:scaling>
          <c:orientation val="minMax"/>
        </c:scaling>
        <c:delete val="1"/>
        <c:axPos val="b"/>
        <c:majorGridlines/>
        <c:numFmt formatCode="m/d/yyyy" sourceLinked="1"/>
        <c:majorTickMark val="out"/>
        <c:minorTickMark val="none"/>
        <c:tickLblPos val="nextTo"/>
        <c:crossAx val="65864448"/>
        <c:crosses val="autoZero"/>
        <c:auto val="0"/>
        <c:lblOffset val="100"/>
        <c:baseTimeUnit val="days"/>
        <c:majorUnit val="30"/>
        <c:majorTimeUnit val="days"/>
      </c:dateAx>
      <c:valAx>
        <c:axId val="65864448"/>
        <c:scaling>
          <c:orientation val="minMax"/>
          <c:max val="75"/>
          <c:min val="35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64281600"/>
        <c:crosses val="autoZero"/>
        <c:crossBetween val="between"/>
      </c:valAx>
      <c:valAx>
        <c:axId val="65865984"/>
        <c:scaling>
          <c:orientation val="minMax"/>
          <c:max val="45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crossAx val="65871872"/>
        <c:crosses val="max"/>
        <c:crossBetween val="between"/>
      </c:valAx>
      <c:catAx>
        <c:axId val="65871872"/>
        <c:scaling>
          <c:orientation val="minMax"/>
        </c:scaling>
        <c:delete val="1"/>
        <c:axPos val="b"/>
        <c:majorTickMark val="out"/>
        <c:minorTickMark val="none"/>
        <c:tickLblPos val="nextTo"/>
        <c:crossAx val="65865984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l"/>
      <c:legendEntry>
        <c:idx val="0"/>
        <c:delete val="1"/>
      </c:legendEntry>
      <c:legendEntry>
        <c:idx val="1"/>
        <c:delete val="1"/>
      </c:legendEntry>
      <c:legendEntry>
        <c:idx val="3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13"/>
        <c:delete val="1"/>
      </c:legendEntry>
      <c:legendEntry>
        <c:idx val="16"/>
        <c:delete val="1"/>
      </c:legendEntry>
      <c:legendEntry>
        <c:idx val="17"/>
        <c:delete val="1"/>
      </c:legendEntry>
      <c:layout>
        <c:manualLayout>
          <c:xMode val="edge"/>
          <c:yMode val="edge"/>
          <c:x val="0.8170545777366065"/>
          <c:y val="0.13520668814971395"/>
          <c:w val="0.18131823154082599"/>
          <c:h val="0.73676823339981479"/>
        </c:manualLayout>
      </c:layout>
      <c:overlay val="0"/>
    </c:legend>
    <c:plotVisOnly val="0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2C5EE6-F619-4463-A0F8-FD9028B6FA68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739BE9-141F-4146-A23D-D42E0C98F1DE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/>
            <a:t>Purpose= </a:t>
          </a:r>
        </a:p>
        <a:p>
          <a:pPr>
            <a:buFont typeface="Arial" panose="020B0604020202020204" pitchFamily="34" charset="0"/>
            <a:buChar char="•"/>
          </a:pPr>
          <a:r>
            <a:rPr lang="en-US" sz="1400" dirty="0"/>
            <a:t>to promote engagement, open minded discussion</a:t>
          </a:r>
        </a:p>
        <a:p>
          <a:pPr>
            <a:buFont typeface="Arial" panose="020B0604020202020204" pitchFamily="34" charset="0"/>
            <a:buChar char="•"/>
          </a:pPr>
          <a:r>
            <a:rPr lang="en-US" sz="1400" dirty="0"/>
            <a:t>exploration of thoughts or worries (not just weight gain!)</a:t>
          </a:r>
        </a:p>
        <a:p>
          <a:pPr>
            <a:buFont typeface="Arial" panose="020B0604020202020204" pitchFamily="34" charset="0"/>
            <a:buChar char="•"/>
          </a:pPr>
          <a:r>
            <a:rPr lang="en-US" sz="1400" dirty="0"/>
            <a:t>independence, experimenting, implementing aims / goals</a:t>
          </a:r>
        </a:p>
        <a:p>
          <a:pPr>
            <a:buFont typeface="Arial" panose="020B0604020202020204" pitchFamily="34" charset="0"/>
            <a:buChar char="•"/>
          </a:pPr>
          <a:r>
            <a:rPr lang="en-US" sz="1400" dirty="0"/>
            <a:t>accurate interpretation of changes and </a:t>
          </a:r>
        </a:p>
        <a:p>
          <a:pPr>
            <a:buFont typeface="Arial" panose="020B0604020202020204" pitchFamily="34" charset="0"/>
            <a:buChar char="•"/>
          </a:pPr>
          <a:r>
            <a:rPr lang="en-US" sz="1400" dirty="0"/>
            <a:t>to support / sustain motivation to change</a:t>
          </a:r>
        </a:p>
      </dgm:t>
    </dgm:pt>
    <dgm:pt modelId="{1DC7615D-9793-4147-989C-77F68EB19094}" type="parTrans" cxnId="{009A7FBB-6E4E-4D82-81FE-C0658FBE0C25}">
      <dgm:prSet/>
      <dgm:spPr/>
      <dgm:t>
        <a:bodyPr/>
        <a:lstStyle/>
        <a:p>
          <a:endParaRPr lang="en-US" sz="1400"/>
        </a:p>
      </dgm:t>
    </dgm:pt>
    <dgm:pt modelId="{FE3FBCBD-C64A-45FD-97AD-A98A11FE11AE}" type="sibTrans" cxnId="{009A7FBB-6E4E-4D82-81FE-C0658FBE0C25}">
      <dgm:prSet/>
      <dgm:spPr/>
      <dgm:t>
        <a:bodyPr/>
        <a:lstStyle/>
        <a:p>
          <a:endParaRPr lang="en-US" sz="1400"/>
        </a:p>
      </dgm:t>
    </dgm:pt>
    <dgm:pt modelId="{0C173076-82DB-43E6-8CF3-B48DBC64A273}">
      <dgm:prSet phldrT="[Text]" custT="1"/>
      <dgm:spPr/>
      <dgm:t>
        <a:bodyPr/>
        <a:lstStyle/>
        <a:p>
          <a:r>
            <a:rPr lang="en-US" sz="1400" dirty="0"/>
            <a:t>Young person, nurse, dietitian, psychologist, medic, care coordinator</a:t>
          </a:r>
        </a:p>
      </dgm:t>
    </dgm:pt>
    <dgm:pt modelId="{36D2B448-83C9-4ABE-BA95-79615D94A500}" type="parTrans" cxnId="{A5837083-6A04-4DCD-BB03-2E89C075B928}">
      <dgm:prSet/>
      <dgm:spPr/>
      <dgm:t>
        <a:bodyPr/>
        <a:lstStyle/>
        <a:p>
          <a:endParaRPr lang="en-US" sz="1400"/>
        </a:p>
      </dgm:t>
    </dgm:pt>
    <dgm:pt modelId="{FB6E1A02-1E5F-46A6-A51E-81BB136F9E86}" type="sibTrans" cxnId="{A5837083-6A04-4DCD-BB03-2E89C075B928}">
      <dgm:prSet/>
      <dgm:spPr/>
      <dgm:t>
        <a:bodyPr/>
        <a:lstStyle/>
        <a:p>
          <a:endParaRPr lang="en-US" sz="1400"/>
        </a:p>
      </dgm:t>
    </dgm:pt>
    <dgm:pt modelId="{088AA30A-1D75-424E-BA7F-A8E0EC612259}">
      <dgm:prSet phldrT="[Text]" custT="1"/>
      <dgm:spPr/>
      <dgm:t>
        <a:bodyPr/>
        <a:lstStyle/>
        <a:p>
          <a:r>
            <a:rPr lang="en-US" sz="1400" dirty="0"/>
            <a:t>The patient brings their </a:t>
          </a:r>
          <a:r>
            <a:rPr lang="en-US" sz="1400" dirty="0" err="1"/>
            <a:t>CBTe</a:t>
          </a:r>
          <a:r>
            <a:rPr lang="en-US" sz="1400" dirty="0"/>
            <a:t> folder</a:t>
          </a:r>
        </a:p>
      </dgm:t>
    </dgm:pt>
    <dgm:pt modelId="{690BA984-81CD-4FD3-B62F-72FFB26E6545}" type="parTrans" cxnId="{E0244CBD-0218-4F5B-BD80-4752EC77BBD7}">
      <dgm:prSet/>
      <dgm:spPr/>
      <dgm:t>
        <a:bodyPr/>
        <a:lstStyle/>
        <a:p>
          <a:endParaRPr lang="en-US" sz="1400"/>
        </a:p>
      </dgm:t>
    </dgm:pt>
    <dgm:pt modelId="{E0561564-D712-4F93-BE2E-6CE66347B949}" type="sibTrans" cxnId="{E0244CBD-0218-4F5B-BD80-4752EC77BBD7}">
      <dgm:prSet/>
      <dgm:spPr/>
      <dgm:t>
        <a:bodyPr/>
        <a:lstStyle/>
        <a:p>
          <a:endParaRPr lang="en-US" sz="1400"/>
        </a:p>
      </dgm:t>
    </dgm:pt>
    <dgm:pt modelId="{6EFD9C8B-ED11-492B-B7CF-642B2BBD5A16}">
      <dgm:prSet phldrT="[Text]" custT="1"/>
      <dgm:spPr/>
      <dgm:t>
        <a:bodyPr/>
        <a:lstStyle/>
        <a:p>
          <a:r>
            <a:rPr lang="en-US" sz="1400" dirty="0"/>
            <a:t>Review formulation, check list /  questionnaires, feedback from patient, family and staff </a:t>
          </a:r>
        </a:p>
      </dgm:t>
    </dgm:pt>
    <dgm:pt modelId="{8233BBD7-BFA6-469F-A06F-AE1D36E11A5B}" type="parTrans" cxnId="{08B63ABE-DD8C-47E5-85DF-E9D4056581B8}">
      <dgm:prSet/>
      <dgm:spPr/>
      <dgm:t>
        <a:bodyPr/>
        <a:lstStyle/>
        <a:p>
          <a:endParaRPr lang="en-US" sz="1400"/>
        </a:p>
      </dgm:t>
    </dgm:pt>
    <dgm:pt modelId="{9E2A2D7D-3DD5-4BAF-9462-B383AD5353EF}" type="sibTrans" cxnId="{08B63ABE-DD8C-47E5-85DF-E9D4056581B8}">
      <dgm:prSet/>
      <dgm:spPr/>
      <dgm:t>
        <a:bodyPr/>
        <a:lstStyle/>
        <a:p>
          <a:endParaRPr lang="en-US" sz="1400"/>
        </a:p>
      </dgm:t>
    </dgm:pt>
    <dgm:pt modelId="{8CB21428-653A-4B39-BE3D-759819617A6B}">
      <dgm:prSet custT="1"/>
      <dgm:spPr/>
      <dgm:t>
        <a:bodyPr/>
        <a:lstStyle/>
        <a:p>
          <a:r>
            <a:rPr lang="en-US" sz="1400" dirty="0"/>
            <a:t>Each patient is allocated 15- 20 minutes</a:t>
          </a:r>
        </a:p>
      </dgm:t>
    </dgm:pt>
    <dgm:pt modelId="{5AD1025B-712C-4DED-A59C-17556FA6ED4A}" type="parTrans" cxnId="{54231832-E5F5-480C-A1C1-6062DBB5FBF8}">
      <dgm:prSet/>
      <dgm:spPr/>
      <dgm:t>
        <a:bodyPr/>
        <a:lstStyle/>
        <a:p>
          <a:endParaRPr lang="en-US" sz="1400"/>
        </a:p>
      </dgm:t>
    </dgm:pt>
    <dgm:pt modelId="{B6A89800-2016-4988-99C3-286965E17956}" type="sibTrans" cxnId="{54231832-E5F5-480C-A1C1-6062DBB5FBF8}">
      <dgm:prSet/>
      <dgm:spPr/>
      <dgm:t>
        <a:bodyPr/>
        <a:lstStyle/>
        <a:p>
          <a:endParaRPr lang="en-US" sz="1400"/>
        </a:p>
      </dgm:t>
    </dgm:pt>
    <dgm:pt modelId="{E0DF3066-CC98-4179-A7A1-A3AF6EFA37BD}">
      <dgm:prSet custT="1"/>
      <dgm:spPr/>
      <dgm:t>
        <a:bodyPr/>
        <a:lstStyle/>
        <a:p>
          <a:r>
            <a:rPr lang="en-US" sz="1400"/>
            <a:t>Agenda set by patient (to be discussed list)</a:t>
          </a:r>
          <a:endParaRPr lang="en-US" sz="1400" dirty="0"/>
        </a:p>
      </dgm:t>
    </dgm:pt>
    <dgm:pt modelId="{30E8F724-AFD5-431E-A613-1EE7A10ADBF0}" type="parTrans" cxnId="{FEC72834-E208-4AB0-BDCF-36E797588B12}">
      <dgm:prSet/>
      <dgm:spPr/>
      <dgm:t>
        <a:bodyPr/>
        <a:lstStyle/>
        <a:p>
          <a:endParaRPr lang="en-US" sz="1400"/>
        </a:p>
      </dgm:t>
    </dgm:pt>
    <dgm:pt modelId="{32C2254B-0878-4607-ABFD-3BECBD52C312}" type="sibTrans" cxnId="{FEC72834-E208-4AB0-BDCF-36E797588B12}">
      <dgm:prSet/>
      <dgm:spPr/>
      <dgm:t>
        <a:bodyPr/>
        <a:lstStyle/>
        <a:p>
          <a:endParaRPr lang="en-US" sz="1400"/>
        </a:p>
      </dgm:t>
    </dgm:pt>
    <dgm:pt modelId="{D33DCF47-3436-4878-BA01-88E60F822D8C}">
      <dgm:prSet custT="1"/>
      <dgm:spPr/>
      <dgm:t>
        <a:bodyPr/>
        <a:lstStyle/>
        <a:p>
          <a:r>
            <a:rPr lang="en-GB" sz="1400" dirty="0"/>
            <a:t>Once a week on the same day as weighing, </a:t>
          </a:r>
          <a:endParaRPr lang="en-US" sz="1400" dirty="0"/>
        </a:p>
        <a:p>
          <a:endParaRPr lang="en-US" sz="1400" dirty="0"/>
        </a:p>
      </dgm:t>
    </dgm:pt>
    <dgm:pt modelId="{D99320EC-F876-43EC-B5F8-A2DF71CB14FD}" type="parTrans" cxnId="{FC1695B1-0EC5-4F49-9A5F-06203F4CBDE7}">
      <dgm:prSet/>
      <dgm:spPr/>
      <dgm:t>
        <a:bodyPr/>
        <a:lstStyle/>
        <a:p>
          <a:endParaRPr lang="en-US" sz="1400"/>
        </a:p>
      </dgm:t>
    </dgm:pt>
    <dgm:pt modelId="{9FD3C8CC-D3CE-495F-98B5-2758F99088B6}" type="sibTrans" cxnId="{FC1695B1-0EC5-4F49-9A5F-06203F4CBDE7}">
      <dgm:prSet/>
      <dgm:spPr/>
      <dgm:t>
        <a:bodyPr/>
        <a:lstStyle/>
        <a:p>
          <a:endParaRPr lang="en-US" sz="1400"/>
        </a:p>
      </dgm:t>
    </dgm:pt>
    <dgm:pt modelId="{67936098-6347-43B6-BD6B-C0E3A45BC2CF}">
      <dgm:prSet custT="1"/>
      <dgm:spPr/>
      <dgm:t>
        <a:bodyPr/>
        <a:lstStyle/>
        <a:p>
          <a:r>
            <a:rPr lang="en-US" sz="1400" dirty="0"/>
            <a:t>Weight graph interpretation</a:t>
          </a:r>
        </a:p>
      </dgm:t>
    </dgm:pt>
    <dgm:pt modelId="{F9E6038B-C921-4FF1-9DA3-92A3A0F8F418}" type="parTrans" cxnId="{C600A38B-3E58-4665-989F-2C84DC0EE95C}">
      <dgm:prSet/>
      <dgm:spPr/>
      <dgm:t>
        <a:bodyPr/>
        <a:lstStyle/>
        <a:p>
          <a:endParaRPr lang="en-US" sz="1400"/>
        </a:p>
      </dgm:t>
    </dgm:pt>
    <dgm:pt modelId="{278B5ECA-4033-4A74-AFA3-684432239CC4}" type="sibTrans" cxnId="{C600A38B-3E58-4665-989F-2C84DC0EE95C}">
      <dgm:prSet/>
      <dgm:spPr/>
      <dgm:t>
        <a:bodyPr/>
        <a:lstStyle/>
        <a:p>
          <a:endParaRPr lang="en-US" sz="1400"/>
        </a:p>
      </dgm:t>
    </dgm:pt>
    <dgm:pt modelId="{4E6CDF80-D622-4986-8F5A-CF194D317FEF}" type="pres">
      <dgm:prSet presAssocID="{F62C5EE6-F619-4463-A0F8-FD9028B6FA68}" presName="composite" presStyleCnt="0">
        <dgm:presLayoutVars>
          <dgm:chMax val="1"/>
          <dgm:dir/>
          <dgm:resizeHandles val="exact"/>
        </dgm:presLayoutVars>
      </dgm:prSet>
      <dgm:spPr/>
    </dgm:pt>
    <dgm:pt modelId="{61306398-CA33-4278-843F-B48A348E47D3}" type="pres">
      <dgm:prSet presAssocID="{F62C5EE6-F619-4463-A0F8-FD9028B6FA68}" presName="radial" presStyleCnt="0">
        <dgm:presLayoutVars>
          <dgm:animLvl val="ctr"/>
        </dgm:presLayoutVars>
      </dgm:prSet>
      <dgm:spPr/>
    </dgm:pt>
    <dgm:pt modelId="{14985CB2-05E1-4E0F-A516-C46E54474ABA}" type="pres">
      <dgm:prSet presAssocID="{92739BE9-141F-4146-A23D-D42E0C98F1DE}" presName="centerShape" presStyleLbl="vennNode1" presStyleIdx="0" presStyleCnt="8"/>
      <dgm:spPr/>
    </dgm:pt>
    <dgm:pt modelId="{06A1E66D-2D13-409B-8490-63EA1915DE64}" type="pres">
      <dgm:prSet presAssocID="{0C173076-82DB-43E6-8CF3-B48DBC64A273}" presName="node" presStyleLbl="vennNode1" presStyleIdx="1" presStyleCnt="8" custScaleX="102661" custScaleY="89812">
        <dgm:presLayoutVars>
          <dgm:bulletEnabled val="1"/>
        </dgm:presLayoutVars>
      </dgm:prSet>
      <dgm:spPr/>
    </dgm:pt>
    <dgm:pt modelId="{9296002D-BA5F-4522-A0B6-154E4FD0B102}" type="pres">
      <dgm:prSet presAssocID="{8CB21428-653A-4B39-BE3D-759819617A6B}" presName="node" presStyleLbl="vennNode1" presStyleIdx="2" presStyleCnt="8" custScaleX="87290" custScaleY="81187" custRadScaleRad="101176" custRadScaleInc="15666">
        <dgm:presLayoutVars>
          <dgm:bulletEnabled val="1"/>
        </dgm:presLayoutVars>
      </dgm:prSet>
      <dgm:spPr/>
    </dgm:pt>
    <dgm:pt modelId="{8370E0BB-2DD3-4816-A454-3A7D0157DD53}" type="pres">
      <dgm:prSet presAssocID="{088AA30A-1D75-424E-BA7F-A8E0EC612259}" presName="node" presStyleLbl="vennNode1" presStyleIdx="3" presStyleCnt="8" custScaleX="90055" custScaleY="81629">
        <dgm:presLayoutVars>
          <dgm:bulletEnabled val="1"/>
        </dgm:presLayoutVars>
      </dgm:prSet>
      <dgm:spPr/>
    </dgm:pt>
    <dgm:pt modelId="{1FEE8357-0671-46AD-B0D6-2DC2A7775915}" type="pres">
      <dgm:prSet presAssocID="{E0DF3066-CC98-4179-A7A1-A3AF6EFA37BD}" presName="node" presStyleLbl="vennNode1" presStyleIdx="4" presStyleCnt="8" custRadScaleRad="109162" custRadScaleInc="-4010">
        <dgm:presLayoutVars>
          <dgm:bulletEnabled val="1"/>
        </dgm:presLayoutVars>
      </dgm:prSet>
      <dgm:spPr/>
    </dgm:pt>
    <dgm:pt modelId="{25EEA3F5-3256-4874-BE75-CC8426C07EB1}" type="pres">
      <dgm:prSet presAssocID="{6EFD9C8B-ED11-492B-B7CF-642B2BBD5A16}" presName="node" presStyleLbl="vennNode1" presStyleIdx="5" presStyleCnt="8" custScaleX="109785" custScaleY="103814" custRadScaleRad="106663" custRadScaleInc="10340">
        <dgm:presLayoutVars>
          <dgm:bulletEnabled val="1"/>
        </dgm:presLayoutVars>
      </dgm:prSet>
      <dgm:spPr/>
    </dgm:pt>
    <dgm:pt modelId="{2A8573C9-5E6E-4AA0-8041-EE0F32C4B6CA}" type="pres">
      <dgm:prSet presAssocID="{D33DCF47-3436-4878-BA01-88E60F822D8C}" presName="node" presStyleLbl="vennNode1" presStyleIdx="6" presStyleCnt="8" custScaleX="105253" custScaleY="99991" custRadScaleRad="104971" custRadScaleInc="18269">
        <dgm:presLayoutVars>
          <dgm:bulletEnabled val="1"/>
        </dgm:presLayoutVars>
      </dgm:prSet>
      <dgm:spPr/>
    </dgm:pt>
    <dgm:pt modelId="{316B17D0-3DCF-48CF-AA76-5E1C6947BC22}" type="pres">
      <dgm:prSet presAssocID="{67936098-6347-43B6-BD6B-C0E3A45BC2CF}" presName="node" presStyleLbl="vennNode1" presStyleIdx="7" presStyleCnt="8" custScaleX="96290" custScaleY="84815" custRadScaleRad="103186" custRadScaleInc="6729">
        <dgm:presLayoutVars>
          <dgm:bulletEnabled val="1"/>
        </dgm:presLayoutVars>
      </dgm:prSet>
      <dgm:spPr/>
    </dgm:pt>
  </dgm:ptLst>
  <dgm:cxnLst>
    <dgm:cxn modelId="{C57CA274-2459-478D-9269-82C277CCB7B4}" type="presOf" srcId="{67936098-6347-43B6-BD6B-C0E3A45BC2CF}" destId="{316B17D0-3DCF-48CF-AA76-5E1C6947BC22}" srcOrd="0" destOrd="0" presId="urn:microsoft.com/office/officeart/2005/8/layout/radial3"/>
    <dgm:cxn modelId="{398C06D6-9109-4AB4-9D49-C6E1C6E70A9A}" type="presOf" srcId="{8CB21428-653A-4B39-BE3D-759819617A6B}" destId="{9296002D-BA5F-4522-A0B6-154E4FD0B102}" srcOrd="0" destOrd="0" presId="urn:microsoft.com/office/officeart/2005/8/layout/radial3"/>
    <dgm:cxn modelId="{1385F9A6-318E-4F46-A39A-5A3050156515}" type="presOf" srcId="{F62C5EE6-F619-4463-A0F8-FD9028B6FA68}" destId="{4E6CDF80-D622-4986-8F5A-CF194D317FEF}" srcOrd="0" destOrd="0" presId="urn:microsoft.com/office/officeart/2005/8/layout/radial3"/>
    <dgm:cxn modelId="{A662F5E5-3363-4B05-8123-4A8C1251105E}" type="presOf" srcId="{0C173076-82DB-43E6-8CF3-B48DBC64A273}" destId="{06A1E66D-2D13-409B-8490-63EA1915DE64}" srcOrd="0" destOrd="0" presId="urn:microsoft.com/office/officeart/2005/8/layout/radial3"/>
    <dgm:cxn modelId="{08B63ABE-DD8C-47E5-85DF-E9D4056581B8}" srcId="{92739BE9-141F-4146-A23D-D42E0C98F1DE}" destId="{6EFD9C8B-ED11-492B-B7CF-642B2BBD5A16}" srcOrd="4" destOrd="0" parTransId="{8233BBD7-BFA6-469F-A06F-AE1D36E11A5B}" sibTransId="{9E2A2D7D-3DD5-4BAF-9462-B383AD5353EF}"/>
    <dgm:cxn modelId="{5A515D20-EDFA-4070-8F80-20ECF34B47ED}" type="presOf" srcId="{6EFD9C8B-ED11-492B-B7CF-642B2BBD5A16}" destId="{25EEA3F5-3256-4874-BE75-CC8426C07EB1}" srcOrd="0" destOrd="0" presId="urn:microsoft.com/office/officeart/2005/8/layout/radial3"/>
    <dgm:cxn modelId="{D019CE5F-9913-423F-9EC2-7A162FA0B931}" type="presOf" srcId="{D33DCF47-3436-4878-BA01-88E60F822D8C}" destId="{2A8573C9-5E6E-4AA0-8041-EE0F32C4B6CA}" srcOrd="0" destOrd="0" presId="urn:microsoft.com/office/officeart/2005/8/layout/radial3"/>
    <dgm:cxn modelId="{A5837083-6A04-4DCD-BB03-2E89C075B928}" srcId="{92739BE9-141F-4146-A23D-D42E0C98F1DE}" destId="{0C173076-82DB-43E6-8CF3-B48DBC64A273}" srcOrd="0" destOrd="0" parTransId="{36D2B448-83C9-4ABE-BA95-79615D94A500}" sibTransId="{FB6E1A02-1E5F-46A6-A51E-81BB136F9E86}"/>
    <dgm:cxn modelId="{FC1695B1-0EC5-4F49-9A5F-06203F4CBDE7}" srcId="{92739BE9-141F-4146-A23D-D42E0C98F1DE}" destId="{D33DCF47-3436-4878-BA01-88E60F822D8C}" srcOrd="5" destOrd="0" parTransId="{D99320EC-F876-43EC-B5F8-A2DF71CB14FD}" sibTransId="{9FD3C8CC-D3CE-495F-98B5-2758F99088B6}"/>
    <dgm:cxn modelId="{E0244CBD-0218-4F5B-BD80-4752EC77BBD7}" srcId="{92739BE9-141F-4146-A23D-D42E0C98F1DE}" destId="{088AA30A-1D75-424E-BA7F-A8E0EC612259}" srcOrd="2" destOrd="0" parTransId="{690BA984-81CD-4FD3-B62F-72FFB26E6545}" sibTransId="{E0561564-D712-4F93-BE2E-6CE66347B949}"/>
    <dgm:cxn modelId="{2F343FE7-C7F5-4EAD-94A1-4D3CB8CE418E}" type="presOf" srcId="{088AA30A-1D75-424E-BA7F-A8E0EC612259}" destId="{8370E0BB-2DD3-4816-A454-3A7D0157DD53}" srcOrd="0" destOrd="0" presId="urn:microsoft.com/office/officeart/2005/8/layout/radial3"/>
    <dgm:cxn modelId="{FEC72834-E208-4AB0-BDCF-36E797588B12}" srcId="{92739BE9-141F-4146-A23D-D42E0C98F1DE}" destId="{E0DF3066-CC98-4179-A7A1-A3AF6EFA37BD}" srcOrd="3" destOrd="0" parTransId="{30E8F724-AFD5-431E-A613-1EE7A10ADBF0}" sibTransId="{32C2254B-0878-4607-ABFD-3BECBD52C312}"/>
    <dgm:cxn modelId="{801C51F2-5DCE-4808-8A77-3DE1441AA8E6}" type="presOf" srcId="{E0DF3066-CC98-4179-A7A1-A3AF6EFA37BD}" destId="{1FEE8357-0671-46AD-B0D6-2DC2A7775915}" srcOrd="0" destOrd="0" presId="urn:microsoft.com/office/officeart/2005/8/layout/radial3"/>
    <dgm:cxn modelId="{54231832-E5F5-480C-A1C1-6062DBB5FBF8}" srcId="{92739BE9-141F-4146-A23D-D42E0C98F1DE}" destId="{8CB21428-653A-4B39-BE3D-759819617A6B}" srcOrd="1" destOrd="0" parTransId="{5AD1025B-712C-4DED-A59C-17556FA6ED4A}" sibTransId="{B6A89800-2016-4988-99C3-286965E17956}"/>
    <dgm:cxn modelId="{BFA8B5DA-A7ED-4431-AC10-C077FB6F688D}" type="presOf" srcId="{92739BE9-141F-4146-A23D-D42E0C98F1DE}" destId="{14985CB2-05E1-4E0F-A516-C46E54474ABA}" srcOrd="0" destOrd="0" presId="urn:microsoft.com/office/officeart/2005/8/layout/radial3"/>
    <dgm:cxn modelId="{009A7FBB-6E4E-4D82-81FE-C0658FBE0C25}" srcId="{F62C5EE6-F619-4463-A0F8-FD9028B6FA68}" destId="{92739BE9-141F-4146-A23D-D42E0C98F1DE}" srcOrd="0" destOrd="0" parTransId="{1DC7615D-9793-4147-989C-77F68EB19094}" sibTransId="{FE3FBCBD-C64A-45FD-97AD-A98A11FE11AE}"/>
    <dgm:cxn modelId="{C600A38B-3E58-4665-989F-2C84DC0EE95C}" srcId="{92739BE9-141F-4146-A23D-D42E0C98F1DE}" destId="{67936098-6347-43B6-BD6B-C0E3A45BC2CF}" srcOrd="6" destOrd="0" parTransId="{F9E6038B-C921-4FF1-9DA3-92A3A0F8F418}" sibTransId="{278B5ECA-4033-4A74-AFA3-684432239CC4}"/>
    <dgm:cxn modelId="{8D5F463A-E73C-4622-B5FE-8CB30CC4320A}" type="presParOf" srcId="{4E6CDF80-D622-4986-8F5A-CF194D317FEF}" destId="{61306398-CA33-4278-843F-B48A348E47D3}" srcOrd="0" destOrd="0" presId="urn:microsoft.com/office/officeart/2005/8/layout/radial3"/>
    <dgm:cxn modelId="{B08DA3F2-DE5F-421C-8EF9-E494E555DA25}" type="presParOf" srcId="{61306398-CA33-4278-843F-B48A348E47D3}" destId="{14985CB2-05E1-4E0F-A516-C46E54474ABA}" srcOrd="0" destOrd="0" presId="urn:microsoft.com/office/officeart/2005/8/layout/radial3"/>
    <dgm:cxn modelId="{1F53BFA5-E91C-485C-A0AD-8A0C6FD864EF}" type="presParOf" srcId="{61306398-CA33-4278-843F-B48A348E47D3}" destId="{06A1E66D-2D13-409B-8490-63EA1915DE64}" srcOrd="1" destOrd="0" presId="urn:microsoft.com/office/officeart/2005/8/layout/radial3"/>
    <dgm:cxn modelId="{39B03A0E-7598-48F7-94FE-FF837C952C1D}" type="presParOf" srcId="{61306398-CA33-4278-843F-B48A348E47D3}" destId="{9296002D-BA5F-4522-A0B6-154E4FD0B102}" srcOrd="2" destOrd="0" presId="urn:microsoft.com/office/officeart/2005/8/layout/radial3"/>
    <dgm:cxn modelId="{C3D612EC-4A19-484C-86AB-C1E416EFC799}" type="presParOf" srcId="{61306398-CA33-4278-843F-B48A348E47D3}" destId="{8370E0BB-2DD3-4816-A454-3A7D0157DD53}" srcOrd="3" destOrd="0" presId="urn:microsoft.com/office/officeart/2005/8/layout/radial3"/>
    <dgm:cxn modelId="{CD7A75ED-1E0E-4CE7-8146-0A4AD797D99A}" type="presParOf" srcId="{61306398-CA33-4278-843F-B48A348E47D3}" destId="{1FEE8357-0671-46AD-B0D6-2DC2A7775915}" srcOrd="4" destOrd="0" presId="urn:microsoft.com/office/officeart/2005/8/layout/radial3"/>
    <dgm:cxn modelId="{1F4AFA9C-AF58-4D8D-BF69-C0C514069AF1}" type="presParOf" srcId="{61306398-CA33-4278-843F-B48A348E47D3}" destId="{25EEA3F5-3256-4874-BE75-CC8426C07EB1}" srcOrd="5" destOrd="0" presId="urn:microsoft.com/office/officeart/2005/8/layout/radial3"/>
    <dgm:cxn modelId="{E201CF8F-EC49-4955-BD66-48DA3BBD0943}" type="presParOf" srcId="{61306398-CA33-4278-843F-B48A348E47D3}" destId="{2A8573C9-5E6E-4AA0-8041-EE0F32C4B6CA}" srcOrd="6" destOrd="0" presId="urn:microsoft.com/office/officeart/2005/8/layout/radial3"/>
    <dgm:cxn modelId="{507D82FC-F5A7-4468-843D-E10785B1F366}" type="presParOf" srcId="{61306398-CA33-4278-843F-B48A348E47D3}" destId="{316B17D0-3DCF-48CF-AA76-5E1C6947BC22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85CB2-05E1-4E0F-A516-C46E54474ABA}">
      <dsp:nvSpPr>
        <dsp:cNvPr id="0" name=""/>
        <dsp:cNvSpPr/>
      </dsp:nvSpPr>
      <dsp:spPr>
        <a:xfrm>
          <a:off x="3684657" y="1310099"/>
          <a:ext cx="3270549" cy="32705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/>
            <a:t>Purpose=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/>
            <a:t>to promote engagement, open minded discussion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/>
            <a:t>exploration of thoughts or worries (not just weight gain!)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/>
            <a:t>independence, experimenting, implementing aims / goals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/>
            <a:t>accurate interpretation of changes and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/>
            <a:t>to support / sustain motivation to change</a:t>
          </a:r>
        </a:p>
      </dsp:txBody>
      <dsp:txXfrm>
        <a:off x="4163618" y="1789060"/>
        <a:ext cx="2312627" cy="2312627"/>
      </dsp:txXfrm>
    </dsp:sp>
    <dsp:sp modelId="{06A1E66D-2D13-409B-8490-63EA1915DE64}">
      <dsp:nvSpPr>
        <dsp:cNvPr id="0" name=""/>
        <dsp:cNvSpPr/>
      </dsp:nvSpPr>
      <dsp:spPr>
        <a:xfrm>
          <a:off x="4480537" y="79956"/>
          <a:ext cx="1678789" cy="14686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Young person, nurse, dietitian, psychologist, medic, care coordinator</a:t>
          </a:r>
        </a:p>
      </dsp:txBody>
      <dsp:txXfrm>
        <a:off x="4726390" y="295038"/>
        <a:ext cx="1187083" cy="1038508"/>
      </dsp:txXfrm>
    </dsp:sp>
    <dsp:sp modelId="{9296002D-BA5F-4522-A0B6-154E4FD0B102}">
      <dsp:nvSpPr>
        <dsp:cNvPr id="0" name=""/>
        <dsp:cNvSpPr/>
      </dsp:nvSpPr>
      <dsp:spPr>
        <a:xfrm>
          <a:off x="6463732" y="1186759"/>
          <a:ext cx="1427431" cy="132763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Each patient is allocated 15- 20 minutes</a:t>
          </a:r>
        </a:p>
      </dsp:txBody>
      <dsp:txXfrm>
        <a:off x="6672774" y="1381186"/>
        <a:ext cx="1009347" cy="938776"/>
      </dsp:txXfrm>
    </dsp:sp>
    <dsp:sp modelId="{8370E0BB-2DD3-4816-A454-3A7D0157DD53}">
      <dsp:nvSpPr>
        <dsp:cNvPr id="0" name=""/>
        <dsp:cNvSpPr/>
      </dsp:nvSpPr>
      <dsp:spPr>
        <a:xfrm>
          <a:off x="6661259" y="2752155"/>
          <a:ext cx="1472646" cy="13348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 patient brings their </a:t>
          </a:r>
          <a:r>
            <a:rPr lang="en-US" sz="1400" kern="1200" dirty="0" err="1"/>
            <a:t>CBTe</a:t>
          </a:r>
          <a:r>
            <a:rPr lang="en-US" sz="1400" kern="1200" dirty="0"/>
            <a:t> folder</a:t>
          </a:r>
        </a:p>
      </dsp:txBody>
      <dsp:txXfrm>
        <a:off x="6876923" y="2947640"/>
        <a:ext cx="1041318" cy="943888"/>
      </dsp:txXfrm>
    </dsp:sp>
    <dsp:sp modelId="{1FEE8357-0671-46AD-B0D6-2DC2A7775915}">
      <dsp:nvSpPr>
        <dsp:cNvPr id="0" name=""/>
        <dsp:cNvSpPr/>
      </dsp:nvSpPr>
      <dsp:spPr>
        <a:xfrm>
          <a:off x="5586423" y="4158916"/>
          <a:ext cx="1635274" cy="163527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Agenda set by patient (to be discussed list)</a:t>
          </a:r>
          <a:endParaRPr lang="en-US" sz="1400" kern="1200" dirty="0"/>
        </a:p>
      </dsp:txBody>
      <dsp:txXfrm>
        <a:off x="5825903" y="4398396"/>
        <a:ext cx="1156314" cy="1156314"/>
      </dsp:txXfrm>
    </dsp:sp>
    <dsp:sp modelId="{25EEA3F5-3256-4874-BE75-CC8426C07EB1}">
      <dsp:nvSpPr>
        <dsp:cNvPr id="0" name=""/>
        <dsp:cNvSpPr/>
      </dsp:nvSpPr>
      <dsp:spPr>
        <a:xfrm>
          <a:off x="3250480" y="4044304"/>
          <a:ext cx="1795286" cy="16976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Review formulation, check list /  questionnaires, feedback from patient, family and staff </a:t>
          </a:r>
        </a:p>
      </dsp:txBody>
      <dsp:txXfrm>
        <a:off x="3513394" y="4292918"/>
        <a:ext cx="1269458" cy="1200415"/>
      </dsp:txXfrm>
    </dsp:sp>
    <dsp:sp modelId="{2A8573C9-5E6E-4AA0-8041-EE0F32C4B6CA}">
      <dsp:nvSpPr>
        <dsp:cNvPr id="0" name=""/>
        <dsp:cNvSpPr/>
      </dsp:nvSpPr>
      <dsp:spPr>
        <a:xfrm>
          <a:off x="2226408" y="2262883"/>
          <a:ext cx="1721175" cy="16351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Once a week on the same day as weighing, </a:t>
          </a: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2478468" y="2502342"/>
        <a:ext cx="1217055" cy="1156209"/>
      </dsp:txXfrm>
    </dsp:sp>
    <dsp:sp modelId="{316B17D0-3DCF-48CF-AA76-5E1C6947BC22}">
      <dsp:nvSpPr>
        <dsp:cNvPr id="0" name=""/>
        <dsp:cNvSpPr/>
      </dsp:nvSpPr>
      <dsp:spPr>
        <a:xfrm>
          <a:off x="2899293" y="779577"/>
          <a:ext cx="1574605" cy="13869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Weight graph interpretation</a:t>
          </a:r>
        </a:p>
      </dsp:txBody>
      <dsp:txXfrm>
        <a:off x="3129889" y="982692"/>
        <a:ext cx="1113413" cy="980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7D9295-8C77-4368-8E0C-656817DC6D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12BF6-2D98-4C7D-8AAE-0C04D35D72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ED469-E953-47FB-AD43-5576E78443F9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AF2CBA-56ED-4356-A681-E15ABE3873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3F9527-2D15-47D5-96E7-15262D1F4B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EDF2C-89F7-4A3A-8F07-CFFE2E337609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18" descr="Image result for oxford health logo">
            <a:extLst>
              <a:ext uri="{FF2B5EF4-FFF2-40B4-BE49-F238E27FC236}">
                <a16:creationId xmlns:a16="http://schemas.microsoft.com/office/drawing/2014/main" id="{8E8E9D15-6D1F-4E04-9CC8-672EADDD6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2" y="8603341"/>
            <a:ext cx="2713896" cy="54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824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F9FB5-D495-45D9-8EB5-972F7DBDB7EC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073AD-605F-41F9-B1FF-74402922F5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671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Dr L- Introducing LG and Dr L</a:t>
            </a:r>
          </a:p>
          <a:p>
            <a:r>
              <a:rPr lang="en-GB" dirty="0"/>
              <a:t>One of the several steps taken towards implementation</a:t>
            </a:r>
            <a:r>
              <a:rPr lang="en-GB" baseline="0" dirty="0"/>
              <a:t> of principles of </a:t>
            </a:r>
            <a:r>
              <a:rPr lang="en-GB" baseline="0" dirty="0" err="1"/>
              <a:t>CBTe</a:t>
            </a:r>
            <a:r>
              <a:rPr lang="en-GB" baseline="0" dirty="0"/>
              <a:t> in an inpatient setting</a:t>
            </a:r>
          </a:p>
          <a:p>
            <a:r>
              <a:rPr lang="en-GB" baseline="0" dirty="0"/>
              <a:t>Based on </a:t>
            </a:r>
            <a:r>
              <a:rPr lang="en-GB" baseline="0" dirty="0" err="1"/>
              <a:t>CBTe</a:t>
            </a:r>
            <a:r>
              <a:rPr lang="en-GB" baseline="0" dirty="0"/>
              <a:t> training with Prof Fairburn and Ricardo </a:t>
            </a:r>
            <a:r>
              <a:rPr lang="en-GB" baseline="0" dirty="0" err="1"/>
              <a:t>Delle</a:t>
            </a:r>
            <a:r>
              <a:rPr lang="en-GB" baseline="0" dirty="0"/>
              <a:t> Grave</a:t>
            </a:r>
          </a:p>
          <a:p>
            <a:r>
              <a:rPr lang="en-GB" baseline="0" dirty="0"/>
              <a:t>Discussion with Ricardo </a:t>
            </a:r>
            <a:r>
              <a:rPr lang="en-GB" baseline="0" dirty="0" err="1"/>
              <a:t>Delle</a:t>
            </a:r>
            <a:r>
              <a:rPr lang="en-GB" baseline="0" dirty="0"/>
              <a:t> Grave’s team about aspects of round table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073AD-605F-41F9-B1FF-74402922F50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847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LG-</a:t>
            </a:r>
          </a:p>
          <a:p>
            <a:r>
              <a:rPr lang="en-GB" dirty="0"/>
              <a:t>There has been previous</a:t>
            </a:r>
            <a:r>
              <a:rPr lang="en-GB" baseline="0" dirty="0"/>
              <a:t> presentations about historical aspects of Eating Disorder management in inpatient setting</a:t>
            </a:r>
          </a:p>
          <a:p>
            <a:r>
              <a:rPr lang="en-GB" dirty="0"/>
              <a:t>Talk about how plans of treatment were made for eating disorder</a:t>
            </a:r>
            <a:r>
              <a:rPr lang="en-GB" baseline="0" dirty="0"/>
              <a:t> patients- highlighting the above points</a:t>
            </a:r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073AD-605F-41F9-B1FF-74402922F50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443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Dr L- first 3 points</a:t>
            </a:r>
          </a:p>
          <a:p>
            <a:r>
              <a:rPr lang="en-GB" dirty="0"/>
              <a:t>LG- the next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073AD-605F-41F9-B1FF-74402922F50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151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Dr L- Purpose</a:t>
            </a:r>
          </a:p>
          <a:p>
            <a:r>
              <a:rPr lang="en-GB" dirty="0"/>
              <a:t>LG-</a:t>
            </a:r>
            <a:r>
              <a:rPr lang="en-GB" baseline="0" dirty="0"/>
              <a:t> Other points around the purpose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073AD-605F-41F9-B1FF-74402922F50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774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Dr L- Agenda, review of weight graph, medical and </a:t>
            </a:r>
            <a:r>
              <a:rPr lang="en-GB" dirty="0" err="1"/>
              <a:t>CBTe</a:t>
            </a:r>
            <a:r>
              <a:rPr lang="en-GB" dirty="0"/>
              <a:t> feedbacks</a:t>
            </a:r>
          </a:p>
          <a:p>
            <a:r>
              <a:rPr lang="en-GB" dirty="0"/>
              <a:t>LG- other feedbacks and plans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073AD-605F-41F9-B1FF-74402922F50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372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LG- Summarising a typical weight graph</a:t>
            </a:r>
          </a:p>
          <a:p>
            <a:r>
              <a:rPr lang="en-GB" dirty="0"/>
              <a:t>Dr L- elaborating on interpretation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073AD-605F-41F9-B1FF-74402922F50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016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Dr L- to conclude with above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073AD-605F-41F9-B1FF-74402922F50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951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DDA0-5704-44B6-8C04-463A09DB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B93688-EC9A-4764-B2B5-9C632D9F2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5EECE-663C-488A-A7B1-61DD5EFF3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105E-C7D3-4723-BCD6-BF08DACA1245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43FAE-797F-413E-90E6-32967D08D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B1288-7CDB-4183-B388-196A545D0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2636-1765-44EF-9650-71F00FF29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997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66494-F076-464E-8A2A-90F6A61CB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F8CEC4-D5D5-4C21-8AA9-B564F41EE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27007-7C42-4392-B127-532127D21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A155-ABFF-438B-B390-60B7748004A9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6C6D5-C797-45C0-AE41-DA69F0276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7742C-BE94-4575-8307-B02E6211F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2636-1765-44EF-9650-71F00FF29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949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03BDB3-C794-42B2-ABE0-15700AB48E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2301A-05B3-41E3-A581-A7FC0298B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3A10C-5B7B-45FF-B607-1A703AFAD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718D-F335-486A-982B-4D428D04FF6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B97F9-8DB9-40CA-98D5-C2F6CB400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6D6E2-308A-4EBF-8317-874CC0A8A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2636-1765-44EF-9650-71F00FF29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03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B2CC9-61D8-4B39-9E4B-D9A5029C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82D13-3877-4E2D-A758-E5E0F106B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2E40E-0E0A-4E81-BC61-93A991C6A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C5A38-A8B5-4033-B25E-EE533A594B31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CDCE6-3686-48D4-B15D-2ED68EBC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F2511-2520-4746-AF57-4C159C3C8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2636-1765-44EF-9650-71F00FF29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836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98327-9AD1-46CD-9DB2-0A6C8F341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A452A-922A-4850-B84A-FB91E592F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6F31D-BE7C-4A69-9AE4-AA4B5722C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63E74-F11E-4BF9-85D7-84C2F4B40C21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4A332-8193-4DD1-BAD6-0BD6FD66D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03984-CF7D-4FE9-BE7B-BE5D1BBC1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2636-1765-44EF-9650-71F00FF29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760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7E672-2E19-4610-8BAF-40780780B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64F46-C77B-4141-B5F5-2001943162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050A24-5CE3-4F1B-AC60-FFD79EC8E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A238D-937A-41AF-8D09-2E65B1FAA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FF2E8-EBBE-4EF5-91EA-AF447C1E7F83}" type="datetime1">
              <a:rPr lang="en-GB" smtClean="0"/>
              <a:t>20/06/2018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15CEDD-1C7C-4394-B4C3-3693610A1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98E861-9841-4246-B3E7-2463E64F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2636-1765-44EF-9650-71F00FF29F9F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18" descr="Image result for oxford health logo">
            <a:extLst>
              <a:ext uri="{FF2B5EF4-FFF2-40B4-BE49-F238E27FC236}">
                <a16:creationId xmlns:a16="http://schemas.microsoft.com/office/drawing/2014/main" id="{D864AF0B-9FDD-4F31-AED6-8D3F553904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252" y="6176963"/>
            <a:ext cx="2713896" cy="54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600B-56FD-478D-9B31-9F49C5D59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2F592-EFE5-4EE6-B53A-514414043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8E2BEF-F067-4EA1-9F25-0420BFE01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CAB58C-6E33-4ADB-BBF3-783EF6E11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7E8D4D-3440-48D2-BC68-A5BCCF27B5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8515D0-998B-47A0-9B7D-F1BC9EFDF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B813-0109-437F-BF0C-DD7746EB3E9F}" type="datetime1">
              <a:rPr lang="en-GB" smtClean="0"/>
              <a:t>20/06/2018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FDBAD8-E8C4-4FD7-BDAB-6F7236201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E07FD1-D765-42A4-B487-5BEAB6B51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2636-1765-44EF-9650-71F00FF29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218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F6C99-5D0C-47D6-8BB7-0CCA05FD4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69CF7E-013E-49F4-A2A4-AFE3F531F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DB-87FD-4D62-9BB0-137580FAEE30}" type="datetime1">
              <a:rPr lang="en-GB" smtClean="0"/>
              <a:t>20/06/2018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5792-E79F-437F-87B2-FDA24FC67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87747F-6BDB-4A0F-96CD-BBDF70DFD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2636-1765-44EF-9650-71F00FF29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051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A520E7-3A39-4626-BF1A-99E9B7EBB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12F0-DBA7-469E-A25E-2FF2F43CB739}" type="datetime1">
              <a:rPr lang="en-GB" smtClean="0"/>
              <a:t>20/06/2018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B0BCC3-252B-4923-8927-FA212187E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8A7925-DCEB-45DC-99CD-072806F1D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2636-1765-44EF-9650-71F00FF29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262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03367-6855-4173-B1E9-FE9B07BF0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75107-9CC8-4AF2-AE48-653F91704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2C21BB-073A-4380-8A2A-72EDE7B91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260B7-6D57-4FB2-B610-D1F448534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0FAC9-6EFB-4504-871A-E6C1552AA56A}" type="datetime1">
              <a:rPr lang="en-GB" smtClean="0"/>
              <a:t>20/06/2018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D5C7EF-D93C-4C79-AEC3-FFF25F461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6C638-BC0E-4289-9897-5C7D34B7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2636-1765-44EF-9650-71F00FF29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121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606AC-D334-41F4-A8DF-CF7CEF134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A0ED01-F4E7-42F0-B859-58435796A1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04B1F-6F6F-4365-AA2D-AA874B9C6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28CF9-E231-48FB-91FA-537D22DDD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77D2-8114-4238-AAD9-AD0626537C77}" type="datetime1">
              <a:rPr lang="en-GB" smtClean="0"/>
              <a:t>20/06/2018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A58DC8-C25B-49DA-928C-CAA809741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D207C1-C011-4830-B455-7842AD0F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2636-1765-44EF-9650-71F00FF29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2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BC0515-C8F7-45B4-83A3-669820518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9A163-54C0-4362-BF14-017B35A20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104B-96CC-4117-A86F-F4314E04B7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FCFB1-A0B2-41A7-BF07-38EF3018C4D3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C4E6E-A6C6-4B10-B46E-87D14108C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183B5-0553-45A4-82F1-698665FDD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E2636-1765-44EF-9650-71F00FF29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75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opbox.com/s/ck4tab5bqa1barx/CBTe%20ROUND%20TABLE.mov?dl=0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3A7F3-1213-41EB-87EF-730B6FF0A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Implementing CBT-e in inpatient setting: The Round Table (Weekly Review Meeting)</a:t>
            </a:r>
          </a:p>
        </p:txBody>
      </p:sp>
      <p:pic>
        <p:nvPicPr>
          <p:cNvPr id="2062" name="Picture 14" descr="https://www.oxfordhealth.nhs.uk/wp-content/uploads/2013/04/2E0B8956.jpg">
            <a:extLst>
              <a:ext uri="{FF2B5EF4-FFF2-40B4-BE49-F238E27FC236}">
                <a16:creationId xmlns:a16="http://schemas.microsoft.com/office/drawing/2014/main" id="{1E9C05B1-21C9-470A-A2A5-41D737F685F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74094"/>
            <a:ext cx="5181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round table">
            <a:extLst>
              <a:ext uri="{FF2B5EF4-FFF2-40B4-BE49-F238E27FC236}">
                <a16:creationId xmlns:a16="http://schemas.microsoft.com/office/drawing/2014/main" id="{1CDC3D2B-D355-4CEB-8E2B-36B0FAF26E6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197" y="2705833"/>
            <a:ext cx="4111926" cy="273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0CE48-1158-4504-B536-DF1ACF1D9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6EDAF8-52DA-4F51-9C7E-5C4AA04C3889}"/>
              </a:ext>
            </a:extLst>
          </p:cNvPr>
          <p:cNvSpPr txBox="1"/>
          <p:nvPr/>
        </p:nvSpPr>
        <p:spPr>
          <a:xfrm>
            <a:off x="1046747" y="1690688"/>
            <a:ext cx="4006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 </a:t>
            </a:r>
            <a:r>
              <a:rPr lang="en-GB" dirty="0" err="1"/>
              <a:t>Lakshmeesh</a:t>
            </a:r>
            <a:r>
              <a:rPr lang="en-GB" dirty="0"/>
              <a:t> &amp; Lucy Gardner, RD</a:t>
            </a:r>
          </a:p>
        </p:txBody>
      </p:sp>
    </p:spTree>
    <p:extLst>
      <p:ext uri="{BB962C8B-B14F-4D97-AF65-F5344CB8AC3E}">
        <p14:creationId xmlns:p14="http://schemas.microsoft.com/office/powerpoint/2010/main" val="3878386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04023-4036-4FAD-AD13-8B9911CEC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/>
              <a:t>Historical Context (2011)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26C22-3990-4387-A0FF-52F43561D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n-GB" dirty="0"/>
              <a:t>The “Dietitian’s Meeting”</a:t>
            </a:r>
          </a:p>
          <a:p>
            <a:r>
              <a:rPr lang="en-GB" dirty="0"/>
              <a:t>Every Thursday 10-11am</a:t>
            </a:r>
          </a:p>
          <a:p>
            <a:r>
              <a:rPr lang="en-GB" dirty="0"/>
              <a:t>Nursing staff and Dietitian</a:t>
            </a:r>
          </a:p>
          <a:p>
            <a:r>
              <a:rPr lang="en-GB" dirty="0"/>
              <a:t>Starting meal plan 600kcal/day</a:t>
            </a:r>
          </a:p>
          <a:p>
            <a:r>
              <a:rPr lang="en-GB" dirty="0"/>
              <a:t>Weight expectation 0.5-1kg/week</a:t>
            </a:r>
          </a:p>
          <a:p>
            <a:r>
              <a:rPr lang="en-GB" dirty="0"/>
              <a:t>Late shift nursing staff would inform patients of recommendations</a:t>
            </a:r>
          </a:p>
          <a:p>
            <a:endParaRPr lang="en-GB" dirty="0"/>
          </a:p>
        </p:txBody>
      </p:sp>
      <p:pic>
        <p:nvPicPr>
          <p:cNvPr id="2050" name="Picture 2" descr="Highfield Adolescent Unit">
            <a:extLst>
              <a:ext uri="{FF2B5EF4-FFF2-40B4-BE49-F238E27FC236}">
                <a16:creationId xmlns:a16="http://schemas.microsoft.com/office/drawing/2014/main" id="{E9BD637D-A785-4CDE-B69D-31D242C79D8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1148656"/>
            <a:ext cx="3188129" cy="239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argument">
            <a:extLst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r="-2" b="-2"/>
          <a:stretch/>
        </p:blipFill>
        <p:spPr bwMode="auto">
          <a:xfrm>
            <a:off x="8366933" y="3778813"/>
            <a:ext cx="2348228" cy="23981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DA5426-2E8A-4C82-B9CA-B4DA8D11F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1533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22934" y="511267"/>
            <a:ext cx="8693115" cy="823912"/>
          </a:xfrm>
        </p:spPr>
        <p:txBody>
          <a:bodyPr>
            <a:noAutofit/>
          </a:bodyPr>
          <a:lstStyle/>
          <a:p>
            <a:r>
              <a:rPr lang="en-GB" sz="4400" dirty="0"/>
              <a:t>Unit’s Eating Disorder Working Party - identified simple first steps: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93FBE-932C-41F9-8DDA-17046D47A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0702" y="1209605"/>
            <a:ext cx="5913472" cy="5347606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  <a:p>
            <a:r>
              <a:rPr lang="en-GB" dirty="0"/>
              <a:t>Move to the new building </a:t>
            </a:r>
          </a:p>
          <a:p>
            <a:r>
              <a:rPr lang="en-GB" dirty="0"/>
              <a:t>Weekly online training, to read relevant books and aim to take on patients ourselves</a:t>
            </a:r>
          </a:p>
          <a:p>
            <a:r>
              <a:rPr lang="en-GB" dirty="0"/>
              <a:t>Change the format of the weekly review meeting – The Round Table review</a:t>
            </a:r>
            <a:endParaRPr lang="en-US" dirty="0"/>
          </a:p>
          <a:p>
            <a:r>
              <a:rPr lang="en-GB" dirty="0"/>
              <a:t>Change the scales from 100g to 500g increments</a:t>
            </a:r>
          </a:p>
          <a:p>
            <a:r>
              <a:rPr lang="en-GB" dirty="0"/>
              <a:t>Change the weight graphs – expectation instead of  0.5-1kg to 1-1.5kg/week</a:t>
            </a:r>
            <a:endParaRPr lang="en-US" dirty="0"/>
          </a:p>
          <a:p>
            <a:r>
              <a:rPr lang="en-US" dirty="0"/>
              <a:t>Meal plans starting from 1000kcal/d; </a:t>
            </a:r>
            <a:r>
              <a:rPr lang="en-GB" dirty="0"/>
              <a:t>Change the meal plans – more choice</a:t>
            </a:r>
            <a:endParaRPr lang="en-US" dirty="0"/>
          </a:p>
          <a:p>
            <a:r>
              <a:rPr lang="en-US" dirty="0"/>
              <a:t>Agree weekly plans with the patient</a:t>
            </a:r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A91BC-1F91-468C-9F99-9F827F7C1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9158262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" name="Picture 2" descr="https://www.novapublishers.com/catalog/images/9781619420342.jpg">
            <a:extLst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4" b="-1"/>
          <a:stretch/>
        </p:blipFill>
        <p:spPr bwMode="auto">
          <a:xfrm>
            <a:off x="10268710" y="3441561"/>
            <a:ext cx="1689477" cy="274019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2518" t="12184" r="12419" b="10221"/>
          <a:stretch/>
        </p:blipFill>
        <p:spPr>
          <a:xfrm>
            <a:off x="233813" y="2078437"/>
            <a:ext cx="3992353" cy="2395358"/>
          </a:xfrm>
          <a:prstGeom prst="rect">
            <a:avLst/>
          </a:prstGeom>
        </p:spPr>
      </p:pic>
      <p:pic>
        <p:nvPicPr>
          <p:cNvPr id="13" name="Picture 2" descr="Image result for highfield unit warneford hospital">
            <a:extLst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6111" y="147926"/>
            <a:ext cx="2756613" cy="155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 result for oxford health logo">
            <a:extLst>
              <a:ext uri="{FF2B5EF4-FFF2-40B4-BE49-F238E27FC236}">
                <a16:creationId xmlns:a16="http://schemas.microsoft.com/office/drawing/2014/main" id="{B9F9502C-D7B8-4DCE-AC00-C336123593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25564" y="587695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8423AC-EE85-4419-A782-2CF52457BAA0}"/>
              </a:ext>
            </a:extLst>
          </p:cNvPr>
          <p:cNvSpPr txBox="1"/>
          <p:nvPr/>
        </p:nvSpPr>
        <p:spPr>
          <a:xfrm>
            <a:off x="6705048" y="9078454"/>
            <a:ext cx="938684" cy="245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32" name="Picture 8" descr="Image result for oxford health logo">
            <a:extLst>
              <a:ext uri="{FF2B5EF4-FFF2-40B4-BE49-F238E27FC236}">
                <a16:creationId xmlns:a16="http://schemas.microsoft.com/office/drawing/2014/main" id="{71352D38-1183-43D1-AF9E-7802D3C23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54" y="5654843"/>
            <a:ext cx="2351267" cy="112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951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56" y="1749387"/>
            <a:ext cx="2438611" cy="2432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673" y="197033"/>
            <a:ext cx="3593031" cy="1552354"/>
          </a:xfrm>
        </p:spPr>
        <p:txBody>
          <a:bodyPr>
            <a:noAutofit/>
          </a:bodyPr>
          <a:lstStyle/>
          <a:p>
            <a:r>
              <a:rPr lang="en-US" b="1" dirty="0"/>
              <a:t>The Round Table  Format</a:t>
            </a:r>
            <a:endParaRPr lang="en-GB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169957"/>
              </p:ext>
            </p:extLst>
          </p:nvPr>
        </p:nvGraphicFramePr>
        <p:xfrm>
          <a:off x="957469" y="562159"/>
          <a:ext cx="10515600" cy="5794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8" descr="Image result for oxford health logo">
            <a:extLst>
              <a:ext uri="{FF2B5EF4-FFF2-40B4-BE49-F238E27FC236}">
                <a16:creationId xmlns:a16="http://schemas.microsoft.com/office/drawing/2014/main" id="{5DCFC049-C47A-45DA-BD62-E2211826B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993" y="5618748"/>
            <a:ext cx="2646597" cy="110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720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1151A-9C50-4321-8F2E-2DDCE2DE6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9513" y="365125"/>
            <a:ext cx="4333461" cy="182486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/>
              <a:t>A typical reflection and review of the week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95B85-CBA9-4011-B742-163F4E6AC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026" y="238539"/>
            <a:ext cx="7540487" cy="6334539"/>
          </a:xfrm>
        </p:spPr>
        <p:txBody>
          <a:bodyPr vert="horz" lIns="91440" tIns="45720" rIns="91440" bIns="45720" rtlCol="0">
            <a:noAutofit/>
          </a:bodyPr>
          <a:lstStyle/>
          <a:p>
            <a:pPr lvl="1"/>
            <a:r>
              <a:rPr lang="en-US" sz="1800" u="sng" dirty="0"/>
              <a:t>Agenda</a:t>
            </a:r>
          </a:p>
          <a:p>
            <a:pPr lvl="2"/>
            <a:r>
              <a:rPr lang="en-US" sz="1800" dirty="0"/>
              <a:t>Patient requests or aims for the meeting</a:t>
            </a:r>
          </a:p>
          <a:p>
            <a:pPr lvl="1"/>
            <a:r>
              <a:rPr lang="en-GB" sz="1800" u="sng" dirty="0"/>
              <a:t>Review weight graph and interpret changes together- offer explanation</a:t>
            </a:r>
            <a:endParaRPr lang="en-US" sz="1800" u="sng" dirty="0"/>
          </a:p>
          <a:p>
            <a:pPr lvl="1"/>
            <a:r>
              <a:rPr lang="en-US" sz="1800" u="sng" dirty="0"/>
              <a:t>Review</a:t>
            </a:r>
            <a:r>
              <a:rPr lang="en-US" sz="1800" dirty="0"/>
              <a:t>-</a:t>
            </a:r>
          </a:p>
          <a:p>
            <a:pPr lvl="2"/>
            <a:r>
              <a:rPr lang="en-US" sz="1800" dirty="0"/>
              <a:t>Patient feedback</a:t>
            </a:r>
          </a:p>
          <a:p>
            <a:pPr lvl="2"/>
            <a:r>
              <a:rPr lang="en-US" sz="1800" dirty="0"/>
              <a:t>Nursing feedback- </a:t>
            </a:r>
            <a:r>
              <a:rPr lang="en-GB" sz="1800" dirty="0"/>
              <a:t>Eating disorder behaviours / purging / exercise noted, </a:t>
            </a:r>
          </a:p>
          <a:p>
            <a:pPr lvl="2"/>
            <a:r>
              <a:rPr lang="en-GB" sz="1800" dirty="0"/>
              <a:t>Assisted meals</a:t>
            </a:r>
          </a:p>
          <a:p>
            <a:pPr lvl="2"/>
            <a:r>
              <a:rPr lang="en-GB" sz="1800" dirty="0"/>
              <a:t>Supported meals</a:t>
            </a:r>
          </a:p>
          <a:p>
            <a:pPr lvl="2"/>
            <a:r>
              <a:rPr lang="en-GB" sz="1800" dirty="0"/>
              <a:t>Stages of eating disorder programme - stage 1 or stage 2</a:t>
            </a:r>
            <a:endParaRPr lang="en-US" sz="1800" dirty="0"/>
          </a:p>
          <a:p>
            <a:pPr lvl="2"/>
            <a:r>
              <a:rPr lang="en-US" sz="1800" dirty="0"/>
              <a:t>Medical feedback</a:t>
            </a:r>
          </a:p>
          <a:p>
            <a:pPr lvl="2"/>
            <a:r>
              <a:rPr lang="en-US" sz="1800" dirty="0" err="1"/>
              <a:t>CBTe</a:t>
            </a:r>
            <a:r>
              <a:rPr lang="en-US" sz="1800" dirty="0"/>
              <a:t> feedback</a:t>
            </a:r>
          </a:p>
          <a:p>
            <a:pPr lvl="2"/>
            <a:r>
              <a:rPr lang="en-GB" sz="1800" dirty="0"/>
              <a:t>Attendance to structure including therapeutic groups / individual meetings / family meetings</a:t>
            </a:r>
            <a:endParaRPr lang="en-US" sz="1800" dirty="0"/>
          </a:p>
          <a:p>
            <a:pPr lvl="1"/>
            <a:r>
              <a:rPr lang="en-US" sz="1800" u="sng" dirty="0"/>
              <a:t>Plans</a:t>
            </a:r>
            <a:r>
              <a:rPr lang="en-US" sz="1800" dirty="0"/>
              <a:t>-</a:t>
            </a:r>
          </a:p>
          <a:p>
            <a:pPr lvl="2"/>
            <a:r>
              <a:rPr lang="en-US" sz="1800" dirty="0"/>
              <a:t>Alteration in diet intake based on energy spent discussed</a:t>
            </a:r>
          </a:p>
          <a:p>
            <a:pPr lvl="2"/>
            <a:r>
              <a:rPr lang="en-GB" sz="1800" dirty="0"/>
              <a:t>Challenges for coming week discussed</a:t>
            </a:r>
          </a:p>
          <a:p>
            <a:pPr lvl="2"/>
            <a:r>
              <a:rPr lang="en-GB" sz="1800" dirty="0"/>
              <a:t>Continue </a:t>
            </a:r>
            <a:r>
              <a:rPr lang="en-GB" sz="1800" dirty="0" err="1"/>
              <a:t>CBTe</a:t>
            </a:r>
            <a:r>
              <a:rPr lang="en-GB" sz="1800" dirty="0"/>
              <a:t>, medical plans and family meetings</a:t>
            </a:r>
            <a:endParaRPr lang="en-US" sz="1800" dirty="0"/>
          </a:p>
          <a:p>
            <a:pPr lvl="2"/>
            <a:r>
              <a:rPr lang="en-US" sz="1800" dirty="0"/>
              <a:t>Planned leave including introducing participation in sandwich club / pizza club</a:t>
            </a:r>
          </a:p>
          <a:p>
            <a:pPr lvl="2"/>
            <a:r>
              <a:rPr lang="en-US" sz="1800" dirty="0"/>
              <a:t>Written weekly plans given to patient</a:t>
            </a:r>
          </a:p>
        </p:txBody>
      </p:sp>
      <p:pic>
        <p:nvPicPr>
          <p:cNvPr id="5122" name="Picture 2" descr="Image result for small round wooden table">
            <a:extLst>
              <a:ext uri="{FF2B5EF4-FFF2-40B4-BE49-F238E27FC236}">
                <a16:creationId xmlns:a16="http://schemas.microsoft.com/office/drawing/2014/main" id="{0E0DDE22-8750-4472-9F86-7CC63BE90535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100829" y="2338388"/>
            <a:ext cx="3254559" cy="325455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oxford health logo">
            <a:extLst>
              <a:ext uri="{FF2B5EF4-FFF2-40B4-BE49-F238E27FC236}">
                <a16:creationId xmlns:a16="http://schemas.microsoft.com/office/drawing/2014/main" id="{827CAF0A-A321-4CCB-81FC-4C9F98377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880" y="5592947"/>
            <a:ext cx="2432580" cy="115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157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3A8A2-A29A-43B4-9AF4-6C460EE03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Changes so far: Typical Weight Graph</a:t>
            </a:r>
          </a:p>
        </p:txBody>
      </p:sp>
      <p:pic>
        <p:nvPicPr>
          <p:cNvPr id="5" name="Picture 8" descr="Image result for oxford health logo">
            <a:extLst>
              <a:ext uri="{FF2B5EF4-FFF2-40B4-BE49-F238E27FC236}">
                <a16:creationId xmlns:a16="http://schemas.microsoft.com/office/drawing/2014/main" id="{FF51F04D-21ED-4488-B207-AD241820B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219" y="6001884"/>
            <a:ext cx="1817224" cy="85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80E8F1D-C497-4C07-96D9-84FC13068F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7544965"/>
              </p:ext>
            </p:extLst>
          </p:nvPr>
        </p:nvGraphicFramePr>
        <p:xfrm>
          <a:off x="838200" y="1491916"/>
          <a:ext cx="10880558" cy="4685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85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Video and discussion of round table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- </a:t>
            </a:r>
            <a:r>
              <a:rPr lang="en-GB" dirty="0">
                <a:hlinkClick r:id="rId2"/>
              </a:rPr>
              <a:t>https://www.dropbox.com/s/ck4tab5bqa1barx/CBTe%20ROUND%20TABLE.mov?dl=0</a:t>
            </a:r>
            <a:r>
              <a:rPr lang="en-GB" dirty="0"/>
              <a:t> 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445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D2478-95E0-488B-B134-B389A2A5C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Ongoing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0FF21-81B6-43B2-A624-913BAAADD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Continue with the format</a:t>
            </a:r>
          </a:p>
          <a:p>
            <a:r>
              <a:rPr lang="en-GB" dirty="0"/>
              <a:t>Therapeutic opportunity</a:t>
            </a:r>
          </a:p>
          <a:p>
            <a:r>
              <a:rPr lang="en-GB" dirty="0"/>
              <a:t>Introduce experimentation and collaborative working, </a:t>
            </a:r>
          </a:p>
          <a:p>
            <a:r>
              <a:rPr lang="en-GB" dirty="0"/>
              <a:t>Flexibility vs boundaries</a:t>
            </a:r>
          </a:p>
          <a:p>
            <a:r>
              <a:rPr lang="en-GB" dirty="0"/>
              <a:t>Encourage consistent engagement</a:t>
            </a:r>
          </a:p>
          <a:p>
            <a:r>
              <a:rPr lang="en-GB" dirty="0"/>
              <a:t>Focus not just on weight!</a:t>
            </a:r>
          </a:p>
        </p:txBody>
      </p:sp>
      <p:pic>
        <p:nvPicPr>
          <p:cNvPr id="5" name="Picture 8" descr="Image result for oxford health logo">
            <a:extLst>
              <a:ext uri="{FF2B5EF4-FFF2-40B4-BE49-F238E27FC236}">
                <a16:creationId xmlns:a16="http://schemas.microsoft.com/office/drawing/2014/main" id="{7F32650C-8039-4B2A-A7E7-071BE68D1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710" y="5567782"/>
            <a:ext cx="2664090" cy="115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810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547</Words>
  <Application>Microsoft Office PowerPoint</Application>
  <PresentationFormat>Widescreen</PresentationFormat>
  <Paragraphs>86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Implementing CBT-e in inpatient setting: The Round Table (Weekly Review Meeting)</vt:lpstr>
      <vt:lpstr>Historical Context (2011)</vt:lpstr>
      <vt:lpstr>PowerPoint Presentation</vt:lpstr>
      <vt:lpstr>The Round Table  Format</vt:lpstr>
      <vt:lpstr>A typical reflection and review of the week </vt:lpstr>
      <vt:lpstr>The Changes so far: Typical Weight Graph</vt:lpstr>
      <vt:lpstr>Video and discussion of round table review</vt:lpstr>
      <vt:lpstr>Ongoing Plans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CBT-e on the unit: The Round Table (Weekly Review Meeting)</dc:title>
  <dc:creator>Lucy</dc:creator>
  <cp:lastModifiedBy>Muttur Lakshmeesh (RNU) Oxford Health</cp:lastModifiedBy>
  <cp:revision>76</cp:revision>
  <dcterms:created xsi:type="dcterms:W3CDTF">2018-05-10T14:49:18Z</dcterms:created>
  <dcterms:modified xsi:type="dcterms:W3CDTF">2018-06-20T12:03:22Z</dcterms:modified>
</cp:coreProperties>
</file>