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3"/>
  </p:notesMasterIdLst>
  <p:handoutMasterIdLst>
    <p:handoutMasterId r:id="rId14"/>
  </p:handoutMasterIdLst>
  <p:sldIdLst>
    <p:sldId id="356" r:id="rId2"/>
    <p:sldId id="388" r:id="rId3"/>
    <p:sldId id="389" r:id="rId4"/>
    <p:sldId id="390" r:id="rId5"/>
    <p:sldId id="393" r:id="rId6"/>
    <p:sldId id="395" r:id="rId7"/>
    <p:sldId id="344" r:id="rId8"/>
    <p:sldId id="377" r:id="rId9"/>
    <p:sldId id="339" r:id="rId10"/>
    <p:sldId id="386" r:id="rId11"/>
    <p:sldId id="387"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86513" autoAdjust="0"/>
  </p:normalViewPr>
  <p:slideViewPr>
    <p:cSldViewPr>
      <p:cViewPr varScale="1">
        <p:scale>
          <a:sx n="72" d="100"/>
          <a:sy n="72" d="100"/>
        </p:scale>
        <p:origin x="1326" y="78"/>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8.%20August%202018\Revised%20WRES%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Indicators 1&amp; 2 - Chart showing NHS</a:t>
            </a:r>
            <a:r>
              <a:rPr lang="en-GB" sz="1000" baseline="0"/>
              <a:t> Jobs applicants ethnic origin</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White Applicants</c:v>
                </c:pt>
              </c:strCache>
            </c:strRef>
          </c:tx>
          <c:invertIfNegative val="0"/>
          <c:cat>
            <c:strRef>
              <c:f>Sheet1!$A$3:$A$14</c:f>
              <c:strCache>
                <c:ptCount val="12"/>
                <c:pt idx="0">
                  <c:v>Sept</c:v>
                </c:pt>
                <c:pt idx="1">
                  <c:v>Oct</c:v>
                </c:pt>
                <c:pt idx="2">
                  <c:v>Nov</c:v>
                </c:pt>
                <c:pt idx="3">
                  <c:v>Dec</c:v>
                </c:pt>
                <c:pt idx="4">
                  <c:v>Jan-18</c:v>
                </c:pt>
                <c:pt idx="5">
                  <c:v>Feb </c:v>
                </c:pt>
                <c:pt idx="6">
                  <c:v>March</c:v>
                </c:pt>
                <c:pt idx="7">
                  <c:v>April</c:v>
                </c:pt>
                <c:pt idx="8">
                  <c:v>May</c:v>
                </c:pt>
                <c:pt idx="9">
                  <c:v>June</c:v>
                </c:pt>
                <c:pt idx="10">
                  <c:v>July</c:v>
                </c:pt>
                <c:pt idx="11">
                  <c:v>Aug</c:v>
                </c:pt>
              </c:strCache>
            </c:strRef>
          </c:cat>
          <c:val>
            <c:numRef>
              <c:f>Sheet1!$B$3:$B$14</c:f>
              <c:numCache>
                <c:formatCode>0.00%</c:formatCode>
                <c:ptCount val="12"/>
                <c:pt idx="0">
                  <c:v>0.63</c:v>
                </c:pt>
                <c:pt idx="1">
                  <c:v>0.63300000000000001</c:v>
                </c:pt>
                <c:pt idx="2">
                  <c:v>0.64600000000000002</c:v>
                </c:pt>
                <c:pt idx="3">
                  <c:v>0.65800000000000003</c:v>
                </c:pt>
                <c:pt idx="4">
                  <c:v>0.65</c:v>
                </c:pt>
                <c:pt idx="5">
                  <c:v>0.69</c:v>
                </c:pt>
                <c:pt idx="6">
                  <c:v>0.68700000000000006</c:v>
                </c:pt>
                <c:pt idx="7">
                  <c:v>0.68799999999999994</c:v>
                </c:pt>
                <c:pt idx="8">
                  <c:v>0.69</c:v>
                </c:pt>
                <c:pt idx="9">
                  <c:v>0.66200000000000003</c:v>
                </c:pt>
                <c:pt idx="10">
                  <c:v>0.70909999999999995</c:v>
                </c:pt>
                <c:pt idx="11">
                  <c:v>0.69989999999999997</c:v>
                </c:pt>
              </c:numCache>
            </c:numRef>
          </c:val>
          <c:extLst>
            <c:ext xmlns:c16="http://schemas.microsoft.com/office/drawing/2014/chart" uri="{C3380CC4-5D6E-409C-BE32-E72D297353CC}">
              <c16:uniqueId val="{00000000-9B06-43E9-9918-C54A66E974B2}"/>
            </c:ext>
          </c:extLst>
        </c:ser>
        <c:ser>
          <c:idx val="1"/>
          <c:order val="1"/>
          <c:tx>
            <c:strRef>
              <c:f>Sheet1!$C$2</c:f>
              <c:strCache>
                <c:ptCount val="1"/>
                <c:pt idx="0">
                  <c:v>BME applicants</c:v>
                </c:pt>
              </c:strCache>
            </c:strRef>
          </c:tx>
          <c:invertIfNegative val="0"/>
          <c:cat>
            <c:strRef>
              <c:f>Sheet1!$A$3:$A$14</c:f>
              <c:strCache>
                <c:ptCount val="12"/>
                <c:pt idx="0">
                  <c:v>Sept</c:v>
                </c:pt>
                <c:pt idx="1">
                  <c:v>Oct</c:v>
                </c:pt>
                <c:pt idx="2">
                  <c:v>Nov</c:v>
                </c:pt>
                <c:pt idx="3">
                  <c:v>Dec</c:v>
                </c:pt>
                <c:pt idx="4">
                  <c:v>Jan-18</c:v>
                </c:pt>
                <c:pt idx="5">
                  <c:v>Feb </c:v>
                </c:pt>
                <c:pt idx="6">
                  <c:v>March</c:v>
                </c:pt>
                <c:pt idx="7">
                  <c:v>April</c:v>
                </c:pt>
                <c:pt idx="8">
                  <c:v>May</c:v>
                </c:pt>
                <c:pt idx="9">
                  <c:v>June</c:v>
                </c:pt>
                <c:pt idx="10">
                  <c:v>July</c:v>
                </c:pt>
                <c:pt idx="11">
                  <c:v>Aug</c:v>
                </c:pt>
              </c:strCache>
            </c:strRef>
          </c:cat>
          <c:val>
            <c:numRef>
              <c:f>Sheet1!$C$3:$C$14</c:f>
              <c:numCache>
                <c:formatCode>0.00%</c:formatCode>
                <c:ptCount val="12"/>
                <c:pt idx="0">
                  <c:v>0.34</c:v>
                </c:pt>
                <c:pt idx="1">
                  <c:v>0.33200000000000002</c:v>
                </c:pt>
                <c:pt idx="2">
                  <c:v>0.31900000000000001</c:v>
                </c:pt>
                <c:pt idx="3">
                  <c:v>0.311</c:v>
                </c:pt>
                <c:pt idx="4">
                  <c:v>0.317</c:v>
                </c:pt>
                <c:pt idx="5">
                  <c:v>0.28100000000000003</c:v>
                </c:pt>
                <c:pt idx="6">
                  <c:v>0.28399999999999997</c:v>
                </c:pt>
                <c:pt idx="7">
                  <c:v>0.27900000000000003</c:v>
                </c:pt>
                <c:pt idx="8">
                  <c:v>0.28199999999999997</c:v>
                </c:pt>
                <c:pt idx="9">
                  <c:v>0.30499999999999999</c:v>
                </c:pt>
                <c:pt idx="10">
                  <c:v>0.27010000000000001</c:v>
                </c:pt>
                <c:pt idx="11">
                  <c:v>0.27089999999999997</c:v>
                </c:pt>
              </c:numCache>
            </c:numRef>
          </c:val>
          <c:extLst>
            <c:ext xmlns:c16="http://schemas.microsoft.com/office/drawing/2014/chart" uri="{C3380CC4-5D6E-409C-BE32-E72D297353CC}">
              <c16:uniqueId val="{00000001-9B06-43E9-9918-C54A66E974B2}"/>
            </c:ext>
          </c:extLst>
        </c:ser>
        <c:ser>
          <c:idx val="2"/>
          <c:order val="2"/>
          <c:tx>
            <c:strRef>
              <c:f>Sheet1!$D$2</c:f>
              <c:strCache>
                <c:ptCount val="1"/>
                <c:pt idx="0">
                  <c:v>Not disclosed</c:v>
                </c:pt>
              </c:strCache>
            </c:strRef>
          </c:tx>
          <c:invertIfNegative val="0"/>
          <c:cat>
            <c:strRef>
              <c:f>Sheet1!$A$3:$A$14</c:f>
              <c:strCache>
                <c:ptCount val="12"/>
                <c:pt idx="0">
                  <c:v>Sept</c:v>
                </c:pt>
                <c:pt idx="1">
                  <c:v>Oct</c:v>
                </c:pt>
                <c:pt idx="2">
                  <c:v>Nov</c:v>
                </c:pt>
                <c:pt idx="3">
                  <c:v>Dec</c:v>
                </c:pt>
                <c:pt idx="4">
                  <c:v>Jan-18</c:v>
                </c:pt>
                <c:pt idx="5">
                  <c:v>Feb </c:v>
                </c:pt>
                <c:pt idx="6">
                  <c:v>March</c:v>
                </c:pt>
                <c:pt idx="7">
                  <c:v>April</c:v>
                </c:pt>
                <c:pt idx="8">
                  <c:v>May</c:v>
                </c:pt>
                <c:pt idx="9">
                  <c:v>June</c:v>
                </c:pt>
                <c:pt idx="10">
                  <c:v>July</c:v>
                </c:pt>
                <c:pt idx="11">
                  <c:v>Aug</c:v>
                </c:pt>
              </c:strCache>
            </c:strRef>
          </c:cat>
          <c:val>
            <c:numRef>
              <c:f>Sheet1!$D$3:$D$14</c:f>
              <c:numCache>
                <c:formatCode>0.00%</c:formatCode>
                <c:ptCount val="12"/>
                <c:pt idx="0">
                  <c:v>0.03</c:v>
                </c:pt>
                <c:pt idx="1">
                  <c:v>3.5000000000000003E-2</c:v>
                </c:pt>
                <c:pt idx="2">
                  <c:v>3.5000000000000003E-2</c:v>
                </c:pt>
                <c:pt idx="3">
                  <c:v>3.1E-2</c:v>
                </c:pt>
                <c:pt idx="4">
                  <c:v>3.3000000000000002E-2</c:v>
                </c:pt>
                <c:pt idx="5">
                  <c:v>3.2000000000000001E-2</c:v>
                </c:pt>
                <c:pt idx="6">
                  <c:v>2.9499999999999998E-2</c:v>
                </c:pt>
                <c:pt idx="7">
                  <c:v>3.2000000000000001E-2</c:v>
                </c:pt>
                <c:pt idx="8">
                  <c:v>2.8000000000000001E-2</c:v>
                </c:pt>
                <c:pt idx="9">
                  <c:v>3.4000000000000002E-2</c:v>
                </c:pt>
                <c:pt idx="10">
                  <c:v>2.0799999999999999E-2</c:v>
                </c:pt>
                <c:pt idx="11">
                  <c:v>2.92E-2</c:v>
                </c:pt>
              </c:numCache>
            </c:numRef>
          </c:val>
          <c:extLst>
            <c:ext xmlns:c16="http://schemas.microsoft.com/office/drawing/2014/chart" uri="{C3380CC4-5D6E-409C-BE32-E72D297353CC}">
              <c16:uniqueId val="{00000002-9B06-43E9-9918-C54A66E974B2}"/>
            </c:ext>
          </c:extLst>
        </c:ser>
        <c:dLbls>
          <c:showLegendKey val="0"/>
          <c:showVal val="0"/>
          <c:showCatName val="0"/>
          <c:showSerName val="0"/>
          <c:showPercent val="0"/>
          <c:showBubbleSize val="0"/>
        </c:dLbls>
        <c:gapWidth val="150"/>
        <c:shape val="box"/>
        <c:axId val="102670720"/>
        <c:axId val="102672256"/>
        <c:axId val="0"/>
      </c:bar3DChart>
      <c:catAx>
        <c:axId val="102670720"/>
        <c:scaling>
          <c:orientation val="minMax"/>
        </c:scaling>
        <c:delete val="0"/>
        <c:axPos val="b"/>
        <c:numFmt formatCode="General" sourceLinked="0"/>
        <c:majorTickMark val="none"/>
        <c:minorTickMark val="none"/>
        <c:tickLblPos val="nextTo"/>
        <c:crossAx val="102672256"/>
        <c:crosses val="autoZero"/>
        <c:auto val="1"/>
        <c:lblAlgn val="ctr"/>
        <c:lblOffset val="100"/>
        <c:noMultiLvlLbl val="0"/>
      </c:catAx>
      <c:valAx>
        <c:axId val="102672256"/>
        <c:scaling>
          <c:orientation val="minMax"/>
        </c:scaling>
        <c:delete val="0"/>
        <c:axPos val="l"/>
        <c:majorGridlines/>
        <c:numFmt formatCode="0.00%" sourceLinked="1"/>
        <c:majorTickMark val="none"/>
        <c:minorTickMark val="none"/>
        <c:tickLblPos val="nextTo"/>
        <c:crossAx val="1026707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 2: Likelihood</a:t>
            </a:r>
            <a:r>
              <a:rPr lang="en-GB" sz="1000" baseline="0"/>
              <a:t> of being appointed</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Sheet1!$B$16</c:f>
              <c:strCache>
                <c:ptCount val="1"/>
                <c:pt idx="0">
                  <c:v>White Applicants</c:v>
                </c:pt>
              </c:strCache>
            </c:strRef>
          </c:tx>
          <c:invertIfNegative val="0"/>
          <c:cat>
            <c:strRef>
              <c:f>Sheet1!$A$18:$A$29</c:f>
              <c:strCache>
                <c:ptCount val="12"/>
                <c:pt idx="0">
                  <c:v>Sept</c:v>
                </c:pt>
                <c:pt idx="1">
                  <c:v>Oct</c:v>
                </c:pt>
                <c:pt idx="2">
                  <c:v>Nov</c:v>
                </c:pt>
                <c:pt idx="3">
                  <c:v>Dec</c:v>
                </c:pt>
                <c:pt idx="4">
                  <c:v>Jan-18</c:v>
                </c:pt>
                <c:pt idx="5">
                  <c:v>Feb</c:v>
                </c:pt>
                <c:pt idx="6">
                  <c:v>March</c:v>
                </c:pt>
                <c:pt idx="7">
                  <c:v>April</c:v>
                </c:pt>
                <c:pt idx="8">
                  <c:v>May</c:v>
                </c:pt>
                <c:pt idx="9">
                  <c:v>June</c:v>
                </c:pt>
                <c:pt idx="10">
                  <c:v>July</c:v>
                </c:pt>
                <c:pt idx="11">
                  <c:v>Aug</c:v>
                </c:pt>
              </c:strCache>
            </c:strRef>
          </c:cat>
          <c:val>
            <c:numRef>
              <c:f>Sheet1!$B$18:$B$29</c:f>
              <c:numCache>
                <c:formatCode>0.00%</c:formatCode>
                <c:ptCount val="12"/>
                <c:pt idx="0">
                  <c:v>0.56999999999999995</c:v>
                </c:pt>
                <c:pt idx="1">
                  <c:v>0.63600000000000001</c:v>
                </c:pt>
                <c:pt idx="2">
                  <c:v>0.61199999999999999</c:v>
                </c:pt>
                <c:pt idx="3">
                  <c:v>0.68</c:v>
                </c:pt>
                <c:pt idx="4">
                  <c:v>0.69699999999999995</c:v>
                </c:pt>
                <c:pt idx="5">
                  <c:v>0.75800000000000001</c:v>
                </c:pt>
                <c:pt idx="6">
                  <c:v>0.74399999999999999</c:v>
                </c:pt>
                <c:pt idx="7">
                  <c:v>0.72499999999999998</c:v>
                </c:pt>
                <c:pt idx="8">
                  <c:v>0.71199999999999997</c:v>
                </c:pt>
                <c:pt idx="9">
                  <c:v>0.70599999999999996</c:v>
                </c:pt>
                <c:pt idx="10">
                  <c:v>0.74570000000000003</c:v>
                </c:pt>
                <c:pt idx="11">
                  <c:v>0.76239999999999997</c:v>
                </c:pt>
              </c:numCache>
            </c:numRef>
          </c:val>
          <c:extLst>
            <c:ext xmlns:c16="http://schemas.microsoft.com/office/drawing/2014/chart" uri="{C3380CC4-5D6E-409C-BE32-E72D297353CC}">
              <c16:uniqueId val="{00000000-FDBA-4DB2-BEFE-3A900DF35566}"/>
            </c:ext>
          </c:extLst>
        </c:ser>
        <c:ser>
          <c:idx val="1"/>
          <c:order val="1"/>
          <c:tx>
            <c:strRef>
              <c:f>Sheet1!$C$16</c:f>
              <c:strCache>
                <c:ptCount val="1"/>
                <c:pt idx="0">
                  <c:v>BME applicants</c:v>
                </c:pt>
              </c:strCache>
            </c:strRef>
          </c:tx>
          <c:invertIfNegative val="0"/>
          <c:cat>
            <c:strRef>
              <c:f>Sheet1!$A$18:$A$29</c:f>
              <c:strCache>
                <c:ptCount val="12"/>
                <c:pt idx="0">
                  <c:v>Sept</c:v>
                </c:pt>
                <c:pt idx="1">
                  <c:v>Oct</c:v>
                </c:pt>
                <c:pt idx="2">
                  <c:v>Nov</c:v>
                </c:pt>
                <c:pt idx="3">
                  <c:v>Dec</c:v>
                </c:pt>
                <c:pt idx="4">
                  <c:v>Jan-18</c:v>
                </c:pt>
                <c:pt idx="5">
                  <c:v>Feb</c:v>
                </c:pt>
                <c:pt idx="6">
                  <c:v>March</c:v>
                </c:pt>
                <c:pt idx="7">
                  <c:v>April</c:v>
                </c:pt>
                <c:pt idx="8">
                  <c:v>May</c:v>
                </c:pt>
                <c:pt idx="9">
                  <c:v>June</c:v>
                </c:pt>
                <c:pt idx="10">
                  <c:v>July</c:v>
                </c:pt>
                <c:pt idx="11">
                  <c:v>Aug</c:v>
                </c:pt>
              </c:strCache>
            </c:strRef>
          </c:cat>
          <c:val>
            <c:numRef>
              <c:f>Sheet1!$C$18:$C$29</c:f>
              <c:numCache>
                <c:formatCode>0.00%</c:formatCode>
                <c:ptCount val="12"/>
                <c:pt idx="0">
                  <c:v>0.4</c:v>
                </c:pt>
                <c:pt idx="1">
                  <c:v>0.315</c:v>
                </c:pt>
                <c:pt idx="2">
                  <c:v>0.28899999999999998</c:v>
                </c:pt>
                <c:pt idx="3">
                  <c:v>0.28699999999999998</c:v>
                </c:pt>
                <c:pt idx="4">
                  <c:v>0.251</c:v>
                </c:pt>
                <c:pt idx="5">
                  <c:v>0.21</c:v>
                </c:pt>
                <c:pt idx="6">
                  <c:v>0.214</c:v>
                </c:pt>
                <c:pt idx="7">
                  <c:v>0.25700000000000001</c:v>
                </c:pt>
                <c:pt idx="8">
                  <c:v>0.247</c:v>
                </c:pt>
                <c:pt idx="9">
                  <c:v>0.26200000000000001</c:v>
                </c:pt>
                <c:pt idx="10">
                  <c:v>0.23380000000000001</c:v>
                </c:pt>
                <c:pt idx="11">
                  <c:v>0.20300000000000001</c:v>
                </c:pt>
              </c:numCache>
            </c:numRef>
          </c:val>
          <c:extLst>
            <c:ext xmlns:c16="http://schemas.microsoft.com/office/drawing/2014/chart" uri="{C3380CC4-5D6E-409C-BE32-E72D297353CC}">
              <c16:uniqueId val="{00000001-FDBA-4DB2-BEFE-3A900DF35566}"/>
            </c:ext>
          </c:extLst>
        </c:ser>
        <c:ser>
          <c:idx val="2"/>
          <c:order val="2"/>
          <c:tx>
            <c:strRef>
              <c:f>Sheet1!$D$16</c:f>
              <c:strCache>
                <c:ptCount val="1"/>
                <c:pt idx="0">
                  <c:v>Not disclosed</c:v>
                </c:pt>
              </c:strCache>
            </c:strRef>
          </c:tx>
          <c:invertIfNegative val="0"/>
          <c:cat>
            <c:strRef>
              <c:f>Sheet1!$A$18:$A$29</c:f>
              <c:strCache>
                <c:ptCount val="12"/>
                <c:pt idx="0">
                  <c:v>Sept</c:v>
                </c:pt>
                <c:pt idx="1">
                  <c:v>Oct</c:v>
                </c:pt>
                <c:pt idx="2">
                  <c:v>Nov</c:v>
                </c:pt>
                <c:pt idx="3">
                  <c:v>Dec</c:v>
                </c:pt>
                <c:pt idx="4">
                  <c:v>Jan-18</c:v>
                </c:pt>
                <c:pt idx="5">
                  <c:v>Feb</c:v>
                </c:pt>
                <c:pt idx="6">
                  <c:v>March</c:v>
                </c:pt>
                <c:pt idx="7">
                  <c:v>April</c:v>
                </c:pt>
                <c:pt idx="8">
                  <c:v>May</c:v>
                </c:pt>
                <c:pt idx="9">
                  <c:v>June</c:v>
                </c:pt>
                <c:pt idx="10">
                  <c:v>July</c:v>
                </c:pt>
                <c:pt idx="11">
                  <c:v>Aug</c:v>
                </c:pt>
              </c:strCache>
            </c:strRef>
          </c:cat>
          <c:val>
            <c:numRef>
              <c:f>Sheet1!$D$18:$D$29</c:f>
              <c:numCache>
                <c:formatCode>0.00%</c:formatCode>
                <c:ptCount val="12"/>
                <c:pt idx="0">
                  <c:v>0.03</c:v>
                </c:pt>
                <c:pt idx="1">
                  <c:v>4.9000000000000002E-2</c:v>
                </c:pt>
                <c:pt idx="2">
                  <c:v>4.1000000000000002E-2</c:v>
                </c:pt>
                <c:pt idx="3">
                  <c:v>3.2000000000000001E-2</c:v>
                </c:pt>
                <c:pt idx="4">
                  <c:v>5.0999999999999997E-2</c:v>
                </c:pt>
                <c:pt idx="5">
                  <c:v>3.1E-2</c:v>
                </c:pt>
                <c:pt idx="6">
                  <c:v>4.2000000000000003E-2</c:v>
                </c:pt>
                <c:pt idx="7">
                  <c:v>1.7000000000000001E-2</c:v>
                </c:pt>
                <c:pt idx="8">
                  <c:v>0.04</c:v>
                </c:pt>
                <c:pt idx="9">
                  <c:v>3.2000000000000001E-2</c:v>
                </c:pt>
                <c:pt idx="10">
                  <c:v>2.0500000000000001E-2</c:v>
                </c:pt>
                <c:pt idx="11">
                  <c:v>3.4700000000000002E-2</c:v>
                </c:pt>
              </c:numCache>
            </c:numRef>
          </c:val>
          <c:extLst>
            <c:ext xmlns:c16="http://schemas.microsoft.com/office/drawing/2014/chart" uri="{C3380CC4-5D6E-409C-BE32-E72D297353CC}">
              <c16:uniqueId val="{00000002-FDBA-4DB2-BEFE-3A900DF35566}"/>
            </c:ext>
          </c:extLst>
        </c:ser>
        <c:dLbls>
          <c:showLegendKey val="0"/>
          <c:showVal val="0"/>
          <c:showCatName val="0"/>
          <c:showSerName val="0"/>
          <c:showPercent val="0"/>
          <c:showBubbleSize val="0"/>
        </c:dLbls>
        <c:gapWidth val="150"/>
        <c:shape val="box"/>
        <c:axId val="84496384"/>
        <c:axId val="84497920"/>
        <c:axId val="0"/>
      </c:bar3DChart>
      <c:catAx>
        <c:axId val="84496384"/>
        <c:scaling>
          <c:orientation val="minMax"/>
        </c:scaling>
        <c:delete val="0"/>
        <c:axPos val="b"/>
        <c:numFmt formatCode="General" sourceLinked="0"/>
        <c:majorTickMark val="none"/>
        <c:minorTickMark val="none"/>
        <c:tickLblPos val="nextTo"/>
        <c:crossAx val="84497920"/>
        <c:crosses val="autoZero"/>
        <c:auto val="1"/>
        <c:lblAlgn val="ctr"/>
        <c:lblOffset val="100"/>
        <c:noMultiLvlLbl val="0"/>
      </c:catAx>
      <c:valAx>
        <c:axId val="84497920"/>
        <c:scaling>
          <c:orientation val="minMax"/>
        </c:scaling>
        <c:delete val="0"/>
        <c:axPos val="l"/>
        <c:majorGridlines/>
        <c:numFmt formatCode="0.00%" sourceLinked="1"/>
        <c:majorTickMark val="none"/>
        <c:minorTickMark val="none"/>
        <c:tickLblPos val="nextTo"/>
        <c:crossAx val="84496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3: Likelihood</a:t>
            </a:r>
            <a:r>
              <a:rPr lang="en-GB" sz="800" baseline="0"/>
              <a:t> of BME staff entering disciplinary process</a:t>
            </a:r>
          </a:p>
          <a:p>
            <a:pPr>
              <a:defRPr/>
            </a:pPr>
            <a:r>
              <a:rPr lang="en-GB" sz="800" baseline="0"/>
              <a:t>Note: 83% of staff are white, 17% from other groups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Sheet1!$B$32</c:f>
              <c:strCache>
                <c:ptCount val="1"/>
                <c:pt idx="0">
                  <c:v>White </c:v>
                </c:pt>
              </c:strCache>
            </c:strRef>
          </c:tx>
          <c:invertIfNegative val="0"/>
          <c:cat>
            <c:strRef>
              <c:f>Sheet1!$A$33:$A$45</c:f>
              <c:strCache>
                <c:ptCount val="13"/>
                <c:pt idx="0">
                  <c:v>Aug</c:v>
                </c:pt>
                <c:pt idx="1">
                  <c:v>Sept</c:v>
                </c:pt>
                <c:pt idx="2">
                  <c:v>Oct</c:v>
                </c:pt>
                <c:pt idx="3">
                  <c:v>Nov</c:v>
                </c:pt>
                <c:pt idx="4">
                  <c:v>Dec</c:v>
                </c:pt>
                <c:pt idx="5">
                  <c:v>Jan-18</c:v>
                </c:pt>
                <c:pt idx="6">
                  <c:v>Feb</c:v>
                </c:pt>
                <c:pt idx="7">
                  <c:v>March</c:v>
                </c:pt>
                <c:pt idx="8">
                  <c:v>April</c:v>
                </c:pt>
                <c:pt idx="9">
                  <c:v>May</c:v>
                </c:pt>
                <c:pt idx="10">
                  <c:v>June</c:v>
                </c:pt>
                <c:pt idx="11">
                  <c:v>July</c:v>
                </c:pt>
                <c:pt idx="12">
                  <c:v>Aug</c:v>
                </c:pt>
              </c:strCache>
            </c:strRef>
          </c:cat>
          <c:val>
            <c:numRef>
              <c:f>Sheet1!$B$33:$B$45</c:f>
              <c:numCache>
                <c:formatCode>0.00%</c:formatCode>
                <c:ptCount val="13"/>
                <c:pt idx="0">
                  <c:v>0.71</c:v>
                </c:pt>
                <c:pt idx="1">
                  <c:v>0.68</c:v>
                </c:pt>
                <c:pt idx="2">
                  <c:v>0.67</c:v>
                </c:pt>
                <c:pt idx="3">
                  <c:v>0.69</c:v>
                </c:pt>
                <c:pt idx="4">
                  <c:v>0.69</c:v>
                </c:pt>
                <c:pt idx="5">
                  <c:v>0.75</c:v>
                </c:pt>
                <c:pt idx="6">
                  <c:v>0.67</c:v>
                </c:pt>
                <c:pt idx="7">
                  <c:v>0.67</c:v>
                </c:pt>
                <c:pt idx="8">
                  <c:v>0.75</c:v>
                </c:pt>
                <c:pt idx="9">
                  <c:v>0.65</c:v>
                </c:pt>
                <c:pt idx="10">
                  <c:v>0.48</c:v>
                </c:pt>
                <c:pt idx="11">
                  <c:v>0.5</c:v>
                </c:pt>
                <c:pt idx="12">
                  <c:v>0.5</c:v>
                </c:pt>
              </c:numCache>
            </c:numRef>
          </c:val>
          <c:extLst>
            <c:ext xmlns:c16="http://schemas.microsoft.com/office/drawing/2014/chart" uri="{C3380CC4-5D6E-409C-BE32-E72D297353CC}">
              <c16:uniqueId val="{00000000-2BD7-48F3-983C-B27A9192E859}"/>
            </c:ext>
          </c:extLst>
        </c:ser>
        <c:ser>
          <c:idx val="1"/>
          <c:order val="1"/>
          <c:tx>
            <c:strRef>
              <c:f>Sheet1!$C$32</c:f>
              <c:strCache>
                <c:ptCount val="1"/>
                <c:pt idx="0">
                  <c:v>BME </c:v>
                </c:pt>
              </c:strCache>
            </c:strRef>
          </c:tx>
          <c:invertIfNegative val="0"/>
          <c:cat>
            <c:strRef>
              <c:f>Sheet1!$A$33:$A$45</c:f>
              <c:strCache>
                <c:ptCount val="13"/>
                <c:pt idx="0">
                  <c:v>Aug</c:v>
                </c:pt>
                <c:pt idx="1">
                  <c:v>Sept</c:v>
                </c:pt>
                <c:pt idx="2">
                  <c:v>Oct</c:v>
                </c:pt>
                <c:pt idx="3">
                  <c:v>Nov</c:v>
                </c:pt>
                <c:pt idx="4">
                  <c:v>Dec</c:v>
                </c:pt>
                <c:pt idx="5">
                  <c:v>Jan-18</c:v>
                </c:pt>
                <c:pt idx="6">
                  <c:v>Feb</c:v>
                </c:pt>
                <c:pt idx="7">
                  <c:v>March</c:v>
                </c:pt>
                <c:pt idx="8">
                  <c:v>April</c:v>
                </c:pt>
                <c:pt idx="9">
                  <c:v>May</c:v>
                </c:pt>
                <c:pt idx="10">
                  <c:v>June</c:v>
                </c:pt>
                <c:pt idx="11">
                  <c:v>July</c:v>
                </c:pt>
                <c:pt idx="12">
                  <c:v>Aug</c:v>
                </c:pt>
              </c:strCache>
            </c:strRef>
          </c:cat>
          <c:val>
            <c:numRef>
              <c:f>Sheet1!$C$33:$C$45</c:f>
              <c:numCache>
                <c:formatCode>0.00%</c:formatCode>
                <c:ptCount val="13"/>
                <c:pt idx="0">
                  <c:v>0.12</c:v>
                </c:pt>
                <c:pt idx="1">
                  <c:v>0.16</c:v>
                </c:pt>
                <c:pt idx="2">
                  <c:v>0.22</c:v>
                </c:pt>
                <c:pt idx="3">
                  <c:v>0.25</c:v>
                </c:pt>
                <c:pt idx="4">
                  <c:v>0.25</c:v>
                </c:pt>
                <c:pt idx="5">
                  <c:v>0.25</c:v>
                </c:pt>
                <c:pt idx="6">
                  <c:v>0.33</c:v>
                </c:pt>
                <c:pt idx="7">
                  <c:v>0.33</c:v>
                </c:pt>
                <c:pt idx="8">
                  <c:v>0.25</c:v>
                </c:pt>
                <c:pt idx="9">
                  <c:v>0.35</c:v>
                </c:pt>
                <c:pt idx="10">
                  <c:v>0.52</c:v>
                </c:pt>
                <c:pt idx="11">
                  <c:v>0.5</c:v>
                </c:pt>
                <c:pt idx="12">
                  <c:v>0.5</c:v>
                </c:pt>
              </c:numCache>
            </c:numRef>
          </c:val>
          <c:extLst>
            <c:ext xmlns:c16="http://schemas.microsoft.com/office/drawing/2014/chart" uri="{C3380CC4-5D6E-409C-BE32-E72D297353CC}">
              <c16:uniqueId val="{00000001-2BD7-48F3-983C-B27A9192E859}"/>
            </c:ext>
          </c:extLst>
        </c:ser>
        <c:ser>
          <c:idx val="2"/>
          <c:order val="2"/>
          <c:tx>
            <c:strRef>
              <c:f>Sheet1!$D$32</c:f>
              <c:strCache>
                <c:ptCount val="1"/>
                <c:pt idx="0">
                  <c:v>Not disclosed</c:v>
                </c:pt>
              </c:strCache>
            </c:strRef>
          </c:tx>
          <c:invertIfNegative val="0"/>
          <c:cat>
            <c:strRef>
              <c:f>Sheet1!$A$33:$A$45</c:f>
              <c:strCache>
                <c:ptCount val="13"/>
                <c:pt idx="0">
                  <c:v>Aug</c:v>
                </c:pt>
                <c:pt idx="1">
                  <c:v>Sept</c:v>
                </c:pt>
                <c:pt idx="2">
                  <c:v>Oct</c:v>
                </c:pt>
                <c:pt idx="3">
                  <c:v>Nov</c:v>
                </c:pt>
                <c:pt idx="4">
                  <c:v>Dec</c:v>
                </c:pt>
                <c:pt idx="5">
                  <c:v>Jan-18</c:v>
                </c:pt>
                <c:pt idx="6">
                  <c:v>Feb</c:v>
                </c:pt>
                <c:pt idx="7">
                  <c:v>March</c:v>
                </c:pt>
                <c:pt idx="8">
                  <c:v>April</c:v>
                </c:pt>
                <c:pt idx="9">
                  <c:v>May</c:v>
                </c:pt>
                <c:pt idx="10">
                  <c:v>June</c:v>
                </c:pt>
                <c:pt idx="11">
                  <c:v>July</c:v>
                </c:pt>
                <c:pt idx="12">
                  <c:v>Aug</c:v>
                </c:pt>
              </c:strCache>
            </c:strRef>
          </c:cat>
          <c:val>
            <c:numRef>
              <c:f>Sheet1!$D$33:$D$45</c:f>
              <c:numCache>
                <c:formatCode>0.00%</c:formatCode>
                <c:ptCount val="13"/>
                <c:pt idx="0">
                  <c:v>0.17</c:v>
                </c:pt>
                <c:pt idx="1">
                  <c:v>0.16</c:v>
                </c:pt>
                <c:pt idx="2">
                  <c:v>0.11</c:v>
                </c:pt>
                <c:pt idx="3">
                  <c:v>0.06</c:v>
                </c:pt>
                <c:pt idx="4">
                  <c:v>0.06</c:v>
                </c:pt>
                <c:pt idx="5">
                  <c:v>0</c:v>
                </c:pt>
                <c:pt idx="6">
                  <c:v>0</c:v>
                </c:pt>
                <c:pt idx="7">
                  <c:v>0</c:v>
                </c:pt>
              </c:numCache>
            </c:numRef>
          </c:val>
          <c:extLst>
            <c:ext xmlns:c16="http://schemas.microsoft.com/office/drawing/2014/chart" uri="{C3380CC4-5D6E-409C-BE32-E72D297353CC}">
              <c16:uniqueId val="{00000002-2BD7-48F3-983C-B27A9192E859}"/>
            </c:ext>
          </c:extLst>
        </c:ser>
        <c:dLbls>
          <c:showLegendKey val="0"/>
          <c:showVal val="0"/>
          <c:showCatName val="0"/>
          <c:showSerName val="0"/>
          <c:showPercent val="0"/>
          <c:showBubbleSize val="0"/>
        </c:dLbls>
        <c:gapWidth val="150"/>
        <c:shape val="box"/>
        <c:axId val="84521728"/>
        <c:axId val="84523264"/>
        <c:axId val="0"/>
      </c:bar3DChart>
      <c:catAx>
        <c:axId val="84521728"/>
        <c:scaling>
          <c:orientation val="minMax"/>
        </c:scaling>
        <c:delete val="0"/>
        <c:axPos val="b"/>
        <c:numFmt formatCode="General" sourceLinked="0"/>
        <c:majorTickMark val="none"/>
        <c:minorTickMark val="none"/>
        <c:tickLblPos val="nextTo"/>
        <c:crossAx val="84523264"/>
        <c:crosses val="autoZero"/>
        <c:auto val="1"/>
        <c:lblAlgn val="ctr"/>
        <c:lblOffset val="100"/>
        <c:noMultiLvlLbl val="0"/>
      </c:catAx>
      <c:valAx>
        <c:axId val="84523264"/>
        <c:scaling>
          <c:orientation val="minMax"/>
        </c:scaling>
        <c:delete val="0"/>
        <c:axPos val="l"/>
        <c:majorGridlines/>
        <c:numFmt formatCode="0.00%" sourceLinked="1"/>
        <c:majorTickMark val="none"/>
        <c:minorTickMark val="none"/>
        <c:tickLblPos val="nextTo"/>
        <c:crossAx val="8452172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a:t>Percentage</a:t>
            </a:r>
            <a:r>
              <a:rPr lang="en-GB" sz="1000" baseline="0"/>
              <a:t> experiencing bullying from patients</a:t>
            </a:r>
            <a:endParaRPr lang="en-GB"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Sheet1!$B$49</c:f>
              <c:strCache>
                <c:ptCount val="1"/>
                <c:pt idx="0">
                  <c:v>White </c:v>
                </c:pt>
              </c:strCache>
            </c:strRef>
          </c:tx>
          <c:spPr>
            <a:solidFill>
              <a:schemeClr val="accent1"/>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Sheet1!$B$50:$B$53</c:f>
              <c:numCache>
                <c:formatCode>0%</c:formatCode>
                <c:ptCount val="4"/>
                <c:pt idx="0" formatCode="0.00%">
                  <c:v>0.34279999999999999</c:v>
                </c:pt>
                <c:pt idx="1">
                  <c:v>0.28999999999999998</c:v>
                </c:pt>
                <c:pt idx="2">
                  <c:v>0.25</c:v>
                </c:pt>
                <c:pt idx="3">
                  <c:v>0.28000000000000003</c:v>
                </c:pt>
              </c:numCache>
            </c:numRef>
          </c:val>
          <c:extLst>
            <c:ext xmlns:c16="http://schemas.microsoft.com/office/drawing/2014/chart" uri="{C3380CC4-5D6E-409C-BE32-E72D297353CC}">
              <c16:uniqueId val="{00000000-9203-4292-829F-0A7F03764B22}"/>
            </c:ext>
          </c:extLst>
        </c:ser>
        <c:ser>
          <c:idx val="1"/>
          <c:order val="1"/>
          <c:tx>
            <c:strRef>
              <c:f>Sheet1!$C$49</c:f>
              <c:strCache>
                <c:ptCount val="1"/>
                <c:pt idx="0">
                  <c:v>BME </c:v>
                </c:pt>
              </c:strCache>
            </c:strRef>
          </c:tx>
          <c:spPr>
            <a:solidFill>
              <a:schemeClr val="accent2"/>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Sheet1!$C$50:$C$53</c:f>
              <c:numCache>
                <c:formatCode>0%</c:formatCode>
                <c:ptCount val="4"/>
                <c:pt idx="0">
                  <c:v>0.43</c:v>
                </c:pt>
                <c:pt idx="1">
                  <c:v>0.27</c:v>
                </c:pt>
                <c:pt idx="2">
                  <c:v>0.33</c:v>
                </c:pt>
                <c:pt idx="3">
                  <c:v>0.27</c:v>
                </c:pt>
              </c:numCache>
            </c:numRef>
          </c:val>
          <c:extLst>
            <c:ext xmlns:c16="http://schemas.microsoft.com/office/drawing/2014/chart" uri="{C3380CC4-5D6E-409C-BE32-E72D297353CC}">
              <c16:uniqueId val="{00000001-9203-4292-829F-0A7F03764B22}"/>
            </c:ext>
          </c:extLst>
        </c:ser>
        <c:dLbls>
          <c:showLegendKey val="0"/>
          <c:showVal val="0"/>
          <c:showCatName val="0"/>
          <c:showSerName val="0"/>
          <c:showPercent val="0"/>
          <c:showBubbleSize val="0"/>
        </c:dLbls>
        <c:gapWidth val="150"/>
        <c:shape val="box"/>
        <c:axId val="95020160"/>
        <c:axId val="95021696"/>
        <c:axId val="0"/>
      </c:bar3DChart>
      <c:catAx>
        <c:axId val="9502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1696"/>
        <c:crosses val="autoZero"/>
        <c:auto val="1"/>
        <c:lblAlgn val="ctr"/>
        <c:lblOffset val="100"/>
        <c:noMultiLvlLbl val="0"/>
      </c:catAx>
      <c:valAx>
        <c:axId val="95021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2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6: Bullying by staff</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Sheet1!$B$64</c:f>
              <c:strCache>
                <c:ptCount val="1"/>
                <c:pt idx="0">
                  <c:v>White </c:v>
                </c:pt>
              </c:strCache>
            </c:strRef>
          </c:tx>
          <c:invertIfNegative val="0"/>
          <c:cat>
            <c:numRef>
              <c:f>Sheet1!$A$65:$A$68</c:f>
              <c:numCache>
                <c:formatCode>General</c:formatCode>
                <c:ptCount val="4"/>
                <c:pt idx="0">
                  <c:v>2014</c:v>
                </c:pt>
                <c:pt idx="1">
                  <c:v>2015</c:v>
                </c:pt>
                <c:pt idx="2">
                  <c:v>2016</c:v>
                </c:pt>
                <c:pt idx="3">
                  <c:v>2017</c:v>
                </c:pt>
              </c:numCache>
            </c:numRef>
          </c:cat>
          <c:val>
            <c:numRef>
              <c:f>Sheet1!$B$65:$B$68</c:f>
              <c:numCache>
                <c:formatCode>0%</c:formatCode>
                <c:ptCount val="4"/>
                <c:pt idx="0" formatCode="0.00%">
                  <c:v>0.16900000000000001</c:v>
                </c:pt>
                <c:pt idx="1">
                  <c:v>0.21</c:v>
                </c:pt>
                <c:pt idx="2">
                  <c:v>0.27</c:v>
                </c:pt>
                <c:pt idx="3">
                  <c:v>0.21</c:v>
                </c:pt>
              </c:numCache>
            </c:numRef>
          </c:val>
          <c:extLst>
            <c:ext xmlns:c16="http://schemas.microsoft.com/office/drawing/2014/chart" uri="{C3380CC4-5D6E-409C-BE32-E72D297353CC}">
              <c16:uniqueId val="{00000000-892D-40F7-9906-89A8EE92C86B}"/>
            </c:ext>
          </c:extLst>
        </c:ser>
        <c:ser>
          <c:idx val="0"/>
          <c:order val="1"/>
          <c:tx>
            <c:strRef>
              <c:f>Sheet1!$C$64</c:f>
              <c:strCache>
                <c:ptCount val="1"/>
                <c:pt idx="0">
                  <c:v>BME </c:v>
                </c:pt>
              </c:strCache>
            </c:strRef>
          </c:tx>
          <c:invertIfNegative val="0"/>
          <c:cat>
            <c:numRef>
              <c:f>Sheet1!$A$65:$A$68</c:f>
              <c:numCache>
                <c:formatCode>General</c:formatCode>
                <c:ptCount val="4"/>
                <c:pt idx="0">
                  <c:v>2014</c:v>
                </c:pt>
                <c:pt idx="1">
                  <c:v>2015</c:v>
                </c:pt>
                <c:pt idx="2">
                  <c:v>2016</c:v>
                </c:pt>
                <c:pt idx="3">
                  <c:v>2017</c:v>
                </c:pt>
              </c:numCache>
            </c:numRef>
          </c:cat>
          <c:val>
            <c:numRef>
              <c:f>Sheet1!$C$65:$C$68</c:f>
              <c:numCache>
                <c:formatCode>0%</c:formatCode>
                <c:ptCount val="4"/>
                <c:pt idx="0">
                  <c:v>0.24</c:v>
                </c:pt>
                <c:pt idx="1">
                  <c:v>0.27</c:v>
                </c:pt>
                <c:pt idx="2">
                  <c:v>0.33</c:v>
                </c:pt>
                <c:pt idx="3">
                  <c:v>0.25</c:v>
                </c:pt>
              </c:numCache>
            </c:numRef>
          </c:val>
          <c:extLst>
            <c:ext xmlns:c16="http://schemas.microsoft.com/office/drawing/2014/chart" uri="{C3380CC4-5D6E-409C-BE32-E72D297353CC}">
              <c16:uniqueId val="{00000001-892D-40F7-9906-89A8EE92C86B}"/>
            </c:ext>
          </c:extLst>
        </c:ser>
        <c:dLbls>
          <c:showLegendKey val="0"/>
          <c:showVal val="0"/>
          <c:showCatName val="0"/>
          <c:showSerName val="0"/>
          <c:showPercent val="0"/>
          <c:showBubbleSize val="0"/>
        </c:dLbls>
        <c:gapWidth val="150"/>
        <c:shape val="box"/>
        <c:axId val="95412992"/>
        <c:axId val="95414528"/>
        <c:axId val="0"/>
      </c:bar3DChart>
      <c:catAx>
        <c:axId val="95412992"/>
        <c:scaling>
          <c:orientation val="minMax"/>
        </c:scaling>
        <c:delete val="0"/>
        <c:axPos val="b"/>
        <c:numFmt formatCode="General" sourceLinked="1"/>
        <c:majorTickMark val="none"/>
        <c:minorTickMark val="none"/>
        <c:tickLblPos val="nextTo"/>
        <c:crossAx val="95414528"/>
        <c:crosses val="autoZero"/>
        <c:auto val="1"/>
        <c:lblAlgn val="ctr"/>
        <c:lblOffset val="100"/>
        <c:noMultiLvlLbl val="0"/>
      </c:catAx>
      <c:valAx>
        <c:axId val="95414528"/>
        <c:scaling>
          <c:orientation val="minMax"/>
        </c:scaling>
        <c:delete val="0"/>
        <c:axPos val="l"/>
        <c:majorGridlines/>
        <c:numFmt formatCode="0.00%" sourceLinked="1"/>
        <c:majorTickMark val="none"/>
        <c:minorTickMark val="none"/>
        <c:tickLblPos val="nextTo"/>
        <c:crossAx val="9541299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7: %age believing Trust provides equal</a:t>
            </a:r>
            <a:r>
              <a:rPr lang="en-GB" sz="800" baseline="0"/>
              <a:t> opportunities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Sheet1!$B$84</c:f>
              <c:strCache>
                <c:ptCount val="1"/>
                <c:pt idx="0">
                  <c:v>White</c:v>
                </c:pt>
              </c:strCache>
            </c:strRef>
          </c:tx>
          <c:invertIfNegative val="0"/>
          <c:cat>
            <c:numRef>
              <c:f>Sheet1!$A$85:$A$88</c:f>
              <c:numCache>
                <c:formatCode>General</c:formatCode>
                <c:ptCount val="4"/>
                <c:pt idx="0">
                  <c:v>2014</c:v>
                </c:pt>
                <c:pt idx="1">
                  <c:v>2015</c:v>
                </c:pt>
                <c:pt idx="2">
                  <c:v>2016</c:v>
                </c:pt>
                <c:pt idx="3">
                  <c:v>2017</c:v>
                </c:pt>
              </c:numCache>
            </c:numRef>
          </c:cat>
          <c:val>
            <c:numRef>
              <c:f>Sheet1!$B$85:$B$88</c:f>
              <c:numCache>
                <c:formatCode>0%</c:formatCode>
                <c:ptCount val="4"/>
                <c:pt idx="0" formatCode="0.00%">
                  <c:v>0.9325</c:v>
                </c:pt>
                <c:pt idx="1">
                  <c:v>0.89</c:v>
                </c:pt>
                <c:pt idx="2">
                  <c:v>0.9</c:v>
                </c:pt>
                <c:pt idx="3">
                  <c:v>0.89</c:v>
                </c:pt>
              </c:numCache>
            </c:numRef>
          </c:val>
          <c:extLst>
            <c:ext xmlns:c16="http://schemas.microsoft.com/office/drawing/2014/chart" uri="{C3380CC4-5D6E-409C-BE32-E72D297353CC}">
              <c16:uniqueId val="{00000000-BA37-4BD3-81FC-6D1E99683056}"/>
            </c:ext>
          </c:extLst>
        </c:ser>
        <c:ser>
          <c:idx val="1"/>
          <c:order val="1"/>
          <c:tx>
            <c:strRef>
              <c:f>Sheet1!$C$84</c:f>
              <c:strCache>
                <c:ptCount val="1"/>
                <c:pt idx="0">
                  <c:v>BME</c:v>
                </c:pt>
              </c:strCache>
            </c:strRef>
          </c:tx>
          <c:invertIfNegative val="0"/>
          <c:cat>
            <c:numRef>
              <c:f>Sheet1!$A$85:$A$88</c:f>
              <c:numCache>
                <c:formatCode>General</c:formatCode>
                <c:ptCount val="4"/>
                <c:pt idx="0">
                  <c:v>2014</c:v>
                </c:pt>
                <c:pt idx="1">
                  <c:v>2015</c:v>
                </c:pt>
                <c:pt idx="2">
                  <c:v>2016</c:v>
                </c:pt>
                <c:pt idx="3">
                  <c:v>2017</c:v>
                </c:pt>
              </c:numCache>
            </c:numRef>
          </c:cat>
          <c:val>
            <c:numRef>
              <c:f>Sheet1!$C$85:$C$88</c:f>
              <c:numCache>
                <c:formatCode>0%</c:formatCode>
                <c:ptCount val="4"/>
                <c:pt idx="0" formatCode="0.00%">
                  <c:v>0.93330000000000002</c:v>
                </c:pt>
                <c:pt idx="1">
                  <c:v>0.71</c:v>
                </c:pt>
                <c:pt idx="2">
                  <c:v>0.73</c:v>
                </c:pt>
                <c:pt idx="3">
                  <c:v>0.77</c:v>
                </c:pt>
              </c:numCache>
            </c:numRef>
          </c:val>
          <c:extLst>
            <c:ext xmlns:c16="http://schemas.microsoft.com/office/drawing/2014/chart" uri="{C3380CC4-5D6E-409C-BE32-E72D297353CC}">
              <c16:uniqueId val="{00000001-BA37-4BD3-81FC-6D1E99683056}"/>
            </c:ext>
          </c:extLst>
        </c:ser>
        <c:dLbls>
          <c:showLegendKey val="0"/>
          <c:showVal val="0"/>
          <c:showCatName val="0"/>
          <c:showSerName val="0"/>
          <c:showPercent val="0"/>
          <c:showBubbleSize val="0"/>
        </c:dLbls>
        <c:gapWidth val="150"/>
        <c:shape val="box"/>
        <c:axId val="95445376"/>
        <c:axId val="95446912"/>
        <c:axId val="0"/>
      </c:bar3DChart>
      <c:catAx>
        <c:axId val="95445376"/>
        <c:scaling>
          <c:orientation val="minMax"/>
        </c:scaling>
        <c:delete val="0"/>
        <c:axPos val="b"/>
        <c:numFmt formatCode="General" sourceLinked="1"/>
        <c:majorTickMark val="none"/>
        <c:minorTickMark val="none"/>
        <c:tickLblPos val="nextTo"/>
        <c:crossAx val="95446912"/>
        <c:crosses val="autoZero"/>
        <c:auto val="1"/>
        <c:lblAlgn val="ctr"/>
        <c:lblOffset val="100"/>
        <c:noMultiLvlLbl val="0"/>
      </c:catAx>
      <c:valAx>
        <c:axId val="95446912"/>
        <c:scaling>
          <c:orientation val="minMax"/>
        </c:scaling>
        <c:delete val="0"/>
        <c:axPos val="l"/>
        <c:majorGridlines/>
        <c:numFmt formatCode="0.00%" sourceLinked="1"/>
        <c:majorTickMark val="none"/>
        <c:minorTickMark val="none"/>
        <c:tickLblPos val="nextTo"/>
        <c:crossAx val="95445376"/>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19/09/2018</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19/09/2018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2</a:t>
            </a:fld>
            <a:endParaRPr lang="en-GB"/>
          </a:p>
        </p:txBody>
      </p:sp>
    </p:spTree>
    <p:extLst>
      <p:ext uri="{BB962C8B-B14F-4D97-AF65-F5344CB8AC3E}">
        <p14:creationId xmlns:p14="http://schemas.microsoft.com/office/powerpoint/2010/main" val="252627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5</a:t>
            </a:fld>
            <a:endParaRPr lang="en-GB"/>
          </a:p>
        </p:txBody>
      </p:sp>
    </p:spTree>
    <p:extLst>
      <p:ext uri="{BB962C8B-B14F-4D97-AF65-F5344CB8AC3E}">
        <p14:creationId xmlns:p14="http://schemas.microsoft.com/office/powerpoint/2010/main" val="391177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6</a:t>
            </a:fld>
            <a:endParaRPr lang="en-GB"/>
          </a:p>
        </p:txBody>
      </p:sp>
    </p:spTree>
    <p:extLst>
      <p:ext uri="{BB962C8B-B14F-4D97-AF65-F5344CB8AC3E}">
        <p14:creationId xmlns:p14="http://schemas.microsoft.com/office/powerpoint/2010/main" val="401470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86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19/09/2018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19/09/2018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Workforce Performance Report (August 2018)</a:t>
            </a:r>
            <a:br>
              <a:rPr lang="en-GB" sz="1200" b="1" dirty="0">
                <a:latin typeface="Segoe UI" panose="020B0502040204020203" pitchFamily="34" charset="0"/>
                <a:ea typeface="Segoe UI" panose="020B0502040204020203" pitchFamily="34" charset="0"/>
                <a:cs typeface="Segoe UI" panose="020B0502040204020203" pitchFamily="34" charset="0"/>
              </a:rPr>
            </a:br>
            <a:r>
              <a:rPr lang="en-GB" sz="1200" b="1" dirty="0">
                <a:latin typeface="Segoe UI" panose="020B0502040204020203" pitchFamily="34" charset="0"/>
                <a:ea typeface="Segoe UI" panose="020B0502040204020203" pitchFamily="34" charset="0"/>
                <a:cs typeface="Segoe UI" panose="020B0502040204020203" pitchFamily="34" charset="0"/>
              </a:rPr>
              <a:t>Workforce (Executive Lead – Tim Boylin)</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5.xml"/><Relationship Id="rId4" Type="http://schemas.openxmlformats.org/officeDocument/2006/relationships/image" Target="../media/image22.tm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t>Workforce Performance Report</a:t>
            </a:r>
            <a:br>
              <a:rPr lang="en-GB" sz="2400" b="1" dirty="0"/>
            </a:br>
            <a:r>
              <a:rPr lang="en-GB" sz="2400" b="1" dirty="0"/>
              <a:t>August 2018</a:t>
            </a:r>
          </a:p>
        </p:txBody>
      </p:sp>
      <p:sp>
        <p:nvSpPr>
          <p:cNvPr id="3" name="Subtitle 2"/>
          <p:cNvSpPr>
            <a:spLocks noGrp="1"/>
          </p:cNvSpPr>
          <p:nvPr>
            <p:ph type="subTitle" idx="1"/>
          </p:nvPr>
        </p:nvSpPr>
        <p:spPr/>
        <p:txBody>
          <a:bodyPr>
            <a:normAutofit/>
          </a:bodyPr>
          <a:lstStyle/>
          <a:p>
            <a:r>
              <a:rPr lang="en-GB" sz="2400" dirty="0"/>
              <a:t>Tim Boylin</a:t>
            </a:r>
          </a:p>
          <a:p>
            <a:r>
              <a:rPr lang="en-GB" sz="2400" dirty="0"/>
              <a:t>Director of Human Resources</a:t>
            </a:r>
          </a:p>
        </p:txBody>
      </p:sp>
    </p:spTree>
    <p:extLst>
      <p:ext uri="{BB962C8B-B14F-4D97-AF65-F5344CB8AC3E}">
        <p14:creationId xmlns:p14="http://schemas.microsoft.com/office/powerpoint/2010/main" val="239426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10" name="Chart 9">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41075587"/>
              </p:ext>
            </p:extLst>
          </p:nvPr>
        </p:nvGraphicFramePr>
        <p:xfrm>
          <a:off x="539552" y="1417638"/>
          <a:ext cx="4104456" cy="26936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395749511"/>
              </p:ext>
            </p:extLst>
          </p:nvPr>
        </p:nvGraphicFramePr>
        <p:xfrm>
          <a:off x="4748064" y="1357745"/>
          <a:ext cx="4104456" cy="2767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147685744"/>
              </p:ext>
            </p:extLst>
          </p:nvPr>
        </p:nvGraphicFramePr>
        <p:xfrm>
          <a:off x="2410036" y="4071346"/>
          <a:ext cx="4572000" cy="26168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946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11" name="Chart 10"/>
          <p:cNvGraphicFramePr>
            <a:graphicFrameLocks/>
          </p:cNvGraphicFramePr>
          <p:nvPr>
            <p:extLst/>
          </p:nvPr>
        </p:nvGraphicFramePr>
        <p:xfrm>
          <a:off x="251520" y="1348304"/>
          <a:ext cx="4572000"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nvPr>
        </p:nvGraphicFramePr>
        <p:xfrm>
          <a:off x="4572000" y="1340768"/>
          <a:ext cx="4572000" cy="2815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2537520" y="4127149"/>
          <a:ext cx="4572000" cy="2470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71037" y="898872"/>
            <a:ext cx="7005637" cy="1141347"/>
          </a:xfrm>
        </p:spPr>
        <p:txBody>
          <a:bodyPr anchor="t">
            <a:noAutofit/>
          </a:bodyPr>
          <a:lstStyle/>
          <a:p>
            <a:pPr algn="l"/>
            <a:r>
              <a:rPr lang="en-GB" sz="1000" dirty="0"/>
              <a:t>Bank Costs for August include April, May and June back pay for the changes to Flexible Worker pay and the national pay award.  Agencies generally increase their costs in line with the NHSI price caps. </a:t>
            </a:r>
            <a:br>
              <a:rPr lang="en-GB" sz="1000" dirty="0"/>
            </a:br>
            <a:br>
              <a:rPr lang="en-GB" sz="1000" dirty="0"/>
            </a:br>
            <a:r>
              <a:rPr lang="en-GB" sz="1000" dirty="0"/>
              <a:t>Total temporary staffing spend increased by £478K to £3.99m, 18.78% of payroll, 4.35% more than Last year.   The majority of this increase ,3.49% has been absorbed by increased  bank use with agency use only increasing by 0.86%.  Bank use has increased by 67% (607k to £1.6m) in  the past year.  Increased bank use is not  resulting in decreased agency use due to higher levels of demand. </a:t>
            </a:r>
            <a:br>
              <a:rPr lang="en-GB" sz="1000" dirty="0"/>
            </a:br>
            <a:br>
              <a:rPr lang="en-GB" sz="1000" dirty="0"/>
            </a:br>
            <a:r>
              <a:rPr lang="en-GB" sz="1000" dirty="0"/>
              <a:t> </a:t>
            </a: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5" y="2725131"/>
            <a:ext cx="1470466" cy="461665"/>
          </a:xfrm>
          <a:prstGeom prst="rect">
            <a:avLst/>
          </a:prstGeom>
          <a:noFill/>
        </p:spPr>
        <p:txBody>
          <a:bodyPr wrap="square" rtlCol="0">
            <a:spAutoFit/>
          </a:bodyPr>
          <a:lstStyle/>
          <a:p>
            <a:pPr algn="r"/>
            <a:r>
              <a:rPr lang="en-GB" sz="1200" dirty="0"/>
              <a:t>This Month: 18.78% </a:t>
            </a:r>
          </a:p>
          <a:p>
            <a:pPr algn="r"/>
            <a:r>
              <a:rPr lang="en-GB" sz="1200" dirty="0"/>
              <a:t>£3.99m</a:t>
            </a:r>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a:t>Last Month: 17.68% </a:t>
            </a:r>
          </a:p>
          <a:p>
            <a:pPr algn="r"/>
            <a:r>
              <a:rPr lang="en-GB" sz="1200" dirty="0"/>
              <a:t>£3.51m</a:t>
            </a:r>
          </a:p>
        </p:txBody>
      </p:sp>
      <p:sp>
        <p:nvSpPr>
          <p:cNvPr id="20" name="TextBox 19"/>
          <p:cNvSpPr txBox="1"/>
          <p:nvPr/>
        </p:nvSpPr>
        <p:spPr>
          <a:xfrm>
            <a:off x="415304" y="3922261"/>
            <a:ext cx="1276376" cy="461665"/>
          </a:xfrm>
          <a:prstGeom prst="rect">
            <a:avLst/>
          </a:prstGeom>
          <a:noFill/>
        </p:spPr>
        <p:txBody>
          <a:bodyPr wrap="none" rtlCol="0">
            <a:spAutoFit/>
          </a:bodyPr>
          <a:lstStyle/>
          <a:p>
            <a:pPr algn="r"/>
            <a:r>
              <a:rPr lang="en-GB" sz="1200" dirty="0"/>
              <a:t>Last Year: 14.43%</a:t>
            </a:r>
          </a:p>
          <a:p>
            <a:pPr algn="r"/>
            <a:r>
              <a:rPr lang="en-GB" sz="1200" dirty="0"/>
              <a:t>£2.82m</a:t>
            </a:r>
          </a:p>
        </p:txBody>
      </p:sp>
      <p:sp>
        <p:nvSpPr>
          <p:cNvPr id="27" name="Oval 26"/>
          <p:cNvSpPr/>
          <p:nvPr/>
        </p:nvSpPr>
        <p:spPr>
          <a:xfrm>
            <a:off x="251520" y="852757"/>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6" name="Picture 5">
            <a:extLst>
              <a:ext uri="{FF2B5EF4-FFF2-40B4-BE49-F238E27FC236}">
                <a16:creationId xmlns:a16="http://schemas.microsoft.com/office/drawing/2014/main" id="{B20E9A4A-D007-4A54-B7B3-5574D62D4C74}"/>
              </a:ext>
            </a:extLst>
          </p:cNvPr>
          <p:cNvPicPr>
            <a:picLocks noChangeAspect="1"/>
          </p:cNvPicPr>
          <p:nvPr/>
        </p:nvPicPr>
        <p:blipFill>
          <a:blip r:embed="rId3"/>
          <a:stretch>
            <a:fillRect/>
          </a:stretch>
        </p:blipFill>
        <p:spPr>
          <a:xfrm>
            <a:off x="5440838" y="4408300"/>
            <a:ext cx="3357394" cy="2304255"/>
          </a:xfrm>
          <a:prstGeom prst="rect">
            <a:avLst/>
          </a:prstGeom>
        </p:spPr>
      </p:pic>
      <p:pic>
        <p:nvPicPr>
          <p:cNvPr id="11" name="Picture 10">
            <a:extLst>
              <a:ext uri="{FF2B5EF4-FFF2-40B4-BE49-F238E27FC236}">
                <a16:creationId xmlns:a16="http://schemas.microsoft.com/office/drawing/2014/main" id="{0B7AB09E-E788-4AE0-B9F7-42AD32FD6221}"/>
              </a:ext>
            </a:extLst>
          </p:cNvPr>
          <p:cNvPicPr>
            <a:picLocks noChangeAspect="1"/>
          </p:cNvPicPr>
          <p:nvPr/>
        </p:nvPicPr>
        <p:blipFill>
          <a:blip r:embed="rId4"/>
          <a:stretch>
            <a:fillRect/>
          </a:stretch>
        </p:blipFill>
        <p:spPr>
          <a:xfrm>
            <a:off x="1852849" y="4385827"/>
            <a:ext cx="3426816" cy="2326728"/>
          </a:xfrm>
          <a:prstGeom prst="rect">
            <a:avLst/>
          </a:prstGeom>
        </p:spPr>
      </p:pic>
      <p:pic>
        <p:nvPicPr>
          <p:cNvPr id="2" name="Picture 1">
            <a:extLst>
              <a:ext uri="{FF2B5EF4-FFF2-40B4-BE49-F238E27FC236}">
                <a16:creationId xmlns:a16="http://schemas.microsoft.com/office/drawing/2014/main" id="{F60AF6ED-E90A-424E-8AA0-4D953E28F223}"/>
              </a:ext>
            </a:extLst>
          </p:cNvPr>
          <p:cNvPicPr>
            <a:picLocks noChangeAspect="1"/>
          </p:cNvPicPr>
          <p:nvPr/>
        </p:nvPicPr>
        <p:blipFill>
          <a:blip r:embed="rId5"/>
          <a:stretch>
            <a:fillRect/>
          </a:stretch>
        </p:blipFill>
        <p:spPr>
          <a:xfrm>
            <a:off x="1831515" y="2129876"/>
            <a:ext cx="3448150" cy="2135172"/>
          </a:xfrm>
          <a:prstGeom prst="rect">
            <a:avLst/>
          </a:prstGeom>
        </p:spPr>
      </p:pic>
      <p:pic>
        <p:nvPicPr>
          <p:cNvPr id="5" name="Picture 4">
            <a:extLst>
              <a:ext uri="{FF2B5EF4-FFF2-40B4-BE49-F238E27FC236}">
                <a16:creationId xmlns:a16="http://schemas.microsoft.com/office/drawing/2014/main" id="{F80B4711-071D-4DBD-878B-E6888651FB8F}"/>
              </a:ext>
            </a:extLst>
          </p:cNvPr>
          <p:cNvPicPr>
            <a:picLocks noChangeAspect="1"/>
          </p:cNvPicPr>
          <p:nvPr/>
        </p:nvPicPr>
        <p:blipFill>
          <a:blip r:embed="rId6"/>
          <a:stretch>
            <a:fillRect/>
          </a:stretch>
        </p:blipFill>
        <p:spPr>
          <a:xfrm>
            <a:off x="5461257" y="2071441"/>
            <a:ext cx="3336975" cy="2252041"/>
          </a:xfrm>
          <a:prstGeom prst="rect">
            <a:avLst/>
          </a:prstGeom>
        </p:spPr>
      </p:pic>
    </p:spTree>
    <p:extLst>
      <p:ext uri="{BB962C8B-B14F-4D97-AF65-F5344CB8AC3E}">
        <p14:creationId xmlns:p14="http://schemas.microsoft.com/office/powerpoint/2010/main" val="156386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7270" y="993719"/>
            <a:ext cx="7277408" cy="900246"/>
          </a:xfrm>
          <a:prstGeom prst="rect">
            <a:avLst/>
          </a:prstGeom>
        </p:spPr>
        <p:txBody>
          <a:bodyPr wrap="square">
            <a:spAutoFit/>
          </a:bodyPr>
          <a:lstStyle/>
          <a:p>
            <a:r>
              <a:rPr lang="en-GB" sz="1050" dirty="0"/>
              <a:t>Agency Spend increased by £237k to £2.39m, 10.78% of payroll. The increase was seen in Registered Nursing which can  be attributed to both inpatient and community teams and medical and dental.  Agency spend in corporate services had fallen considerably.</a:t>
            </a:r>
          </a:p>
          <a:p>
            <a:r>
              <a:rPr lang="en-GB" sz="1050" dirty="0"/>
              <a:t>The number of NHSI overrides has continued to rise again this cannot be wholly attributed to the HCA agency reduction programme. </a:t>
            </a:r>
          </a:p>
        </p:txBody>
      </p:sp>
      <p:sp>
        <p:nvSpPr>
          <p:cNvPr id="11" name="Oval 10"/>
          <p:cNvSpPr/>
          <p:nvPr/>
        </p:nvSpPr>
        <p:spPr>
          <a:xfrm>
            <a:off x="299407" y="812708"/>
            <a:ext cx="1254178"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5" name="Picture 4">
            <a:extLst>
              <a:ext uri="{FF2B5EF4-FFF2-40B4-BE49-F238E27FC236}">
                <a16:creationId xmlns:a16="http://schemas.microsoft.com/office/drawing/2014/main" id="{98DF028B-F7E3-4EC0-956B-60DD1D268ED7}"/>
              </a:ext>
            </a:extLst>
          </p:cNvPr>
          <p:cNvPicPr>
            <a:picLocks noChangeAspect="1"/>
          </p:cNvPicPr>
          <p:nvPr/>
        </p:nvPicPr>
        <p:blipFill>
          <a:blip r:embed="rId2"/>
          <a:stretch>
            <a:fillRect/>
          </a:stretch>
        </p:blipFill>
        <p:spPr>
          <a:xfrm>
            <a:off x="755576" y="1987779"/>
            <a:ext cx="3846046" cy="2135774"/>
          </a:xfrm>
          <a:prstGeom prst="rect">
            <a:avLst/>
          </a:prstGeom>
        </p:spPr>
      </p:pic>
      <p:pic>
        <p:nvPicPr>
          <p:cNvPr id="7" name="Picture 6">
            <a:extLst>
              <a:ext uri="{FF2B5EF4-FFF2-40B4-BE49-F238E27FC236}">
                <a16:creationId xmlns:a16="http://schemas.microsoft.com/office/drawing/2014/main" id="{43704594-0E4F-4381-91B8-05C3C8831F55}"/>
              </a:ext>
            </a:extLst>
          </p:cNvPr>
          <p:cNvPicPr>
            <a:picLocks noChangeAspect="1"/>
          </p:cNvPicPr>
          <p:nvPr/>
        </p:nvPicPr>
        <p:blipFill>
          <a:blip r:embed="rId3"/>
          <a:stretch>
            <a:fillRect/>
          </a:stretch>
        </p:blipFill>
        <p:spPr>
          <a:xfrm>
            <a:off x="4788024" y="1987779"/>
            <a:ext cx="3824716" cy="2135774"/>
          </a:xfrm>
          <a:prstGeom prst="rect">
            <a:avLst/>
          </a:prstGeom>
        </p:spPr>
      </p:pic>
      <p:pic>
        <p:nvPicPr>
          <p:cNvPr id="8" name="Picture 7">
            <a:extLst>
              <a:ext uri="{FF2B5EF4-FFF2-40B4-BE49-F238E27FC236}">
                <a16:creationId xmlns:a16="http://schemas.microsoft.com/office/drawing/2014/main" id="{CC1922CE-CEA6-4714-B113-9F1416EDF153}"/>
              </a:ext>
            </a:extLst>
          </p:cNvPr>
          <p:cNvPicPr>
            <a:picLocks noChangeAspect="1"/>
          </p:cNvPicPr>
          <p:nvPr/>
        </p:nvPicPr>
        <p:blipFill>
          <a:blip r:embed="rId4"/>
          <a:stretch>
            <a:fillRect/>
          </a:stretch>
        </p:blipFill>
        <p:spPr>
          <a:xfrm>
            <a:off x="1730950" y="4202495"/>
            <a:ext cx="5881423" cy="2500069"/>
          </a:xfrm>
          <a:prstGeom prst="rect">
            <a:avLst/>
          </a:prstGeom>
        </p:spPr>
      </p:pic>
    </p:spTree>
    <p:extLst>
      <p:ext uri="{BB962C8B-B14F-4D97-AF65-F5344CB8AC3E}">
        <p14:creationId xmlns:p14="http://schemas.microsoft.com/office/powerpoint/2010/main" val="113181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01203" y="972840"/>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HCA Agency Spend Reduction</a:t>
            </a:r>
          </a:p>
        </p:txBody>
      </p:sp>
      <p:sp>
        <p:nvSpPr>
          <p:cNvPr id="3" name="Rectangle 2"/>
          <p:cNvSpPr/>
          <p:nvPr/>
        </p:nvSpPr>
        <p:spPr>
          <a:xfrm>
            <a:off x="1607890" y="844123"/>
            <a:ext cx="7277408" cy="1708160"/>
          </a:xfrm>
          <a:prstGeom prst="rect">
            <a:avLst/>
          </a:prstGeom>
        </p:spPr>
        <p:txBody>
          <a:bodyPr wrap="square">
            <a:spAutoFit/>
          </a:bodyPr>
          <a:lstStyle/>
          <a:p>
            <a:r>
              <a:rPr lang="en-GB" sz="1050" dirty="0"/>
              <a:t>On 14 May the Trust stopped using Agency HCA workers across inpatient units.  Where a HCA Flexible Worker cannot be sourced Registered Nurses are used.    The graphs below show a sustained increase in the number of bank hours used and a corresponding decrease in agency hours.   Bank Costs from July reflect the changes to Flexible Worker pay and the national pay award.  Using Registered Nurse agency shifts instead of HCA agency shifts and increased use of NHSI price cap overrides has resulted in an increase in average cost per hour for temporary staffing although this has decreased significantly in July back to pre initiative levels.  Work continues to grow the HCA Flexible Worker bank with additional training spaces being made available for new starters.  Flexible Site workers have been introduced to try and reduce the requirement for last minute agency use which is frequently above price caps.</a:t>
            </a:r>
          </a:p>
          <a:p>
            <a:endParaRPr lang="en-GB" sz="1050" dirty="0"/>
          </a:p>
          <a:p>
            <a:endParaRPr lang="en-GB" sz="1050" dirty="0"/>
          </a:p>
        </p:txBody>
      </p:sp>
      <p:pic>
        <p:nvPicPr>
          <p:cNvPr id="18" name="Picture 17">
            <a:extLst>
              <a:ext uri="{FF2B5EF4-FFF2-40B4-BE49-F238E27FC236}">
                <a16:creationId xmlns:a16="http://schemas.microsoft.com/office/drawing/2014/main" id="{D170F178-2BDE-4B94-9B81-880057534EA9}"/>
              </a:ext>
            </a:extLst>
          </p:cNvPr>
          <p:cNvPicPr>
            <a:picLocks noChangeAspect="1"/>
          </p:cNvPicPr>
          <p:nvPr/>
        </p:nvPicPr>
        <p:blipFill>
          <a:blip r:embed="rId2"/>
          <a:stretch>
            <a:fillRect/>
          </a:stretch>
        </p:blipFill>
        <p:spPr>
          <a:xfrm>
            <a:off x="248694" y="2283726"/>
            <a:ext cx="2672663" cy="1785533"/>
          </a:xfrm>
          <a:prstGeom prst="rect">
            <a:avLst/>
          </a:prstGeom>
        </p:spPr>
      </p:pic>
      <p:pic>
        <p:nvPicPr>
          <p:cNvPr id="21" name="Picture 20">
            <a:extLst>
              <a:ext uri="{FF2B5EF4-FFF2-40B4-BE49-F238E27FC236}">
                <a16:creationId xmlns:a16="http://schemas.microsoft.com/office/drawing/2014/main" id="{506837E3-9430-49C4-ACDA-3032F2E442B4}"/>
              </a:ext>
            </a:extLst>
          </p:cNvPr>
          <p:cNvPicPr>
            <a:picLocks noChangeAspect="1"/>
          </p:cNvPicPr>
          <p:nvPr/>
        </p:nvPicPr>
        <p:blipFill>
          <a:blip r:embed="rId3"/>
          <a:stretch>
            <a:fillRect/>
          </a:stretch>
        </p:blipFill>
        <p:spPr>
          <a:xfrm>
            <a:off x="3017527" y="2283725"/>
            <a:ext cx="2903040" cy="1785533"/>
          </a:xfrm>
          <a:prstGeom prst="rect">
            <a:avLst/>
          </a:prstGeom>
        </p:spPr>
      </p:pic>
      <p:pic>
        <p:nvPicPr>
          <p:cNvPr id="22" name="Picture 21">
            <a:extLst>
              <a:ext uri="{FF2B5EF4-FFF2-40B4-BE49-F238E27FC236}">
                <a16:creationId xmlns:a16="http://schemas.microsoft.com/office/drawing/2014/main" id="{17FC4204-9232-480A-B7E8-262BE80DA69F}"/>
              </a:ext>
            </a:extLst>
          </p:cNvPr>
          <p:cNvPicPr>
            <a:picLocks noChangeAspect="1"/>
          </p:cNvPicPr>
          <p:nvPr/>
        </p:nvPicPr>
        <p:blipFill>
          <a:blip r:embed="rId4"/>
          <a:stretch>
            <a:fillRect/>
          </a:stretch>
        </p:blipFill>
        <p:spPr>
          <a:xfrm>
            <a:off x="5931942" y="2283725"/>
            <a:ext cx="2953355" cy="1787418"/>
          </a:xfrm>
          <a:prstGeom prst="rect">
            <a:avLst/>
          </a:prstGeom>
        </p:spPr>
      </p:pic>
      <p:pic>
        <p:nvPicPr>
          <p:cNvPr id="26" name="Picture 25">
            <a:extLst>
              <a:ext uri="{FF2B5EF4-FFF2-40B4-BE49-F238E27FC236}">
                <a16:creationId xmlns:a16="http://schemas.microsoft.com/office/drawing/2014/main" id="{472350CE-8A2F-4BC0-B4CB-8CF90600F476}"/>
              </a:ext>
            </a:extLst>
          </p:cNvPr>
          <p:cNvPicPr>
            <a:picLocks noChangeAspect="1"/>
          </p:cNvPicPr>
          <p:nvPr/>
        </p:nvPicPr>
        <p:blipFill>
          <a:blip r:embed="rId5"/>
          <a:stretch>
            <a:fillRect/>
          </a:stretch>
        </p:blipFill>
        <p:spPr>
          <a:xfrm>
            <a:off x="2195736" y="4091638"/>
            <a:ext cx="5832648" cy="2448272"/>
          </a:xfrm>
          <a:prstGeom prst="rect">
            <a:avLst/>
          </a:prstGeom>
        </p:spPr>
      </p:pic>
    </p:spTree>
    <p:extLst>
      <p:ext uri="{BB962C8B-B14F-4D97-AF65-F5344CB8AC3E}">
        <p14:creationId xmlns:p14="http://schemas.microsoft.com/office/powerpoint/2010/main" val="261699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2245" y="4655617"/>
            <a:ext cx="6748463" cy="1815882"/>
          </a:xfrm>
          <a:prstGeom prst="rect">
            <a:avLst/>
          </a:prstGeom>
          <a:noFill/>
        </p:spPr>
        <p:txBody>
          <a:bodyPr wrap="square" rtlCol="0">
            <a:spAutoFit/>
          </a:bodyPr>
          <a:lstStyle/>
          <a:p>
            <a:r>
              <a:rPr lang="en-GB" sz="1400" dirty="0"/>
              <a:t>The Trust overspent the payroll budget by £937k in August and is £2m overspent YTD.  Budgets and actuals have been updated to include the pay review for </a:t>
            </a:r>
            <a:r>
              <a:rPr lang="en-GB" sz="1400" dirty="0" err="1"/>
              <a:t>AfC</a:t>
            </a:r>
            <a:r>
              <a:rPr lang="en-GB" sz="1400" dirty="0"/>
              <a:t> staff with August including back pay for April, May and June. </a:t>
            </a:r>
          </a:p>
          <a:p>
            <a:r>
              <a:rPr lang="en-GB" sz="1400" dirty="0"/>
              <a:t>		August		YTD</a:t>
            </a:r>
          </a:p>
          <a:p>
            <a:pPr marL="285750" indent="-285750">
              <a:buFont typeface="Arial" panose="020B0604020202020204" pitchFamily="34" charset="0"/>
              <a:buChar char="•"/>
            </a:pPr>
            <a:r>
              <a:rPr lang="en-GB" sz="1400" dirty="0"/>
              <a:t>Older Peoples:  	+ £105k 		- £184k</a:t>
            </a:r>
          </a:p>
          <a:p>
            <a:pPr marL="285750" indent="-285750">
              <a:buFont typeface="Arial" panose="020B0604020202020204" pitchFamily="34" charset="0"/>
              <a:buChar char="•"/>
            </a:pPr>
            <a:r>
              <a:rPr lang="en-GB" sz="1400" dirty="0"/>
              <a:t>Adults: 		+ £647k 		+ £1,076K</a:t>
            </a:r>
          </a:p>
          <a:p>
            <a:pPr marL="285750" indent="-285750">
              <a:buFont typeface="Arial" panose="020B0604020202020204" pitchFamily="34" charset="0"/>
              <a:buChar char="•"/>
            </a:pPr>
            <a:r>
              <a:rPr lang="en-GB" sz="1400" dirty="0"/>
              <a:t>C&amp;YP: 		+ £274k 		+ £968K</a:t>
            </a:r>
          </a:p>
          <a:p>
            <a:pPr marL="285750" indent="-285750">
              <a:buFont typeface="Arial" panose="020B0604020202020204" pitchFamily="34" charset="0"/>
              <a:buChar char="•"/>
            </a:pPr>
            <a:r>
              <a:rPr lang="en-GB" sz="1400" dirty="0"/>
              <a:t>Corporate:	-+£59k		+£137K</a:t>
            </a:r>
          </a:p>
        </p:txBody>
      </p:sp>
      <p:sp>
        <p:nvSpPr>
          <p:cNvPr id="4" name="Oval 3"/>
          <p:cNvSpPr/>
          <p:nvPr/>
        </p:nvSpPr>
        <p:spPr>
          <a:xfrm>
            <a:off x="235281" y="980728"/>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Total Payroll Spend</a:t>
            </a:r>
          </a:p>
        </p:txBody>
      </p:sp>
      <p:pic>
        <p:nvPicPr>
          <p:cNvPr id="2" name="Picture 1">
            <a:extLst>
              <a:ext uri="{FF2B5EF4-FFF2-40B4-BE49-F238E27FC236}">
                <a16:creationId xmlns:a16="http://schemas.microsoft.com/office/drawing/2014/main" id="{2D939AF9-0E13-4773-AA37-2592AA3EB8ED}"/>
              </a:ext>
            </a:extLst>
          </p:cNvPr>
          <p:cNvPicPr>
            <a:picLocks noChangeAspect="1"/>
          </p:cNvPicPr>
          <p:nvPr/>
        </p:nvPicPr>
        <p:blipFill>
          <a:blip r:embed="rId3"/>
          <a:stretch>
            <a:fillRect/>
          </a:stretch>
        </p:blipFill>
        <p:spPr>
          <a:xfrm>
            <a:off x="1517948" y="820901"/>
            <a:ext cx="6742760" cy="3834716"/>
          </a:xfrm>
          <a:prstGeom prst="rect">
            <a:avLst/>
          </a:prstGeom>
        </p:spPr>
      </p:pic>
    </p:spTree>
    <p:extLst>
      <p:ext uri="{BB962C8B-B14F-4D97-AF65-F5344CB8AC3E}">
        <p14:creationId xmlns:p14="http://schemas.microsoft.com/office/powerpoint/2010/main" val="410529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35532" y="224950"/>
            <a:ext cx="1254178" cy="1115818"/>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Roster Publication</a:t>
            </a:r>
          </a:p>
        </p:txBody>
      </p:sp>
      <p:sp>
        <p:nvSpPr>
          <p:cNvPr id="9" name="Rectangle 8"/>
          <p:cNvSpPr/>
          <p:nvPr/>
        </p:nvSpPr>
        <p:spPr>
          <a:xfrm>
            <a:off x="537658" y="1346582"/>
            <a:ext cx="8311740" cy="2885405"/>
          </a:xfrm>
          <a:prstGeom prst="rect">
            <a:avLst/>
          </a:prstGeom>
        </p:spPr>
        <p:txBody>
          <a:bodyPr wrap="square">
            <a:spAutoFit/>
          </a:bodyPr>
          <a:lstStyle/>
          <a:p>
            <a:r>
              <a:rPr lang="en-GB" sz="1000" dirty="0"/>
              <a:t>Since the Autumn the Trust has been working to improve rostering for units on the Workforce Management System specifically :</a:t>
            </a:r>
          </a:p>
          <a:p>
            <a:pPr marL="285750" lvl="0" indent="-285750">
              <a:buFont typeface="Arial" panose="020B0604020202020204" pitchFamily="34" charset="0"/>
              <a:buChar char="•"/>
            </a:pPr>
            <a:r>
              <a:rPr lang="en-GB" sz="1000" dirty="0"/>
              <a:t>Ensuring rosters are robustly reviewed prior to publication</a:t>
            </a:r>
          </a:p>
          <a:p>
            <a:pPr marL="285750" lvl="0" indent="-285750">
              <a:buFont typeface="Arial" panose="020B0604020202020204" pitchFamily="34" charset="0"/>
              <a:buChar char="•"/>
            </a:pPr>
            <a:r>
              <a:rPr lang="en-GB" sz="1000" dirty="0"/>
              <a:t>Publishing rosters 6 weeks in advance.</a:t>
            </a:r>
          </a:p>
          <a:p>
            <a:pPr marL="285750" lvl="0" indent="-285750">
              <a:buFont typeface="Arial" panose="020B0604020202020204" pitchFamily="34" charset="0"/>
              <a:buChar char="•"/>
            </a:pPr>
            <a:r>
              <a:rPr lang="en-GB" sz="1000" dirty="0"/>
              <a:t>Sending shifts that cannot be filled by substantive workers to bank as soon as possible.</a:t>
            </a:r>
          </a:p>
          <a:p>
            <a:pPr marL="285750" lvl="0" indent="-285750">
              <a:buFont typeface="Arial" panose="020B0604020202020204" pitchFamily="34" charset="0"/>
              <a:buChar char="•"/>
            </a:pPr>
            <a:r>
              <a:rPr lang="en-GB" sz="1000" dirty="0"/>
              <a:t>Cancelling unrequired duties.</a:t>
            </a:r>
          </a:p>
          <a:p>
            <a:pPr marL="285750" lvl="0" indent="-285750">
              <a:buFont typeface="Arial" panose="020B0604020202020204" pitchFamily="34" charset="0"/>
              <a:buChar char="•"/>
            </a:pPr>
            <a:endParaRPr lang="en-GB" sz="1000" dirty="0">
              <a:effectLst/>
            </a:endParaRPr>
          </a:p>
          <a:p>
            <a:r>
              <a:rPr lang="en-GB" sz="1000" dirty="0"/>
              <a:t>Through improvement in these areas it is anticipated that staff, patient and carers satisfaction and wellbeing will increase and efficiency savings will be made as:</a:t>
            </a:r>
          </a:p>
          <a:p>
            <a:pPr marL="171450" lvl="0" indent="-171450">
              <a:buFont typeface="Arial" panose="020B0604020202020204" pitchFamily="34" charset="0"/>
              <a:buChar char="•"/>
            </a:pPr>
            <a:r>
              <a:rPr lang="en-GB" sz="1000" dirty="0"/>
              <a:t>A robust roster review process will support the effective management of unavailability and contracted hours whilst ensuring a safe skill mix and fair rostering.</a:t>
            </a:r>
          </a:p>
          <a:p>
            <a:pPr marL="171450" lvl="0" indent="-171450">
              <a:buFont typeface="Arial" panose="020B0604020202020204" pitchFamily="34" charset="0"/>
              <a:buChar char="•"/>
            </a:pPr>
            <a:r>
              <a:rPr lang="en-GB" sz="1000" dirty="0"/>
              <a:t>Publishing rosters 6 weeks in advance will support staff to plan their work and home life and enable shifts that cannot be filled to be sent to bank earlier reducing agency use.</a:t>
            </a:r>
            <a:r>
              <a:rPr lang="en-US" sz="1000" dirty="0"/>
              <a:t> Staff are unable to view their duties through Employee on Line (EOL) if rosters are not published. </a:t>
            </a:r>
            <a:endParaRPr lang="en-GB" sz="1000" dirty="0"/>
          </a:p>
          <a:p>
            <a:pPr marL="171450" lvl="0" indent="-171450">
              <a:buFont typeface="Arial" panose="020B0604020202020204" pitchFamily="34" charset="0"/>
              <a:buChar char="•"/>
            </a:pPr>
            <a:r>
              <a:rPr lang="en-GB" sz="1000" dirty="0"/>
              <a:t>Evidence suggests that sending shifts to bank earlier reduces agency spend by up to 50%.</a:t>
            </a:r>
          </a:p>
          <a:p>
            <a:pPr marL="171450" lvl="0" indent="-171450">
              <a:buFont typeface="Arial" panose="020B0604020202020204" pitchFamily="34" charset="0"/>
              <a:buChar char="•"/>
            </a:pPr>
            <a:r>
              <a:rPr lang="en-GB" sz="1000" dirty="0"/>
              <a:t>Cancelling unrequired duties means that we can accurately report on risks associated with required duties that we are unable to fill.</a:t>
            </a:r>
          </a:p>
          <a:p>
            <a:endParaRPr lang="en-GB" sz="1050" dirty="0"/>
          </a:p>
          <a:p>
            <a:r>
              <a:rPr lang="en-GB" sz="1050" dirty="0"/>
              <a:t>Wave 4 units have now been added into the number of rosters bringing the total number of units reported on to 140, 33 more than the previous month.</a:t>
            </a:r>
            <a:r>
              <a:rPr lang="en-GB" sz="1100" dirty="0"/>
              <a:t>  </a:t>
            </a:r>
            <a:r>
              <a:rPr lang="en-GB" sz="1050" dirty="0"/>
              <a:t>64</a:t>
            </a:r>
            <a:r>
              <a:rPr lang="en-GB" sz="1050" dirty="0">
                <a:effectLst/>
              </a:rPr>
              <a:t> </a:t>
            </a:r>
            <a:r>
              <a:rPr lang="en-GB" sz="1000" dirty="0"/>
              <a:t>out of the 140 rosters were published 6 weeks prior to being worked for rosters due to commence 08 October, 7 less than in the previous month. 21  remain unpublished at time of writing, 12 days after due.  </a:t>
            </a:r>
          </a:p>
        </p:txBody>
      </p:sp>
      <p:pic>
        <p:nvPicPr>
          <p:cNvPr id="7" name="Picture 6">
            <a:extLst>
              <a:ext uri="{FF2B5EF4-FFF2-40B4-BE49-F238E27FC236}">
                <a16:creationId xmlns:a16="http://schemas.microsoft.com/office/drawing/2014/main" id="{41973BA3-8577-4FC2-B191-2FFB169155E8}"/>
              </a:ext>
            </a:extLst>
          </p:cNvPr>
          <p:cNvPicPr>
            <a:picLocks noChangeAspect="1"/>
          </p:cNvPicPr>
          <p:nvPr/>
        </p:nvPicPr>
        <p:blipFill>
          <a:blip r:embed="rId3"/>
          <a:stretch>
            <a:fillRect/>
          </a:stretch>
        </p:blipFill>
        <p:spPr>
          <a:xfrm>
            <a:off x="537658" y="4365592"/>
            <a:ext cx="3746309" cy="2267458"/>
          </a:xfrm>
          <a:prstGeom prst="rect">
            <a:avLst/>
          </a:prstGeom>
        </p:spPr>
      </p:pic>
      <p:pic>
        <p:nvPicPr>
          <p:cNvPr id="8" name="Picture 7">
            <a:extLst>
              <a:ext uri="{FF2B5EF4-FFF2-40B4-BE49-F238E27FC236}">
                <a16:creationId xmlns:a16="http://schemas.microsoft.com/office/drawing/2014/main" id="{5752BCF6-1D27-4128-880C-5842BD662C85}"/>
              </a:ext>
            </a:extLst>
          </p:cNvPr>
          <p:cNvPicPr>
            <a:picLocks noChangeAspect="1"/>
          </p:cNvPicPr>
          <p:nvPr/>
        </p:nvPicPr>
        <p:blipFill>
          <a:blip r:embed="rId4"/>
          <a:stretch>
            <a:fillRect/>
          </a:stretch>
        </p:blipFill>
        <p:spPr>
          <a:xfrm>
            <a:off x="4644008" y="4365592"/>
            <a:ext cx="3948478" cy="2267458"/>
          </a:xfrm>
          <a:prstGeom prst="rect">
            <a:avLst/>
          </a:prstGeom>
        </p:spPr>
      </p:pic>
    </p:spTree>
    <p:extLst>
      <p:ext uri="{BB962C8B-B14F-4D97-AF65-F5344CB8AC3E}">
        <p14:creationId xmlns:p14="http://schemas.microsoft.com/office/powerpoint/2010/main" val="74737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579" y="995749"/>
            <a:ext cx="7020000" cy="1008112"/>
          </a:xfrm>
        </p:spPr>
        <p:txBody>
          <a:bodyPr>
            <a:noAutofit/>
          </a:bodyPr>
          <a:lstStyle/>
          <a:p>
            <a:pPr algn="just"/>
            <a:r>
              <a:rPr lang="en-GB" sz="1600" dirty="0"/>
              <a:t>The vacancy rate reduced to 12.3% in August from a peak of 13.9% in June. The Adult and Children and Young People Directorates have driven the reduction with the other two directorates remaining largely unchanged.</a:t>
            </a:r>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3" name="TextBox 12"/>
          <p:cNvSpPr txBox="1"/>
          <p:nvPr/>
        </p:nvSpPr>
        <p:spPr>
          <a:xfrm>
            <a:off x="737829" y="2329135"/>
            <a:ext cx="953851" cy="276999"/>
          </a:xfrm>
          <a:prstGeom prst="rect">
            <a:avLst/>
          </a:prstGeom>
          <a:noFill/>
        </p:spPr>
        <p:txBody>
          <a:bodyPr wrap="none" rtlCol="0">
            <a:spAutoFit/>
          </a:bodyPr>
          <a:lstStyle/>
          <a:p>
            <a:pPr algn="r"/>
            <a:r>
              <a:rPr lang="en-GB" sz="1200" dirty="0"/>
              <a:t>Target: 9.0%</a:t>
            </a:r>
          </a:p>
        </p:txBody>
      </p:sp>
      <p:sp>
        <p:nvSpPr>
          <p:cNvPr id="14" name="TextBox 13"/>
          <p:cNvSpPr txBox="1"/>
          <p:nvPr/>
        </p:nvSpPr>
        <p:spPr>
          <a:xfrm>
            <a:off x="335026" y="2725130"/>
            <a:ext cx="1356654" cy="276999"/>
          </a:xfrm>
          <a:prstGeom prst="rect">
            <a:avLst/>
          </a:prstGeom>
          <a:noFill/>
        </p:spPr>
        <p:txBody>
          <a:bodyPr wrap="none" rtlCol="0">
            <a:spAutoFit/>
          </a:bodyPr>
          <a:lstStyle/>
          <a:p>
            <a:pPr algn="r"/>
            <a:r>
              <a:rPr lang="en-GB" sz="1200" dirty="0"/>
              <a:t>This Month: 12.3%</a:t>
            </a:r>
          </a:p>
        </p:txBody>
      </p:sp>
      <p:sp>
        <p:nvSpPr>
          <p:cNvPr id="15" name="TextBox 14"/>
          <p:cNvSpPr txBox="1"/>
          <p:nvPr/>
        </p:nvSpPr>
        <p:spPr>
          <a:xfrm>
            <a:off x="338360" y="3121125"/>
            <a:ext cx="1353320" cy="276999"/>
          </a:xfrm>
          <a:prstGeom prst="rect">
            <a:avLst/>
          </a:prstGeom>
          <a:noFill/>
        </p:spPr>
        <p:txBody>
          <a:bodyPr wrap="none" rtlCol="0">
            <a:spAutoFit/>
          </a:bodyPr>
          <a:lstStyle/>
          <a:p>
            <a:pPr algn="r"/>
            <a:r>
              <a:rPr lang="en-GB" sz="1200" dirty="0"/>
              <a:t>Last Month: 12.9%</a:t>
            </a:r>
          </a:p>
        </p:txBody>
      </p:sp>
      <p:sp>
        <p:nvSpPr>
          <p:cNvPr id="16" name="TextBox 15"/>
          <p:cNvSpPr txBox="1"/>
          <p:nvPr/>
        </p:nvSpPr>
        <p:spPr>
          <a:xfrm>
            <a:off x="572399" y="3517121"/>
            <a:ext cx="1119281" cy="276999"/>
          </a:xfrm>
          <a:prstGeom prst="rect">
            <a:avLst/>
          </a:prstGeom>
          <a:noFill/>
        </p:spPr>
        <p:txBody>
          <a:bodyPr wrap="none" rtlCol="0">
            <a:spAutoFit/>
          </a:bodyPr>
          <a:lstStyle/>
          <a:p>
            <a:pPr algn="r"/>
            <a:r>
              <a:rPr lang="en-GB" sz="1200" dirty="0"/>
              <a:t>Last Year: 9.8%</a:t>
            </a:r>
          </a:p>
        </p:txBody>
      </p:sp>
      <p:pic>
        <p:nvPicPr>
          <p:cNvPr id="6" name="Picture 5" descr="Screen Clipping">
            <a:extLst>
              <a:ext uri="{FF2B5EF4-FFF2-40B4-BE49-F238E27FC236}">
                <a16:creationId xmlns:a16="http://schemas.microsoft.com/office/drawing/2014/main" id="{05F75C1A-31AC-4FB8-9E50-0AF294A5B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61" y="4485773"/>
            <a:ext cx="7829976" cy="2140374"/>
          </a:xfrm>
          <a:prstGeom prst="rect">
            <a:avLst/>
          </a:prstGeom>
        </p:spPr>
      </p:pic>
      <p:pic>
        <p:nvPicPr>
          <p:cNvPr id="7" name="Content Placeholder 6" descr="Screen Clipping">
            <a:extLst>
              <a:ext uri="{FF2B5EF4-FFF2-40B4-BE49-F238E27FC236}">
                <a16:creationId xmlns:a16="http://schemas.microsoft.com/office/drawing/2014/main" id="{438814C6-1803-4C43-994C-72399DF1BB7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58532" y="2160588"/>
            <a:ext cx="3302860" cy="2159000"/>
          </a:xfrm>
        </p:spPr>
      </p:pic>
      <p:pic>
        <p:nvPicPr>
          <p:cNvPr id="18" name="Content Placeholder 17" descr="Screen Clipping">
            <a:extLst>
              <a:ext uri="{FF2B5EF4-FFF2-40B4-BE49-F238E27FC236}">
                <a16:creationId xmlns:a16="http://schemas.microsoft.com/office/drawing/2014/main" id="{BC4D0D83-1BE4-40F4-A688-1DB1CE3769F4}"/>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454495" y="2160588"/>
            <a:ext cx="3311835" cy="2159000"/>
          </a:xfrm>
        </p:spPr>
      </p:pic>
    </p:spTree>
    <p:extLst>
      <p:ext uri="{BB962C8B-B14F-4D97-AF65-F5344CB8AC3E}">
        <p14:creationId xmlns:p14="http://schemas.microsoft.com/office/powerpoint/2010/main" val="390810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182170"/>
          </a:xfrm>
        </p:spPr>
        <p:txBody>
          <a:bodyPr>
            <a:normAutofit/>
          </a:bodyPr>
          <a:lstStyle/>
          <a:p>
            <a:pPr algn="just"/>
            <a:r>
              <a:rPr lang="en-GB" sz="1600" dirty="0"/>
              <a:t>Sickness has increased slightly to 3.72% in August from 3.60% last month. The rise has been driven by a long increase in Anxiety/Stress over the last 5 months and a recent increase in Musculoskeletal absence.</a:t>
            </a:r>
          </a:p>
        </p:txBody>
      </p:sp>
      <p:sp>
        <p:nvSpPr>
          <p:cNvPr id="13" name="Oval 12"/>
          <p:cNvSpPr/>
          <p:nvPr/>
        </p:nvSpPr>
        <p:spPr>
          <a:xfrm>
            <a:off x="293486" y="908720"/>
            <a:ext cx="1182170" cy="11821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dirty="0"/>
              <a:t>Sickness</a:t>
            </a:r>
          </a:p>
        </p:txBody>
      </p:sp>
      <p:sp>
        <p:nvSpPr>
          <p:cNvPr id="14" name="TextBox 13"/>
          <p:cNvSpPr txBox="1"/>
          <p:nvPr/>
        </p:nvSpPr>
        <p:spPr>
          <a:xfrm>
            <a:off x="659281" y="2329135"/>
            <a:ext cx="1032399" cy="276999"/>
          </a:xfrm>
          <a:prstGeom prst="rect">
            <a:avLst/>
          </a:prstGeom>
          <a:noFill/>
        </p:spPr>
        <p:txBody>
          <a:bodyPr wrap="none" rtlCol="0">
            <a:spAutoFit/>
          </a:bodyPr>
          <a:lstStyle/>
          <a:p>
            <a:pPr algn="r"/>
            <a:r>
              <a:rPr lang="en-GB" sz="1200" dirty="0"/>
              <a:t>Target: 3.50%</a:t>
            </a:r>
          </a:p>
        </p:txBody>
      </p:sp>
      <p:sp>
        <p:nvSpPr>
          <p:cNvPr id="15" name="TextBox 14"/>
          <p:cNvSpPr txBox="1"/>
          <p:nvPr/>
        </p:nvSpPr>
        <p:spPr>
          <a:xfrm>
            <a:off x="335026" y="2725130"/>
            <a:ext cx="1356654" cy="276999"/>
          </a:xfrm>
          <a:prstGeom prst="rect">
            <a:avLst/>
          </a:prstGeom>
          <a:noFill/>
        </p:spPr>
        <p:txBody>
          <a:bodyPr wrap="none" rtlCol="0">
            <a:spAutoFit/>
          </a:bodyPr>
          <a:lstStyle/>
          <a:p>
            <a:pPr algn="r"/>
            <a:r>
              <a:rPr lang="en-GB" sz="1200" dirty="0"/>
              <a:t>This Month: 3.72%</a:t>
            </a:r>
          </a:p>
        </p:txBody>
      </p:sp>
      <p:sp>
        <p:nvSpPr>
          <p:cNvPr id="16" name="TextBox 15"/>
          <p:cNvSpPr txBox="1"/>
          <p:nvPr/>
        </p:nvSpPr>
        <p:spPr>
          <a:xfrm>
            <a:off x="338360" y="3121125"/>
            <a:ext cx="1353320" cy="276999"/>
          </a:xfrm>
          <a:prstGeom prst="rect">
            <a:avLst/>
          </a:prstGeom>
          <a:noFill/>
        </p:spPr>
        <p:txBody>
          <a:bodyPr wrap="none" rtlCol="0">
            <a:spAutoFit/>
          </a:bodyPr>
          <a:lstStyle/>
          <a:p>
            <a:pPr algn="r"/>
            <a:r>
              <a:rPr lang="en-GB" sz="1200" dirty="0"/>
              <a:t>Last Month: 3.60%</a:t>
            </a:r>
          </a:p>
        </p:txBody>
      </p:sp>
      <p:sp>
        <p:nvSpPr>
          <p:cNvPr id="17" name="TextBox 16"/>
          <p:cNvSpPr txBox="1"/>
          <p:nvPr/>
        </p:nvSpPr>
        <p:spPr>
          <a:xfrm>
            <a:off x="493852" y="3517121"/>
            <a:ext cx="1197828" cy="276999"/>
          </a:xfrm>
          <a:prstGeom prst="rect">
            <a:avLst/>
          </a:prstGeom>
          <a:noFill/>
        </p:spPr>
        <p:txBody>
          <a:bodyPr wrap="none" rtlCol="0">
            <a:spAutoFit/>
          </a:bodyPr>
          <a:lstStyle/>
          <a:p>
            <a:pPr algn="r"/>
            <a:r>
              <a:rPr lang="en-GB" sz="1200" dirty="0"/>
              <a:t>Last Year: 3.94%</a:t>
            </a:r>
          </a:p>
        </p:txBody>
      </p:sp>
      <p:pic>
        <p:nvPicPr>
          <p:cNvPr id="4" name="Content Placeholder 3"/>
          <p:cNvPicPr>
            <a:picLocks noGrp="1"/>
          </p:cNvPicPr>
          <p:nvPr>
            <p:ph sz="half" idx="2"/>
          </p:nvPr>
        </p:nvPicPr>
        <p:blipFill>
          <a:blip r:embed="rId2"/>
          <a:stretch>
            <a:fillRect/>
          </a:stretch>
        </p:blipFill>
        <p:spPr>
          <a:xfrm>
            <a:off x="5454238" y="2160588"/>
            <a:ext cx="3240000" cy="2160000"/>
          </a:xfrm>
          <a:prstGeom prst="rect">
            <a:avLst/>
          </a:prstGeom>
        </p:spPr>
      </p:pic>
      <p:pic>
        <p:nvPicPr>
          <p:cNvPr id="9" name="Content Placeholder 8">
            <a:extLst>
              <a:ext uri="{FF2B5EF4-FFF2-40B4-BE49-F238E27FC236}">
                <a16:creationId xmlns:a16="http://schemas.microsoft.com/office/drawing/2014/main" id="{6C73DBFA-AC10-4521-A7F9-F870A54E77A7}"/>
              </a:ext>
            </a:extLst>
          </p:cNvPr>
          <p:cNvPicPr>
            <a:picLocks noGrp="1" noChangeAspect="1"/>
          </p:cNvPicPr>
          <p:nvPr>
            <p:ph sz="half" idx="1"/>
          </p:nvPr>
        </p:nvPicPr>
        <p:blipFill>
          <a:blip r:embed="rId3"/>
          <a:stretch>
            <a:fillRect/>
          </a:stretch>
        </p:blipFill>
        <p:spPr>
          <a:xfrm>
            <a:off x="1888166" y="2160588"/>
            <a:ext cx="3243592" cy="2159000"/>
          </a:xfrm>
          <a:prstGeom prst="rect">
            <a:avLst/>
          </a:prstGeom>
        </p:spPr>
      </p:pic>
      <p:pic>
        <p:nvPicPr>
          <p:cNvPr id="12" name="Content Placeholder 11">
            <a:extLst>
              <a:ext uri="{FF2B5EF4-FFF2-40B4-BE49-F238E27FC236}">
                <a16:creationId xmlns:a16="http://schemas.microsoft.com/office/drawing/2014/main" id="{BBABA938-86CC-4466-99FA-3D4E7E6BDE02}"/>
              </a:ext>
            </a:extLst>
          </p:cNvPr>
          <p:cNvPicPr>
            <a:picLocks noGrp="1" noChangeAspect="1"/>
          </p:cNvPicPr>
          <p:nvPr>
            <p:ph sz="half" idx="13"/>
          </p:nvPr>
        </p:nvPicPr>
        <p:blipFill>
          <a:blip r:embed="rId4"/>
          <a:stretch>
            <a:fillRect/>
          </a:stretch>
        </p:blipFill>
        <p:spPr>
          <a:xfrm>
            <a:off x="1888166" y="4500563"/>
            <a:ext cx="3243592" cy="2160000"/>
          </a:xfrm>
          <a:prstGeom prst="rect">
            <a:avLst/>
          </a:prstGeom>
        </p:spPr>
      </p:pic>
      <p:pic>
        <p:nvPicPr>
          <p:cNvPr id="18" name="Content Placeholder 17">
            <a:extLst>
              <a:ext uri="{FF2B5EF4-FFF2-40B4-BE49-F238E27FC236}">
                <a16:creationId xmlns:a16="http://schemas.microsoft.com/office/drawing/2014/main" id="{D9B998B1-71B5-485C-9C08-07C77607A4BC}"/>
              </a:ext>
            </a:extLst>
          </p:cNvPr>
          <p:cNvPicPr>
            <a:picLocks noGrp="1" noChangeAspect="1"/>
          </p:cNvPicPr>
          <p:nvPr>
            <p:ph sz="half" idx="14"/>
          </p:nvPr>
        </p:nvPicPr>
        <p:blipFill>
          <a:blip r:embed="rId5"/>
          <a:stretch>
            <a:fillRect/>
          </a:stretch>
        </p:blipFill>
        <p:spPr>
          <a:xfrm>
            <a:off x="5416212" y="4500563"/>
            <a:ext cx="3388400" cy="2159000"/>
          </a:xfrm>
          <a:prstGeom prst="rect">
            <a:avLst/>
          </a:prstGeom>
        </p:spPr>
      </p:pic>
    </p:spTree>
    <p:extLst>
      <p:ext uri="{BB962C8B-B14F-4D97-AF65-F5344CB8AC3E}">
        <p14:creationId xmlns:p14="http://schemas.microsoft.com/office/powerpoint/2010/main" val="99476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lgn="just"/>
            <a:r>
              <a:rPr lang="en-GB" sz="1600" dirty="0"/>
              <a:t>Turnover has continued it slow reduction over the last 5 months to stand at 14.2% in August. The Older Adults and Children and Young People Directorates have seen the largest reduction over the period whilst Adults Directorate has seen an increase.</a:t>
            </a:r>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Turnover</a:t>
            </a:r>
          </a:p>
        </p:txBody>
      </p:sp>
      <p:sp>
        <p:nvSpPr>
          <p:cNvPr id="13" name="TextBox 12"/>
          <p:cNvSpPr txBox="1"/>
          <p:nvPr/>
        </p:nvSpPr>
        <p:spPr>
          <a:xfrm>
            <a:off x="659282" y="2329135"/>
            <a:ext cx="1032398" cy="276999"/>
          </a:xfrm>
          <a:prstGeom prst="rect">
            <a:avLst/>
          </a:prstGeom>
          <a:noFill/>
        </p:spPr>
        <p:txBody>
          <a:bodyPr wrap="none" rtlCol="0">
            <a:spAutoFit/>
          </a:bodyPr>
          <a:lstStyle/>
          <a:p>
            <a:pPr algn="r"/>
            <a:r>
              <a:rPr lang="en-GB" sz="1200" dirty="0"/>
              <a:t>Target: 12.0%</a:t>
            </a:r>
          </a:p>
        </p:txBody>
      </p:sp>
      <p:sp>
        <p:nvSpPr>
          <p:cNvPr id="14" name="TextBox 13"/>
          <p:cNvSpPr txBox="1"/>
          <p:nvPr/>
        </p:nvSpPr>
        <p:spPr>
          <a:xfrm>
            <a:off x="335027" y="2725130"/>
            <a:ext cx="1356653" cy="276999"/>
          </a:xfrm>
          <a:prstGeom prst="rect">
            <a:avLst/>
          </a:prstGeom>
          <a:noFill/>
        </p:spPr>
        <p:txBody>
          <a:bodyPr wrap="none" rtlCol="0">
            <a:spAutoFit/>
          </a:bodyPr>
          <a:lstStyle/>
          <a:p>
            <a:pPr algn="r"/>
            <a:r>
              <a:rPr lang="en-GB" sz="1200" dirty="0"/>
              <a:t>This Month: 14.2%</a:t>
            </a:r>
          </a:p>
        </p:txBody>
      </p:sp>
      <p:sp>
        <p:nvSpPr>
          <p:cNvPr id="15" name="TextBox 14"/>
          <p:cNvSpPr txBox="1"/>
          <p:nvPr/>
        </p:nvSpPr>
        <p:spPr>
          <a:xfrm>
            <a:off x="338361" y="3121125"/>
            <a:ext cx="1353319" cy="276999"/>
          </a:xfrm>
          <a:prstGeom prst="rect">
            <a:avLst/>
          </a:prstGeom>
          <a:noFill/>
        </p:spPr>
        <p:txBody>
          <a:bodyPr wrap="none" rtlCol="0">
            <a:spAutoFit/>
          </a:bodyPr>
          <a:lstStyle/>
          <a:p>
            <a:pPr algn="r"/>
            <a:r>
              <a:rPr lang="en-GB" sz="1200" dirty="0"/>
              <a:t>Last Month: 14.3%</a:t>
            </a:r>
          </a:p>
        </p:txBody>
      </p:sp>
      <p:sp>
        <p:nvSpPr>
          <p:cNvPr id="16" name="TextBox 15"/>
          <p:cNvSpPr txBox="1"/>
          <p:nvPr/>
        </p:nvSpPr>
        <p:spPr>
          <a:xfrm>
            <a:off x="493852" y="3517121"/>
            <a:ext cx="1197828" cy="276999"/>
          </a:xfrm>
          <a:prstGeom prst="rect">
            <a:avLst/>
          </a:prstGeom>
          <a:noFill/>
        </p:spPr>
        <p:txBody>
          <a:bodyPr wrap="none" rtlCol="0">
            <a:spAutoFit/>
          </a:bodyPr>
          <a:lstStyle/>
          <a:p>
            <a:pPr algn="r"/>
            <a:r>
              <a:rPr lang="en-GB" sz="1200" dirty="0"/>
              <a:t>Last Year: 15.0%</a:t>
            </a:r>
          </a:p>
        </p:txBody>
      </p:sp>
      <p:pic>
        <p:nvPicPr>
          <p:cNvPr id="7" name="Content Placeholder 6"/>
          <p:cNvPicPr>
            <a:picLocks noGrp="1" noChangeAspect="1"/>
          </p:cNvPicPr>
          <p:nvPr>
            <p:ph sz="half" idx="13"/>
          </p:nvPr>
        </p:nvPicPr>
        <p:blipFill>
          <a:blip r:embed="rId2"/>
          <a:stretch>
            <a:fillRect/>
          </a:stretch>
        </p:blipFill>
        <p:spPr>
          <a:xfrm>
            <a:off x="5446547" y="4437112"/>
            <a:ext cx="3312349" cy="2159000"/>
          </a:xfrm>
          <a:prstGeom prst="rect">
            <a:avLst/>
          </a:prstGeom>
        </p:spPr>
      </p:pic>
      <p:pic>
        <p:nvPicPr>
          <p:cNvPr id="6" name="Content Placeholder 5">
            <a:extLst>
              <a:ext uri="{FF2B5EF4-FFF2-40B4-BE49-F238E27FC236}">
                <a16:creationId xmlns:a16="http://schemas.microsoft.com/office/drawing/2014/main" id="{5BB4B184-A573-4744-A1E1-1976C887157B}"/>
              </a:ext>
            </a:extLst>
          </p:cNvPr>
          <p:cNvPicPr>
            <a:picLocks noGrp="1" noChangeAspect="1"/>
          </p:cNvPicPr>
          <p:nvPr>
            <p:ph sz="half" idx="1"/>
          </p:nvPr>
        </p:nvPicPr>
        <p:blipFill>
          <a:blip r:embed="rId3"/>
          <a:stretch>
            <a:fillRect/>
          </a:stretch>
        </p:blipFill>
        <p:spPr>
          <a:xfrm>
            <a:off x="1800225" y="1916832"/>
            <a:ext cx="6994436" cy="2304256"/>
          </a:xfrm>
          <a:prstGeom prst="rect">
            <a:avLst/>
          </a:prstGeom>
        </p:spPr>
      </p:pic>
      <p:pic>
        <p:nvPicPr>
          <p:cNvPr id="20" name="Content Placeholder 19" descr="Screen Clipping">
            <a:extLst>
              <a:ext uri="{FF2B5EF4-FFF2-40B4-BE49-F238E27FC236}">
                <a16:creationId xmlns:a16="http://schemas.microsoft.com/office/drawing/2014/main" id="{52BA792B-23BA-4504-891D-8FC1C30764C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826588" y="4437112"/>
            <a:ext cx="3316554" cy="2159000"/>
          </a:xfrm>
        </p:spPr>
      </p:pic>
    </p:spTree>
    <p:extLst>
      <p:ext uri="{BB962C8B-B14F-4D97-AF65-F5344CB8AC3E}">
        <p14:creationId xmlns:p14="http://schemas.microsoft.com/office/powerpoint/2010/main" val="846430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15137</TotalTime>
  <Words>874</Words>
  <Application>Microsoft Office PowerPoint</Application>
  <PresentationFormat>On-screen Show (4:3)</PresentationFormat>
  <Paragraphs>68</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Segoe UI</vt:lpstr>
      <vt:lpstr>Office Theme</vt:lpstr>
      <vt:lpstr>Workforce Performance Report August 2018</vt:lpstr>
      <vt:lpstr>Bank Costs for August include April, May and June back pay for the changes to Flexible Worker pay and the national pay award.  Agencies generally increase their costs in line with the NHSI price caps.   Total temporary staffing spend increased by £478K to £3.99m, 18.78% of payroll, 4.35% more than Last year.   The majority of this increase ,3.49% has been absorbed by increased  bank use with agency use only increasing by 0.86%.  Bank use has increased by 67% (607k to £1.6m) in  the past year.  Increased bank use is not  resulting in decreased agency use due to higher levels of demand.    </vt:lpstr>
      <vt:lpstr>PowerPoint Presentation</vt:lpstr>
      <vt:lpstr>PowerPoint Presentation</vt:lpstr>
      <vt:lpstr>PowerPoint Presentation</vt:lpstr>
      <vt:lpstr>PowerPoint Presentation</vt:lpstr>
      <vt:lpstr>The vacancy rate reduced to 12.3% in August from a peak of 13.9% in June. The Adult and Children and Young People Directorates have driven the reduction with the other two directorates remaining largely unchanged.</vt:lpstr>
      <vt:lpstr>Sickness has increased slightly to 3.72% in August from 3.60% last month. The rise has been driven by a long increase in Anxiety/Stress over the last 5 months and a recent increase in Musculoskeletal absence.</vt:lpstr>
      <vt:lpstr>Turnover has continued it slow reduction over the last 5 months to stand at 14.2% in August. The Older Adults and Children and Young People Directorates have seen the largest reduction over the period whilst Adults Directorate has seen an increase.</vt:lpstr>
      <vt:lpstr>WRES </vt:lpstr>
      <vt:lpstr>WRES </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Denton Simon (RNU) Oxford Health</cp:lastModifiedBy>
  <cp:revision>1168</cp:revision>
  <cp:lastPrinted>2017-07-14T08:54:52Z</cp:lastPrinted>
  <dcterms:created xsi:type="dcterms:W3CDTF">2015-09-07T13:55:20Z</dcterms:created>
  <dcterms:modified xsi:type="dcterms:W3CDTF">2018-09-19T12:17:45Z</dcterms:modified>
</cp:coreProperties>
</file>