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2"/>
  </p:notesMasterIdLst>
  <p:handoutMasterIdLst>
    <p:handoutMasterId r:id="rId13"/>
  </p:handoutMasterIdLst>
  <p:sldIdLst>
    <p:sldId id="356" r:id="rId2"/>
    <p:sldId id="272" r:id="rId3"/>
    <p:sldId id="303" r:id="rId4"/>
    <p:sldId id="316" r:id="rId5"/>
    <p:sldId id="396" r:id="rId6"/>
    <p:sldId id="377" r:id="rId7"/>
    <p:sldId id="339" r:id="rId8"/>
    <p:sldId id="344" r:id="rId9"/>
    <p:sldId id="386" r:id="rId10"/>
    <p:sldId id="387"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86513" autoAdjust="0"/>
  </p:normalViewPr>
  <p:slideViewPr>
    <p:cSldViewPr>
      <p:cViewPr varScale="1">
        <p:scale>
          <a:sx n="71" d="100"/>
          <a:sy n="71" d="100"/>
        </p:scale>
        <p:origin x="324" y="60"/>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Indicators 1&amp; 2 - Chart showing NHS</a:t>
            </a:r>
            <a:r>
              <a:rPr lang="en-GB" sz="1000" baseline="0"/>
              <a:t> Jobs applicants ethnic origin</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White Applicants</c:v>
                </c:pt>
              </c:strCache>
            </c:strRef>
          </c:tx>
          <c:invertIfNegative val="0"/>
          <c:cat>
            <c:strRef>
              <c:f>Sheet1!$A$3:$A$14</c:f>
              <c:strCache>
                <c:ptCount val="12"/>
                <c:pt idx="0">
                  <c:v>Nov</c:v>
                </c:pt>
                <c:pt idx="1">
                  <c:v>Dec</c:v>
                </c:pt>
                <c:pt idx="2">
                  <c:v>Jan-18</c:v>
                </c:pt>
                <c:pt idx="3">
                  <c:v>Feb </c:v>
                </c:pt>
                <c:pt idx="4">
                  <c:v>March</c:v>
                </c:pt>
                <c:pt idx="5">
                  <c:v>April</c:v>
                </c:pt>
                <c:pt idx="6">
                  <c:v>May</c:v>
                </c:pt>
                <c:pt idx="7">
                  <c:v>June</c:v>
                </c:pt>
                <c:pt idx="8">
                  <c:v>July</c:v>
                </c:pt>
                <c:pt idx="9">
                  <c:v>Aug</c:v>
                </c:pt>
                <c:pt idx="10">
                  <c:v>Sep</c:v>
                </c:pt>
                <c:pt idx="11">
                  <c:v>Oct</c:v>
                </c:pt>
              </c:strCache>
            </c:strRef>
          </c:cat>
          <c:val>
            <c:numRef>
              <c:f>Sheet1!$B$3:$B$14</c:f>
              <c:numCache>
                <c:formatCode>0.00%</c:formatCode>
                <c:ptCount val="12"/>
                <c:pt idx="0">
                  <c:v>0.64600000000000002</c:v>
                </c:pt>
                <c:pt idx="1">
                  <c:v>0.65800000000000003</c:v>
                </c:pt>
                <c:pt idx="2">
                  <c:v>0.65</c:v>
                </c:pt>
                <c:pt idx="3">
                  <c:v>0.69</c:v>
                </c:pt>
                <c:pt idx="4">
                  <c:v>0.68700000000000006</c:v>
                </c:pt>
                <c:pt idx="5">
                  <c:v>0.68799999999999994</c:v>
                </c:pt>
                <c:pt idx="6">
                  <c:v>0.69</c:v>
                </c:pt>
                <c:pt idx="7">
                  <c:v>0.66200000000000003</c:v>
                </c:pt>
                <c:pt idx="8">
                  <c:v>0.70909999999999995</c:v>
                </c:pt>
                <c:pt idx="9">
                  <c:v>0.69989999999999997</c:v>
                </c:pt>
                <c:pt idx="10">
                  <c:v>0.67579999999999996</c:v>
                </c:pt>
                <c:pt idx="11">
                  <c:v>0.70550000000000002</c:v>
                </c:pt>
              </c:numCache>
            </c:numRef>
          </c:val>
          <c:extLst>
            <c:ext xmlns:c16="http://schemas.microsoft.com/office/drawing/2014/chart" uri="{C3380CC4-5D6E-409C-BE32-E72D297353CC}">
              <c16:uniqueId val="{00000000-420E-41EE-93E2-307106F3E3C6}"/>
            </c:ext>
          </c:extLst>
        </c:ser>
        <c:ser>
          <c:idx val="1"/>
          <c:order val="1"/>
          <c:tx>
            <c:strRef>
              <c:f>Sheet1!$C$2</c:f>
              <c:strCache>
                <c:ptCount val="1"/>
                <c:pt idx="0">
                  <c:v>BME applicants</c:v>
                </c:pt>
              </c:strCache>
            </c:strRef>
          </c:tx>
          <c:invertIfNegative val="0"/>
          <c:cat>
            <c:strRef>
              <c:f>Sheet1!$A$3:$A$14</c:f>
              <c:strCache>
                <c:ptCount val="12"/>
                <c:pt idx="0">
                  <c:v>Nov</c:v>
                </c:pt>
                <c:pt idx="1">
                  <c:v>Dec</c:v>
                </c:pt>
                <c:pt idx="2">
                  <c:v>Jan-18</c:v>
                </c:pt>
                <c:pt idx="3">
                  <c:v>Feb </c:v>
                </c:pt>
                <c:pt idx="4">
                  <c:v>March</c:v>
                </c:pt>
                <c:pt idx="5">
                  <c:v>April</c:v>
                </c:pt>
                <c:pt idx="6">
                  <c:v>May</c:v>
                </c:pt>
                <c:pt idx="7">
                  <c:v>June</c:v>
                </c:pt>
                <c:pt idx="8">
                  <c:v>July</c:v>
                </c:pt>
                <c:pt idx="9">
                  <c:v>Aug</c:v>
                </c:pt>
                <c:pt idx="10">
                  <c:v>Sep</c:v>
                </c:pt>
                <c:pt idx="11">
                  <c:v>Oct</c:v>
                </c:pt>
              </c:strCache>
            </c:strRef>
          </c:cat>
          <c:val>
            <c:numRef>
              <c:f>Sheet1!$C$3:$C$14</c:f>
              <c:numCache>
                <c:formatCode>0.00%</c:formatCode>
                <c:ptCount val="12"/>
                <c:pt idx="0">
                  <c:v>0.31900000000000001</c:v>
                </c:pt>
                <c:pt idx="1">
                  <c:v>0.311</c:v>
                </c:pt>
                <c:pt idx="2">
                  <c:v>0.317</c:v>
                </c:pt>
                <c:pt idx="3">
                  <c:v>0.28100000000000003</c:v>
                </c:pt>
                <c:pt idx="4">
                  <c:v>0.28399999999999997</c:v>
                </c:pt>
                <c:pt idx="5">
                  <c:v>0.27900000000000003</c:v>
                </c:pt>
                <c:pt idx="6">
                  <c:v>0.28199999999999997</c:v>
                </c:pt>
                <c:pt idx="7">
                  <c:v>0.30499999999999999</c:v>
                </c:pt>
                <c:pt idx="8">
                  <c:v>0.27010000000000001</c:v>
                </c:pt>
                <c:pt idx="9">
                  <c:v>0.27089999999999997</c:v>
                </c:pt>
                <c:pt idx="10">
                  <c:v>0.29809999999999998</c:v>
                </c:pt>
                <c:pt idx="11">
                  <c:v>0.28289999999999998</c:v>
                </c:pt>
              </c:numCache>
            </c:numRef>
          </c:val>
          <c:extLst>
            <c:ext xmlns:c16="http://schemas.microsoft.com/office/drawing/2014/chart" uri="{C3380CC4-5D6E-409C-BE32-E72D297353CC}">
              <c16:uniqueId val="{00000001-420E-41EE-93E2-307106F3E3C6}"/>
            </c:ext>
          </c:extLst>
        </c:ser>
        <c:ser>
          <c:idx val="2"/>
          <c:order val="2"/>
          <c:tx>
            <c:strRef>
              <c:f>Sheet1!$D$2</c:f>
              <c:strCache>
                <c:ptCount val="1"/>
                <c:pt idx="0">
                  <c:v>Not disclosed</c:v>
                </c:pt>
              </c:strCache>
            </c:strRef>
          </c:tx>
          <c:invertIfNegative val="0"/>
          <c:cat>
            <c:strRef>
              <c:f>Sheet1!$A$3:$A$14</c:f>
              <c:strCache>
                <c:ptCount val="12"/>
                <c:pt idx="0">
                  <c:v>Nov</c:v>
                </c:pt>
                <c:pt idx="1">
                  <c:v>Dec</c:v>
                </c:pt>
                <c:pt idx="2">
                  <c:v>Jan-18</c:v>
                </c:pt>
                <c:pt idx="3">
                  <c:v>Feb </c:v>
                </c:pt>
                <c:pt idx="4">
                  <c:v>March</c:v>
                </c:pt>
                <c:pt idx="5">
                  <c:v>April</c:v>
                </c:pt>
                <c:pt idx="6">
                  <c:v>May</c:v>
                </c:pt>
                <c:pt idx="7">
                  <c:v>June</c:v>
                </c:pt>
                <c:pt idx="8">
                  <c:v>July</c:v>
                </c:pt>
                <c:pt idx="9">
                  <c:v>Aug</c:v>
                </c:pt>
                <c:pt idx="10">
                  <c:v>Sep</c:v>
                </c:pt>
                <c:pt idx="11">
                  <c:v>Oct</c:v>
                </c:pt>
              </c:strCache>
            </c:strRef>
          </c:cat>
          <c:val>
            <c:numRef>
              <c:f>Sheet1!$D$3:$D$14</c:f>
              <c:numCache>
                <c:formatCode>0.00%</c:formatCode>
                <c:ptCount val="12"/>
                <c:pt idx="0">
                  <c:v>3.5000000000000003E-2</c:v>
                </c:pt>
                <c:pt idx="1">
                  <c:v>3.1E-2</c:v>
                </c:pt>
                <c:pt idx="2">
                  <c:v>3.3000000000000002E-2</c:v>
                </c:pt>
                <c:pt idx="3">
                  <c:v>3.2000000000000001E-2</c:v>
                </c:pt>
                <c:pt idx="4">
                  <c:v>2.9499999999999998E-2</c:v>
                </c:pt>
                <c:pt idx="5">
                  <c:v>3.2000000000000001E-2</c:v>
                </c:pt>
                <c:pt idx="6">
                  <c:v>2.8000000000000001E-2</c:v>
                </c:pt>
                <c:pt idx="7">
                  <c:v>3.4000000000000002E-2</c:v>
                </c:pt>
                <c:pt idx="8">
                  <c:v>2.0799999999999999E-2</c:v>
                </c:pt>
                <c:pt idx="9">
                  <c:v>2.92E-2</c:v>
                </c:pt>
                <c:pt idx="10">
                  <c:v>2.6100000000000002E-2</c:v>
                </c:pt>
                <c:pt idx="11">
                  <c:v>1.15E-2</c:v>
                </c:pt>
              </c:numCache>
            </c:numRef>
          </c:val>
          <c:extLst>
            <c:ext xmlns:c16="http://schemas.microsoft.com/office/drawing/2014/chart" uri="{C3380CC4-5D6E-409C-BE32-E72D297353CC}">
              <c16:uniqueId val="{00000002-420E-41EE-93E2-307106F3E3C6}"/>
            </c:ext>
          </c:extLst>
        </c:ser>
        <c:dLbls>
          <c:showLegendKey val="0"/>
          <c:showVal val="0"/>
          <c:showCatName val="0"/>
          <c:showSerName val="0"/>
          <c:showPercent val="0"/>
          <c:showBubbleSize val="0"/>
        </c:dLbls>
        <c:gapWidth val="150"/>
        <c:shape val="box"/>
        <c:axId val="102670720"/>
        <c:axId val="102672256"/>
        <c:axId val="0"/>
      </c:bar3DChart>
      <c:catAx>
        <c:axId val="102670720"/>
        <c:scaling>
          <c:orientation val="minMax"/>
        </c:scaling>
        <c:delete val="0"/>
        <c:axPos val="b"/>
        <c:numFmt formatCode="General" sourceLinked="0"/>
        <c:majorTickMark val="none"/>
        <c:minorTickMark val="none"/>
        <c:tickLblPos val="nextTo"/>
        <c:crossAx val="102672256"/>
        <c:crosses val="autoZero"/>
        <c:auto val="1"/>
        <c:lblAlgn val="ctr"/>
        <c:lblOffset val="100"/>
        <c:noMultiLvlLbl val="0"/>
      </c:catAx>
      <c:valAx>
        <c:axId val="102672256"/>
        <c:scaling>
          <c:orientation val="minMax"/>
        </c:scaling>
        <c:delete val="0"/>
        <c:axPos val="l"/>
        <c:majorGridlines/>
        <c:numFmt formatCode="0.00%" sourceLinked="1"/>
        <c:majorTickMark val="none"/>
        <c:minorTickMark val="none"/>
        <c:tickLblPos val="nextTo"/>
        <c:crossAx val="1026707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 2: Likelihood</a:t>
            </a:r>
            <a:r>
              <a:rPr lang="en-GB" sz="1000" baseline="0"/>
              <a:t> of being appointed</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Sheet1!$B$16</c:f>
              <c:strCache>
                <c:ptCount val="1"/>
                <c:pt idx="0">
                  <c:v>White Applicants</c:v>
                </c:pt>
              </c:strCache>
            </c:strRef>
          </c:tx>
          <c:invertIfNegative val="0"/>
          <c:cat>
            <c:strRef>
              <c:f>Sheet1!$A$18:$A$30</c:f>
              <c:strCache>
                <c:ptCount val="13"/>
                <c:pt idx="0">
                  <c:v>Oct</c:v>
                </c:pt>
                <c:pt idx="1">
                  <c:v>Nov</c:v>
                </c:pt>
                <c:pt idx="2">
                  <c:v>Dec</c:v>
                </c:pt>
                <c:pt idx="3">
                  <c:v>Jan-18</c:v>
                </c:pt>
                <c:pt idx="4">
                  <c:v>Feb</c:v>
                </c:pt>
                <c:pt idx="5">
                  <c:v>March</c:v>
                </c:pt>
                <c:pt idx="6">
                  <c:v>April</c:v>
                </c:pt>
                <c:pt idx="7">
                  <c:v>May</c:v>
                </c:pt>
                <c:pt idx="8">
                  <c:v>June</c:v>
                </c:pt>
                <c:pt idx="9">
                  <c:v>July</c:v>
                </c:pt>
                <c:pt idx="10">
                  <c:v>Aug</c:v>
                </c:pt>
                <c:pt idx="11">
                  <c:v>Sept</c:v>
                </c:pt>
                <c:pt idx="12">
                  <c:v>Oct</c:v>
                </c:pt>
              </c:strCache>
            </c:strRef>
          </c:cat>
          <c:val>
            <c:numRef>
              <c:f>Sheet1!$B$18:$B$30</c:f>
              <c:numCache>
                <c:formatCode>0.00%</c:formatCode>
                <c:ptCount val="13"/>
                <c:pt idx="0">
                  <c:v>0.63600000000000001</c:v>
                </c:pt>
                <c:pt idx="1">
                  <c:v>0.61199999999999999</c:v>
                </c:pt>
                <c:pt idx="2">
                  <c:v>0.68</c:v>
                </c:pt>
                <c:pt idx="3">
                  <c:v>0.69699999999999995</c:v>
                </c:pt>
                <c:pt idx="4">
                  <c:v>0.75800000000000001</c:v>
                </c:pt>
                <c:pt idx="5">
                  <c:v>0.74399999999999999</c:v>
                </c:pt>
                <c:pt idx="6">
                  <c:v>0.72499999999999998</c:v>
                </c:pt>
                <c:pt idx="7">
                  <c:v>0.71199999999999997</c:v>
                </c:pt>
                <c:pt idx="8">
                  <c:v>0.70599999999999996</c:v>
                </c:pt>
                <c:pt idx="9">
                  <c:v>0.74570000000000003</c:v>
                </c:pt>
                <c:pt idx="10">
                  <c:v>0.76239999999999997</c:v>
                </c:pt>
                <c:pt idx="11">
                  <c:v>0.76229999999999998</c:v>
                </c:pt>
                <c:pt idx="12">
                  <c:v>0.71879999999999999</c:v>
                </c:pt>
              </c:numCache>
            </c:numRef>
          </c:val>
          <c:extLst>
            <c:ext xmlns:c16="http://schemas.microsoft.com/office/drawing/2014/chart" uri="{C3380CC4-5D6E-409C-BE32-E72D297353CC}">
              <c16:uniqueId val="{00000000-6067-472C-B0FA-CF4F59AC86CA}"/>
            </c:ext>
          </c:extLst>
        </c:ser>
        <c:ser>
          <c:idx val="1"/>
          <c:order val="1"/>
          <c:tx>
            <c:strRef>
              <c:f>Sheet1!$C$16</c:f>
              <c:strCache>
                <c:ptCount val="1"/>
                <c:pt idx="0">
                  <c:v>BME applicants</c:v>
                </c:pt>
              </c:strCache>
            </c:strRef>
          </c:tx>
          <c:invertIfNegative val="0"/>
          <c:cat>
            <c:strRef>
              <c:f>Sheet1!$A$18:$A$30</c:f>
              <c:strCache>
                <c:ptCount val="13"/>
                <c:pt idx="0">
                  <c:v>Oct</c:v>
                </c:pt>
                <c:pt idx="1">
                  <c:v>Nov</c:v>
                </c:pt>
                <c:pt idx="2">
                  <c:v>Dec</c:v>
                </c:pt>
                <c:pt idx="3">
                  <c:v>Jan-18</c:v>
                </c:pt>
                <c:pt idx="4">
                  <c:v>Feb</c:v>
                </c:pt>
                <c:pt idx="5">
                  <c:v>March</c:v>
                </c:pt>
                <c:pt idx="6">
                  <c:v>April</c:v>
                </c:pt>
                <c:pt idx="7">
                  <c:v>May</c:v>
                </c:pt>
                <c:pt idx="8">
                  <c:v>June</c:v>
                </c:pt>
                <c:pt idx="9">
                  <c:v>July</c:v>
                </c:pt>
                <c:pt idx="10">
                  <c:v>Aug</c:v>
                </c:pt>
                <c:pt idx="11">
                  <c:v>Sept</c:v>
                </c:pt>
                <c:pt idx="12">
                  <c:v>Oct</c:v>
                </c:pt>
              </c:strCache>
            </c:strRef>
          </c:cat>
          <c:val>
            <c:numRef>
              <c:f>Sheet1!$C$18:$C$30</c:f>
              <c:numCache>
                <c:formatCode>0.00%</c:formatCode>
                <c:ptCount val="13"/>
                <c:pt idx="0">
                  <c:v>0.315</c:v>
                </c:pt>
                <c:pt idx="1">
                  <c:v>0.28899999999999998</c:v>
                </c:pt>
                <c:pt idx="2">
                  <c:v>0.28699999999999998</c:v>
                </c:pt>
                <c:pt idx="3">
                  <c:v>0.251</c:v>
                </c:pt>
                <c:pt idx="4">
                  <c:v>0.21</c:v>
                </c:pt>
                <c:pt idx="5">
                  <c:v>0.214</c:v>
                </c:pt>
                <c:pt idx="6">
                  <c:v>0.25700000000000001</c:v>
                </c:pt>
                <c:pt idx="7">
                  <c:v>0.247</c:v>
                </c:pt>
                <c:pt idx="8">
                  <c:v>0.26200000000000001</c:v>
                </c:pt>
                <c:pt idx="9">
                  <c:v>0.23380000000000001</c:v>
                </c:pt>
                <c:pt idx="10">
                  <c:v>0.20300000000000001</c:v>
                </c:pt>
                <c:pt idx="11">
                  <c:v>0.2213</c:v>
                </c:pt>
                <c:pt idx="12">
                  <c:v>0.27079999999999999</c:v>
                </c:pt>
              </c:numCache>
            </c:numRef>
          </c:val>
          <c:extLst>
            <c:ext xmlns:c16="http://schemas.microsoft.com/office/drawing/2014/chart" uri="{C3380CC4-5D6E-409C-BE32-E72D297353CC}">
              <c16:uniqueId val="{00000001-6067-472C-B0FA-CF4F59AC86CA}"/>
            </c:ext>
          </c:extLst>
        </c:ser>
        <c:ser>
          <c:idx val="2"/>
          <c:order val="2"/>
          <c:tx>
            <c:strRef>
              <c:f>Sheet1!$D$16</c:f>
              <c:strCache>
                <c:ptCount val="1"/>
                <c:pt idx="0">
                  <c:v>Not disclosed</c:v>
                </c:pt>
              </c:strCache>
            </c:strRef>
          </c:tx>
          <c:invertIfNegative val="0"/>
          <c:cat>
            <c:strRef>
              <c:f>Sheet1!$A$18:$A$30</c:f>
              <c:strCache>
                <c:ptCount val="13"/>
                <c:pt idx="0">
                  <c:v>Oct</c:v>
                </c:pt>
                <c:pt idx="1">
                  <c:v>Nov</c:v>
                </c:pt>
                <c:pt idx="2">
                  <c:v>Dec</c:v>
                </c:pt>
                <c:pt idx="3">
                  <c:v>Jan-18</c:v>
                </c:pt>
                <c:pt idx="4">
                  <c:v>Feb</c:v>
                </c:pt>
                <c:pt idx="5">
                  <c:v>March</c:v>
                </c:pt>
                <c:pt idx="6">
                  <c:v>April</c:v>
                </c:pt>
                <c:pt idx="7">
                  <c:v>May</c:v>
                </c:pt>
                <c:pt idx="8">
                  <c:v>June</c:v>
                </c:pt>
                <c:pt idx="9">
                  <c:v>July</c:v>
                </c:pt>
                <c:pt idx="10">
                  <c:v>Aug</c:v>
                </c:pt>
                <c:pt idx="11">
                  <c:v>Sept</c:v>
                </c:pt>
                <c:pt idx="12">
                  <c:v>Oct</c:v>
                </c:pt>
              </c:strCache>
            </c:strRef>
          </c:cat>
          <c:val>
            <c:numRef>
              <c:f>Sheet1!$D$18:$D$30</c:f>
              <c:numCache>
                <c:formatCode>0.00%</c:formatCode>
                <c:ptCount val="13"/>
                <c:pt idx="0">
                  <c:v>4.9000000000000002E-2</c:v>
                </c:pt>
                <c:pt idx="1">
                  <c:v>4.1000000000000002E-2</c:v>
                </c:pt>
                <c:pt idx="2">
                  <c:v>3.2000000000000001E-2</c:v>
                </c:pt>
                <c:pt idx="3">
                  <c:v>5.0999999999999997E-2</c:v>
                </c:pt>
                <c:pt idx="4">
                  <c:v>3.1E-2</c:v>
                </c:pt>
                <c:pt idx="5">
                  <c:v>4.2000000000000003E-2</c:v>
                </c:pt>
                <c:pt idx="6">
                  <c:v>1.7000000000000001E-2</c:v>
                </c:pt>
                <c:pt idx="7">
                  <c:v>0.04</c:v>
                </c:pt>
                <c:pt idx="8">
                  <c:v>3.2000000000000001E-2</c:v>
                </c:pt>
                <c:pt idx="9">
                  <c:v>2.0500000000000001E-2</c:v>
                </c:pt>
                <c:pt idx="10">
                  <c:v>3.4700000000000002E-2</c:v>
                </c:pt>
                <c:pt idx="11">
                  <c:v>1.6400000000000001E-2</c:v>
                </c:pt>
                <c:pt idx="12">
                  <c:v>1.04E-2</c:v>
                </c:pt>
              </c:numCache>
            </c:numRef>
          </c:val>
          <c:extLst>
            <c:ext xmlns:c16="http://schemas.microsoft.com/office/drawing/2014/chart" uri="{C3380CC4-5D6E-409C-BE32-E72D297353CC}">
              <c16:uniqueId val="{00000002-6067-472C-B0FA-CF4F59AC86CA}"/>
            </c:ext>
          </c:extLst>
        </c:ser>
        <c:dLbls>
          <c:showLegendKey val="0"/>
          <c:showVal val="0"/>
          <c:showCatName val="0"/>
          <c:showSerName val="0"/>
          <c:showPercent val="0"/>
          <c:showBubbleSize val="0"/>
        </c:dLbls>
        <c:gapWidth val="150"/>
        <c:shape val="box"/>
        <c:axId val="84496384"/>
        <c:axId val="84497920"/>
        <c:axId val="0"/>
      </c:bar3DChart>
      <c:catAx>
        <c:axId val="84496384"/>
        <c:scaling>
          <c:orientation val="minMax"/>
        </c:scaling>
        <c:delete val="0"/>
        <c:axPos val="b"/>
        <c:numFmt formatCode="General" sourceLinked="0"/>
        <c:majorTickMark val="none"/>
        <c:minorTickMark val="none"/>
        <c:tickLblPos val="nextTo"/>
        <c:crossAx val="84497920"/>
        <c:crosses val="autoZero"/>
        <c:auto val="1"/>
        <c:lblAlgn val="ctr"/>
        <c:lblOffset val="100"/>
        <c:noMultiLvlLbl val="0"/>
      </c:catAx>
      <c:valAx>
        <c:axId val="84497920"/>
        <c:scaling>
          <c:orientation val="minMax"/>
        </c:scaling>
        <c:delete val="0"/>
        <c:axPos val="l"/>
        <c:majorGridlines/>
        <c:numFmt formatCode="0.00%" sourceLinked="1"/>
        <c:majorTickMark val="none"/>
        <c:minorTickMark val="none"/>
        <c:tickLblPos val="nextTo"/>
        <c:crossAx val="84496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3: Likelihood</a:t>
            </a:r>
            <a:r>
              <a:rPr lang="en-GB" sz="800" baseline="0"/>
              <a:t> of BME staff entering disciplinary process</a:t>
            </a:r>
          </a:p>
          <a:p>
            <a:pPr>
              <a:defRPr/>
            </a:pPr>
            <a:r>
              <a:rPr lang="en-GB" sz="800" baseline="0"/>
              <a:t>Note: 83% of staff are white, 17% from other groups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Sheet1!$B$33</c:f>
              <c:strCache>
                <c:ptCount val="1"/>
                <c:pt idx="0">
                  <c:v>White </c:v>
                </c:pt>
              </c:strCache>
            </c:strRef>
          </c:tx>
          <c:invertIfNegative val="0"/>
          <c:cat>
            <c:strRef>
              <c:f>Sheet1!$A$34:$A$45</c:f>
              <c:strCache>
                <c:ptCount val="12"/>
                <c:pt idx="0">
                  <c:v>Nov</c:v>
                </c:pt>
                <c:pt idx="1">
                  <c:v>Dec</c:v>
                </c:pt>
                <c:pt idx="2">
                  <c:v>Jan-18</c:v>
                </c:pt>
                <c:pt idx="3">
                  <c:v>Feb</c:v>
                </c:pt>
                <c:pt idx="4">
                  <c:v>March</c:v>
                </c:pt>
                <c:pt idx="5">
                  <c:v>April</c:v>
                </c:pt>
                <c:pt idx="6">
                  <c:v>May</c:v>
                </c:pt>
                <c:pt idx="7">
                  <c:v>June</c:v>
                </c:pt>
                <c:pt idx="8">
                  <c:v>July</c:v>
                </c:pt>
                <c:pt idx="9">
                  <c:v>Aug</c:v>
                </c:pt>
                <c:pt idx="10">
                  <c:v>Sept</c:v>
                </c:pt>
                <c:pt idx="11">
                  <c:v>Oct</c:v>
                </c:pt>
              </c:strCache>
            </c:strRef>
          </c:cat>
          <c:val>
            <c:numRef>
              <c:f>Sheet1!$B$34:$B$45</c:f>
              <c:numCache>
                <c:formatCode>0.00%</c:formatCode>
                <c:ptCount val="12"/>
                <c:pt idx="0">
                  <c:v>0.69</c:v>
                </c:pt>
                <c:pt idx="1">
                  <c:v>0.69</c:v>
                </c:pt>
                <c:pt idx="2">
                  <c:v>0.75</c:v>
                </c:pt>
                <c:pt idx="3">
                  <c:v>0.67</c:v>
                </c:pt>
                <c:pt idx="4">
                  <c:v>0.67</c:v>
                </c:pt>
                <c:pt idx="5">
                  <c:v>0.75</c:v>
                </c:pt>
                <c:pt idx="6">
                  <c:v>0.65</c:v>
                </c:pt>
                <c:pt idx="7">
                  <c:v>0.48</c:v>
                </c:pt>
                <c:pt idx="8">
                  <c:v>0.5</c:v>
                </c:pt>
                <c:pt idx="9">
                  <c:v>0.5</c:v>
                </c:pt>
                <c:pt idx="10">
                  <c:v>0.47</c:v>
                </c:pt>
                <c:pt idx="11">
                  <c:v>0.45</c:v>
                </c:pt>
              </c:numCache>
            </c:numRef>
          </c:val>
          <c:extLst>
            <c:ext xmlns:c16="http://schemas.microsoft.com/office/drawing/2014/chart" uri="{C3380CC4-5D6E-409C-BE32-E72D297353CC}">
              <c16:uniqueId val="{00000000-77EF-4988-8B44-CC6ECC12B64C}"/>
            </c:ext>
          </c:extLst>
        </c:ser>
        <c:ser>
          <c:idx val="1"/>
          <c:order val="1"/>
          <c:tx>
            <c:strRef>
              <c:f>Sheet1!$C$33</c:f>
              <c:strCache>
                <c:ptCount val="1"/>
                <c:pt idx="0">
                  <c:v>BME </c:v>
                </c:pt>
              </c:strCache>
            </c:strRef>
          </c:tx>
          <c:invertIfNegative val="0"/>
          <c:cat>
            <c:strRef>
              <c:f>Sheet1!$A$34:$A$45</c:f>
              <c:strCache>
                <c:ptCount val="12"/>
                <c:pt idx="0">
                  <c:v>Nov</c:v>
                </c:pt>
                <c:pt idx="1">
                  <c:v>Dec</c:v>
                </c:pt>
                <c:pt idx="2">
                  <c:v>Jan-18</c:v>
                </c:pt>
                <c:pt idx="3">
                  <c:v>Feb</c:v>
                </c:pt>
                <c:pt idx="4">
                  <c:v>March</c:v>
                </c:pt>
                <c:pt idx="5">
                  <c:v>April</c:v>
                </c:pt>
                <c:pt idx="6">
                  <c:v>May</c:v>
                </c:pt>
                <c:pt idx="7">
                  <c:v>June</c:v>
                </c:pt>
                <c:pt idx="8">
                  <c:v>July</c:v>
                </c:pt>
                <c:pt idx="9">
                  <c:v>Aug</c:v>
                </c:pt>
                <c:pt idx="10">
                  <c:v>Sept</c:v>
                </c:pt>
                <c:pt idx="11">
                  <c:v>Oct</c:v>
                </c:pt>
              </c:strCache>
            </c:strRef>
          </c:cat>
          <c:val>
            <c:numRef>
              <c:f>Sheet1!$C$34:$C$45</c:f>
              <c:numCache>
                <c:formatCode>0.00%</c:formatCode>
                <c:ptCount val="12"/>
                <c:pt idx="0">
                  <c:v>0.25</c:v>
                </c:pt>
                <c:pt idx="1">
                  <c:v>0.25</c:v>
                </c:pt>
                <c:pt idx="2">
                  <c:v>0.25</c:v>
                </c:pt>
                <c:pt idx="3">
                  <c:v>0.33</c:v>
                </c:pt>
                <c:pt idx="4">
                  <c:v>0.33</c:v>
                </c:pt>
                <c:pt idx="5">
                  <c:v>0.25</c:v>
                </c:pt>
                <c:pt idx="6">
                  <c:v>0.35</c:v>
                </c:pt>
                <c:pt idx="7">
                  <c:v>0.52</c:v>
                </c:pt>
                <c:pt idx="8">
                  <c:v>0.5</c:v>
                </c:pt>
                <c:pt idx="9">
                  <c:v>0.5</c:v>
                </c:pt>
                <c:pt idx="10">
                  <c:v>0.53</c:v>
                </c:pt>
                <c:pt idx="11">
                  <c:v>0.55000000000000004</c:v>
                </c:pt>
              </c:numCache>
            </c:numRef>
          </c:val>
          <c:extLst>
            <c:ext xmlns:c16="http://schemas.microsoft.com/office/drawing/2014/chart" uri="{C3380CC4-5D6E-409C-BE32-E72D297353CC}">
              <c16:uniqueId val="{00000001-77EF-4988-8B44-CC6ECC12B64C}"/>
            </c:ext>
          </c:extLst>
        </c:ser>
        <c:ser>
          <c:idx val="2"/>
          <c:order val="2"/>
          <c:tx>
            <c:strRef>
              <c:f>Sheet1!$D$33</c:f>
              <c:strCache>
                <c:ptCount val="1"/>
                <c:pt idx="0">
                  <c:v>Not disclosed</c:v>
                </c:pt>
              </c:strCache>
            </c:strRef>
          </c:tx>
          <c:invertIfNegative val="0"/>
          <c:cat>
            <c:strRef>
              <c:f>Sheet1!$A$34:$A$45</c:f>
              <c:strCache>
                <c:ptCount val="12"/>
                <c:pt idx="0">
                  <c:v>Nov</c:v>
                </c:pt>
                <c:pt idx="1">
                  <c:v>Dec</c:v>
                </c:pt>
                <c:pt idx="2">
                  <c:v>Jan-18</c:v>
                </c:pt>
                <c:pt idx="3">
                  <c:v>Feb</c:v>
                </c:pt>
                <c:pt idx="4">
                  <c:v>March</c:v>
                </c:pt>
                <c:pt idx="5">
                  <c:v>April</c:v>
                </c:pt>
                <c:pt idx="6">
                  <c:v>May</c:v>
                </c:pt>
                <c:pt idx="7">
                  <c:v>June</c:v>
                </c:pt>
                <c:pt idx="8">
                  <c:v>July</c:v>
                </c:pt>
                <c:pt idx="9">
                  <c:v>Aug</c:v>
                </c:pt>
                <c:pt idx="10">
                  <c:v>Sept</c:v>
                </c:pt>
                <c:pt idx="11">
                  <c:v>Oct</c:v>
                </c:pt>
              </c:strCache>
            </c:strRef>
          </c:cat>
          <c:val>
            <c:numRef>
              <c:f>Sheet1!$D$34:$D$45</c:f>
              <c:numCache>
                <c:formatCode>0.00%</c:formatCode>
                <c:ptCount val="12"/>
                <c:pt idx="0">
                  <c:v>0.06</c:v>
                </c:pt>
                <c:pt idx="1">
                  <c:v>0.06</c:v>
                </c:pt>
                <c:pt idx="2">
                  <c:v>0</c:v>
                </c:pt>
                <c:pt idx="3">
                  <c:v>0</c:v>
                </c:pt>
                <c:pt idx="4">
                  <c:v>0</c:v>
                </c:pt>
              </c:numCache>
            </c:numRef>
          </c:val>
          <c:extLst>
            <c:ext xmlns:c16="http://schemas.microsoft.com/office/drawing/2014/chart" uri="{C3380CC4-5D6E-409C-BE32-E72D297353CC}">
              <c16:uniqueId val="{00000002-77EF-4988-8B44-CC6ECC12B64C}"/>
            </c:ext>
          </c:extLst>
        </c:ser>
        <c:dLbls>
          <c:showLegendKey val="0"/>
          <c:showVal val="0"/>
          <c:showCatName val="0"/>
          <c:showSerName val="0"/>
          <c:showPercent val="0"/>
          <c:showBubbleSize val="0"/>
        </c:dLbls>
        <c:gapWidth val="150"/>
        <c:shape val="box"/>
        <c:axId val="84521728"/>
        <c:axId val="84523264"/>
        <c:axId val="0"/>
      </c:bar3DChart>
      <c:catAx>
        <c:axId val="84521728"/>
        <c:scaling>
          <c:orientation val="minMax"/>
        </c:scaling>
        <c:delete val="0"/>
        <c:axPos val="b"/>
        <c:numFmt formatCode="General" sourceLinked="0"/>
        <c:majorTickMark val="none"/>
        <c:minorTickMark val="none"/>
        <c:tickLblPos val="nextTo"/>
        <c:crossAx val="84523264"/>
        <c:crosses val="autoZero"/>
        <c:auto val="1"/>
        <c:lblAlgn val="ctr"/>
        <c:lblOffset val="100"/>
        <c:noMultiLvlLbl val="0"/>
      </c:catAx>
      <c:valAx>
        <c:axId val="84523264"/>
        <c:scaling>
          <c:orientation val="minMax"/>
        </c:scaling>
        <c:delete val="0"/>
        <c:axPos val="l"/>
        <c:majorGridlines/>
        <c:numFmt formatCode="0.00%" sourceLinked="1"/>
        <c:majorTickMark val="none"/>
        <c:minorTickMark val="none"/>
        <c:tickLblPos val="nextTo"/>
        <c:crossAx val="8452172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a:t>Percentage</a:t>
            </a:r>
            <a:r>
              <a:rPr lang="en-GB" sz="1000" baseline="0"/>
              <a:t> experiencing bullying from patients</a:t>
            </a:r>
            <a:endParaRPr lang="en-GB"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Sheet1!$B$49</c:f>
              <c:strCache>
                <c:ptCount val="1"/>
                <c:pt idx="0">
                  <c:v>White </c:v>
                </c:pt>
              </c:strCache>
            </c:strRef>
          </c:tx>
          <c:spPr>
            <a:solidFill>
              <a:schemeClr val="accent1"/>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Sheet1!$B$50:$B$53</c:f>
              <c:numCache>
                <c:formatCode>0%</c:formatCode>
                <c:ptCount val="4"/>
                <c:pt idx="0" formatCode="0.00%">
                  <c:v>0.34279999999999999</c:v>
                </c:pt>
                <c:pt idx="1">
                  <c:v>0.28999999999999998</c:v>
                </c:pt>
                <c:pt idx="2">
                  <c:v>0.25</c:v>
                </c:pt>
                <c:pt idx="3">
                  <c:v>0.28000000000000003</c:v>
                </c:pt>
              </c:numCache>
            </c:numRef>
          </c:val>
          <c:extLst>
            <c:ext xmlns:c16="http://schemas.microsoft.com/office/drawing/2014/chart" uri="{C3380CC4-5D6E-409C-BE32-E72D297353CC}">
              <c16:uniqueId val="{00000000-9203-4292-829F-0A7F03764B22}"/>
            </c:ext>
          </c:extLst>
        </c:ser>
        <c:ser>
          <c:idx val="1"/>
          <c:order val="1"/>
          <c:tx>
            <c:strRef>
              <c:f>Sheet1!$C$49</c:f>
              <c:strCache>
                <c:ptCount val="1"/>
                <c:pt idx="0">
                  <c:v>BME </c:v>
                </c:pt>
              </c:strCache>
            </c:strRef>
          </c:tx>
          <c:spPr>
            <a:solidFill>
              <a:schemeClr val="accent2"/>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Sheet1!$C$50:$C$53</c:f>
              <c:numCache>
                <c:formatCode>0%</c:formatCode>
                <c:ptCount val="4"/>
                <c:pt idx="0">
                  <c:v>0.43</c:v>
                </c:pt>
                <c:pt idx="1">
                  <c:v>0.27</c:v>
                </c:pt>
                <c:pt idx="2">
                  <c:v>0.33</c:v>
                </c:pt>
                <c:pt idx="3">
                  <c:v>0.27</c:v>
                </c:pt>
              </c:numCache>
            </c:numRef>
          </c:val>
          <c:extLst>
            <c:ext xmlns:c16="http://schemas.microsoft.com/office/drawing/2014/chart" uri="{C3380CC4-5D6E-409C-BE32-E72D297353CC}">
              <c16:uniqueId val="{00000001-9203-4292-829F-0A7F03764B22}"/>
            </c:ext>
          </c:extLst>
        </c:ser>
        <c:dLbls>
          <c:showLegendKey val="0"/>
          <c:showVal val="0"/>
          <c:showCatName val="0"/>
          <c:showSerName val="0"/>
          <c:showPercent val="0"/>
          <c:showBubbleSize val="0"/>
        </c:dLbls>
        <c:gapWidth val="150"/>
        <c:shape val="box"/>
        <c:axId val="95020160"/>
        <c:axId val="95021696"/>
        <c:axId val="0"/>
      </c:bar3DChart>
      <c:catAx>
        <c:axId val="9502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1696"/>
        <c:crosses val="autoZero"/>
        <c:auto val="1"/>
        <c:lblAlgn val="ctr"/>
        <c:lblOffset val="100"/>
        <c:noMultiLvlLbl val="0"/>
      </c:catAx>
      <c:valAx>
        <c:axId val="95021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6: Bullying by staff</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Sheet1!$B$64</c:f>
              <c:strCache>
                <c:ptCount val="1"/>
                <c:pt idx="0">
                  <c:v>White </c:v>
                </c:pt>
              </c:strCache>
            </c:strRef>
          </c:tx>
          <c:invertIfNegative val="0"/>
          <c:cat>
            <c:numRef>
              <c:f>Sheet1!$A$65:$A$68</c:f>
              <c:numCache>
                <c:formatCode>General</c:formatCode>
                <c:ptCount val="4"/>
                <c:pt idx="0">
                  <c:v>2014</c:v>
                </c:pt>
                <c:pt idx="1">
                  <c:v>2015</c:v>
                </c:pt>
                <c:pt idx="2">
                  <c:v>2016</c:v>
                </c:pt>
                <c:pt idx="3">
                  <c:v>2017</c:v>
                </c:pt>
              </c:numCache>
            </c:numRef>
          </c:cat>
          <c:val>
            <c:numRef>
              <c:f>Sheet1!$B$65:$B$68</c:f>
              <c:numCache>
                <c:formatCode>0%</c:formatCode>
                <c:ptCount val="4"/>
                <c:pt idx="0" formatCode="0.00%">
                  <c:v>0.16900000000000001</c:v>
                </c:pt>
                <c:pt idx="1">
                  <c:v>0.21</c:v>
                </c:pt>
                <c:pt idx="2">
                  <c:v>0.27</c:v>
                </c:pt>
                <c:pt idx="3">
                  <c:v>0.21</c:v>
                </c:pt>
              </c:numCache>
            </c:numRef>
          </c:val>
          <c:extLst>
            <c:ext xmlns:c16="http://schemas.microsoft.com/office/drawing/2014/chart" uri="{C3380CC4-5D6E-409C-BE32-E72D297353CC}">
              <c16:uniqueId val="{00000000-892D-40F7-9906-89A8EE92C86B}"/>
            </c:ext>
          </c:extLst>
        </c:ser>
        <c:ser>
          <c:idx val="0"/>
          <c:order val="1"/>
          <c:tx>
            <c:strRef>
              <c:f>Sheet1!$C$64</c:f>
              <c:strCache>
                <c:ptCount val="1"/>
                <c:pt idx="0">
                  <c:v>BME </c:v>
                </c:pt>
              </c:strCache>
            </c:strRef>
          </c:tx>
          <c:invertIfNegative val="0"/>
          <c:cat>
            <c:numRef>
              <c:f>Sheet1!$A$65:$A$68</c:f>
              <c:numCache>
                <c:formatCode>General</c:formatCode>
                <c:ptCount val="4"/>
                <c:pt idx="0">
                  <c:v>2014</c:v>
                </c:pt>
                <c:pt idx="1">
                  <c:v>2015</c:v>
                </c:pt>
                <c:pt idx="2">
                  <c:v>2016</c:v>
                </c:pt>
                <c:pt idx="3">
                  <c:v>2017</c:v>
                </c:pt>
              </c:numCache>
            </c:numRef>
          </c:cat>
          <c:val>
            <c:numRef>
              <c:f>Sheet1!$C$65:$C$68</c:f>
              <c:numCache>
                <c:formatCode>0%</c:formatCode>
                <c:ptCount val="4"/>
                <c:pt idx="0">
                  <c:v>0.24</c:v>
                </c:pt>
                <c:pt idx="1">
                  <c:v>0.27</c:v>
                </c:pt>
                <c:pt idx="2">
                  <c:v>0.33</c:v>
                </c:pt>
                <c:pt idx="3">
                  <c:v>0.25</c:v>
                </c:pt>
              </c:numCache>
            </c:numRef>
          </c:val>
          <c:extLst>
            <c:ext xmlns:c16="http://schemas.microsoft.com/office/drawing/2014/chart" uri="{C3380CC4-5D6E-409C-BE32-E72D297353CC}">
              <c16:uniqueId val="{00000001-892D-40F7-9906-89A8EE92C86B}"/>
            </c:ext>
          </c:extLst>
        </c:ser>
        <c:dLbls>
          <c:showLegendKey val="0"/>
          <c:showVal val="0"/>
          <c:showCatName val="0"/>
          <c:showSerName val="0"/>
          <c:showPercent val="0"/>
          <c:showBubbleSize val="0"/>
        </c:dLbls>
        <c:gapWidth val="150"/>
        <c:shape val="box"/>
        <c:axId val="95412992"/>
        <c:axId val="95414528"/>
        <c:axId val="0"/>
      </c:bar3DChart>
      <c:catAx>
        <c:axId val="95412992"/>
        <c:scaling>
          <c:orientation val="minMax"/>
        </c:scaling>
        <c:delete val="0"/>
        <c:axPos val="b"/>
        <c:numFmt formatCode="General" sourceLinked="1"/>
        <c:majorTickMark val="none"/>
        <c:minorTickMark val="none"/>
        <c:tickLblPos val="nextTo"/>
        <c:crossAx val="95414528"/>
        <c:crosses val="autoZero"/>
        <c:auto val="1"/>
        <c:lblAlgn val="ctr"/>
        <c:lblOffset val="100"/>
        <c:noMultiLvlLbl val="0"/>
      </c:catAx>
      <c:valAx>
        <c:axId val="95414528"/>
        <c:scaling>
          <c:orientation val="minMax"/>
        </c:scaling>
        <c:delete val="0"/>
        <c:axPos val="l"/>
        <c:majorGridlines/>
        <c:numFmt formatCode="0.00%" sourceLinked="1"/>
        <c:majorTickMark val="none"/>
        <c:minorTickMark val="none"/>
        <c:tickLblPos val="nextTo"/>
        <c:crossAx val="9541299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7: %age believing Trust provides equal</a:t>
            </a:r>
            <a:r>
              <a:rPr lang="en-GB" sz="800" baseline="0"/>
              <a:t> opportunities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Sheet1!$B$84</c:f>
              <c:strCache>
                <c:ptCount val="1"/>
                <c:pt idx="0">
                  <c:v>White</c:v>
                </c:pt>
              </c:strCache>
            </c:strRef>
          </c:tx>
          <c:invertIfNegative val="0"/>
          <c:cat>
            <c:numRef>
              <c:f>Sheet1!$A$85:$A$88</c:f>
              <c:numCache>
                <c:formatCode>General</c:formatCode>
                <c:ptCount val="4"/>
                <c:pt idx="0">
                  <c:v>2014</c:v>
                </c:pt>
                <c:pt idx="1">
                  <c:v>2015</c:v>
                </c:pt>
                <c:pt idx="2">
                  <c:v>2016</c:v>
                </c:pt>
                <c:pt idx="3">
                  <c:v>2017</c:v>
                </c:pt>
              </c:numCache>
            </c:numRef>
          </c:cat>
          <c:val>
            <c:numRef>
              <c:f>Sheet1!$B$85:$B$88</c:f>
              <c:numCache>
                <c:formatCode>0%</c:formatCode>
                <c:ptCount val="4"/>
                <c:pt idx="0" formatCode="0.00%">
                  <c:v>0.9325</c:v>
                </c:pt>
                <c:pt idx="1">
                  <c:v>0.89</c:v>
                </c:pt>
                <c:pt idx="2">
                  <c:v>0.9</c:v>
                </c:pt>
                <c:pt idx="3">
                  <c:v>0.89</c:v>
                </c:pt>
              </c:numCache>
            </c:numRef>
          </c:val>
          <c:extLst>
            <c:ext xmlns:c16="http://schemas.microsoft.com/office/drawing/2014/chart" uri="{C3380CC4-5D6E-409C-BE32-E72D297353CC}">
              <c16:uniqueId val="{00000000-BA37-4BD3-81FC-6D1E99683056}"/>
            </c:ext>
          </c:extLst>
        </c:ser>
        <c:ser>
          <c:idx val="1"/>
          <c:order val="1"/>
          <c:tx>
            <c:strRef>
              <c:f>Sheet1!$C$84</c:f>
              <c:strCache>
                <c:ptCount val="1"/>
                <c:pt idx="0">
                  <c:v>BME</c:v>
                </c:pt>
              </c:strCache>
            </c:strRef>
          </c:tx>
          <c:invertIfNegative val="0"/>
          <c:cat>
            <c:numRef>
              <c:f>Sheet1!$A$85:$A$88</c:f>
              <c:numCache>
                <c:formatCode>General</c:formatCode>
                <c:ptCount val="4"/>
                <c:pt idx="0">
                  <c:v>2014</c:v>
                </c:pt>
                <c:pt idx="1">
                  <c:v>2015</c:v>
                </c:pt>
                <c:pt idx="2">
                  <c:v>2016</c:v>
                </c:pt>
                <c:pt idx="3">
                  <c:v>2017</c:v>
                </c:pt>
              </c:numCache>
            </c:numRef>
          </c:cat>
          <c:val>
            <c:numRef>
              <c:f>Sheet1!$C$85:$C$88</c:f>
              <c:numCache>
                <c:formatCode>0%</c:formatCode>
                <c:ptCount val="4"/>
                <c:pt idx="0" formatCode="0.00%">
                  <c:v>0.93330000000000002</c:v>
                </c:pt>
                <c:pt idx="1">
                  <c:v>0.71</c:v>
                </c:pt>
                <c:pt idx="2">
                  <c:v>0.73</c:v>
                </c:pt>
                <c:pt idx="3">
                  <c:v>0.77</c:v>
                </c:pt>
              </c:numCache>
            </c:numRef>
          </c:val>
          <c:extLst>
            <c:ext xmlns:c16="http://schemas.microsoft.com/office/drawing/2014/chart" uri="{C3380CC4-5D6E-409C-BE32-E72D297353CC}">
              <c16:uniqueId val="{00000001-BA37-4BD3-81FC-6D1E99683056}"/>
            </c:ext>
          </c:extLst>
        </c:ser>
        <c:dLbls>
          <c:showLegendKey val="0"/>
          <c:showVal val="0"/>
          <c:showCatName val="0"/>
          <c:showSerName val="0"/>
          <c:showPercent val="0"/>
          <c:showBubbleSize val="0"/>
        </c:dLbls>
        <c:gapWidth val="150"/>
        <c:shape val="box"/>
        <c:axId val="95445376"/>
        <c:axId val="95446912"/>
        <c:axId val="0"/>
      </c:bar3DChart>
      <c:catAx>
        <c:axId val="95445376"/>
        <c:scaling>
          <c:orientation val="minMax"/>
        </c:scaling>
        <c:delete val="0"/>
        <c:axPos val="b"/>
        <c:numFmt formatCode="General" sourceLinked="1"/>
        <c:majorTickMark val="none"/>
        <c:minorTickMark val="none"/>
        <c:tickLblPos val="nextTo"/>
        <c:crossAx val="95446912"/>
        <c:crosses val="autoZero"/>
        <c:auto val="1"/>
        <c:lblAlgn val="ctr"/>
        <c:lblOffset val="100"/>
        <c:noMultiLvlLbl val="0"/>
      </c:catAx>
      <c:valAx>
        <c:axId val="95446912"/>
        <c:scaling>
          <c:orientation val="minMax"/>
        </c:scaling>
        <c:delete val="0"/>
        <c:axPos val="l"/>
        <c:majorGridlines/>
        <c:numFmt formatCode="0.00%" sourceLinked="1"/>
        <c:majorTickMark val="none"/>
        <c:minorTickMark val="none"/>
        <c:tickLblPos val="nextTo"/>
        <c:crossAx val="95445376"/>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22/11/2018</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22/11/2018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2</a:t>
            </a:fld>
            <a:endParaRPr lang="en-GB"/>
          </a:p>
        </p:txBody>
      </p:sp>
    </p:spTree>
    <p:extLst>
      <p:ext uri="{BB962C8B-B14F-4D97-AF65-F5344CB8AC3E}">
        <p14:creationId xmlns:p14="http://schemas.microsoft.com/office/powerpoint/2010/main" val="287537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86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22/11/2018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22/11/2018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Workforce Performance Report (October 2018)</a:t>
            </a:r>
            <a:br>
              <a:rPr lang="en-GB" sz="1200" b="1" dirty="0">
                <a:latin typeface="Segoe UI" panose="020B0502040204020203" pitchFamily="34" charset="0"/>
                <a:ea typeface="Segoe UI" panose="020B0502040204020203" pitchFamily="34" charset="0"/>
                <a:cs typeface="Segoe UI" panose="020B0502040204020203" pitchFamily="34" charset="0"/>
              </a:rPr>
            </a:br>
            <a:r>
              <a:rPr lang="en-GB" sz="1200" b="1" dirty="0">
                <a:latin typeface="Segoe UI" panose="020B0502040204020203" pitchFamily="34" charset="0"/>
                <a:ea typeface="Segoe UI" panose="020B0502040204020203" pitchFamily="34" charset="0"/>
                <a:cs typeface="Segoe UI" panose="020B0502040204020203" pitchFamily="34" charset="0"/>
              </a:rPr>
              <a:t>Workforce (Executive Lead – Tim Boylin)</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5.xml"/><Relationship Id="rId5" Type="http://schemas.openxmlformats.org/officeDocument/2006/relationships/image" Target="../media/image21.tmp"/><Relationship Id="rId4" Type="http://schemas.openxmlformats.org/officeDocument/2006/relationships/image" Target="../media/image20.tmp"/></Relationships>
</file>

<file path=ppt/slides/_rels/slide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5.xml"/><Relationship Id="rId5" Type="http://schemas.openxmlformats.org/officeDocument/2006/relationships/image" Target="../media/image21.tmp"/><Relationship Id="rId4" Type="http://schemas.openxmlformats.org/officeDocument/2006/relationships/image" Target="../media/image24.tmp"/></Relationships>
</file>

<file path=ppt/slides/_rels/slide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5.xml"/><Relationship Id="rId4" Type="http://schemas.openxmlformats.org/officeDocument/2006/relationships/image" Target="../media/image21.tmp"/></Relationships>
</file>

<file path=ppt/slides/_rels/slide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5.xml"/><Relationship Id="rId4" Type="http://schemas.openxmlformats.org/officeDocument/2006/relationships/image" Target="../media/image21.tmp"/></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t>Workforce Performance Report</a:t>
            </a:r>
            <a:br>
              <a:rPr lang="en-GB" sz="2400" b="1" dirty="0"/>
            </a:br>
            <a:r>
              <a:rPr lang="en-GB" sz="2400" b="1" dirty="0"/>
              <a:t>October 2018</a:t>
            </a:r>
          </a:p>
        </p:txBody>
      </p:sp>
      <p:sp>
        <p:nvSpPr>
          <p:cNvPr id="3" name="Subtitle 2"/>
          <p:cNvSpPr>
            <a:spLocks noGrp="1"/>
          </p:cNvSpPr>
          <p:nvPr>
            <p:ph type="subTitle" idx="1"/>
          </p:nvPr>
        </p:nvSpPr>
        <p:spPr/>
        <p:txBody>
          <a:bodyPr>
            <a:normAutofit/>
          </a:bodyPr>
          <a:lstStyle/>
          <a:p>
            <a:r>
              <a:rPr lang="en-GB" sz="2400" dirty="0"/>
              <a:t>Tim Boylin</a:t>
            </a:r>
          </a:p>
          <a:p>
            <a:r>
              <a:rPr lang="en-GB" sz="2400" dirty="0"/>
              <a:t>Director of Human Resources</a:t>
            </a:r>
          </a:p>
        </p:txBody>
      </p:sp>
    </p:spTree>
    <p:extLst>
      <p:ext uri="{BB962C8B-B14F-4D97-AF65-F5344CB8AC3E}">
        <p14:creationId xmlns:p14="http://schemas.microsoft.com/office/powerpoint/2010/main" val="239426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11" name="Chart 10"/>
          <p:cNvGraphicFramePr>
            <a:graphicFrameLocks/>
          </p:cNvGraphicFramePr>
          <p:nvPr>
            <p:extLst/>
          </p:nvPr>
        </p:nvGraphicFramePr>
        <p:xfrm>
          <a:off x="251520" y="1348304"/>
          <a:ext cx="4572000"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nvPr>
        </p:nvGraphicFramePr>
        <p:xfrm>
          <a:off x="4572000" y="1340768"/>
          <a:ext cx="4572000" cy="2815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2537520" y="4127149"/>
          <a:ext cx="4572000" cy="2470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71037" y="852757"/>
            <a:ext cx="7005637" cy="920059"/>
          </a:xfrm>
        </p:spPr>
        <p:txBody>
          <a:bodyPr anchor="t">
            <a:noAutofit/>
          </a:bodyPr>
          <a:lstStyle/>
          <a:p>
            <a:pPr algn="l"/>
            <a:r>
              <a:rPr lang="en-GB" sz="1000" dirty="0"/>
              <a:t>Agency spend increased by £511k in September £245K of this is increase is due to the previous months reversal of over accrual of agency use in Continuing Healthcare, resulting in a true increase of £265K.  Bank spend decreased by £343k, to £1.36m, £121k of this reduction was in inpatient where 1550 less bank hours were worked than in the previous month.</a:t>
            </a:r>
            <a:br>
              <a:rPr lang="en-GB" sz="1000" dirty="0"/>
            </a:br>
            <a:br>
              <a:rPr lang="en-GB" sz="1000" dirty="0"/>
            </a:br>
            <a:r>
              <a:rPr lang="en-GB" sz="1000" dirty="0"/>
              <a:t>Overall, total temporary staffing spend increased by £168K to £3.6m, 18.02% of payroll. Bank spend is 6.8% of total pay, £1.36m.</a:t>
            </a: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5" y="2725131"/>
            <a:ext cx="1470466" cy="461665"/>
          </a:xfrm>
          <a:prstGeom prst="rect">
            <a:avLst/>
          </a:prstGeom>
          <a:noFill/>
        </p:spPr>
        <p:txBody>
          <a:bodyPr wrap="square" rtlCol="0">
            <a:spAutoFit/>
          </a:bodyPr>
          <a:lstStyle/>
          <a:p>
            <a:pPr algn="r"/>
            <a:r>
              <a:rPr lang="en-GB" sz="1200" dirty="0"/>
              <a:t>This Month: 18.02% </a:t>
            </a:r>
          </a:p>
          <a:p>
            <a:pPr algn="r"/>
            <a:r>
              <a:rPr lang="en-GB" sz="1200" dirty="0"/>
              <a:t>£3.60m</a:t>
            </a:r>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a:t>Last Month: 16.95% </a:t>
            </a:r>
          </a:p>
          <a:p>
            <a:pPr algn="r"/>
            <a:r>
              <a:rPr lang="en-GB" sz="1200" dirty="0"/>
              <a:t>£3.43m</a:t>
            </a:r>
          </a:p>
        </p:txBody>
      </p:sp>
      <p:sp>
        <p:nvSpPr>
          <p:cNvPr id="20" name="TextBox 19"/>
          <p:cNvSpPr txBox="1"/>
          <p:nvPr/>
        </p:nvSpPr>
        <p:spPr>
          <a:xfrm>
            <a:off x="415304" y="3922261"/>
            <a:ext cx="1276376" cy="461665"/>
          </a:xfrm>
          <a:prstGeom prst="rect">
            <a:avLst/>
          </a:prstGeom>
          <a:noFill/>
        </p:spPr>
        <p:txBody>
          <a:bodyPr wrap="none" rtlCol="0">
            <a:spAutoFit/>
          </a:bodyPr>
          <a:lstStyle/>
          <a:p>
            <a:pPr algn="r"/>
            <a:r>
              <a:rPr lang="en-GB" sz="1200" dirty="0"/>
              <a:t>Last Year: 15.12%</a:t>
            </a:r>
          </a:p>
          <a:p>
            <a:pPr algn="r"/>
            <a:r>
              <a:rPr lang="en-GB" sz="1200" dirty="0"/>
              <a:t>£2.89m</a:t>
            </a:r>
          </a:p>
        </p:txBody>
      </p:sp>
      <p:sp>
        <p:nvSpPr>
          <p:cNvPr id="27" name="Oval 26"/>
          <p:cNvSpPr/>
          <p:nvPr/>
        </p:nvSpPr>
        <p:spPr>
          <a:xfrm>
            <a:off x="251520" y="852757"/>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5" name="Picture 4">
            <a:extLst>
              <a:ext uri="{FF2B5EF4-FFF2-40B4-BE49-F238E27FC236}">
                <a16:creationId xmlns:a16="http://schemas.microsoft.com/office/drawing/2014/main" id="{5BBDF9BA-64AD-479F-AAC2-44FB02DBA123}"/>
              </a:ext>
            </a:extLst>
          </p:cNvPr>
          <p:cNvPicPr>
            <a:picLocks noChangeAspect="1"/>
          </p:cNvPicPr>
          <p:nvPr/>
        </p:nvPicPr>
        <p:blipFill>
          <a:blip r:embed="rId3"/>
          <a:stretch>
            <a:fillRect/>
          </a:stretch>
        </p:blipFill>
        <p:spPr>
          <a:xfrm>
            <a:off x="2057019" y="1769052"/>
            <a:ext cx="3249451" cy="2486703"/>
          </a:xfrm>
          <a:prstGeom prst="rect">
            <a:avLst/>
          </a:prstGeom>
        </p:spPr>
      </p:pic>
      <p:pic>
        <p:nvPicPr>
          <p:cNvPr id="8" name="Picture 7">
            <a:extLst>
              <a:ext uri="{FF2B5EF4-FFF2-40B4-BE49-F238E27FC236}">
                <a16:creationId xmlns:a16="http://schemas.microsoft.com/office/drawing/2014/main" id="{AB7ABC82-6BE3-4FC9-8B8D-1FDD186C8F95}"/>
              </a:ext>
            </a:extLst>
          </p:cNvPr>
          <p:cNvPicPr>
            <a:picLocks noChangeAspect="1"/>
          </p:cNvPicPr>
          <p:nvPr/>
        </p:nvPicPr>
        <p:blipFill>
          <a:blip r:embed="rId4"/>
          <a:stretch>
            <a:fillRect/>
          </a:stretch>
        </p:blipFill>
        <p:spPr>
          <a:xfrm>
            <a:off x="5420641" y="1769052"/>
            <a:ext cx="3272554" cy="2486703"/>
          </a:xfrm>
          <a:prstGeom prst="rect">
            <a:avLst/>
          </a:prstGeom>
        </p:spPr>
      </p:pic>
      <p:pic>
        <p:nvPicPr>
          <p:cNvPr id="9" name="Picture 8">
            <a:extLst>
              <a:ext uri="{FF2B5EF4-FFF2-40B4-BE49-F238E27FC236}">
                <a16:creationId xmlns:a16="http://schemas.microsoft.com/office/drawing/2014/main" id="{F7825261-D46A-4ABA-85F6-FD5EEFA9838B}"/>
              </a:ext>
            </a:extLst>
          </p:cNvPr>
          <p:cNvPicPr>
            <a:picLocks noChangeAspect="1"/>
          </p:cNvPicPr>
          <p:nvPr/>
        </p:nvPicPr>
        <p:blipFill>
          <a:blip r:embed="rId5"/>
          <a:stretch>
            <a:fillRect/>
          </a:stretch>
        </p:blipFill>
        <p:spPr>
          <a:xfrm>
            <a:off x="2030212" y="4383926"/>
            <a:ext cx="3249452" cy="2328634"/>
          </a:xfrm>
          <a:prstGeom prst="rect">
            <a:avLst/>
          </a:prstGeom>
        </p:spPr>
      </p:pic>
      <p:pic>
        <p:nvPicPr>
          <p:cNvPr id="12" name="Picture 11">
            <a:extLst>
              <a:ext uri="{FF2B5EF4-FFF2-40B4-BE49-F238E27FC236}">
                <a16:creationId xmlns:a16="http://schemas.microsoft.com/office/drawing/2014/main" id="{3499FACD-2FF0-4577-8BB7-97682C5DF1D2}"/>
              </a:ext>
            </a:extLst>
          </p:cNvPr>
          <p:cNvPicPr>
            <a:picLocks noChangeAspect="1"/>
          </p:cNvPicPr>
          <p:nvPr/>
        </p:nvPicPr>
        <p:blipFill>
          <a:blip r:embed="rId6"/>
          <a:stretch>
            <a:fillRect/>
          </a:stretch>
        </p:blipFill>
        <p:spPr>
          <a:xfrm>
            <a:off x="5420642" y="4383926"/>
            <a:ext cx="3272554" cy="2328634"/>
          </a:xfrm>
          <a:prstGeom prst="rect">
            <a:avLst/>
          </a:prstGeom>
        </p:spPr>
      </p:pic>
    </p:spTree>
    <p:extLst>
      <p:ext uri="{BB962C8B-B14F-4D97-AF65-F5344CB8AC3E}">
        <p14:creationId xmlns:p14="http://schemas.microsoft.com/office/powerpoint/2010/main" val="156386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836712"/>
            <a:ext cx="7277408" cy="915635"/>
          </a:xfrm>
          <a:prstGeom prst="rect">
            <a:avLst/>
          </a:prstGeom>
        </p:spPr>
        <p:txBody>
          <a:bodyPr wrap="square">
            <a:spAutoFit/>
          </a:bodyPr>
          <a:lstStyle/>
          <a:p>
            <a:r>
              <a:rPr lang="en-GB" sz="1050" dirty="0"/>
              <a:t>Agency Spend increased across most areas and staffing groups with the exception of estates and additional clinical services. The Trust is working with NHSI to develop a strategy to reduce the number of agency overrides which increased in Adults and Older Adults.  Agency spend continues to be significantly in excess of the NHSI ceiling agency ceiling, however the NHSI agency team  which visited in October were pleased with the progress that the Trust is making reporting that  the “</a:t>
            </a:r>
            <a:r>
              <a:rPr lang="en-GB" sz="1100" dirty="0"/>
              <a:t>Overall the grip and control is very apparent, senior buy in and an overall high level of engagement was evident.”  </a:t>
            </a:r>
          </a:p>
        </p:txBody>
      </p:sp>
      <p:sp>
        <p:nvSpPr>
          <p:cNvPr id="11" name="Oval 10"/>
          <p:cNvSpPr/>
          <p:nvPr/>
        </p:nvSpPr>
        <p:spPr>
          <a:xfrm>
            <a:off x="251520" y="565700"/>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5" name="Picture 4">
            <a:extLst>
              <a:ext uri="{FF2B5EF4-FFF2-40B4-BE49-F238E27FC236}">
                <a16:creationId xmlns:a16="http://schemas.microsoft.com/office/drawing/2014/main" id="{E444C073-5B33-4A8E-9A82-8DD03588114B}"/>
              </a:ext>
            </a:extLst>
          </p:cNvPr>
          <p:cNvPicPr>
            <a:picLocks noChangeAspect="1"/>
          </p:cNvPicPr>
          <p:nvPr/>
        </p:nvPicPr>
        <p:blipFill>
          <a:blip r:embed="rId2"/>
          <a:stretch>
            <a:fillRect/>
          </a:stretch>
        </p:blipFill>
        <p:spPr>
          <a:xfrm>
            <a:off x="4661800" y="1833216"/>
            <a:ext cx="4077420" cy="2332264"/>
          </a:xfrm>
          <a:prstGeom prst="rect">
            <a:avLst/>
          </a:prstGeom>
        </p:spPr>
      </p:pic>
      <p:pic>
        <p:nvPicPr>
          <p:cNvPr id="8" name="Picture 7">
            <a:extLst>
              <a:ext uri="{FF2B5EF4-FFF2-40B4-BE49-F238E27FC236}">
                <a16:creationId xmlns:a16="http://schemas.microsoft.com/office/drawing/2014/main" id="{3339D094-9224-47CF-9EAC-4495A68424D8}"/>
              </a:ext>
            </a:extLst>
          </p:cNvPr>
          <p:cNvPicPr>
            <a:picLocks noChangeAspect="1"/>
          </p:cNvPicPr>
          <p:nvPr/>
        </p:nvPicPr>
        <p:blipFill>
          <a:blip r:embed="rId3"/>
          <a:stretch>
            <a:fillRect/>
          </a:stretch>
        </p:blipFill>
        <p:spPr>
          <a:xfrm>
            <a:off x="411213" y="1827566"/>
            <a:ext cx="4104457" cy="2332264"/>
          </a:xfrm>
          <a:prstGeom prst="rect">
            <a:avLst/>
          </a:prstGeom>
        </p:spPr>
      </p:pic>
      <p:pic>
        <p:nvPicPr>
          <p:cNvPr id="9" name="Picture 8">
            <a:extLst>
              <a:ext uri="{FF2B5EF4-FFF2-40B4-BE49-F238E27FC236}">
                <a16:creationId xmlns:a16="http://schemas.microsoft.com/office/drawing/2014/main" id="{4D9DC01F-1110-47E4-888D-0FB1AAEFCC86}"/>
              </a:ext>
            </a:extLst>
          </p:cNvPr>
          <p:cNvPicPr>
            <a:picLocks noChangeAspect="1"/>
          </p:cNvPicPr>
          <p:nvPr/>
        </p:nvPicPr>
        <p:blipFill>
          <a:blip r:embed="rId4"/>
          <a:stretch>
            <a:fillRect/>
          </a:stretch>
        </p:blipFill>
        <p:spPr>
          <a:xfrm>
            <a:off x="421230" y="4239526"/>
            <a:ext cx="4104457" cy="2315964"/>
          </a:xfrm>
          <a:prstGeom prst="rect">
            <a:avLst/>
          </a:prstGeom>
        </p:spPr>
      </p:pic>
      <p:pic>
        <p:nvPicPr>
          <p:cNvPr id="12" name="Picture 11">
            <a:extLst>
              <a:ext uri="{FF2B5EF4-FFF2-40B4-BE49-F238E27FC236}">
                <a16:creationId xmlns:a16="http://schemas.microsoft.com/office/drawing/2014/main" id="{D006BE15-3B44-4831-9482-3B3F62B5A47D}"/>
              </a:ext>
            </a:extLst>
          </p:cNvPr>
          <p:cNvPicPr>
            <a:picLocks noChangeAspect="1"/>
          </p:cNvPicPr>
          <p:nvPr/>
        </p:nvPicPr>
        <p:blipFill>
          <a:blip r:embed="rId5"/>
          <a:stretch>
            <a:fillRect/>
          </a:stretch>
        </p:blipFill>
        <p:spPr>
          <a:xfrm>
            <a:off x="4644008" y="4239526"/>
            <a:ext cx="4095212" cy="2331640"/>
          </a:xfrm>
          <a:prstGeom prst="rect">
            <a:avLst/>
          </a:prstGeom>
        </p:spPr>
      </p:pic>
    </p:spTree>
    <p:extLst>
      <p:ext uri="{BB962C8B-B14F-4D97-AF65-F5344CB8AC3E}">
        <p14:creationId xmlns:p14="http://schemas.microsoft.com/office/powerpoint/2010/main" val="113181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68024" y="1002789"/>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HCA Agency Spend Reduction</a:t>
            </a:r>
          </a:p>
        </p:txBody>
      </p:sp>
      <p:sp>
        <p:nvSpPr>
          <p:cNvPr id="3" name="Rectangle 2"/>
          <p:cNvSpPr/>
          <p:nvPr/>
        </p:nvSpPr>
        <p:spPr>
          <a:xfrm>
            <a:off x="1608033" y="820586"/>
            <a:ext cx="7277408" cy="1546577"/>
          </a:xfrm>
          <a:prstGeom prst="rect">
            <a:avLst/>
          </a:prstGeom>
        </p:spPr>
        <p:txBody>
          <a:bodyPr wrap="square">
            <a:spAutoFit/>
          </a:bodyPr>
          <a:lstStyle/>
          <a:p>
            <a:r>
              <a:rPr lang="en-GB" sz="1050" dirty="0"/>
              <a:t>On 14 May the Trust stopped using Agency HCA workers across inpatient units.  Where a HCA Flexible Worker cannot be sourced Registered Nurses are used.    The number of temporary staffing shifts worked across inpatient units reduced by 157 between September and October the number of unfilled shifts also reduced.  </a:t>
            </a:r>
          </a:p>
          <a:p>
            <a:endParaRPr lang="en-GB" sz="1050" dirty="0"/>
          </a:p>
          <a:p>
            <a:r>
              <a:rPr lang="en-GB" sz="1050" dirty="0"/>
              <a:t>Agency use has remained constant for the last 3 months with the number of agency grade swops increasing slightly in October.   This is thought to be due to the October half term. Availability of training remains a significant barrier to growing the bank.  As an interim measure the Director of Nursing has agreed for Flexible Workers with previous care experience to commence prior to completing their PPST training.  A review of the amount of training  courses required to meet the demand driven by Flexible Workers is to take place.</a:t>
            </a:r>
          </a:p>
        </p:txBody>
      </p:sp>
      <p:pic>
        <p:nvPicPr>
          <p:cNvPr id="8" name="Picture 7">
            <a:extLst>
              <a:ext uri="{FF2B5EF4-FFF2-40B4-BE49-F238E27FC236}">
                <a16:creationId xmlns:a16="http://schemas.microsoft.com/office/drawing/2014/main" id="{CDCD440A-B3CA-4A78-BA5A-33521563A814}"/>
              </a:ext>
            </a:extLst>
          </p:cNvPr>
          <p:cNvPicPr>
            <a:picLocks noChangeAspect="1"/>
          </p:cNvPicPr>
          <p:nvPr/>
        </p:nvPicPr>
        <p:blipFill>
          <a:blip r:embed="rId2"/>
          <a:stretch>
            <a:fillRect/>
          </a:stretch>
        </p:blipFill>
        <p:spPr>
          <a:xfrm>
            <a:off x="1469907" y="4147615"/>
            <a:ext cx="6456224" cy="2617411"/>
          </a:xfrm>
          <a:prstGeom prst="rect">
            <a:avLst/>
          </a:prstGeom>
        </p:spPr>
      </p:pic>
      <p:pic>
        <p:nvPicPr>
          <p:cNvPr id="10" name="Picture 9">
            <a:extLst>
              <a:ext uri="{FF2B5EF4-FFF2-40B4-BE49-F238E27FC236}">
                <a16:creationId xmlns:a16="http://schemas.microsoft.com/office/drawing/2014/main" id="{E9CC0454-0B50-4D7E-A9A3-ABDEF81EF859}"/>
              </a:ext>
            </a:extLst>
          </p:cNvPr>
          <p:cNvPicPr>
            <a:picLocks noChangeAspect="1"/>
          </p:cNvPicPr>
          <p:nvPr/>
        </p:nvPicPr>
        <p:blipFill>
          <a:blip r:embed="rId3"/>
          <a:stretch>
            <a:fillRect/>
          </a:stretch>
        </p:blipFill>
        <p:spPr>
          <a:xfrm>
            <a:off x="190583" y="2319865"/>
            <a:ext cx="2834900" cy="1861597"/>
          </a:xfrm>
          <a:prstGeom prst="rect">
            <a:avLst/>
          </a:prstGeom>
        </p:spPr>
      </p:pic>
      <p:pic>
        <p:nvPicPr>
          <p:cNvPr id="12" name="Picture 11">
            <a:extLst>
              <a:ext uri="{FF2B5EF4-FFF2-40B4-BE49-F238E27FC236}">
                <a16:creationId xmlns:a16="http://schemas.microsoft.com/office/drawing/2014/main" id="{07ABA9A2-37BC-42F2-AE06-3768317AA63E}"/>
              </a:ext>
            </a:extLst>
          </p:cNvPr>
          <p:cNvPicPr>
            <a:picLocks noChangeAspect="1"/>
          </p:cNvPicPr>
          <p:nvPr/>
        </p:nvPicPr>
        <p:blipFill>
          <a:blip r:embed="rId4"/>
          <a:stretch>
            <a:fillRect/>
          </a:stretch>
        </p:blipFill>
        <p:spPr>
          <a:xfrm>
            <a:off x="3062417" y="2285004"/>
            <a:ext cx="2968209" cy="1861597"/>
          </a:xfrm>
          <a:prstGeom prst="rect">
            <a:avLst/>
          </a:prstGeom>
        </p:spPr>
      </p:pic>
      <p:pic>
        <p:nvPicPr>
          <p:cNvPr id="14" name="Picture 13">
            <a:extLst>
              <a:ext uri="{FF2B5EF4-FFF2-40B4-BE49-F238E27FC236}">
                <a16:creationId xmlns:a16="http://schemas.microsoft.com/office/drawing/2014/main" id="{A54AA82A-9EED-4075-BF47-5E15909AB06C}"/>
              </a:ext>
            </a:extLst>
          </p:cNvPr>
          <p:cNvPicPr>
            <a:picLocks noChangeAspect="1"/>
          </p:cNvPicPr>
          <p:nvPr/>
        </p:nvPicPr>
        <p:blipFill>
          <a:blip r:embed="rId5"/>
          <a:stretch>
            <a:fillRect/>
          </a:stretch>
        </p:blipFill>
        <p:spPr>
          <a:xfrm>
            <a:off x="6067560" y="2269502"/>
            <a:ext cx="3005870" cy="1877099"/>
          </a:xfrm>
          <a:prstGeom prst="rect">
            <a:avLst/>
          </a:prstGeom>
        </p:spPr>
      </p:pic>
    </p:spTree>
    <p:extLst>
      <p:ext uri="{BB962C8B-B14F-4D97-AF65-F5344CB8AC3E}">
        <p14:creationId xmlns:p14="http://schemas.microsoft.com/office/powerpoint/2010/main" val="261699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966D299-BAD4-45B8-8E7A-C9506145751C}"/>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Screen Clipping">
            <a:extLst>
              <a:ext uri="{FF2B5EF4-FFF2-40B4-BE49-F238E27FC236}">
                <a16:creationId xmlns:a16="http://schemas.microsoft.com/office/drawing/2014/main" id="{183B147F-4647-4FF2-ABA7-63FB0AD03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20" y="2924944"/>
            <a:ext cx="5640665" cy="3652229"/>
          </a:xfrm>
          <a:prstGeom prst="rect">
            <a:avLst/>
          </a:prstGeom>
        </p:spPr>
      </p:pic>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Agency</a:t>
            </a:r>
          </a:p>
        </p:txBody>
      </p:sp>
      <p:sp>
        <p:nvSpPr>
          <p:cNvPr id="25" name="TextBox 24">
            <a:extLst>
              <a:ext uri="{FF2B5EF4-FFF2-40B4-BE49-F238E27FC236}">
                <a16:creationId xmlns:a16="http://schemas.microsoft.com/office/drawing/2014/main" id="{038E7F10-9018-43DB-B0FC-FBCD867945EC}"/>
              </a:ext>
            </a:extLst>
          </p:cNvPr>
          <p:cNvSpPr txBox="1"/>
          <p:nvPr/>
        </p:nvSpPr>
        <p:spPr>
          <a:xfrm>
            <a:off x="611560" y="2514382"/>
            <a:ext cx="2967736" cy="338554"/>
          </a:xfrm>
          <a:prstGeom prst="rect">
            <a:avLst/>
          </a:prstGeom>
          <a:noFill/>
        </p:spPr>
        <p:txBody>
          <a:bodyPr wrap="none" rtlCol="0">
            <a:spAutoFit/>
          </a:bodyPr>
          <a:lstStyle/>
          <a:p>
            <a:r>
              <a:rPr lang="en-GB" sz="1600" b="1" dirty="0"/>
              <a:t>Agency Spend (%) By Directorate</a:t>
            </a:r>
          </a:p>
        </p:txBody>
      </p:sp>
      <p:pic>
        <p:nvPicPr>
          <p:cNvPr id="27" name="Picture 26" descr="Screen Clipping">
            <a:extLst>
              <a:ext uri="{FF2B5EF4-FFF2-40B4-BE49-F238E27FC236}">
                <a16:creationId xmlns:a16="http://schemas.microsoft.com/office/drawing/2014/main" id="{557EEE29-0F4A-419F-83C0-2E5F9014C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973" y="1412776"/>
            <a:ext cx="3562270" cy="2520280"/>
          </a:xfrm>
          <a:prstGeom prst="rect">
            <a:avLst/>
          </a:prstGeom>
        </p:spPr>
      </p:pic>
      <p:sp>
        <p:nvSpPr>
          <p:cNvPr id="28" name="TextBox 27">
            <a:extLst>
              <a:ext uri="{FF2B5EF4-FFF2-40B4-BE49-F238E27FC236}">
                <a16:creationId xmlns:a16="http://schemas.microsoft.com/office/drawing/2014/main" id="{BEA5D4C7-CA70-45A8-A283-695CEA0D8480}"/>
              </a:ext>
            </a:extLst>
          </p:cNvPr>
          <p:cNvSpPr txBox="1"/>
          <p:nvPr/>
        </p:nvSpPr>
        <p:spPr>
          <a:xfrm>
            <a:off x="5292080" y="1038218"/>
            <a:ext cx="2991845" cy="338554"/>
          </a:xfrm>
          <a:prstGeom prst="rect">
            <a:avLst/>
          </a:prstGeom>
          <a:noFill/>
        </p:spPr>
        <p:txBody>
          <a:bodyPr wrap="none" rtlCol="0">
            <a:spAutoFit/>
          </a:bodyPr>
          <a:lstStyle/>
          <a:p>
            <a:r>
              <a:rPr lang="en-GB" sz="1600" b="1" dirty="0"/>
              <a:t>Distribution of Agency Spend (£)</a:t>
            </a:r>
          </a:p>
        </p:txBody>
      </p:sp>
      <p:pic>
        <p:nvPicPr>
          <p:cNvPr id="31" name="Picture 30" descr="Screen Clipping">
            <a:extLst>
              <a:ext uri="{FF2B5EF4-FFF2-40B4-BE49-F238E27FC236}">
                <a16:creationId xmlns:a16="http://schemas.microsoft.com/office/drawing/2014/main" id="{950E10D6-FABD-40FB-98E1-1915EEDDF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221088"/>
            <a:ext cx="1743856" cy="2088232"/>
          </a:xfrm>
          <a:prstGeom prst="rect">
            <a:avLst/>
          </a:prstGeom>
        </p:spPr>
      </p:pic>
      <p:pic>
        <p:nvPicPr>
          <p:cNvPr id="32" name="Picture 31" descr="Screen Clipping">
            <a:extLst>
              <a:ext uri="{FF2B5EF4-FFF2-40B4-BE49-F238E27FC236}">
                <a16:creationId xmlns:a16="http://schemas.microsoft.com/office/drawing/2014/main" id="{DF412E86-B06D-4A85-952D-B2207BDA7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486" y="153526"/>
            <a:ext cx="4267796" cy="666843"/>
          </a:xfrm>
          <a:prstGeom prst="rect">
            <a:avLst/>
          </a:prstGeom>
        </p:spPr>
      </p:pic>
    </p:spTree>
    <p:extLst>
      <p:ext uri="{BB962C8B-B14F-4D97-AF65-F5344CB8AC3E}">
        <p14:creationId xmlns:p14="http://schemas.microsoft.com/office/powerpoint/2010/main" val="27417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E45256-A95F-4655-8010-D5D0036CA56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3486" y="908720"/>
            <a:ext cx="1182170" cy="11821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dirty="0"/>
              <a:t>Sickness</a:t>
            </a:r>
          </a:p>
        </p:txBody>
      </p:sp>
      <p:sp>
        <p:nvSpPr>
          <p:cNvPr id="24" name="TextBox 23">
            <a:extLst>
              <a:ext uri="{FF2B5EF4-FFF2-40B4-BE49-F238E27FC236}">
                <a16:creationId xmlns:a16="http://schemas.microsoft.com/office/drawing/2014/main" id="{34594EB0-538B-4D80-900B-31445A62F79A}"/>
              </a:ext>
            </a:extLst>
          </p:cNvPr>
          <p:cNvSpPr txBox="1"/>
          <p:nvPr/>
        </p:nvSpPr>
        <p:spPr>
          <a:xfrm>
            <a:off x="5374583" y="908720"/>
            <a:ext cx="3493264" cy="338554"/>
          </a:xfrm>
          <a:prstGeom prst="rect">
            <a:avLst/>
          </a:prstGeom>
          <a:noFill/>
        </p:spPr>
        <p:txBody>
          <a:bodyPr wrap="none" rtlCol="0">
            <a:spAutoFit/>
          </a:bodyPr>
          <a:lstStyle/>
          <a:p>
            <a:r>
              <a:rPr lang="en-GB" sz="1600" b="1" dirty="0"/>
              <a:t>Distribution of Sickness (FTE Days Lost)</a:t>
            </a:r>
          </a:p>
        </p:txBody>
      </p:sp>
      <p:pic>
        <p:nvPicPr>
          <p:cNvPr id="26" name="Picture 25" descr="Screen Clipping">
            <a:extLst>
              <a:ext uri="{FF2B5EF4-FFF2-40B4-BE49-F238E27FC236}">
                <a16:creationId xmlns:a16="http://schemas.microsoft.com/office/drawing/2014/main" id="{474D4906-4065-4BFE-BE88-087CBD8DC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16" y="2924944"/>
            <a:ext cx="5573265" cy="3595223"/>
          </a:xfrm>
          <a:prstGeom prst="rect">
            <a:avLst/>
          </a:prstGeom>
        </p:spPr>
      </p:pic>
      <p:pic>
        <p:nvPicPr>
          <p:cNvPr id="23" name="Picture 22" descr="Screen Clipping">
            <a:extLst>
              <a:ext uri="{FF2B5EF4-FFF2-40B4-BE49-F238E27FC236}">
                <a16:creationId xmlns:a16="http://schemas.microsoft.com/office/drawing/2014/main" id="{2D0D194F-E9C2-4A66-B52D-6FCEBAB15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247274"/>
            <a:ext cx="4008571" cy="2695058"/>
          </a:xfrm>
          <a:prstGeom prst="rect">
            <a:avLst/>
          </a:prstGeom>
        </p:spPr>
      </p:pic>
      <p:sp>
        <p:nvSpPr>
          <p:cNvPr id="27" name="TextBox 26">
            <a:extLst>
              <a:ext uri="{FF2B5EF4-FFF2-40B4-BE49-F238E27FC236}">
                <a16:creationId xmlns:a16="http://schemas.microsoft.com/office/drawing/2014/main" id="{6EE79F6C-28E9-413A-B1B8-8408005C27D0}"/>
              </a:ext>
            </a:extLst>
          </p:cNvPr>
          <p:cNvSpPr txBox="1"/>
          <p:nvPr/>
        </p:nvSpPr>
        <p:spPr>
          <a:xfrm>
            <a:off x="611560" y="2514382"/>
            <a:ext cx="2479397" cy="338554"/>
          </a:xfrm>
          <a:prstGeom prst="rect">
            <a:avLst/>
          </a:prstGeom>
          <a:noFill/>
        </p:spPr>
        <p:txBody>
          <a:bodyPr wrap="none" rtlCol="0">
            <a:spAutoFit/>
          </a:bodyPr>
          <a:lstStyle/>
          <a:p>
            <a:r>
              <a:rPr lang="en-GB" sz="1600" b="1" dirty="0"/>
              <a:t>Sickness (%) By Directorate</a:t>
            </a:r>
          </a:p>
        </p:txBody>
      </p:sp>
      <p:pic>
        <p:nvPicPr>
          <p:cNvPr id="30" name="Picture 29" descr="Screen Clipping">
            <a:extLst>
              <a:ext uri="{FF2B5EF4-FFF2-40B4-BE49-F238E27FC236}">
                <a16:creationId xmlns:a16="http://schemas.microsoft.com/office/drawing/2014/main" id="{284050F1-5468-4F93-A016-852C585BF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773" y="4280886"/>
            <a:ext cx="1763546" cy="2069616"/>
          </a:xfrm>
          <a:prstGeom prst="rect">
            <a:avLst/>
          </a:prstGeom>
        </p:spPr>
      </p:pic>
      <p:pic>
        <p:nvPicPr>
          <p:cNvPr id="31" name="Picture 30" descr="Screen Clipping">
            <a:extLst>
              <a:ext uri="{FF2B5EF4-FFF2-40B4-BE49-F238E27FC236}">
                <a16:creationId xmlns:a16="http://schemas.microsoft.com/office/drawing/2014/main" id="{1B0D683A-5A8F-4CDE-A696-1C5457027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486" y="153526"/>
            <a:ext cx="4267796" cy="666843"/>
          </a:xfrm>
          <a:prstGeom prst="rect">
            <a:avLst/>
          </a:prstGeom>
        </p:spPr>
      </p:pic>
    </p:spTree>
    <p:extLst>
      <p:ext uri="{BB962C8B-B14F-4D97-AF65-F5344CB8AC3E}">
        <p14:creationId xmlns:p14="http://schemas.microsoft.com/office/powerpoint/2010/main" val="99476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Turnover</a:t>
            </a:r>
          </a:p>
        </p:txBody>
      </p:sp>
      <p:sp>
        <p:nvSpPr>
          <p:cNvPr id="21" name="Rectangle 20">
            <a:extLst>
              <a:ext uri="{FF2B5EF4-FFF2-40B4-BE49-F238E27FC236}">
                <a16:creationId xmlns:a16="http://schemas.microsoft.com/office/drawing/2014/main" id="{327FB985-47B5-48B8-8625-FF2C0A2DC39A}"/>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creen Clipping">
            <a:extLst>
              <a:ext uri="{FF2B5EF4-FFF2-40B4-BE49-F238E27FC236}">
                <a16:creationId xmlns:a16="http://schemas.microsoft.com/office/drawing/2014/main" id="{A1FAB212-9223-441D-94DC-E8FCD0335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517724"/>
            <a:ext cx="6446601" cy="3885089"/>
          </a:xfrm>
          <a:prstGeom prst="rect">
            <a:avLst/>
          </a:prstGeom>
        </p:spPr>
      </p:pic>
      <p:sp>
        <p:nvSpPr>
          <p:cNvPr id="22" name="TextBox 21">
            <a:extLst>
              <a:ext uri="{FF2B5EF4-FFF2-40B4-BE49-F238E27FC236}">
                <a16:creationId xmlns:a16="http://schemas.microsoft.com/office/drawing/2014/main" id="{FC8D634A-068D-4212-96D3-880F6AE26768}"/>
              </a:ext>
            </a:extLst>
          </p:cNvPr>
          <p:cNvSpPr txBox="1"/>
          <p:nvPr/>
        </p:nvSpPr>
        <p:spPr>
          <a:xfrm>
            <a:off x="915561" y="2158881"/>
            <a:ext cx="2538515" cy="338554"/>
          </a:xfrm>
          <a:prstGeom prst="rect">
            <a:avLst/>
          </a:prstGeom>
          <a:noFill/>
        </p:spPr>
        <p:txBody>
          <a:bodyPr wrap="none" rtlCol="0">
            <a:spAutoFit/>
          </a:bodyPr>
          <a:lstStyle/>
          <a:p>
            <a:r>
              <a:rPr lang="en-GB" sz="1600" b="1" dirty="0"/>
              <a:t>Turnover (%) By Directorate</a:t>
            </a:r>
          </a:p>
        </p:txBody>
      </p:sp>
      <p:pic>
        <p:nvPicPr>
          <p:cNvPr id="24" name="Picture 23" descr="Screen Clipping">
            <a:extLst>
              <a:ext uri="{FF2B5EF4-FFF2-40B4-BE49-F238E27FC236}">
                <a16:creationId xmlns:a16="http://schemas.microsoft.com/office/drawing/2014/main" id="{50DE4A7A-FAB2-4E01-8727-ECB0E45AC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363" y="1161129"/>
            <a:ext cx="1849148" cy="2195863"/>
          </a:xfrm>
          <a:prstGeom prst="rect">
            <a:avLst/>
          </a:prstGeom>
        </p:spPr>
      </p:pic>
      <p:pic>
        <p:nvPicPr>
          <p:cNvPr id="25" name="Picture 24" descr="Screen Clipping">
            <a:extLst>
              <a:ext uri="{FF2B5EF4-FFF2-40B4-BE49-F238E27FC236}">
                <a16:creationId xmlns:a16="http://schemas.microsoft.com/office/drawing/2014/main" id="{09AFABED-4745-436F-B47A-F22751726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86" y="153526"/>
            <a:ext cx="4267796" cy="666843"/>
          </a:xfrm>
          <a:prstGeom prst="rect">
            <a:avLst/>
          </a:prstGeom>
        </p:spPr>
      </p:pic>
    </p:spTree>
    <p:extLst>
      <p:ext uri="{BB962C8B-B14F-4D97-AF65-F5344CB8AC3E}">
        <p14:creationId xmlns:p14="http://schemas.microsoft.com/office/powerpoint/2010/main" val="84643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7" name="Rectangle 16">
            <a:extLst>
              <a:ext uri="{FF2B5EF4-FFF2-40B4-BE49-F238E27FC236}">
                <a16:creationId xmlns:a16="http://schemas.microsoft.com/office/drawing/2014/main" id="{627B453A-1084-4C23-8CF7-E7ED89385C3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Screen Clipping">
            <a:extLst>
              <a:ext uri="{FF2B5EF4-FFF2-40B4-BE49-F238E27FC236}">
                <a16:creationId xmlns:a16="http://schemas.microsoft.com/office/drawing/2014/main" id="{CA7BE09C-A80B-409F-883C-A53C84402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09" y="2517724"/>
            <a:ext cx="6536188" cy="4018019"/>
          </a:xfrm>
          <a:prstGeom prst="rect">
            <a:avLst/>
          </a:prstGeom>
        </p:spPr>
      </p:pic>
      <p:sp>
        <p:nvSpPr>
          <p:cNvPr id="19" name="TextBox 18">
            <a:extLst>
              <a:ext uri="{FF2B5EF4-FFF2-40B4-BE49-F238E27FC236}">
                <a16:creationId xmlns:a16="http://schemas.microsoft.com/office/drawing/2014/main" id="{725CE6A0-A230-4066-B032-78134A486665}"/>
              </a:ext>
            </a:extLst>
          </p:cNvPr>
          <p:cNvSpPr txBox="1"/>
          <p:nvPr/>
        </p:nvSpPr>
        <p:spPr>
          <a:xfrm>
            <a:off x="1043608" y="2179170"/>
            <a:ext cx="2463623" cy="338554"/>
          </a:xfrm>
          <a:prstGeom prst="rect">
            <a:avLst/>
          </a:prstGeom>
          <a:noFill/>
        </p:spPr>
        <p:txBody>
          <a:bodyPr wrap="none" rtlCol="0">
            <a:spAutoFit/>
          </a:bodyPr>
          <a:lstStyle/>
          <a:p>
            <a:r>
              <a:rPr lang="en-GB" sz="1600" b="1" dirty="0"/>
              <a:t>Vacancy (%) By Directorate</a:t>
            </a:r>
          </a:p>
        </p:txBody>
      </p:sp>
      <p:pic>
        <p:nvPicPr>
          <p:cNvPr id="21" name="Picture 20" descr="Screen Clipping">
            <a:extLst>
              <a:ext uri="{FF2B5EF4-FFF2-40B4-BE49-F238E27FC236}">
                <a16:creationId xmlns:a16="http://schemas.microsoft.com/office/drawing/2014/main" id="{B9F33700-A8CD-4153-8BAF-EEC0D8ACE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374" y="1003355"/>
            <a:ext cx="1928137" cy="2281629"/>
          </a:xfrm>
          <a:prstGeom prst="rect">
            <a:avLst/>
          </a:prstGeom>
        </p:spPr>
      </p:pic>
      <p:pic>
        <p:nvPicPr>
          <p:cNvPr id="24" name="Picture 23" descr="Screen Clipping">
            <a:extLst>
              <a:ext uri="{FF2B5EF4-FFF2-40B4-BE49-F238E27FC236}">
                <a16:creationId xmlns:a16="http://schemas.microsoft.com/office/drawing/2014/main" id="{C68123BD-0761-4262-A8F1-1CA9CB371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86" y="153526"/>
            <a:ext cx="4267796" cy="666843"/>
          </a:xfrm>
          <a:prstGeom prst="rect">
            <a:avLst/>
          </a:prstGeom>
        </p:spPr>
      </p:pic>
    </p:spTree>
    <p:extLst>
      <p:ext uri="{BB962C8B-B14F-4D97-AF65-F5344CB8AC3E}">
        <p14:creationId xmlns:p14="http://schemas.microsoft.com/office/powerpoint/2010/main" val="39081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10" name="Chart 9">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217311914"/>
              </p:ext>
            </p:extLst>
          </p:nvPr>
        </p:nvGraphicFramePr>
        <p:xfrm>
          <a:off x="316296" y="1378595"/>
          <a:ext cx="4540624" cy="26914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858036087"/>
              </p:ext>
            </p:extLst>
          </p:nvPr>
        </p:nvGraphicFramePr>
        <p:xfrm>
          <a:off x="4716016" y="1416421"/>
          <a:ext cx="3970784" cy="26914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533181037"/>
              </p:ext>
            </p:extLst>
          </p:nvPr>
        </p:nvGraphicFramePr>
        <p:xfrm>
          <a:off x="2231236" y="3737928"/>
          <a:ext cx="4540624" cy="3120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9461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15622</TotalTime>
  <Words>464</Words>
  <Application>Microsoft Office PowerPoint</Application>
  <PresentationFormat>On-screen Show (4:3)</PresentationFormat>
  <Paragraphs>38</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vt:lpstr>
      <vt:lpstr>Office Theme</vt:lpstr>
      <vt:lpstr>Workforce Performance Report October 2018</vt:lpstr>
      <vt:lpstr>Agency spend increased by £511k in September £245K of this is increase is due to the previous months reversal of over accrual of agency use in Continuing Healthcare, resulting in a true increase of £265K.  Bank spend decreased by £343k, to £1.36m, £121k of this reduction was in inpatient where 1550 less bank hours were worked than in the previous month.  Overall, total temporary staffing spend increased by £168K to £3.6m, 18.02% of payroll. Bank spend is 6.8% of total pay, £1.36m.</vt:lpstr>
      <vt:lpstr>PowerPoint Presentation</vt:lpstr>
      <vt:lpstr>PowerPoint Presentation</vt:lpstr>
      <vt:lpstr>PowerPoint Presentation</vt:lpstr>
      <vt:lpstr>PowerPoint Presentation</vt:lpstr>
      <vt:lpstr>PowerPoint Presentation</vt:lpstr>
      <vt:lpstr>PowerPoint Presentation</vt:lpstr>
      <vt:lpstr>WRES </vt:lpstr>
      <vt:lpstr>WRES </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Hardy Imogen (RNU) Oxford Health</cp:lastModifiedBy>
  <cp:revision>1201</cp:revision>
  <cp:lastPrinted>2017-07-14T08:54:52Z</cp:lastPrinted>
  <dcterms:created xsi:type="dcterms:W3CDTF">2015-09-07T13:55:20Z</dcterms:created>
  <dcterms:modified xsi:type="dcterms:W3CDTF">2018-11-22T14:05:26Z</dcterms:modified>
</cp:coreProperties>
</file>