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2"/>
  </p:notesMasterIdLst>
  <p:handoutMasterIdLst>
    <p:handoutMasterId r:id="rId13"/>
  </p:handoutMasterIdLst>
  <p:sldIdLst>
    <p:sldId id="356" r:id="rId2"/>
    <p:sldId id="272" r:id="rId3"/>
    <p:sldId id="303" r:id="rId4"/>
    <p:sldId id="397" r:id="rId5"/>
    <p:sldId id="396" r:id="rId6"/>
    <p:sldId id="377" r:id="rId7"/>
    <p:sldId id="339" r:id="rId8"/>
    <p:sldId id="344" r:id="rId9"/>
    <p:sldId id="386" r:id="rId10"/>
    <p:sldId id="387"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86513" autoAdjust="0"/>
  </p:normalViewPr>
  <p:slideViewPr>
    <p:cSldViewPr>
      <p:cViewPr varScale="1">
        <p:scale>
          <a:sx n="72" d="100"/>
          <a:sy n="72" d="100"/>
        </p:scale>
        <p:origin x="594" y="78"/>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Sheet1!$A$3:$A$14</c:f>
              <c:strCache>
                <c:ptCount val="12"/>
                <c:pt idx="0">
                  <c:v>Jan-18</c:v>
                </c:pt>
                <c:pt idx="1">
                  <c:v>Feb </c:v>
                </c:pt>
                <c:pt idx="2">
                  <c:v>March</c:v>
                </c:pt>
                <c:pt idx="3">
                  <c:v>April</c:v>
                </c:pt>
                <c:pt idx="4">
                  <c:v>May</c:v>
                </c:pt>
                <c:pt idx="5">
                  <c:v>June</c:v>
                </c:pt>
                <c:pt idx="6">
                  <c:v>July</c:v>
                </c:pt>
                <c:pt idx="7">
                  <c:v>Aug</c:v>
                </c:pt>
                <c:pt idx="8">
                  <c:v>Sep</c:v>
                </c:pt>
                <c:pt idx="9">
                  <c:v>Oct</c:v>
                </c:pt>
                <c:pt idx="10">
                  <c:v>Nov</c:v>
                </c:pt>
                <c:pt idx="11">
                  <c:v>Dec</c:v>
                </c:pt>
              </c:strCache>
            </c:strRef>
          </c:cat>
          <c:val>
            <c:numRef>
              <c:f>Sheet1!$B$3:$B$14</c:f>
              <c:numCache>
                <c:formatCode>0.00%</c:formatCode>
                <c:ptCount val="12"/>
                <c:pt idx="0">
                  <c:v>0.65</c:v>
                </c:pt>
                <c:pt idx="1">
                  <c:v>0.69</c:v>
                </c:pt>
                <c:pt idx="2">
                  <c:v>0.68700000000000006</c:v>
                </c:pt>
                <c:pt idx="3">
                  <c:v>0.68799999999999994</c:v>
                </c:pt>
                <c:pt idx="4">
                  <c:v>0.69</c:v>
                </c:pt>
                <c:pt idx="5">
                  <c:v>0.66200000000000003</c:v>
                </c:pt>
                <c:pt idx="6">
                  <c:v>0.70909999999999995</c:v>
                </c:pt>
                <c:pt idx="7">
                  <c:v>0.69989999999999997</c:v>
                </c:pt>
                <c:pt idx="8">
                  <c:v>0.67579999999999996</c:v>
                </c:pt>
                <c:pt idx="9">
                  <c:v>0.70550000000000002</c:v>
                </c:pt>
                <c:pt idx="10">
                  <c:v>0.67</c:v>
                </c:pt>
                <c:pt idx="11">
                  <c:v>0.62</c:v>
                </c:pt>
              </c:numCache>
            </c:numRef>
          </c:val>
          <c:extLst>
            <c:ext xmlns:c16="http://schemas.microsoft.com/office/drawing/2014/chart" uri="{C3380CC4-5D6E-409C-BE32-E72D297353CC}">
              <c16:uniqueId val="{00000000-2016-421E-A528-CCF9E7F856BD}"/>
            </c:ext>
          </c:extLst>
        </c:ser>
        <c:ser>
          <c:idx val="1"/>
          <c:order val="1"/>
          <c:tx>
            <c:strRef>
              <c:f>Sheet1!$C$2</c:f>
              <c:strCache>
                <c:ptCount val="1"/>
                <c:pt idx="0">
                  <c:v>BME applicants</c:v>
                </c:pt>
              </c:strCache>
            </c:strRef>
          </c:tx>
          <c:invertIfNegative val="0"/>
          <c:cat>
            <c:strRef>
              <c:f>Sheet1!$A$3:$A$14</c:f>
              <c:strCache>
                <c:ptCount val="12"/>
                <c:pt idx="0">
                  <c:v>Jan-18</c:v>
                </c:pt>
                <c:pt idx="1">
                  <c:v>Feb </c:v>
                </c:pt>
                <c:pt idx="2">
                  <c:v>March</c:v>
                </c:pt>
                <c:pt idx="3">
                  <c:v>April</c:v>
                </c:pt>
                <c:pt idx="4">
                  <c:v>May</c:v>
                </c:pt>
                <c:pt idx="5">
                  <c:v>June</c:v>
                </c:pt>
                <c:pt idx="6">
                  <c:v>July</c:v>
                </c:pt>
                <c:pt idx="7">
                  <c:v>Aug</c:v>
                </c:pt>
                <c:pt idx="8">
                  <c:v>Sep</c:v>
                </c:pt>
                <c:pt idx="9">
                  <c:v>Oct</c:v>
                </c:pt>
                <c:pt idx="10">
                  <c:v>Nov</c:v>
                </c:pt>
                <c:pt idx="11">
                  <c:v>Dec</c:v>
                </c:pt>
              </c:strCache>
            </c:strRef>
          </c:cat>
          <c:val>
            <c:numRef>
              <c:f>Sheet1!$C$3:$C$14</c:f>
              <c:numCache>
                <c:formatCode>0.00%</c:formatCode>
                <c:ptCount val="12"/>
                <c:pt idx="0">
                  <c:v>0.317</c:v>
                </c:pt>
                <c:pt idx="1">
                  <c:v>0.28100000000000003</c:v>
                </c:pt>
                <c:pt idx="2">
                  <c:v>0.28399999999999997</c:v>
                </c:pt>
                <c:pt idx="3">
                  <c:v>0.27900000000000003</c:v>
                </c:pt>
                <c:pt idx="4">
                  <c:v>0.28199999999999997</c:v>
                </c:pt>
                <c:pt idx="5">
                  <c:v>0.30499999999999999</c:v>
                </c:pt>
                <c:pt idx="6">
                  <c:v>0.27010000000000001</c:v>
                </c:pt>
                <c:pt idx="7">
                  <c:v>0.27089999999999997</c:v>
                </c:pt>
                <c:pt idx="8">
                  <c:v>0.29809999999999998</c:v>
                </c:pt>
                <c:pt idx="9">
                  <c:v>0.28289999999999998</c:v>
                </c:pt>
                <c:pt idx="10">
                  <c:v>0.3</c:v>
                </c:pt>
                <c:pt idx="11">
                  <c:v>0.35</c:v>
                </c:pt>
              </c:numCache>
            </c:numRef>
          </c:val>
          <c:extLst>
            <c:ext xmlns:c16="http://schemas.microsoft.com/office/drawing/2014/chart" uri="{C3380CC4-5D6E-409C-BE32-E72D297353CC}">
              <c16:uniqueId val="{00000001-2016-421E-A528-CCF9E7F856BD}"/>
            </c:ext>
          </c:extLst>
        </c:ser>
        <c:ser>
          <c:idx val="2"/>
          <c:order val="2"/>
          <c:tx>
            <c:strRef>
              <c:f>Sheet1!$D$2</c:f>
              <c:strCache>
                <c:ptCount val="1"/>
                <c:pt idx="0">
                  <c:v>Not disclosed</c:v>
                </c:pt>
              </c:strCache>
            </c:strRef>
          </c:tx>
          <c:invertIfNegative val="0"/>
          <c:cat>
            <c:strRef>
              <c:f>Sheet1!$A$3:$A$14</c:f>
              <c:strCache>
                <c:ptCount val="12"/>
                <c:pt idx="0">
                  <c:v>Jan-18</c:v>
                </c:pt>
                <c:pt idx="1">
                  <c:v>Feb </c:v>
                </c:pt>
                <c:pt idx="2">
                  <c:v>March</c:v>
                </c:pt>
                <c:pt idx="3">
                  <c:v>April</c:v>
                </c:pt>
                <c:pt idx="4">
                  <c:v>May</c:v>
                </c:pt>
                <c:pt idx="5">
                  <c:v>June</c:v>
                </c:pt>
                <c:pt idx="6">
                  <c:v>July</c:v>
                </c:pt>
                <c:pt idx="7">
                  <c:v>Aug</c:v>
                </c:pt>
                <c:pt idx="8">
                  <c:v>Sep</c:v>
                </c:pt>
                <c:pt idx="9">
                  <c:v>Oct</c:v>
                </c:pt>
                <c:pt idx="10">
                  <c:v>Nov</c:v>
                </c:pt>
                <c:pt idx="11">
                  <c:v>Dec</c:v>
                </c:pt>
              </c:strCache>
            </c:strRef>
          </c:cat>
          <c:val>
            <c:numRef>
              <c:f>Sheet1!$D$3:$D$14</c:f>
              <c:numCache>
                <c:formatCode>0.00%</c:formatCode>
                <c:ptCount val="12"/>
                <c:pt idx="0">
                  <c:v>3.3000000000000002E-2</c:v>
                </c:pt>
                <c:pt idx="1">
                  <c:v>3.2000000000000001E-2</c:v>
                </c:pt>
                <c:pt idx="2">
                  <c:v>2.9499999999999998E-2</c:v>
                </c:pt>
                <c:pt idx="3">
                  <c:v>3.2000000000000001E-2</c:v>
                </c:pt>
                <c:pt idx="4">
                  <c:v>2.8000000000000001E-2</c:v>
                </c:pt>
                <c:pt idx="5">
                  <c:v>3.4000000000000002E-2</c:v>
                </c:pt>
                <c:pt idx="6">
                  <c:v>2.0799999999999999E-2</c:v>
                </c:pt>
                <c:pt idx="7">
                  <c:v>2.92E-2</c:v>
                </c:pt>
                <c:pt idx="8">
                  <c:v>2.6100000000000002E-2</c:v>
                </c:pt>
                <c:pt idx="9">
                  <c:v>1.15E-2</c:v>
                </c:pt>
                <c:pt idx="10">
                  <c:v>0.03</c:v>
                </c:pt>
                <c:pt idx="11">
                  <c:v>0.03</c:v>
                </c:pt>
              </c:numCache>
            </c:numRef>
          </c:val>
          <c:extLst>
            <c:ext xmlns:c16="http://schemas.microsoft.com/office/drawing/2014/chart" uri="{C3380CC4-5D6E-409C-BE32-E72D297353CC}">
              <c16:uniqueId val="{00000002-2016-421E-A528-CCF9E7F856BD}"/>
            </c:ext>
          </c:extLst>
        </c:ser>
        <c:dLbls>
          <c:showLegendKey val="0"/>
          <c:showVal val="0"/>
          <c:showCatName val="0"/>
          <c:showSerName val="0"/>
          <c:showPercent val="0"/>
          <c:showBubbleSize val="0"/>
        </c:dLbls>
        <c:gapWidth val="150"/>
        <c:shape val="box"/>
        <c:axId val="102670720"/>
        <c:axId val="102672256"/>
        <c:axId val="0"/>
      </c:bar3DChart>
      <c:catAx>
        <c:axId val="102670720"/>
        <c:scaling>
          <c:orientation val="minMax"/>
        </c:scaling>
        <c:delete val="0"/>
        <c:axPos val="b"/>
        <c:numFmt formatCode="General" sourceLinked="0"/>
        <c:majorTickMark val="none"/>
        <c:minorTickMark val="none"/>
        <c:tickLblPos val="nextTo"/>
        <c:crossAx val="102672256"/>
        <c:crosses val="autoZero"/>
        <c:auto val="1"/>
        <c:lblAlgn val="ctr"/>
        <c:lblOffset val="100"/>
        <c:noMultiLvlLbl val="0"/>
      </c:catAx>
      <c:valAx>
        <c:axId val="102672256"/>
        <c:scaling>
          <c:orientation val="minMax"/>
        </c:scaling>
        <c:delete val="0"/>
        <c:axPos val="l"/>
        <c:majorGridlines/>
        <c:numFmt formatCode="0.00%" sourceLinked="1"/>
        <c:majorTickMark val="none"/>
        <c:minorTickMark val="none"/>
        <c:tickLblPos val="nextTo"/>
        <c:crossAx val="1026707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Sheet1!$B$18</c:f>
              <c:strCache>
                <c:ptCount val="1"/>
                <c:pt idx="0">
                  <c:v>White Applicants</c:v>
                </c:pt>
              </c:strCache>
            </c:strRef>
          </c:tx>
          <c:invertIfNegative val="0"/>
          <c:cat>
            <c:strRef>
              <c:f>Sheet1!$A$19:$A$31</c:f>
              <c:strCache>
                <c:ptCount val="13"/>
                <c:pt idx="1">
                  <c:v>Jan-18</c:v>
                </c:pt>
                <c:pt idx="2">
                  <c:v>Feb</c:v>
                </c:pt>
                <c:pt idx="3">
                  <c:v>March</c:v>
                </c:pt>
                <c:pt idx="4">
                  <c:v>April</c:v>
                </c:pt>
                <c:pt idx="5">
                  <c:v>May</c:v>
                </c:pt>
                <c:pt idx="6">
                  <c:v>June</c:v>
                </c:pt>
                <c:pt idx="7">
                  <c:v>July</c:v>
                </c:pt>
                <c:pt idx="8">
                  <c:v>Aug</c:v>
                </c:pt>
                <c:pt idx="9">
                  <c:v>Sept</c:v>
                </c:pt>
                <c:pt idx="10">
                  <c:v>Oct</c:v>
                </c:pt>
                <c:pt idx="11">
                  <c:v>Nov</c:v>
                </c:pt>
                <c:pt idx="12">
                  <c:v>Dec</c:v>
                </c:pt>
              </c:strCache>
            </c:strRef>
          </c:cat>
          <c:val>
            <c:numRef>
              <c:f>Sheet1!$B$19:$B$31</c:f>
              <c:numCache>
                <c:formatCode>0.00%</c:formatCode>
                <c:ptCount val="13"/>
                <c:pt idx="1">
                  <c:v>0.69699999999999995</c:v>
                </c:pt>
                <c:pt idx="2">
                  <c:v>0.75800000000000001</c:v>
                </c:pt>
                <c:pt idx="3">
                  <c:v>0.74399999999999999</c:v>
                </c:pt>
                <c:pt idx="4">
                  <c:v>0.72499999999999998</c:v>
                </c:pt>
                <c:pt idx="5">
                  <c:v>0.71199999999999997</c:v>
                </c:pt>
                <c:pt idx="6">
                  <c:v>0.70599999999999996</c:v>
                </c:pt>
                <c:pt idx="7">
                  <c:v>0.74570000000000003</c:v>
                </c:pt>
                <c:pt idx="8">
                  <c:v>0.76239999999999997</c:v>
                </c:pt>
                <c:pt idx="9">
                  <c:v>0.76229999999999998</c:v>
                </c:pt>
                <c:pt idx="10">
                  <c:v>0.71879999999999999</c:v>
                </c:pt>
                <c:pt idx="11">
                  <c:v>0.72</c:v>
                </c:pt>
                <c:pt idx="12">
                  <c:v>0.66</c:v>
                </c:pt>
              </c:numCache>
            </c:numRef>
          </c:val>
          <c:extLst>
            <c:ext xmlns:c16="http://schemas.microsoft.com/office/drawing/2014/chart" uri="{C3380CC4-5D6E-409C-BE32-E72D297353CC}">
              <c16:uniqueId val="{00000000-DAB7-4CA6-9039-29802C58B1DC}"/>
            </c:ext>
          </c:extLst>
        </c:ser>
        <c:ser>
          <c:idx val="1"/>
          <c:order val="1"/>
          <c:tx>
            <c:strRef>
              <c:f>Sheet1!$C$18</c:f>
              <c:strCache>
                <c:ptCount val="1"/>
                <c:pt idx="0">
                  <c:v>BME applicants</c:v>
                </c:pt>
              </c:strCache>
            </c:strRef>
          </c:tx>
          <c:invertIfNegative val="0"/>
          <c:cat>
            <c:strRef>
              <c:f>Sheet1!$A$19:$A$31</c:f>
              <c:strCache>
                <c:ptCount val="13"/>
                <c:pt idx="1">
                  <c:v>Jan-18</c:v>
                </c:pt>
                <c:pt idx="2">
                  <c:v>Feb</c:v>
                </c:pt>
                <c:pt idx="3">
                  <c:v>March</c:v>
                </c:pt>
                <c:pt idx="4">
                  <c:v>April</c:v>
                </c:pt>
                <c:pt idx="5">
                  <c:v>May</c:v>
                </c:pt>
                <c:pt idx="6">
                  <c:v>June</c:v>
                </c:pt>
                <c:pt idx="7">
                  <c:v>July</c:v>
                </c:pt>
                <c:pt idx="8">
                  <c:v>Aug</c:v>
                </c:pt>
                <c:pt idx="9">
                  <c:v>Sept</c:v>
                </c:pt>
                <c:pt idx="10">
                  <c:v>Oct</c:v>
                </c:pt>
                <c:pt idx="11">
                  <c:v>Nov</c:v>
                </c:pt>
                <c:pt idx="12">
                  <c:v>Dec</c:v>
                </c:pt>
              </c:strCache>
            </c:strRef>
          </c:cat>
          <c:val>
            <c:numRef>
              <c:f>Sheet1!$C$19:$C$31</c:f>
              <c:numCache>
                <c:formatCode>0.00%</c:formatCode>
                <c:ptCount val="13"/>
                <c:pt idx="1">
                  <c:v>0.251</c:v>
                </c:pt>
                <c:pt idx="2">
                  <c:v>0.21</c:v>
                </c:pt>
                <c:pt idx="3">
                  <c:v>0.214</c:v>
                </c:pt>
                <c:pt idx="4">
                  <c:v>0.25700000000000001</c:v>
                </c:pt>
                <c:pt idx="5">
                  <c:v>0.247</c:v>
                </c:pt>
                <c:pt idx="6">
                  <c:v>0.26200000000000001</c:v>
                </c:pt>
                <c:pt idx="7">
                  <c:v>0.23380000000000001</c:v>
                </c:pt>
                <c:pt idx="8">
                  <c:v>0.20300000000000001</c:v>
                </c:pt>
                <c:pt idx="9">
                  <c:v>0.2213</c:v>
                </c:pt>
                <c:pt idx="10">
                  <c:v>0.27079999999999999</c:v>
                </c:pt>
                <c:pt idx="11">
                  <c:v>0.25</c:v>
                </c:pt>
                <c:pt idx="12">
                  <c:v>0.28999999999999998</c:v>
                </c:pt>
              </c:numCache>
            </c:numRef>
          </c:val>
          <c:extLst>
            <c:ext xmlns:c16="http://schemas.microsoft.com/office/drawing/2014/chart" uri="{C3380CC4-5D6E-409C-BE32-E72D297353CC}">
              <c16:uniqueId val="{00000001-DAB7-4CA6-9039-29802C58B1DC}"/>
            </c:ext>
          </c:extLst>
        </c:ser>
        <c:ser>
          <c:idx val="2"/>
          <c:order val="2"/>
          <c:tx>
            <c:strRef>
              <c:f>Sheet1!$D$18</c:f>
              <c:strCache>
                <c:ptCount val="1"/>
                <c:pt idx="0">
                  <c:v>Not disclosed</c:v>
                </c:pt>
              </c:strCache>
            </c:strRef>
          </c:tx>
          <c:invertIfNegative val="0"/>
          <c:cat>
            <c:strRef>
              <c:f>Sheet1!$A$19:$A$31</c:f>
              <c:strCache>
                <c:ptCount val="13"/>
                <c:pt idx="1">
                  <c:v>Jan-18</c:v>
                </c:pt>
                <c:pt idx="2">
                  <c:v>Feb</c:v>
                </c:pt>
                <c:pt idx="3">
                  <c:v>March</c:v>
                </c:pt>
                <c:pt idx="4">
                  <c:v>April</c:v>
                </c:pt>
                <c:pt idx="5">
                  <c:v>May</c:v>
                </c:pt>
                <c:pt idx="6">
                  <c:v>June</c:v>
                </c:pt>
                <c:pt idx="7">
                  <c:v>July</c:v>
                </c:pt>
                <c:pt idx="8">
                  <c:v>Aug</c:v>
                </c:pt>
                <c:pt idx="9">
                  <c:v>Sept</c:v>
                </c:pt>
                <c:pt idx="10">
                  <c:v>Oct</c:v>
                </c:pt>
                <c:pt idx="11">
                  <c:v>Nov</c:v>
                </c:pt>
                <c:pt idx="12">
                  <c:v>Dec</c:v>
                </c:pt>
              </c:strCache>
            </c:strRef>
          </c:cat>
          <c:val>
            <c:numRef>
              <c:f>Sheet1!$D$19:$D$31</c:f>
              <c:numCache>
                <c:formatCode>0.00%</c:formatCode>
                <c:ptCount val="13"/>
                <c:pt idx="1">
                  <c:v>5.0999999999999997E-2</c:v>
                </c:pt>
                <c:pt idx="2">
                  <c:v>3.1E-2</c:v>
                </c:pt>
                <c:pt idx="3">
                  <c:v>4.2000000000000003E-2</c:v>
                </c:pt>
                <c:pt idx="4">
                  <c:v>1.7000000000000001E-2</c:v>
                </c:pt>
                <c:pt idx="5">
                  <c:v>0.04</c:v>
                </c:pt>
                <c:pt idx="6">
                  <c:v>3.2000000000000001E-2</c:v>
                </c:pt>
                <c:pt idx="7">
                  <c:v>2.0500000000000001E-2</c:v>
                </c:pt>
                <c:pt idx="8">
                  <c:v>3.4700000000000002E-2</c:v>
                </c:pt>
                <c:pt idx="9">
                  <c:v>1.6400000000000001E-2</c:v>
                </c:pt>
                <c:pt idx="10">
                  <c:v>1.04E-2</c:v>
                </c:pt>
                <c:pt idx="11">
                  <c:v>0.03</c:v>
                </c:pt>
                <c:pt idx="12">
                  <c:v>0.05</c:v>
                </c:pt>
              </c:numCache>
            </c:numRef>
          </c:val>
          <c:extLst>
            <c:ext xmlns:c16="http://schemas.microsoft.com/office/drawing/2014/chart" uri="{C3380CC4-5D6E-409C-BE32-E72D297353CC}">
              <c16:uniqueId val="{00000002-DAB7-4CA6-9039-29802C58B1DC}"/>
            </c:ext>
          </c:extLst>
        </c:ser>
        <c:dLbls>
          <c:showLegendKey val="0"/>
          <c:showVal val="0"/>
          <c:showCatName val="0"/>
          <c:showSerName val="0"/>
          <c:showPercent val="0"/>
          <c:showBubbleSize val="0"/>
        </c:dLbls>
        <c:gapWidth val="150"/>
        <c:shape val="box"/>
        <c:axId val="84496384"/>
        <c:axId val="84497920"/>
        <c:axId val="0"/>
      </c:bar3DChart>
      <c:catAx>
        <c:axId val="84496384"/>
        <c:scaling>
          <c:orientation val="minMax"/>
        </c:scaling>
        <c:delete val="0"/>
        <c:axPos val="b"/>
        <c:numFmt formatCode="General" sourceLinked="0"/>
        <c:majorTickMark val="none"/>
        <c:minorTickMark val="none"/>
        <c:tickLblPos val="nextTo"/>
        <c:crossAx val="84497920"/>
        <c:crosses val="autoZero"/>
        <c:auto val="1"/>
        <c:lblAlgn val="ctr"/>
        <c:lblOffset val="100"/>
        <c:noMultiLvlLbl val="0"/>
      </c:catAx>
      <c:valAx>
        <c:axId val="84497920"/>
        <c:scaling>
          <c:orientation val="minMax"/>
        </c:scaling>
        <c:delete val="0"/>
        <c:axPos val="l"/>
        <c:majorGridlines/>
        <c:numFmt formatCode="General" sourceLinked="1"/>
        <c:majorTickMark val="none"/>
        <c:minorTickMark val="none"/>
        <c:tickLblPos val="nextTo"/>
        <c:crossAx val="8449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3: Likelihood</a:t>
            </a:r>
            <a:r>
              <a:rPr lang="en-GB" sz="800" baseline="0"/>
              <a:t> of BME staff entering disciplinary process</a:t>
            </a:r>
          </a:p>
          <a:p>
            <a:pPr>
              <a:defRPr/>
            </a:pPr>
            <a:r>
              <a:rPr lang="en-GB" sz="800" baseline="0"/>
              <a:t>Note: 83% of staff are white, 17% from other groups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Sheet1!$B$36</c:f>
              <c:strCache>
                <c:ptCount val="1"/>
                <c:pt idx="0">
                  <c:v>White </c:v>
                </c:pt>
              </c:strCache>
            </c:strRef>
          </c:tx>
          <c:invertIfNegative val="0"/>
          <c:cat>
            <c:strRef>
              <c:f>Sheet1!$A$37:$A$48</c:f>
              <c:strCache>
                <c:ptCount val="12"/>
                <c:pt idx="0">
                  <c:v>Jan-18</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Sheet1!$B$37:$B$48</c:f>
              <c:numCache>
                <c:formatCode>0.00%</c:formatCode>
                <c:ptCount val="12"/>
                <c:pt idx="0">
                  <c:v>0.75</c:v>
                </c:pt>
                <c:pt idx="1">
                  <c:v>0.67</c:v>
                </c:pt>
                <c:pt idx="2">
                  <c:v>0.67</c:v>
                </c:pt>
                <c:pt idx="3">
                  <c:v>0.75</c:v>
                </c:pt>
                <c:pt idx="4">
                  <c:v>0.65</c:v>
                </c:pt>
                <c:pt idx="5">
                  <c:v>0.48</c:v>
                </c:pt>
                <c:pt idx="6">
                  <c:v>0.5</c:v>
                </c:pt>
                <c:pt idx="7">
                  <c:v>0.5</c:v>
                </c:pt>
                <c:pt idx="8">
                  <c:v>0.47</c:v>
                </c:pt>
                <c:pt idx="9">
                  <c:v>0.45</c:v>
                </c:pt>
                <c:pt idx="10">
                  <c:v>0.45</c:v>
                </c:pt>
                <c:pt idx="11">
                  <c:v>0.45</c:v>
                </c:pt>
              </c:numCache>
            </c:numRef>
          </c:val>
          <c:extLst>
            <c:ext xmlns:c16="http://schemas.microsoft.com/office/drawing/2014/chart" uri="{C3380CC4-5D6E-409C-BE32-E72D297353CC}">
              <c16:uniqueId val="{00000000-DFDA-4485-A075-BEB28D4E114B}"/>
            </c:ext>
          </c:extLst>
        </c:ser>
        <c:ser>
          <c:idx val="1"/>
          <c:order val="1"/>
          <c:tx>
            <c:strRef>
              <c:f>Sheet1!$C$36</c:f>
              <c:strCache>
                <c:ptCount val="1"/>
                <c:pt idx="0">
                  <c:v>BME </c:v>
                </c:pt>
              </c:strCache>
            </c:strRef>
          </c:tx>
          <c:invertIfNegative val="0"/>
          <c:cat>
            <c:strRef>
              <c:f>Sheet1!$A$37:$A$48</c:f>
              <c:strCache>
                <c:ptCount val="12"/>
                <c:pt idx="0">
                  <c:v>Jan-18</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Sheet1!$C$37:$C$48</c:f>
              <c:numCache>
                <c:formatCode>0.00%</c:formatCode>
                <c:ptCount val="12"/>
                <c:pt idx="0">
                  <c:v>0.25</c:v>
                </c:pt>
                <c:pt idx="1">
                  <c:v>0.33</c:v>
                </c:pt>
                <c:pt idx="2">
                  <c:v>0.33</c:v>
                </c:pt>
                <c:pt idx="3">
                  <c:v>0.25</c:v>
                </c:pt>
                <c:pt idx="4">
                  <c:v>0.35</c:v>
                </c:pt>
                <c:pt idx="5">
                  <c:v>0.52</c:v>
                </c:pt>
                <c:pt idx="6">
                  <c:v>0.5</c:v>
                </c:pt>
                <c:pt idx="7">
                  <c:v>0.5</c:v>
                </c:pt>
                <c:pt idx="8">
                  <c:v>0.53</c:v>
                </c:pt>
                <c:pt idx="9">
                  <c:v>0.55000000000000004</c:v>
                </c:pt>
                <c:pt idx="10">
                  <c:v>0.55000000000000004</c:v>
                </c:pt>
                <c:pt idx="11">
                  <c:v>0.55000000000000004</c:v>
                </c:pt>
              </c:numCache>
            </c:numRef>
          </c:val>
          <c:extLst>
            <c:ext xmlns:c16="http://schemas.microsoft.com/office/drawing/2014/chart" uri="{C3380CC4-5D6E-409C-BE32-E72D297353CC}">
              <c16:uniqueId val="{00000001-DFDA-4485-A075-BEB28D4E114B}"/>
            </c:ext>
          </c:extLst>
        </c:ser>
        <c:ser>
          <c:idx val="2"/>
          <c:order val="2"/>
          <c:tx>
            <c:strRef>
              <c:f>Sheet1!$D$36</c:f>
              <c:strCache>
                <c:ptCount val="1"/>
                <c:pt idx="0">
                  <c:v>Not disclosed</c:v>
                </c:pt>
              </c:strCache>
            </c:strRef>
          </c:tx>
          <c:invertIfNegative val="0"/>
          <c:cat>
            <c:strRef>
              <c:f>Sheet1!$A$37:$A$48</c:f>
              <c:strCache>
                <c:ptCount val="12"/>
                <c:pt idx="0">
                  <c:v>Jan-18</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Sheet1!$D$37:$D$48</c:f>
              <c:numCache>
                <c:formatCode>0.00%</c:formatCode>
                <c:ptCount val="12"/>
                <c:pt idx="0">
                  <c:v>0</c:v>
                </c:pt>
                <c:pt idx="1">
                  <c:v>0</c:v>
                </c:pt>
                <c:pt idx="2">
                  <c:v>0</c:v>
                </c:pt>
              </c:numCache>
            </c:numRef>
          </c:val>
          <c:extLst>
            <c:ext xmlns:c16="http://schemas.microsoft.com/office/drawing/2014/chart" uri="{C3380CC4-5D6E-409C-BE32-E72D297353CC}">
              <c16:uniqueId val="{00000002-DFDA-4485-A075-BEB28D4E114B}"/>
            </c:ext>
          </c:extLst>
        </c:ser>
        <c:dLbls>
          <c:showLegendKey val="0"/>
          <c:showVal val="0"/>
          <c:showCatName val="0"/>
          <c:showSerName val="0"/>
          <c:showPercent val="0"/>
          <c:showBubbleSize val="0"/>
        </c:dLbls>
        <c:gapWidth val="150"/>
        <c:shape val="box"/>
        <c:axId val="84521728"/>
        <c:axId val="84523264"/>
        <c:axId val="0"/>
      </c:bar3DChart>
      <c:catAx>
        <c:axId val="84521728"/>
        <c:scaling>
          <c:orientation val="minMax"/>
        </c:scaling>
        <c:delete val="0"/>
        <c:axPos val="b"/>
        <c:numFmt formatCode="General" sourceLinked="0"/>
        <c:majorTickMark val="none"/>
        <c:minorTickMark val="none"/>
        <c:tickLblPos val="nextTo"/>
        <c:crossAx val="84523264"/>
        <c:crosses val="autoZero"/>
        <c:auto val="1"/>
        <c:lblAlgn val="ctr"/>
        <c:lblOffset val="100"/>
        <c:noMultiLvlLbl val="0"/>
      </c:catAx>
      <c:valAx>
        <c:axId val="84523264"/>
        <c:scaling>
          <c:orientation val="minMax"/>
        </c:scaling>
        <c:delete val="0"/>
        <c:axPos val="l"/>
        <c:majorGridlines/>
        <c:numFmt formatCode="0.00%" sourceLinked="1"/>
        <c:majorTickMark val="none"/>
        <c:minorTickMark val="none"/>
        <c:tickLblPos val="nextTo"/>
        <c:crossAx val="8452172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Percentage</a:t>
            </a:r>
            <a:r>
              <a:rPr lang="en-GB" sz="1000" baseline="0"/>
              <a:t> experiencing bullying from patients</a:t>
            </a:r>
            <a:endParaRPr lang="en-GB"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Sheet1!$B$49</c:f>
              <c:strCache>
                <c:ptCount val="1"/>
                <c:pt idx="0">
                  <c:v>White </c:v>
                </c:pt>
              </c:strCache>
            </c:strRef>
          </c:tx>
          <c:spPr>
            <a:solidFill>
              <a:schemeClr val="accent1"/>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Sheet1!$B$50:$B$53</c:f>
              <c:numCache>
                <c:formatCode>0%</c:formatCode>
                <c:ptCount val="4"/>
                <c:pt idx="0" formatCode="0.00%">
                  <c:v>0.34279999999999999</c:v>
                </c:pt>
                <c:pt idx="1">
                  <c:v>0.28999999999999998</c:v>
                </c:pt>
                <c:pt idx="2">
                  <c:v>0.25</c:v>
                </c:pt>
                <c:pt idx="3">
                  <c:v>0.28000000000000003</c:v>
                </c:pt>
              </c:numCache>
            </c:numRef>
          </c:val>
          <c:extLst>
            <c:ext xmlns:c16="http://schemas.microsoft.com/office/drawing/2014/chart" uri="{C3380CC4-5D6E-409C-BE32-E72D297353CC}">
              <c16:uniqueId val="{00000000-9203-4292-829F-0A7F03764B22}"/>
            </c:ext>
          </c:extLst>
        </c:ser>
        <c:ser>
          <c:idx val="1"/>
          <c:order val="1"/>
          <c:tx>
            <c:strRef>
              <c:f>Sheet1!$C$49</c:f>
              <c:strCache>
                <c:ptCount val="1"/>
                <c:pt idx="0">
                  <c:v>BME </c:v>
                </c:pt>
              </c:strCache>
            </c:strRef>
          </c:tx>
          <c:spPr>
            <a:solidFill>
              <a:schemeClr val="accent2"/>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Sheet1!$C$50:$C$53</c:f>
              <c:numCache>
                <c:formatCode>0%</c:formatCode>
                <c:ptCount val="4"/>
                <c:pt idx="0">
                  <c:v>0.43</c:v>
                </c:pt>
                <c:pt idx="1">
                  <c:v>0.27</c:v>
                </c:pt>
                <c:pt idx="2">
                  <c:v>0.33</c:v>
                </c:pt>
                <c:pt idx="3">
                  <c:v>0.27</c:v>
                </c:pt>
              </c:numCache>
            </c:numRef>
          </c:val>
          <c:extLst>
            <c:ext xmlns:c16="http://schemas.microsoft.com/office/drawing/2014/chart" uri="{C3380CC4-5D6E-409C-BE32-E72D297353CC}">
              <c16:uniqueId val="{00000001-9203-4292-829F-0A7F03764B22}"/>
            </c:ext>
          </c:extLst>
        </c:ser>
        <c:dLbls>
          <c:showLegendKey val="0"/>
          <c:showVal val="0"/>
          <c:showCatName val="0"/>
          <c:showSerName val="0"/>
          <c:showPercent val="0"/>
          <c:showBubbleSize val="0"/>
        </c:dLbls>
        <c:gapWidth val="150"/>
        <c:shape val="box"/>
        <c:axId val="95020160"/>
        <c:axId val="95021696"/>
        <c:axId val="0"/>
      </c:bar3DChart>
      <c:catAx>
        <c:axId val="9502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1696"/>
        <c:crosses val="autoZero"/>
        <c:auto val="1"/>
        <c:lblAlgn val="ctr"/>
        <c:lblOffset val="100"/>
        <c:noMultiLvlLbl val="0"/>
      </c:catAx>
      <c:valAx>
        <c:axId val="95021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Sheet1!$B$64</c:f>
              <c:strCache>
                <c:ptCount val="1"/>
                <c:pt idx="0">
                  <c:v>White </c:v>
                </c:pt>
              </c:strCache>
            </c:strRef>
          </c:tx>
          <c:invertIfNegative val="0"/>
          <c:cat>
            <c:numRef>
              <c:f>Sheet1!$A$65:$A$68</c:f>
              <c:numCache>
                <c:formatCode>General</c:formatCode>
                <c:ptCount val="4"/>
                <c:pt idx="0">
                  <c:v>2014</c:v>
                </c:pt>
                <c:pt idx="1">
                  <c:v>2015</c:v>
                </c:pt>
                <c:pt idx="2">
                  <c:v>2016</c:v>
                </c:pt>
                <c:pt idx="3">
                  <c:v>2017</c:v>
                </c:pt>
              </c:numCache>
            </c:numRef>
          </c:cat>
          <c:val>
            <c:numRef>
              <c:f>Sheet1!$B$65:$B$68</c:f>
              <c:numCache>
                <c:formatCode>0%</c:formatCode>
                <c:ptCount val="4"/>
                <c:pt idx="0" formatCode="0.00%">
                  <c:v>0.16900000000000001</c:v>
                </c:pt>
                <c:pt idx="1">
                  <c:v>0.21</c:v>
                </c:pt>
                <c:pt idx="2">
                  <c:v>0.27</c:v>
                </c:pt>
                <c:pt idx="3">
                  <c:v>0.21</c:v>
                </c:pt>
              </c:numCache>
            </c:numRef>
          </c:val>
          <c:extLst>
            <c:ext xmlns:c16="http://schemas.microsoft.com/office/drawing/2014/chart" uri="{C3380CC4-5D6E-409C-BE32-E72D297353CC}">
              <c16:uniqueId val="{00000000-892D-40F7-9906-89A8EE92C86B}"/>
            </c:ext>
          </c:extLst>
        </c:ser>
        <c:ser>
          <c:idx val="0"/>
          <c:order val="1"/>
          <c:tx>
            <c:strRef>
              <c:f>Sheet1!$C$64</c:f>
              <c:strCache>
                <c:ptCount val="1"/>
                <c:pt idx="0">
                  <c:v>BME </c:v>
                </c:pt>
              </c:strCache>
            </c:strRef>
          </c:tx>
          <c:invertIfNegative val="0"/>
          <c:cat>
            <c:numRef>
              <c:f>Sheet1!$A$65:$A$68</c:f>
              <c:numCache>
                <c:formatCode>General</c:formatCode>
                <c:ptCount val="4"/>
                <c:pt idx="0">
                  <c:v>2014</c:v>
                </c:pt>
                <c:pt idx="1">
                  <c:v>2015</c:v>
                </c:pt>
                <c:pt idx="2">
                  <c:v>2016</c:v>
                </c:pt>
                <c:pt idx="3">
                  <c:v>2017</c:v>
                </c:pt>
              </c:numCache>
            </c:numRef>
          </c:cat>
          <c:val>
            <c:numRef>
              <c:f>Sheet1!$C$65:$C$68</c:f>
              <c:numCache>
                <c:formatCode>0%</c:formatCode>
                <c:ptCount val="4"/>
                <c:pt idx="0">
                  <c:v>0.24</c:v>
                </c:pt>
                <c:pt idx="1">
                  <c:v>0.27</c:v>
                </c:pt>
                <c:pt idx="2">
                  <c:v>0.33</c:v>
                </c:pt>
                <c:pt idx="3">
                  <c:v>0.25</c:v>
                </c:pt>
              </c:numCache>
            </c:numRef>
          </c:val>
          <c:extLst>
            <c:ext xmlns:c16="http://schemas.microsoft.com/office/drawing/2014/chart" uri="{C3380CC4-5D6E-409C-BE32-E72D297353CC}">
              <c16:uniqueId val="{00000001-892D-40F7-9906-89A8EE92C86B}"/>
            </c:ext>
          </c:extLst>
        </c:ser>
        <c:dLbls>
          <c:showLegendKey val="0"/>
          <c:showVal val="0"/>
          <c:showCatName val="0"/>
          <c:showSerName val="0"/>
          <c:showPercent val="0"/>
          <c:showBubbleSize val="0"/>
        </c:dLbls>
        <c:gapWidth val="150"/>
        <c:shape val="box"/>
        <c:axId val="95412992"/>
        <c:axId val="95414528"/>
        <c:axId val="0"/>
      </c:bar3DChart>
      <c:catAx>
        <c:axId val="95412992"/>
        <c:scaling>
          <c:orientation val="minMax"/>
        </c:scaling>
        <c:delete val="0"/>
        <c:axPos val="b"/>
        <c:numFmt formatCode="General" sourceLinked="1"/>
        <c:majorTickMark val="none"/>
        <c:minorTickMark val="none"/>
        <c:tickLblPos val="nextTo"/>
        <c:crossAx val="95414528"/>
        <c:crosses val="autoZero"/>
        <c:auto val="1"/>
        <c:lblAlgn val="ctr"/>
        <c:lblOffset val="100"/>
        <c:noMultiLvlLbl val="0"/>
      </c:catAx>
      <c:valAx>
        <c:axId val="95414528"/>
        <c:scaling>
          <c:orientation val="minMax"/>
        </c:scaling>
        <c:delete val="0"/>
        <c:axPos val="l"/>
        <c:majorGridlines/>
        <c:numFmt formatCode="0.00%" sourceLinked="1"/>
        <c:majorTickMark val="none"/>
        <c:minorTickMark val="none"/>
        <c:tickLblPos val="nextTo"/>
        <c:crossAx val="9541299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Sheet1!$B$84</c:f>
              <c:strCache>
                <c:ptCount val="1"/>
                <c:pt idx="0">
                  <c:v>White</c:v>
                </c:pt>
              </c:strCache>
            </c:strRef>
          </c:tx>
          <c:invertIfNegative val="0"/>
          <c:cat>
            <c:numRef>
              <c:f>Sheet1!$A$85:$A$88</c:f>
              <c:numCache>
                <c:formatCode>General</c:formatCode>
                <c:ptCount val="4"/>
                <c:pt idx="0">
                  <c:v>2014</c:v>
                </c:pt>
                <c:pt idx="1">
                  <c:v>2015</c:v>
                </c:pt>
                <c:pt idx="2">
                  <c:v>2016</c:v>
                </c:pt>
                <c:pt idx="3">
                  <c:v>2017</c:v>
                </c:pt>
              </c:numCache>
            </c:numRef>
          </c:cat>
          <c:val>
            <c:numRef>
              <c:f>Sheet1!$B$85:$B$88</c:f>
              <c:numCache>
                <c:formatCode>0%</c:formatCode>
                <c:ptCount val="4"/>
                <c:pt idx="0" formatCode="0.00%">
                  <c:v>0.9325</c:v>
                </c:pt>
                <c:pt idx="1">
                  <c:v>0.89</c:v>
                </c:pt>
                <c:pt idx="2">
                  <c:v>0.9</c:v>
                </c:pt>
                <c:pt idx="3">
                  <c:v>0.89</c:v>
                </c:pt>
              </c:numCache>
            </c:numRef>
          </c:val>
          <c:extLst>
            <c:ext xmlns:c16="http://schemas.microsoft.com/office/drawing/2014/chart" uri="{C3380CC4-5D6E-409C-BE32-E72D297353CC}">
              <c16:uniqueId val="{00000000-BA37-4BD3-81FC-6D1E99683056}"/>
            </c:ext>
          </c:extLst>
        </c:ser>
        <c:ser>
          <c:idx val="1"/>
          <c:order val="1"/>
          <c:tx>
            <c:strRef>
              <c:f>Sheet1!$C$84</c:f>
              <c:strCache>
                <c:ptCount val="1"/>
                <c:pt idx="0">
                  <c:v>BME</c:v>
                </c:pt>
              </c:strCache>
            </c:strRef>
          </c:tx>
          <c:invertIfNegative val="0"/>
          <c:cat>
            <c:numRef>
              <c:f>Sheet1!$A$85:$A$88</c:f>
              <c:numCache>
                <c:formatCode>General</c:formatCode>
                <c:ptCount val="4"/>
                <c:pt idx="0">
                  <c:v>2014</c:v>
                </c:pt>
                <c:pt idx="1">
                  <c:v>2015</c:v>
                </c:pt>
                <c:pt idx="2">
                  <c:v>2016</c:v>
                </c:pt>
                <c:pt idx="3">
                  <c:v>2017</c:v>
                </c:pt>
              </c:numCache>
            </c:numRef>
          </c:cat>
          <c:val>
            <c:numRef>
              <c:f>Sheet1!$C$85:$C$88</c:f>
              <c:numCache>
                <c:formatCode>0%</c:formatCode>
                <c:ptCount val="4"/>
                <c:pt idx="0" formatCode="0.00%">
                  <c:v>0.93330000000000002</c:v>
                </c:pt>
                <c:pt idx="1">
                  <c:v>0.71</c:v>
                </c:pt>
                <c:pt idx="2">
                  <c:v>0.73</c:v>
                </c:pt>
                <c:pt idx="3">
                  <c:v>0.77</c:v>
                </c:pt>
              </c:numCache>
            </c:numRef>
          </c:val>
          <c:extLst>
            <c:ext xmlns:c16="http://schemas.microsoft.com/office/drawing/2014/chart" uri="{C3380CC4-5D6E-409C-BE32-E72D297353CC}">
              <c16:uniqueId val="{00000001-BA37-4BD3-81FC-6D1E99683056}"/>
            </c:ext>
          </c:extLst>
        </c:ser>
        <c:dLbls>
          <c:showLegendKey val="0"/>
          <c:showVal val="0"/>
          <c:showCatName val="0"/>
          <c:showSerName val="0"/>
          <c:showPercent val="0"/>
          <c:showBubbleSize val="0"/>
        </c:dLbls>
        <c:gapWidth val="150"/>
        <c:shape val="box"/>
        <c:axId val="95445376"/>
        <c:axId val="95446912"/>
        <c:axId val="0"/>
      </c:bar3DChart>
      <c:catAx>
        <c:axId val="95445376"/>
        <c:scaling>
          <c:orientation val="minMax"/>
        </c:scaling>
        <c:delete val="0"/>
        <c:axPos val="b"/>
        <c:numFmt formatCode="General" sourceLinked="1"/>
        <c:majorTickMark val="none"/>
        <c:minorTickMark val="none"/>
        <c:tickLblPos val="nextTo"/>
        <c:crossAx val="95446912"/>
        <c:crosses val="autoZero"/>
        <c:auto val="1"/>
        <c:lblAlgn val="ctr"/>
        <c:lblOffset val="100"/>
        <c:noMultiLvlLbl val="0"/>
      </c:catAx>
      <c:valAx>
        <c:axId val="95446912"/>
        <c:scaling>
          <c:orientation val="minMax"/>
        </c:scaling>
        <c:delete val="0"/>
        <c:axPos val="l"/>
        <c:majorGridlines/>
        <c:numFmt formatCode="0.00%" sourceLinked="1"/>
        <c:majorTickMark val="none"/>
        <c:minorTickMark val="none"/>
        <c:tickLblPos val="nextTo"/>
        <c:crossAx val="95445376"/>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23/01/2019</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23/01/2019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2</a:t>
            </a:fld>
            <a:endParaRPr lang="en-GB"/>
          </a:p>
        </p:txBody>
      </p:sp>
    </p:spTree>
    <p:extLst>
      <p:ext uri="{BB962C8B-B14F-4D97-AF65-F5344CB8AC3E}">
        <p14:creationId xmlns:p14="http://schemas.microsoft.com/office/powerpoint/2010/main" val="210229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23/01/2019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23/01/2019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Report (January 2019)</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dirty="0"/>
            </a:br>
            <a:r>
              <a:rPr lang="en-GB" sz="2400" b="1" dirty="0"/>
              <a:t>January 2019</a:t>
            </a:r>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1" name="Chart 10"/>
          <p:cNvGraphicFramePr>
            <a:graphicFrameLocks/>
          </p:cNvGraphicFramePr>
          <p:nvPr>
            <p:extLst/>
          </p:nvPr>
        </p:nvGraphicFramePr>
        <p:xfrm>
          <a:off x="251520" y="1348304"/>
          <a:ext cx="45720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4572000" y="1340768"/>
          <a:ext cx="4572000" cy="2815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2537520" y="4127149"/>
          <a:ext cx="4572000" cy="2470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71037" y="852757"/>
            <a:ext cx="7005637" cy="920059"/>
          </a:xfrm>
        </p:spPr>
        <p:txBody>
          <a:bodyPr anchor="t">
            <a:noAutofit/>
          </a:bodyPr>
          <a:lstStyle/>
          <a:p>
            <a:pPr algn="l"/>
            <a:r>
              <a:rPr lang="en-GB" sz="1000" dirty="0"/>
              <a:t>Temporary Staffing spend increased by 614K to £3.78m, the second highest spend ever, 18.76% of payroll.  The majority of this additional spend, £467k was absorbed by Bank workers with an additional £147k of agency cost.   Bank spend was at its second highest ever.</a:t>
            </a:r>
            <a:br>
              <a:rPr lang="en-GB" sz="1000" dirty="0"/>
            </a:br>
            <a:br>
              <a:rPr lang="en-GB" sz="1000" dirty="0"/>
            </a:br>
            <a:r>
              <a:rPr lang="en-GB" sz="1000" dirty="0"/>
              <a:t>£484k of the temporary staffing spend increase was across inpatient units where the number of temporary hours used increased by 8%.</a:t>
            </a:r>
            <a:br>
              <a:rPr lang="en-GB" sz="1000" dirty="0"/>
            </a:br>
            <a:br>
              <a:rPr lang="en-GB" sz="1000" dirty="0"/>
            </a:b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5" y="2725131"/>
            <a:ext cx="1470466" cy="461665"/>
          </a:xfrm>
          <a:prstGeom prst="rect">
            <a:avLst/>
          </a:prstGeom>
          <a:noFill/>
        </p:spPr>
        <p:txBody>
          <a:bodyPr wrap="square" rtlCol="0">
            <a:spAutoFit/>
          </a:bodyPr>
          <a:lstStyle/>
          <a:p>
            <a:pPr algn="r"/>
            <a:r>
              <a:rPr lang="en-GB" sz="1200" dirty="0"/>
              <a:t>This Month: 18.76% </a:t>
            </a:r>
          </a:p>
          <a:p>
            <a:pPr algn="r"/>
            <a:r>
              <a:rPr lang="en-GB" sz="1200" dirty="0"/>
              <a:t>£3.78m</a:t>
            </a:r>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a:t>Last Month: 15.77% </a:t>
            </a:r>
          </a:p>
          <a:p>
            <a:pPr algn="r"/>
            <a:r>
              <a:rPr lang="en-GB" sz="1200" dirty="0"/>
              <a:t>£3.17m</a:t>
            </a:r>
          </a:p>
        </p:txBody>
      </p:sp>
      <p:sp>
        <p:nvSpPr>
          <p:cNvPr id="20" name="TextBox 19"/>
          <p:cNvSpPr txBox="1"/>
          <p:nvPr/>
        </p:nvSpPr>
        <p:spPr>
          <a:xfrm>
            <a:off x="415305" y="3922261"/>
            <a:ext cx="1276375" cy="461665"/>
          </a:xfrm>
          <a:prstGeom prst="rect">
            <a:avLst/>
          </a:prstGeom>
          <a:noFill/>
        </p:spPr>
        <p:txBody>
          <a:bodyPr wrap="none" rtlCol="0">
            <a:spAutoFit/>
          </a:bodyPr>
          <a:lstStyle/>
          <a:p>
            <a:pPr algn="r"/>
            <a:r>
              <a:rPr lang="en-GB" sz="1200" dirty="0"/>
              <a:t>Last Year: 17.30%</a:t>
            </a:r>
          </a:p>
          <a:p>
            <a:pPr algn="r"/>
            <a:r>
              <a:rPr lang="en-GB" sz="1200" dirty="0"/>
              <a:t>£3.35m</a:t>
            </a:r>
          </a:p>
        </p:txBody>
      </p:sp>
      <p:sp>
        <p:nvSpPr>
          <p:cNvPr id="27" name="Oval 26"/>
          <p:cNvSpPr/>
          <p:nvPr/>
        </p:nvSpPr>
        <p:spPr>
          <a:xfrm>
            <a:off x="267326" y="886645"/>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2" name="Picture 1">
            <a:extLst>
              <a:ext uri="{FF2B5EF4-FFF2-40B4-BE49-F238E27FC236}">
                <a16:creationId xmlns:a16="http://schemas.microsoft.com/office/drawing/2014/main" id="{CB108C35-6279-4FBC-9C01-3150AC841C68}"/>
              </a:ext>
            </a:extLst>
          </p:cNvPr>
          <p:cNvPicPr>
            <a:picLocks noChangeAspect="1"/>
          </p:cNvPicPr>
          <p:nvPr/>
        </p:nvPicPr>
        <p:blipFill>
          <a:blip r:embed="rId3"/>
          <a:stretch>
            <a:fillRect/>
          </a:stretch>
        </p:blipFill>
        <p:spPr>
          <a:xfrm>
            <a:off x="1871037" y="1898771"/>
            <a:ext cx="3460643" cy="2356985"/>
          </a:xfrm>
          <a:prstGeom prst="rect">
            <a:avLst/>
          </a:prstGeom>
        </p:spPr>
      </p:pic>
      <p:pic>
        <p:nvPicPr>
          <p:cNvPr id="5" name="Picture 4">
            <a:extLst>
              <a:ext uri="{FF2B5EF4-FFF2-40B4-BE49-F238E27FC236}">
                <a16:creationId xmlns:a16="http://schemas.microsoft.com/office/drawing/2014/main" id="{9BCDD08F-7F6C-4C99-BBF0-158CF9FB7733}"/>
              </a:ext>
            </a:extLst>
          </p:cNvPr>
          <p:cNvPicPr>
            <a:picLocks noChangeAspect="1"/>
          </p:cNvPicPr>
          <p:nvPr/>
        </p:nvPicPr>
        <p:blipFill>
          <a:blip r:embed="rId4"/>
          <a:stretch>
            <a:fillRect/>
          </a:stretch>
        </p:blipFill>
        <p:spPr>
          <a:xfrm>
            <a:off x="5407736" y="1898770"/>
            <a:ext cx="3456031" cy="2356985"/>
          </a:xfrm>
          <a:prstGeom prst="rect">
            <a:avLst/>
          </a:prstGeom>
        </p:spPr>
      </p:pic>
      <p:pic>
        <p:nvPicPr>
          <p:cNvPr id="7" name="Picture 6">
            <a:extLst>
              <a:ext uri="{FF2B5EF4-FFF2-40B4-BE49-F238E27FC236}">
                <a16:creationId xmlns:a16="http://schemas.microsoft.com/office/drawing/2014/main" id="{D7DBD0A9-D05C-430B-97EA-BC610CCCEEDD}"/>
              </a:ext>
            </a:extLst>
          </p:cNvPr>
          <p:cNvPicPr>
            <a:picLocks noChangeAspect="1"/>
          </p:cNvPicPr>
          <p:nvPr/>
        </p:nvPicPr>
        <p:blipFill>
          <a:blip r:embed="rId5"/>
          <a:stretch>
            <a:fillRect/>
          </a:stretch>
        </p:blipFill>
        <p:spPr>
          <a:xfrm>
            <a:off x="1867233" y="4345927"/>
            <a:ext cx="3464447" cy="2366634"/>
          </a:xfrm>
          <a:prstGeom prst="rect">
            <a:avLst/>
          </a:prstGeom>
        </p:spPr>
      </p:pic>
      <p:pic>
        <p:nvPicPr>
          <p:cNvPr id="8" name="Picture 7">
            <a:extLst>
              <a:ext uri="{FF2B5EF4-FFF2-40B4-BE49-F238E27FC236}">
                <a16:creationId xmlns:a16="http://schemas.microsoft.com/office/drawing/2014/main" id="{5FFFB9DD-C0CC-4D9B-955E-2F8A5570009D}"/>
              </a:ext>
            </a:extLst>
          </p:cNvPr>
          <p:cNvPicPr>
            <a:picLocks noChangeAspect="1"/>
          </p:cNvPicPr>
          <p:nvPr/>
        </p:nvPicPr>
        <p:blipFill>
          <a:blip r:embed="rId6"/>
          <a:stretch>
            <a:fillRect/>
          </a:stretch>
        </p:blipFill>
        <p:spPr>
          <a:xfrm>
            <a:off x="5441475" y="4364591"/>
            <a:ext cx="3435199" cy="2347969"/>
          </a:xfrm>
          <a:prstGeom prst="rect">
            <a:avLst/>
          </a:prstGeom>
        </p:spPr>
      </p:pic>
    </p:spTree>
    <p:extLst>
      <p:ext uri="{BB962C8B-B14F-4D97-AF65-F5344CB8AC3E}">
        <p14:creationId xmlns:p14="http://schemas.microsoft.com/office/powerpoint/2010/main" val="156386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836712"/>
            <a:ext cx="7277408" cy="738664"/>
          </a:xfrm>
          <a:prstGeom prst="rect">
            <a:avLst/>
          </a:prstGeom>
        </p:spPr>
        <p:txBody>
          <a:bodyPr wrap="square">
            <a:spAutoFit/>
          </a:bodyPr>
          <a:lstStyle/>
          <a:p>
            <a:r>
              <a:rPr lang="en-GB" sz="1050" dirty="0"/>
              <a:t>Agency Spend increased most significantly in Bucks and Oxford &amp; SW Mental Health directorates .  Bank spend increased significantly in community services and Oxfordshire &amp; SW Mental Health.  Total temporary staffing spend increased most significantly  in Community and Oxfordshire &amp;SW Mental Health Directorates.  NHSI agency rule overrides fell for the third month in a row.  </a:t>
            </a:r>
            <a:endParaRPr lang="en-GB" sz="1100" dirty="0"/>
          </a:p>
        </p:txBody>
      </p:sp>
      <p:pic>
        <p:nvPicPr>
          <p:cNvPr id="5" name="Picture 4">
            <a:extLst>
              <a:ext uri="{FF2B5EF4-FFF2-40B4-BE49-F238E27FC236}">
                <a16:creationId xmlns:a16="http://schemas.microsoft.com/office/drawing/2014/main" id="{2975467C-9EE8-40B8-9B3E-94B114576810}"/>
              </a:ext>
            </a:extLst>
          </p:cNvPr>
          <p:cNvPicPr>
            <a:picLocks noChangeAspect="1"/>
          </p:cNvPicPr>
          <p:nvPr/>
        </p:nvPicPr>
        <p:blipFill>
          <a:blip r:embed="rId2"/>
          <a:stretch>
            <a:fillRect/>
          </a:stretch>
        </p:blipFill>
        <p:spPr>
          <a:xfrm>
            <a:off x="395536" y="1627646"/>
            <a:ext cx="4130151" cy="2444340"/>
          </a:xfrm>
          <a:prstGeom prst="rect">
            <a:avLst/>
          </a:prstGeom>
        </p:spPr>
      </p:pic>
      <p:pic>
        <p:nvPicPr>
          <p:cNvPr id="8" name="Picture 7">
            <a:extLst>
              <a:ext uri="{FF2B5EF4-FFF2-40B4-BE49-F238E27FC236}">
                <a16:creationId xmlns:a16="http://schemas.microsoft.com/office/drawing/2014/main" id="{F8AEBB58-6043-4547-A4CB-5B217DF1C0EA}"/>
              </a:ext>
            </a:extLst>
          </p:cNvPr>
          <p:cNvPicPr>
            <a:picLocks noChangeAspect="1"/>
          </p:cNvPicPr>
          <p:nvPr/>
        </p:nvPicPr>
        <p:blipFill>
          <a:blip r:embed="rId3"/>
          <a:stretch>
            <a:fillRect/>
          </a:stretch>
        </p:blipFill>
        <p:spPr>
          <a:xfrm>
            <a:off x="4639661" y="1627647"/>
            <a:ext cx="4180811" cy="2444340"/>
          </a:xfrm>
          <a:prstGeom prst="rect">
            <a:avLst/>
          </a:prstGeom>
        </p:spPr>
      </p:pic>
      <p:pic>
        <p:nvPicPr>
          <p:cNvPr id="9" name="Picture 8">
            <a:extLst>
              <a:ext uri="{FF2B5EF4-FFF2-40B4-BE49-F238E27FC236}">
                <a16:creationId xmlns:a16="http://schemas.microsoft.com/office/drawing/2014/main" id="{C36FCB72-64F8-4DEC-BAD4-DB487AF7F2FD}"/>
              </a:ext>
            </a:extLst>
          </p:cNvPr>
          <p:cNvPicPr>
            <a:picLocks noChangeAspect="1"/>
          </p:cNvPicPr>
          <p:nvPr/>
        </p:nvPicPr>
        <p:blipFill>
          <a:blip r:embed="rId4"/>
          <a:stretch>
            <a:fillRect/>
          </a:stretch>
        </p:blipFill>
        <p:spPr>
          <a:xfrm>
            <a:off x="395536" y="4149217"/>
            <a:ext cx="4130151" cy="2421949"/>
          </a:xfrm>
          <a:prstGeom prst="rect">
            <a:avLst/>
          </a:prstGeom>
        </p:spPr>
      </p:pic>
      <p:pic>
        <p:nvPicPr>
          <p:cNvPr id="10" name="Picture 9">
            <a:extLst>
              <a:ext uri="{FF2B5EF4-FFF2-40B4-BE49-F238E27FC236}">
                <a16:creationId xmlns:a16="http://schemas.microsoft.com/office/drawing/2014/main" id="{3BAB82C2-511E-44DF-93B3-573B7BD05722}"/>
              </a:ext>
            </a:extLst>
          </p:cNvPr>
          <p:cNvPicPr>
            <a:picLocks noChangeAspect="1"/>
          </p:cNvPicPr>
          <p:nvPr/>
        </p:nvPicPr>
        <p:blipFill>
          <a:blip r:embed="rId5"/>
          <a:stretch>
            <a:fillRect/>
          </a:stretch>
        </p:blipFill>
        <p:spPr>
          <a:xfrm>
            <a:off x="4670424" y="4149217"/>
            <a:ext cx="4150048" cy="2421949"/>
          </a:xfrm>
          <a:prstGeom prst="rect">
            <a:avLst/>
          </a:prstGeom>
        </p:spPr>
      </p:pic>
      <p:sp>
        <p:nvSpPr>
          <p:cNvPr id="11" name="Oval 10"/>
          <p:cNvSpPr/>
          <p:nvPr/>
        </p:nvSpPr>
        <p:spPr>
          <a:xfrm>
            <a:off x="179512" y="692696"/>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spTree>
    <p:extLst>
      <p:ext uri="{BB962C8B-B14F-4D97-AF65-F5344CB8AC3E}">
        <p14:creationId xmlns:p14="http://schemas.microsoft.com/office/powerpoint/2010/main" val="113181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27401" y="908720"/>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HCA Agency Spend Reduction</a:t>
            </a:r>
          </a:p>
        </p:txBody>
      </p:sp>
      <p:sp>
        <p:nvSpPr>
          <p:cNvPr id="3" name="Rectangle 2"/>
          <p:cNvSpPr/>
          <p:nvPr/>
        </p:nvSpPr>
        <p:spPr>
          <a:xfrm>
            <a:off x="1907704" y="801997"/>
            <a:ext cx="7056784" cy="2031325"/>
          </a:xfrm>
          <a:prstGeom prst="rect">
            <a:avLst/>
          </a:prstGeom>
        </p:spPr>
        <p:txBody>
          <a:bodyPr wrap="square">
            <a:spAutoFit/>
          </a:bodyPr>
          <a:lstStyle/>
          <a:p>
            <a:r>
              <a:rPr lang="en-GB" sz="1050" dirty="0"/>
              <a:t>On 14 May the Trust stopped using Agency HCA workers across inpatient units.  Where a HCA Flexible Worker cannot be sourced Registered Nurses are used.    The number of temporary staffing shifts worked across inpatient units increased by 564 between November and December.  366 of these additional duties were filled by bank and 198 by agency. </a:t>
            </a:r>
          </a:p>
          <a:p>
            <a:endParaRPr lang="en-GB" sz="1050" dirty="0"/>
          </a:p>
          <a:p>
            <a:r>
              <a:rPr lang="en-GB" sz="1050" dirty="0"/>
              <a:t>NHSI Agency rule overrides rose by 8 to 841, however the use of Thornbury rose from 318 to 457 shifts, similar levels to those seen in October and August.  Grade Swops increased by 100 to 592.   The number of unfilled shifts remained at 6%, 416 shifts.  </a:t>
            </a:r>
          </a:p>
          <a:p>
            <a:endParaRPr lang="en-GB" sz="1050" dirty="0"/>
          </a:p>
          <a:p>
            <a:r>
              <a:rPr lang="en-GB" sz="1050" dirty="0"/>
              <a:t>Amber, Sapphire and Sandford, had high levels of Thornbury and grade swops in addition to the previous areas of concern Ashurst, Kestrel, Kingfisher, </a:t>
            </a:r>
            <a:r>
              <a:rPr lang="en-GB" sz="1050" dirty="0" err="1"/>
              <a:t>Evenlode</a:t>
            </a:r>
            <a:r>
              <a:rPr lang="en-GB" sz="1050" dirty="0"/>
              <a:t>, Ruby and Highfield.</a:t>
            </a:r>
          </a:p>
          <a:p>
            <a:endParaRPr lang="en-GB" sz="1050" dirty="0"/>
          </a:p>
          <a:p>
            <a:r>
              <a:rPr lang="en-GB" sz="1050" dirty="0"/>
              <a:t>Availability of training remains a significant barrier to growing the bank.  Recruitment of new bank HCA workers has been halted until this issue is resolved.</a:t>
            </a:r>
          </a:p>
        </p:txBody>
      </p:sp>
      <p:pic>
        <p:nvPicPr>
          <p:cNvPr id="8" name="Picture 7">
            <a:extLst>
              <a:ext uri="{FF2B5EF4-FFF2-40B4-BE49-F238E27FC236}">
                <a16:creationId xmlns:a16="http://schemas.microsoft.com/office/drawing/2014/main" id="{74159C35-4A47-4674-BE7F-3E46AB01DA41}"/>
              </a:ext>
            </a:extLst>
          </p:cNvPr>
          <p:cNvPicPr>
            <a:picLocks noChangeAspect="1"/>
          </p:cNvPicPr>
          <p:nvPr/>
        </p:nvPicPr>
        <p:blipFill>
          <a:blip r:embed="rId2"/>
          <a:stretch>
            <a:fillRect/>
          </a:stretch>
        </p:blipFill>
        <p:spPr>
          <a:xfrm>
            <a:off x="293031" y="2845554"/>
            <a:ext cx="2772096" cy="1862611"/>
          </a:xfrm>
          <a:prstGeom prst="rect">
            <a:avLst/>
          </a:prstGeom>
        </p:spPr>
      </p:pic>
      <p:pic>
        <p:nvPicPr>
          <p:cNvPr id="9" name="Picture 8">
            <a:extLst>
              <a:ext uri="{FF2B5EF4-FFF2-40B4-BE49-F238E27FC236}">
                <a16:creationId xmlns:a16="http://schemas.microsoft.com/office/drawing/2014/main" id="{38D752A7-FD88-46D9-9AE2-9C41E2AF675B}"/>
              </a:ext>
            </a:extLst>
          </p:cNvPr>
          <p:cNvPicPr>
            <a:picLocks noChangeAspect="1"/>
          </p:cNvPicPr>
          <p:nvPr/>
        </p:nvPicPr>
        <p:blipFill>
          <a:blip r:embed="rId3"/>
          <a:stretch>
            <a:fillRect/>
          </a:stretch>
        </p:blipFill>
        <p:spPr>
          <a:xfrm>
            <a:off x="3077703" y="2833322"/>
            <a:ext cx="3100253" cy="1862611"/>
          </a:xfrm>
          <a:prstGeom prst="rect">
            <a:avLst/>
          </a:prstGeom>
        </p:spPr>
      </p:pic>
      <p:pic>
        <p:nvPicPr>
          <p:cNvPr id="10" name="Picture 9">
            <a:extLst>
              <a:ext uri="{FF2B5EF4-FFF2-40B4-BE49-F238E27FC236}">
                <a16:creationId xmlns:a16="http://schemas.microsoft.com/office/drawing/2014/main" id="{7FED0479-5BE8-4F0A-9A05-145EC2B0239B}"/>
              </a:ext>
            </a:extLst>
          </p:cNvPr>
          <p:cNvPicPr>
            <a:picLocks noChangeAspect="1"/>
          </p:cNvPicPr>
          <p:nvPr/>
        </p:nvPicPr>
        <p:blipFill>
          <a:blip r:embed="rId4"/>
          <a:stretch>
            <a:fillRect/>
          </a:stretch>
        </p:blipFill>
        <p:spPr>
          <a:xfrm>
            <a:off x="6177956" y="2833321"/>
            <a:ext cx="2786532" cy="1862612"/>
          </a:xfrm>
          <a:prstGeom prst="rect">
            <a:avLst/>
          </a:prstGeom>
        </p:spPr>
      </p:pic>
      <p:pic>
        <p:nvPicPr>
          <p:cNvPr id="12" name="Picture 11">
            <a:extLst>
              <a:ext uri="{FF2B5EF4-FFF2-40B4-BE49-F238E27FC236}">
                <a16:creationId xmlns:a16="http://schemas.microsoft.com/office/drawing/2014/main" id="{532BC463-F686-4788-865F-AA6E6472FAC6}"/>
              </a:ext>
            </a:extLst>
          </p:cNvPr>
          <p:cNvPicPr>
            <a:picLocks noChangeAspect="1"/>
          </p:cNvPicPr>
          <p:nvPr/>
        </p:nvPicPr>
        <p:blipFill>
          <a:blip r:embed="rId5"/>
          <a:stretch>
            <a:fillRect/>
          </a:stretch>
        </p:blipFill>
        <p:spPr>
          <a:xfrm>
            <a:off x="1763689" y="4720397"/>
            <a:ext cx="5256584" cy="2020971"/>
          </a:xfrm>
          <a:prstGeom prst="rect">
            <a:avLst/>
          </a:prstGeom>
        </p:spPr>
      </p:pic>
    </p:spTree>
    <p:extLst>
      <p:ext uri="{BB962C8B-B14F-4D97-AF65-F5344CB8AC3E}">
        <p14:creationId xmlns:p14="http://schemas.microsoft.com/office/powerpoint/2010/main" val="199660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66D299-BAD4-45B8-8E7A-C9506145751C}"/>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Agency</a:t>
            </a:r>
          </a:p>
        </p:txBody>
      </p:sp>
      <p:sp>
        <p:nvSpPr>
          <p:cNvPr id="25" name="TextBox 24">
            <a:extLst>
              <a:ext uri="{FF2B5EF4-FFF2-40B4-BE49-F238E27FC236}">
                <a16:creationId xmlns:a16="http://schemas.microsoft.com/office/drawing/2014/main" id="{038E7F10-9018-43DB-B0FC-FBCD867945EC}"/>
              </a:ext>
            </a:extLst>
          </p:cNvPr>
          <p:cNvSpPr txBox="1"/>
          <p:nvPr/>
        </p:nvSpPr>
        <p:spPr>
          <a:xfrm>
            <a:off x="269861" y="2784201"/>
            <a:ext cx="2967736" cy="338554"/>
          </a:xfrm>
          <a:prstGeom prst="rect">
            <a:avLst/>
          </a:prstGeom>
          <a:noFill/>
        </p:spPr>
        <p:txBody>
          <a:bodyPr wrap="none" rtlCol="0">
            <a:spAutoFit/>
          </a:bodyPr>
          <a:lstStyle/>
          <a:p>
            <a:r>
              <a:rPr lang="en-GB" sz="1600" b="1" dirty="0"/>
              <a:t>Agency Spend (%) By Directorate</a:t>
            </a:r>
          </a:p>
        </p:txBody>
      </p:sp>
      <p:pic>
        <p:nvPicPr>
          <p:cNvPr id="6" name="Picture 5">
            <a:extLst>
              <a:ext uri="{FF2B5EF4-FFF2-40B4-BE49-F238E27FC236}">
                <a16:creationId xmlns:a16="http://schemas.microsoft.com/office/drawing/2014/main" id="{37CE1345-2092-4379-9CA3-63B8F2959EB8}"/>
              </a:ext>
            </a:extLst>
          </p:cNvPr>
          <p:cNvPicPr>
            <a:picLocks noChangeAspect="1"/>
          </p:cNvPicPr>
          <p:nvPr/>
        </p:nvPicPr>
        <p:blipFill>
          <a:blip r:embed="rId2"/>
          <a:stretch>
            <a:fillRect/>
          </a:stretch>
        </p:blipFill>
        <p:spPr>
          <a:xfrm>
            <a:off x="4596260" y="888256"/>
            <a:ext cx="4271963" cy="2248774"/>
          </a:xfrm>
          <a:prstGeom prst="rect">
            <a:avLst/>
          </a:prstGeom>
        </p:spPr>
      </p:pic>
      <p:pic>
        <p:nvPicPr>
          <p:cNvPr id="9" name="Picture 8">
            <a:extLst>
              <a:ext uri="{FF2B5EF4-FFF2-40B4-BE49-F238E27FC236}">
                <a16:creationId xmlns:a16="http://schemas.microsoft.com/office/drawing/2014/main" id="{C59DCFC0-5F83-4375-9F9D-E4C0E9D4C54D}"/>
              </a:ext>
            </a:extLst>
          </p:cNvPr>
          <p:cNvPicPr>
            <a:picLocks noChangeAspect="1"/>
          </p:cNvPicPr>
          <p:nvPr/>
        </p:nvPicPr>
        <p:blipFill>
          <a:blip r:embed="rId3"/>
          <a:stretch>
            <a:fillRect/>
          </a:stretch>
        </p:blipFill>
        <p:spPr>
          <a:xfrm>
            <a:off x="395536" y="3284853"/>
            <a:ext cx="8028384" cy="3289796"/>
          </a:xfrm>
          <a:prstGeom prst="rect">
            <a:avLst/>
          </a:prstGeom>
        </p:spPr>
      </p:pic>
      <p:sp>
        <p:nvSpPr>
          <p:cNvPr id="10" name="TextBox 9">
            <a:extLst>
              <a:ext uri="{FF2B5EF4-FFF2-40B4-BE49-F238E27FC236}">
                <a16:creationId xmlns:a16="http://schemas.microsoft.com/office/drawing/2014/main" id="{F3DB5C2F-B761-49BE-A1BB-62186DF32B08}"/>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5.0%</a:t>
            </a:r>
          </a:p>
        </p:txBody>
      </p:sp>
    </p:spTree>
    <p:extLst>
      <p:ext uri="{BB962C8B-B14F-4D97-AF65-F5344CB8AC3E}">
        <p14:creationId xmlns:p14="http://schemas.microsoft.com/office/powerpoint/2010/main" val="27417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E45256-A95F-4655-8010-D5D0036CA56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Sickness</a:t>
            </a:r>
          </a:p>
        </p:txBody>
      </p:sp>
      <p:pic>
        <p:nvPicPr>
          <p:cNvPr id="2" name="Picture 1">
            <a:extLst>
              <a:ext uri="{FF2B5EF4-FFF2-40B4-BE49-F238E27FC236}">
                <a16:creationId xmlns:a16="http://schemas.microsoft.com/office/drawing/2014/main" id="{90887550-B3E4-4ED6-B367-6F9DCD6FEE9D}"/>
              </a:ext>
            </a:extLst>
          </p:cNvPr>
          <p:cNvPicPr>
            <a:picLocks noChangeAspect="1"/>
          </p:cNvPicPr>
          <p:nvPr/>
        </p:nvPicPr>
        <p:blipFill>
          <a:blip r:embed="rId2"/>
          <a:stretch>
            <a:fillRect/>
          </a:stretch>
        </p:blipFill>
        <p:spPr>
          <a:xfrm>
            <a:off x="4815788" y="868557"/>
            <a:ext cx="4077577" cy="2444666"/>
          </a:xfrm>
          <a:prstGeom prst="rect">
            <a:avLst/>
          </a:prstGeom>
        </p:spPr>
      </p:pic>
      <p:pic>
        <p:nvPicPr>
          <p:cNvPr id="4" name="Picture 3">
            <a:extLst>
              <a:ext uri="{FF2B5EF4-FFF2-40B4-BE49-F238E27FC236}">
                <a16:creationId xmlns:a16="http://schemas.microsoft.com/office/drawing/2014/main" id="{FE745889-9082-4A10-9776-3A4374BB2DCC}"/>
              </a:ext>
            </a:extLst>
          </p:cNvPr>
          <p:cNvPicPr>
            <a:picLocks noChangeAspect="1"/>
          </p:cNvPicPr>
          <p:nvPr/>
        </p:nvPicPr>
        <p:blipFill>
          <a:blip r:embed="rId3"/>
          <a:stretch>
            <a:fillRect/>
          </a:stretch>
        </p:blipFill>
        <p:spPr>
          <a:xfrm>
            <a:off x="293486" y="3354608"/>
            <a:ext cx="6804248" cy="3334430"/>
          </a:xfrm>
          <a:prstGeom prst="rect">
            <a:avLst/>
          </a:prstGeom>
        </p:spPr>
      </p:pic>
      <p:sp>
        <p:nvSpPr>
          <p:cNvPr id="14" name="TextBox 13">
            <a:extLst>
              <a:ext uri="{FF2B5EF4-FFF2-40B4-BE49-F238E27FC236}">
                <a16:creationId xmlns:a16="http://schemas.microsoft.com/office/drawing/2014/main" id="{99D6BAFF-1925-4B63-8CF4-BCC1B840F3EE}"/>
              </a:ext>
            </a:extLst>
          </p:cNvPr>
          <p:cNvSpPr txBox="1"/>
          <p:nvPr/>
        </p:nvSpPr>
        <p:spPr>
          <a:xfrm>
            <a:off x="269861" y="2784201"/>
            <a:ext cx="2479397" cy="338554"/>
          </a:xfrm>
          <a:prstGeom prst="rect">
            <a:avLst/>
          </a:prstGeom>
          <a:noFill/>
        </p:spPr>
        <p:txBody>
          <a:bodyPr wrap="none" rtlCol="0">
            <a:spAutoFit/>
          </a:bodyPr>
          <a:lstStyle/>
          <a:p>
            <a:r>
              <a:rPr lang="en-GB" sz="1600" b="1" dirty="0"/>
              <a:t>Sickness (%) By Directorate</a:t>
            </a:r>
          </a:p>
        </p:txBody>
      </p:sp>
      <p:sp>
        <p:nvSpPr>
          <p:cNvPr id="15" name="TextBox 14">
            <a:extLst>
              <a:ext uri="{FF2B5EF4-FFF2-40B4-BE49-F238E27FC236}">
                <a16:creationId xmlns:a16="http://schemas.microsoft.com/office/drawing/2014/main" id="{4F2EE77C-7433-40BE-BF1D-2084F408308A}"/>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3.5%</a:t>
            </a:r>
          </a:p>
        </p:txBody>
      </p:sp>
    </p:spTree>
    <p:extLst>
      <p:ext uri="{BB962C8B-B14F-4D97-AF65-F5344CB8AC3E}">
        <p14:creationId xmlns:p14="http://schemas.microsoft.com/office/powerpoint/2010/main" val="99476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Turnover</a:t>
            </a:r>
          </a:p>
        </p:txBody>
      </p:sp>
      <p:sp>
        <p:nvSpPr>
          <p:cNvPr id="21" name="Rectangle 20">
            <a:extLst>
              <a:ext uri="{FF2B5EF4-FFF2-40B4-BE49-F238E27FC236}">
                <a16:creationId xmlns:a16="http://schemas.microsoft.com/office/drawing/2014/main" id="{327FB985-47B5-48B8-8625-FF2C0A2DC39A}"/>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63B271-46CE-47B7-9678-8450DE33EC99}"/>
              </a:ext>
            </a:extLst>
          </p:cNvPr>
          <p:cNvSpPr txBox="1"/>
          <p:nvPr/>
        </p:nvSpPr>
        <p:spPr>
          <a:xfrm>
            <a:off x="269861" y="2784201"/>
            <a:ext cx="2538515" cy="338554"/>
          </a:xfrm>
          <a:prstGeom prst="rect">
            <a:avLst/>
          </a:prstGeom>
          <a:noFill/>
        </p:spPr>
        <p:txBody>
          <a:bodyPr wrap="none" rtlCol="0">
            <a:spAutoFit/>
          </a:bodyPr>
          <a:lstStyle/>
          <a:p>
            <a:r>
              <a:rPr lang="en-GB" sz="1600" b="1" dirty="0"/>
              <a:t>Turnover (%) By Directorate</a:t>
            </a:r>
          </a:p>
        </p:txBody>
      </p:sp>
      <p:sp>
        <p:nvSpPr>
          <p:cNvPr id="11" name="TextBox 10">
            <a:extLst>
              <a:ext uri="{FF2B5EF4-FFF2-40B4-BE49-F238E27FC236}">
                <a16:creationId xmlns:a16="http://schemas.microsoft.com/office/drawing/2014/main" id="{6258E1A7-1B05-4436-9B17-B3DD455293E4}"/>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12.0%</a:t>
            </a:r>
          </a:p>
        </p:txBody>
      </p:sp>
      <p:pic>
        <p:nvPicPr>
          <p:cNvPr id="4" name="Picture 3">
            <a:extLst>
              <a:ext uri="{FF2B5EF4-FFF2-40B4-BE49-F238E27FC236}">
                <a16:creationId xmlns:a16="http://schemas.microsoft.com/office/drawing/2014/main" id="{CAB9D2FE-59CB-40AC-AED3-4BD02C1A64BF}"/>
              </a:ext>
            </a:extLst>
          </p:cNvPr>
          <p:cNvPicPr>
            <a:picLocks noChangeAspect="1"/>
          </p:cNvPicPr>
          <p:nvPr/>
        </p:nvPicPr>
        <p:blipFill>
          <a:blip r:embed="rId2"/>
          <a:stretch>
            <a:fillRect/>
          </a:stretch>
        </p:blipFill>
        <p:spPr>
          <a:xfrm>
            <a:off x="299256" y="3559076"/>
            <a:ext cx="7227163" cy="3130732"/>
          </a:xfrm>
          <a:prstGeom prst="rect">
            <a:avLst/>
          </a:prstGeom>
        </p:spPr>
      </p:pic>
      <p:pic>
        <p:nvPicPr>
          <p:cNvPr id="5" name="Picture 4">
            <a:extLst>
              <a:ext uri="{FF2B5EF4-FFF2-40B4-BE49-F238E27FC236}">
                <a16:creationId xmlns:a16="http://schemas.microsoft.com/office/drawing/2014/main" id="{1F183E9D-F401-4005-80E1-1F6D5CAE0EAA}"/>
              </a:ext>
            </a:extLst>
          </p:cNvPr>
          <p:cNvPicPr>
            <a:picLocks noChangeAspect="1"/>
          </p:cNvPicPr>
          <p:nvPr/>
        </p:nvPicPr>
        <p:blipFill>
          <a:blip r:embed="rId3"/>
          <a:stretch>
            <a:fillRect/>
          </a:stretch>
        </p:blipFill>
        <p:spPr>
          <a:xfrm>
            <a:off x="6193572" y="908720"/>
            <a:ext cx="2651171" cy="2554236"/>
          </a:xfrm>
          <a:prstGeom prst="rect">
            <a:avLst/>
          </a:prstGeom>
        </p:spPr>
      </p:pic>
    </p:spTree>
    <p:extLst>
      <p:ext uri="{BB962C8B-B14F-4D97-AF65-F5344CB8AC3E}">
        <p14:creationId xmlns:p14="http://schemas.microsoft.com/office/powerpoint/2010/main" val="84643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7" name="Rectangle 16">
            <a:extLst>
              <a:ext uri="{FF2B5EF4-FFF2-40B4-BE49-F238E27FC236}">
                <a16:creationId xmlns:a16="http://schemas.microsoft.com/office/drawing/2014/main" id="{627B453A-1084-4C23-8CF7-E7ED89385C3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A0463C-A305-4D76-9846-01B37AF265D9}"/>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9.0%</a:t>
            </a:r>
          </a:p>
        </p:txBody>
      </p:sp>
      <p:sp>
        <p:nvSpPr>
          <p:cNvPr id="10" name="TextBox 9">
            <a:extLst>
              <a:ext uri="{FF2B5EF4-FFF2-40B4-BE49-F238E27FC236}">
                <a16:creationId xmlns:a16="http://schemas.microsoft.com/office/drawing/2014/main" id="{A856CE34-7606-4DDA-B998-8B8D381384A3}"/>
              </a:ext>
            </a:extLst>
          </p:cNvPr>
          <p:cNvSpPr txBox="1"/>
          <p:nvPr/>
        </p:nvSpPr>
        <p:spPr>
          <a:xfrm>
            <a:off x="269861" y="2784201"/>
            <a:ext cx="2538515" cy="338554"/>
          </a:xfrm>
          <a:prstGeom prst="rect">
            <a:avLst/>
          </a:prstGeom>
          <a:noFill/>
        </p:spPr>
        <p:txBody>
          <a:bodyPr wrap="none" rtlCol="0">
            <a:spAutoFit/>
          </a:bodyPr>
          <a:lstStyle/>
          <a:p>
            <a:r>
              <a:rPr lang="en-GB" sz="1600" b="1" dirty="0"/>
              <a:t>Vacancy (%) By Directorate</a:t>
            </a:r>
          </a:p>
        </p:txBody>
      </p:sp>
      <p:pic>
        <p:nvPicPr>
          <p:cNvPr id="3" name="Picture 2">
            <a:extLst>
              <a:ext uri="{FF2B5EF4-FFF2-40B4-BE49-F238E27FC236}">
                <a16:creationId xmlns:a16="http://schemas.microsoft.com/office/drawing/2014/main" id="{53B99975-C309-4039-A0C5-50D2790D17E8}"/>
              </a:ext>
            </a:extLst>
          </p:cNvPr>
          <p:cNvPicPr>
            <a:picLocks noChangeAspect="1"/>
          </p:cNvPicPr>
          <p:nvPr/>
        </p:nvPicPr>
        <p:blipFill>
          <a:blip r:embed="rId2"/>
          <a:stretch>
            <a:fillRect/>
          </a:stretch>
        </p:blipFill>
        <p:spPr>
          <a:xfrm>
            <a:off x="293486" y="3295063"/>
            <a:ext cx="8022930" cy="3415046"/>
          </a:xfrm>
          <a:prstGeom prst="rect">
            <a:avLst/>
          </a:prstGeom>
        </p:spPr>
      </p:pic>
      <p:pic>
        <p:nvPicPr>
          <p:cNvPr id="4" name="Picture 3">
            <a:extLst>
              <a:ext uri="{FF2B5EF4-FFF2-40B4-BE49-F238E27FC236}">
                <a16:creationId xmlns:a16="http://schemas.microsoft.com/office/drawing/2014/main" id="{116A6C41-969A-436E-90A9-760A5A4F367C}"/>
              </a:ext>
            </a:extLst>
          </p:cNvPr>
          <p:cNvPicPr>
            <a:picLocks noChangeAspect="1"/>
          </p:cNvPicPr>
          <p:nvPr/>
        </p:nvPicPr>
        <p:blipFill>
          <a:blip r:embed="rId3"/>
          <a:stretch>
            <a:fillRect/>
          </a:stretch>
        </p:blipFill>
        <p:spPr>
          <a:xfrm>
            <a:off x="6335626" y="852577"/>
            <a:ext cx="2502735" cy="2411227"/>
          </a:xfrm>
          <a:prstGeom prst="rect">
            <a:avLst/>
          </a:prstGeom>
        </p:spPr>
      </p:pic>
    </p:spTree>
    <p:extLst>
      <p:ext uri="{BB962C8B-B14F-4D97-AF65-F5344CB8AC3E}">
        <p14:creationId xmlns:p14="http://schemas.microsoft.com/office/powerpoint/2010/main" val="39081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6" name="Chart 5">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581667102"/>
              </p:ext>
            </p:extLst>
          </p:nvPr>
        </p:nvGraphicFramePr>
        <p:xfrm>
          <a:off x="323528" y="1268761"/>
          <a:ext cx="4540624"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70847281"/>
              </p:ext>
            </p:extLst>
          </p:nvPr>
        </p:nvGraphicFramePr>
        <p:xfrm>
          <a:off x="4603376" y="1275522"/>
          <a:ext cx="4540624"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54930094"/>
              </p:ext>
            </p:extLst>
          </p:nvPr>
        </p:nvGraphicFramePr>
        <p:xfrm>
          <a:off x="2234852" y="3830325"/>
          <a:ext cx="4540624" cy="3012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9461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15715</TotalTime>
  <Words>425</Words>
  <Application>Microsoft Office PowerPoint</Application>
  <PresentationFormat>On-screen Show (4:3)</PresentationFormat>
  <Paragraphs>48</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Office Theme</vt:lpstr>
      <vt:lpstr>Workforce Performance Report January 2019</vt:lpstr>
      <vt:lpstr>Temporary Staffing spend increased by 614K to £3.78m, the second highest spend ever, 18.76% of payroll.  The majority of this additional spend, £467k was absorbed by Bank workers with an additional £147k of agency cost.   Bank spend was at its second highest ever.  £484k of the temporary staffing spend increase was across inpatient units where the number of temporary hours used increased by 8%.  </vt:lpstr>
      <vt:lpstr>PowerPoint Presentation</vt:lpstr>
      <vt:lpstr>PowerPoint Presentation</vt:lpstr>
      <vt:lpstr>PowerPoint Presentation</vt:lpstr>
      <vt:lpstr>PowerPoint Presentation</vt:lpstr>
      <vt:lpstr>PowerPoint Presentation</vt:lpstr>
      <vt:lpstr>PowerPoint Presentation</vt:lpstr>
      <vt:lpstr>WRES </vt:lpstr>
      <vt:lpstr>WRES </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Denton Simon (RNU) Oxford Health</cp:lastModifiedBy>
  <cp:revision>1213</cp:revision>
  <cp:lastPrinted>2017-07-14T08:54:52Z</cp:lastPrinted>
  <dcterms:created xsi:type="dcterms:W3CDTF">2015-09-07T13:55:20Z</dcterms:created>
  <dcterms:modified xsi:type="dcterms:W3CDTF">2019-01-23T14:10:54Z</dcterms:modified>
</cp:coreProperties>
</file>