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3"/>
  </p:notesMasterIdLst>
  <p:handoutMasterIdLst>
    <p:handoutMasterId r:id="rId14"/>
  </p:handoutMasterIdLst>
  <p:sldIdLst>
    <p:sldId id="356" r:id="rId2"/>
    <p:sldId id="319" r:id="rId3"/>
    <p:sldId id="272" r:id="rId4"/>
    <p:sldId id="303" r:id="rId5"/>
    <p:sldId id="316" r:id="rId6"/>
    <p:sldId id="396" r:id="rId7"/>
    <p:sldId id="377" r:id="rId8"/>
    <p:sldId id="339" r:id="rId9"/>
    <p:sldId id="344" r:id="rId10"/>
    <p:sldId id="386" r:id="rId11"/>
    <p:sldId id="387"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ton Simon (RNU) Oxford Health" initials="DS(O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86513" autoAdjust="0"/>
  </p:normalViewPr>
  <p:slideViewPr>
    <p:cSldViewPr>
      <p:cViewPr varScale="1">
        <p:scale>
          <a:sx n="53" d="100"/>
          <a:sy n="53" d="100"/>
        </p:scale>
        <p:origin x="1195" y="43"/>
      </p:cViewPr>
      <p:guideLst>
        <p:guide orient="horz" pos="2160"/>
        <p:guide pos="2880"/>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1440"/>
    </p:cViewPr>
  </p:sorterViewPr>
  <p:notesViewPr>
    <p:cSldViewPr>
      <p:cViewPr varScale="1">
        <p:scale>
          <a:sx n="46" d="100"/>
          <a:sy n="46" d="100"/>
        </p:scale>
        <p:origin x="-302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9\4.%20April\Revised%20WRES%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9\4.%20April\Revised%20WRES%20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9\4.%20April\Revised%20WRES%20presentation.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3.%20March%202018\Revised%20WRES%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3.%20March%202018\Revised%20WRES%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Indicators 1&amp; 2 - Chart showing NHS</a:t>
            </a:r>
            <a:r>
              <a:rPr lang="en-GB" sz="1000" baseline="0"/>
              <a:t> Jobs applicants ethnic origin</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White Applicants</c:v>
                </c:pt>
              </c:strCache>
            </c:strRef>
          </c:tx>
          <c:invertIfNegative val="0"/>
          <c:cat>
            <c:strRef>
              <c:f>Sheet1!$A$3:$A$15</c:f>
              <c:strCache>
                <c:ptCount val="13"/>
                <c:pt idx="0">
                  <c:v>Apr-18</c:v>
                </c:pt>
                <c:pt idx="1">
                  <c:v>May</c:v>
                </c:pt>
                <c:pt idx="2">
                  <c:v>June</c:v>
                </c:pt>
                <c:pt idx="3">
                  <c:v>July</c:v>
                </c:pt>
                <c:pt idx="4">
                  <c:v>Aug</c:v>
                </c:pt>
                <c:pt idx="5">
                  <c:v>Sep</c:v>
                </c:pt>
                <c:pt idx="6">
                  <c:v>Oct</c:v>
                </c:pt>
                <c:pt idx="7">
                  <c:v>Nov</c:v>
                </c:pt>
                <c:pt idx="8">
                  <c:v>Dec</c:v>
                </c:pt>
                <c:pt idx="9">
                  <c:v>Jan-19</c:v>
                </c:pt>
                <c:pt idx="10">
                  <c:v>Feb</c:v>
                </c:pt>
                <c:pt idx="11">
                  <c:v>March</c:v>
                </c:pt>
                <c:pt idx="12">
                  <c:v>April</c:v>
                </c:pt>
              </c:strCache>
            </c:strRef>
          </c:cat>
          <c:val>
            <c:numRef>
              <c:f>Sheet1!$B$3:$B$15</c:f>
              <c:numCache>
                <c:formatCode>0.00%</c:formatCode>
                <c:ptCount val="13"/>
                <c:pt idx="0">
                  <c:v>0.68799999999999994</c:v>
                </c:pt>
                <c:pt idx="1">
                  <c:v>0.69</c:v>
                </c:pt>
                <c:pt idx="2">
                  <c:v>0.66200000000000003</c:v>
                </c:pt>
                <c:pt idx="3">
                  <c:v>0.70909999999999995</c:v>
                </c:pt>
                <c:pt idx="4">
                  <c:v>0.69989999999999997</c:v>
                </c:pt>
                <c:pt idx="5">
                  <c:v>0.67579999999999996</c:v>
                </c:pt>
                <c:pt idx="6">
                  <c:v>0.70550000000000002</c:v>
                </c:pt>
                <c:pt idx="7">
                  <c:v>0.67</c:v>
                </c:pt>
                <c:pt idx="8">
                  <c:v>0.62</c:v>
                </c:pt>
                <c:pt idx="9">
                  <c:v>0.65100000000000002</c:v>
                </c:pt>
                <c:pt idx="10">
                  <c:v>0.62</c:v>
                </c:pt>
                <c:pt idx="11">
                  <c:v>0.67500000000000004</c:v>
                </c:pt>
                <c:pt idx="12">
                  <c:v>0.7</c:v>
                </c:pt>
              </c:numCache>
            </c:numRef>
          </c:val>
          <c:extLst>
            <c:ext xmlns:c16="http://schemas.microsoft.com/office/drawing/2014/chart" uri="{C3380CC4-5D6E-409C-BE32-E72D297353CC}">
              <c16:uniqueId val="{00000000-D8FF-4ED8-B9A8-9BF6F8D4471F}"/>
            </c:ext>
          </c:extLst>
        </c:ser>
        <c:ser>
          <c:idx val="1"/>
          <c:order val="1"/>
          <c:tx>
            <c:strRef>
              <c:f>Sheet1!$C$2</c:f>
              <c:strCache>
                <c:ptCount val="1"/>
                <c:pt idx="0">
                  <c:v>BME applicants</c:v>
                </c:pt>
              </c:strCache>
            </c:strRef>
          </c:tx>
          <c:invertIfNegative val="0"/>
          <c:cat>
            <c:strRef>
              <c:f>Sheet1!$A$3:$A$15</c:f>
              <c:strCache>
                <c:ptCount val="13"/>
                <c:pt idx="0">
                  <c:v>Apr-18</c:v>
                </c:pt>
                <c:pt idx="1">
                  <c:v>May</c:v>
                </c:pt>
                <c:pt idx="2">
                  <c:v>June</c:v>
                </c:pt>
                <c:pt idx="3">
                  <c:v>July</c:v>
                </c:pt>
                <c:pt idx="4">
                  <c:v>Aug</c:v>
                </c:pt>
                <c:pt idx="5">
                  <c:v>Sep</c:v>
                </c:pt>
                <c:pt idx="6">
                  <c:v>Oct</c:v>
                </c:pt>
                <c:pt idx="7">
                  <c:v>Nov</c:v>
                </c:pt>
                <c:pt idx="8">
                  <c:v>Dec</c:v>
                </c:pt>
                <c:pt idx="9">
                  <c:v>Jan-19</c:v>
                </c:pt>
                <c:pt idx="10">
                  <c:v>Feb</c:v>
                </c:pt>
                <c:pt idx="11">
                  <c:v>March</c:v>
                </c:pt>
                <c:pt idx="12">
                  <c:v>April</c:v>
                </c:pt>
              </c:strCache>
            </c:strRef>
          </c:cat>
          <c:val>
            <c:numRef>
              <c:f>Sheet1!$C$3:$C$15</c:f>
              <c:numCache>
                <c:formatCode>0.00%</c:formatCode>
                <c:ptCount val="13"/>
                <c:pt idx="0">
                  <c:v>0.27900000000000003</c:v>
                </c:pt>
                <c:pt idx="1">
                  <c:v>0.28199999999999997</c:v>
                </c:pt>
                <c:pt idx="2">
                  <c:v>0.30499999999999999</c:v>
                </c:pt>
                <c:pt idx="3">
                  <c:v>0.27010000000000001</c:v>
                </c:pt>
                <c:pt idx="4">
                  <c:v>0.27089999999999997</c:v>
                </c:pt>
                <c:pt idx="5">
                  <c:v>0.29809999999999998</c:v>
                </c:pt>
                <c:pt idx="6">
                  <c:v>0.28289999999999998</c:v>
                </c:pt>
                <c:pt idx="7">
                  <c:v>0.3</c:v>
                </c:pt>
                <c:pt idx="8">
                  <c:v>0.35</c:v>
                </c:pt>
                <c:pt idx="9">
                  <c:v>0.316</c:v>
                </c:pt>
                <c:pt idx="10">
                  <c:v>0.35</c:v>
                </c:pt>
                <c:pt idx="11">
                  <c:v>0.29699999999999999</c:v>
                </c:pt>
                <c:pt idx="12">
                  <c:v>0.27</c:v>
                </c:pt>
              </c:numCache>
            </c:numRef>
          </c:val>
          <c:extLst>
            <c:ext xmlns:c16="http://schemas.microsoft.com/office/drawing/2014/chart" uri="{C3380CC4-5D6E-409C-BE32-E72D297353CC}">
              <c16:uniqueId val="{00000001-D8FF-4ED8-B9A8-9BF6F8D4471F}"/>
            </c:ext>
          </c:extLst>
        </c:ser>
        <c:ser>
          <c:idx val="2"/>
          <c:order val="2"/>
          <c:tx>
            <c:strRef>
              <c:f>Sheet1!$D$2</c:f>
              <c:strCache>
                <c:ptCount val="1"/>
                <c:pt idx="0">
                  <c:v>Not disclosed</c:v>
                </c:pt>
              </c:strCache>
            </c:strRef>
          </c:tx>
          <c:invertIfNegative val="0"/>
          <c:cat>
            <c:strRef>
              <c:f>Sheet1!$A$3:$A$15</c:f>
              <c:strCache>
                <c:ptCount val="13"/>
                <c:pt idx="0">
                  <c:v>Apr-18</c:v>
                </c:pt>
                <c:pt idx="1">
                  <c:v>May</c:v>
                </c:pt>
                <c:pt idx="2">
                  <c:v>June</c:v>
                </c:pt>
                <c:pt idx="3">
                  <c:v>July</c:v>
                </c:pt>
                <c:pt idx="4">
                  <c:v>Aug</c:v>
                </c:pt>
                <c:pt idx="5">
                  <c:v>Sep</c:v>
                </c:pt>
                <c:pt idx="6">
                  <c:v>Oct</c:v>
                </c:pt>
                <c:pt idx="7">
                  <c:v>Nov</c:v>
                </c:pt>
                <c:pt idx="8">
                  <c:v>Dec</c:v>
                </c:pt>
                <c:pt idx="9">
                  <c:v>Jan-19</c:v>
                </c:pt>
                <c:pt idx="10">
                  <c:v>Feb</c:v>
                </c:pt>
                <c:pt idx="11">
                  <c:v>March</c:v>
                </c:pt>
                <c:pt idx="12">
                  <c:v>April</c:v>
                </c:pt>
              </c:strCache>
            </c:strRef>
          </c:cat>
          <c:val>
            <c:numRef>
              <c:f>Sheet1!$D$3:$D$15</c:f>
              <c:numCache>
                <c:formatCode>0.00%</c:formatCode>
                <c:ptCount val="13"/>
                <c:pt idx="0">
                  <c:v>3.2000000000000001E-2</c:v>
                </c:pt>
                <c:pt idx="1">
                  <c:v>2.8000000000000001E-2</c:v>
                </c:pt>
                <c:pt idx="2">
                  <c:v>3.4000000000000002E-2</c:v>
                </c:pt>
                <c:pt idx="3">
                  <c:v>2.0799999999999999E-2</c:v>
                </c:pt>
                <c:pt idx="4">
                  <c:v>2.92E-2</c:v>
                </c:pt>
                <c:pt idx="5">
                  <c:v>2.6100000000000002E-2</c:v>
                </c:pt>
                <c:pt idx="6">
                  <c:v>1.15E-2</c:v>
                </c:pt>
                <c:pt idx="7">
                  <c:v>0.03</c:v>
                </c:pt>
                <c:pt idx="8">
                  <c:v>0.03</c:v>
                </c:pt>
                <c:pt idx="9">
                  <c:v>3.3000000000000002E-2</c:v>
                </c:pt>
                <c:pt idx="10">
                  <c:v>0.03</c:v>
                </c:pt>
                <c:pt idx="11">
                  <c:v>2.8000000000000001E-2</c:v>
                </c:pt>
                <c:pt idx="12">
                  <c:v>0.03</c:v>
                </c:pt>
              </c:numCache>
            </c:numRef>
          </c:val>
          <c:extLst>
            <c:ext xmlns:c16="http://schemas.microsoft.com/office/drawing/2014/chart" uri="{C3380CC4-5D6E-409C-BE32-E72D297353CC}">
              <c16:uniqueId val="{00000002-D8FF-4ED8-B9A8-9BF6F8D4471F}"/>
            </c:ext>
          </c:extLst>
        </c:ser>
        <c:dLbls>
          <c:showLegendKey val="0"/>
          <c:showVal val="0"/>
          <c:showCatName val="0"/>
          <c:showSerName val="0"/>
          <c:showPercent val="0"/>
          <c:showBubbleSize val="0"/>
        </c:dLbls>
        <c:gapWidth val="150"/>
        <c:shape val="box"/>
        <c:axId val="102670720"/>
        <c:axId val="102672256"/>
        <c:axId val="0"/>
      </c:bar3DChart>
      <c:catAx>
        <c:axId val="102670720"/>
        <c:scaling>
          <c:orientation val="minMax"/>
        </c:scaling>
        <c:delete val="0"/>
        <c:axPos val="b"/>
        <c:numFmt formatCode="General" sourceLinked="0"/>
        <c:majorTickMark val="none"/>
        <c:minorTickMark val="none"/>
        <c:tickLblPos val="nextTo"/>
        <c:crossAx val="102672256"/>
        <c:crosses val="autoZero"/>
        <c:auto val="1"/>
        <c:lblAlgn val="ctr"/>
        <c:lblOffset val="100"/>
        <c:noMultiLvlLbl val="0"/>
      </c:catAx>
      <c:valAx>
        <c:axId val="102672256"/>
        <c:scaling>
          <c:orientation val="minMax"/>
        </c:scaling>
        <c:delete val="0"/>
        <c:axPos val="l"/>
        <c:majorGridlines/>
        <c:numFmt formatCode="0.00%" sourceLinked="1"/>
        <c:majorTickMark val="none"/>
        <c:minorTickMark val="none"/>
        <c:tickLblPos val="nextTo"/>
        <c:crossAx val="10267072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 2: Likelihood</a:t>
            </a:r>
            <a:r>
              <a:rPr lang="en-GB" sz="1000" baseline="0"/>
              <a:t> of being appointed</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Sheet1!$B$18</c:f>
              <c:strCache>
                <c:ptCount val="1"/>
                <c:pt idx="0">
                  <c:v>White Applicants</c:v>
                </c:pt>
              </c:strCache>
            </c:strRef>
          </c:tx>
          <c:invertIfNegative val="0"/>
          <c:cat>
            <c:strRef>
              <c:f>Sheet1!$A$19:$A$31</c:f>
              <c:strCache>
                <c:ptCount val="13"/>
                <c:pt idx="1">
                  <c:v>Apr-18</c:v>
                </c:pt>
                <c:pt idx="2">
                  <c:v>May</c:v>
                </c:pt>
                <c:pt idx="3">
                  <c:v>June</c:v>
                </c:pt>
                <c:pt idx="4">
                  <c:v>July</c:v>
                </c:pt>
                <c:pt idx="5">
                  <c:v>Aug</c:v>
                </c:pt>
                <c:pt idx="6">
                  <c:v>Sept</c:v>
                </c:pt>
                <c:pt idx="7">
                  <c:v>Oct</c:v>
                </c:pt>
                <c:pt idx="8">
                  <c:v>Nov</c:v>
                </c:pt>
                <c:pt idx="9">
                  <c:v>Dec</c:v>
                </c:pt>
                <c:pt idx="10">
                  <c:v>Jan-19</c:v>
                </c:pt>
                <c:pt idx="11">
                  <c:v>Feb</c:v>
                </c:pt>
                <c:pt idx="12">
                  <c:v>March</c:v>
                </c:pt>
              </c:strCache>
            </c:strRef>
          </c:cat>
          <c:val>
            <c:numRef>
              <c:f>Sheet1!$B$19:$B$31</c:f>
              <c:numCache>
                <c:formatCode>0.00%</c:formatCode>
                <c:ptCount val="13"/>
                <c:pt idx="1">
                  <c:v>0.72499999999999998</c:v>
                </c:pt>
                <c:pt idx="2">
                  <c:v>0.71199999999999997</c:v>
                </c:pt>
                <c:pt idx="3">
                  <c:v>0.70599999999999996</c:v>
                </c:pt>
                <c:pt idx="4">
                  <c:v>0.74570000000000003</c:v>
                </c:pt>
                <c:pt idx="5">
                  <c:v>0.76239999999999997</c:v>
                </c:pt>
                <c:pt idx="6">
                  <c:v>0.76229999999999998</c:v>
                </c:pt>
                <c:pt idx="7">
                  <c:v>0.71879999999999999</c:v>
                </c:pt>
                <c:pt idx="8">
                  <c:v>0.72</c:v>
                </c:pt>
                <c:pt idx="9">
                  <c:v>0.66</c:v>
                </c:pt>
                <c:pt idx="10">
                  <c:v>0.70660000000000001</c:v>
                </c:pt>
                <c:pt idx="11">
                  <c:v>0.66</c:v>
                </c:pt>
                <c:pt idx="12">
                  <c:v>0.76149999999999995</c:v>
                </c:pt>
              </c:numCache>
            </c:numRef>
          </c:val>
          <c:extLst>
            <c:ext xmlns:c16="http://schemas.microsoft.com/office/drawing/2014/chart" uri="{C3380CC4-5D6E-409C-BE32-E72D297353CC}">
              <c16:uniqueId val="{00000000-0B7C-4165-81CA-01B751BBAA57}"/>
            </c:ext>
          </c:extLst>
        </c:ser>
        <c:ser>
          <c:idx val="1"/>
          <c:order val="1"/>
          <c:tx>
            <c:strRef>
              <c:f>Sheet1!$C$18</c:f>
              <c:strCache>
                <c:ptCount val="1"/>
                <c:pt idx="0">
                  <c:v>BME applicants</c:v>
                </c:pt>
              </c:strCache>
            </c:strRef>
          </c:tx>
          <c:invertIfNegative val="0"/>
          <c:cat>
            <c:strRef>
              <c:f>Sheet1!$A$19:$A$31</c:f>
              <c:strCache>
                <c:ptCount val="13"/>
                <c:pt idx="1">
                  <c:v>Apr-18</c:v>
                </c:pt>
                <c:pt idx="2">
                  <c:v>May</c:v>
                </c:pt>
                <c:pt idx="3">
                  <c:v>June</c:v>
                </c:pt>
                <c:pt idx="4">
                  <c:v>July</c:v>
                </c:pt>
                <c:pt idx="5">
                  <c:v>Aug</c:v>
                </c:pt>
                <c:pt idx="6">
                  <c:v>Sept</c:v>
                </c:pt>
                <c:pt idx="7">
                  <c:v>Oct</c:v>
                </c:pt>
                <c:pt idx="8">
                  <c:v>Nov</c:v>
                </c:pt>
                <c:pt idx="9">
                  <c:v>Dec</c:v>
                </c:pt>
                <c:pt idx="10">
                  <c:v>Jan-19</c:v>
                </c:pt>
                <c:pt idx="11">
                  <c:v>Feb</c:v>
                </c:pt>
                <c:pt idx="12">
                  <c:v>March</c:v>
                </c:pt>
              </c:strCache>
            </c:strRef>
          </c:cat>
          <c:val>
            <c:numRef>
              <c:f>Sheet1!$C$19:$C$31</c:f>
              <c:numCache>
                <c:formatCode>0.00%</c:formatCode>
                <c:ptCount val="13"/>
                <c:pt idx="1">
                  <c:v>0.25700000000000001</c:v>
                </c:pt>
                <c:pt idx="2">
                  <c:v>0.247</c:v>
                </c:pt>
                <c:pt idx="3">
                  <c:v>0.26200000000000001</c:v>
                </c:pt>
                <c:pt idx="4">
                  <c:v>0.23380000000000001</c:v>
                </c:pt>
                <c:pt idx="5">
                  <c:v>0.20300000000000001</c:v>
                </c:pt>
                <c:pt idx="6">
                  <c:v>0.2213</c:v>
                </c:pt>
                <c:pt idx="7">
                  <c:v>0.27079999999999999</c:v>
                </c:pt>
                <c:pt idx="8">
                  <c:v>0.25</c:v>
                </c:pt>
                <c:pt idx="9">
                  <c:v>0.28999999999999998</c:v>
                </c:pt>
                <c:pt idx="10">
                  <c:v>0.2445</c:v>
                </c:pt>
                <c:pt idx="11">
                  <c:v>0.28999999999999998</c:v>
                </c:pt>
                <c:pt idx="12">
                  <c:v>0.21299999999999999</c:v>
                </c:pt>
              </c:numCache>
            </c:numRef>
          </c:val>
          <c:extLst>
            <c:ext xmlns:c16="http://schemas.microsoft.com/office/drawing/2014/chart" uri="{C3380CC4-5D6E-409C-BE32-E72D297353CC}">
              <c16:uniqueId val="{00000001-0B7C-4165-81CA-01B751BBAA57}"/>
            </c:ext>
          </c:extLst>
        </c:ser>
        <c:ser>
          <c:idx val="2"/>
          <c:order val="2"/>
          <c:tx>
            <c:strRef>
              <c:f>Sheet1!$D$18</c:f>
              <c:strCache>
                <c:ptCount val="1"/>
                <c:pt idx="0">
                  <c:v>Not disclosed</c:v>
                </c:pt>
              </c:strCache>
            </c:strRef>
          </c:tx>
          <c:invertIfNegative val="0"/>
          <c:cat>
            <c:strRef>
              <c:f>Sheet1!$A$19:$A$31</c:f>
              <c:strCache>
                <c:ptCount val="13"/>
                <c:pt idx="1">
                  <c:v>Apr-18</c:v>
                </c:pt>
                <c:pt idx="2">
                  <c:v>May</c:v>
                </c:pt>
                <c:pt idx="3">
                  <c:v>June</c:v>
                </c:pt>
                <c:pt idx="4">
                  <c:v>July</c:v>
                </c:pt>
                <c:pt idx="5">
                  <c:v>Aug</c:v>
                </c:pt>
                <c:pt idx="6">
                  <c:v>Sept</c:v>
                </c:pt>
                <c:pt idx="7">
                  <c:v>Oct</c:v>
                </c:pt>
                <c:pt idx="8">
                  <c:v>Nov</c:v>
                </c:pt>
                <c:pt idx="9">
                  <c:v>Dec</c:v>
                </c:pt>
                <c:pt idx="10">
                  <c:v>Jan-19</c:v>
                </c:pt>
                <c:pt idx="11">
                  <c:v>Feb</c:v>
                </c:pt>
                <c:pt idx="12">
                  <c:v>March</c:v>
                </c:pt>
              </c:strCache>
            </c:strRef>
          </c:cat>
          <c:val>
            <c:numRef>
              <c:f>Sheet1!$D$19:$D$31</c:f>
              <c:numCache>
                <c:formatCode>0.00%</c:formatCode>
                <c:ptCount val="13"/>
                <c:pt idx="1">
                  <c:v>1.7000000000000001E-2</c:v>
                </c:pt>
                <c:pt idx="2">
                  <c:v>0.04</c:v>
                </c:pt>
                <c:pt idx="3">
                  <c:v>3.2000000000000001E-2</c:v>
                </c:pt>
                <c:pt idx="4">
                  <c:v>2.0500000000000001E-2</c:v>
                </c:pt>
                <c:pt idx="5">
                  <c:v>3.4700000000000002E-2</c:v>
                </c:pt>
                <c:pt idx="6">
                  <c:v>1.6400000000000001E-2</c:v>
                </c:pt>
                <c:pt idx="7">
                  <c:v>1.04E-2</c:v>
                </c:pt>
                <c:pt idx="8">
                  <c:v>0.03</c:v>
                </c:pt>
                <c:pt idx="9">
                  <c:v>0.05</c:v>
                </c:pt>
                <c:pt idx="10">
                  <c:v>4.9000000000000002E-2</c:v>
                </c:pt>
                <c:pt idx="11">
                  <c:v>0.05</c:v>
                </c:pt>
                <c:pt idx="12">
                  <c:v>2.5000000000000001E-2</c:v>
                </c:pt>
              </c:numCache>
            </c:numRef>
          </c:val>
          <c:extLst>
            <c:ext xmlns:c16="http://schemas.microsoft.com/office/drawing/2014/chart" uri="{C3380CC4-5D6E-409C-BE32-E72D297353CC}">
              <c16:uniqueId val="{00000002-0B7C-4165-81CA-01B751BBAA57}"/>
            </c:ext>
          </c:extLst>
        </c:ser>
        <c:dLbls>
          <c:showLegendKey val="0"/>
          <c:showVal val="0"/>
          <c:showCatName val="0"/>
          <c:showSerName val="0"/>
          <c:showPercent val="0"/>
          <c:showBubbleSize val="0"/>
        </c:dLbls>
        <c:gapWidth val="150"/>
        <c:shape val="box"/>
        <c:axId val="84496384"/>
        <c:axId val="84497920"/>
        <c:axId val="0"/>
      </c:bar3DChart>
      <c:catAx>
        <c:axId val="84496384"/>
        <c:scaling>
          <c:orientation val="minMax"/>
        </c:scaling>
        <c:delete val="0"/>
        <c:axPos val="b"/>
        <c:numFmt formatCode="General" sourceLinked="0"/>
        <c:majorTickMark val="none"/>
        <c:minorTickMark val="none"/>
        <c:tickLblPos val="nextTo"/>
        <c:crossAx val="84497920"/>
        <c:crosses val="autoZero"/>
        <c:auto val="1"/>
        <c:lblAlgn val="ctr"/>
        <c:lblOffset val="100"/>
        <c:noMultiLvlLbl val="0"/>
      </c:catAx>
      <c:valAx>
        <c:axId val="84497920"/>
        <c:scaling>
          <c:orientation val="minMax"/>
        </c:scaling>
        <c:delete val="0"/>
        <c:axPos val="l"/>
        <c:majorGridlines/>
        <c:numFmt formatCode="0.00%" sourceLinked="1"/>
        <c:majorTickMark val="none"/>
        <c:minorTickMark val="none"/>
        <c:tickLblPos val="nextTo"/>
        <c:crossAx val="8449638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dirty="0"/>
              <a:t>Ethnic origin of staff in disciplinary process at 16 April</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1314129483814524"/>
          <c:y val="0.17195513349474503"/>
          <c:w val="0.62651202974628173"/>
          <c:h val="0.65261698628647535"/>
        </c:manualLayout>
      </c:layout>
      <c:bar3DChart>
        <c:barDir val="col"/>
        <c:grouping val="clustered"/>
        <c:varyColors val="0"/>
        <c:ser>
          <c:idx val="0"/>
          <c:order val="0"/>
          <c:tx>
            <c:strRef>
              <c:f>Sheet1!$B$35</c:f>
              <c:strCache>
                <c:ptCount val="1"/>
                <c:pt idx="0">
                  <c:v>White </c:v>
                </c:pt>
              </c:strCache>
            </c:strRef>
          </c:tx>
          <c:invertIfNegative val="0"/>
          <c:cat>
            <c:strRef>
              <c:f>Sheet1!$A$36:$A$48</c:f>
              <c:strCache>
                <c:ptCount val="13"/>
                <c:pt idx="0">
                  <c:v>Apr-18</c:v>
                </c:pt>
                <c:pt idx="1">
                  <c:v>May</c:v>
                </c:pt>
                <c:pt idx="2">
                  <c:v>June</c:v>
                </c:pt>
                <c:pt idx="3">
                  <c:v>July</c:v>
                </c:pt>
                <c:pt idx="4">
                  <c:v>Aug</c:v>
                </c:pt>
                <c:pt idx="5">
                  <c:v>Sept</c:v>
                </c:pt>
                <c:pt idx="6">
                  <c:v>Oct</c:v>
                </c:pt>
                <c:pt idx="7">
                  <c:v>Nov</c:v>
                </c:pt>
                <c:pt idx="8">
                  <c:v>Dec</c:v>
                </c:pt>
                <c:pt idx="9">
                  <c:v>Jan-19</c:v>
                </c:pt>
                <c:pt idx="10">
                  <c:v>Feb</c:v>
                </c:pt>
                <c:pt idx="11">
                  <c:v>March</c:v>
                </c:pt>
                <c:pt idx="12">
                  <c:v>April</c:v>
                </c:pt>
              </c:strCache>
            </c:strRef>
          </c:cat>
          <c:val>
            <c:numRef>
              <c:f>Sheet1!$B$36:$B$48</c:f>
              <c:numCache>
                <c:formatCode>0.00%</c:formatCode>
                <c:ptCount val="13"/>
                <c:pt idx="0">
                  <c:v>0.75</c:v>
                </c:pt>
                <c:pt idx="1">
                  <c:v>0.65</c:v>
                </c:pt>
                <c:pt idx="2">
                  <c:v>0.48</c:v>
                </c:pt>
                <c:pt idx="3">
                  <c:v>0.5</c:v>
                </c:pt>
                <c:pt idx="4">
                  <c:v>0.5</c:v>
                </c:pt>
                <c:pt idx="5">
                  <c:v>0.47</c:v>
                </c:pt>
                <c:pt idx="6">
                  <c:v>0.45</c:v>
                </c:pt>
                <c:pt idx="7">
                  <c:v>0.45</c:v>
                </c:pt>
                <c:pt idx="8">
                  <c:v>0.45</c:v>
                </c:pt>
                <c:pt idx="9">
                  <c:v>0.52</c:v>
                </c:pt>
                <c:pt idx="10">
                  <c:v>0.36</c:v>
                </c:pt>
                <c:pt idx="11">
                  <c:v>0.59</c:v>
                </c:pt>
                <c:pt idx="12">
                  <c:v>0.54</c:v>
                </c:pt>
              </c:numCache>
            </c:numRef>
          </c:val>
          <c:extLst>
            <c:ext xmlns:c16="http://schemas.microsoft.com/office/drawing/2014/chart" uri="{C3380CC4-5D6E-409C-BE32-E72D297353CC}">
              <c16:uniqueId val="{00000000-BA40-41D3-AB48-ED7A169ABC4B}"/>
            </c:ext>
          </c:extLst>
        </c:ser>
        <c:ser>
          <c:idx val="1"/>
          <c:order val="1"/>
          <c:tx>
            <c:strRef>
              <c:f>Sheet1!$C$35</c:f>
              <c:strCache>
                <c:ptCount val="1"/>
                <c:pt idx="0">
                  <c:v>BME </c:v>
                </c:pt>
              </c:strCache>
            </c:strRef>
          </c:tx>
          <c:invertIfNegative val="0"/>
          <c:cat>
            <c:strRef>
              <c:f>Sheet1!$A$36:$A$48</c:f>
              <c:strCache>
                <c:ptCount val="13"/>
                <c:pt idx="0">
                  <c:v>Apr-18</c:v>
                </c:pt>
                <c:pt idx="1">
                  <c:v>May</c:v>
                </c:pt>
                <c:pt idx="2">
                  <c:v>June</c:v>
                </c:pt>
                <c:pt idx="3">
                  <c:v>July</c:v>
                </c:pt>
                <c:pt idx="4">
                  <c:v>Aug</c:v>
                </c:pt>
                <c:pt idx="5">
                  <c:v>Sept</c:v>
                </c:pt>
                <c:pt idx="6">
                  <c:v>Oct</c:v>
                </c:pt>
                <c:pt idx="7">
                  <c:v>Nov</c:v>
                </c:pt>
                <c:pt idx="8">
                  <c:v>Dec</c:v>
                </c:pt>
                <c:pt idx="9">
                  <c:v>Jan-19</c:v>
                </c:pt>
                <c:pt idx="10">
                  <c:v>Feb</c:v>
                </c:pt>
                <c:pt idx="11">
                  <c:v>March</c:v>
                </c:pt>
                <c:pt idx="12">
                  <c:v>April</c:v>
                </c:pt>
              </c:strCache>
            </c:strRef>
          </c:cat>
          <c:val>
            <c:numRef>
              <c:f>Sheet1!$C$36:$C$48</c:f>
              <c:numCache>
                <c:formatCode>0.00%</c:formatCode>
                <c:ptCount val="13"/>
                <c:pt idx="0">
                  <c:v>0.25</c:v>
                </c:pt>
                <c:pt idx="1">
                  <c:v>0.35</c:v>
                </c:pt>
                <c:pt idx="2">
                  <c:v>0.52</c:v>
                </c:pt>
                <c:pt idx="3">
                  <c:v>0.5</c:v>
                </c:pt>
                <c:pt idx="4">
                  <c:v>0.5</c:v>
                </c:pt>
                <c:pt idx="5">
                  <c:v>0.53</c:v>
                </c:pt>
                <c:pt idx="6">
                  <c:v>0.55000000000000004</c:v>
                </c:pt>
                <c:pt idx="7">
                  <c:v>0.55000000000000004</c:v>
                </c:pt>
                <c:pt idx="8">
                  <c:v>0.55000000000000004</c:v>
                </c:pt>
                <c:pt idx="9">
                  <c:v>0.48</c:v>
                </c:pt>
                <c:pt idx="10">
                  <c:v>0.64</c:v>
                </c:pt>
                <c:pt idx="11">
                  <c:v>0.41</c:v>
                </c:pt>
                <c:pt idx="12">
                  <c:v>0.46</c:v>
                </c:pt>
              </c:numCache>
            </c:numRef>
          </c:val>
          <c:extLst>
            <c:ext xmlns:c16="http://schemas.microsoft.com/office/drawing/2014/chart" uri="{C3380CC4-5D6E-409C-BE32-E72D297353CC}">
              <c16:uniqueId val="{00000001-BA40-41D3-AB48-ED7A169ABC4B}"/>
            </c:ext>
          </c:extLst>
        </c:ser>
        <c:ser>
          <c:idx val="2"/>
          <c:order val="2"/>
          <c:tx>
            <c:strRef>
              <c:f>Sheet1!$D$35</c:f>
              <c:strCache>
                <c:ptCount val="1"/>
                <c:pt idx="0">
                  <c:v>Not disclosed</c:v>
                </c:pt>
              </c:strCache>
            </c:strRef>
          </c:tx>
          <c:invertIfNegative val="0"/>
          <c:cat>
            <c:strRef>
              <c:f>Sheet1!$A$36:$A$48</c:f>
              <c:strCache>
                <c:ptCount val="13"/>
                <c:pt idx="0">
                  <c:v>Apr-18</c:v>
                </c:pt>
                <c:pt idx="1">
                  <c:v>May</c:v>
                </c:pt>
                <c:pt idx="2">
                  <c:v>June</c:v>
                </c:pt>
                <c:pt idx="3">
                  <c:v>July</c:v>
                </c:pt>
                <c:pt idx="4">
                  <c:v>Aug</c:v>
                </c:pt>
                <c:pt idx="5">
                  <c:v>Sept</c:v>
                </c:pt>
                <c:pt idx="6">
                  <c:v>Oct</c:v>
                </c:pt>
                <c:pt idx="7">
                  <c:v>Nov</c:v>
                </c:pt>
                <c:pt idx="8">
                  <c:v>Dec</c:v>
                </c:pt>
                <c:pt idx="9">
                  <c:v>Jan-19</c:v>
                </c:pt>
                <c:pt idx="10">
                  <c:v>Feb</c:v>
                </c:pt>
                <c:pt idx="11">
                  <c:v>March</c:v>
                </c:pt>
                <c:pt idx="12">
                  <c:v>April</c:v>
                </c:pt>
              </c:strCache>
            </c:strRef>
          </c:cat>
          <c:val>
            <c:numRef>
              <c:f>Sheet1!$D$36:$D$48</c:f>
              <c:numCache>
                <c:formatCode>General</c:formatCode>
                <c:ptCount val="13"/>
              </c:numCache>
            </c:numRef>
          </c:val>
          <c:extLst>
            <c:ext xmlns:c16="http://schemas.microsoft.com/office/drawing/2014/chart" uri="{C3380CC4-5D6E-409C-BE32-E72D297353CC}">
              <c16:uniqueId val="{00000002-BA40-41D3-AB48-ED7A169ABC4B}"/>
            </c:ext>
          </c:extLst>
        </c:ser>
        <c:dLbls>
          <c:showLegendKey val="0"/>
          <c:showVal val="0"/>
          <c:showCatName val="0"/>
          <c:showSerName val="0"/>
          <c:showPercent val="0"/>
          <c:showBubbleSize val="0"/>
        </c:dLbls>
        <c:gapWidth val="150"/>
        <c:shape val="box"/>
        <c:axId val="84521728"/>
        <c:axId val="84523264"/>
        <c:axId val="0"/>
      </c:bar3DChart>
      <c:catAx>
        <c:axId val="84521728"/>
        <c:scaling>
          <c:orientation val="minMax"/>
        </c:scaling>
        <c:delete val="0"/>
        <c:axPos val="b"/>
        <c:numFmt formatCode="General" sourceLinked="0"/>
        <c:majorTickMark val="none"/>
        <c:minorTickMark val="none"/>
        <c:tickLblPos val="nextTo"/>
        <c:crossAx val="84523264"/>
        <c:crosses val="autoZero"/>
        <c:auto val="1"/>
        <c:lblAlgn val="ctr"/>
        <c:lblOffset val="100"/>
        <c:noMultiLvlLbl val="0"/>
      </c:catAx>
      <c:valAx>
        <c:axId val="84523264"/>
        <c:scaling>
          <c:orientation val="minMax"/>
        </c:scaling>
        <c:delete val="0"/>
        <c:axPos val="l"/>
        <c:majorGridlines/>
        <c:numFmt formatCode="0.00%" sourceLinked="1"/>
        <c:majorTickMark val="none"/>
        <c:minorTickMark val="none"/>
        <c:tickLblPos val="nextTo"/>
        <c:crossAx val="8452172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a:t>Percentage</a:t>
            </a:r>
            <a:r>
              <a:rPr lang="en-GB" sz="1000" baseline="0"/>
              <a:t> experiencing bullying from patients</a:t>
            </a:r>
            <a:endParaRPr lang="en-GB"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Sheet1!$B$49</c:f>
              <c:strCache>
                <c:ptCount val="1"/>
                <c:pt idx="0">
                  <c:v>White </c:v>
                </c:pt>
              </c:strCache>
            </c:strRef>
          </c:tx>
          <c:spPr>
            <a:solidFill>
              <a:schemeClr val="accent1"/>
            </a:solidFill>
            <a:ln>
              <a:noFill/>
            </a:ln>
            <a:effectLst/>
            <a:sp3d/>
          </c:spPr>
          <c:invertIfNegative val="0"/>
          <c:cat>
            <c:numRef>
              <c:f>Sheet1!$A$50:$A$53</c:f>
              <c:numCache>
                <c:formatCode>General</c:formatCode>
                <c:ptCount val="4"/>
                <c:pt idx="0">
                  <c:v>2014</c:v>
                </c:pt>
                <c:pt idx="1">
                  <c:v>2015</c:v>
                </c:pt>
                <c:pt idx="2">
                  <c:v>2016</c:v>
                </c:pt>
                <c:pt idx="3">
                  <c:v>2017</c:v>
                </c:pt>
              </c:numCache>
            </c:numRef>
          </c:cat>
          <c:val>
            <c:numRef>
              <c:f>Sheet1!$B$50:$B$53</c:f>
              <c:numCache>
                <c:formatCode>0%</c:formatCode>
                <c:ptCount val="4"/>
                <c:pt idx="0" formatCode="0.00%">
                  <c:v>0.34279999999999999</c:v>
                </c:pt>
                <c:pt idx="1">
                  <c:v>0.28999999999999998</c:v>
                </c:pt>
                <c:pt idx="2">
                  <c:v>0.25</c:v>
                </c:pt>
                <c:pt idx="3">
                  <c:v>0.28000000000000003</c:v>
                </c:pt>
              </c:numCache>
            </c:numRef>
          </c:val>
          <c:extLst>
            <c:ext xmlns:c16="http://schemas.microsoft.com/office/drawing/2014/chart" uri="{C3380CC4-5D6E-409C-BE32-E72D297353CC}">
              <c16:uniqueId val="{00000000-9203-4292-829F-0A7F03764B22}"/>
            </c:ext>
          </c:extLst>
        </c:ser>
        <c:ser>
          <c:idx val="1"/>
          <c:order val="1"/>
          <c:tx>
            <c:strRef>
              <c:f>Sheet1!$C$49</c:f>
              <c:strCache>
                <c:ptCount val="1"/>
                <c:pt idx="0">
                  <c:v>BME </c:v>
                </c:pt>
              </c:strCache>
            </c:strRef>
          </c:tx>
          <c:spPr>
            <a:solidFill>
              <a:schemeClr val="accent2"/>
            </a:solidFill>
            <a:ln>
              <a:noFill/>
            </a:ln>
            <a:effectLst/>
            <a:sp3d/>
          </c:spPr>
          <c:invertIfNegative val="0"/>
          <c:cat>
            <c:numRef>
              <c:f>Sheet1!$A$50:$A$53</c:f>
              <c:numCache>
                <c:formatCode>General</c:formatCode>
                <c:ptCount val="4"/>
                <c:pt idx="0">
                  <c:v>2014</c:v>
                </c:pt>
                <c:pt idx="1">
                  <c:v>2015</c:v>
                </c:pt>
                <c:pt idx="2">
                  <c:v>2016</c:v>
                </c:pt>
                <c:pt idx="3">
                  <c:v>2017</c:v>
                </c:pt>
              </c:numCache>
            </c:numRef>
          </c:cat>
          <c:val>
            <c:numRef>
              <c:f>Sheet1!$C$50:$C$53</c:f>
              <c:numCache>
                <c:formatCode>0%</c:formatCode>
                <c:ptCount val="4"/>
                <c:pt idx="0">
                  <c:v>0.43</c:v>
                </c:pt>
                <c:pt idx="1">
                  <c:v>0.27</c:v>
                </c:pt>
                <c:pt idx="2">
                  <c:v>0.33</c:v>
                </c:pt>
                <c:pt idx="3">
                  <c:v>0.27</c:v>
                </c:pt>
              </c:numCache>
            </c:numRef>
          </c:val>
          <c:extLst>
            <c:ext xmlns:c16="http://schemas.microsoft.com/office/drawing/2014/chart" uri="{C3380CC4-5D6E-409C-BE32-E72D297353CC}">
              <c16:uniqueId val="{00000001-9203-4292-829F-0A7F03764B22}"/>
            </c:ext>
          </c:extLst>
        </c:ser>
        <c:dLbls>
          <c:showLegendKey val="0"/>
          <c:showVal val="0"/>
          <c:showCatName val="0"/>
          <c:showSerName val="0"/>
          <c:showPercent val="0"/>
          <c:showBubbleSize val="0"/>
        </c:dLbls>
        <c:gapWidth val="150"/>
        <c:shape val="box"/>
        <c:axId val="95020160"/>
        <c:axId val="95021696"/>
        <c:axId val="0"/>
      </c:bar3DChart>
      <c:catAx>
        <c:axId val="9502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21696"/>
        <c:crosses val="autoZero"/>
        <c:auto val="1"/>
        <c:lblAlgn val="ctr"/>
        <c:lblOffset val="100"/>
        <c:noMultiLvlLbl val="0"/>
      </c:catAx>
      <c:valAx>
        <c:axId val="95021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2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6: Bullying by staff</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2"/>
          <c:order val="0"/>
          <c:tx>
            <c:strRef>
              <c:f>Sheet1!$B$64</c:f>
              <c:strCache>
                <c:ptCount val="1"/>
                <c:pt idx="0">
                  <c:v>White </c:v>
                </c:pt>
              </c:strCache>
            </c:strRef>
          </c:tx>
          <c:invertIfNegative val="0"/>
          <c:cat>
            <c:numRef>
              <c:f>Sheet1!$A$65:$A$68</c:f>
              <c:numCache>
                <c:formatCode>General</c:formatCode>
                <c:ptCount val="4"/>
                <c:pt idx="0">
                  <c:v>2014</c:v>
                </c:pt>
                <c:pt idx="1">
                  <c:v>2015</c:v>
                </c:pt>
                <c:pt idx="2">
                  <c:v>2016</c:v>
                </c:pt>
                <c:pt idx="3">
                  <c:v>2017</c:v>
                </c:pt>
              </c:numCache>
            </c:numRef>
          </c:cat>
          <c:val>
            <c:numRef>
              <c:f>Sheet1!$B$65:$B$68</c:f>
              <c:numCache>
                <c:formatCode>0%</c:formatCode>
                <c:ptCount val="4"/>
                <c:pt idx="0" formatCode="0.00%">
                  <c:v>0.16900000000000001</c:v>
                </c:pt>
                <c:pt idx="1">
                  <c:v>0.21</c:v>
                </c:pt>
                <c:pt idx="2">
                  <c:v>0.27</c:v>
                </c:pt>
                <c:pt idx="3">
                  <c:v>0.21</c:v>
                </c:pt>
              </c:numCache>
            </c:numRef>
          </c:val>
          <c:extLst>
            <c:ext xmlns:c16="http://schemas.microsoft.com/office/drawing/2014/chart" uri="{C3380CC4-5D6E-409C-BE32-E72D297353CC}">
              <c16:uniqueId val="{00000000-892D-40F7-9906-89A8EE92C86B}"/>
            </c:ext>
          </c:extLst>
        </c:ser>
        <c:ser>
          <c:idx val="0"/>
          <c:order val="1"/>
          <c:tx>
            <c:strRef>
              <c:f>Sheet1!$C$64</c:f>
              <c:strCache>
                <c:ptCount val="1"/>
                <c:pt idx="0">
                  <c:v>BME </c:v>
                </c:pt>
              </c:strCache>
            </c:strRef>
          </c:tx>
          <c:invertIfNegative val="0"/>
          <c:cat>
            <c:numRef>
              <c:f>Sheet1!$A$65:$A$68</c:f>
              <c:numCache>
                <c:formatCode>General</c:formatCode>
                <c:ptCount val="4"/>
                <c:pt idx="0">
                  <c:v>2014</c:v>
                </c:pt>
                <c:pt idx="1">
                  <c:v>2015</c:v>
                </c:pt>
                <c:pt idx="2">
                  <c:v>2016</c:v>
                </c:pt>
                <c:pt idx="3">
                  <c:v>2017</c:v>
                </c:pt>
              </c:numCache>
            </c:numRef>
          </c:cat>
          <c:val>
            <c:numRef>
              <c:f>Sheet1!$C$65:$C$68</c:f>
              <c:numCache>
                <c:formatCode>0%</c:formatCode>
                <c:ptCount val="4"/>
                <c:pt idx="0">
                  <c:v>0.24</c:v>
                </c:pt>
                <c:pt idx="1">
                  <c:v>0.27</c:v>
                </c:pt>
                <c:pt idx="2">
                  <c:v>0.33</c:v>
                </c:pt>
                <c:pt idx="3">
                  <c:v>0.25</c:v>
                </c:pt>
              </c:numCache>
            </c:numRef>
          </c:val>
          <c:extLst>
            <c:ext xmlns:c16="http://schemas.microsoft.com/office/drawing/2014/chart" uri="{C3380CC4-5D6E-409C-BE32-E72D297353CC}">
              <c16:uniqueId val="{00000001-892D-40F7-9906-89A8EE92C86B}"/>
            </c:ext>
          </c:extLst>
        </c:ser>
        <c:dLbls>
          <c:showLegendKey val="0"/>
          <c:showVal val="0"/>
          <c:showCatName val="0"/>
          <c:showSerName val="0"/>
          <c:showPercent val="0"/>
          <c:showBubbleSize val="0"/>
        </c:dLbls>
        <c:gapWidth val="150"/>
        <c:shape val="box"/>
        <c:axId val="95412992"/>
        <c:axId val="95414528"/>
        <c:axId val="0"/>
      </c:bar3DChart>
      <c:catAx>
        <c:axId val="95412992"/>
        <c:scaling>
          <c:orientation val="minMax"/>
        </c:scaling>
        <c:delete val="0"/>
        <c:axPos val="b"/>
        <c:numFmt formatCode="General" sourceLinked="1"/>
        <c:majorTickMark val="none"/>
        <c:minorTickMark val="none"/>
        <c:tickLblPos val="nextTo"/>
        <c:crossAx val="95414528"/>
        <c:crosses val="autoZero"/>
        <c:auto val="1"/>
        <c:lblAlgn val="ctr"/>
        <c:lblOffset val="100"/>
        <c:noMultiLvlLbl val="0"/>
      </c:catAx>
      <c:valAx>
        <c:axId val="95414528"/>
        <c:scaling>
          <c:orientation val="minMax"/>
        </c:scaling>
        <c:delete val="0"/>
        <c:axPos val="l"/>
        <c:majorGridlines/>
        <c:numFmt formatCode="0.00%" sourceLinked="1"/>
        <c:majorTickMark val="none"/>
        <c:minorTickMark val="none"/>
        <c:tickLblPos val="nextTo"/>
        <c:crossAx val="95412992"/>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7: %age believing Trust provides equal</a:t>
            </a:r>
            <a:r>
              <a:rPr lang="en-GB" sz="800" baseline="0"/>
              <a:t> opportunities</a:t>
            </a:r>
            <a:endParaRPr lang="en-GB" sz="8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Sheet1!$B$84</c:f>
              <c:strCache>
                <c:ptCount val="1"/>
                <c:pt idx="0">
                  <c:v>White</c:v>
                </c:pt>
              </c:strCache>
            </c:strRef>
          </c:tx>
          <c:invertIfNegative val="0"/>
          <c:cat>
            <c:numRef>
              <c:f>Sheet1!$A$85:$A$88</c:f>
              <c:numCache>
                <c:formatCode>General</c:formatCode>
                <c:ptCount val="4"/>
                <c:pt idx="0">
                  <c:v>2014</c:v>
                </c:pt>
                <c:pt idx="1">
                  <c:v>2015</c:v>
                </c:pt>
                <c:pt idx="2">
                  <c:v>2016</c:v>
                </c:pt>
                <c:pt idx="3">
                  <c:v>2017</c:v>
                </c:pt>
              </c:numCache>
            </c:numRef>
          </c:cat>
          <c:val>
            <c:numRef>
              <c:f>Sheet1!$B$85:$B$88</c:f>
              <c:numCache>
                <c:formatCode>0%</c:formatCode>
                <c:ptCount val="4"/>
                <c:pt idx="0" formatCode="0.00%">
                  <c:v>0.9325</c:v>
                </c:pt>
                <c:pt idx="1">
                  <c:v>0.89</c:v>
                </c:pt>
                <c:pt idx="2">
                  <c:v>0.9</c:v>
                </c:pt>
                <c:pt idx="3">
                  <c:v>0.89</c:v>
                </c:pt>
              </c:numCache>
            </c:numRef>
          </c:val>
          <c:extLst>
            <c:ext xmlns:c16="http://schemas.microsoft.com/office/drawing/2014/chart" uri="{C3380CC4-5D6E-409C-BE32-E72D297353CC}">
              <c16:uniqueId val="{00000000-BA37-4BD3-81FC-6D1E99683056}"/>
            </c:ext>
          </c:extLst>
        </c:ser>
        <c:ser>
          <c:idx val="1"/>
          <c:order val="1"/>
          <c:tx>
            <c:strRef>
              <c:f>Sheet1!$C$84</c:f>
              <c:strCache>
                <c:ptCount val="1"/>
                <c:pt idx="0">
                  <c:v>BME</c:v>
                </c:pt>
              </c:strCache>
            </c:strRef>
          </c:tx>
          <c:invertIfNegative val="0"/>
          <c:cat>
            <c:numRef>
              <c:f>Sheet1!$A$85:$A$88</c:f>
              <c:numCache>
                <c:formatCode>General</c:formatCode>
                <c:ptCount val="4"/>
                <c:pt idx="0">
                  <c:v>2014</c:v>
                </c:pt>
                <c:pt idx="1">
                  <c:v>2015</c:v>
                </c:pt>
                <c:pt idx="2">
                  <c:v>2016</c:v>
                </c:pt>
                <c:pt idx="3">
                  <c:v>2017</c:v>
                </c:pt>
              </c:numCache>
            </c:numRef>
          </c:cat>
          <c:val>
            <c:numRef>
              <c:f>Sheet1!$C$85:$C$88</c:f>
              <c:numCache>
                <c:formatCode>0%</c:formatCode>
                <c:ptCount val="4"/>
                <c:pt idx="0" formatCode="0.00%">
                  <c:v>0.93330000000000002</c:v>
                </c:pt>
                <c:pt idx="1">
                  <c:v>0.71</c:v>
                </c:pt>
                <c:pt idx="2">
                  <c:v>0.73</c:v>
                </c:pt>
                <c:pt idx="3">
                  <c:v>0.77</c:v>
                </c:pt>
              </c:numCache>
            </c:numRef>
          </c:val>
          <c:extLst>
            <c:ext xmlns:c16="http://schemas.microsoft.com/office/drawing/2014/chart" uri="{C3380CC4-5D6E-409C-BE32-E72D297353CC}">
              <c16:uniqueId val="{00000001-BA37-4BD3-81FC-6D1E99683056}"/>
            </c:ext>
          </c:extLst>
        </c:ser>
        <c:dLbls>
          <c:showLegendKey val="0"/>
          <c:showVal val="0"/>
          <c:showCatName val="0"/>
          <c:showSerName val="0"/>
          <c:showPercent val="0"/>
          <c:showBubbleSize val="0"/>
        </c:dLbls>
        <c:gapWidth val="150"/>
        <c:shape val="box"/>
        <c:axId val="95445376"/>
        <c:axId val="95446912"/>
        <c:axId val="0"/>
      </c:bar3DChart>
      <c:catAx>
        <c:axId val="95445376"/>
        <c:scaling>
          <c:orientation val="minMax"/>
        </c:scaling>
        <c:delete val="0"/>
        <c:axPos val="b"/>
        <c:numFmt formatCode="General" sourceLinked="1"/>
        <c:majorTickMark val="none"/>
        <c:minorTickMark val="none"/>
        <c:tickLblPos val="nextTo"/>
        <c:crossAx val="95446912"/>
        <c:crosses val="autoZero"/>
        <c:auto val="1"/>
        <c:lblAlgn val="ctr"/>
        <c:lblOffset val="100"/>
        <c:noMultiLvlLbl val="0"/>
      </c:catAx>
      <c:valAx>
        <c:axId val="95446912"/>
        <c:scaling>
          <c:orientation val="minMax"/>
        </c:scaling>
        <c:delete val="0"/>
        <c:axPos val="l"/>
        <c:majorGridlines/>
        <c:numFmt formatCode="0.00%" sourceLinked="1"/>
        <c:majorTickMark val="none"/>
        <c:minorTickMark val="none"/>
        <c:tickLblPos val="nextTo"/>
        <c:crossAx val="95445376"/>
        <c:crosses val="autoZero"/>
        <c:crossBetween val="between"/>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21085C8D-3FA4-4346-AEE1-27B731AFC433}" type="datetimeFigureOut">
              <a:rPr lang="en-GB" smtClean="0"/>
              <a:t>16/04/2019</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3" tIns="45717" rIns="91433" bIns="457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3" tIns="45717" rIns="91433" bIns="45717" rtlCol="0" anchor="b"/>
          <a:lstStyle>
            <a:lvl1pPr algn="r">
              <a:defRPr sz="1200"/>
            </a:lvl1pPr>
          </a:lstStyle>
          <a:p>
            <a:fld id="{C17F0871-DB84-4603-94F9-84D2B4584B77}" type="slidenum">
              <a:rPr lang="en-GB" smtClean="0"/>
              <a:t>‹#›</a:t>
            </a:fld>
            <a:endParaRPr lang="en-GB" dirty="0"/>
          </a:p>
        </p:txBody>
      </p:sp>
    </p:spTree>
    <p:extLst>
      <p:ext uri="{BB962C8B-B14F-4D97-AF65-F5344CB8AC3E}">
        <p14:creationId xmlns:p14="http://schemas.microsoft.com/office/powerpoint/2010/main" val="296842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F7891A-AF77-462C-BFAD-88AABF3DEEFF}" type="datetimeFigureOut">
              <a:rPr lang="en-GB" smtClean="0"/>
              <a:t>16/04/2019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42095C5-F524-4815-BE6B-F2F065A4A93C}" type="slidenum">
              <a:rPr lang="en-GB" smtClean="0"/>
              <a:t>‹#›</a:t>
            </a:fld>
            <a:endParaRPr lang="en-GB"/>
          </a:p>
        </p:txBody>
      </p:sp>
    </p:spTree>
    <p:extLst>
      <p:ext uri="{BB962C8B-B14F-4D97-AF65-F5344CB8AC3E}">
        <p14:creationId xmlns:p14="http://schemas.microsoft.com/office/powerpoint/2010/main" val="6139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1</a:t>
            </a:fld>
            <a:endParaRPr lang="en-GB"/>
          </a:p>
        </p:txBody>
      </p:sp>
    </p:spTree>
    <p:extLst>
      <p:ext uri="{BB962C8B-B14F-4D97-AF65-F5344CB8AC3E}">
        <p14:creationId xmlns:p14="http://schemas.microsoft.com/office/powerpoint/2010/main" val="403429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2095C5-F524-4815-BE6B-F2F065A4A93C}" type="slidenum">
              <a:rPr lang="en-GB" smtClean="0"/>
              <a:t>3</a:t>
            </a:fld>
            <a:endParaRPr lang="en-GB"/>
          </a:p>
        </p:txBody>
      </p:sp>
    </p:spTree>
    <p:extLst>
      <p:ext uri="{BB962C8B-B14F-4D97-AF65-F5344CB8AC3E}">
        <p14:creationId xmlns:p14="http://schemas.microsoft.com/office/powerpoint/2010/main" val="210229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77615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45971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51638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16789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8611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22768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77665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18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3"/>
          </p:nvPr>
        </p:nvSpPr>
        <p:spPr>
          <a:xfrm>
            <a:off x="3600000" y="4500000"/>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6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868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504056"/>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750" y="3429000"/>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305" y="1882924"/>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69220" y="1882924"/>
            <a:ext cx="24812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91680"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66163"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3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40682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22322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65C74-E7C1-4559-B6B0-D204E48E4869}" type="datetimeFigureOut">
              <a:rPr lang="en-GB" smtClean="0"/>
              <a:t>16/04/2019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94706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5C74-E7C1-4559-B6B0-D204E48E4869}" type="datetimeFigureOut">
              <a:rPr lang="en-GB" smtClean="0"/>
              <a:t>16/04/2019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DDC7-7BD8-4C4E-A9C9-ECA69DEF4C61}" type="slidenum">
              <a:rPr lang="en-GB" smtClean="0"/>
              <a:t>‹#›</a:t>
            </a:fld>
            <a:endParaRPr lang="en-GB"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00192" y="188640"/>
            <a:ext cx="2548128" cy="507492"/>
          </a:xfrm>
          <a:prstGeom prst="rect">
            <a:avLst/>
          </a:prstGeom>
        </p:spPr>
      </p:pic>
      <p:sp>
        <p:nvSpPr>
          <p:cNvPr id="8" name="Rectangle 7"/>
          <p:cNvSpPr/>
          <p:nvPr userDrawn="1"/>
        </p:nvSpPr>
        <p:spPr>
          <a:xfrm>
            <a:off x="467544" y="242602"/>
            <a:ext cx="4572000" cy="461665"/>
          </a:xfrm>
          <a:prstGeom prst="rect">
            <a:avLst/>
          </a:prstGeom>
        </p:spPr>
        <p:txBody>
          <a:bodyPr>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Workforce Performance </a:t>
            </a:r>
            <a:r>
              <a:rPr lang="en-GB" sz="1200" b="1">
                <a:latin typeface="Segoe UI" panose="020B0502040204020203" pitchFamily="34" charset="0"/>
                <a:ea typeface="Segoe UI" panose="020B0502040204020203" pitchFamily="34" charset="0"/>
                <a:cs typeface="Segoe UI" panose="020B0502040204020203" pitchFamily="34" charset="0"/>
              </a:rPr>
              <a:t>Report (April 2019)</a:t>
            </a:r>
            <a:br>
              <a:rPr lang="en-GB" sz="1200" b="1" dirty="0">
                <a:latin typeface="Segoe UI" panose="020B0502040204020203" pitchFamily="34" charset="0"/>
                <a:ea typeface="Segoe UI" panose="020B0502040204020203" pitchFamily="34" charset="0"/>
                <a:cs typeface="Segoe UI" panose="020B0502040204020203" pitchFamily="34" charset="0"/>
              </a:rPr>
            </a:br>
            <a:r>
              <a:rPr lang="en-GB" sz="1200" b="1" dirty="0">
                <a:latin typeface="Segoe UI" panose="020B0502040204020203" pitchFamily="34" charset="0"/>
                <a:ea typeface="Segoe UI" panose="020B0502040204020203" pitchFamily="34" charset="0"/>
                <a:cs typeface="Segoe UI" panose="020B0502040204020203" pitchFamily="34" charset="0"/>
              </a:rPr>
              <a:t>Workforce (Executive Lead – Tim Boylin)</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userDrawn="1"/>
        </p:nvSpPr>
        <p:spPr>
          <a:xfrm>
            <a:off x="180080" y="116632"/>
            <a:ext cx="8784976" cy="666936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180080" y="836712"/>
            <a:ext cx="87849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9387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82" r:id="rId5"/>
    <p:sldLayoutId id="2147483783"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b="1" dirty="0"/>
              <a:t>Workforce Performance Report</a:t>
            </a:r>
            <a:br>
              <a:rPr lang="en-GB" sz="2400" b="1"/>
            </a:br>
            <a:r>
              <a:rPr lang="en-GB" sz="2400" b="1"/>
              <a:t>April 2019</a:t>
            </a:r>
            <a:endParaRPr lang="en-GB" sz="2400" b="1" dirty="0"/>
          </a:p>
        </p:txBody>
      </p:sp>
      <p:sp>
        <p:nvSpPr>
          <p:cNvPr id="3" name="Subtitle 2"/>
          <p:cNvSpPr>
            <a:spLocks noGrp="1"/>
          </p:cNvSpPr>
          <p:nvPr>
            <p:ph type="subTitle" idx="1"/>
          </p:nvPr>
        </p:nvSpPr>
        <p:spPr/>
        <p:txBody>
          <a:bodyPr>
            <a:normAutofit/>
          </a:bodyPr>
          <a:lstStyle/>
          <a:p>
            <a:r>
              <a:rPr lang="en-GB" sz="2400" dirty="0"/>
              <a:t>Tim Boylin</a:t>
            </a:r>
          </a:p>
          <a:p>
            <a:r>
              <a:rPr lang="en-GB" sz="2400" dirty="0"/>
              <a:t>Director of Human Resources</a:t>
            </a:r>
          </a:p>
        </p:txBody>
      </p:sp>
    </p:spTree>
    <p:extLst>
      <p:ext uri="{BB962C8B-B14F-4D97-AF65-F5344CB8AC3E}">
        <p14:creationId xmlns:p14="http://schemas.microsoft.com/office/powerpoint/2010/main" val="239426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6" name="Chart 5">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1558860914"/>
              </p:ext>
            </p:extLst>
          </p:nvPr>
        </p:nvGraphicFramePr>
        <p:xfrm>
          <a:off x="251520" y="1324946"/>
          <a:ext cx="4572000" cy="2890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149418872"/>
              </p:ext>
            </p:extLst>
          </p:nvPr>
        </p:nvGraphicFramePr>
        <p:xfrm>
          <a:off x="4604838" y="1399608"/>
          <a:ext cx="4081962" cy="27858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143307026"/>
              </p:ext>
            </p:extLst>
          </p:nvPr>
        </p:nvGraphicFramePr>
        <p:xfrm>
          <a:off x="2253163" y="4162357"/>
          <a:ext cx="4572000" cy="25751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946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11" name="Chart 10"/>
          <p:cNvGraphicFramePr>
            <a:graphicFrameLocks/>
          </p:cNvGraphicFramePr>
          <p:nvPr>
            <p:extLst/>
          </p:nvPr>
        </p:nvGraphicFramePr>
        <p:xfrm>
          <a:off x="251520" y="1348304"/>
          <a:ext cx="4572000"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nvPr>
        </p:nvGraphicFramePr>
        <p:xfrm>
          <a:off x="4572000" y="1340768"/>
          <a:ext cx="4572000" cy="2815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2537520" y="4127149"/>
          <a:ext cx="4572000" cy="24702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1520" y="950916"/>
            <a:ext cx="1197680" cy="1182170"/>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Review of Temporary Staffing Use </a:t>
            </a:r>
          </a:p>
        </p:txBody>
      </p:sp>
      <p:sp>
        <p:nvSpPr>
          <p:cNvPr id="7" name="Rectangle 6"/>
          <p:cNvSpPr/>
          <p:nvPr/>
        </p:nvSpPr>
        <p:spPr>
          <a:xfrm>
            <a:off x="1907704" y="950916"/>
            <a:ext cx="6984776" cy="1384995"/>
          </a:xfrm>
          <a:prstGeom prst="rect">
            <a:avLst/>
          </a:prstGeom>
        </p:spPr>
        <p:txBody>
          <a:bodyPr wrap="square">
            <a:spAutoFit/>
          </a:bodyPr>
          <a:lstStyle/>
          <a:p>
            <a:r>
              <a:rPr lang="en-GB" sz="1050" dirty="0"/>
              <a:t>The graph above shows temporary staffing spend April 2015.  In July 2017 the OOH GPs transferred onto the bank, they did not previously show in temporary staffing spend</a:t>
            </a:r>
          </a:p>
          <a:p>
            <a:endParaRPr lang="en-GB" sz="1050" dirty="0"/>
          </a:p>
          <a:p>
            <a:r>
              <a:rPr lang="en-GB" sz="1050" dirty="0"/>
              <a:t>The graph shows that the upward trajectory of spend on temporary staffing has steadied in FY19  and the increase in spend has been absorbed by  growing the bank rather than by increasing agency use.</a:t>
            </a:r>
          </a:p>
          <a:p>
            <a:endParaRPr lang="en-GB" sz="1050" dirty="0"/>
          </a:p>
          <a:p>
            <a:r>
              <a:rPr lang="en-US" sz="1050" dirty="0"/>
              <a:t>It is hoped that the current use of temporary staffing can be maintained or reduced and therefore in FY20 through growing the bank further rather than maintaining agency spend it will decrease.</a:t>
            </a:r>
            <a:endParaRPr lang="en-GB" sz="1050" dirty="0"/>
          </a:p>
        </p:txBody>
      </p:sp>
      <p:pic>
        <p:nvPicPr>
          <p:cNvPr id="2" name="Picture 1">
            <a:extLst>
              <a:ext uri="{FF2B5EF4-FFF2-40B4-BE49-F238E27FC236}">
                <a16:creationId xmlns:a16="http://schemas.microsoft.com/office/drawing/2014/main" id="{6D0C4CBB-AE3F-4710-A0CE-CF303A2EAA10}"/>
              </a:ext>
            </a:extLst>
          </p:cNvPr>
          <p:cNvPicPr>
            <a:picLocks noChangeAspect="1"/>
          </p:cNvPicPr>
          <p:nvPr/>
        </p:nvPicPr>
        <p:blipFill>
          <a:blip r:embed="rId2"/>
          <a:stretch>
            <a:fillRect/>
          </a:stretch>
        </p:blipFill>
        <p:spPr>
          <a:xfrm>
            <a:off x="395536" y="2335910"/>
            <a:ext cx="8424936" cy="4189433"/>
          </a:xfrm>
          <a:prstGeom prst="rect">
            <a:avLst/>
          </a:prstGeom>
        </p:spPr>
      </p:pic>
    </p:spTree>
    <p:extLst>
      <p:ext uri="{BB962C8B-B14F-4D97-AF65-F5344CB8AC3E}">
        <p14:creationId xmlns:p14="http://schemas.microsoft.com/office/powerpoint/2010/main" val="215125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28860" y="993548"/>
            <a:ext cx="7005637" cy="1041379"/>
          </a:xfrm>
        </p:spPr>
        <p:txBody>
          <a:bodyPr anchor="t">
            <a:noAutofit/>
          </a:bodyPr>
          <a:lstStyle/>
          <a:p>
            <a:pPr algn="l"/>
            <a:r>
              <a:rPr lang="en-GB" sz="1000" dirty="0"/>
              <a:t>Temporary staffing spend increased by 474K (13%) to £4.02m, in line with normal annual trends, but the highest ever. For the first time, there is full confidence that agency spend is Actual for the month rather than inflated due to invoicing issues. Spend was 20.07% of payroll approximately the same cost and a slightly higher % than last year with the amount of bank use increased by £266k whilst agency decreased by £209k. 57% of total temporary staffing spend was agency a 5% increase on the previous month.  £353k of the increase in temporary staffing spend is attributable to Inpatient units, of which £288k was through Bank. Bucks AMHTS and Bucks CAMHS Medical also saw a significant increase in agency spend.</a:t>
            </a:r>
            <a:br>
              <a:rPr lang="en-GB" sz="1000" dirty="0"/>
            </a:br>
            <a:br>
              <a:rPr lang="en-GB" sz="1000" dirty="0"/>
            </a:br>
            <a:endParaRPr lang="en-GB" sz="1000" dirty="0">
              <a:latin typeface="+mn-lt"/>
            </a:endParaRPr>
          </a:p>
        </p:txBody>
      </p:sp>
      <p:cxnSp>
        <p:nvCxnSpPr>
          <p:cNvPr id="3" name="Straight Connector 2"/>
          <p:cNvCxnSpPr/>
          <p:nvPr/>
        </p:nvCxnSpPr>
        <p:spPr>
          <a:xfrm>
            <a:off x="1691680" y="2104048"/>
            <a:ext cx="0" cy="460851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1215" y="2725131"/>
            <a:ext cx="1470466" cy="461665"/>
          </a:xfrm>
          <a:prstGeom prst="rect">
            <a:avLst/>
          </a:prstGeom>
          <a:noFill/>
        </p:spPr>
        <p:txBody>
          <a:bodyPr wrap="square" rtlCol="0">
            <a:spAutoFit/>
          </a:bodyPr>
          <a:lstStyle/>
          <a:p>
            <a:pPr algn="r"/>
            <a:r>
              <a:rPr lang="en-GB" sz="1200" dirty="0"/>
              <a:t>This Month: 20.07% </a:t>
            </a:r>
          </a:p>
          <a:p>
            <a:pPr algn="r"/>
            <a:r>
              <a:rPr lang="en-GB" sz="1200" dirty="0"/>
              <a:t>£4.02m</a:t>
            </a:r>
          </a:p>
        </p:txBody>
      </p:sp>
      <p:sp>
        <p:nvSpPr>
          <p:cNvPr id="19" name="TextBox 18"/>
          <p:cNvSpPr txBox="1"/>
          <p:nvPr/>
        </p:nvSpPr>
        <p:spPr>
          <a:xfrm>
            <a:off x="224547" y="3317259"/>
            <a:ext cx="1467133" cy="461665"/>
          </a:xfrm>
          <a:prstGeom prst="rect">
            <a:avLst/>
          </a:prstGeom>
          <a:noFill/>
        </p:spPr>
        <p:txBody>
          <a:bodyPr wrap="none" rtlCol="0">
            <a:spAutoFit/>
          </a:bodyPr>
          <a:lstStyle/>
          <a:p>
            <a:pPr algn="r"/>
            <a:r>
              <a:rPr lang="en-GB" sz="1200" dirty="0"/>
              <a:t>Last Month: 17.00% </a:t>
            </a:r>
          </a:p>
          <a:p>
            <a:pPr algn="r"/>
            <a:r>
              <a:rPr lang="en-GB" sz="1200" dirty="0"/>
              <a:t>£3.54m</a:t>
            </a:r>
          </a:p>
        </p:txBody>
      </p:sp>
      <p:sp>
        <p:nvSpPr>
          <p:cNvPr id="20" name="TextBox 19"/>
          <p:cNvSpPr txBox="1"/>
          <p:nvPr/>
        </p:nvSpPr>
        <p:spPr>
          <a:xfrm>
            <a:off x="415304" y="3922261"/>
            <a:ext cx="1276376" cy="461665"/>
          </a:xfrm>
          <a:prstGeom prst="rect">
            <a:avLst/>
          </a:prstGeom>
          <a:noFill/>
        </p:spPr>
        <p:txBody>
          <a:bodyPr wrap="none" rtlCol="0">
            <a:spAutoFit/>
          </a:bodyPr>
          <a:lstStyle/>
          <a:p>
            <a:pPr algn="r"/>
            <a:r>
              <a:rPr lang="en-GB" sz="1200" dirty="0"/>
              <a:t>Last Year: 19.40%</a:t>
            </a:r>
          </a:p>
          <a:p>
            <a:pPr algn="r"/>
            <a:r>
              <a:rPr lang="en-GB" sz="1200" dirty="0"/>
              <a:t>£3.96m</a:t>
            </a:r>
          </a:p>
        </p:txBody>
      </p:sp>
      <p:sp>
        <p:nvSpPr>
          <p:cNvPr id="27" name="Oval 26"/>
          <p:cNvSpPr/>
          <p:nvPr/>
        </p:nvSpPr>
        <p:spPr>
          <a:xfrm>
            <a:off x="339928" y="923527"/>
            <a:ext cx="1254178" cy="118217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pic>
        <p:nvPicPr>
          <p:cNvPr id="6" name="Picture 5">
            <a:extLst>
              <a:ext uri="{FF2B5EF4-FFF2-40B4-BE49-F238E27FC236}">
                <a16:creationId xmlns:a16="http://schemas.microsoft.com/office/drawing/2014/main" id="{FEC0EC5A-D292-4819-8989-68AE4BECAA56}"/>
              </a:ext>
            </a:extLst>
          </p:cNvPr>
          <p:cNvPicPr>
            <a:picLocks noChangeAspect="1"/>
          </p:cNvPicPr>
          <p:nvPr/>
        </p:nvPicPr>
        <p:blipFill>
          <a:blip r:embed="rId3"/>
          <a:stretch>
            <a:fillRect/>
          </a:stretch>
        </p:blipFill>
        <p:spPr>
          <a:xfrm>
            <a:off x="1872871" y="2178264"/>
            <a:ext cx="3479179" cy="2205662"/>
          </a:xfrm>
          <a:prstGeom prst="rect">
            <a:avLst/>
          </a:prstGeom>
        </p:spPr>
      </p:pic>
      <p:pic>
        <p:nvPicPr>
          <p:cNvPr id="9" name="Picture 8">
            <a:extLst>
              <a:ext uri="{FF2B5EF4-FFF2-40B4-BE49-F238E27FC236}">
                <a16:creationId xmlns:a16="http://schemas.microsoft.com/office/drawing/2014/main" id="{1F0AC9F3-30F5-43CD-9613-892B40DC8CAC}"/>
              </a:ext>
            </a:extLst>
          </p:cNvPr>
          <p:cNvPicPr>
            <a:picLocks noChangeAspect="1"/>
          </p:cNvPicPr>
          <p:nvPr/>
        </p:nvPicPr>
        <p:blipFill>
          <a:blip r:embed="rId4"/>
          <a:stretch>
            <a:fillRect/>
          </a:stretch>
        </p:blipFill>
        <p:spPr>
          <a:xfrm>
            <a:off x="5494052" y="2178264"/>
            <a:ext cx="3340440" cy="2203441"/>
          </a:xfrm>
          <a:prstGeom prst="rect">
            <a:avLst/>
          </a:prstGeom>
        </p:spPr>
      </p:pic>
      <p:pic>
        <p:nvPicPr>
          <p:cNvPr id="10" name="Picture 9">
            <a:extLst>
              <a:ext uri="{FF2B5EF4-FFF2-40B4-BE49-F238E27FC236}">
                <a16:creationId xmlns:a16="http://schemas.microsoft.com/office/drawing/2014/main" id="{C903B8C5-7403-47FD-8BF7-76736B6C149F}"/>
              </a:ext>
            </a:extLst>
          </p:cNvPr>
          <p:cNvPicPr>
            <a:picLocks noChangeAspect="1"/>
          </p:cNvPicPr>
          <p:nvPr/>
        </p:nvPicPr>
        <p:blipFill>
          <a:blip r:embed="rId5"/>
          <a:stretch>
            <a:fillRect/>
          </a:stretch>
        </p:blipFill>
        <p:spPr>
          <a:xfrm>
            <a:off x="1872872" y="4422553"/>
            <a:ext cx="3479178" cy="2290008"/>
          </a:xfrm>
          <a:prstGeom prst="rect">
            <a:avLst/>
          </a:prstGeom>
        </p:spPr>
      </p:pic>
      <p:pic>
        <p:nvPicPr>
          <p:cNvPr id="12" name="Picture 11">
            <a:extLst>
              <a:ext uri="{FF2B5EF4-FFF2-40B4-BE49-F238E27FC236}">
                <a16:creationId xmlns:a16="http://schemas.microsoft.com/office/drawing/2014/main" id="{E38C08E1-8979-43C8-BB86-CFBCB86840FF}"/>
              </a:ext>
            </a:extLst>
          </p:cNvPr>
          <p:cNvPicPr>
            <a:picLocks noChangeAspect="1"/>
          </p:cNvPicPr>
          <p:nvPr/>
        </p:nvPicPr>
        <p:blipFill>
          <a:blip r:embed="rId6"/>
          <a:stretch>
            <a:fillRect/>
          </a:stretch>
        </p:blipFill>
        <p:spPr>
          <a:xfrm>
            <a:off x="5535513" y="4422553"/>
            <a:ext cx="3298979" cy="2290007"/>
          </a:xfrm>
          <a:prstGeom prst="rect">
            <a:avLst/>
          </a:prstGeom>
        </p:spPr>
      </p:pic>
    </p:spTree>
    <p:extLst>
      <p:ext uri="{BB962C8B-B14F-4D97-AF65-F5344CB8AC3E}">
        <p14:creationId xmlns:p14="http://schemas.microsoft.com/office/powerpoint/2010/main" val="156386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836712"/>
            <a:ext cx="7277408" cy="577081"/>
          </a:xfrm>
          <a:prstGeom prst="rect">
            <a:avLst/>
          </a:prstGeom>
        </p:spPr>
        <p:txBody>
          <a:bodyPr wrap="square">
            <a:spAutoFit/>
          </a:bodyPr>
          <a:lstStyle/>
          <a:p>
            <a:r>
              <a:rPr lang="en-GB" sz="1050" dirty="0"/>
              <a:t>Agency Spend increased in the 4 operational directorates with bank spend increasing significantly in Oxfordshire &amp; SW MH.  NHSI agency rule overrides are now being reported against the new directorates and are reported in true calendar months rather than aggregated weeks.  </a:t>
            </a:r>
            <a:endParaRPr lang="en-GB" sz="1100" dirty="0"/>
          </a:p>
        </p:txBody>
      </p:sp>
      <p:pic>
        <p:nvPicPr>
          <p:cNvPr id="2" name="Picture 1">
            <a:extLst>
              <a:ext uri="{FF2B5EF4-FFF2-40B4-BE49-F238E27FC236}">
                <a16:creationId xmlns:a16="http://schemas.microsoft.com/office/drawing/2014/main" id="{21BE9CCB-B6EB-43C5-BC4D-5B1553AA7858}"/>
              </a:ext>
            </a:extLst>
          </p:cNvPr>
          <p:cNvPicPr>
            <a:picLocks noChangeAspect="1"/>
          </p:cNvPicPr>
          <p:nvPr/>
        </p:nvPicPr>
        <p:blipFill>
          <a:blip r:embed="rId2"/>
          <a:stretch>
            <a:fillRect/>
          </a:stretch>
        </p:blipFill>
        <p:spPr>
          <a:xfrm>
            <a:off x="395536" y="1466085"/>
            <a:ext cx="4176464" cy="2496611"/>
          </a:xfrm>
          <a:prstGeom prst="rect">
            <a:avLst/>
          </a:prstGeom>
        </p:spPr>
      </p:pic>
      <p:pic>
        <p:nvPicPr>
          <p:cNvPr id="4" name="Picture 3">
            <a:extLst>
              <a:ext uri="{FF2B5EF4-FFF2-40B4-BE49-F238E27FC236}">
                <a16:creationId xmlns:a16="http://schemas.microsoft.com/office/drawing/2014/main" id="{5E118C60-0E98-45A5-AD5C-6F7758A2E3E8}"/>
              </a:ext>
            </a:extLst>
          </p:cNvPr>
          <p:cNvPicPr>
            <a:picLocks noChangeAspect="1"/>
          </p:cNvPicPr>
          <p:nvPr/>
        </p:nvPicPr>
        <p:blipFill>
          <a:blip r:embed="rId3"/>
          <a:stretch>
            <a:fillRect/>
          </a:stretch>
        </p:blipFill>
        <p:spPr>
          <a:xfrm>
            <a:off x="4696128" y="1439693"/>
            <a:ext cx="4123632" cy="2523003"/>
          </a:xfrm>
          <a:prstGeom prst="rect">
            <a:avLst/>
          </a:prstGeom>
        </p:spPr>
      </p:pic>
      <p:pic>
        <p:nvPicPr>
          <p:cNvPr id="6" name="Picture 5">
            <a:extLst>
              <a:ext uri="{FF2B5EF4-FFF2-40B4-BE49-F238E27FC236}">
                <a16:creationId xmlns:a16="http://schemas.microsoft.com/office/drawing/2014/main" id="{61A97443-FDAA-4CE4-AE28-2476FBB00490}"/>
              </a:ext>
            </a:extLst>
          </p:cNvPr>
          <p:cNvPicPr>
            <a:picLocks noChangeAspect="1"/>
          </p:cNvPicPr>
          <p:nvPr/>
        </p:nvPicPr>
        <p:blipFill>
          <a:blip r:embed="rId4"/>
          <a:stretch>
            <a:fillRect/>
          </a:stretch>
        </p:blipFill>
        <p:spPr>
          <a:xfrm>
            <a:off x="395536" y="4133999"/>
            <a:ext cx="4176464" cy="2602612"/>
          </a:xfrm>
          <a:prstGeom prst="rect">
            <a:avLst/>
          </a:prstGeom>
        </p:spPr>
      </p:pic>
      <p:pic>
        <p:nvPicPr>
          <p:cNvPr id="10" name="Picture 9">
            <a:extLst>
              <a:ext uri="{FF2B5EF4-FFF2-40B4-BE49-F238E27FC236}">
                <a16:creationId xmlns:a16="http://schemas.microsoft.com/office/drawing/2014/main" id="{50856C84-733A-4A41-8D67-9DB4F2B08572}"/>
              </a:ext>
            </a:extLst>
          </p:cNvPr>
          <p:cNvPicPr>
            <a:picLocks noChangeAspect="1"/>
          </p:cNvPicPr>
          <p:nvPr/>
        </p:nvPicPr>
        <p:blipFill>
          <a:blip r:embed="rId5"/>
          <a:stretch>
            <a:fillRect/>
          </a:stretch>
        </p:blipFill>
        <p:spPr>
          <a:xfrm>
            <a:off x="4708169" y="4134000"/>
            <a:ext cx="4111591" cy="2602612"/>
          </a:xfrm>
          <a:prstGeom prst="rect">
            <a:avLst/>
          </a:prstGeom>
        </p:spPr>
      </p:pic>
      <p:sp>
        <p:nvSpPr>
          <p:cNvPr id="11" name="Oval 10"/>
          <p:cNvSpPr/>
          <p:nvPr/>
        </p:nvSpPr>
        <p:spPr>
          <a:xfrm>
            <a:off x="395536" y="402634"/>
            <a:ext cx="1254178" cy="118217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spTree>
    <p:extLst>
      <p:ext uri="{BB962C8B-B14F-4D97-AF65-F5344CB8AC3E}">
        <p14:creationId xmlns:p14="http://schemas.microsoft.com/office/powerpoint/2010/main" val="113181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36274" y="971124"/>
            <a:ext cx="1254178" cy="1182170"/>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HCA Agency Spend Reduction</a:t>
            </a:r>
          </a:p>
        </p:txBody>
      </p:sp>
      <p:pic>
        <p:nvPicPr>
          <p:cNvPr id="2" name="Picture 1">
            <a:extLst>
              <a:ext uri="{FF2B5EF4-FFF2-40B4-BE49-F238E27FC236}">
                <a16:creationId xmlns:a16="http://schemas.microsoft.com/office/drawing/2014/main" id="{B6AC31A1-E001-438D-B938-0904C680FDF5}"/>
              </a:ext>
            </a:extLst>
          </p:cNvPr>
          <p:cNvPicPr>
            <a:picLocks noChangeAspect="1"/>
          </p:cNvPicPr>
          <p:nvPr/>
        </p:nvPicPr>
        <p:blipFill>
          <a:blip r:embed="rId2"/>
          <a:stretch>
            <a:fillRect/>
          </a:stretch>
        </p:blipFill>
        <p:spPr>
          <a:xfrm>
            <a:off x="261334" y="2686412"/>
            <a:ext cx="2996207" cy="2038732"/>
          </a:xfrm>
          <a:prstGeom prst="rect">
            <a:avLst/>
          </a:prstGeom>
        </p:spPr>
      </p:pic>
      <p:pic>
        <p:nvPicPr>
          <p:cNvPr id="4" name="Picture 3">
            <a:extLst>
              <a:ext uri="{FF2B5EF4-FFF2-40B4-BE49-F238E27FC236}">
                <a16:creationId xmlns:a16="http://schemas.microsoft.com/office/drawing/2014/main" id="{D8AD5AB3-8A01-44AC-BF0B-51A82393FB4B}"/>
              </a:ext>
            </a:extLst>
          </p:cNvPr>
          <p:cNvPicPr>
            <a:picLocks noChangeAspect="1"/>
          </p:cNvPicPr>
          <p:nvPr/>
        </p:nvPicPr>
        <p:blipFill>
          <a:blip r:embed="rId3"/>
          <a:stretch>
            <a:fillRect/>
          </a:stretch>
        </p:blipFill>
        <p:spPr>
          <a:xfrm>
            <a:off x="3267011" y="2686412"/>
            <a:ext cx="2879352" cy="2038732"/>
          </a:xfrm>
          <a:prstGeom prst="rect">
            <a:avLst/>
          </a:prstGeom>
        </p:spPr>
      </p:pic>
      <p:pic>
        <p:nvPicPr>
          <p:cNvPr id="6" name="Picture 5">
            <a:extLst>
              <a:ext uri="{FF2B5EF4-FFF2-40B4-BE49-F238E27FC236}">
                <a16:creationId xmlns:a16="http://schemas.microsoft.com/office/drawing/2014/main" id="{8C45A784-22C5-4DFF-8280-C19960A1DB08}"/>
              </a:ext>
            </a:extLst>
          </p:cNvPr>
          <p:cNvPicPr>
            <a:picLocks noChangeAspect="1"/>
          </p:cNvPicPr>
          <p:nvPr/>
        </p:nvPicPr>
        <p:blipFill>
          <a:blip r:embed="rId4"/>
          <a:stretch>
            <a:fillRect/>
          </a:stretch>
        </p:blipFill>
        <p:spPr>
          <a:xfrm>
            <a:off x="6117038" y="2663904"/>
            <a:ext cx="2765628" cy="2038731"/>
          </a:xfrm>
          <a:prstGeom prst="rect">
            <a:avLst/>
          </a:prstGeom>
        </p:spPr>
      </p:pic>
      <p:pic>
        <p:nvPicPr>
          <p:cNvPr id="7" name="Picture 6">
            <a:extLst>
              <a:ext uri="{FF2B5EF4-FFF2-40B4-BE49-F238E27FC236}">
                <a16:creationId xmlns:a16="http://schemas.microsoft.com/office/drawing/2014/main" id="{D9A0474E-6F7E-4A88-A573-F0BC34514BA2}"/>
              </a:ext>
            </a:extLst>
          </p:cNvPr>
          <p:cNvPicPr>
            <a:picLocks noChangeAspect="1"/>
          </p:cNvPicPr>
          <p:nvPr/>
        </p:nvPicPr>
        <p:blipFill>
          <a:blip r:embed="rId5"/>
          <a:stretch>
            <a:fillRect/>
          </a:stretch>
        </p:blipFill>
        <p:spPr>
          <a:xfrm>
            <a:off x="3088003" y="4752872"/>
            <a:ext cx="3237367" cy="1983344"/>
          </a:xfrm>
          <a:prstGeom prst="rect">
            <a:avLst/>
          </a:prstGeom>
        </p:spPr>
      </p:pic>
      <p:sp>
        <p:nvSpPr>
          <p:cNvPr id="5" name="TextBox 4">
            <a:extLst>
              <a:ext uri="{FF2B5EF4-FFF2-40B4-BE49-F238E27FC236}">
                <a16:creationId xmlns:a16="http://schemas.microsoft.com/office/drawing/2014/main" id="{1C649245-6FCA-4DA4-A0EC-CA7D178F56F3}"/>
              </a:ext>
            </a:extLst>
          </p:cNvPr>
          <p:cNvSpPr txBox="1"/>
          <p:nvPr/>
        </p:nvSpPr>
        <p:spPr>
          <a:xfrm>
            <a:off x="1619672" y="908720"/>
            <a:ext cx="7262994" cy="1815882"/>
          </a:xfrm>
          <a:prstGeom prst="rect">
            <a:avLst/>
          </a:prstGeom>
          <a:noFill/>
        </p:spPr>
        <p:txBody>
          <a:bodyPr wrap="square" rtlCol="0">
            <a:spAutoFit/>
          </a:bodyPr>
          <a:lstStyle/>
          <a:p>
            <a:r>
              <a:rPr lang="en-GB" sz="1000"/>
              <a:t>On 14 May 2018 the Trust stopped using Agency HCA workers across inpatient units.  Where a HCA Flexible Worker cannot be sourced Registered Nurses are used. </a:t>
            </a:r>
          </a:p>
          <a:p>
            <a:endParaRPr lang="en-GB" sz="1000"/>
          </a:p>
          <a:p>
            <a:r>
              <a:rPr lang="en-GB" sz="1000"/>
              <a:t> In March the number of temporary staffing hours used in inpatient units increased by 40%, from</a:t>
            </a:r>
            <a:r>
              <a:rPr lang="en-GB" sz="1000" b="1"/>
              <a:t> </a:t>
            </a:r>
            <a:r>
              <a:rPr lang="en-GB" sz="1000"/>
              <a:t>27,555 to 45,750 </a:t>
            </a:r>
            <a:r>
              <a:rPr lang="en-GB" sz="1000" b="1"/>
              <a:t> </a:t>
            </a:r>
            <a:r>
              <a:rPr lang="en-GB" sz="1000"/>
              <a:t>this was not reflected in the number of additional shifts recorded at 17% from 6287 to 7342 – staff worked longer shifts.  It is thought that this steep rise was due to substantive employees working a Flexible Worker shift whilst taking annual leave on their substantive post.</a:t>
            </a:r>
          </a:p>
          <a:p>
            <a:endParaRPr lang="en-US" sz="1000"/>
          </a:p>
          <a:p>
            <a:r>
              <a:rPr lang="en-GB" sz="1000"/>
              <a:t>NHSI Agency rule overrides which are now reported in true calendar months  increased to 1008 from 878.  It s thought that this is due to the increased demand for agency worker across all Trusts at the end of the financial year..  Agency grade swops remained at a similar level to the previous month. The number of Thornbury shifts used increased to their highest level.</a:t>
            </a:r>
          </a:p>
          <a:p>
            <a:endParaRPr lang="en-GB" sz="1200"/>
          </a:p>
        </p:txBody>
      </p:sp>
    </p:spTree>
    <p:extLst>
      <p:ext uri="{BB962C8B-B14F-4D97-AF65-F5344CB8AC3E}">
        <p14:creationId xmlns:p14="http://schemas.microsoft.com/office/powerpoint/2010/main" val="261699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966D299-BAD4-45B8-8E7A-C9506145751C}"/>
              </a:ext>
            </a:extLst>
          </p:cNvPr>
          <p:cNvSpPr/>
          <p:nvPr/>
        </p:nvSpPr>
        <p:spPr>
          <a:xfrm>
            <a:off x="1378211" y="1955449"/>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7733D15-92C6-4D71-A695-84AAB711B633}"/>
              </a:ext>
            </a:extLst>
          </p:cNvPr>
          <p:cNvPicPr>
            <a:picLocks noChangeAspect="1"/>
          </p:cNvPicPr>
          <p:nvPr/>
        </p:nvPicPr>
        <p:blipFill>
          <a:blip r:embed="rId2"/>
          <a:stretch>
            <a:fillRect/>
          </a:stretch>
        </p:blipFill>
        <p:spPr>
          <a:xfrm>
            <a:off x="290301" y="3429000"/>
            <a:ext cx="8185477" cy="3278977"/>
          </a:xfrm>
          <a:prstGeom prst="rect">
            <a:avLst/>
          </a:prstGeom>
        </p:spPr>
      </p:pic>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Agency</a:t>
            </a:r>
          </a:p>
        </p:txBody>
      </p:sp>
      <p:sp>
        <p:nvSpPr>
          <p:cNvPr id="25" name="TextBox 24">
            <a:extLst>
              <a:ext uri="{FF2B5EF4-FFF2-40B4-BE49-F238E27FC236}">
                <a16:creationId xmlns:a16="http://schemas.microsoft.com/office/drawing/2014/main" id="{038E7F10-9018-43DB-B0FC-FBCD867945EC}"/>
              </a:ext>
            </a:extLst>
          </p:cNvPr>
          <p:cNvSpPr txBox="1"/>
          <p:nvPr/>
        </p:nvSpPr>
        <p:spPr>
          <a:xfrm>
            <a:off x="269861" y="2784201"/>
            <a:ext cx="2967736" cy="338554"/>
          </a:xfrm>
          <a:prstGeom prst="rect">
            <a:avLst/>
          </a:prstGeom>
          <a:noFill/>
        </p:spPr>
        <p:txBody>
          <a:bodyPr wrap="none" rtlCol="0">
            <a:spAutoFit/>
          </a:bodyPr>
          <a:lstStyle/>
          <a:p>
            <a:r>
              <a:rPr lang="en-GB" sz="1600" b="1" dirty="0"/>
              <a:t>Agency Spend (%) By Directorate</a:t>
            </a:r>
          </a:p>
        </p:txBody>
      </p:sp>
      <p:sp>
        <p:nvSpPr>
          <p:cNvPr id="10" name="TextBox 9">
            <a:extLst>
              <a:ext uri="{FF2B5EF4-FFF2-40B4-BE49-F238E27FC236}">
                <a16:creationId xmlns:a16="http://schemas.microsoft.com/office/drawing/2014/main" id="{F3DB5C2F-B761-49BE-A1BB-62186DF32B08}"/>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dirty="0">
                <a:solidFill>
                  <a:schemeClr val="bg1">
                    <a:lumMod val="50000"/>
                  </a:schemeClr>
                </a:solidFill>
              </a:rPr>
              <a:t>5.0%</a:t>
            </a:r>
          </a:p>
        </p:txBody>
      </p:sp>
      <p:pic>
        <p:nvPicPr>
          <p:cNvPr id="2" name="Picture 1">
            <a:extLst>
              <a:ext uri="{FF2B5EF4-FFF2-40B4-BE49-F238E27FC236}">
                <a16:creationId xmlns:a16="http://schemas.microsoft.com/office/drawing/2014/main" id="{7A0391DE-3CB0-4A86-8790-D5A144229476}"/>
              </a:ext>
            </a:extLst>
          </p:cNvPr>
          <p:cNvPicPr>
            <a:picLocks noChangeAspect="1"/>
          </p:cNvPicPr>
          <p:nvPr/>
        </p:nvPicPr>
        <p:blipFill>
          <a:blip r:embed="rId3"/>
          <a:stretch>
            <a:fillRect/>
          </a:stretch>
        </p:blipFill>
        <p:spPr>
          <a:xfrm>
            <a:off x="3812303" y="931634"/>
            <a:ext cx="5061836" cy="2877046"/>
          </a:xfrm>
          <a:prstGeom prst="rect">
            <a:avLst/>
          </a:prstGeom>
        </p:spPr>
      </p:pic>
    </p:spTree>
    <p:extLst>
      <p:ext uri="{BB962C8B-B14F-4D97-AF65-F5344CB8AC3E}">
        <p14:creationId xmlns:p14="http://schemas.microsoft.com/office/powerpoint/2010/main" val="274175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EE45256-A95F-4655-8010-D5D0036CA56D}"/>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Sickness</a:t>
            </a:r>
          </a:p>
        </p:txBody>
      </p:sp>
      <p:sp>
        <p:nvSpPr>
          <p:cNvPr id="14" name="TextBox 13">
            <a:extLst>
              <a:ext uri="{FF2B5EF4-FFF2-40B4-BE49-F238E27FC236}">
                <a16:creationId xmlns:a16="http://schemas.microsoft.com/office/drawing/2014/main" id="{99D6BAFF-1925-4B63-8CF4-BCC1B840F3EE}"/>
              </a:ext>
            </a:extLst>
          </p:cNvPr>
          <p:cNvSpPr txBox="1"/>
          <p:nvPr/>
        </p:nvSpPr>
        <p:spPr>
          <a:xfrm>
            <a:off x="269861" y="2784201"/>
            <a:ext cx="2479397" cy="338554"/>
          </a:xfrm>
          <a:prstGeom prst="rect">
            <a:avLst/>
          </a:prstGeom>
          <a:noFill/>
        </p:spPr>
        <p:txBody>
          <a:bodyPr wrap="none" rtlCol="0">
            <a:spAutoFit/>
          </a:bodyPr>
          <a:lstStyle/>
          <a:p>
            <a:r>
              <a:rPr lang="en-GB" sz="1600" b="1" dirty="0"/>
              <a:t>Sickness (%) By Directorate</a:t>
            </a:r>
          </a:p>
        </p:txBody>
      </p:sp>
      <p:sp>
        <p:nvSpPr>
          <p:cNvPr id="15" name="TextBox 14">
            <a:extLst>
              <a:ext uri="{FF2B5EF4-FFF2-40B4-BE49-F238E27FC236}">
                <a16:creationId xmlns:a16="http://schemas.microsoft.com/office/drawing/2014/main" id="{4F2EE77C-7433-40BE-BF1D-2084F408308A}"/>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dirty="0">
                <a:solidFill>
                  <a:schemeClr val="bg1">
                    <a:lumMod val="50000"/>
                  </a:schemeClr>
                </a:solidFill>
              </a:rPr>
              <a:t>3.5%</a:t>
            </a:r>
          </a:p>
        </p:txBody>
      </p:sp>
      <p:pic>
        <p:nvPicPr>
          <p:cNvPr id="5" name="Picture 4">
            <a:extLst>
              <a:ext uri="{FF2B5EF4-FFF2-40B4-BE49-F238E27FC236}">
                <a16:creationId xmlns:a16="http://schemas.microsoft.com/office/drawing/2014/main" id="{90E09D14-3DA7-408E-BD79-D4D6AD43C9D4}"/>
              </a:ext>
            </a:extLst>
          </p:cNvPr>
          <p:cNvPicPr>
            <a:picLocks noChangeAspect="1"/>
          </p:cNvPicPr>
          <p:nvPr/>
        </p:nvPicPr>
        <p:blipFill>
          <a:blip r:embed="rId2"/>
          <a:stretch>
            <a:fillRect/>
          </a:stretch>
        </p:blipFill>
        <p:spPr>
          <a:xfrm>
            <a:off x="576064" y="3140968"/>
            <a:ext cx="7452320" cy="3560920"/>
          </a:xfrm>
          <a:prstGeom prst="rect">
            <a:avLst/>
          </a:prstGeom>
        </p:spPr>
      </p:pic>
      <p:pic>
        <p:nvPicPr>
          <p:cNvPr id="2" name="Picture 1">
            <a:extLst>
              <a:ext uri="{FF2B5EF4-FFF2-40B4-BE49-F238E27FC236}">
                <a16:creationId xmlns:a16="http://schemas.microsoft.com/office/drawing/2014/main" id="{F480CAA3-294B-4B7D-B1A2-C7A860E3DD02}"/>
              </a:ext>
            </a:extLst>
          </p:cNvPr>
          <p:cNvPicPr>
            <a:picLocks noChangeAspect="1"/>
          </p:cNvPicPr>
          <p:nvPr/>
        </p:nvPicPr>
        <p:blipFill>
          <a:blip r:embed="rId3"/>
          <a:stretch>
            <a:fillRect/>
          </a:stretch>
        </p:blipFill>
        <p:spPr>
          <a:xfrm>
            <a:off x="4278890" y="908720"/>
            <a:ext cx="4613590" cy="2622273"/>
          </a:xfrm>
          <a:prstGeom prst="rect">
            <a:avLst/>
          </a:prstGeom>
        </p:spPr>
      </p:pic>
    </p:spTree>
    <p:extLst>
      <p:ext uri="{BB962C8B-B14F-4D97-AF65-F5344CB8AC3E}">
        <p14:creationId xmlns:p14="http://schemas.microsoft.com/office/powerpoint/2010/main" val="99476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Turnover</a:t>
            </a:r>
          </a:p>
        </p:txBody>
      </p:sp>
      <p:sp>
        <p:nvSpPr>
          <p:cNvPr id="21" name="Rectangle 20">
            <a:extLst>
              <a:ext uri="{FF2B5EF4-FFF2-40B4-BE49-F238E27FC236}">
                <a16:creationId xmlns:a16="http://schemas.microsoft.com/office/drawing/2014/main" id="{327FB985-47B5-48B8-8625-FF2C0A2DC39A}"/>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63B271-46CE-47B7-9678-8450DE33EC99}"/>
              </a:ext>
            </a:extLst>
          </p:cNvPr>
          <p:cNvSpPr txBox="1"/>
          <p:nvPr/>
        </p:nvSpPr>
        <p:spPr>
          <a:xfrm>
            <a:off x="269861" y="2784201"/>
            <a:ext cx="2538515" cy="338554"/>
          </a:xfrm>
          <a:prstGeom prst="rect">
            <a:avLst/>
          </a:prstGeom>
          <a:noFill/>
        </p:spPr>
        <p:txBody>
          <a:bodyPr wrap="none" rtlCol="0">
            <a:spAutoFit/>
          </a:bodyPr>
          <a:lstStyle/>
          <a:p>
            <a:r>
              <a:rPr lang="en-GB" sz="1600" b="1" dirty="0"/>
              <a:t>Turnover (%) By Directorate</a:t>
            </a:r>
          </a:p>
        </p:txBody>
      </p:sp>
      <p:sp>
        <p:nvSpPr>
          <p:cNvPr id="11" name="TextBox 10">
            <a:extLst>
              <a:ext uri="{FF2B5EF4-FFF2-40B4-BE49-F238E27FC236}">
                <a16:creationId xmlns:a16="http://schemas.microsoft.com/office/drawing/2014/main" id="{6258E1A7-1B05-4436-9B17-B3DD455293E4}"/>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dirty="0">
                <a:solidFill>
                  <a:schemeClr val="bg1">
                    <a:lumMod val="50000"/>
                  </a:schemeClr>
                </a:solidFill>
              </a:rPr>
              <a:t>12.0%</a:t>
            </a:r>
          </a:p>
        </p:txBody>
      </p:sp>
      <p:pic>
        <p:nvPicPr>
          <p:cNvPr id="3" name="Picture 2">
            <a:extLst>
              <a:ext uri="{FF2B5EF4-FFF2-40B4-BE49-F238E27FC236}">
                <a16:creationId xmlns:a16="http://schemas.microsoft.com/office/drawing/2014/main" id="{637E7EEA-7FD3-4C89-881E-E38B4C28D238}"/>
              </a:ext>
            </a:extLst>
          </p:cNvPr>
          <p:cNvPicPr>
            <a:picLocks noChangeAspect="1"/>
          </p:cNvPicPr>
          <p:nvPr/>
        </p:nvPicPr>
        <p:blipFill>
          <a:blip r:embed="rId2"/>
          <a:stretch>
            <a:fillRect/>
          </a:stretch>
        </p:blipFill>
        <p:spPr>
          <a:xfrm>
            <a:off x="379992" y="3419521"/>
            <a:ext cx="7668344" cy="3321847"/>
          </a:xfrm>
          <a:prstGeom prst="rect">
            <a:avLst/>
          </a:prstGeom>
        </p:spPr>
      </p:pic>
      <p:pic>
        <p:nvPicPr>
          <p:cNvPr id="9" name="Picture 8">
            <a:extLst>
              <a:ext uri="{FF2B5EF4-FFF2-40B4-BE49-F238E27FC236}">
                <a16:creationId xmlns:a16="http://schemas.microsoft.com/office/drawing/2014/main" id="{3D9D2E69-8A1F-437E-A2E9-5D95F90E8801}"/>
              </a:ext>
            </a:extLst>
          </p:cNvPr>
          <p:cNvPicPr>
            <a:picLocks noChangeAspect="1"/>
          </p:cNvPicPr>
          <p:nvPr/>
        </p:nvPicPr>
        <p:blipFill>
          <a:blip r:embed="rId3"/>
          <a:stretch>
            <a:fillRect/>
          </a:stretch>
        </p:blipFill>
        <p:spPr>
          <a:xfrm>
            <a:off x="5524017" y="889386"/>
            <a:ext cx="3368463" cy="3043670"/>
          </a:xfrm>
          <a:prstGeom prst="rect">
            <a:avLst/>
          </a:prstGeom>
        </p:spPr>
      </p:pic>
    </p:spTree>
    <p:extLst>
      <p:ext uri="{BB962C8B-B14F-4D97-AF65-F5344CB8AC3E}">
        <p14:creationId xmlns:p14="http://schemas.microsoft.com/office/powerpoint/2010/main" val="84643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Vacancy</a:t>
            </a:r>
          </a:p>
        </p:txBody>
      </p:sp>
      <p:sp>
        <p:nvSpPr>
          <p:cNvPr id="17" name="Rectangle 16">
            <a:extLst>
              <a:ext uri="{FF2B5EF4-FFF2-40B4-BE49-F238E27FC236}">
                <a16:creationId xmlns:a16="http://schemas.microsoft.com/office/drawing/2014/main" id="{627B453A-1084-4C23-8CF7-E7ED89385C3D}"/>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4A0463C-A305-4D76-9846-01B37AF265D9}"/>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dirty="0">
                <a:solidFill>
                  <a:schemeClr val="bg1">
                    <a:lumMod val="50000"/>
                  </a:schemeClr>
                </a:solidFill>
              </a:rPr>
              <a:t>9.0%</a:t>
            </a:r>
          </a:p>
        </p:txBody>
      </p:sp>
      <p:sp>
        <p:nvSpPr>
          <p:cNvPr id="10" name="TextBox 9">
            <a:extLst>
              <a:ext uri="{FF2B5EF4-FFF2-40B4-BE49-F238E27FC236}">
                <a16:creationId xmlns:a16="http://schemas.microsoft.com/office/drawing/2014/main" id="{A856CE34-7606-4DDA-B998-8B8D381384A3}"/>
              </a:ext>
            </a:extLst>
          </p:cNvPr>
          <p:cNvSpPr txBox="1"/>
          <p:nvPr/>
        </p:nvSpPr>
        <p:spPr>
          <a:xfrm>
            <a:off x="269861" y="2784201"/>
            <a:ext cx="2538515" cy="338554"/>
          </a:xfrm>
          <a:prstGeom prst="rect">
            <a:avLst/>
          </a:prstGeom>
          <a:noFill/>
        </p:spPr>
        <p:txBody>
          <a:bodyPr wrap="none" rtlCol="0">
            <a:spAutoFit/>
          </a:bodyPr>
          <a:lstStyle/>
          <a:p>
            <a:r>
              <a:rPr lang="en-GB" sz="1600" b="1" dirty="0"/>
              <a:t>Vacancy (%) By Directorate</a:t>
            </a:r>
          </a:p>
        </p:txBody>
      </p:sp>
      <p:pic>
        <p:nvPicPr>
          <p:cNvPr id="6" name="Picture 5">
            <a:extLst>
              <a:ext uri="{FF2B5EF4-FFF2-40B4-BE49-F238E27FC236}">
                <a16:creationId xmlns:a16="http://schemas.microsoft.com/office/drawing/2014/main" id="{C796CCAA-B421-40C7-BA4D-051641B61C86}"/>
              </a:ext>
            </a:extLst>
          </p:cNvPr>
          <p:cNvPicPr>
            <a:picLocks noChangeAspect="1"/>
          </p:cNvPicPr>
          <p:nvPr/>
        </p:nvPicPr>
        <p:blipFill>
          <a:blip r:embed="rId2"/>
          <a:stretch>
            <a:fillRect/>
          </a:stretch>
        </p:blipFill>
        <p:spPr>
          <a:xfrm>
            <a:off x="409127" y="3463678"/>
            <a:ext cx="7524328" cy="3202811"/>
          </a:xfrm>
          <a:prstGeom prst="rect">
            <a:avLst/>
          </a:prstGeom>
        </p:spPr>
      </p:pic>
      <p:pic>
        <p:nvPicPr>
          <p:cNvPr id="5" name="Picture 4">
            <a:extLst>
              <a:ext uri="{FF2B5EF4-FFF2-40B4-BE49-F238E27FC236}">
                <a16:creationId xmlns:a16="http://schemas.microsoft.com/office/drawing/2014/main" id="{456232A0-EA29-404E-B882-E441CF79A092}"/>
              </a:ext>
            </a:extLst>
          </p:cNvPr>
          <p:cNvPicPr>
            <a:picLocks noChangeAspect="1"/>
          </p:cNvPicPr>
          <p:nvPr/>
        </p:nvPicPr>
        <p:blipFill>
          <a:blip r:embed="rId3"/>
          <a:stretch>
            <a:fillRect/>
          </a:stretch>
        </p:blipFill>
        <p:spPr>
          <a:xfrm>
            <a:off x="5494258" y="908720"/>
            <a:ext cx="3379881" cy="3053988"/>
          </a:xfrm>
          <a:prstGeom prst="rect">
            <a:avLst/>
          </a:prstGeom>
        </p:spPr>
      </p:pic>
    </p:spTree>
    <p:extLst>
      <p:ext uri="{BB962C8B-B14F-4D97-AF65-F5344CB8AC3E}">
        <p14:creationId xmlns:p14="http://schemas.microsoft.com/office/powerpoint/2010/main" val="3908102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16758</TotalTime>
  <Words>581</Words>
  <Application>Microsoft Office PowerPoint</Application>
  <PresentationFormat>On-screen Show (4:3)</PresentationFormat>
  <Paragraphs>51</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Segoe UI</vt:lpstr>
      <vt:lpstr>Office Theme</vt:lpstr>
      <vt:lpstr>Workforce Performance Report April 2019</vt:lpstr>
      <vt:lpstr>PowerPoint Presentation</vt:lpstr>
      <vt:lpstr>Temporary staffing spend increased by 474K (13%) to £4.02m, in line with normal annual trends, but the highest ever. For the first time, there is full confidence that agency spend is Actual for the month rather than inflated due to invoicing issues. Spend was 20.07% of payroll approximately the same cost and a slightly higher % than last year with the amount of bank use increased by £266k whilst agency decreased by £209k. 57% of total temporary staffing spend was agency a 5% increase on the previous month.  £353k of the increase in temporary staffing spend is attributable to Inpatient units, of which £288k was through Bank. Bucks AMHTS and Bucks CAMHS Medical also saw a significant increase in agency spend.  </vt:lpstr>
      <vt:lpstr>PowerPoint Presentation</vt:lpstr>
      <vt:lpstr>PowerPoint Presentation</vt:lpstr>
      <vt:lpstr>PowerPoint Presentation</vt:lpstr>
      <vt:lpstr>PowerPoint Presentation</vt:lpstr>
      <vt:lpstr>PowerPoint Presentation</vt:lpstr>
      <vt:lpstr>PowerPoint Presentation</vt:lpstr>
      <vt:lpstr>WRES </vt:lpstr>
      <vt:lpstr>WRES </vt:lpstr>
    </vt:vector>
  </TitlesOfParts>
  <Company>Oxford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Performance Report September 2015</dc:title>
  <dc:creator>Williams Angela (RNU) Oxford Health</dc:creator>
  <cp:lastModifiedBy>Denton Simon (RNU) Oxford Health</cp:lastModifiedBy>
  <cp:revision>1235</cp:revision>
  <cp:lastPrinted>2017-07-14T08:54:52Z</cp:lastPrinted>
  <dcterms:created xsi:type="dcterms:W3CDTF">2015-09-07T13:55:20Z</dcterms:created>
  <dcterms:modified xsi:type="dcterms:W3CDTF">2019-04-16T14:13:02Z</dcterms:modified>
</cp:coreProperties>
</file>