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10"/>
  </p:notesMasterIdLst>
  <p:handoutMasterIdLst>
    <p:handoutMasterId r:id="rId11"/>
  </p:handoutMasterIdLst>
  <p:sldIdLst>
    <p:sldId id="356" r:id="rId2"/>
    <p:sldId id="377" r:id="rId3"/>
    <p:sldId id="339" r:id="rId4"/>
    <p:sldId id="344" r:id="rId5"/>
    <p:sldId id="379" r:id="rId6"/>
    <p:sldId id="272" r:id="rId7"/>
    <p:sldId id="303" r:id="rId8"/>
    <p:sldId id="316"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ton Simon (RNU) Oxford Health" initials="DS(O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1" autoAdjust="0"/>
    <p:restoredTop sz="86513" autoAdjust="0"/>
  </p:normalViewPr>
  <p:slideViewPr>
    <p:cSldViewPr>
      <p:cViewPr varScale="1">
        <p:scale>
          <a:sx n="67" d="100"/>
          <a:sy n="67" d="100"/>
        </p:scale>
        <p:origin x="1476" y="72"/>
      </p:cViewPr>
      <p:guideLst>
        <p:guide orient="horz" pos="2160"/>
        <p:guide pos="2880"/>
      </p:guideLst>
    </p:cSldViewPr>
  </p:slideViewPr>
  <p:outlineViewPr>
    <p:cViewPr>
      <p:scale>
        <a:sx n="33" d="100"/>
        <a:sy n="33" d="100"/>
      </p:scale>
      <p:origin x="0" y="510"/>
    </p:cViewPr>
  </p:outlineViewPr>
  <p:notesTextViewPr>
    <p:cViewPr>
      <p:scale>
        <a:sx n="1" d="1"/>
        <a:sy n="1" d="1"/>
      </p:scale>
      <p:origin x="0" y="0"/>
    </p:cViewPr>
  </p:notesTextViewPr>
  <p:sorterViewPr>
    <p:cViewPr>
      <p:scale>
        <a:sx n="100" d="100"/>
        <a:sy n="100" d="100"/>
      </p:scale>
      <p:origin x="0" y="1440"/>
    </p:cViewPr>
  </p:sorterViewPr>
  <p:notesViewPr>
    <p:cSldViewPr>
      <p:cViewPr varScale="1">
        <p:scale>
          <a:sx n="46" d="100"/>
          <a:sy n="46" d="100"/>
        </p:scale>
        <p:origin x="-302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21085C8D-3FA4-4346-AEE1-27B731AFC433}" type="datetimeFigureOut">
              <a:rPr lang="en-GB" smtClean="0"/>
              <a:t>17/01/2020</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33" tIns="45717" rIns="91433" bIns="457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33" tIns="45717" rIns="91433" bIns="45717" rtlCol="0" anchor="b"/>
          <a:lstStyle>
            <a:lvl1pPr algn="r">
              <a:defRPr sz="1200"/>
            </a:lvl1pPr>
          </a:lstStyle>
          <a:p>
            <a:fld id="{C17F0871-DB84-4603-94F9-84D2B4584B77}" type="slidenum">
              <a:rPr lang="en-GB" smtClean="0"/>
              <a:t>‹#›</a:t>
            </a:fld>
            <a:endParaRPr lang="en-GB" dirty="0"/>
          </a:p>
        </p:txBody>
      </p:sp>
    </p:spTree>
    <p:extLst>
      <p:ext uri="{BB962C8B-B14F-4D97-AF65-F5344CB8AC3E}">
        <p14:creationId xmlns:p14="http://schemas.microsoft.com/office/powerpoint/2010/main" val="296842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DF7891A-AF77-462C-BFAD-88AABF3DEEFF}" type="datetimeFigureOut">
              <a:rPr lang="en-GB" smtClean="0"/>
              <a:t>17/01/2020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42095C5-F524-4815-BE6B-F2F065A4A93C}" type="slidenum">
              <a:rPr lang="en-GB" smtClean="0"/>
              <a:t>‹#›</a:t>
            </a:fld>
            <a:endParaRPr lang="en-GB"/>
          </a:p>
        </p:txBody>
      </p:sp>
    </p:spTree>
    <p:extLst>
      <p:ext uri="{BB962C8B-B14F-4D97-AF65-F5344CB8AC3E}">
        <p14:creationId xmlns:p14="http://schemas.microsoft.com/office/powerpoint/2010/main" val="6139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2095C5-F524-4815-BE6B-F2F065A4A93C}" type="slidenum">
              <a:rPr lang="en-GB" smtClean="0"/>
              <a:t>1</a:t>
            </a:fld>
            <a:endParaRPr lang="en-GB"/>
          </a:p>
        </p:txBody>
      </p:sp>
    </p:spTree>
    <p:extLst>
      <p:ext uri="{BB962C8B-B14F-4D97-AF65-F5344CB8AC3E}">
        <p14:creationId xmlns:p14="http://schemas.microsoft.com/office/powerpoint/2010/main" val="403429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2095C5-F524-4815-BE6B-F2F065A4A93C}" type="slidenum">
              <a:rPr lang="en-GB" smtClean="0"/>
              <a:t>6</a:t>
            </a:fld>
            <a:endParaRPr lang="en-GB"/>
          </a:p>
        </p:txBody>
      </p:sp>
    </p:spTree>
    <p:extLst>
      <p:ext uri="{BB962C8B-B14F-4D97-AF65-F5344CB8AC3E}">
        <p14:creationId xmlns:p14="http://schemas.microsoft.com/office/powerpoint/2010/main" val="210229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2095C5-F524-4815-BE6B-F2F065A4A93C}" type="slidenum">
              <a:rPr lang="en-GB" smtClean="0"/>
              <a:t>7</a:t>
            </a:fld>
            <a:endParaRPr lang="en-GB"/>
          </a:p>
        </p:txBody>
      </p:sp>
    </p:spTree>
    <p:extLst>
      <p:ext uri="{BB962C8B-B14F-4D97-AF65-F5344CB8AC3E}">
        <p14:creationId xmlns:p14="http://schemas.microsoft.com/office/powerpoint/2010/main" val="24488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2095C5-F524-4815-BE6B-F2F065A4A93C}" type="slidenum">
              <a:rPr lang="en-GB" smtClean="0"/>
              <a:t>8</a:t>
            </a:fld>
            <a:endParaRPr lang="en-GB"/>
          </a:p>
        </p:txBody>
      </p:sp>
    </p:spTree>
    <p:extLst>
      <p:ext uri="{BB962C8B-B14F-4D97-AF65-F5344CB8AC3E}">
        <p14:creationId xmlns:p14="http://schemas.microsoft.com/office/powerpoint/2010/main" val="381739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17/01/2020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77615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17/01/2020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45971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965C74-E7C1-4559-B6B0-D204E48E4869}" type="datetimeFigureOut">
              <a:rPr lang="en-GB" smtClean="0"/>
              <a:t>17/01/2020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51638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17/01/2020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167895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17/01/2020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86113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965C74-E7C1-4559-B6B0-D204E48E4869}" type="datetimeFigureOut">
              <a:rPr lang="en-GB" smtClean="0"/>
              <a:t>17/01/2020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322768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965C74-E7C1-4559-B6B0-D204E48E4869}" type="datetimeFigureOut">
              <a:rPr lang="en-GB" smtClean="0"/>
              <a:t>17/01/2020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776650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18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400000" y="2132856"/>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3"/>
          </p:nvPr>
        </p:nvSpPr>
        <p:spPr>
          <a:xfrm>
            <a:off x="3600000" y="4500000"/>
            <a:ext cx="3420000" cy="2160000"/>
          </a:xfrm>
          <a:ln w="9525">
            <a:solidFill>
              <a:schemeClr val="bg1">
                <a:lumMod val="8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6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17/01/2020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1008112"/>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868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965C74-E7C1-4559-B6B0-D204E48E4869}" type="datetimeFigureOut">
              <a:rPr lang="en-GB" smtClean="0"/>
              <a:t>17/01/2020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
        <p:nvSpPr>
          <p:cNvPr id="6" name="Title 1"/>
          <p:cNvSpPr>
            <a:spLocks noGrp="1"/>
          </p:cNvSpPr>
          <p:nvPr>
            <p:ph type="title"/>
          </p:nvPr>
        </p:nvSpPr>
        <p:spPr>
          <a:xfrm>
            <a:off x="1800000" y="908720"/>
            <a:ext cx="7020000" cy="504056"/>
          </a:xfrm>
        </p:spPr>
        <p:txBody>
          <a:bodyPr>
            <a:normAutofit/>
          </a:bodyPr>
          <a:lstStyle>
            <a:lvl1pPr>
              <a:defRPr sz="1800"/>
            </a:lvl1pPr>
          </a:lstStyle>
          <a:p>
            <a:r>
              <a:rPr lang="en-US" dirty="0"/>
              <a:t>Click to edit Master title style</a:t>
            </a:r>
            <a:endParaRPr lang="en-GB" dirty="0"/>
          </a:p>
        </p:txBody>
      </p:sp>
      <p:sp>
        <p:nvSpPr>
          <p:cNvPr id="7" name="Content Placeholder 2"/>
          <p:cNvSpPr>
            <a:spLocks noGrp="1"/>
          </p:cNvSpPr>
          <p:nvPr>
            <p:ph sz="half" idx="1"/>
          </p:nvPr>
        </p:nvSpPr>
        <p:spPr>
          <a:xfrm>
            <a:off x="18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p:cNvSpPr>
            <a:spLocks noGrp="1"/>
          </p:cNvSpPr>
          <p:nvPr>
            <p:ph sz="half" idx="2"/>
          </p:nvPr>
        </p:nvSpPr>
        <p:spPr>
          <a:xfrm>
            <a:off x="5400000" y="216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3"/>
          </p:nvPr>
        </p:nvSpPr>
        <p:spPr>
          <a:xfrm>
            <a:off x="18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1739305" y="2132856"/>
            <a:ext cx="0" cy="435600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1" name="Content Placeholder 2"/>
          <p:cNvSpPr>
            <a:spLocks noGrp="1"/>
          </p:cNvSpPr>
          <p:nvPr>
            <p:ph sz="half" idx="14"/>
          </p:nvPr>
        </p:nvSpPr>
        <p:spPr>
          <a:xfrm>
            <a:off x="5400000" y="4500000"/>
            <a:ext cx="3420000" cy="2160000"/>
          </a:xfrm>
          <a:ln w="9525">
            <a:solidFill>
              <a:schemeClr val="bg1">
                <a:lumMod val="75000"/>
              </a:schemeClr>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4750" y="3429000"/>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305" y="1882924"/>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69220" y="1882924"/>
            <a:ext cx="24812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91680"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66163" y="4221088"/>
            <a:ext cx="171291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83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965C74-E7C1-4559-B6B0-D204E48E4869}" type="datetimeFigureOut">
              <a:rPr lang="en-GB" smtClean="0"/>
              <a:t>17/01/2020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140682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965C74-E7C1-4559-B6B0-D204E48E4869}" type="datetimeFigureOut">
              <a:rPr lang="en-GB" smtClean="0"/>
              <a:t>17/01/2020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222322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65C74-E7C1-4559-B6B0-D204E48E4869}" type="datetimeFigureOut">
              <a:rPr lang="en-GB" smtClean="0"/>
              <a:t>17/01/2020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39BDDC7-7BD8-4C4E-A9C9-ECA69DEF4C61}" type="slidenum">
              <a:rPr lang="en-GB" smtClean="0"/>
              <a:t>‹#›</a:t>
            </a:fld>
            <a:endParaRPr lang="en-GB" dirty="0"/>
          </a:p>
        </p:txBody>
      </p:sp>
    </p:spTree>
    <p:extLst>
      <p:ext uri="{BB962C8B-B14F-4D97-AF65-F5344CB8AC3E}">
        <p14:creationId xmlns:p14="http://schemas.microsoft.com/office/powerpoint/2010/main" val="94706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65C74-E7C1-4559-B6B0-D204E48E4869}" type="datetimeFigureOut">
              <a:rPr lang="en-GB" smtClean="0"/>
              <a:t>17/01/2020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DDC7-7BD8-4C4E-A9C9-ECA69DEF4C61}" type="slidenum">
              <a:rPr lang="en-GB" smtClean="0"/>
              <a:t>‹#›</a:t>
            </a:fld>
            <a:endParaRPr lang="en-GB"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00192" y="188640"/>
            <a:ext cx="2548128" cy="507492"/>
          </a:xfrm>
          <a:prstGeom prst="rect">
            <a:avLst/>
          </a:prstGeom>
        </p:spPr>
      </p:pic>
      <p:sp>
        <p:nvSpPr>
          <p:cNvPr id="8" name="Rectangle 7"/>
          <p:cNvSpPr/>
          <p:nvPr userDrawn="1"/>
        </p:nvSpPr>
        <p:spPr>
          <a:xfrm>
            <a:off x="467544" y="242602"/>
            <a:ext cx="4572000" cy="461665"/>
          </a:xfrm>
          <a:prstGeom prst="rect">
            <a:avLst/>
          </a:prstGeom>
        </p:spPr>
        <p:txBody>
          <a:bodyPr>
            <a:spAutoFit/>
          </a:bodyPr>
          <a:lstStyle/>
          <a:p>
            <a:r>
              <a:rPr lang="en-GB" sz="1200" b="1" dirty="0">
                <a:latin typeface="Segoe UI" panose="020B0502040204020203" pitchFamily="34" charset="0"/>
                <a:ea typeface="Segoe UI" panose="020B0502040204020203" pitchFamily="34" charset="0"/>
                <a:cs typeface="Segoe UI" panose="020B0502040204020203" pitchFamily="34" charset="0"/>
              </a:rPr>
              <a:t>Workforce Performance </a:t>
            </a:r>
            <a:r>
              <a:rPr lang="en-GB" sz="1200" b="1">
                <a:latin typeface="Segoe UI" panose="020B0502040204020203" pitchFamily="34" charset="0"/>
                <a:ea typeface="Segoe UI" panose="020B0502040204020203" pitchFamily="34" charset="0"/>
                <a:cs typeface="Segoe UI" panose="020B0502040204020203" pitchFamily="34" charset="0"/>
              </a:rPr>
              <a:t>Report (January 2020)</a:t>
            </a:r>
            <a:br>
              <a:rPr lang="en-GB" sz="1200" b="1" dirty="0">
                <a:latin typeface="Segoe UI" panose="020B0502040204020203" pitchFamily="34" charset="0"/>
                <a:ea typeface="Segoe UI" panose="020B0502040204020203" pitchFamily="34" charset="0"/>
                <a:cs typeface="Segoe UI" panose="020B0502040204020203" pitchFamily="34" charset="0"/>
              </a:rPr>
            </a:br>
            <a:r>
              <a:rPr lang="en-GB" sz="1200" b="1" dirty="0">
                <a:latin typeface="Segoe UI" panose="020B0502040204020203" pitchFamily="34" charset="0"/>
                <a:ea typeface="Segoe UI" panose="020B0502040204020203" pitchFamily="34" charset="0"/>
                <a:cs typeface="Segoe UI" panose="020B0502040204020203" pitchFamily="34" charset="0"/>
              </a:rPr>
              <a:t>Workforce (Executive Lead – Tim Boylin)</a:t>
            </a:r>
            <a:endParaRPr lang="en-GB" sz="12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p:cNvSpPr/>
          <p:nvPr userDrawn="1"/>
        </p:nvSpPr>
        <p:spPr>
          <a:xfrm>
            <a:off x="180080" y="116632"/>
            <a:ext cx="8784976" cy="666936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userDrawn="1"/>
        </p:nvCxnSpPr>
        <p:spPr>
          <a:xfrm>
            <a:off x="180080" y="836712"/>
            <a:ext cx="878497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93877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82" r:id="rId5"/>
    <p:sldLayoutId id="2147483783"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400" b="1" dirty="0"/>
              <a:t>Workforce Performance Report</a:t>
            </a:r>
            <a:br>
              <a:rPr lang="en-GB" sz="2400" b="1"/>
            </a:br>
            <a:r>
              <a:rPr lang="en-GB" sz="2400" b="1"/>
              <a:t>January 2020</a:t>
            </a:r>
            <a:endParaRPr lang="en-GB" sz="2400" b="1" dirty="0"/>
          </a:p>
        </p:txBody>
      </p:sp>
      <p:sp>
        <p:nvSpPr>
          <p:cNvPr id="3" name="Subtitle 2"/>
          <p:cNvSpPr>
            <a:spLocks noGrp="1"/>
          </p:cNvSpPr>
          <p:nvPr>
            <p:ph type="subTitle" idx="1"/>
          </p:nvPr>
        </p:nvSpPr>
        <p:spPr/>
        <p:txBody>
          <a:bodyPr>
            <a:normAutofit/>
          </a:bodyPr>
          <a:lstStyle/>
          <a:p>
            <a:r>
              <a:rPr lang="en-GB" sz="2400" dirty="0"/>
              <a:t>Tim Boylin</a:t>
            </a:r>
          </a:p>
          <a:p>
            <a:r>
              <a:rPr lang="en-GB" sz="2400" dirty="0"/>
              <a:t>Director of Human Resources</a:t>
            </a:r>
          </a:p>
        </p:txBody>
      </p:sp>
    </p:spTree>
    <p:extLst>
      <p:ext uri="{BB962C8B-B14F-4D97-AF65-F5344CB8AC3E}">
        <p14:creationId xmlns:p14="http://schemas.microsoft.com/office/powerpoint/2010/main" val="239426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EE45256-A95F-4655-8010-D5D0036CA56D}"/>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Sickness</a:t>
            </a:r>
          </a:p>
        </p:txBody>
      </p:sp>
      <p:sp>
        <p:nvSpPr>
          <p:cNvPr id="14" name="TextBox 13">
            <a:extLst>
              <a:ext uri="{FF2B5EF4-FFF2-40B4-BE49-F238E27FC236}">
                <a16:creationId xmlns:a16="http://schemas.microsoft.com/office/drawing/2014/main" id="{99D6BAFF-1925-4B63-8CF4-BCC1B840F3EE}"/>
              </a:ext>
            </a:extLst>
          </p:cNvPr>
          <p:cNvSpPr txBox="1"/>
          <p:nvPr/>
        </p:nvSpPr>
        <p:spPr>
          <a:xfrm>
            <a:off x="269861" y="2784201"/>
            <a:ext cx="2479397" cy="338554"/>
          </a:xfrm>
          <a:prstGeom prst="rect">
            <a:avLst/>
          </a:prstGeom>
          <a:noFill/>
        </p:spPr>
        <p:txBody>
          <a:bodyPr wrap="none" rtlCol="0">
            <a:spAutoFit/>
          </a:bodyPr>
          <a:lstStyle/>
          <a:p>
            <a:r>
              <a:rPr lang="en-GB" sz="1600" b="1" dirty="0"/>
              <a:t>Sickness (%) By Directorate</a:t>
            </a:r>
          </a:p>
        </p:txBody>
      </p:sp>
      <p:sp>
        <p:nvSpPr>
          <p:cNvPr id="15" name="TextBox 14">
            <a:extLst>
              <a:ext uri="{FF2B5EF4-FFF2-40B4-BE49-F238E27FC236}">
                <a16:creationId xmlns:a16="http://schemas.microsoft.com/office/drawing/2014/main" id="{4F2EE77C-7433-40BE-BF1D-2084F408308A}"/>
              </a:ext>
            </a:extLst>
          </p:cNvPr>
          <p:cNvSpPr txBox="1"/>
          <p:nvPr/>
        </p:nvSpPr>
        <p:spPr>
          <a:xfrm>
            <a:off x="1843267" y="1022751"/>
            <a:ext cx="1107162" cy="954107"/>
          </a:xfrm>
          <a:prstGeom prst="rect">
            <a:avLst/>
          </a:prstGeom>
          <a:noFill/>
        </p:spPr>
        <p:txBody>
          <a:bodyPr wrap="none" rtlCol="0">
            <a:spAutoFit/>
          </a:bodyPr>
          <a:lstStyle/>
          <a:p>
            <a:pPr algn="ctr"/>
            <a:r>
              <a:rPr lang="en-GB" sz="2800" b="1" dirty="0">
                <a:solidFill>
                  <a:schemeClr val="bg1">
                    <a:lumMod val="50000"/>
                  </a:schemeClr>
                </a:solidFill>
              </a:rPr>
              <a:t>Target</a:t>
            </a:r>
          </a:p>
          <a:p>
            <a:pPr algn="ctr"/>
            <a:r>
              <a:rPr lang="en-GB" sz="2800" b="1" dirty="0">
                <a:solidFill>
                  <a:schemeClr val="bg1">
                    <a:lumMod val="50000"/>
                  </a:schemeClr>
                </a:solidFill>
              </a:rPr>
              <a:t>3.5%</a:t>
            </a:r>
          </a:p>
        </p:txBody>
      </p:sp>
      <p:pic>
        <p:nvPicPr>
          <p:cNvPr id="4" name="Picture 3">
            <a:extLst>
              <a:ext uri="{FF2B5EF4-FFF2-40B4-BE49-F238E27FC236}">
                <a16:creationId xmlns:a16="http://schemas.microsoft.com/office/drawing/2014/main" id="{73A4239C-C418-4C34-ADF5-5914E84198D7}"/>
              </a:ext>
            </a:extLst>
          </p:cNvPr>
          <p:cNvPicPr>
            <a:picLocks noChangeAspect="1"/>
          </p:cNvPicPr>
          <p:nvPr/>
        </p:nvPicPr>
        <p:blipFill>
          <a:blip r:embed="rId2"/>
          <a:stretch>
            <a:fillRect/>
          </a:stretch>
        </p:blipFill>
        <p:spPr>
          <a:xfrm>
            <a:off x="683568" y="3119382"/>
            <a:ext cx="7207634" cy="3447998"/>
          </a:xfrm>
          <a:prstGeom prst="rect">
            <a:avLst/>
          </a:prstGeom>
        </p:spPr>
      </p:pic>
      <p:pic>
        <p:nvPicPr>
          <p:cNvPr id="3" name="Picture 2">
            <a:extLst>
              <a:ext uri="{FF2B5EF4-FFF2-40B4-BE49-F238E27FC236}">
                <a16:creationId xmlns:a16="http://schemas.microsoft.com/office/drawing/2014/main" id="{72FADAB7-EB74-49D6-88D5-7735EA5A7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08720"/>
            <a:ext cx="4226454" cy="2378783"/>
          </a:xfrm>
          <a:prstGeom prst="rect">
            <a:avLst/>
          </a:prstGeom>
        </p:spPr>
      </p:pic>
      <p:sp>
        <p:nvSpPr>
          <p:cNvPr id="11" name="TextBox 10">
            <a:extLst>
              <a:ext uri="{FF2B5EF4-FFF2-40B4-BE49-F238E27FC236}">
                <a16:creationId xmlns:a16="http://schemas.microsoft.com/office/drawing/2014/main" id="{4D7EB7CA-C561-4BBC-92BD-946BDD2DD130}"/>
              </a:ext>
            </a:extLst>
          </p:cNvPr>
          <p:cNvSpPr txBox="1"/>
          <p:nvPr/>
        </p:nvSpPr>
        <p:spPr>
          <a:xfrm>
            <a:off x="3189005" y="1022751"/>
            <a:ext cx="1136850" cy="954107"/>
          </a:xfrm>
          <a:prstGeom prst="rect">
            <a:avLst/>
          </a:prstGeom>
          <a:noFill/>
        </p:spPr>
        <p:txBody>
          <a:bodyPr wrap="none" rtlCol="0">
            <a:spAutoFit/>
          </a:bodyPr>
          <a:lstStyle/>
          <a:p>
            <a:pPr algn="ctr"/>
            <a:r>
              <a:rPr lang="en-GB" sz="2800" b="1">
                <a:solidFill>
                  <a:schemeClr val="tx2">
                    <a:lumMod val="75000"/>
                  </a:schemeClr>
                </a:solidFill>
              </a:rPr>
              <a:t>Actual</a:t>
            </a:r>
            <a:endParaRPr lang="en-GB" sz="2800" b="1" dirty="0">
              <a:solidFill>
                <a:schemeClr val="tx2">
                  <a:lumMod val="75000"/>
                </a:schemeClr>
              </a:solidFill>
            </a:endParaRPr>
          </a:p>
          <a:p>
            <a:pPr algn="ctr"/>
            <a:r>
              <a:rPr lang="en-GB" sz="2800" b="1">
                <a:solidFill>
                  <a:schemeClr val="tx2">
                    <a:lumMod val="75000"/>
                  </a:schemeClr>
                </a:solidFill>
              </a:rPr>
              <a:t>5.1%</a:t>
            </a:r>
            <a:endParaRPr lang="en-GB" sz="2800" b="1" dirty="0">
              <a:solidFill>
                <a:schemeClr val="tx2">
                  <a:lumMod val="75000"/>
                </a:schemeClr>
              </a:solidFill>
            </a:endParaRPr>
          </a:p>
        </p:txBody>
      </p:sp>
    </p:spTree>
    <p:extLst>
      <p:ext uri="{BB962C8B-B14F-4D97-AF65-F5344CB8AC3E}">
        <p14:creationId xmlns:p14="http://schemas.microsoft.com/office/powerpoint/2010/main" val="99476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93486" y="908720"/>
            <a:ext cx="1182170" cy="11821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400" dirty="0"/>
              <a:t>Turnover</a:t>
            </a:r>
          </a:p>
        </p:txBody>
      </p:sp>
      <p:sp>
        <p:nvSpPr>
          <p:cNvPr id="21" name="Rectangle 20">
            <a:extLst>
              <a:ext uri="{FF2B5EF4-FFF2-40B4-BE49-F238E27FC236}">
                <a16:creationId xmlns:a16="http://schemas.microsoft.com/office/drawing/2014/main" id="{327FB985-47B5-48B8-8625-FF2C0A2DC39A}"/>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63B271-46CE-47B7-9678-8450DE33EC99}"/>
              </a:ext>
            </a:extLst>
          </p:cNvPr>
          <p:cNvSpPr txBox="1"/>
          <p:nvPr/>
        </p:nvSpPr>
        <p:spPr>
          <a:xfrm>
            <a:off x="269861" y="2784201"/>
            <a:ext cx="2538515" cy="338554"/>
          </a:xfrm>
          <a:prstGeom prst="rect">
            <a:avLst/>
          </a:prstGeom>
          <a:noFill/>
        </p:spPr>
        <p:txBody>
          <a:bodyPr wrap="none" rtlCol="0">
            <a:spAutoFit/>
          </a:bodyPr>
          <a:lstStyle/>
          <a:p>
            <a:r>
              <a:rPr lang="en-GB" sz="1600" b="1" dirty="0"/>
              <a:t>Turnover (%) By Directorate</a:t>
            </a:r>
          </a:p>
        </p:txBody>
      </p:sp>
      <p:sp>
        <p:nvSpPr>
          <p:cNvPr id="11" name="TextBox 10">
            <a:extLst>
              <a:ext uri="{FF2B5EF4-FFF2-40B4-BE49-F238E27FC236}">
                <a16:creationId xmlns:a16="http://schemas.microsoft.com/office/drawing/2014/main" id="{6258E1A7-1B05-4436-9B17-B3DD455293E4}"/>
              </a:ext>
            </a:extLst>
          </p:cNvPr>
          <p:cNvSpPr txBox="1"/>
          <p:nvPr/>
        </p:nvSpPr>
        <p:spPr>
          <a:xfrm>
            <a:off x="1843267" y="1022751"/>
            <a:ext cx="1107162" cy="954107"/>
          </a:xfrm>
          <a:prstGeom prst="rect">
            <a:avLst/>
          </a:prstGeom>
          <a:noFill/>
        </p:spPr>
        <p:txBody>
          <a:bodyPr wrap="none" rtlCol="0">
            <a:spAutoFit/>
          </a:bodyPr>
          <a:lstStyle/>
          <a:p>
            <a:pPr algn="ctr"/>
            <a:r>
              <a:rPr lang="en-GB" sz="2800" b="1" dirty="0">
                <a:solidFill>
                  <a:schemeClr val="bg1">
                    <a:lumMod val="50000"/>
                  </a:schemeClr>
                </a:solidFill>
              </a:rPr>
              <a:t>Target</a:t>
            </a:r>
          </a:p>
          <a:p>
            <a:pPr algn="ctr"/>
            <a:r>
              <a:rPr lang="en-GB" sz="2800" b="1" dirty="0">
                <a:solidFill>
                  <a:schemeClr val="bg1">
                    <a:lumMod val="50000"/>
                  </a:schemeClr>
                </a:solidFill>
              </a:rPr>
              <a:t>12.0%</a:t>
            </a:r>
          </a:p>
        </p:txBody>
      </p:sp>
      <p:pic>
        <p:nvPicPr>
          <p:cNvPr id="6" name="Picture 5">
            <a:extLst>
              <a:ext uri="{FF2B5EF4-FFF2-40B4-BE49-F238E27FC236}">
                <a16:creationId xmlns:a16="http://schemas.microsoft.com/office/drawing/2014/main" id="{6AB32697-9B98-4D4C-8EA6-BFA236B3D528}"/>
              </a:ext>
            </a:extLst>
          </p:cNvPr>
          <p:cNvPicPr>
            <a:picLocks noChangeAspect="1"/>
          </p:cNvPicPr>
          <p:nvPr/>
        </p:nvPicPr>
        <p:blipFill>
          <a:blip r:embed="rId2"/>
          <a:stretch>
            <a:fillRect/>
          </a:stretch>
        </p:blipFill>
        <p:spPr>
          <a:xfrm>
            <a:off x="654371" y="3171010"/>
            <a:ext cx="7985573" cy="3459267"/>
          </a:xfrm>
          <a:prstGeom prst="rect">
            <a:avLst/>
          </a:prstGeom>
        </p:spPr>
      </p:pic>
      <p:pic>
        <p:nvPicPr>
          <p:cNvPr id="3" name="Picture 2">
            <a:extLst>
              <a:ext uri="{FF2B5EF4-FFF2-40B4-BE49-F238E27FC236}">
                <a16:creationId xmlns:a16="http://schemas.microsoft.com/office/drawing/2014/main" id="{3E4D915C-92A8-4F42-9B53-E0BCAC72B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484" y="908720"/>
            <a:ext cx="2757485" cy="2618062"/>
          </a:xfrm>
          <a:prstGeom prst="rect">
            <a:avLst/>
          </a:prstGeom>
        </p:spPr>
      </p:pic>
      <p:sp>
        <p:nvSpPr>
          <p:cNvPr id="14" name="TextBox 13">
            <a:extLst>
              <a:ext uri="{FF2B5EF4-FFF2-40B4-BE49-F238E27FC236}">
                <a16:creationId xmlns:a16="http://schemas.microsoft.com/office/drawing/2014/main" id="{D9558D4E-495D-4082-A5C0-4CD35B8E1993}"/>
              </a:ext>
            </a:extLst>
          </p:cNvPr>
          <p:cNvSpPr txBox="1"/>
          <p:nvPr/>
        </p:nvSpPr>
        <p:spPr>
          <a:xfrm>
            <a:off x="3189005" y="1022751"/>
            <a:ext cx="1136850" cy="954107"/>
          </a:xfrm>
          <a:prstGeom prst="rect">
            <a:avLst/>
          </a:prstGeom>
          <a:noFill/>
        </p:spPr>
        <p:txBody>
          <a:bodyPr wrap="none" rtlCol="0">
            <a:spAutoFit/>
          </a:bodyPr>
          <a:lstStyle/>
          <a:p>
            <a:pPr algn="ctr"/>
            <a:r>
              <a:rPr lang="en-GB" sz="2800" b="1">
                <a:solidFill>
                  <a:schemeClr val="tx2">
                    <a:lumMod val="75000"/>
                  </a:schemeClr>
                </a:solidFill>
              </a:rPr>
              <a:t>Actual</a:t>
            </a:r>
            <a:endParaRPr lang="en-GB" sz="2800" b="1" dirty="0">
              <a:solidFill>
                <a:schemeClr val="tx2">
                  <a:lumMod val="75000"/>
                </a:schemeClr>
              </a:solidFill>
            </a:endParaRPr>
          </a:p>
          <a:p>
            <a:pPr algn="ctr"/>
            <a:r>
              <a:rPr lang="en-GB" sz="2800" b="1">
                <a:solidFill>
                  <a:schemeClr val="tx2">
                    <a:lumMod val="75000"/>
                  </a:schemeClr>
                </a:solidFill>
              </a:rPr>
              <a:t>12.7%</a:t>
            </a:r>
            <a:endParaRPr lang="en-GB" sz="2800" b="1" dirty="0">
              <a:solidFill>
                <a:schemeClr val="tx2">
                  <a:lumMod val="75000"/>
                </a:schemeClr>
              </a:solidFill>
            </a:endParaRPr>
          </a:p>
        </p:txBody>
      </p:sp>
    </p:spTree>
    <p:extLst>
      <p:ext uri="{BB962C8B-B14F-4D97-AF65-F5344CB8AC3E}">
        <p14:creationId xmlns:p14="http://schemas.microsoft.com/office/powerpoint/2010/main" val="84643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t>Vacancy</a:t>
            </a:r>
          </a:p>
        </p:txBody>
      </p:sp>
      <p:sp>
        <p:nvSpPr>
          <p:cNvPr id="17" name="Rectangle 16">
            <a:extLst>
              <a:ext uri="{FF2B5EF4-FFF2-40B4-BE49-F238E27FC236}">
                <a16:creationId xmlns:a16="http://schemas.microsoft.com/office/drawing/2014/main" id="{627B453A-1084-4C23-8CF7-E7ED89385C3D}"/>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4A0463C-A305-4D76-9846-01B37AF265D9}"/>
              </a:ext>
            </a:extLst>
          </p:cNvPr>
          <p:cNvSpPr txBox="1"/>
          <p:nvPr/>
        </p:nvSpPr>
        <p:spPr>
          <a:xfrm>
            <a:off x="1843267" y="1022751"/>
            <a:ext cx="1107162" cy="954107"/>
          </a:xfrm>
          <a:prstGeom prst="rect">
            <a:avLst/>
          </a:prstGeom>
          <a:noFill/>
        </p:spPr>
        <p:txBody>
          <a:bodyPr wrap="none" rtlCol="0">
            <a:spAutoFit/>
          </a:bodyPr>
          <a:lstStyle/>
          <a:p>
            <a:pPr algn="ctr"/>
            <a:r>
              <a:rPr lang="en-GB" sz="2800" b="1" dirty="0">
                <a:solidFill>
                  <a:schemeClr val="bg1">
                    <a:lumMod val="50000"/>
                  </a:schemeClr>
                </a:solidFill>
              </a:rPr>
              <a:t>Target</a:t>
            </a:r>
          </a:p>
          <a:p>
            <a:pPr algn="ctr"/>
            <a:r>
              <a:rPr lang="en-GB" sz="2800" b="1" dirty="0">
                <a:solidFill>
                  <a:schemeClr val="bg1">
                    <a:lumMod val="50000"/>
                  </a:schemeClr>
                </a:solidFill>
              </a:rPr>
              <a:t>9.0%</a:t>
            </a:r>
          </a:p>
        </p:txBody>
      </p:sp>
      <p:sp>
        <p:nvSpPr>
          <p:cNvPr id="10" name="TextBox 9">
            <a:extLst>
              <a:ext uri="{FF2B5EF4-FFF2-40B4-BE49-F238E27FC236}">
                <a16:creationId xmlns:a16="http://schemas.microsoft.com/office/drawing/2014/main" id="{A856CE34-7606-4DDA-B998-8B8D381384A3}"/>
              </a:ext>
            </a:extLst>
          </p:cNvPr>
          <p:cNvSpPr txBox="1"/>
          <p:nvPr/>
        </p:nvSpPr>
        <p:spPr>
          <a:xfrm>
            <a:off x="269861" y="2784201"/>
            <a:ext cx="2538515" cy="338554"/>
          </a:xfrm>
          <a:prstGeom prst="rect">
            <a:avLst/>
          </a:prstGeom>
          <a:noFill/>
        </p:spPr>
        <p:txBody>
          <a:bodyPr wrap="none" rtlCol="0">
            <a:spAutoFit/>
          </a:bodyPr>
          <a:lstStyle/>
          <a:p>
            <a:r>
              <a:rPr lang="en-GB" sz="1600" b="1" dirty="0"/>
              <a:t>Vacancy (%) By Directorate</a:t>
            </a:r>
          </a:p>
        </p:txBody>
      </p:sp>
      <p:pic>
        <p:nvPicPr>
          <p:cNvPr id="5" name="Picture 4">
            <a:extLst>
              <a:ext uri="{FF2B5EF4-FFF2-40B4-BE49-F238E27FC236}">
                <a16:creationId xmlns:a16="http://schemas.microsoft.com/office/drawing/2014/main" id="{00145B55-F0CD-4628-B58E-0328963249D6}"/>
              </a:ext>
            </a:extLst>
          </p:cNvPr>
          <p:cNvPicPr>
            <a:picLocks noChangeAspect="1"/>
          </p:cNvPicPr>
          <p:nvPr/>
        </p:nvPicPr>
        <p:blipFill>
          <a:blip r:embed="rId2"/>
          <a:stretch>
            <a:fillRect/>
          </a:stretch>
        </p:blipFill>
        <p:spPr>
          <a:xfrm>
            <a:off x="311074" y="3057949"/>
            <a:ext cx="8653414" cy="3683419"/>
          </a:xfrm>
          <a:prstGeom prst="rect">
            <a:avLst/>
          </a:prstGeom>
        </p:spPr>
      </p:pic>
      <p:pic>
        <p:nvPicPr>
          <p:cNvPr id="4" name="Picture 3">
            <a:extLst>
              <a:ext uri="{FF2B5EF4-FFF2-40B4-BE49-F238E27FC236}">
                <a16:creationId xmlns:a16="http://schemas.microsoft.com/office/drawing/2014/main" id="{6B0D21C5-0C9D-4D1A-A608-A6B15B60F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202" y="908720"/>
            <a:ext cx="3009501" cy="2824560"/>
          </a:xfrm>
          <a:prstGeom prst="rect">
            <a:avLst/>
          </a:prstGeom>
        </p:spPr>
      </p:pic>
      <p:sp>
        <p:nvSpPr>
          <p:cNvPr id="11" name="TextBox 10">
            <a:extLst>
              <a:ext uri="{FF2B5EF4-FFF2-40B4-BE49-F238E27FC236}">
                <a16:creationId xmlns:a16="http://schemas.microsoft.com/office/drawing/2014/main" id="{A000AAA6-141A-4BA1-B9B6-F740BFA2C5EF}"/>
              </a:ext>
            </a:extLst>
          </p:cNvPr>
          <p:cNvSpPr txBox="1"/>
          <p:nvPr/>
        </p:nvSpPr>
        <p:spPr>
          <a:xfrm>
            <a:off x="3189005" y="1022751"/>
            <a:ext cx="1136850" cy="954107"/>
          </a:xfrm>
          <a:prstGeom prst="rect">
            <a:avLst/>
          </a:prstGeom>
          <a:noFill/>
        </p:spPr>
        <p:txBody>
          <a:bodyPr wrap="none" rtlCol="0">
            <a:spAutoFit/>
          </a:bodyPr>
          <a:lstStyle/>
          <a:p>
            <a:pPr algn="ctr"/>
            <a:r>
              <a:rPr lang="en-GB" sz="2800" b="1">
                <a:solidFill>
                  <a:schemeClr val="tx2">
                    <a:lumMod val="75000"/>
                  </a:schemeClr>
                </a:solidFill>
              </a:rPr>
              <a:t>Actual</a:t>
            </a:r>
            <a:endParaRPr lang="en-GB" sz="2800" b="1" dirty="0">
              <a:solidFill>
                <a:schemeClr val="tx2">
                  <a:lumMod val="75000"/>
                </a:schemeClr>
              </a:solidFill>
            </a:endParaRPr>
          </a:p>
          <a:p>
            <a:pPr algn="ctr"/>
            <a:r>
              <a:rPr lang="en-GB" sz="2800" b="1">
                <a:solidFill>
                  <a:schemeClr val="tx2">
                    <a:lumMod val="75000"/>
                  </a:schemeClr>
                </a:solidFill>
              </a:rPr>
              <a:t>11.9%</a:t>
            </a:r>
            <a:endParaRPr lang="en-GB" sz="2800" b="1" dirty="0">
              <a:solidFill>
                <a:schemeClr val="tx2">
                  <a:lumMod val="75000"/>
                </a:schemeClr>
              </a:solidFill>
            </a:endParaRPr>
          </a:p>
        </p:txBody>
      </p:sp>
    </p:spTree>
    <p:extLst>
      <p:ext uri="{BB962C8B-B14F-4D97-AF65-F5344CB8AC3E}">
        <p14:creationId xmlns:p14="http://schemas.microsoft.com/office/powerpoint/2010/main" val="390810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EE45256-A95F-4655-8010-D5D0036CA56D}"/>
              </a:ext>
            </a:extLst>
          </p:cNvPr>
          <p:cNvSpPr/>
          <p:nvPr/>
        </p:nvSpPr>
        <p:spPr>
          <a:xfrm>
            <a:off x="1475656" y="1988840"/>
            <a:ext cx="936104"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93486" y="908720"/>
            <a:ext cx="1182170" cy="118217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a:t>Agency</a:t>
            </a:r>
            <a:endParaRPr lang="en-GB" sz="1400" dirty="0"/>
          </a:p>
        </p:txBody>
      </p:sp>
      <p:sp>
        <p:nvSpPr>
          <p:cNvPr id="14" name="TextBox 13">
            <a:extLst>
              <a:ext uri="{FF2B5EF4-FFF2-40B4-BE49-F238E27FC236}">
                <a16:creationId xmlns:a16="http://schemas.microsoft.com/office/drawing/2014/main" id="{99D6BAFF-1925-4B63-8CF4-BCC1B840F3EE}"/>
              </a:ext>
            </a:extLst>
          </p:cNvPr>
          <p:cNvSpPr txBox="1"/>
          <p:nvPr/>
        </p:nvSpPr>
        <p:spPr>
          <a:xfrm>
            <a:off x="269861" y="2784201"/>
            <a:ext cx="2389052" cy="338554"/>
          </a:xfrm>
          <a:prstGeom prst="rect">
            <a:avLst/>
          </a:prstGeom>
          <a:noFill/>
        </p:spPr>
        <p:txBody>
          <a:bodyPr wrap="none" rtlCol="0">
            <a:spAutoFit/>
          </a:bodyPr>
          <a:lstStyle/>
          <a:p>
            <a:r>
              <a:rPr lang="en-GB" sz="1600" b="1"/>
              <a:t>Agency </a:t>
            </a:r>
            <a:r>
              <a:rPr lang="en-GB" sz="1600" b="1" dirty="0"/>
              <a:t>(%) By Directorate</a:t>
            </a:r>
          </a:p>
        </p:txBody>
      </p:sp>
      <p:sp>
        <p:nvSpPr>
          <p:cNvPr id="15" name="TextBox 14">
            <a:extLst>
              <a:ext uri="{FF2B5EF4-FFF2-40B4-BE49-F238E27FC236}">
                <a16:creationId xmlns:a16="http://schemas.microsoft.com/office/drawing/2014/main" id="{4F2EE77C-7433-40BE-BF1D-2084F408308A}"/>
              </a:ext>
            </a:extLst>
          </p:cNvPr>
          <p:cNvSpPr txBox="1"/>
          <p:nvPr/>
        </p:nvSpPr>
        <p:spPr>
          <a:xfrm>
            <a:off x="1843267" y="1022751"/>
            <a:ext cx="1107162" cy="954107"/>
          </a:xfrm>
          <a:prstGeom prst="rect">
            <a:avLst/>
          </a:prstGeom>
          <a:noFill/>
        </p:spPr>
        <p:txBody>
          <a:bodyPr wrap="none" rtlCol="0">
            <a:spAutoFit/>
          </a:bodyPr>
          <a:lstStyle/>
          <a:p>
            <a:pPr algn="ctr"/>
            <a:r>
              <a:rPr lang="en-GB" sz="2800" b="1" dirty="0">
                <a:solidFill>
                  <a:schemeClr val="bg1">
                    <a:lumMod val="50000"/>
                  </a:schemeClr>
                </a:solidFill>
              </a:rPr>
              <a:t>Target</a:t>
            </a:r>
          </a:p>
          <a:p>
            <a:pPr algn="ctr"/>
            <a:r>
              <a:rPr lang="en-GB" sz="2800" b="1">
                <a:solidFill>
                  <a:schemeClr val="bg1">
                    <a:lumMod val="50000"/>
                  </a:schemeClr>
                </a:solidFill>
              </a:rPr>
              <a:t>5.0%</a:t>
            </a:r>
            <a:endParaRPr lang="en-GB" sz="2800" b="1" dirty="0">
              <a:solidFill>
                <a:schemeClr val="bg1">
                  <a:lumMod val="50000"/>
                </a:schemeClr>
              </a:solidFill>
            </a:endParaRPr>
          </a:p>
        </p:txBody>
      </p:sp>
      <p:sp>
        <p:nvSpPr>
          <p:cNvPr id="11" name="TextBox 10">
            <a:extLst>
              <a:ext uri="{FF2B5EF4-FFF2-40B4-BE49-F238E27FC236}">
                <a16:creationId xmlns:a16="http://schemas.microsoft.com/office/drawing/2014/main" id="{4D7EB7CA-C561-4BBC-92BD-946BDD2DD130}"/>
              </a:ext>
            </a:extLst>
          </p:cNvPr>
          <p:cNvSpPr txBox="1"/>
          <p:nvPr/>
        </p:nvSpPr>
        <p:spPr>
          <a:xfrm>
            <a:off x="3189005" y="1022751"/>
            <a:ext cx="1136850" cy="954107"/>
          </a:xfrm>
          <a:prstGeom prst="rect">
            <a:avLst/>
          </a:prstGeom>
          <a:noFill/>
        </p:spPr>
        <p:txBody>
          <a:bodyPr wrap="none" rtlCol="0">
            <a:spAutoFit/>
          </a:bodyPr>
          <a:lstStyle/>
          <a:p>
            <a:pPr algn="ctr"/>
            <a:r>
              <a:rPr lang="en-GB" sz="2800" b="1">
                <a:solidFill>
                  <a:schemeClr val="tx2">
                    <a:lumMod val="75000"/>
                  </a:schemeClr>
                </a:solidFill>
              </a:rPr>
              <a:t>Actual</a:t>
            </a:r>
            <a:endParaRPr lang="en-GB" sz="2800" b="1" dirty="0">
              <a:solidFill>
                <a:schemeClr val="tx2">
                  <a:lumMod val="75000"/>
                </a:schemeClr>
              </a:solidFill>
            </a:endParaRPr>
          </a:p>
          <a:p>
            <a:pPr algn="ctr"/>
            <a:r>
              <a:rPr lang="en-GB" sz="2800" b="1">
                <a:solidFill>
                  <a:schemeClr val="tx2">
                    <a:lumMod val="75000"/>
                  </a:schemeClr>
                </a:solidFill>
              </a:rPr>
              <a:t>8.2%</a:t>
            </a:r>
            <a:endParaRPr lang="en-GB" sz="2800" b="1" dirty="0">
              <a:solidFill>
                <a:schemeClr val="tx2">
                  <a:lumMod val="75000"/>
                </a:schemeClr>
              </a:solidFill>
            </a:endParaRPr>
          </a:p>
        </p:txBody>
      </p:sp>
      <p:pic>
        <p:nvPicPr>
          <p:cNvPr id="6" name="Picture 5">
            <a:extLst>
              <a:ext uri="{FF2B5EF4-FFF2-40B4-BE49-F238E27FC236}">
                <a16:creationId xmlns:a16="http://schemas.microsoft.com/office/drawing/2014/main" id="{3E27ACEA-5F5C-4E55-8266-E7468A5910A8}"/>
              </a:ext>
            </a:extLst>
          </p:cNvPr>
          <p:cNvPicPr>
            <a:picLocks noChangeAspect="1"/>
          </p:cNvPicPr>
          <p:nvPr/>
        </p:nvPicPr>
        <p:blipFill>
          <a:blip r:embed="rId2"/>
          <a:stretch>
            <a:fillRect/>
          </a:stretch>
        </p:blipFill>
        <p:spPr>
          <a:xfrm>
            <a:off x="491808" y="3197950"/>
            <a:ext cx="8403680" cy="3366386"/>
          </a:xfrm>
          <a:prstGeom prst="rect">
            <a:avLst/>
          </a:prstGeom>
        </p:spPr>
      </p:pic>
      <p:pic>
        <p:nvPicPr>
          <p:cNvPr id="5" name="Picture 4">
            <a:extLst>
              <a:ext uri="{FF2B5EF4-FFF2-40B4-BE49-F238E27FC236}">
                <a16:creationId xmlns:a16="http://schemas.microsoft.com/office/drawing/2014/main" id="{D3FD9435-A39D-4F25-A138-F80D19415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08720"/>
            <a:ext cx="4323488" cy="2465080"/>
          </a:xfrm>
          <a:prstGeom prst="rect">
            <a:avLst/>
          </a:prstGeom>
        </p:spPr>
      </p:pic>
    </p:spTree>
    <p:extLst>
      <p:ext uri="{BB962C8B-B14F-4D97-AF65-F5344CB8AC3E}">
        <p14:creationId xmlns:p14="http://schemas.microsoft.com/office/powerpoint/2010/main" val="45398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28860" y="993547"/>
            <a:ext cx="7005637" cy="851277"/>
          </a:xfrm>
        </p:spPr>
        <p:txBody>
          <a:bodyPr anchor="t">
            <a:noAutofit/>
          </a:bodyPr>
          <a:lstStyle/>
          <a:p>
            <a:pPr algn="just">
              <a:spcAft>
                <a:spcPts val="0"/>
              </a:spcAft>
            </a:pPr>
            <a:r>
              <a:rPr lang="en-GB" sz="1000" dirty="0">
                <a:latin typeface="Calibri" panose="020F0502020204030204" pitchFamily="34" charset="0"/>
                <a:ea typeface="Calibri" panose="020F0502020204030204" pitchFamily="34" charset="0"/>
                <a:cs typeface="Calibri" panose="020F0502020204030204" pitchFamily="34" charset="0"/>
              </a:rPr>
              <a:t>Temporary staffing spend decreased this month by £283k to £3.5m, 16.06% of payroll.  Significantly less than the previous month and previous year.  Agency spend decreased by £284K to 8.24% of payroll.  Inpatient units agency spend decreased by £14k. Agency spend remains above the NHSI ceiling. Bank spend was flat against last month at £1.7m with inpatient units decreasing by £130k.  Through the WFMS 47% of hours were filled by bank, 37% by agency and 16% were unfilled.  60% of agency spend was in non inpatient teams.</a:t>
            </a:r>
            <a:endParaRPr lang="en-GB" sz="1000" dirty="0">
              <a:latin typeface="+mn-lt"/>
            </a:endParaRPr>
          </a:p>
        </p:txBody>
      </p:sp>
      <p:cxnSp>
        <p:nvCxnSpPr>
          <p:cNvPr id="3" name="Straight Connector 2"/>
          <p:cNvCxnSpPr/>
          <p:nvPr/>
        </p:nvCxnSpPr>
        <p:spPr>
          <a:xfrm>
            <a:off x="1691680" y="2104048"/>
            <a:ext cx="0" cy="460851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51520" y="852757"/>
            <a:ext cx="1254178" cy="1182170"/>
          </a:xfrm>
          <a:prstGeom prst="ellips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pic>
        <p:nvPicPr>
          <p:cNvPr id="6" name="Picture 5">
            <a:extLst>
              <a:ext uri="{FF2B5EF4-FFF2-40B4-BE49-F238E27FC236}">
                <a16:creationId xmlns:a16="http://schemas.microsoft.com/office/drawing/2014/main" id="{8273C39C-F17E-417E-9731-AF890C21B745}"/>
              </a:ext>
            </a:extLst>
          </p:cNvPr>
          <p:cNvPicPr>
            <a:picLocks noChangeAspect="1"/>
          </p:cNvPicPr>
          <p:nvPr/>
        </p:nvPicPr>
        <p:blipFill>
          <a:blip r:embed="rId3"/>
          <a:stretch>
            <a:fillRect/>
          </a:stretch>
        </p:blipFill>
        <p:spPr>
          <a:xfrm>
            <a:off x="1763688" y="2104048"/>
            <a:ext cx="7120182" cy="4608512"/>
          </a:xfrm>
          <a:prstGeom prst="rect">
            <a:avLst/>
          </a:prstGeom>
        </p:spPr>
      </p:pic>
      <p:pic>
        <p:nvPicPr>
          <p:cNvPr id="7" name="Picture 6">
            <a:extLst>
              <a:ext uri="{FF2B5EF4-FFF2-40B4-BE49-F238E27FC236}">
                <a16:creationId xmlns:a16="http://schemas.microsoft.com/office/drawing/2014/main" id="{2399F56B-0B17-457B-8B54-12C1A0D5EECA}"/>
              </a:ext>
            </a:extLst>
          </p:cNvPr>
          <p:cNvPicPr>
            <a:picLocks noChangeAspect="1"/>
          </p:cNvPicPr>
          <p:nvPr/>
        </p:nvPicPr>
        <p:blipFill>
          <a:blip r:embed="rId4"/>
          <a:stretch>
            <a:fillRect/>
          </a:stretch>
        </p:blipFill>
        <p:spPr>
          <a:xfrm>
            <a:off x="367430" y="2996952"/>
            <a:ext cx="1169499" cy="2291625"/>
          </a:xfrm>
          <a:prstGeom prst="rect">
            <a:avLst/>
          </a:prstGeom>
        </p:spPr>
      </p:pic>
    </p:spTree>
    <p:extLst>
      <p:ext uri="{BB962C8B-B14F-4D97-AF65-F5344CB8AC3E}">
        <p14:creationId xmlns:p14="http://schemas.microsoft.com/office/powerpoint/2010/main" val="1563866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9714" y="880264"/>
            <a:ext cx="7277408" cy="577081"/>
          </a:xfrm>
          <a:prstGeom prst="rect">
            <a:avLst/>
          </a:prstGeom>
        </p:spPr>
        <p:txBody>
          <a:bodyPr wrap="square">
            <a:spAutoFit/>
          </a:bodyPr>
          <a:lstStyle/>
          <a:p>
            <a:pPr algn="just"/>
            <a:r>
              <a:rPr lang="en-GB" sz="1050" dirty="0"/>
              <a:t>Agency spend in non inpatient teams continues to remain high at £1m with </a:t>
            </a:r>
            <a:r>
              <a:rPr lang="en-US" sz="1050" dirty="0"/>
              <a:t>CHC Bucks and Bucks South AMHT Treatment both spending in excess of £180k on agency workers in December. Bank Spend increased within Community due to an £187k increase in spend within OOH/MIU – Drivers/Receptionists this month.</a:t>
            </a:r>
          </a:p>
        </p:txBody>
      </p:sp>
      <p:sp>
        <p:nvSpPr>
          <p:cNvPr id="11" name="Oval 10"/>
          <p:cNvSpPr/>
          <p:nvPr/>
        </p:nvSpPr>
        <p:spPr>
          <a:xfrm>
            <a:off x="298401" y="345011"/>
            <a:ext cx="1254178" cy="1182170"/>
          </a:xfrm>
          <a:prstGeom prst="ellipse">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Temporary Staffing Spend</a:t>
            </a:r>
          </a:p>
        </p:txBody>
      </p:sp>
      <p:pic>
        <p:nvPicPr>
          <p:cNvPr id="2" name="Picture 1">
            <a:extLst>
              <a:ext uri="{FF2B5EF4-FFF2-40B4-BE49-F238E27FC236}">
                <a16:creationId xmlns:a16="http://schemas.microsoft.com/office/drawing/2014/main" id="{0C4279EF-81A2-4329-8DB4-F4CCB2C679AA}"/>
              </a:ext>
            </a:extLst>
          </p:cNvPr>
          <p:cNvPicPr>
            <a:picLocks noChangeAspect="1"/>
          </p:cNvPicPr>
          <p:nvPr/>
        </p:nvPicPr>
        <p:blipFill>
          <a:blip r:embed="rId3"/>
          <a:stretch>
            <a:fillRect/>
          </a:stretch>
        </p:blipFill>
        <p:spPr>
          <a:xfrm>
            <a:off x="323527" y="1628800"/>
            <a:ext cx="8522071" cy="5112567"/>
          </a:xfrm>
          <a:prstGeom prst="rect">
            <a:avLst/>
          </a:prstGeom>
        </p:spPr>
      </p:pic>
    </p:spTree>
    <p:extLst>
      <p:ext uri="{BB962C8B-B14F-4D97-AF65-F5344CB8AC3E}">
        <p14:creationId xmlns:p14="http://schemas.microsoft.com/office/powerpoint/2010/main" val="113181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1520" y="92679"/>
            <a:ext cx="1254178" cy="1182170"/>
          </a:xfrm>
          <a:prstGeom prst="ellipse">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200" dirty="0"/>
              <a:t>Inpatient Temporary Staffing Use</a:t>
            </a:r>
          </a:p>
        </p:txBody>
      </p:sp>
      <p:sp>
        <p:nvSpPr>
          <p:cNvPr id="3" name="Rectangle 2"/>
          <p:cNvSpPr/>
          <p:nvPr/>
        </p:nvSpPr>
        <p:spPr>
          <a:xfrm>
            <a:off x="1399048" y="802303"/>
            <a:ext cx="7277408" cy="900246"/>
          </a:xfrm>
          <a:prstGeom prst="rect">
            <a:avLst/>
          </a:prstGeom>
        </p:spPr>
        <p:txBody>
          <a:bodyPr wrap="square">
            <a:spAutoFit/>
          </a:bodyPr>
          <a:lstStyle/>
          <a:p>
            <a:pPr algn="just"/>
            <a:r>
              <a:rPr lang="en-GB" sz="1050" dirty="0"/>
              <a:t>67% of temporary staffing hours in Inpatient units were worked through bank. The number of high cost off framework agency Thornbury shifts have increased to 122 due to high acuity and staffing issues within Community Hospitals in December.  </a:t>
            </a:r>
          </a:p>
          <a:p>
            <a:pPr algn="just"/>
            <a:endParaRPr lang="en-US" sz="1050" dirty="0"/>
          </a:p>
          <a:p>
            <a:pPr algn="just"/>
            <a:r>
              <a:rPr lang="en-GB" sz="1050" dirty="0"/>
              <a:t>NHSI Agency rule overrides increased by 193 to 1,461.  Agency grade swops remain high at 556 despite increasing Flexible Site Worker shifts. A review will be undertaken in the new year regarding the management of these.  </a:t>
            </a:r>
          </a:p>
        </p:txBody>
      </p:sp>
      <p:pic>
        <p:nvPicPr>
          <p:cNvPr id="2" name="Picture 1">
            <a:extLst>
              <a:ext uri="{FF2B5EF4-FFF2-40B4-BE49-F238E27FC236}">
                <a16:creationId xmlns:a16="http://schemas.microsoft.com/office/drawing/2014/main" id="{F02A1A30-06A5-4A1D-8831-3503FB6080B3}"/>
              </a:ext>
            </a:extLst>
          </p:cNvPr>
          <p:cNvPicPr>
            <a:picLocks noChangeAspect="1"/>
          </p:cNvPicPr>
          <p:nvPr/>
        </p:nvPicPr>
        <p:blipFill>
          <a:blip r:embed="rId3"/>
          <a:stretch>
            <a:fillRect/>
          </a:stretch>
        </p:blipFill>
        <p:spPr>
          <a:xfrm>
            <a:off x="251520" y="1984473"/>
            <a:ext cx="8640960" cy="2465509"/>
          </a:xfrm>
          <a:prstGeom prst="rect">
            <a:avLst/>
          </a:prstGeom>
        </p:spPr>
      </p:pic>
      <p:pic>
        <p:nvPicPr>
          <p:cNvPr id="4" name="Picture 3">
            <a:extLst>
              <a:ext uri="{FF2B5EF4-FFF2-40B4-BE49-F238E27FC236}">
                <a16:creationId xmlns:a16="http://schemas.microsoft.com/office/drawing/2014/main" id="{A458D26B-A80D-4BB3-B7E7-16D4B07B1412}"/>
              </a:ext>
            </a:extLst>
          </p:cNvPr>
          <p:cNvPicPr>
            <a:picLocks noChangeAspect="1"/>
          </p:cNvPicPr>
          <p:nvPr/>
        </p:nvPicPr>
        <p:blipFill>
          <a:blip r:embed="rId4"/>
          <a:stretch>
            <a:fillRect/>
          </a:stretch>
        </p:blipFill>
        <p:spPr>
          <a:xfrm>
            <a:off x="1399048" y="4581128"/>
            <a:ext cx="6053272" cy="2134507"/>
          </a:xfrm>
          <a:prstGeom prst="rect">
            <a:avLst/>
          </a:prstGeom>
        </p:spPr>
      </p:pic>
    </p:spTree>
    <p:extLst>
      <p:ext uri="{BB962C8B-B14F-4D97-AF65-F5344CB8AC3E}">
        <p14:creationId xmlns:p14="http://schemas.microsoft.com/office/powerpoint/2010/main" val="2616993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16895</TotalTime>
  <Words>313</Words>
  <Application>Microsoft Office PowerPoint</Application>
  <PresentationFormat>On-screen Show (4:3)</PresentationFormat>
  <Paragraphs>39</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Segoe UI</vt:lpstr>
      <vt:lpstr>Office Theme</vt:lpstr>
      <vt:lpstr>Workforce Performance Report January 2020</vt:lpstr>
      <vt:lpstr>PowerPoint Presentation</vt:lpstr>
      <vt:lpstr>PowerPoint Presentation</vt:lpstr>
      <vt:lpstr>PowerPoint Presentation</vt:lpstr>
      <vt:lpstr>PowerPoint Presentation</vt:lpstr>
      <vt:lpstr>Temporary staffing spend decreased this month by £283k to £3.5m, 16.06% of payroll.  Significantly less than the previous month and previous year.  Agency spend decreased by £284K to 8.24% of payroll.  Inpatient units agency spend decreased by £14k. Agency spend remains above the NHSI ceiling. Bank spend was flat against last month at £1.7m with inpatient units decreasing by £130k.  Through the WFMS 47% of hours were filled by bank, 37% by agency and 16% were unfilled.  60% of agency spend was in non inpatient teams.</vt:lpstr>
      <vt:lpstr>PowerPoint Presentation</vt:lpstr>
      <vt:lpstr>PowerPoint Presentation</vt:lpstr>
    </vt:vector>
  </TitlesOfParts>
  <Company>Oxford Health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Performance Report September 2015</dc:title>
  <dc:creator>Williams Angela (RNU) Oxford Health</dc:creator>
  <cp:lastModifiedBy>Denton Simon (RNU) Oxford Health</cp:lastModifiedBy>
  <cp:revision>1259</cp:revision>
  <cp:lastPrinted>2017-07-14T08:54:52Z</cp:lastPrinted>
  <dcterms:created xsi:type="dcterms:W3CDTF">2015-09-07T13:55:20Z</dcterms:created>
  <dcterms:modified xsi:type="dcterms:W3CDTF">2020-01-17T09:20:35Z</dcterms:modified>
</cp:coreProperties>
</file>