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53"/>
  </p:notesMasterIdLst>
  <p:sldIdLst>
    <p:sldId id="340" r:id="rId5"/>
    <p:sldId id="341" r:id="rId6"/>
    <p:sldId id="363" r:id="rId7"/>
    <p:sldId id="757" r:id="rId8"/>
    <p:sldId id="754" r:id="rId9"/>
    <p:sldId id="568" r:id="rId10"/>
    <p:sldId id="756" r:id="rId11"/>
    <p:sldId id="777" r:id="rId12"/>
    <p:sldId id="775" r:id="rId13"/>
    <p:sldId id="776" r:id="rId14"/>
    <p:sldId id="332" r:id="rId15"/>
    <p:sldId id="344" r:id="rId16"/>
    <p:sldId id="356" r:id="rId17"/>
    <p:sldId id="753" r:id="rId18"/>
    <p:sldId id="767" r:id="rId19"/>
    <p:sldId id="768" r:id="rId20"/>
    <p:sldId id="769" r:id="rId21"/>
    <p:sldId id="770" r:id="rId22"/>
    <p:sldId id="771" r:id="rId23"/>
    <p:sldId id="773" r:id="rId24"/>
    <p:sldId id="772" r:id="rId25"/>
    <p:sldId id="292" r:id="rId26"/>
    <p:sldId id="569" r:id="rId27"/>
    <p:sldId id="765" r:id="rId28"/>
    <p:sldId id="345" r:id="rId29"/>
    <p:sldId id="570" r:id="rId30"/>
    <p:sldId id="597" r:id="rId31"/>
    <p:sldId id="732" r:id="rId32"/>
    <p:sldId id="351" r:id="rId33"/>
    <p:sldId id="357" r:id="rId34"/>
    <p:sldId id="598" r:id="rId35"/>
    <p:sldId id="575" r:id="rId36"/>
    <p:sldId id="577" r:id="rId37"/>
    <p:sldId id="758" r:id="rId38"/>
    <p:sldId id="759" r:id="rId39"/>
    <p:sldId id="365" r:id="rId40"/>
    <p:sldId id="353" r:id="rId41"/>
    <p:sldId id="572" r:id="rId42"/>
    <p:sldId id="329" r:id="rId43"/>
    <p:sldId id="362" r:id="rId44"/>
    <p:sldId id="751" r:id="rId45"/>
    <p:sldId id="760" r:id="rId46"/>
    <p:sldId id="257" r:id="rId47"/>
    <p:sldId id="590" r:id="rId48"/>
    <p:sldId id="761" r:id="rId49"/>
    <p:sldId id="762" r:id="rId50"/>
    <p:sldId id="763" r:id="rId51"/>
    <p:sldId id="76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A7660"/>
    <a:srgbClr val="F82A08"/>
    <a:srgbClr val="FCA89A"/>
    <a:srgbClr val="E8B5B5"/>
    <a:srgbClr val="A1232F"/>
    <a:srgbClr val="0D0D0D"/>
    <a:srgbClr val="002648"/>
    <a:srgbClr val="5287B7"/>
    <a:srgbClr val="9212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ABCDC-2DE7-450A-A3A3-2C009BE72FA1}" v="6" dt="2022-03-23T09:16:34.373"/>
    <p1510:client id="{07BBA843-4A2C-42F2-9F2F-D8A16F21E7A7}" v="1" dt="2022-03-23T14:33:22.989"/>
    <p1510:client id="{186862F6-33AE-AF3F-E262-15CE930013E9}" v="349" dt="2022-03-23T09:15:04.148"/>
    <p1510:client id="{2DBF408F-86BE-4E89-A5A9-5945328E86A3}" v="1621" dt="2022-03-23T13:25:10.247"/>
    <p1510:client id="{467C5A6E-1880-42D0-8BA1-1292BF85DE15}" v="3231" dt="2022-03-23T11:54:49.960"/>
    <p1510:client id="{8CFAA198-9193-4F72-4C74-C4F2461A52D6}" v="3809" dt="2022-03-22T22:20:49.513"/>
    <p1510:client id="{BF86869E-A6FC-C24B-1C2E-42D5CF8DCA8E}" v="11" dt="2022-03-23T09:17:47.409"/>
    <p1510:client id="{C949D483-C9E5-492A-9EC8-65921D2A0992}" v="131" vWet="133" dt="2022-03-22T16:52:11.029"/>
    <p1510:client id="{EF060DFF-F239-4313-A548-C370DFA8EC1E}" v="15" dt="2022-03-22T17:10:02.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OKR%20Graph%20Template%20and%20Balanced%20Scorec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OKR%20Graph%20Template%20and%20Balanced%20Scorec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OKR%20Graph%20Template%20and%20Balanced%20Scorecar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OKR%20Graph%20Template%20and%20Balanced%20Scorecard.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People!$C$29</c:f>
              <c:strCache>
                <c:ptCount val="1"/>
                <c:pt idx="0">
                  <c:v>Trust position</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People!$D$18:$O$18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People!$D$29:$O$29</c:f>
              <c:numCache>
                <c:formatCode>0.0%</c:formatCode>
                <c:ptCount val="12"/>
                <c:pt idx="0">
                  <c:v>4.908346111209292E-2</c:v>
                </c:pt>
                <c:pt idx="1">
                  <c:v>4.9632955269007496E-2</c:v>
                </c:pt>
                <c:pt idx="2">
                  <c:v>5.4760111735690814E-2</c:v>
                </c:pt>
                <c:pt idx="3">
                  <c:v>5.876647766466634E-2</c:v>
                </c:pt>
                <c:pt idx="4">
                  <c:v>5.9681192013445114E-2</c:v>
                </c:pt>
                <c:pt idx="5">
                  <c:v>6.3503284665397619E-2</c:v>
                </c:pt>
                <c:pt idx="6">
                  <c:v>6.4420812477879424E-2</c:v>
                </c:pt>
                <c:pt idx="7">
                  <c:v>6.5615814329009675E-2</c:v>
                </c:pt>
                <c:pt idx="8">
                  <c:v>7.0000000000000007E-2</c:v>
                </c:pt>
                <c:pt idx="9">
                  <c:v>6.8199999999999997E-2</c:v>
                </c:pt>
                <c:pt idx="10">
                  <c:v>5.8799999999999998E-2</c:v>
                </c:pt>
              </c:numCache>
            </c:numRef>
          </c:val>
          <c:extLst>
            <c:ext xmlns:c16="http://schemas.microsoft.com/office/drawing/2014/chart" uri="{C3380CC4-5D6E-409C-BE32-E72D297353CC}">
              <c16:uniqueId val="{00000000-7CD5-40C4-BBF6-01EE3BA5AE0F}"/>
            </c:ext>
          </c:extLst>
        </c:ser>
        <c:ser>
          <c:idx val="2"/>
          <c:order val="2"/>
          <c:tx>
            <c:strRef>
              <c:f>People!$C$31</c:f>
              <c:strCache>
                <c:ptCount val="1"/>
                <c:pt idx="0">
                  <c:v>National position</c:v>
                </c:pt>
              </c:strCache>
            </c:strRef>
          </c:tx>
          <c:spPr>
            <a:solidFill>
              <a:schemeClr val="accent3"/>
            </a:solidFill>
            <a:ln>
              <a:noFill/>
            </a:ln>
            <a:effectLst/>
          </c:spPr>
          <c:invertIfNegative val="0"/>
          <c:cat>
            <c:strRef>
              <c:f>People!$D$18:$O$18</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extLst xmlns:c15="http://schemas.microsoft.com/office/drawing/2012/chart"/>
            </c:strRef>
          </c:cat>
          <c:val>
            <c:numRef>
              <c:f>People!$D$31:$O$31</c:f>
              <c:numCache>
                <c:formatCode>General</c:formatCode>
                <c:ptCount val="12"/>
              </c:numCache>
            </c:numRef>
          </c:val>
          <c:extLst xmlns:c15="http://schemas.microsoft.com/office/drawing/2012/chart">
            <c:ext xmlns:c16="http://schemas.microsoft.com/office/drawing/2014/chart" uri="{C3380CC4-5D6E-409C-BE32-E72D297353CC}">
              <c16:uniqueId val="{00000001-7CD5-40C4-BBF6-01EE3BA5AE0F}"/>
            </c:ext>
          </c:extLst>
        </c:ser>
        <c:dLbls>
          <c:showLegendKey val="0"/>
          <c:showVal val="0"/>
          <c:showCatName val="0"/>
          <c:showSerName val="0"/>
          <c:showPercent val="0"/>
          <c:showBubbleSize val="0"/>
        </c:dLbls>
        <c:gapWidth val="50"/>
        <c:axId val="769465792"/>
        <c:axId val="769467432"/>
      </c:barChart>
      <c:lineChart>
        <c:grouping val="stacked"/>
        <c:varyColors val="0"/>
        <c:ser>
          <c:idx val="1"/>
          <c:order val="1"/>
          <c:tx>
            <c:strRef>
              <c:f>People!$C$30</c:f>
              <c:strCache>
                <c:ptCount val="1"/>
                <c:pt idx="0">
                  <c:v>Target</c:v>
                </c:pt>
              </c:strCache>
            </c:strRef>
          </c:tx>
          <c:spPr>
            <a:ln w="28575" cap="rnd">
              <a:solidFill>
                <a:schemeClr val="accent5">
                  <a:lumMod val="60000"/>
                  <a:lumOff val="40000"/>
                </a:schemeClr>
              </a:solidFill>
              <a:round/>
            </a:ln>
            <a:effectLst/>
          </c:spPr>
          <c:marker>
            <c:symbol val="circle"/>
            <c:size val="5"/>
            <c:spPr>
              <a:noFill/>
              <a:ln w="9525">
                <a:noFill/>
              </a:ln>
              <a:effectLst/>
            </c:spPr>
          </c:marker>
          <c:cat>
            <c:strRef>
              <c:f>'Quality - Jane K'!$D$4:$O$4</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People!$D$30:$O$30</c:f>
              <c:numCache>
                <c:formatCode>0.0%</c:formatCode>
                <c:ptCount val="12"/>
                <c:pt idx="0">
                  <c:v>3.5000000000000003E-2</c:v>
                </c:pt>
                <c:pt idx="1">
                  <c:v>3.5000000000000003E-2</c:v>
                </c:pt>
                <c:pt idx="2">
                  <c:v>3.5000000000000003E-2</c:v>
                </c:pt>
                <c:pt idx="3">
                  <c:v>3.5000000000000003E-2</c:v>
                </c:pt>
                <c:pt idx="4">
                  <c:v>3.5000000000000003E-2</c:v>
                </c:pt>
                <c:pt idx="5">
                  <c:v>3.5000000000000003E-2</c:v>
                </c:pt>
                <c:pt idx="6">
                  <c:v>3.5000000000000003E-2</c:v>
                </c:pt>
                <c:pt idx="7">
                  <c:v>3.5000000000000003E-2</c:v>
                </c:pt>
                <c:pt idx="8">
                  <c:v>3.5000000000000003E-2</c:v>
                </c:pt>
                <c:pt idx="9">
                  <c:v>3.5000000000000003E-2</c:v>
                </c:pt>
                <c:pt idx="10">
                  <c:v>3.5000000000000003E-2</c:v>
                </c:pt>
                <c:pt idx="11">
                  <c:v>3.5000000000000003E-2</c:v>
                </c:pt>
              </c:numCache>
            </c:numRef>
          </c:val>
          <c:smooth val="0"/>
          <c:extLst>
            <c:ext xmlns:c16="http://schemas.microsoft.com/office/drawing/2014/chart" uri="{C3380CC4-5D6E-409C-BE32-E72D297353CC}">
              <c16:uniqueId val="{00000002-7CD5-40C4-BBF6-01EE3BA5AE0F}"/>
            </c:ext>
          </c:extLst>
        </c:ser>
        <c:dLbls>
          <c:showLegendKey val="0"/>
          <c:showVal val="0"/>
          <c:showCatName val="0"/>
          <c:showSerName val="0"/>
          <c:showPercent val="0"/>
          <c:showBubbleSize val="0"/>
        </c:dLbls>
        <c:marker val="1"/>
        <c:smooth val="0"/>
        <c:axId val="769465792"/>
        <c:axId val="769467432"/>
      </c:lineChart>
      <c:catAx>
        <c:axId val="76946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7432"/>
        <c:crosses val="autoZero"/>
        <c:auto val="1"/>
        <c:lblAlgn val="ctr"/>
        <c:lblOffset val="100"/>
        <c:noMultiLvlLbl val="0"/>
      </c:catAx>
      <c:valAx>
        <c:axId val="769467432"/>
        <c:scaling>
          <c:orientation val="minMax"/>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olidFill>
      <a:round/>
    </a:ln>
    <a:effectLst/>
  </c:spPr>
  <c:txPr>
    <a:bodyPr/>
    <a:lstStyle/>
    <a:p>
      <a:pPr>
        <a:defRPr sz="8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People!$C$61</c:f>
              <c:strCache>
                <c:ptCount val="1"/>
                <c:pt idx="0">
                  <c:v>Turnover</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People!$D$60:$O$60</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People!$D$61:$O$61</c:f>
              <c:numCache>
                <c:formatCode>0.0%;\-0.0%;0.0%</c:formatCode>
                <c:ptCount val="12"/>
                <c:pt idx="0">
                  <c:v>0.124</c:v>
                </c:pt>
                <c:pt idx="1">
                  <c:v>0.11899999999999999</c:v>
                </c:pt>
                <c:pt idx="2">
                  <c:v>0.121</c:v>
                </c:pt>
                <c:pt idx="3">
                  <c:v>0.123</c:v>
                </c:pt>
                <c:pt idx="4">
                  <c:v>0.124</c:v>
                </c:pt>
                <c:pt idx="5">
                  <c:v>0.12705505609651765</c:v>
                </c:pt>
                <c:pt idx="6">
                  <c:v>0.12598793947675757</c:v>
                </c:pt>
                <c:pt idx="7">
                  <c:v>0.128</c:v>
                </c:pt>
                <c:pt idx="8">
                  <c:v>0.13</c:v>
                </c:pt>
                <c:pt idx="9" formatCode="0.0%">
                  <c:v>0.13400000000000001</c:v>
                </c:pt>
                <c:pt idx="10" formatCode="0.0%">
                  <c:v>0.13300000000000001</c:v>
                </c:pt>
              </c:numCache>
            </c:numRef>
          </c:val>
          <c:extLst>
            <c:ext xmlns:c16="http://schemas.microsoft.com/office/drawing/2014/chart" uri="{C3380CC4-5D6E-409C-BE32-E72D297353CC}">
              <c16:uniqueId val="{00000000-8C45-42BF-BFE4-F89EAAEE69AF}"/>
            </c:ext>
          </c:extLst>
        </c:ser>
        <c:ser>
          <c:idx val="1"/>
          <c:order val="1"/>
          <c:tx>
            <c:strRef>
              <c:f>People!$C$62</c:f>
              <c:strCache>
                <c:ptCount val="1"/>
                <c:pt idx="0">
                  <c:v>Early Turnover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People!$D$60:$O$60</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People!$D$62:$O$62</c:f>
              <c:numCache>
                <c:formatCode>0.0%;\-0.0%;0.0%</c:formatCode>
                <c:ptCount val="12"/>
                <c:pt idx="0">
                  <c:v>0.2169610085707879</c:v>
                </c:pt>
                <c:pt idx="1">
                  <c:v>0.21359646114962574</c:v>
                </c:pt>
                <c:pt idx="2">
                  <c:v>0.21511655576984012</c:v>
                </c:pt>
                <c:pt idx="3">
                  <c:v>0.21617315579030769</c:v>
                </c:pt>
                <c:pt idx="4">
                  <c:v>0.19348422749605163</c:v>
                </c:pt>
                <c:pt idx="5">
                  <c:v>0.18835525421221619</c:v>
                </c:pt>
                <c:pt idx="6">
                  <c:v>0.17808521533257957</c:v>
                </c:pt>
                <c:pt idx="7">
                  <c:v>0.17281472658190225</c:v>
                </c:pt>
                <c:pt idx="8">
                  <c:v>0.17152864902967438</c:v>
                </c:pt>
                <c:pt idx="9">
                  <c:v>0.17926983976031163</c:v>
                </c:pt>
                <c:pt idx="10">
                  <c:v>0.17747395804660146</c:v>
                </c:pt>
              </c:numCache>
            </c:numRef>
          </c:val>
          <c:extLst>
            <c:ext xmlns:c16="http://schemas.microsoft.com/office/drawing/2014/chart" uri="{C3380CC4-5D6E-409C-BE32-E72D297353CC}">
              <c16:uniqueId val="{00000001-8C45-42BF-BFE4-F89EAAEE69AF}"/>
            </c:ext>
          </c:extLst>
        </c:ser>
        <c:dLbls>
          <c:showLegendKey val="0"/>
          <c:showVal val="0"/>
          <c:showCatName val="0"/>
          <c:showSerName val="0"/>
          <c:showPercent val="0"/>
          <c:showBubbleSize val="0"/>
        </c:dLbls>
        <c:gapWidth val="50"/>
        <c:axId val="769465792"/>
        <c:axId val="769467432"/>
      </c:barChart>
      <c:lineChart>
        <c:grouping val="stacked"/>
        <c:varyColors val="0"/>
        <c:ser>
          <c:idx val="2"/>
          <c:order val="2"/>
          <c:tx>
            <c:strRef>
              <c:f>People!$C$63</c:f>
              <c:strCache>
                <c:ptCount val="1"/>
                <c:pt idx="0">
                  <c:v>Turnover Target</c:v>
                </c:pt>
              </c:strCache>
            </c:strRef>
          </c:tx>
          <c:spPr>
            <a:ln w="28575" cap="rnd">
              <a:solidFill>
                <a:schemeClr val="accent5">
                  <a:lumMod val="60000"/>
                  <a:lumOff val="40000"/>
                </a:schemeClr>
              </a:solidFill>
              <a:round/>
            </a:ln>
            <a:effectLst/>
          </c:spPr>
          <c:marker>
            <c:symbol val="circle"/>
            <c:size val="5"/>
            <c:spPr>
              <a:noFill/>
              <a:ln w="9525">
                <a:noFill/>
              </a:ln>
              <a:effectLst/>
            </c:spPr>
          </c:marker>
          <c:cat>
            <c:strRef>
              <c:f>People!$D$60:$O$60</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People!$D$63:$O$63</c:f>
              <c:numCache>
                <c:formatCode>0.0%</c:formatCode>
                <c:ptCount val="12"/>
                <c:pt idx="0">
                  <c:v>0.1</c:v>
                </c:pt>
                <c:pt idx="1">
                  <c:v>0.1</c:v>
                </c:pt>
                <c:pt idx="2">
                  <c:v>0.1</c:v>
                </c:pt>
                <c:pt idx="3">
                  <c:v>0.1</c:v>
                </c:pt>
                <c:pt idx="4">
                  <c:v>0.1</c:v>
                </c:pt>
                <c:pt idx="5">
                  <c:v>0.1</c:v>
                </c:pt>
                <c:pt idx="6">
                  <c:v>0.1</c:v>
                </c:pt>
                <c:pt idx="7">
                  <c:v>0.1</c:v>
                </c:pt>
                <c:pt idx="8">
                  <c:v>0.1</c:v>
                </c:pt>
                <c:pt idx="9">
                  <c:v>0.1</c:v>
                </c:pt>
                <c:pt idx="10">
                  <c:v>0.1</c:v>
                </c:pt>
                <c:pt idx="11">
                  <c:v>0.1</c:v>
                </c:pt>
              </c:numCache>
            </c:numRef>
          </c:val>
          <c:smooth val="0"/>
          <c:extLst>
            <c:ext xmlns:c16="http://schemas.microsoft.com/office/drawing/2014/chart" uri="{C3380CC4-5D6E-409C-BE32-E72D297353CC}">
              <c16:uniqueId val="{00000002-8C45-42BF-BFE4-F89EAAEE69AF}"/>
            </c:ext>
          </c:extLst>
        </c:ser>
        <c:dLbls>
          <c:showLegendKey val="0"/>
          <c:showVal val="0"/>
          <c:showCatName val="0"/>
          <c:showSerName val="0"/>
          <c:showPercent val="0"/>
          <c:showBubbleSize val="0"/>
        </c:dLbls>
        <c:marker val="1"/>
        <c:smooth val="0"/>
        <c:axId val="769465792"/>
        <c:axId val="769467432"/>
      </c:lineChart>
      <c:catAx>
        <c:axId val="76946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7432"/>
        <c:crosses val="autoZero"/>
        <c:auto val="1"/>
        <c:lblAlgn val="ctr"/>
        <c:lblOffset val="100"/>
        <c:noMultiLvlLbl val="0"/>
      </c:catAx>
      <c:valAx>
        <c:axId val="769467432"/>
        <c:scaling>
          <c:orientation val="minMax"/>
          <c:min val="0"/>
        </c:scaling>
        <c:delete val="0"/>
        <c:axPos val="l"/>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rgbClr val="4F81BD"/>
      </a:solidFill>
      <a:round/>
    </a:ln>
    <a:effectLst/>
  </c:spPr>
  <c:txPr>
    <a:bodyPr/>
    <a:lstStyle/>
    <a:p>
      <a:pPr>
        <a:defRPr sz="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'[OKR Graph Template and Balanced Scorecard.xlsx]People'!$C$110</c:f>
              <c:strCache>
                <c:ptCount val="1"/>
                <c:pt idx="0">
                  <c:v>Trust position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'[OKR Graph Template and Balanced Scorecard.xlsx]People'!$D$109:$O$109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Scorecard.xlsx]People'!$D$110:$O$110</c:f>
              <c:numCache>
                <c:formatCode>0.0%</c:formatCode>
                <c:ptCount val="12"/>
                <c:pt idx="0">
                  <c:v>0.83</c:v>
                </c:pt>
                <c:pt idx="1">
                  <c:v>0.84</c:v>
                </c:pt>
                <c:pt idx="2">
                  <c:v>0.89</c:v>
                </c:pt>
                <c:pt idx="3">
                  <c:v>0.84</c:v>
                </c:pt>
                <c:pt idx="4">
                  <c:v>0.84</c:v>
                </c:pt>
                <c:pt idx="5">
                  <c:v>0.5</c:v>
                </c:pt>
                <c:pt idx="6">
                  <c:v>0.61</c:v>
                </c:pt>
                <c:pt idx="7">
                  <c:v>0.65</c:v>
                </c:pt>
                <c:pt idx="8">
                  <c:v>0.64</c:v>
                </c:pt>
                <c:pt idx="9">
                  <c:v>0.66</c:v>
                </c:pt>
                <c:pt idx="10">
                  <c:v>0.7</c:v>
                </c:pt>
              </c:numCache>
            </c:numRef>
          </c:val>
          <c:extLst>
            <c:ext xmlns:c16="http://schemas.microsoft.com/office/drawing/2014/chart" uri="{C3380CC4-5D6E-409C-BE32-E72D297353CC}">
              <c16:uniqueId val="{00000000-CEEC-44A4-A37D-00DCD421E4C1}"/>
            </c:ext>
          </c:extLst>
        </c:ser>
        <c:dLbls>
          <c:showLegendKey val="0"/>
          <c:showVal val="0"/>
          <c:showCatName val="0"/>
          <c:showSerName val="0"/>
          <c:showPercent val="0"/>
          <c:showBubbleSize val="0"/>
        </c:dLbls>
        <c:gapWidth val="50"/>
        <c:overlap val="-1"/>
        <c:axId val="769465792"/>
        <c:axId val="769467432"/>
      </c:barChart>
      <c:lineChart>
        <c:grouping val="stacked"/>
        <c:varyColors val="0"/>
        <c:ser>
          <c:idx val="1"/>
          <c:order val="1"/>
          <c:tx>
            <c:strRef>
              <c:f>'[OKR Graph Template and Balanced Scorecard.xlsx]People'!$C$111</c:f>
              <c:strCache>
                <c:ptCount val="1"/>
                <c:pt idx="0">
                  <c:v>Target</c:v>
                </c:pt>
              </c:strCache>
            </c:strRef>
          </c:tx>
          <c:spPr>
            <a:ln w="28575" cap="rnd">
              <a:solidFill>
                <a:schemeClr val="accent5">
                  <a:lumMod val="60000"/>
                  <a:lumOff val="40000"/>
                </a:schemeClr>
              </a:solidFill>
              <a:round/>
            </a:ln>
            <a:effectLst/>
          </c:spPr>
          <c:marker>
            <c:symbol val="circle"/>
            <c:size val="5"/>
            <c:spPr>
              <a:noFill/>
              <a:ln w="9525">
                <a:noFill/>
              </a:ln>
              <a:effectLst/>
            </c:spPr>
          </c:marker>
          <c:cat>
            <c:strRef>
              <c:f>'[OKR Graph Template and Balanced Scorecard.xlsx]People'!$D$109:$O$109</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Scorecard.xlsx]People'!$D$111:$O$111</c:f>
              <c:numCache>
                <c:formatCode>0.0%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CEEC-44A4-A37D-00DCD421E4C1}"/>
            </c:ext>
          </c:extLst>
        </c:ser>
        <c:dLbls>
          <c:showLegendKey val="0"/>
          <c:showVal val="0"/>
          <c:showCatName val="0"/>
          <c:showSerName val="0"/>
          <c:showPercent val="0"/>
          <c:showBubbleSize val="0"/>
        </c:dLbls>
        <c:marker val="1"/>
        <c:smooth val="0"/>
        <c:axId val="769465792"/>
        <c:axId val="769467432"/>
      </c:lineChart>
      <c:catAx>
        <c:axId val="76946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7432"/>
        <c:crosses val="autoZero"/>
        <c:auto val="1"/>
        <c:lblAlgn val="ctr"/>
        <c:lblOffset val="100"/>
        <c:noMultiLvlLbl val="0"/>
      </c:catAx>
      <c:valAx>
        <c:axId val="769467432"/>
        <c:scaling>
          <c:orientation val="minMax"/>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'[OKR Graph Template and Balanced Scorecard.xlsx]People'!$C$94</c:f>
              <c:strCache>
                <c:ptCount val="1"/>
                <c:pt idx="0">
                  <c:v>Trust position</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'[OKR Graph Template and Balanced Scorecard.xlsx]People'!$D$93:$O$93</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Scorecard.xlsx]People'!$D$94:$O$94</c:f>
              <c:numCache>
                <c:formatCode>0.0%</c:formatCode>
                <c:ptCount val="12"/>
                <c:pt idx="0">
                  <c:v>0.71</c:v>
                </c:pt>
                <c:pt idx="1">
                  <c:v>0.72</c:v>
                </c:pt>
                <c:pt idx="2">
                  <c:v>0.7</c:v>
                </c:pt>
                <c:pt idx="3">
                  <c:v>0.7</c:v>
                </c:pt>
                <c:pt idx="4">
                  <c:v>0.65</c:v>
                </c:pt>
                <c:pt idx="5">
                  <c:v>0.6</c:v>
                </c:pt>
                <c:pt idx="6">
                  <c:v>0.64</c:v>
                </c:pt>
                <c:pt idx="7">
                  <c:v>0.76</c:v>
                </c:pt>
                <c:pt idx="8">
                  <c:v>0.75</c:v>
                </c:pt>
                <c:pt idx="9">
                  <c:v>0.73</c:v>
                </c:pt>
                <c:pt idx="10">
                  <c:v>0.34</c:v>
                </c:pt>
              </c:numCache>
            </c:numRef>
          </c:val>
          <c:extLst>
            <c:ext xmlns:c16="http://schemas.microsoft.com/office/drawing/2014/chart" uri="{C3380CC4-5D6E-409C-BE32-E72D297353CC}">
              <c16:uniqueId val="{00000000-5E67-4797-953F-D914EF396E0E}"/>
            </c:ext>
          </c:extLst>
        </c:ser>
        <c:dLbls>
          <c:showLegendKey val="0"/>
          <c:showVal val="0"/>
          <c:showCatName val="0"/>
          <c:showSerName val="0"/>
          <c:showPercent val="0"/>
          <c:showBubbleSize val="0"/>
        </c:dLbls>
        <c:gapWidth val="50"/>
        <c:overlap val="-1"/>
        <c:axId val="769465792"/>
        <c:axId val="769467432"/>
      </c:barChart>
      <c:lineChart>
        <c:grouping val="stacked"/>
        <c:varyColors val="0"/>
        <c:ser>
          <c:idx val="1"/>
          <c:order val="1"/>
          <c:tx>
            <c:strRef>
              <c:f>'[OKR Graph Template and Balanced Scorecard.xlsx]People'!$C$95</c:f>
              <c:strCache>
                <c:ptCount val="1"/>
                <c:pt idx="0">
                  <c:v>Target</c:v>
                </c:pt>
              </c:strCache>
            </c:strRef>
          </c:tx>
          <c:spPr>
            <a:ln w="28575" cap="rnd">
              <a:solidFill>
                <a:schemeClr val="accent5">
                  <a:lumMod val="60000"/>
                  <a:lumOff val="40000"/>
                </a:schemeClr>
              </a:solidFill>
              <a:round/>
            </a:ln>
            <a:effectLst/>
          </c:spPr>
          <c:marker>
            <c:symbol val="circle"/>
            <c:size val="5"/>
            <c:spPr>
              <a:noFill/>
              <a:ln w="9525">
                <a:noFill/>
              </a:ln>
              <a:effectLst/>
            </c:spPr>
          </c:marker>
          <c:cat>
            <c:strRef>
              <c:f>'[OKR Graph Template and Balanced Scorecard.xlsx]People'!$D$93:$O$93</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Scorecard.xlsx]People'!$D$95:$O$95</c:f>
              <c:numCache>
                <c:formatCode>0.0%</c:formatCode>
                <c:ptCount val="12"/>
                <c:pt idx="0">
                  <c:v>0.9</c:v>
                </c:pt>
                <c:pt idx="1">
                  <c:v>0.9</c:v>
                </c:pt>
                <c:pt idx="2">
                  <c:v>0.9</c:v>
                </c:pt>
                <c:pt idx="3">
                  <c:v>0.9</c:v>
                </c:pt>
                <c:pt idx="4">
                  <c:v>0.9</c:v>
                </c:pt>
                <c:pt idx="5">
                  <c:v>0.9</c:v>
                </c:pt>
                <c:pt idx="6">
                  <c:v>0.9</c:v>
                </c:pt>
                <c:pt idx="7">
                  <c:v>0.9</c:v>
                </c:pt>
                <c:pt idx="8">
                  <c:v>0.9</c:v>
                </c:pt>
                <c:pt idx="9">
                  <c:v>0.9</c:v>
                </c:pt>
                <c:pt idx="10">
                  <c:v>0.9</c:v>
                </c:pt>
                <c:pt idx="11">
                  <c:v>0.9</c:v>
                </c:pt>
              </c:numCache>
            </c:numRef>
          </c:val>
          <c:smooth val="0"/>
          <c:extLst>
            <c:ext xmlns:c16="http://schemas.microsoft.com/office/drawing/2014/chart" uri="{C3380CC4-5D6E-409C-BE32-E72D297353CC}">
              <c16:uniqueId val="{00000001-5E67-4797-953F-D914EF396E0E}"/>
            </c:ext>
          </c:extLst>
        </c:ser>
        <c:dLbls>
          <c:showLegendKey val="0"/>
          <c:showVal val="0"/>
          <c:showCatName val="0"/>
          <c:showSerName val="0"/>
          <c:showPercent val="0"/>
          <c:showBubbleSize val="0"/>
        </c:dLbls>
        <c:marker val="1"/>
        <c:smooth val="0"/>
        <c:axId val="769465792"/>
        <c:axId val="769467432"/>
      </c:lineChart>
      <c:catAx>
        <c:axId val="76946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7432"/>
        <c:crosses val="autoZero"/>
        <c:auto val="1"/>
        <c:lblAlgn val="ctr"/>
        <c:lblOffset val="100"/>
        <c:noMultiLvlLbl val="0"/>
      </c:catAx>
      <c:valAx>
        <c:axId val="769467432"/>
        <c:scaling>
          <c:orientation val="minMax"/>
          <c:min val="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'[OKR Graph Template and Balanced Scorecard.xlsx]Sustainability-Paul P-Christina'!$B$36</c:f>
              <c:strCache>
                <c:ptCount val="1"/>
                <c:pt idx="0">
                  <c:v>Actual</c:v>
                </c:pt>
              </c:strCache>
            </c:strRef>
          </c:tx>
          <c:spPr>
            <a:solidFill>
              <a:schemeClr val="accent1">
                <a:lumMod val="50000"/>
              </a:schemeClr>
            </a:solidFill>
            <a:ln>
              <a:noFill/>
            </a:ln>
            <a:effectLst/>
          </c:spPr>
          <c:invertIfNegative val="0"/>
          <c:cat>
            <c:strRef>
              <c:f>'[OKR Graph Template and Balanced Scorecard.xlsx]Sustainability-Paul P-Christina'!$C$35:$O$35</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Scorecard.xlsx]Sustainability-Paul P-Christina'!$C$36:$O$36</c:f>
              <c:numCache>
                <c:formatCode>_("£"* #,##0.00_);_("£"* \(#,##0.00\);_("£"* "-"??_);_(@_)</c:formatCode>
                <c:ptCount val="13"/>
                <c:pt idx="0">
                  <c:v>141000</c:v>
                </c:pt>
                <c:pt idx="1">
                  <c:v>135000</c:v>
                </c:pt>
                <c:pt idx="2">
                  <c:v>131000</c:v>
                </c:pt>
                <c:pt idx="3">
                  <c:v>154000</c:v>
                </c:pt>
                <c:pt idx="4">
                  <c:v>98000</c:v>
                </c:pt>
                <c:pt idx="5">
                  <c:v>104000</c:v>
                </c:pt>
                <c:pt idx="6">
                  <c:v>108000</c:v>
                </c:pt>
                <c:pt idx="7">
                  <c:v>209000</c:v>
                </c:pt>
                <c:pt idx="8">
                  <c:v>240000</c:v>
                </c:pt>
                <c:pt idx="9">
                  <c:v>158000</c:v>
                </c:pt>
                <c:pt idx="10">
                  <c:v>182000</c:v>
                </c:pt>
              </c:numCache>
            </c:numRef>
          </c:val>
          <c:extLst>
            <c:ext xmlns:c16="http://schemas.microsoft.com/office/drawing/2014/chart" uri="{C3380CC4-5D6E-409C-BE32-E72D297353CC}">
              <c16:uniqueId val="{00000000-481C-469D-810C-FC354290CBA0}"/>
            </c:ext>
          </c:extLst>
        </c:ser>
        <c:ser>
          <c:idx val="1"/>
          <c:order val="1"/>
          <c:tx>
            <c:strRef>
              <c:f>'[OKR Graph Template and Balanced Scorecard.xlsx]Sustainability-Paul P-Christina'!$B$37</c:f>
              <c:strCache>
                <c:ptCount val="1"/>
                <c:pt idx="0">
                  <c:v>Plan</c:v>
                </c:pt>
              </c:strCache>
            </c:strRef>
          </c:tx>
          <c:spPr>
            <a:solidFill>
              <a:schemeClr val="accent5">
                <a:lumMod val="60000"/>
                <a:lumOff val="40000"/>
              </a:schemeClr>
            </a:solidFill>
            <a:ln>
              <a:noFill/>
            </a:ln>
            <a:effectLst/>
          </c:spPr>
          <c:invertIfNegative val="0"/>
          <c:cat>
            <c:strRef>
              <c:f>'[OKR Graph Template and Balanced Scorecard.xlsx]Sustainability-Paul P-Christina'!$C$35:$O$35</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Scorecard.xlsx]Sustainability-Paul P-Christina'!$C$37:$O$37</c:f>
              <c:numCache>
                <c:formatCode>_("£"* #,##0.00_);_("£"* \(#,##0.00\);_("£"* "-"??_);_(@_)</c:formatCode>
                <c:ptCount val="13"/>
                <c:pt idx="0">
                  <c:v>224500</c:v>
                </c:pt>
                <c:pt idx="1">
                  <c:v>224500</c:v>
                </c:pt>
                <c:pt idx="2">
                  <c:v>224500</c:v>
                </c:pt>
                <c:pt idx="3">
                  <c:v>224500</c:v>
                </c:pt>
                <c:pt idx="4">
                  <c:v>224500</c:v>
                </c:pt>
                <c:pt idx="5">
                  <c:v>224500</c:v>
                </c:pt>
                <c:pt idx="6">
                  <c:v>433367</c:v>
                </c:pt>
                <c:pt idx="7">
                  <c:v>433367</c:v>
                </c:pt>
                <c:pt idx="8">
                  <c:v>463367</c:v>
                </c:pt>
                <c:pt idx="9">
                  <c:v>1262899</c:v>
                </c:pt>
                <c:pt idx="10">
                  <c:v>395000</c:v>
                </c:pt>
                <c:pt idx="11">
                  <c:v>395000</c:v>
                </c:pt>
              </c:numCache>
            </c:numRef>
          </c:val>
          <c:extLst>
            <c:ext xmlns:c16="http://schemas.microsoft.com/office/drawing/2014/chart" uri="{C3380CC4-5D6E-409C-BE32-E72D297353CC}">
              <c16:uniqueId val="{00000001-481C-469D-810C-FC354290CBA0}"/>
            </c:ext>
          </c:extLst>
        </c:ser>
        <c:ser>
          <c:idx val="2"/>
          <c:order val="2"/>
          <c:tx>
            <c:strRef>
              <c:f>'[OKR Graph Template and Balanced Scorecard.xlsx]Sustainability-Paul P-Christina'!$B$38</c:f>
              <c:strCache>
                <c:ptCount val="1"/>
                <c:pt idx="0">
                  <c:v>Variance</c:v>
                </c:pt>
              </c:strCache>
            </c:strRef>
          </c:tx>
          <c:spPr>
            <a:solidFill>
              <a:schemeClr val="accent3"/>
            </a:solidFill>
            <a:ln>
              <a:noFill/>
            </a:ln>
            <a:effectLst/>
          </c:spPr>
          <c:invertIfNegative val="0"/>
          <c:val>
            <c:numRef>
              <c:f>'[OKR Graph Template and Balanced Scorecard.xlsx]Sustainability-Paul P-Christina'!$C$38:$O$38</c:f>
              <c:numCache>
                <c:formatCode>_("£"* #,##0.00_);_("£"* \(#,##0.00\);_("£"* "-"??_);_(@_)</c:formatCode>
                <c:ptCount val="13"/>
                <c:pt idx="0">
                  <c:v>-83500</c:v>
                </c:pt>
                <c:pt idx="1">
                  <c:v>-89500</c:v>
                </c:pt>
                <c:pt idx="2">
                  <c:v>-93500</c:v>
                </c:pt>
                <c:pt idx="3">
                  <c:v>-70500</c:v>
                </c:pt>
                <c:pt idx="4">
                  <c:v>-126500</c:v>
                </c:pt>
                <c:pt idx="5">
                  <c:v>-120500</c:v>
                </c:pt>
                <c:pt idx="6">
                  <c:v>-325367</c:v>
                </c:pt>
                <c:pt idx="7">
                  <c:v>-224367</c:v>
                </c:pt>
                <c:pt idx="8">
                  <c:v>-223367</c:v>
                </c:pt>
                <c:pt idx="9">
                  <c:v>-1104899</c:v>
                </c:pt>
                <c:pt idx="10">
                  <c:v>-213000</c:v>
                </c:pt>
                <c:pt idx="11">
                  <c:v>395000</c:v>
                </c:pt>
                <c:pt idx="12">
                  <c:v>0</c:v>
                </c:pt>
              </c:numCache>
            </c:numRef>
          </c:val>
          <c:extLst>
            <c:ext xmlns:c16="http://schemas.microsoft.com/office/drawing/2014/chart" uri="{C3380CC4-5D6E-409C-BE32-E72D297353CC}">
              <c16:uniqueId val="{00000002-481C-469D-810C-FC354290CBA0}"/>
            </c:ext>
          </c:extLst>
        </c:ser>
        <c:dLbls>
          <c:showLegendKey val="0"/>
          <c:showVal val="0"/>
          <c:showCatName val="0"/>
          <c:showSerName val="0"/>
          <c:showPercent val="0"/>
          <c:showBubbleSize val="0"/>
        </c:dLbls>
        <c:gapWidth val="50"/>
        <c:overlap val="3"/>
        <c:axId val="769465792"/>
        <c:axId val="769467432"/>
      </c:barChart>
      <c:catAx>
        <c:axId val="76946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7432"/>
        <c:crosses val="autoZero"/>
        <c:auto val="1"/>
        <c:lblAlgn val="ctr"/>
        <c:lblOffset val="100"/>
        <c:noMultiLvlLbl val="0"/>
      </c:catAx>
      <c:valAx>
        <c:axId val="769467432"/>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'[OKR Graph Template and Balanced Scorecard.xlsx]Sustainability-Paul P-Christina'!$B$21</c:f>
              <c:strCache>
                <c:ptCount val="1"/>
                <c:pt idx="0">
                  <c:v>Actual</c:v>
                </c:pt>
              </c:strCache>
            </c:strRef>
          </c:tx>
          <c:spPr>
            <a:solidFill>
              <a:schemeClr val="accent1">
                <a:lumMod val="50000"/>
              </a:schemeClr>
            </a:solidFill>
            <a:ln>
              <a:noFill/>
            </a:ln>
            <a:effectLst/>
          </c:spPr>
          <c:invertIfNegative val="0"/>
          <c:cat>
            <c:strRef>
              <c:f>'[OKR Graph Template and Balanced Scorecard.xlsx]Sustainability-Paul P-Christina'!$C$20:$O$20</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Scorecard.xlsx]Sustainability-Paul P-Christina'!$C$21:$O$21</c:f>
              <c:numCache>
                <c:formatCode>_("£"* #,##0.00_);_("£"* \(#,##0.00\);_("£"* "-"??_);_(@_)</c:formatCode>
                <c:ptCount val="13"/>
                <c:pt idx="0">
                  <c:v>87928</c:v>
                </c:pt>
                <c:pt idx="1">
                  <c:v>644015</c:v>
                </c:pt>
                <c:pt idx="2">
                  <c:v>-434962</c:v>
                </c:pt>
                <c:pt idx="3">
                  <c:v>603811</c:v>
                </c:pt>
                <c:pt idx="4">
                  <c:v>601211</c:v>
                </c:pt>
                <c:pt idx="5">
                  <c:v>1613642</c:v>
                </c:pt>
                <c:pt idx="6">
                  <c:v>294758</c:v>
                </c:pt>
                <c:pt idx="7">
                  <c:v>463670</c:v>
                </c:pt>
                <c:pt idx="8">
                  <c:v>730194</c:v>
                </c:pt>
                <c:pt idx="9">
                  <c:v>522909</c:v>
                </c:pt>
                <c:pt idx="10">
                  <c:v>1198520</c:v>
                </c:pt>
              </c:numCache>
            </c:numRef>
          </c:val>
          <c:extLst>
            <c:ext xmlns:c16="http://schemas.microsoft.com/office/drawing/2014/chart" uri="{C3380CC4-5D6E-409C-BE32-E72D297353CC}">
              <c16:uniqueId val="{00000000-CDF5-4D32-BFA4-462E445EE71E}"/>
            </c:ext>
          </c:extLst>
        </c:ser>
        <c:ser>
          <c:idx val="1"/>
          <c:order val="1"/>
          <c:tx>
            <c:strRef>
              <c:f>'[OKR Graph Template and Balanced Scorecard.xlsx]Sustainability-Paul P-Christina'!$B$22</c:f>
              <c:strCache>
                <c:ptCount val="1"/>
                <c:pt idx="0">
                  <c:v>Financial Plan</c:v>
                </c:pt>
              </c:strCache>
            </c:strRef>
          </c:tx>
          <c:spPr>
            <a:solidFill>
              <a:schemeClr val="accent5">
                <a:lumMod val="60000"/>
                <a:lumOff val="40000"/>
              </a:schemeClr>
            </a:solidFill>
            <a:ln>
              <a:noFill/>
            </a:ln>
            <a:effectLst/>
          </c:spPr>
          <c:invertIfNegative val="0"/>
          <c:cat>
            <c:strRef>
              <c:f>'[OKR Graph Template and Balanced Scorecard.xlsx]Sustainability-Paul P-Christina'!$C$20:$O$20</c:f>
              <c:strCache>
                <c:ptCount val="12"/>
                <c:pt idx="0">
                  <c:v>Apr</c:v>
                </c:pt>
                <c:pt idx="1">
                  <c:v>May</c:v>
                </c:pt>
                <c:pt idx="2">
                  <c:v>Jun</c:v>
                </c:pt>
                <c:pt idx="3">
                  <c:v>Jul</c:v>
                </c:pt>
                <c:pt idx="4">
                  <c:v>Aug</c:v>
                </c:pt>
                <c:pt idx="5">
                  <c:v>Sep</c:v>
                </c:pt>
                <c:pt idx="6">
                  <c:v>Oct</c:v>
                </c:pt>
                <c:pt idx="7">
                  <c:v>Nov</c:v>
                </c:pt>
                <c:pt idx="8">
                  <c:v>Dec</c:v>
                </c:pt>
                <c:pt idx="9">
                  <c:v>Jan</c:v>
                </c:pt>
                <c:pt idx="10">
                  <c:v>Feb</c:v>
                </c:pt>
                <c:pt idx="11">
                  <c:v>Mar</c:v>
                </c:pt>
              </c:strCache>
            </c:strRef>
          </c:cat>
          <c:val>
            <c:numRef>
              <c:f>'[OKR Graph Template and Balanced Scorecard.xlsx]Sustainability-Paul P-Christina'!$C$22:$O$22</c:f>
              <c:numCache>
                <c:formatCode>_("£"* #,##0.00_);_("£"* \(#,##0.00\);_("£"* "-"??_);_(@_)</c:formatCode>
                <c:ptCount val="13"/>
                <c:pt idx="0">
                  <c:v>508000</c:v>
                </c:pt>
                <c:pt idx="1">
                  <c:v>496333</c:v>
                </c:pt>
                <c:pt idx="2">
                  <c:v>502167</c:v>
                </c:pt>
                <c:pt idx="3">
                  <c:v>502167</c:v>
                </c:pt>
                <c:pt idx="4">
                  <c:v>502167</c:v>
                </c:pt>
                <c:pt idx="5">
                  <c:v>502167</c:v>
                </c:pt>
                <c:pt idx="6">
                  <c:v>-521399</c:v>
                </c:pt>
                <c:pt idx="7">
                  <c:v>1063399</c:v>
                </c:pt>
                <c:pt idx="8">
                  <c:v>161000</c:v>
                </c:pt>
                <c:pt idx="9">
                  <c:v>-683048</c:v>
                </c:pt>
                <c:pt idx="10">
                  <c:v>-709976</c:v>
                </c:pt>
                <c:pt idx="12">
                  <c:v>0</c:v>
                </c:pt>
              </c:numCache>
            </c:numRef>
          </c:val>
          <c:extLst>
            <c:ext xmlns:c16="http://schemas.microsoft.com/office/drawing/2014/chart" uri="{C3380CC4-5D6E-409C-BE32-E72D297353CC}">
              <c16:uniqueId val="{00000001-CDF5-4D32-BFA4-462E445EE71E}"/>
            </c:ext>
          </c:extLst>
        </c:ser>
        <c:dLbls>
          <c:showLegendKey val="0"/>
          <c:showVal val="0"/>
          <c:showCatName val="0"/>
          <c:showSerName val="0"/>
          <c:showPercent val="0"/>
          <c:showBubbleSize val="0"/>
        </c:dLbls>
        <c:gapWidth val="50"/>
        <c:overlap val="3"/>
        <c:axId val="769465792"/>
        <c:axId val="769467432"/>
      </c:barChart>
      <c:catAx>
        <c:axId val="76946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7432"/>
        <c:crosses val="autoZero"/>
        <c:auto val="1"/>
        <c:lblAlgn val="ctr"/>
        <c:lblOffset val="100"/>
        <c:noMultiLvlLbl val="0"/>
      </c:catAx>
      <c:valAx>
        <c:axId val="769467432"/>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946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FDD60-3626-4725-B7A3-A0B3857E024E}" type="datetimeFigureOut">
              <a:rPr lang="en-GB" smtClean="0"/>
              <a:pPr/>
              <a:t>23/03/2022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A98978-EC84-48D0-8693-0764FA5B8BA3}" type="slidenum">
              <a:rPr lang="en-GB" smtClean="0"/>
              <a:pPr/>
              <a:t>‹#›</a:t>
            </a:fld>
            <a:endParaRPr lang="en-GB"/>
          </a:p>
        </p:txBody>
      </p:sp>
    </p:spTree>
    <p:extLst>
      <p:ext uri="{BB962C8B-B14F-4D97-AF65-F5344CB8AC3E}">
        <p14:creationId xmlns:p14="http://schemas.microsoft.com/office/powerpoint/2010/main" val="371141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14</a:t>
            </a:fld>
            <a:endParaRPr lang="en-GB"/>
          </a:p>
        </p:txBody>
      </p:sp>
    </p:spTree>
    <p:extLst>
      <p:ext uri="{BB962C8B-B14F-4D97-AF65-F5344CB8AC3E}">
        <p14:creationId xmlns:p14="http://schemas.microsoft.com/office/powerpoint/2010/main" val="1218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15</a:t>
            </a:fld>
            <a:endParaRPr lang="en-GB"/>
          </a:p>
        </p:txBody>
      </p:sp>
    </p:spTree>
    <p:extLst>
      <p:ext uri="{BB962C8B-B14F-4D97-AF65-F5344CB8AC3E}">
        <p14:creationId xmlns:p14="http://schemas.microsoft.com/office/powerpoint/2010/main" val="2774477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16</a:t>
            </a:fld>
            <a:endParaRPr lang="en-GB"/>
          </a:p>
        </p:txBody>
      </p:sp>
    </p:spTree>
    <p:extLst>
      <p:ext uri="{BB962C8B-B14F-4D97-AF65-F5344CB8AC3E}">
        <p14:creationId xmlns:p14="http://schemas.microsoft.com/office/powerpoint/2010/main" val="338416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17</a:t>
            </a:fld>
            <a:endParaRPr lang="en-GB"/>
          </a:p>
        </p:txBody>
      </p:sp>
    </p:spTree>
    <p:extLst>
      <p:ext uri="{BB962C8B-B14F-4D97-AF65-F5344CB8AC3E}">
        <p14:creationId xmlns:p14="http://schemas.microsoft.com/office/powerpoint/2010/main" val="57595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18</a:t>
            </a:fld>
            <a:endParaRPr lang="en-GB"/>
          </a:p>
        </p:txBody>
      </p:sp>
    </p:spTree>
    <p:extLst>
      <p:ext uri="{BB962C8B-B14F-4D97-AF65-F5344CB8AC3E}">
        <p14:creationId xmlns:p14="http://schemas.microsoft.com/office/powerpoint/2010/main" val="4079287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19</a:t>
            </a:fld>
            <a:endParaRPr lang="en-GB"/>
          </a:p>
        </p:txBody>
      </p:sp>
    </p:spTree>
    <p:extLst>
      <p:ext uri="{BB962C8B-B14F-4D97-AF65-F5344CB8AC3E}">
        <p14:creationId xmlns:p14="http://schemas.microsoft.com/office/powerpoint/2010/main" val="700090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20</a:t>
            </a:fld>
            <a:endParaRPr lang="en-GB"/>
          </a:p>
        </p:txBody>
      </p:sp>
    </p:spTree>
    <p:extLst>
      <p:ext uri="{BB962C8B-B14F-4D97-AF65-F5344CB8AC3E}">
        <p14:creationId xmlns:p14="http://schemas.microsoft.com/office/powerpoint/2010/main" val="9162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21</a:t>
            </a:fld>
            <a:endParaRPr lang="en-GB"/>
          </a:p>
        </p:txBody>
      </p:sp>
    </p:spTree>
    <p:extLst>
      <p:ext uri="{BB962C8B-B14F-4D97-AF65-F5344CB8AC3E}">
        <p14:creationId xmlns:p14="http://schemas.microsoft.com/office/powerpoint/2010/main" val="27234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A98978-EC84-48D0-8693-0764FA5B8BA3}" type="slidenum">
              <a:rPr lang="en-GB" smtClean="0"/>
              <a:pPr/>
              <a:t>43</a:t>
            </a:fld>
            <a:endParaRPr lang="en-GB"/>
          </a:p>
        </p:txBody>
      </p:sp>
    </p:spTree>
    <p:extLst>
      <p:ext uri="{BB962C8B-B14F-4D97-AF65-F5344CB8AC3E}">
        <p14:creationId xmlns:p14="http://schemas.microsoft.com/office/powerpoint/2010/main" val="2865897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755576" y="4077072"/>
            <a:ext cx="6400800" cy="1296144"/>
          </a:xfrm>
        </p:spPr>
        <p:txBody>
          <a:bodyPr/>
          <a:lstStyle>
            <a:lvl1pPr marL="0" indent="0" algn="l">
              <a:buNone/>
              <a:defRPr>
                <a:solidFill>
                  <a:srgbClr val="003B6F"/>
                </a:solidFill>
                <a:latin typeface="Segoe UI Ligh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5"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6" name="Slide Number Placeholder 5"/>
          <p:cNvSpPr>
            <a:spLocks noGrp="1"/>
          </p:cNvSpPr>
          <p:nvPr>
            <p:ph type="sldNum" sz="quarter" idx="12"/>
          </p:nvPr>
        </p:nvSpPr>
        <p:spPr>
          <a:xfrm>
            <a:off x="7740472" y="5697280"/>
            <a:ext cx="1080000" cy="252000"/>
          </a:xfrm>
          <a:prstGeom prst="rect">
            <a:avLst/>
          </a:prstGeo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556792"/>
            <a:ext cx="8229600" cy="41044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8640"/>
            <a:ext cx="2057400" cy="547260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88640"/>
            <a:ext cx="6019800" cy="54726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Rectangle 6"/>
          <p:cNvSpPr>
            <a:spLocks noGrp="1" noChangeArrowheads="1"/>
          </p:cNvSpPr>
          <p:nvPr>
            <p:ph type="sldNum" sz="quarter" idx="10"/>
          </p:nvPr>
        </p:nvSpPr>
        <p:spPr/>
        <p:txBody>
          <a:bodyPr/>
          <a:lstStyle>
            <a:lvl1pPr>
              <a:defRPr/>
            </a:lvl1pPr>
          </a:lstStyle>
          <a:p>
            <a:fld id="{C6D190D8-2B40-9E48-A8B7-DABEEB415F7B}" type="slidenum">
              <a:rPr lang="en-GB"/>
              <a:pPr/>
              <a:t>‹#›</a:t>
            </a:fld>
            <a:endParaRPr lang="en-GB"/>
          </a:p>
        </p:txBody>
      </p:sp>
      <p:sp>
        <p:nvSpPr>
          <p:cNvPr id="8" name="Title 1"/>
          <p:cNvSpPr>
            <a:spLocks noGrp="1"/>
          </p:cNvSpPr>
          <p:nvPr>
            <p:ph type="title"/>
          </p:nvPr>
        </p:nvSpPr>
        <p:spPr>
          <a:xfrm>
            <a:off x="385763" y="1700808"/>
            <a:ext cx="8229600" cy="2232248"/>
          </a:xfrm>
        </p:spPr>
        <p:txBody>
          <a:bodyPr/>
          <a:lstStyle>
            <a:lvl1pPr algn="ctr">
              <a:defRPr/>
            </a:lvl1pPr>
          </a:lstStyle>
          <a:p>
            <a:r>
              <a:rPr lang="en-US"/>
              <a:t>Click to edit Master title style</a:t>
            </a:r>
            <a:endParaRPr lang="en-GB"/>
          </a:p>
        </p:txBody>
      </p:sp>
      <p:pic>
        <p:nvPicPr>
          <p:cNvPr id="2" name="Picture 1" descr="Power-point-bgnd-Title-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831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484784"/>
            <a:ext cx="8229600" cy="4104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697280"/>
            <a:ext cx="1080000" cy="252000"/>
          </a:xfrm>
        </p:spPr>
        <p:txBody>
          <a:bodyPr bIns="0" anchor="t" anchorCtr="0"/>
          <a:lstStyle>
            <a:lvl1pPr>
              <a:defRPr sz="1400">
                <a:solidFill>
                  <a:srgbClr val="003B6F"/>
                </a:solidFill>
                <a:latin typeface="Segoe UI" pitchFamily="34" charset="0"/>
                <a:ea typeface="Segoe UI" pitchFamily="34" charset="0"/>
                <a:cs typeface="Segoe UI" pitchFamily="34" charset="0"/>
              </a:defRPr>
            </a:lvl1pPr>
          </a:lstStyle>
          <a:p>
            <a:pPr algn="r"/>
            <a:fld id="{7D25DE80-30C0-4CD1-8796-223F4303B188}" type="slidenum">
              <a:rPr lang="en-GB" smtClean="0"/>
              <a:pPr algn="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633043"/>
            <a:ext cx="7772400" cy="1362075"/>
          </a:xfrm>
        </p:spPr>
        <p:txBody>
          <a:bodyPr anchor="t"/>
          <a:lstStyle>
            <a:lvl1pPr algn="l">
              <a:defRPr sz="4000" b="0" cap="none"/>
            </a:lvl1pPr>
          </a:lstStyle>
          <a:p>
            <a:r>
              <a:rPr lang="en-US"/>
              <a:t>Click To Edit Master Title Style</a:t>
            </a:r>
            <a:endParaRPr lang="en-GB"/>
          </a:p>
        </p:txBody>
      </p:sp>
      <p:sp>
        <p:nvSpPr>
          <p:cNvPr id="3" name="Text Placeholder 2"/>
          <p:cNvSpPr>
            <a:spLocks noGrp="1"/>
          </p:cNvSpPr>
          <p:nvPr>
            <p:ph type="body" idx="1"/>
          </p:nvPr>
        </p:nvSpPr>
        <p:spPr>
          <a:xfrm>
            <a:off x="722313" y="213285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10"/>
          </p:nvPr>
        </p:nvSpPr>
        <p:spPr>
          <a:xfrm>
            <a:off x="323528" y="5715511"/>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8" name="Footer Placeholder 4"/>
          <p:cNvSpPr>
            <a:spLocks noGrp="1"/>
          </p:cNvSpPr>
          <p:nvPr>
            <p:ph type="ftr" sz="quarter" idx="11"/>
          </p:nvPr>
        </p:nvSpPr>
        <p:spPr>
          <a:xfrm>
            <a:off x="2051720" y="5715511"/>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9" name="Slide Number Placeholder 5"/>
          <p:cNvSpPr>
            <a:spLocks noGrp="1"/>
          </p:cNvSpPr>
          <p:nvPr>
            <p:ph type="sldNum" sz="quarter" idx="12"/>
          </p:nvPr>
        </p:nvSpPr>
        <p:spPr>
          <a:xfrm>
            <a:off x="7740472" y="5715511"/>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12776"/>
            <a:ext cx="4038600" cy="4237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12776"/>
            <a:ext cx="4038600" cy="42379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9"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0"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41277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0848"/>
            <a:ext cx="4040188"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41277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60848"/>
            <a:ext cx="4041775" cy="36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11"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2"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7"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8"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6"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7"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188640"/>
            <a:ext cx="5111750" cy="54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12776"/>
            <a:ext cx="3008313" cy="4176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9"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0"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93096"/>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188640"/>
            <a:ext cx="5486400" cy="40324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856386"/>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9" name="Footer Placeholder 4"/>
          <p:cNvSpPr>
            <a:spLocks noGrp="1"/>
          </p:cNvSpPr>
          <p:nvPr>
            <p:ph type="ftr" sz="quarter" idx="11"/>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0" name="Slide Number Placeholder 5"/>
          <p:cNvSpPr>
            <a:spLocks noGrp="1"/>
          </p:cNvSpPr>
          <p:nvPr>
            <p:ph type="sldNum" sz="quarter" idx="12"/>
          </p:nvPr>
        </p:nvSpPr>
        <p:spPr>
          <a:xfrm>
            <a:off x="7740472" y="5697280"/>
            <a:ext cx="1080000" cy="252000"/>
          </a:xfrm>
        </p:spPr>
        <p:txBody>
          <a:bodyPr bIns="0" anchor="t" anchorCtr="0"/>
          <a:lstStyle>
            <a:lvl1pPr algn="r">
              <a:defRPr sz="1400">
                <a:solidFill>
                  <a:srgbClr val="003B6F"/>
                </a:solidFill>
                <a:latin typeface="Segoe UI" pitchFamily="34" charset="0"/>
                <a:ea typeface="Segoe UI" pitchFamily="34" charset="0"/>
                <a:cs typeface="Segoe UI" pitchFamily="34" charset="0"/>
              </a:defRPr>
            </a:lvl1pPr>
          </a:lstStyle>
          <a:p>
            <a:fld id="{7D25DE80-30C0-4CD1-8796-223F4303B18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27781"/>
            <a:ext cx="8229600" cy="115212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67544" y="1523925"/>
            <a:ext cx="8229600" cy="3777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Rectangle 10"/>
          <p:cNvSpPr/>
          <p:nvPr/>
        </p:nvSpPr>
        <p:spPr>
          <a:xfrm>
            <a:off x="3657" y="0"/>
            <a:ext cx="251520" cy="59578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5958000"/>
            <a:ext cx="9144000" cy="9000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51520" y="5961186"/>
            <a:ext cx="8640000" cy="88119"/>
          </a:xfrm>
          <a:prstGeom prst="rect">
            <a:avLst/>
          </a:prstGeom>
          <a:solidFill>
            <a:srgbClr val="002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51520" y="0"/>
            <a:ext cx="8640000" cy="90000"/>
          </a:xfrm>
          <a:prstGeom prst="rect">
            <a:avLst/>
          </a:prstGeom>
          <a:solidFill>
            <a:srgbClr val="003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888020" y="1336"/>
            <a:ext cx="251520" cy="5957887"/>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51520" y="6309900"/>
            <a:ext cx="2808312" cy="215444"/>
          </a:xfrm>
          <a:prstGeom prst="rect">
            <a:avLst/>
          </a:prstGeom>
          <a:noFill/>
        </p:spPr>
        <p:txBody>
          <a:bodyPr wrap="square" lIns="0" tIns="0" rIns="0" bIns="0" rtlCol="0">
            <a:spAutoFit/>
          </a:bodyPr>
          <a:lstStyle/>
          <a:p>
            <a:r>
              <a:rPr lang="en-GB" sz="1400">
                <a:solidFill>
                  <a:schemeClr val="bg1"/>
                </a:solidFill>
                <a:latin typeface="Segoe UI Light" pitchFamily="34" charset="0"/>
              </a:rPr>
              <a:t>Caring, safe and excellent</a:t>
            </a:r>
          </a:p>
        </p:txBody>
      </p:sp>
      <p:sp>
        <p:nvSpPr>
          <p:cNvPr id="15" name="Date Placeholder 3"/>
          <p:cNvSpPr>
            <a:spLocks noGrp="1"/>
          </p:cNvSpPr>
          <p:nvPr>
            <p:ph type="dt" sz="half" idx="2"/>
          </p:nvPr>
        </p:nvSpPr>
        <p:spPr>
          <a:xfrm>
            <a:off x="323528" y="5697280"/>
            <a:ext cx="1080000" cy="252000"/>
          </a:xfrm>
          <a:prstGeom prst="rect">
            <a:avLst/>
          </a:prstGeom>
        </p:spPr>
        <p:txBody>
          <a:bodyPr lIns="0" tIns="0" rIns="0" bIns="0" anchor="t" anchorCtr="0"/>
          <a:lstStyle>
            <a:lvl1pPr>
              <a:defRPr sz="1400">
                <a:solidFill>
                  <a:srgbClr val="003B6F"/>
                </a:solidFill>
                <a:latin typeface="Segoe UI" pitchFamily="34" charset="0"/>
                <a:ea typeface="Segoe UI" pitchFamily="34" charset="0"/>
                <a:cs typeface="Segoe UI" pitchFamily="34" charset="0"/>
              </a:defRPr>
            </a:lvl1pPr>
          </a:lstStyle>
          <a:p>
            <a:fld id="{FFDC71AB-68A6-4E23-B674-BDE4565605DC}" type="datetimeFigureOut">
              <a:rPr lang="en-GB" smtClean="0"/>
              <a:pPr/>
              <a:t>23/03/2022</a:t>
            </a:fld>
            <a:endParaRPr lang="en-GB"/>
          </a:p>
        </p:txBody>
      </p:sp>
      <p:sp>
        <p:nvSpPr>
          <p:cNvPr id="16" name="Footer Placeholder 4"/>
          <p:cNvSpPr>
            <a:spLocks noGrp="1"/>
          </p:cNvSpPr>
          <p:nvPr>
            <p:ph type="ftr" sz="quarter" idx="3"/>
          </p:nvPr>
        </p:nvSpPr>
        <p:spPr>
          <a:xfrm>
            <a:off x="2051720" y="5697280"/>
            <a:ext cx="5112568" cy="252000"/>
          </a:xfrm>
          <a:prstGeom prst="rect">
            <a:avLst/>
          </a:prstGeom>
        </p:spPr>
        <p:txBody>
          <a:bodyPr lIns="0" tIns="0" rIns="0" bIns="0" anchor="t" anchorCtr="0"/>
          <a:lstStyle>
            <a:lvl1pPr algn="ctr">
              <a:defRPr sz="1400">
                <a:solidFill>
                  <a:srgbClr val="003B6F"/>
                </a:solidFill>
                <a:latin typeface="Segoe UI" pitchFamily="34" charset="0"/>
                <a:ea typeface="Segoe UI" pitchFamily="34" charset="0"/>
                <a:cs typeface="Segoe UI" pitchFamily="34" charset="0"/>
              </a:defRPr>
            </a:lvl1pPr>
          </a:lstStyle>
          <a:p>
            <a:endParaRPr lang="en-GB"/>
          </a:p>
        </p:txBody>
      </p:sp>
      <p:sp>
        <p:nvSpPr>
          <p:cNvPr id="17" name="Slide Number Placeholder 5"/>
          <p:cNvSpPr>
            <a:spLocks noGrp="1"/>
          </p:cNvSpPr>
          <p:nvPr>
            <p:ph type="sldNum" sz="quarter" idx="4"/>
          </p:nvPr>
        </p:nvSpPr>
        <p:spPr>
          <a:xfrm>
            <a:off x="7740472" y="5697280"/>
            <a:ext cx="1080000" cy="252000"/>
          </a:xfrm>
          <a:prstGeom prst="rect">
            <a:avLst/>
          </a:prstGeom>
        </p:spPr>
        <p:txBody>
          <a:bodyPr bIns="0" anchor="t" anchorCtr="0"/>
          <a:lstStyle>
            <a:lvl1pPr>
              <a:defRPr sz="1400">
                <a:solidFill>
                  <a:srgbClr val="003B6F"/>
                </a:solidFill>
                <a:latin typeface="Segoe UI" pitchFamily="34" charset="0"/>
                <a:ea typeface="Segoe UI" pitchFamily="34" charset="0"/>
                <a:cs typeface="Segoe UI" pitchFamily="34" charset="0"/>
              </a:defRPr>
            </a:lvl1pPr>
          </a:lstStyle>
          <a:p>
            <a:pPr algn="r"/>
            <a:fld id="{7D25DE80-30C0-4CD1-8796-223F4303B188}" type="slidenum">
              <a:rPr lang="en-GB" smtClean="0"/>
              <a:pPr algn="r"/>
              <a:t>‹#›</a:t>
            </a:fld>
            <a:endParaRPr lang="en-GB"/>
          </a:p>
        </p:txBody>
      </p:sp>
      <p:pic>
        <p:nvPicPr>
          <p:cNvPr id="18" name="Picture 17" descr="powerpointlogo.jpg"/>
          <p:cNvPicPr>
            <a:picLocks noChangeAspect="1"/>
          </p:cNvPicPr>
          <p:nvPr/>
        </p:nvPicPr>
        <p:blipFill>
          <a:blip r:embed="rId14" cstate="print"/>
          <a:stretch>
            <a:fillRect/>
          </a:stretch>
        </p:blipFill>
        <p:spPr>
          <a:xfrm>
            <a:off x="7011079" y="6237312"/>
            <a:ext cx="1881401" cy="38613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400" kern="1200">
          <a:solidFill>
            <a:srgbClr val="003B6F"/>
          </a:solidFill>
          <a:latin typeface="Segoe UI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3B6F"/>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rgbClr val="003B6F"/>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rgbClr val="003B6F"/>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rgbClr val="003B6F"/>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rgbClr val="003B6F"/>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publication/ccg-improvement-and-assessment-framework-ccg-iaf-2018-19/" TargetMode="External"/><Relationship Id="rId2" Type="http://schemas.openxmlformats.org/officeDocument/2006/relationships/hyperlink" Target="https://improvement.nhs.uk/resources/single-oversight-framewor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5.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png"/><Relationship Id="rId11" Type="http://schemas.microsoft.com/office/2007/relationships/hdphoto" Target="../media/hdphoto1.wdp"/><Relationship Id="rId5" Type="http://schemas.microsoft.com/office/2007/relationships/hdphoto" Target="../media/hdphoto4.wdp"/><Relationship Id="rId10" Type="http://schemas.openxmlformats.org/officeDocument/2006/relationships/image" Target="../media/image38.png"/><Relationship Id="rId4" Type="http://schemas.openxmlformats.org/officeDocument/2006/relationships/image" Target="../media/image35.png"/><Relationship Id="rId9" Type="http://schemas.microsoft.com/office/2007/relationships/hdphoto" Target="../media/hdphoto6.wd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45586" y="116632"/>
            <a:ext cx="5184576" cy="58326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
        <p:nvSpPr>
          <p:cNvPr id="5" name="Text Box 731">
            <a:extLst>
              <a:ext uri="{FF2B5EF4-FFF2-40B4-BE49-F238E27FC236}">
                <a16:creationId xmlns:a16="http://schemas.microsoft.com/office/drawing/2014/main" id="{BC58F79C-3A44-46BD-B2D2-5138A0412969}"/>
              </a:ext>
            </a:extLst>
          </p:cNvPr>
          <p:cNvSpPr txBox="1">
            <a:spLocks/>
          </p:cNvSpPr>
          <p:nvPr/>
        </p:nvSpPr>
        <p:spPr>
          <a:xfrm>
            <a:off x="1079612" y="1484784"/>
            <a:ext cx="4716524" cy="176893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tabLst>
                <a:tab pos="9093835" algn="r"/>
              </a:tabLst>
            </a:pPr>
            <a:r>
              <a:rPr lang="en-GB" sz="2800" b="1">
                <a:solidFill>
                  <a:srgbClr val="FFFFFF"/>
                </a:solidFill>
                <a:latin typeface="Arial"/>
                <a:ea typeface="Calibri" panose="020F0502020204030204" pitchFamily="34" charset="0"/>
                <a:cs typeface="Arial"/>
              </a:rPr>
              <a:t>Integrated Performance Report (IPR) Report: </a:t>
            </a:r>
            <a:endParaRPr lang="en-GB" sz="2800" b="1">
              <a:solidFill>
                <a:srgbClr val="FFFFFF"/>
              </a:solidFill>
              <a:latin typeface="Arial" panose="020B0604020202020204" pitchFamily="34" charset="0"/>
              <a:ea typeface="Calibri" panose="020F0502020204030204" pitchFamily="34" charset="0"/>
              <a:cs typeface="Arial" panose="020B0604020202020204" pitchFamily="34" charset="0"/>
            </a:endParaRPr>
          </a:p>
          <a:p>
            <a:pPr>
              <a:tabLst>
                <a:tab pos="9093835" algn="r"/>
              </a:tabLst>
            </a:pPr>
            <a:r>
              <a:rPr lang="en-GB" sz="2400">
                <a:solidFill>
                  <a:srgbClr val="FFFFFF"/>
                </a:solidFill>
                <a:latin typeface="Arial"/>
                <a:ea typeface="Calibri" panose="020F0502020204030204" pitchFamily="34" charset="0"/>
                <a:cs typeface="Arial"/>
              </a:rPr>
              <a:t>March 2022</a:t>
            </a:r>
          </a:p>
          <a:p>
            <a:pPr>
              <a:tabLst>
                <a:tab pos="9093835" algn="r"/>
              </a:tabLst>
            </a:pPr>
            <a:r>
              <a:rPr lang="en-GB" sz="2400">
                <a:solidFill>
                  <a:srgbClr val="FFFFFF"/>
                </a:solidFill>
                <a:latin typeface="Arial"/>
                <a:ea typeface="Calibri" panose="020F0502020204030204" pitchFamily="34" charset="0"/>
                <a:cs typeface="Arial"/>
              </a:rPr>
              <a:t>February 2022 data</a:t>
            </a:r>
            <a:r>
              <a:rPr lang="en-GB" sz="2800" b="1">
                <a:solidFill>
                  <a:srgbClr val="FFFFFF"/>
                </a:solidFill>
                <a:latin typeface="Arial"/>
                <a:ea typeface="Calibri" panose="020F0502020204030204" pitchFamily="34" charset="0"/>
                <a:cs typeface="Arial"/>
              </a:rPr>
              <a:t>	</a:t>
            </a:r>
            <a:endParaRPr lang="en-GB" sz="1200">
              <a:latin typeface="Arial"/>
              <a:ea typeface="Calibri" panose="020F0502020204030204" pitchFamily="34" charset="0"/>
              <a:cs typeface="Arial"/>
            </a:endParaRPr>
          </a:p>
          <a:p>
            <a:pPr algn="just"/>
            <a:endParaRPr lang="en-GB">
              <a:solidFill>
                <a:srgbClr val="FFFFFF"/>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endParaRPr lang="en-GB" sz="2000">
              <a:solidFill>
                <a:srgbClr val="FFFFFF"/>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a:solidFill>
                  <a:srgbClr val="FFFFFF"/>
                </a:solidFill>
                <a:latin typeface="Arial"/>
                <a:ea typeface="Calibri" panose="020F0502020204030204" pitchFamily="34" charset="0"/>
                <a:cs typeface="Arial"/>
              </a:rPr>
              <a:t>Assuring the Board on the delivery of the Trust’s 4 strategic objectives; quality, people, sustainability and research and education</a:t>
            </a:r>
            <a:endParaRPr lang="en-GB">
              <a:latin typeface="Arial"/>
              <a:ea typeface="Calibri" panose="020F0502020204030204" pitchFamily="34" charset="0"/>
              <a:cs typeface="Arial"/>
            </a:endParaRPr>
          </a:p>
          <a:p>
            <a:pPr algn="just">
              <a:lnSpc>
                <a:spcPct val="115000"/>
              </a:lnSpc>
              <a:spcAft>
                <a:spcPts val="1000"/>
              </a:spcAft>
            </a:pPr>
            <a:endParaRPr lang="en-GB" sz="1200">
              <a:latin typeface="Arial" panose="020B0604020202020204" pitchFamily="34" charset="0"/>
              <a:ea typeface="Calibri" panose="020F0502020204030204" pitchFamily="34" charset="0"/>
              <a:cs typeface="Arial" panose="020B0604020202020204" pitchFamily="34" charset="0"/>
            </a:endParaRPr>
          </a:p>
        </p:txBody>
      </p:sp>
      <p:pic>
        <p:nvPicPr>
          <p:cNvPr id="9" name="Picture 2" descr="Quality-control Icons - Quality Icon - Free Transparent PNG Clipart Images  Download">
            <a:extLst>
              <a:ext uri="{FF2B5EF4-FFF2-40B4-BE49-F238E27FC236}">
                <a16:creationId xmlns:a16="http://schemas.microsoft.com/office/drawing/2014/main" id="{B4920B71-F0CE-405D-83FB-23A72D63C43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74" b="93085" l="9701" r="89925">
                        <a14:foregroundMark x1="44403" y1="12766" x2="29478" y2="30319"/>
                        <a14:foregroundMark x1="29478" y1="30319" x2="22761" y2="56383"/>
                        <a14:foregroundMark x1="22761" y1="56383" x2="24254" y2="62234"/>
                        <a14:foregroundMark x1="55970" y1="16489" x2="71642" y2="35638"/>
                        <a14:foregroundMark x1="71642" y1="35638" x2="77239" y2="61702"/>
                        <a14:foregroundMark x1="77239" y1="61702" x2="77239" y2="61702"/>
                        <a14:foregroundMark x1="76866" y1="62766" x2="60821" y2="80851"/>
                        <a14:foregroundMark x1="60821" y1="80851" x2="42164" y2="86170"/>
                        <a14:foregroundMark x1="42164" y1="86170" x2="30224" y2="63830"/>
                        <a14:foregroundMark x1="30224" y1="63830" x2="26493" y2="36170"/>
                        <a14:foregroundMark x1="26493" y1="36170" x2="39179" y2="15426"/>
                        <a14:foregroundMark x1="39179" y1="15426" x2="59328" y2="14894"/>
                        <a14:foregroundMark x1="59328" y1="14894" x2="73134" y2="36170"/>
                        <a14:foregroundMark x1="73134" y1="36170" x2="76866" y2="64362"/>
                        <a14:foregroundMark x1="45522" y1="54255" x2="55597" y2="39894"/>
                        <a14:foregroundMark x1="29478" y1="11702" x2="32463" y2="53723"/>
                        <a14:foregroundMark x1="32463" y1="53723" x2="83209" y2="67021"/>
                        <a14:foregroundMark x1="9701" y1="41489" x2="81716" y2="30851"/>
                        <a14:foregroundMark x1="81716" y1="30851" x2="81716" y2="30851"/>
                        <a14:foregroundMark x1="42537" y1="10106" x2="55970" y2="10106"/>
                        <a14:foregroundMark x1="51493" y1="93085" x2="43284"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6193352" y="3630464"/>
            <a:ext cx="1469223" cy="10306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eople Circle Icon #264198 - Free Icons Library">
            <a:extLst>
              <a:ext uri="{FF2B5EF4-FFF2-40B4-BE49-F238E27FC236}">
                <a16:creationId xmlns:a16="http://schemas.microsoft.com/office/drawing/2014/main" id="{A088F838-4667-42CD-8B62-17D787F782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3707286"/>
            <a:ext cx="877004" cy="8770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Buildings, wind turbine and solar panels earth , Environmental impact of  the energy industry Sustainable energy Renewable energy, Environment  transparent background PNG clipart | HiClipart">
            <a:extLst>
              <a:ext uri="{FF2B5EF4-FFF2-40B4-BE49-F238E27FC236}">
                <a16:creationId xmlns:a16="http://schemas.microsoft.com/office/drawing/2014/main" id="{00B3CF36-AAB2-49AC-A2B5-6AB19665FA1E}"/>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556" b="93778" l="5778" r="94667">
                        <a14:foregroundMark x1="22222" y1="35556" x2="27556" y2="26222"/>
                        <a14:foregroundMark x1="38222" y1="13333" x2="38222" y2="13333"/>
                        <a14:foregroundMark x1="52444" y1="12889" x2="73778" y2="23111"/>
                        <a14:foregroundMark x1="73778" y1="23111" x2="85333" y2="43556"/>
                        <a14:foregroundMark x1="85333" y1="43556" x2="85333" y2="46667"/>
                        <a14:foregroundMark x1="76889" y1="75556" x2="28889" y2="76889"/>
                        <a14:foregroundMark x1="28889" y1="76889" x2="14222" y2="59556"/>
                        <a14:foregroundMark x1="14222" y1="59556" x2="10222" y2="37778"/>
                        <a14:foregroundMark x1="10222" y1="37778" x2="24000" y2="19111"/>
                        <a14:foregroundMark x1="24000" y1="19111" x2="44000" y2="8000"/>
                        <a14:foregroundMark x1="44000" y1="8000" x2="67111" y2="17333"/>
                        <a14:foregroundMark x1="67111" y1="17333" x2="78222" y2="27556"/>
                        <a14:foregroundMark x1="60889" y1="27556" x2="82667" y2="44000"/>
                        <a14:foregroundMark x1="25333" y1="44444" x2="26667" y2="67111"/>
                        <a14:foregroundMark x1="26667" y1="67111" x2="46222" y2="82667"/>
                        <a14:foregroundMark x1="46222" y1="82667" x2="74222" y2="81333"/>
                        <a14:foregroundMark x1="74222" y1="81333" x2="88444" y2="57778"/>
                        <a14:foregroundMark x1="88444" y1="57778" x2="90667" y2="45778"/>
                        <a14:foregroundMark x1="8000" y1="49333" x2="16889" y2="71556"/>
                        <a14:foregroundMark x1="16889" y1="71556" x2="34222" y2="86667"/>
                        <a14:foregroundMark x1="34222" y1="86667" x2="55111" y2="92444"/>
                        <a14:foregroundMark x1="48889" y1="82667" x2="49778" y2="38667"/>
                        <a14:foregroundMark x1="62667" y1="79556" x2="70222" y2="48444"/>
                        <a14:foregroundMark x1="70222" y1="48444" x2="51556" y2="29333"/>
                        <a14:foregroundMark x1="51556" y1="29333" x2="29333" y2="39556"/>
                        <a14:foregroundMark x1="29333" y1="39556" x2="32444" y2="64444"/>
                        <a14:foregroundMark x1="32444" y1="64444" x2="44444" y2="70222"/>
                        <a14:foregroundMark x1="76444" y1="72000" x2="66222" y2="64000"/>
                        <a14:foregroundMark x1="76889" y1="63556" x2="83111" y2="52000"/>
                        <a14:foregroundMark x1="7111" y1="57333" x2="5778" y2="45333"/>
                        <a14:foregroundMark x1="91111" y1="60444" x2="95111" y2="46667"/>
                        <a14:foregroundMark x1="71111" y1="55111" x2="54222" y2="46667"/>
                        <a14:foregroundMark x1="40000" y1="5333" x2="45778" y2="5333"/>
                        <a14:foregroundMark x1="33333" y1="9333" x2="41333" y2="4889"/>
                        <a14:foregroundMark x1="40000" y1="91111" x2="64000" y2="94222"/>
                        <a14:foregroundMark x1="46667" y1="7556" x2="40444" y2="3556"/>
                      </a14:backgroundRemoval>
                    </a14:imgEffect>
                  </a14:imgLayer>
                </a14:imgProps>
              </a:ext>
              <a:ext uri="{28A0092B-C50C-407E-A947-70E740481C1C}">
                <a14:useLocalDpi xmlns:a14="http://schemas.microsoft.com/office/drawing/2010/main" val="0"/>
              </a:ext>
            </a:extLst>
          </a:blip>
          <a:srcRect/>
          <a:stretch>
            <a:fillRect/>
          </a:stretch>
        </p:blipFill>
        <p:spPr bwMode="auto">
          <a:xfrm>
            <a:off x="6463841" y="4653754"/>
            <a:ext cx="928243" cy="9282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icon&#10;&#10;Description automatically generated">
            <a:extLst>
              <a:ext uri="{FF2B5EF4-FFF2-40B4-BE49-F238E27FC236}">
                <a16:creationId xmlns:a16="http://schemas.microsoft.com/office/drawing/2014/main" id="{3956B73C-D41B-4E5E-B650-E1BB27DC93C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434" b="90964" l="9211" r="89803">
                        <a14:foregroundMark x1="48684" y1="9036" x2="48684" y2="9036"/>
                        <a14:foregroundMark x1="50987" y1="90361" x2="50987" y2="90361"/>
                        <a14:foregroundMark x1="50658" y1="90964" x2="50658" y2="90964"/>
                      </a14:backgroundRemoval>
                    </a14:imgEffect>
                  </a14:imgLayer>
                </a14:imgProps>
              </a:ext>
              <a:ext uri="{28A0092B-C50C-407E-A947-70E740481C1C}">
                <a14:useLocalDpi xmlns:a14="http://schemas.microsoft.com/office/drawing/2010/main" val="0"/>
              </a:ext>
            </a:extLst>
          </a:blip>
          <a:stretch>
            <a:fillRect/>
          </a:stretch>
        </p:blipFill>
        <p:spPr>
          <a:xfrm>
            <a:off x="7011113" y="4598189"/>
            <a:ext cx="1903434" cy="1039375"/>
          </a:xfrm>
          <a:prstGeom prst="rect">
            <a:avLst/>
          </a:prstGeom>
        </p:spPr>
      </p:pic>
    </p:spTree>
    <p:extLst>
      <p:ext uri="{BB962C8B-B14F-4D97-AF65-F5344CB8AC3E}">
        <p14:creationId xmlns:p14="http://schemas.microsoft.com/office/powerpoint/2010/main" val="172046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86718" y="185070"/>
            <a:ext cx="8578313"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Directorate highlights: Primary, Community and Dental Care</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3242250823"/>
              </p:ext>
            </p:extLst>
          </p:nvPr>
        </p:nvGraphicFramePr>
        <p:xfrm>
          <a:off x="286719" y="508103"/>
          <a:ext cx="8578312" cy="5407941"/>
        </p:xfrm>
        <a:graphic>
          <a:graphicData uri="http://schemas.openxmlformats.org/drawingml/2006/table">
            <a:tbl>
              <a:tblPr firstRow="1" bandRow="1">
                <a:tableStyleId>{5FD0F851-EC5A-4D38-B0AD-8093EC10F338}</a:tableStyleId>
              </a:tblPr>
              <a:tblGrid>
                <a:gridCol w="8578312">
                  <a:extLst>
                    <a:ext uri="{9D8B030D-6E8A-4147-A177-3AD203B41FA5}">
                      <a16:colId xmlns:a16="http://schemas.microsoft.com/office/drawing/2014/main" val="1178387086"/>
                    </a:ext>
                  </a:extLst>
                </a:gridCol>
              </a:tblGrid>
              <a:tr h="372304">
                <a:tc>
                  <a:txBody>
                    <a:bodyPr/>
                    <a:lstStyle/>
                    <a:p>
                      <a:r>
                        <a:rPr lang="en-GB" sz="1050" b="1" u="none">
                          <a:latin typeface="Arial" panose="020B0604020202020204" pitchFamily="34" charset="0"/>
                          <a:cs typeface="Arial" panose="020B0604020202020204" pitchFamily="34" charset="0"/>
                        </a:rPr>
                        <a:t>Executive Director commentary: </a:t>
                      </a:r>
                    </a:p>
                    <a:p>
                      <a:r>
                        <a:rPr lang="en-GB" sz="1050" b="0" u="none">
                          <a:latin typeface="Arial" panose="020B0604020202020204" pitchFamily="34" charset="0"/>
                          <a:cs typeface="Arial" panose="020B0604020202020204" pitchFamily="34" charset="0"/>
                        </a:rPr>
                        <a:t>Dr Ben Riley, Executive Managing Director, Primary, Community and Dental Care</a:t>
                      </a:r>
                      <a:endParaRPr lang="en-GB" sz="1050" b="0" i="0" u="none">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11604409"/>
                  </a:ext>
                </a:extLst>
              </a:tr>
              <a:tr h="2978436">
                <a:tc>
                  <a:txBody>
                    <a:bodyPr/>
                    <a:lstStyle/>
                    <a:p>
                      <a:pPr marL="171450" indent="-171450">
                        <a:buFont typeface="Arial" panose="020B0604020202020204" pitchFamily="34" charset="0"/>
                        <a:buChar char="•"/>
                      </a:pPr>
                      <a:endParaRPr lang="en-GB" sz="1050" b="0" i="0" u="none" strike="noStrike" kern="1200" noProof="0">
                        <a:effectLst/>
                        <a:highlight>
                          <a:srgbClr val="FFFF00"/>
                        </a:highligh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050" b="1" kern="1200">
                          <a:solidFill>
                            <a:schemeClr val="tx1"/>
                          </a:solidFill>
                          <a:effectLst/>
                          <a:latin typeface="Arial" panose="020B0604020202020204" pitchFamily="34" charset="0"/>
                          <a:ea typeface="+mn-ea"/>
                          <a:cs typeface="Arial" panose="020B0604020202020204" pitchFamily="34" charset="0"/>
                        </a:rPr>
                        <a:t>Podiatry collaboration with OUH </a:t>
                      </a:r>
                      <a:r>
                        <a:rPr lang="en-GB" sz="1050" kern="1200">
                          <a:solidFill>
                            <a:schemeClr val="tx1"/>
                          </a:solidFill>
                          <a:effectLst/>
                          <a:latin typeface="Arial" panose="020B0604020202020204" pitchFamily="34" charset="0"/>
                          <a:ea typeface="+mn-ea"/>
                          <a:cs typeface="Arial" panose="020B0604020202020204" pitchFamily="34" charset="0"/>
                        </a:rPr>
                        <a:t>- Recent discussions with the OUH regarding podiatry have been very productive. Collaboratively the two organisations are working to focus on shared recruitment, workforce development, training and also developing the clinical pathway to ensure that patients are seen at the most appropriate place defined by clinical need, regardless of which organisation employs the staff or delivers that part of the pathway. The added bonus to this work will be the development of a podiatry apprenticeship programme which as individual providers we would not have been able to deliver. Together we can!</a:t>
                      </a:r>
                    </a:p>
                    <a:p>
                      <a:pPr marL="171450" lvl="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50" b="1" kern="1200">
                          <a:solidFill>
                            <a:schemeClr val="tx1"/>
                          </a:solidFill>
                          <a:effectLst/>
                          <a:latin typeface="Arial"/>
                          <a:ea typeface="+mn-ea"/>
                          <a:cs typeface="Arial"/>
                        </a:rPr>
                        <a:t>Our </a:t>
                      </a:r>
                      <a:r>
                        <a:rPr lang="en-GB" sz="1050" b="1" kern="1200" err="1">
                          <a:solidFill>
                            <a:schemeClr val="tx1"/>
                          </a:solidFill>
                          <a:effectLst/>
                          <a:latin typeface="Arial"/>
                          <a:ea typeface="+mn-ea"/>
                          <a:cs typeface="Arial"/>
                        </a:rPr>
                        <a:t>Childrens</a:t>
                      </a:r>
                      <a:r>
                        <a:rPr lang="en-GB" sz="1050" b="1" kern="1200">
                          <a:solidFill>
                            <a:schemeClr val="tx1"/>
                          </a:solidFill>
                          <a:effectLst/>
                          <a:latin typeface="Arial"/>
                          <a:ea typeface="+mn-ea"/>
                          <a:cs typeface="Arial"/>
                        </a:rPr>
                        <a:t> Therapy service remains in a challenged place </a:t>
                      </a:r>
                      <a:r>
                        <a:rPr lang="en-GB" sz="1050" kern="1200">
                          <a:solidFill>
                            <a:schemeClr val="tx1"/>
                          </a:solidFill>
                          <a:effectLst/>
                          <a:latin typeface="Arial"/>
                          <a:ea typeface="+mn-ea"/>
                          <a:cs typeface="Arial"/>
                        </a:rPr>
                        <a:t>however we are starting to see some progress. A paper is going to Place Board in March that makes recommendations for some interim funding and also a system wide review of the services for children accessing this service. </a:t>
                      </a:r>
                    </a:p>
                    <a:p>
                      <a:pPr marL="171450" lvl="0" indent="-171450">
                        <a:buFont typeface="Arial" panose="020B0604020202020204" pitchFamily="34" charset="0"/>
                        <a:buChar char="•"/>
                      </a:pPr>
                      <a:endParaRPr lang="en-GB" sz="1050" kern="1200">
                        <a:solidFill>
                          <a:schemeClr val="tx1"/>
                        </a:solidFill>
                        <a:effectLst/>
                        <a:latin typeface="Arial"/>
                        <a:ea typeface="+mn-ea"/>
                        <a:cs typeface="Arial"/>
                      </a:endParaRPr>
                    </a:p>
                    <a:p>
                      <a:pPr marL="171450" lvl="0" indent="-171450" algn="l">
                        <a:lnSpc>
                          <a:spcPct val="100000"/>
                        </a:lnSpc>
                        <a:spcBef>
                          <a:spcPts val="0"/>
                        </a:spcBef>
                        <a:spcAft>
                          <a:spcPts val="0"/>
                        </a:spcAft>
                        <a:buFont typeface="Arial" panose="020B0604020202020204" pitchFamily="34" charset="0"/>
                        <a:buChar char="•"/>
                      </a:pPr>
                      <a:r>
                        <a:rPr lang="en-GB" sz="1050" kern="1200">
                          <a:solidFill>
                            <a:schemeClr val="tx1"/>
                          </a:solidFill>
                          <a:effectLst/>
                          <a:latin typeface="Ariall"/>
                          <a:ea typeface="+mn-ea"/>
                          <a:cs typeface="Arial"/>
                        </a:rPr>
                        <a:t> </a:t>
                      </a:r>
                      <a:r>
                        <a:rPr lang="en-GB" sz="1050" b="1" kern="1200">
                          <a:solidFill>
                            <a:schemeClr val="tx1"/>
                          </a:solidFill>
                          <a:effectLst/>
                          <a:latin typeface="Ariall"/>
                          <a:ea typeface="+mn-ea"/>
                          <a:cs typeface="Arial"/>
                        </a:rPr>
                        <a:t>End of Life beds in Community Hospitals</a:t>
                      </a:r>
                      <a:r>
                        <a:rPr lang="en-GB" sz="1050" kern="1200">
                          <a:solidFill>
                            <a:schemeClr val="tx1"/>
                          </a:solidFill>
                          <a:effectLst/>
                          <a:latin typeface="Ariall"/>
                          <a:ea typeface="+mn-ea"/>
                          <a:cs typeface="Arial"/>
                        </a:rPr>
                        <a:t> - </a:t>
                      </a:r>
                      <a:r>
                        <a:rPr lang="en-GB" sz="1050" b="0" i="0" u="none" strike="noStrike" kern="1200" noProof="0">
                          <a:effectLst/>
                          <a:latin typeface="Ariall"/>
                        </a:rPr>
                        <a:t>An end of project review has been completed. The CCG target was 1 patient per month and there have been 7 admissions (1 readmission) since the launch of beds at Wallingford Hospital. One patient has died on the ward, all other patients were on symptom management and have benefited greatly. Further three patients were too unwell to transfer from acute hospital and were not transferred. Working relationship with Sue Ryder is developing well. </a:t>
                      </a:r>
                    </a:p>
                    <a:p>
                      <a:pPr marL="171450" lvl="0" indent="-171450" algn="l">
                        <a:lnSpc>
                          <a:spcPct val="100000"/>
                        </a:lnSpc>
                        <a:spcBef>
                          <a:spcPts val="0"/>
                        </a:spcBef>
                        <a:spcAft>
                          <a:spcPts val="0"/>
                        </a:spcAft>
                        <a:buFont typeface="Arial" panose="020B0604020202020204" pitchFamily="34" charset="0"/>
                        <a:buChar char="•"/>
                      </a:pPr>
                      <a:endParaRPr lang="en-GB" sz="1050" b="0" i="0" u="none" strike="noStrike" kern="1200" noProof="0">
                        <a:effectLst/>
                        <a:latin typeface="Ariall"/>
                      </a:endParaRPr>
                    </a:p>
                    <a:p>
                      <a:pPr marL="171450" lvl="0" indent="-171450" algn="l">
                        <a:lnSpc>
                          <a:spcPct val="100000"/>
                        </a:lnSpc>
                        <a:spcBef>
                          <a:spcPts val="0"/>
                        </a:spcBef>
                        <a:spcAft>
                          <a:spcPts val="0"/>
                        </a:spcAft>
                        <a:buFont typeface="Arial" panose="020B0604020202020204" pitchFamily="34" charset="0"/>
                        <a:buChar char="•"/>
                      </a:pPr>
                      <a:r>
                        <a:rPr lang="en-GB" sz="1050" b="1" i="0" u="none" strike="noStrike" kern="1200" noProof="0">
                          <a:effectLst/>
                          <a:latin typeface="Ariall"/>
                        </a:rPr>
                        <a:t>Community Rehabilitation service</a:t>
                      </a:r>
                      <a:r>
                        <a:rPr lang="en-GB" sz="1050" b="0" i="0" u="none" strike="noStrike" kern="1200" noProof="0">
                          <a:effectLst/>
                          <a:latin typeface="Ariall"/>
                        </a:rPr>
                        <a:t> - OHFT GPs have commenced posts in Didcot and Wallingford wards. Once settled it is hoped that this will stabilise and improve medical cover on these two wards.</a:t>
                      </a:r>
                    </a:p>
                    <a:p>
                      <a:pPr marL="0" lvl="0" indent="0" algn="l">
                        <a:lnSpc>
                          <a:spcPct val="100000"/>
                        </a:lnSpc>
                        <a:spcBef>
                          <a:spcPts val="0"/>
                        </a:spcBef>
                        <a:spcAft>
                          <a:spcPts val="0"/>
                        </a:spcAft>
                        <a:buFont typeface="Arial" panose="020B0604020202020204" pitchFamily="34" charset="0"/>
                        <a:buNone/>
                      </a:pPr>
                      <a:endParaRPr lang="en-GB" sz="1050" b="0" i="0" u="none" strike="noStrike" kern="1200" noProof="0">
                        <a:effectLst/>
                        <a:latin typeface="Ariall"/>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val="813360412"/>
                  </a:ext>
                </a:extLst>
              </a:tr>
              <a:tr h="1910361">
                <a:tc>
                  <a:txBody>
                    <a:bodyPr/>
                    <a:lstStyle/>
                    <a:p>
                      <a:pPr marL="0" lvl="0" indent="0">
                        <a:buFont typeface="Arial" panose="020B0604020202020204" pitchFamily="34" charset="0"/>
                        <a:buNone/>
                      </a:pPr>
                      <a:endParaRPr lang="en-GB" sz="1050" b="0" i="0" u="none" strike="noStrike" kern="1200" noProof="0">
                        <a:effectLst/>
                        <a:latin typeface="Arial" panose="020B0604020202020204" pitchFamily="34" charset="0"/>
                        <a:cs typeface="Arial" panose="020B0604020202020204" pitchFamily="34" charset="0"/>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val="3523917203"/>
                  </a:ext>
                </a:extLst>
              </a:tr>
            </a:tbl>
          </a:graphicData>
        </a:graphic>
      </p:graphicFrame>
    </p:spTree>
    <p:extLst>
      <p:ext uri="{BB962C8B-B14F-4D97-AF65-F5344CB8AC3E}">
        <p14:creationId xmlns:p14="http://schemas.microsoft.com/office/powerpoint/2010/main" val="211599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068886" y="1147696"/>
            <a:ext cx="4712699" cy="3355021"/>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350" b="1">
                <a:solidFill>
                  <a:schemeClr val="bg1"/>
                </a:solidFill>
                <a:latin typeface="Arial" panose="020B0604020202020204" pitchFamily="34" charset="0"/>
                <a:ea typeface="Calibri" panose="020F0502020204030204" pitchFamily="34" charset="0"/>
                <a:cs typeface="Times New Roman" panose="02020603050405020304" pitchFamily="18" charset="0"/>
              </a:rPr>
              <a:t>Section 4: </a:t>
            </a:r>
          </a:p>
          <a:p>
            <a:r>
              <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rPr>
              <a:t>NHS Oversight Framework performance, SE Regional performance </a:t>
            </a:r>
            <a:r>
              <a:rPr lang="en-GB" sz="2700">
                <a:solidFill>
                  <a:schemeClr val="bg1"/>
                </a:solidFill>
                <a:latin typeface="Arial" panose="020B0604020202020204" pitchFamily="34" charset="0"/>
                <a:ea typeface="Calibri" panose="020F0502020204030204" pitchFamily="34" charset="0"/>
                <a:cs typeface="Times New Roman" panose="02020603050405020304" pitchFamily="18" charset="0"/>
              </a:rPr>
              <a:t>and</a:t>
            </a:r>
          </a:p>
          <a:p>
            <a:r>
              <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rPr>
              <a:t>Comparative/Benchmarking Data</a:t>
            </a:r>
            <a:endParaRPr lang="en-GB" sz="825">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50"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978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National objective:  Compliance with the NHS Oversight Framework </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251502" y="4050853"/>
            <a:ext cx="8620434" cy="400110"/>
          </a:xfrm>
          <a:prstGeom prst="rect">
            <a:avLst/>
          </a:prstGeom>
        </p:spPr>
        <p:txBody>
          <a:bodyPr wrap="square">
            <a:spAutoFit/>
          </a:bodyPr>
          <a:lstStyle/>
          <a:p>
            <a:r>
              <a:rPr lang="en-GB" sz="1000" b="1">
                <a:latin typeface="Arial" panose="020B0604020202020204" pitchFamily="34" charset="0"/>
                <a:ea typeface="Calibri" panose="020F0502020204030204" pitchFamily="34" charset="0"/>
                <a:cs typeface="Arial" panose="020B0604020202020204" pitchFamily="34" charset="0"/>
              </a:rPr>
              <a:t>Governance: </a:t>
            </a:r>
          </a:p>
          <a:p>
            <a:r>
              <a:rPr lang="en-GB" sz="1000" b="1">
                <a:latin typeface="Arial" panose="020B0604020202020204" pitchFamily="34" charset="0"/>
                <a:ea typeface="Calibri" panose="020F0502020204030204" pitchFamily="34" charset="0"/>
                <a:cs typeface="Arial" panose="020B0604020202020204" pitchFamily="34" charset="0"/>
              </a:rPr>
              <a:t>Executive Director</a:t>
            </a:r>
            <a:r>
              <a:rPr lang="en-GB" sz="1000">
                <a:latin typeface="Arial" panose="020B0604020202020204" pitchFamily="34" charset="0"/>
                <a:ea typeface="Calibri" panose="020F0502020204030204" pitchFamily="34" charset="0"/>
                <a:cs typeface="Arial" panose="020B0604020202020204" pitchFamily="34" charset="0"/>
              </a:rPr>
              <a:t>: Director of Digital and Transformation | </a:t>
            </a:r>
            <a:r>
              <a:rPr lang="en-GB" sz="1000" b="1">
                <a:latin typeface="Arial" panose="020B0604020202020204" pitchFamily="34" charset="0"/>
                <a:ea typeface="Calibri" panose="020F0502020204030204" pitchFamily="34" charset="0"/>
                <a:cs typeface="Arial" panose="020B0604020202020204" pitchFamily="34" charset="0"/>
              </a:rPr>
              <a:t>Responsible Committee</a:t>
            </a:r>
            <a:r>
              <a:rPr lang="en-GB" sz="1000">
                <a:latin typeface="Arial" panose="020B0604020202020204" pitchFamily="34" charset="0"/>
                <a:ea typeface="Calibri" panose="020F0502020204030204" pitchFamily="34" charset="0"/>
                <a:cs typeface="Arial" panose="020B0604020202020204" pitchFamily="34" charset="0"/>
              </a:rPr>
              <a:t>: Quality Committee | </a:t>
            </a:r>
            <a:r>
              <a:rPr lang="en-GB" sz="1000" b="1">
                <a:latin typeface="Arial" panose="020B0604020202020204" pitchFamily="34" charset="0"/>
                <a:ea typeface="Calibri" panose="020F0502020204030204" pitchFamily="34" charset="0"/>
                <a:cs typeface="Arial" panose="020B0604020202020204" pitchFamily="34" charset="0"/>
              </a:rPr>
              <a:t>Responsible reporter: </a:t>
            </a:r>
            <a:r>
              <a:rPr lang="en-GB" sz="1000">
                <a:latin typeface="Arial" panose="020B0604020202020204" pitchFamily="34" charset="0"/>
                <a:ea typeface="Calibri" panose="020F0502020204030204" pitchFamily="34" charset="0"/>
                <a:cs typeface="Arial" panose="020B0604020202020204" pitchFamily="34" charset="0"/>
              </a:rPr>
              <a:t>Claire Page</a:t>
            </a:r>
          </a:p>
        </p:txBody>
      </p:sp>
      <p:graphicFrame>
        <p:nvGraphicFramePr>
          <p:cNvPr id="3" name="Table 5">
            <a:extLst>
              <a:ext uri="{FF2B5EF4-FFF2-40B4-BE49-F238E27FC236}">
                <a16:creationId xmlns:a16="http://schemas.microsoft.com/office/drawing/2014/main" id="{0A1E31AD-9718-4AB8-B207-D5A71208F192}"/>
              </a:ext>
            </a:extLst>
          </p:cNvPr>
          <p:cNvGraphicFramePr>
            <a:graphicFrameLocks noGrp="1"/>
          </p:cNvGraphicFramePr>
          <p:nvPr>
            <p:extLst>
              <p:ext uri="{D42A27DB-BD31-4B8C-83A1-F6EECF244321}">
                <p14:modId xmlns:p14="http://schemas.microsoft.com/office/powerpoint/2010/main" val="858949341"/>
              </p:ext>
            </p:extLst>
          </p:nvPr>
        </p:nvGraphicFramePr>
        <p:xfrm>
          <a:off x="251520" y="635240"/>
          <a:ext cx="8620416" cy="3383280"/>
        </p:xfrm>
        <a:graphic>
          <a:graphicData uri="http://schemas.openxmlformats.org/drawingml/2006/table">
            <a:tbl>
              <a:tblPr firstRow="1" bandRow="1">
                <a:tableStyleId>{5FD0F851-EC5A-4D38-B0AD-8093EC10F338}</a:tableStyleId>
              </a:tblPr>
              <a:tblGrid>
                <a:gridCol w="5461123">
                  <a:extLst>
                    <a:ext uri="{9D8B030D-6E8A-4147-A177-3AD203B41FA5}">
                      <a16:colId xmlns:a16="http://schemas.microsoft.com/office/drawing/2014/main" val="978586781"/>
                    </a:ext>
                  </a:extLst>
                </a:gridCol>
                <a:gridCol w="688157">
                  <a:extLst>
                    <a:ext uri="{9D8B030D-6E8A-4147-A177-3AD203B41FA5}">
                      <a16:colId xmlns:a16="http://schemas.microsoft.com/office/drawing/2014/main" val="3791762586"/>
                    </a:ext>
                  </a:extLst>
                </a:gridCol>
                <a:gridCol w="968644">
                  <a:extLst>
                    <a:ext uri="{9D8B030D-6E8A-4147-A177-3AD203B41FA5}">
                      <a16:colId xmlns:a16="http://schemas.microsoft.com/office/drawing/2014/main" val="2507623484"/>
                    </a:ext>
                  </a:extLst>
                </a:gridCol>
                <a:gridCol w="934297">
                  <a:extLst>
                    <a:ext uri="{9D8B030D-6E8A-4147-A177-3AD203B41FA5}">
                      <a16:colId xmlns:a16="http://schemas.microsoft.com/office/drawing/2014/main" val="1166039688"/>
                    </a:ext>
                  </a:extLst>
                </a:gridCol>
                <a:gridCol w="568195">
                  <a:extLst>
                    <a:ext uri="{9D8B030D-6E8A-4147-A177-3AD203B41FA5}">
                      <a16:colId xmlns:a16="http://schemas.microsoft.com/office/drawing/2014/main" val="177202636"/>
                    </a:ext>
                  </a:extLst>
                </a:gridCol>
              </a:tblGrid>
              <a:tr h="388432">
                <a:tc>
                  <a:txBody>
                    <a:bodyPr/>
                    <a:lstStyle/>
                    <a:p>
                      <a:r>
                        <a:rPr lang="en-GB" sz="1000" b="0" u="none">
                          <a:latin typeface="Arial" panose="020B0604020202020204" pitchFamily="34" charset="0"/>
                          <a:cs typeface="Arial" panose="020B0604020202020204" pitchFamily="34" charset="0"/>
                        </a:rPr>
                        <a:t>This year, the NHS Oversight Framework indicators that have targets are;</a:t>
                      </a:r>
                      <a:endParaRPr lang="en-GB" sz="1000" b="0" i="0" u="none">
                        <a:latin typeface="Arial" panose="020B0604020202020204" pitchFamily="34" charset="0"/>
                        <a:cs typeface="Arial" panose="020B0604020202020204" pitchFamily="34" charset="0"/>
                      </a:endParaRPr>
                    </a:p>
                  </a:txBody>
                  <a:tcPr/>
                </a:tc>
                <a:tc>
                  <a:txBody>
                    <a:bodyPr/>
                    <a:lstStyle/>
                    <a:p>
                      <a:pPr algn="ctr"/>
                      <a:r>
                        <a:rPr lang="en-GB" sz="1000" b="1" u="none">
                          <a:latin typeface="Arial" panose="020B0604020202020204" pitchFamily="34" charset="0"/>
                          <a:cs typeface="Arial" panose="020B0604020202020204" pitchFamily="34" charset="0"/>
                        </a:rPr>
                        <a:t>Target</a:t>
                      </a:r>
                      <a:endParaRPr lang="en-GB" sz="1000" b="1" i="0" u="none">
                        <a:latin typeface="Arial" panose="020B0604020202020204" pitchFamily="34" charset="0"/>
                        <a:cs typeface="Arial" panose="020B0604020202020204" pitchFamily="34" charset="0"/>
                      </a:endParaRPr>
                    </a:p>
                  </a:txBody>
                  <a:tcPr/>
                </a:tc>
                <a:tc>
                  <a:txBody>
                    <a:bodyPr/>
                    <a:lstStyle/>
                    <a:p>
                      <a:pPr algn="ctr"/>
                      <a:r>
                        <a:rPr lang="en-GB" sz="1000" b="1" i="0" u="none">
                          <a:latin typeface="Arial" panose="020B0604020202020204" pitchFamily="34" charset="0"/>
                          <a:cs typeface="Arial" panose="020B0604020202020204" pitchFamily="34" charset="0"/>
                        </a:rPr>
                        <a:t>National position</a:t>
                      </a:r>
                    </a:p>
                  </a:txBody>
                  <a:tcPr/>
                </a:tc>
                <a:tc>
                  <a:txBody>
                    <a:bodyPr/>
                    <a:lstStyle/>
                    <a:p>
                      <a:r>
                        <a:rPr lang="en-GB" sz="1000" b="1" i="0" u="none">
                          <a:latin typeface="Arial"/>
                          <a:cs typeface="Arial"/>
                        </a:rPr>
                        <a:t>Latest Trust Position</a:t>
                      </a:r>
                    </a:p>
                  </a:txBody>
                  <a:tcPr/>
                </a:tc>
                <a:tc>
                  <a:txBody>
                    <a:bodyPr/>
                    <a:lstStyle/>
                    <a:p>
                      <a:r>
                        <a:rPr lang="en-GB" sz="1000" b="1" i="0" u="none">
                          <a:latin typeface="Arial"/>
                          <a:cs typeface="Arial"/>
                        </a:rPr>
                        <a:t>Trend</a:t>
                      </a:r>
                    </a:p>
                  </a:txBody>
                  <a:tcPr/>
                </a:tc>
                <a:extLst>
                  <a:ext uri="{0D108BD9-81ED-4DB2-BD59-A6C34878D82A}">
                    <a16:rowId xmlns:a16="http://schemas.microsoft.com/office/drawing/2014/main" val="711604409"/>
                  </a:ext>
                </a:extLst>
              </a:tr>
              <a:tr h="239035">
                <a:tc>
                  <a:txBody>
                    <a:bodyPr/>
                    <a:lstStyle/>
                    <a:p>
                      <a:r>
                        <a:rPr lang="en-US" sz="1000" b="0">
                          <a:latin typeface="Arial" panose="020B0604020202020204" pitchFamily="34" charset="0"/>
                          <a:cs typeface="Arial" panose="020B0604020202020204" pitchFamily="34" charset="0"/>
                        </a:rPr>
                        <a:t>(N1) A&amp;E maximum waiting time of four hours from arrival to admission/transfer/ discharge</a:t>
                      </a:r>
                      <a:endParaRPr lang="en-GB" sz="1000" b="0">
                        <a:latin typeface="Arial" panose="020B0604020202020204" pitchFamily="34" charset="0"/>
                        <a:cs typeface="Arial" panose="020B0604020202020204" pitchFamily="34" charset="0"/>
                      </a:endParaRPr>
                    </a:p>
                  </a:txBody>
                  <a:tcPr anchor="ctr"/>
                </a:tc>
                <a:tc>
                  <a:txBody>
                    <a:bodyPr/>
                    <a:lstStyle/>
                    <a:p>
                      <a:pPr algn="ctr"/>
                      <a:r>
                        <a:rPr lang="en-GB" sz="1000" b="0">
                          <a:solidFill>
                            <a:srgbClr val="0D0D0D"/>
                          </a:solidFill>
                          <a:latin typeface="Arial" panose="020B0604020202020204" pitchFamily="34" charset="0"/>
                          <a:cs typeface="Arial" panose="020B0604020202020204" pitchFamily="34" charset="0"/>
                        </a:rPr>
                        <a:t>95%</a:t>
                      </a:r>
                    </a:p>
                  </a:txBody>
                  <a:tcPr anchor="ctr">
                    <a:solidFill>
                      <a:schemeClr val="accent5">
                        <a:lumMod val="20000"/>
                        <a:lumOff val="80000"/>
                      </a:schemeClr>
                    </a:solidFill>
                  </a:tcPr>
                </a:tc>
                <a:tc>
                  <a:txBody>
                    <a:bodyPr/>
                    <a:lstStyle/>
                    <a:p>
                      <a:pPr algn="ctr"/>
                      <a:r>
                        <a:rPr lang="en-GB" sz="1000" b="0">
                          <a:solidFill>
                            <a:srgbClr val="0D0D0D"/>
                          </a:solidFill>
                          <a:latin typeface="Arial" panose="020B0604020202020204" pitchFamily="34" charset="0"/>
                          <a:cs typeface="Arial" panose="020B0604020202020204" pitchFamily="34" charset="0"/>
                        </a:rPr>
                        <a:t>73.3% (Feb)</a:t>
                      </a:r>
                    </a:p>
                  </a:txBody>
                  <a:tcPr anchor="ctr">
                    <a:solidFill>
                      <a:srgbClr val="FA7660"/>
                    </a:solidFill>
                  </a:tcPr>
                </a:tc>
                <a:tc>
                  <a:txBody>
                    <a:bodyPr/>
                    <a:lstStyle/>
                    <a:p>
                      <a:pPr algn="ctr"/>
                      <a:r>
                        <a:rPr lang="en-GB" sz="1000" b="0">
                          <a:solidFill>
                            <a:srgbClr val="0D0D0D"/>
                          </a:solidFill>
                          <a:latin typeface="Arial" panose="020B0604020202020204" pitchFamily="34" charset="0"/>
                          <a:cs typeface="Arial" panose="020B0604020202020204" pitchFamily="34" charset="0"/>
                        </a:rPr>
                        <a:t>95.6% (Feb)</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lang="en-GB" sz="1600" b="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813360412"/>
                  </a:ext>
                </a:extLst>
              </a:tr>
              <a:tr h="388432">
                <a:tc>
                  <a:txBody>
                    <a:bodyPr/>
                    <a:lstStyle/>
                    <a:p>
                      <a:r>
                        <a:rPr lang="en-US" sz="1000" b="0">
                          <a:latin typeface="Arial"/>
                          <a:cs typeface="Arial"/>
                        </a:rPr>
                        <a:t>(N2) People with a first episode of psychosis begin treatment with a NICE-recommended care package within two weeks of referral (MHSDS) (quarterly)</a:t>
                      </a:r>
                      <a:endParaRPr lang="en-GB" sz="1000" b="0">
                        <a:latin typeface="Arial"/>
                        <a:cs typeface="Arial"/>
                      </a:endParaRPr>
                    </a:p>
                  </a:txBody>
                  <a:tcPr anchor="ctr"/>
                </a:tc>
                <a:tc>
                  <a:txBody>
                    <a:bodyPr/>
                    <a:lstStyle/>
                    <a:p>
                      <a:pPr algn="ctr"/>
                      <a:r>
                        <a:rPr lang="en-GB" sz="1000" b="0">
                          <a:solidFill>
                            <a:srgbClr val="0D0D0D"/>
                          </a:solidFill>
                          <a:latin typeface="Arial" panose="020B0604020202020204" pitchFamily="34" charset="0"/>
                          <a:cs typeface="Arial" panose="020B0604020202020204" pitchFamily="34" charset="0"/>
                        </a:rPr>
                        <a:t>56%</a:t>
                      </a:r>
                    </a:p>
                  </a:txBody>
                  <a:tcPr anchor="ctr">
                    <a:solidFill>
                      <a:schemeClr val="bg1"/>
                    </a:solidFill>
                  </a:tcPr>
                </a:tc>
                <a:tc>
                  <a:txBody>
                    <a:bodyPr/>
                    <a:lstStyle/>
                    <a:p>
                      <a:pPr algn="ctr"/>
                      <a:r>
                        <a:rPr lang="en-GB" sz="1000" b="0">
                          <a:solidFill>
                            <a:srgbClr val="0D0D0D"/>
                          </a:solidFill>
                          <a:latin typeface="Arial" panose="020B0604020202020204" pitchFamily="34" charset="0"/>
                          <a:cs typeface="Arial" panose="020B0604020202020204" pitchFamily="34" charset="0"/>
                        </a:rPr>
                        <a:t>69.4% (Sept)</a:t>
                      </a:r>
                    </a:p>
                  </a:txBody>
                  <a:tcPr anchor="ctr">
                    <a:solidFill>
                      <a:srgbClr val="92D050"/>
                    </a:solidFill>
                  </a:tcPr>
                </a:tc>
                <a:tc>
                  <a:txBody>
                    <a:bodyPr/>
                    <a:lstStyle/>
                    <a:p>
                      <a:pPr algn="ctr"/>
                      <a:r>
                        <a:rPr lang="en-GB" sz="1000" b="0">
                          <a:solidFill>
                            <a:srgbClr val="0D0D0D"/>
                          </a:solidFill>
                          <a:latin typeface="Arial" panose="020B0604020202020204" pitchFamily="34" charset="0"/>
                          <a:cs typeface="Arial" panose="020B0604020202020204" pitchFamily="34" charset="0"/>
                        </a:rPr>
                        <a:t>90% (Dec)</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lang="en-GB" sz="1600" b="0">
                        <a:solidFill>
                          <a:srgbClr val="00B050"/>
                        </a:solidFill>
                        <a:latin typeface="Arial"/>
                        <a:cs typeface="Arial"/>
                      </a:endParaRPr>
                    </a:p>
                  </a:txBody>
                  <a:tcPr anchor="ctr">
                    <a:solidFill>
                      <a:schemeClr val="bg1"/>
                    </a:solidFill>
                  </a:tcPr>
                </a:tc>
                <a:extLst>
                  <a:ext uri="{0D108BD9-81ED-4DB2-BD59-A6C34878D82A}">
                    <a16:rowId xmlns:a16="http://schemas.microsoft.com/office/drawing/2014/main" val="3291333917"/>
                  </a:ext>
                </a:extLst>
              </a:tr>
              <a:tr h="239035">
                <a:tc>
                  <a:txBody>
                    <a:bodyPr/>
                    <a:lstStyle/>
                    <a:p>
                      <a:r>
                        <a:rPr lang="en-US" sz="1000" b="0">
                          <a:latin typeface="Arial" panose="020B0604020202020204" pitchFamily="34" charset="0"/>
                          <a:cs typeface="Arial" panose="020B0604020202020204" pitchFamily="34" charset="0"/>
                        </a:rPr>
                        <a:t>(N3) Data Quality Maturity Index (DQMI)  MHSDS dataset score - reported quarterly</a:t>
                      </a:r>
                      <a:endParaRPr lang="en-GB" sz="1000" b="0">
                        <a:latin typeface="Arial" panose="020B0604020202020204" pitchFamily="34" charset="0"/>
                        <a:cs typeface="Arial" panose="020B0604020202020204" pitchFamily="34" charset="0"/>
                      </a:endParaRPr>
                    </a:p>
                  </a:txBody>
                  <a:tcPr anchor="ctr"/>
                </a:tc>
                <a:tc>
                  <a:txBody>
                    <a:bodyPr/>
                    <a:lstStyle/>
                    <a:p>
                      <a:pPr algn="ctr"/>
                      <a:r>
                        <a:rPr lang="en-GB" sz="1000" b="0">
                          <a:solidFill>
                            <a:schemeClr val="tx1"/>
                          </a:solidFill>
                          <a:latin typeface="Arial" panose="020B0604020202020204" pitchFamily="34" charset="0"/>
                          <a:cs typeface="Arial" panose="020B0604020202020204" pitchFamily="34" charset="0"/>
                        </a:rPr>
                        <a:t>95%</a:t>
                      </a:r>
                    </a:p>
                  </a:txBody>
                  <a:tcPr anchor="ctr">
                    <a:solidFill>
                      <a:schemeClr val="accent5">
                        <a:lumMod val="20000"/>
                        <a:lumOff val="80000"/>
                      </a:schemeClr>
                    </a:solidFill>
                  </a:tcPr>
                </a:tc>
                <a:tc>
                  <a:txBody>
                    <a:bodyPr/>
                    <a:lstStyle/>
                    <a:p>
                      <a:pPr algn="ctr"/>
                      <a:r>
                        <a:rPr lang="en-GB" sz="1000" b="0">
                          <a:solidFill>
                            <a:schemeClr val="tx1"/>
                          </a:solidFill>
                          <a:latin typeface="Arial" panose="020B0604020202020204" pitchFamily="34" charset="0"/>
                          <a:cs typeface="Arial" panose="020B0604020202020204" pitchFamily="34" charset="0"/>
                        </a:rPr>
                        <a:t>68.4% (Jun)</a:t>
                      </a:r>
                    </a:p>
                  </a:txBody>
                  <a:tcPr anchor="ctr">
                    <a:solidFill>
                      <a:srgbClr val="FA7660"/>
                    </a:solidFill>
                  </a:tcPr>
                </a:tc>
                <a:tc>
                  <a:txBody>
                    <a:bodyPr/>
                    <a:lstStyle/>
                    <a:p>
                      <a:pPr algn="ctr"/>
                      <a:r>
                        <a:rPr lang="en-GB" sz="1000" b="0">
                          <a:solidFill>
                            <a:schemeClr val="tx1"/>
                          </a:solidFill>
                          <a:latin typeface="Arial" panose="020B0604020202020204" pitchFamily="34" charset="0"/>
                          <a:cs typeface="Arial" panose="020B0604020202020204" pitchFamily="34" charset="0"/>
                        </a:rPr>
                        <a:t>97.6% (Sept)</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lang="en-GB" sz="1600" b="0">
                        <a:solidFill>
                          <a:srgbClr val="00B050"/>
                        </a:solidFill>
                        <a:latin typeface="Arial"/>
                        <a:cs typeface="Arial"/>
                      </a:endParaRPr>
                    </a:p>
                  </a:txBody>
                  <a:tcPr anchor="ctr">
                    <a:solidFill>
                      <a:schemeClr val="accent5">
                        <a:lumMod val="20000"/>
                        <a:lumOff val="80000"/>
                      </a:schemeClr>
                    </a:solidFill>
                  </a:tcPr>
                </a:tc>
                <a:extLst>
                  <a:ext uri="{0D108BD9-81ED-4DB2-BD59-A6C34878D82A}">
                    <a16:rowId xmlns:a16="http://schemas.microsoft.com/office/drawing/2014/main" val="3920255297"/>
                  </a:ext>
                </a:extLst>
              </a:tr>
              <a:tr h="239035">
                <a:tc>
                  <a:txBody>
                    <a:bodyPr/>
                    <a:lstStyle/>
                    <a:p>
                      <a:r>
                        <a:rPr lang="en-US" sz="1000" b="0">
                          <a:latin typeface="Arial"/>
                          <a:cs typeface="Arial"/>
                        </a:rPr>
                        <a:t>(N4) IAPT - Percentage of people completing a course of IAPT treatment moving to recovery (quarterly)</a:t>
                      </a:r>
                      <a:endParaRPr lang="en-GB" sz="1000" b="0">
                        <a:latin typeface="Arial"/>
                        <a:cs typeface="Arial"/>
                      </a:endParaRPr>
                    </a:p>
                  </a:txBody>
                  <a:tcPr anchor="ctr"/>
                </a:tc>
                <a:tc>
                  <a:txBody>
                    <a:bodyPr/>
                    <a:lstStyle/>
                    <a:p>
                      <a:pPr algn="ctr"/>
                      <a:r>
                        <a:rPr lang="en-GB" sz="1000" b="0">
                          <a:solidFill>
                            <a:schemeClr val="tx1"/>
                          </a:solidFill>
                          <a:latin typeface="Arial" panose="020B0604020202020204" pitchFamily="34" charset="0"/>
                          <a:cs typeface="Arial" panose="020B0604020202020204" pitchFamily="34" charset="0"/>
                        </a:rPr>
                        <a:t>50%</a:t>
                      </a:r>
                    </a:p>
                  </a:txBody>
                  <a:tcPr anchor="ctr">
                    <a:solidFill>
                      <a:schemeClr val="bg1"/>
                    </a:solidFill>
                  </a:tcPr>
                </a:tc>
                <a:tc>
                  <a:txBody>
                    <a:bodyPr/>
                    <a:lstStyle/>
                    <a:p>
                      <a:pPr algn="ctr"/>
                      <a:r>
                        <a:rPr lang="en-GB" sz="1000" b="0">
                          <a:solidFill>
                            <a:schemeClr val="tx1"/>
                          </a:solidFill>
                          <a:latin typeface="Arial" panose="020B0604020202020204" pitchFamily="34" charset="0"/>
                          <a:cs typeface="Arial" panose="020B0604020202020204" pitchFamily="34" charset="0"/>
                        </a:rPr>
                        <a:t>45.6% (Dec)</a:t>
                      </a:r>
                    </a:p>
                  </a:txBody>
                  <a:tcPr anchor="ctr">
                    <a:solidFill>
                      <a:srgbClr val="FFC000"/>
                    </a:solidFill>
                  </a:tcPr>
                </a:tc>
                <a:tc>
                  <a:txBody>
                    <a:bodyPr/>
                    <a:lstStyle/>
                    <a:p>
                      <a:pPr algn="ctr"/>
                      <a:r>
                        <a:rPr lang="en-GB" sz="1000" b="0">
                          <a:solidFill>
                            <a:schemeClr val="tx1"/>
                          </a:solidFill>
                          <a:latin typeface="Arial" panose="020B0604020202020204" pitchFamily="34" charset="0"/>
                          <a:cs typeface="Arial" panose="020B0604020202020204" pitchFamily="34" charset="0"/>
                        </a:rPr>
                        <a:t>50.5% (Dec)</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00B050"/>
                          </a:solidFill>
                          <a:effectLst/>
                          <a:uLnTx/>
                          <a:uFillTx/>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kumimoji="0" lang="en-GB" sz="1600" b="0" i="0" u="none" strike="noStrike" kern="1200" cap="none" spc="0" normalizeH="0" baseline="0" noProof="0">
                        <a:ln>
                          <a:noFill/>
                        </a:ln>
                        <a:solidFill>
                          <a:srgbClr val="00B050"/>
                        </a:solidFill>
                        <a:effectLst/>
                        <a:uLnTx/>
                        <a:uFillTx/>
                        <a:latin typeface="Arial"/>
                        <a:ea typeface="+mn-ea"/>
                        <a:cs typeface="Arial"/>
                      </a:endParaRPr>
                    </a:p>
                  </a:txBody>
                  <a:tcPr anchor="ctr">
                    <a:noFill/>
                  </a:tcPr>
                </a:tc>
                <a:extLst>
                  <a:ext uri="{0D108BD9-81ED-4DB2-BD59-A6C34878D82A}">
                    <a16:rowId xmlns:a16="http://schemas.microsoft.com/office/drawing/2014/main" val="2708422499"/>
                  </a:ext>
                </a:extLst>
              </a:tr>
              <a:tr h="388432">
                <a:tc>
                  <a:txBody>
                    <a:bodyPr/>
                    <a:lstStyle/>
                    <a:p>
                      <a:pPr algn="l"/>
                      <a:r>
                        <a:rPr lang="en-US" sz="1000" b="0" kern="1200">
                          <a:solidFill>
                            <a:schemeClr val="tx1"/>
                          </a:solidFill>
                          <a:latin typeface="Arial" panose="020B0604020202020204" pitchFamily="34" charset="0"/>
                          <a:ea typeface="+mn-ea"/>
                          <a:cs typeface="Arial" panose="020B0604020202020204" pitchFamily="34" charset="0"/>
                        </a:rPr>
                        <a:t>(N5) IAPT - Percentage of people waiting six weeks or less from referral to entering a course of talking treatment under Improving Access to Psychological Therapies (IAPT)</a:t>
                      </a:r>
                      <a:endParaRPr lang="en-GB" sz="1000" b="0" kern="1200">
                        <a:solidFill>
                          <a:schemeClr val="tx1"/>
                        </a:solidFill>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tc>
                  <a:txBody>
                    <a:bodyPr/>
                    <a:lstStyle/>
                    <a:p>
                      <a:pPr algn="ctr"/>
                      <a:r>
                        <a:rPr lang="en-GB" sz="1000" b="0">
                          <a:latin typeface="Arial" panose="020B0604020202020204" pitchFamily="34" charset="0"/>
                          <a:cs typeface="Arial" panose="020B0604020202020204" pitchFamily="34" charset="0"/>
                        </a:rPr>
                        <a:t>75%</a:t>
                      </a:r>
                    </a:p>
                  </a:txBody>
                  <a:tcPr anchor="ctr">
                    <a:solidFill>
                      <a:schemeClr val="accent5">
                        <a:lumMod val="20000"/>
                        <a:lumOff val="80000"/>
                      </a:schemeClr>
                    </a:solidFill>
                  </a:tcPr>
                </a:tc>
                <a:tc>
                  <a:txBody>
                    <a:bodyPr/>
                    <a:lstStyle/>
                    <a:p>
                      <a:pPr algn="ctr"/>
                      <a:r>
                        <a:rPr lang="en-GB" sz="1000" b="0">
                          <a:latin typeface="Arial" panose="020B0604020202020204" pitchFamily="34" charset="0"/>
                          <a:cs typeface="Arial" panose="020B0604020202020204" pitchFamily="34" charset="0"/>
                        </a:rPr>
                        <a:t>90.8% (Nov)</a:t>
                      </a:r>
                    </a:p>
                  </a:txBody>
                  <a:tcPr anchor="ctr">
                    <a:solidFill>
                      <a:srgbClr val="92D050"/>
                    </a:solidFill>
                  </a:tcPr>
                </a:tc>
                <a:tc>
                  <a:txBody>
                    <a:bodyPr/>
                    <a:lstStyle/>
                    <a:p>
                      <a:pPr algn="ctr"/>
                      <a:r>
                        <a:rPr lang="en-GB" sz="1000" b="0">
                          <a:latin typeface="Arial" panose="020B0604020202020204" pitchFamily="34" charset="0"/>
                          <a:cs typeface="Arial" panose="020B0604020202020204" pitchFamily="34" charset="0"/>
                        </a:rPr>
                        <a:t>98.8% (Nov)</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lang="en-GB" sz="1600" b="0">
                        <a:solidFill>
                          <a:srgbClr val="00B050"/>
                        </a:solidFill>
                        <a:latin typeface="Arial"/>
                        <a:cs typeface="Arial"/>
                      </a:endParaRPr>
                    </a:p>
                  </a:txBody>
                  <a:tcPr anchor="ctr">
                    <a:solidFill>
                      <a:schemeClr val="accent5">
                        <a:lumMod val="20000"/>
                        <a:lumOff val="80000"/>
                      </a:schemeClr>
                    </a:solidFill>
                  </a:tcPr>
                </a:tc>
                <a:extLst>
                  <a:ext uri="{0D108BD9-81ED-4DB2-BD59-A6C34878D82A}">
                    <a16:rowId xmlns:a16="http://schemas.microsoft.com/office/drawing/2014/main" val="246101900"/>
                  </a:ext>
                </a:extLst>
              </a:tr>
              <a:tr h="239035">
                <a:tc>
                  <a:txBody>
                    <a:bodyPr/>
                    <a:lstStyle/>
                    <a:p>
                      <a:pPr algn="l"/>
                      <a:r>
                        <a:rPr lang="en-US" sz="1000" b="0" kern="1200">
                          <a:solidFill>
                            <a:schemeClr val="tx1"/>
                          </a:solidFill>
                          <a:latin typeface="Arial" panose="020B0604020202020204" pitchFamily="34" charset="0"/>
                          <a:ea typeface="+mn-ea"/>
                          <a:cs typeface="Arial" panose="020B0604020202020204" pitchFamily="34" charset="0"/>
                        </a:rPr>
                        <a:t>(N6) IAPT - 18 weeks or less from referral to entering a course of talking treatment under IAPT</a:t>
                      </a:r>
                      <a:endParaRPr lang="en-GB" sz="1000" b="0" kern="1200">
                        <a:solidFill>
                          <a:schemeClr val="tx1"/>
                        </a:solidFill>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algn="ctr"/>
                      <a:r>
                        <a:rPr lang="en-GB" sz="1000" b="0">
                          <a:latin typeface="Arial" panose="020B0604020202020204" pitchFamily="34" charset="0"/>
                          <a:cs typeface="Arial" panose="020B0604020202020204" pitchFamily="34" charset="0"/>
                        </a:rPr>
                        <a:t>95%</a:t>
                      </a:r>
                    </a:p>
                  </a:txBody>
                  <a:tcPr anchor="ctr">
                    <a:solidFill>
                      <a:schemeClr val="bg1"/>
                    </a:solidFill>
                  </a:tcPr>
                </a:tc>
                <a:tc>
                  <a:txBody>
                    <a:bodyPr/>
                    <a:lstStyle/>
                    <a:p>
                      <a:pPr algn="ctr"/>
                      <a:r>
                        <a:rPr lang="en-GB" sz="1000" b="0">
                          <a:latin typeface="Arial" panose="020B0604020202020204" pitchFamily="34" charset="0"/>
                          <a:cs typeface="Arial" panose="020B0604020202020204" pitchFamily="34" charset="0"/>
                        </a:rPr>
                        <a:t>98.5% (Nov)</a:t>
                      </a:r>
                    </a:p>
                  </a:txBody>
                  <a:tcPr anchor="ctr">
                    <a:solidFill>
                      <a:srgbClr val="92D050"/>
                    </a:solidFill>
                  </a:tcPr>
                </a:tc>
                <a:tc>
                  <a:txBody>
                    <a:bodyPr/>
                    <a:lstStyle/>
                    <a:p>
                      <a:pPr algn="ctr"/>
                      <a:r>
                        <a:rPr lang="en-GB" sz="1000" b="0">
                          <a:latin typeface="Arial" panose="020B0604020202020204" pitchFamily="34" charset="0"/>
                          <a:cs typeface="Arial" panose="020B0604020202020204" pitchFamily="34" charset="0"/>
                        </a:rPr>
                        <a:t>100% (Nov)</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lang="en-GB" sz="1600" b="0">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371416246"/>
                  </a:ext>
                </a:extLst>
              </a:tr>
              <a:tr h="239035">
                <a:tc>
                  <a:txBody>
                    <a:bodyPr/>
                    <a:lstStyle/>
                    <a:p>
                      <a:pPr algn="l"/>
                      <a:r>
                        <a:rPr lang="en-US" sz="1000" b="0" kern="1200">
                          <a:solidFill>
                            <a:schemeClr val="tx1"/>
                          </a:solidFill>
                          <a:latin typeface="Arial" panose="020B0604020202020204" pitchFamily="34" charset="0"/>
                          <a:ea typeface="+mn-ea"/>
                          <a:cs typeface="Arial" panose="020B0604020202020204" pitchFamily="34" charset="0"/>
                        </a:rPr>
                        <a:t>(N7a) Inappropriate out-of-area placements (OAPs) for adult mental health services - OAP bed days used (Bucks) – local figures</a:t>
                      </a:r>
                      <a:endParaRPr lang="en-GB" sz="1000" b="0" kern="1200">
                        <a:solidFill>
                          <a:schemeClr val="tx1"/>
                        </a:solidFill>
                        <a:latin typeface="Arial" panose="020B0604020202020204" pitchFamily="34" charset="0"/>
                        <a:ea typeface="+mn-ea"/>
                        <a:cs typeface="Arial" panose="020B0604020202020204" pitchFamily="34" charset="0"/>
                      </a:endParaRPr>
                    </a:p>
                  </a:txBody>
                  <a:tcPr anchor="ctr">
                    <a:solidFill>
                      <a:schemeClr val="accent5">
                        <a:lumMod val="20000"/>
                        <a:lumOff val="80000"/>
                      </a:schemeClr>
                    </a:solidFill>
                  </a:tcPr>
                </a:tc>
                <a:tc>
                  <a:txBody>
                    <a:bodyPr/>
                    <a:lstStyle/>
                    <a:p>
                      <a:pPr algn="ctr"/>
                      <a:r>
                        <a:rPr lang="en-GB" sz="1000" b="0">
                          <a:latin typeface="Arial" panose="020B0604020202020204" pitchFamily="34" charset="0"/>
                          <a:cs typeface="Arial" panose="020B0604020202020204" pitchFamily="34" charset="0"/>
                        </a:rPr>
                        <a:t>0</a:t>
                      </a:r>
                    </a:p>
                  </a:txBody>
                  <a:tcPr anchor="ctr">
                    <a:solidFill>
                      <a:schemeClr val="accent5">
                        <a:lumMod val="20000"/>
                        <a:lumOff val="80000"/>
                      </a:schemeClr>
                    </a:solidFill>
                  </a:tcPr>
                </a:tc>
                <a:tc>
                  <a:txBody>
                    <a:bodyPr/>
                    <a:lstStyle/>
                    <a:p>
                      <a:pPr algn="ctr"/>
                      <a:r>
                        <a:rPr lang="en-GB" sz="1000" b="0">
                          <a:latin typeface="Arial"/>
                          <a:cs typeface="Arial"/>
                        </a:rPr>
                        <a:t>n/a</a:t>
                      </a:r>
                    </a:p>
                  </a:txBody>
                  <a:tcPr anchor="ctr">
                    <a:solidFill>
                      <a:schemeClr val="bg1">
                        <a:lumMod val="85000"/>
                      </a:schemeClr>
                    </a:solidFill>
                  </a:tcPr>
                </a:tc>
                <a:tc>
                  <a:txBody>
                    <a:bodyPr/>
                    <a:lstStyle/>
                    <a:p>
                      <a:pPr algn="ctr"/>
                      <a:r>
                        <a:rPr lang="en-GB" sz="1000" b="0">
                          <a:latin typeface="Arial" panose="020B0604020202020204" pitchFamily="34" charset="0"/>
                          <a:cs typeface="Arial" panose="020B0604020202020204" pitchFamily="34" charset="0"/>
                        </a:rPr>
                        <a:t>0 (Feb)</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lang="en-GB" sz="1600" b="0">
                        <a:latin typeface="Arial" panose="020B0604020202020204" pitchFamily="34" charset="0"/>
                        <a:cs typeface="Arial" panose="020B0604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3008895875"/>
                  </a:ext>
                </a:extLst>
              </a:tr>
              <a:tr h="241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a:solidFill>
                            <a:schemeClr val="tx1"/>
                          </a:solidFill>
                          <a:latin typeface="Arial" panose="020B0604020202020204" pitchFamily="34" charset="0"/>
                          <a:ea typeface="+mn-ea"/>
                          <a:cs typeface="Arial" panose="020B0604020202020204" pitchFamily="34" charset="0"/>
                        </a:rPr>
                        <a:t>(N7b) Inappropriate out-of-area placements (OAPs) for adult mental health services – OAP bed days used (Oxon) – local figures</a:t>
                      </a:r>
                      <a:endParaRPr lang="en-GB" sz="1000" b="0" kern="1200">
                        <a:solidFill>
                          <a:schemeClr val="tx1"/>
                        </a:solidFill>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algn="ctr"/>
                      <a:r>
                        <a:rPr lang="en-GB" sz="1000" b="0">
                          <a:latin typeface="Arial" panose="020B0604020202020204" pitchFamily="34" charset="0"/>
                          <a:cs typeface="Arial" panose="020B0604020202020204" pitchFamily="34" charset="0"/>
                        </a:rPr>
                        <a:t>0</a:t>
                      </a:r>
                    </a:p>
                  </a:txBody>
                  <a:tcPr anchor="ctr">
                    <a:solidFill>
                      <a:schemeClr val="bg1"/>
                    </a:solidFill>
                  </a:tcPr>
                </a:tc>
                <a:tc>
                  <a:txBody>
                    <a:bodyPr/>
                    <a:lstStyle/>
                    <a:p>
                      <a:pPr algn="ctr"/>
                      <a:r>
                        <a:rPr lang="en-GB" sz="1000" b="0">
                          <a:latin typeface="Arial"/>
                          <a:cs typeface="Arial"/>
                        </a:rPr>
                        <a:t>n/a</a:t>
                      </a:r>
                      <a:endParaRPr lang="en-GB" sz="1000" b="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000" b="0">
                          <a:latin typeface="Arial" panose="020B0604020202020204" pitchFamily="34" charset="0"/>
                          <a:cs typeface="Arial" panose="020B0604020202020204" pitchFamily="34" charset="0"/>
                        </a:rPr>
                        <a:t>84 (Feb)</a:t>
                      </a:r>
                    </a:p>
                  </a:txBody>
                  <a:tcPr anchor="ctr">
                    <a:solidFill>
                      <a:srgbClr val="FA7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82A08"/>
                          </a:solidFill>
                          <a:latin typeface="Arial" panose="020B0604020202020204" pitchFamily="34" charset="0"/>
                          <a:ea typeface="Segoe UI Emoji" panose="020B0502040204020203" pitchFamily="34" charset="0"/>
                          <a:cs typeface="Arial" panose="020B0604020202020204" pitchFamily="34" charset="0"/>
                          <a:sym typeface="Wingdings" panose="05000000000000000000" pitchFamily="2" charset="2"/>
                        </a:rPr>
                        <a:t></a:t>
                      </a:r>
                      <a:endParaRPr lang="en-GB" sz="1600" b="0">
                        <a:solidFill>
                          <a:srgbClr val="F82A08"/>
                        </a:solidFill>
                        <a:latin typeface="Arial"/>
                        <a:cs typeface="Arial"/>
                      </a:endParaRPr>
                    </a:p>
                  </a:txBody>
                  <a:tcPr anchor="ctr">
                    <a:solidFill>
                      <a:schemeClr val="bg1"/>
                    </a:solidFill>
                  </a:tcPr>
                </a:tc>
                <a:extLst>
                  <a:ext uri="{0D108BD9-81ED-4DB2-BD59-A6C34878D82A}">
                    <a16:rowId xmlns:a16="http://schemas.microsoft.com/office/drawing/2014/main" val="1658911830"/>
                  </a:ext>
                </a:extLst>
              </a:tr>
            </a:tbl>
          </a:graphicData>
        </a:graphic>
      </p:graphicFrame>
      <p:graphicFrame>
        <p:nvGraphicFramePr>
          <p:cNvPr id="14" name="Table 5">
            <a:extLst>
              <a:ext uri="{FF2B5EF4-FFF2-40B4-BE49-F238E27FC236}">
                <a16:creationId xmlns:a16="http://schemas.microsoft.com/office/drawing/2014/main" id="{89DF47B7-1542-43F0-A3FA-E544C89F22CC}"/>
              </a:ext>
            </a:extLst>
          </p:cNvPr>
          <p:cNvGraphicFramePr>
            <a:graphicFrameLocks noGrp="1"/>
          </p:cNvGraphicFramePr>
          <p:nvPr>
            <p:extLst>
              <p:ext uri="{D42A27DB-BD31-4B8C-83A1-F6EECF244321}">
                <p14:modId xmlns:p14="http://schemas.microsoft.com/office/powerpoint/2010/main" val="297120345"/>
              </p:ext>
            </p:extLst>
          </p:nvPr>
        </p:nvGraphicFramePr>
        <p:xfrm>
          <a:off x="242223" y="4418820"/>
          <a:ext cx="8638992" cy="1402080"/>
        </p:xfrm>
        <a:graphic>
          <a:graphicData uri="http://schemas.openxmlformats.org/drawingml/2006/table">
            <a:tbl>
              <a:tblPr firstRow="1" bandRow="1">
                <a:tableStyleId>{5FD0F851-EC5A-4D38-B0AD-8093EC10F338}</a:tableStyleId>
              </a:tblPr>
              <a:tblGrid>
                <a:gridCol w="8638992">
                  <a:extLst>
                    <a:ext uri="{9D8B030D-6E8A-4147-A177-3AD203B41FA5}">
                      <a16:colId xmlns:a16="http://schemas.microsoft.com/office/drawing/2014/main" val="978586781"/>
                    </a:ext>
                  </a:extLst>
                </a:gridCol>
              </a:tblGrid>
              <a:tr h="164490">
                <a:tc>
                  <a:txBody>
                    <a:bodyPr/>
                    <a:lstStyle/>
                    <a:p>
                      <a:r>
                        <a:rPr lang="en-GB" sz="1000" b="1" i="0" u="none">
                          <a:latin typeface="Arial" panose="020B0604020202020204" pitchFamily="34" charset="0"/>
                          <a:cs typeface="Arial" panose="020B0604020202020204" pitchFamily="34" charset="0"/>
                        </a:rPr>
                        <a:t>Executive Summary: </a:t>
                      </a:r>
                      <a:r>
                        <a:rPr lang="en-GB" sz="1000" b="0" i="0" u="none">
                          <a:latin typeface="Arial" panose="020B0604020202020204" pitchFamily="34" charset="0"/>
                          <a:cs typeface="Arial" panose="020B0604020202020204" pitchFamily="34" charset="0"/>
                        </a:rPr>
                        <a:t>Martyn Ward, Director of Digital and Transformation | </a:t>
                      </a:r>
                      <a:r>
                        <a:rPr lang="en-GB" sz="1000" b="1" i="0" u="none">
                          <a:latin typeface="Arial" panose="020B0604020202020204" pitchFamily="34" charset="0"/>
                          <a:cs typeface="Arial" panose="020B0604020202020204" pitchFamily="34" charset="0"/>
                        </a:rPr>
                        <a:t>Narrative updated</a:t>
                      </a:r>
                      <a:r>
                        <a:rPr lang="en-GB" sz="1000" b="0" i="0" u="none">
                          <a:latin typeface="Arial" panose="020B0604020202020204" pitchFamily="34" charset="0"/>
                          <a:cs typeface="Arial" panose="020B0604020202020204" pitchFamily="34" charset="0"/>
                        </a:rPr>
                        <a:t>: 10 March 2022</a:t>
                      </a:r>
                    </a:p>
                  </a:txBody>
                  <a:tcPr/>
                </a:tc>
                <a:extLst>
                  <a:ext uri="{0D108BD9-81ED-4DB2-BD59-A6C34878D82A}">
                    <a16:rowId xmlns:a16="http://schemas.microsoft.com/office/drawing/2014/main" val="711604409"/>
                  </a:ext>
                </a:extLst>
              </a:tr>
              <a:tr h="108974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About:  </a:t>
                      </a:r>
                      <a:r>
                        <a:rPr kumimoji="0" lang="en-GB" altLang="en-US" sz="1000" b="0" i="0" u="none" strike="noStrike" cap="none" normalizeH="0" baseline="0">
                          <a:ln>
                            <a:noFill/>
                          </a:ln>
                          <a:solidFill>
                            <a:srgbClr val="000000"/>
                          </a:solidFill>
                          <a:effectLst/>
                          <a:latin typeface="Arial"/>
                          <a:ea typeface="Calibri" panose="020F0502020204030204" pitchFamily="34" charset="0"/>
                          <a:cs typeface="Arial"/>
                        </a:rPr>
                        <a:t>The NHS Oversight Framework replaced the provider </a:t>
                      </a:r>
                      <a:r>
                        <a:rPr kumimoji="0" lang="en-GB" altLang="en-US" sz="1000" b="0" i="0" u="none" strike="noStrike" cap="none" normalizeH="0" baseline="0">
                          <a:ln>
                            <a:noFill/>
                          </a:ln>
                          <a:solidFill>
                            <a:srgbClr val="000000"/>
                          </a:solidFill>
                          <a:effectLst/>
                          <a:latin typeface="Arial"/>
                          <a:ea typeface="Calibri" panose="020F0502020204030204" pitchFamily="34" charset="0"/>
                          <a:cs typeface="Arial"/>
                          <a:hlinkClick r:id="rId2"/>
                        </a:rPr>
                        <a:t>Single Oversight Framework</a:t>
                      </a:r>
                      <a:r>
                        <a:rPr kumimoji="0" lang="en-GB" altLang="en-US" sz="1000" b="0" i="0" u="none" strike="noStrike" cap="none" normalizeH="0" baseline="0">
                          <a:ln>
                            <a:noFill/>
                          </a:ln>
                          <a:solidFill>
                            <a:srgbClr val="000000"/>
                          </a:solidFill>
                          <a:effectLst/>
                          <a:latin typeface="Arial"/>
                          <a:ea typeface="Calibri" panose="020F0502020204030204" pitchFamily="34" charset="0"/>
                          <a:cs typeface="Arial"/>
                        </a:rPr>
                        <a:t> and the clinical commissioning group (CCG) </a:t>
                      </a:r>
                      <a:r>
                        <a:rPr kumimoji="0" lang="en-GB" altLang="en-US" sz="1000" b="0" i="0" u="none" strike="noStrike" cap="none" normalizeH="0" baseline="0">
                          <a:ln>
                            <a:noFill/>
                          </a:ln>
                          <a:solidFill>
                            <a:srgbClr val="000000"/>
                          </a:solidFill>
                          <a:effectLst/>
                          <a:latin typeface="Arial"/>
                          <a:ea typeface="Calibri" panose="020F0502020204030204" pitchFamily="34" charset="0"/>
                          <a:cs typeface="Arial"/>
                          <a:hlinkClick r:id="rId3"/>
                        </a:rPr>
                        <a:t>Improvement and Assessment Framework (IAF)</a:t>
                      </a:r>
                      <a:r>
                        <a:rPr kumimoji="0" lang="en-GB" altLang="en-US" sz="1000" b="0" i="0" u="none" strike="noStrike" cap="none" normalizeH="0" baseline="0">
                          <a:ln>
                            <a:noFill/>
                          </a:ln>
                          <a:solidFill>
                            <a:srgbClr val="000000"/>
                          </a:solidFill>
                          <a:effectLst/>
                          <a:latin typeface="Arial"/>
                          <a:ea typeface="Calibri" panose="020F0502020204030204" pitchFamily="34" charset="0"/>
                          <a:cs typeface="Arial"/>
                        </a:rPr>
                        <a:t> in 2019/20 and informs assessment of providers.</a:t>
                      </a:r>
                      <a:r>
                        <a:rPr lang="en-GB" altLang="en-US" sz="1000" b="0" i="0" u="none" strike="noStrike" cap="none" normalizeH="0" baseline="0">
                          <a:ln>
                            <a:noFill/>
                          </a:ln>
                          <a:solidFill>
                            <a:srgbClr val="000000"/>
                          </a:solidFill>
                          <a:effectLst/>
                          <a:latin typeface="Arial"/>
                          <a:ea typeface="Calibri" panose="020F0502020204030204" pitchFamily="34" charset="0"/>
                          <a:cs typeface="Arial"/>
                        </a:rPr>
                        <a:t> </a:t>
                      </a:r>
                      <a:r>
                        <a:rPr kumimoji="0" lang="en-GB" altLang="en-US" sz="1000" b="0" i="0" u="none" strike="noStrike" cap="none" normalizeH="0" baseline="0">
                          <a:ln>
                            <a:noFill/>
                          </a:ln>
                          <a:solidFill>
                            <a:srgbClr val="000000"/>
                          </a:solidFill>
                          <a:effectLst/>
                          <a:latin typeface="Arial"/>
                          <a:ea typeface="Calibri" panose="020F0502020204030204" pitchFamily="34" charset="0"/>
                          <a:cs typeface="Arial"/>
                        </a:rPr>
                        <a:t> It is intended as a focal point for joint work, support and dialogue between NHS England and NHS Improvement, CCGs, providers and sustainability and transformation partnerships, and integrated care systems.</a:t>
                      </a:r>
                      <a:r>
                        <a:rPr lang="en-GB" altLang="en-US" sz="1000" b="0" i="0" u="none" strike="noStrike" cap="none" normalizeH="0" baseline="0">
                          <a:ln>
                            <a:noFill/>
                          </a:ln>
                          <a:solidFill>
                            <a:srgbClr val="000000"/>
                          </a:solidFill>
                          <a:effectLst/>
                          <a:latin typeface="Arial"/>
                          <a:ea typeface="Calibri" panose="020F0502020204030204" pitchFamily="34" charset="0"/>
                          <a:cs typeface="Arial"/>
                        </a:rPr>
                        <a:t> </a:t>
                      </a:r>
                      <a:r>
                        <a:rPr kumimoji="0" lang="en-GB" altLang="en-US" sz="1000" b="0" i="0" u="none" strike="noStrike" cap="none" normalizeH="0" baseline="0">
                          <a:ln>
                            <a:noFill/>
                          </a:ln>
                          <a:solidFill>
                            <a:srgbClr val="000000"/>
                          </a:solidFill>
                          <a:effectLst/>
                          <a:latin typeface="Arial"/>
                          <a:ea typeface="Calibri" panose="020F0502020204030204" pitchFamily="34" charset="0"/>
                          <a:cs typeface="Arial"/>
                        </a:rPr>
                        <a:t> </a:t>
                      </a:r>
                      <a:r>
                        <a:rPr kumimoji="0" lang="en-GB" altLang="en-US" sz="1000" b="0" i="0" u="none" strike="noStrike" cap="none" normalizeH="0" baseline="0">
                          <a:ln>
                            <a:noFill/>
                          </a:ln>
                          <a:solidFill>
                            <a:schemeClr val="tx1"/>
                          </a:solidFill>
                          <a:effectLst/>
                          <a:latin typeface="Arial"/>
                          <a:ea typeface="Calibri" panose="020F0502020204030204" pitchFamily="34" charset="0"/>
                          <a:cs typeface="Arial"/>
                        </a:rPr>
                        <a:t>The table above shows the Trust’s performance against the </a:t>
                      </a:r>
                      <a:r>
                        <a:rPr kumimoji="0" lang="en-GB" altLang="en-US" sz="1000" b="1" i="0" u="none" strike="noStrike" cap="none" normalizeH="0" baseline="0">
                          <a:ln>
                            <a:noFill/>
                          </a:ln>
                          <a:solidFill>
                            <a:schemeClr val="tx1"/>
                          </a:solidFill>
                          <a:effectLst/>
                          <a:latin typeface="Arial"/>
                          <a:ea typeface="Calibri" panose="020F0502020204030204" pitchFamily="34" charset="0"/>
                          <a:cs typeface="Arial"/>
                        </a:rPr>
                        <a:t>targeted</a:t>
                      </a:r>
                      <a:r>
                        <a:rPr kumimoji="0" lang="en-GB" altLang="en-US" sz="1000" b="0" i="0" u="none" strike="noStrike" cap="none" normalizeH="0" baseline="0">
                          <a:ln>
                            <a:noFill/>
                          </a:ln>
                          <a:solidFill>
                            <a:schemeClr val="tx1"/>
                          </a:solidFill>
                          <a:effectLst/>
                          <a:latin typeface="Arial"/>
                          <a:ea typeface="Calibri" panose="020F0502020204030204" pitchFamily="34" charset="0"/>
                          <a:cs typeface="Arial"/>
                        </a:rPr>
                        <a:t> </a:t>
                      </a:r>
                      <a:r>
                        <a:rPr lang="en-GB" altLang="en-US" sz="1000">
                          <a:latin typeface="Arial"/>
                          <a:ea typeface="Calibri" panose="020F0502020204030204" pitchFamily="34" charset="0"/>
                          <a:cs typeface="Arial"/>
                        </a:rPr>
                        <a:t>indicators</a:t>
                      </a:r>
                      <a:r>
                        <a:rPr kumimoji="0" lang="en-GB" altLang="en-US" sz="1000" b="0" i="0" u="none" strike="noStrike" cap="none" normalizeH="0" baseline="0">
                          <a:ln>
                            <a:noFill/>
                          </a:ln>
                          <a:solidFill>
                            <a:schemeClr val="tx1"/>
                          </a:solidFill>
                          <a:effectLst/>
                          <a:latin typeface="Arial"/>
                          <a:ea typeface="Calibri" panose="020F0502020204030204" pitchFamily="34" charset="0"/>
                          <a:cs typeface="Arial"/>
                        </a:rPr>
                        <a:t> in the framework. Areas of non-compliance are explained </a:t>
                      </a:r>
                      <a:r>
                        <a:rPr lang="en-GB" altLang="en-US" sz="1000" b="0" i="0" u="none" strike="noStrike" cap="none" normalizeH="0" baseline="0">
                          <a:ln>
                            <a:noFill/>
                          </a:ln>
                          <a:solidFill>
                            <a:schemeClr val="tx1"/>
                          </a:solidFill>
                          <a:effectLst/>
                          <a:latin typeface="Arial"/>
                          <a:ea typeface="Calibri" panose="020F0502020204030204" pitchFamily="34" charset="0"/>
                          <a:cs typeface="Arial"/>
                        </a:rPr>
                        <a:t>overleaf.</a:t>
                      </a:r>
                      <a:endParaRPr kumimoji="0" lang="en-GB" altLang="en-US" sz="1000" b="0" i="0" u="none" strike="noStrike" cap="none" normalizeH="0" baseline="0">
                        <a:ln>
                          <a:noFill/>
                        </a:ln>
                        <a:solidFill>
                          <a:schemeClr val="tx1"/>
                        </a:solidFill>
                        <a:effectLst/>
                        <a:latin typeface="Arial"/>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Performance: </a:t>
                      </a:r>
                      <a:r>
                        <a:rPr kumimoji="0"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Overall performance is good with all indicators consistently achieved over the past 12 months, with the exception of the number of inappropriate out of area placements Oxon.  Please see overleaf for more information on OAPs</a:t>
                      </a:r>
                      <a:endParaRPr lang="en-US" altLang="en-US" sz="1000" b="0">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166822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National Objective: areas of underperformance</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2786565373"/>
              </p:ext>
            </p:extLst>
          </p:nvPr>
        </p:nvGraphicFramePr>
        <p:xfrm>
          <a:off x="261864" y="3548678"/>
          <a:ext cx="8630336" cy="2194310"/>
        </p:xfrm>
        <a:graphic>
          <a:graphicData uri="http://schemas.openxmlformats.org/drawingml/2006/table">
            <a:tbl>
              <a:tblPr firstRow="1" bandRow="1">
                <a:tableStyleId>{5FD0F851-EC5A-4D38-B0AD-8093EC10F338}</a:tableStyleId>
              </a:tblPr>
              <a:tblGrid>
                <a:gridCol w="8630336">
                  <a:extLst>
                    <a:ext uri="{9D8B030D-6E8A-4147-A177-3AD203B41FA5}">
                      <a16:colId xmlns:a16="http://schemas.microsoft.com/office/drawing/2014/main" val="1178387086"/>
                    </a:ext>
                  </a:extLst>
                </a:gridCol>
              </a:tblGrid>
              <a:tr h="426470">
                <a:tc>
                  <a:txBody>
                    <a:bodyPr/>
                    <a:lstStyle/>
                    <a:p>
                      <a:r>
                        <a:rPr lang="en-GB" sz="1000" b="1" u="none">
                          <a:latin typeface="Arial"/>
                          <a:cs typeface="Arial"/>
                        </a:rPr>
                        <a:t>Executive Director commentary: </a:t>
                      </a:r>
                      <a:r>
                        <a:rPr lang="en-GB" sz="1000" b="0" u="none">
                          <a:latin typeface="Arial"/>
                          <a:cs typeface="Arial"/>
                        </a:rPr>
                        <a:t>Martyn Ward, Director of Strategy and CIO </a:t>
                      </a:r>
                    </a:p>
                    <a:p>
                      <a:r>
                        <a:rPr lang="en-GB" sz="1000" b="1" u="none">
                          <a:latin typeface="Arial"/>
                          <a:cs typeface="Arial"/>
                        </a:rPr>
                        <a:t>Narrative updated</a:t>
                      </a:r>
                      <a:r>
                        <a:rPr lang="en-GB" sz="1000" b="0" u="none">
                          <a:latin typeface="Arial"/>
                          <a:cs typeface="Arial"/>
                        </a:rPr>
                        <a:t>: 10 March 2022</a:t>
                      </a:r>
                      <a:endParaRPr lang="en-GB" sz="1000" b="0" i="0" u="none">
                        <a:latin typeface="Arial"/>
                        <a:cs typeface="Arial"/>
                      </a:endParaRPr>
                    </a:p>
                  </a:txBody>
                  <a:tcPr/>
                </a:tc>
                <a:extLst>
                  <a:ext uri="{0D108BD9-81ED-4DB2-BD59-A6C34878D82A}">
                    <a16:rowId xmlns:a16="http://schemas.microsoft.com/office/drawing/2014/main" val="711604409"/>
                  </a:ext>
                </a:extLst>
              </a:tr>
              <a:tr h="1680468">
                <a:tc>
                  <a:txBody>
                    <a:bodyPr/>
                    <a:lstStyle/>
                    <a:p>
                      <a:r>
                        <a:rPr lang="en-US" sz="1000" b="1">
                          <a:latin typeface="Arial"/>
                          <a:cs typeface="Arial"/>
                        </a:rPr>
                        <a:t>The issue and cause</a:t>
                      </a:r>
                    </a:p>
                    <a:p>
                      <a:r>
                        <a:rPr lang="en-US" sz="1000">
                          <a:latin typeface="Arial"/>
                          <a:cs typeface="Arial"/>
                        </a:rPr>
                        <a:t>The Trust achieved the OAPs target in December. The Trust continues to have reduced bed capacity as a result of Infection Prevention Control (IPC) guidance.  The Trust has been operating throughout the year with up to 15% less capacity in the Adult and Older Adult Mental Health wards.   The interim closure of beds has resulted in additional Out of Area placements which the Trust has mitigated by purchasing a block contract beds.  </a:t>
                      </a:r>
                    </a:p>
                    <a:p>
                      <a:endParaRPr lang="en-US" sz="1000">
                        <a:latin typeface="Arial" panose="020B0604020202020204" pitchFamily="34" charset="0"/>
                        <a:cs typeface="Arial" panose="020B0604020202020204" pitchFamily="34" charset="0"/>
                      </a:endParaRPr>
                    </a:p>
                    <a:p>
                      <a:r>
                        <a:rPr lang="en-US" sz="1000" b="1">
                          <a:latin typeface="Arial"/>
                          <a:cs typeface="Arial"/>
                        </a:rPr>
                        <a:t>The plan or mitigation</a:t>
                      </a:r>
                    </a:p>
                    <a:p>
                      <a:r>
                        <a:rPr lang="en-US" sz="1000">
                          <a:latin typeface="Arial"/>
                          <a:cs typeface="Arial"/>
                        </a:rPr>
                        <a:t>Following recent NHSE/I guidance the Trust has reviewed the use of OAPs and is assured that continuity of care principles are adhered to.  Reporting from April 2021 reflects this change and please note this change when viewing performance against historical trend.  </a:t>
                      </a:r>
                      <a:r>
                        <a:rPr lang="en-US" sz="1000" b="1">
                          <a:latin typeface="Arial"/>
                          <a:cs typeface="Arial"/>
                        </a:rPr>
                        <a:t>February 2022 locally reported usage was 0 OAP </a:t>
                      </a:r>
                      <a:r>
                        <a:rPr lang="en-US" sz="1000" b="1" err="1">
                          <a:latin typeface="Arial"/>
                          <a:cs typeface="Arial"/>
                        </a:rPr>
                        <a:t>beddays</a:t>
                      </a:r>
                      <a:r>
                        <a:rPr lang="en-US" sz="1000" b="1">
                          <a:latin typeface="Arial"/>
                          <a:cs typeface="Arial"/>
                        </a:rPr>
                        <a:t> in Bucks, and 84 OAP </a:t>
                      </a:r>
                      <a:r>
                        <a:rPr lang="en-US" sz="1000" b="1" err="1">
                          <a:latin typeface="Arial"/>
                          <a:cs typeface="Arial"/>
                        </a:rPr>
                        <a:t>beddays</a:t>
                      </a:r>
                      <a:r>
                        <a:rPr lang="en-US" sz="1000" b="1">
                          <a:latin typeface="Arial"/>
                          <a:cs typeface="Arial"/>
                        </a:rPr>
                        <a:t> in Oxon. </a:t>
                      </a:r>
                      <a:r>
                        <a:rPr lang="en-US" sz="1000">
                          <a:latin typeface="Arial"/>
                          <a:cs typeface="Arial"/>
                        </a:rPr>
                        <a:t>In April, changes to IPC guidance have allowed the facilitation of patients who have completed their 14-day period of isolation and are COVID negative to be repatriated to vacant Oxford Health beds. Therefore, </a:t>
                      </a:r>
                      <a:r>
                        <a:rPr lang="en-US" sz="1000" err="1">
                          <a:latin typeface="Arial"/>
                          <a:cs typeface="Arial"/>
                        </a:rPr>
                        <a:t>maximising</a:t>
                      </a:r>
                      <a:r>
                        <a:rPr lang="en-US" sz="1000">
                          <a:latin typeface="Arial"/>
                          <a:cs typeface="Arial"/>
                        </a:rPr>
                        <a:t> bed capacity and reducing the need to purchase further inappropriate OAP.</a:t>
                      </a:r>
                      <a:endParaRPr lang="en-GB" sz="1000">
                        <a:latin typeface="Arial"/>
                        <a:cs typeface="Arial"/>
                      </a:endParaRP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3666982329"/>
              </p:ext>
            </p:extLst>
          </p:nvPr>
        </p:nvGraphicFramePr>
        <p:xfrm>
          <a:off x="265190" y="604118"/>
          <a:ext cx="4284625" cy="792480"/>
        </p:xfrm>
        <a:graphic>
          <a:graphicData uri="http://schemas.openxmlformats.org/drawingml/2006/table">
            <a:tbl>
              <a:tblPr firstRow="1" bandRow="1">
                <a:tableStyleId>{5FD0F851-EC5A-4D38-B0AD-8093EC10F338}</a:tableStyleId>
              </a:tblPr>
              <a:tblGrid>
                <a:gridCol w="2938658">
                  <a:extLst>
                    <a:ext uri="{9D8B030D-6E8A-4147-A177-3AD203B41FA5}">
                      <a16:colId xmlns:a16="http://schemas.microsoft.com/office/drawing/2014/main" val="978586781"/>
                    </a:ext>
                  </a:extLst>
                </a:gridCol>
                <a:gridCol w="648072">
                  <a:extLst>
                    <a:ext uri="{9D8B030D-6E8A-4147-A177-3AD203B41FA5}">
                      <a16:colId xmlns:a16="http://schemas.microsoft.com/office/drawing/2014/main" val="3791762586"/>
                    </a:ext>
                  </a:extLst>
                </a:gridCol>
                <a:gridCol w="697895">
                  <a:extLst>
                    <a:ext uri="{9D8B030D-6E8A-4147-A177-3AD203B41FA5}">
                      <a16:colId xmlns:a16="http://schemas.microsoft.com/office/drawing/2014/main" val="2765054017"/>
                    </a:ext>
                  </a:extLst>
                </a:gridCol>
              </a:tblGrid>
              <a:tr h="232594">
                <a:tc>
                  <a:txBody>
                    <a:bodyPr/>
                    <a:lstStyle/>
                    <a:p>
                      <a:r>
                        <a:rPr lang="en-GB" sz="1000" b="0" i="0" u="none">
                          <a:latin typeface="Arial" panose="020B0604020202020204" pitchFamily="34" charset="0"/>
                          <a:cs typeface="Arial" panose="020B0604020202020204" pitchFamily="34" charset="0"/>
                        </a:rPr>
                        <a:t>Objective Key Result (OKR)</a:t>
                      </a:r>
                    </a:p>
                  </a:txBody>
                  <a:tcPr/>
                </a:tc>
                <a:tc>
                  <a:txBody>
                    <a:bodyPr/>
                    <a:lstStyle/>
                    <a:p>
                      <a:r>
                        <a:rPr lang="en-GB" sz="1000" b="0" u="none">
                          <a:latin typeface="Arial" panose="020B0604020202020204" pitchFamily="34" charset="0"/>
                          <a:cs typeface="Arial" panose="020B0604020202020204" pitchFamily="34" charset="0"/>
                        </a:rPr>
                        <a:t>Target</a:t>
                      </a:r>
                      <a:endParaRPr lang="en-GB" sz="1000" b="0" i="0" u="none">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en-GB" sz="1000" b="0" u="none" kern="1200">
                          <a:solidFill>
                            <a:schemeClr val="tx1"/>
                          </a:solidFill>
                          <a:latin typeface="Arial" panose="020B0604020202020204" pitchFamily="34" charset="0"/>
                          <a:ea typeface="+mn-ea"/>
                          <a:cs typeface="Arial" panose="020B0604020202020204" pitchFamily="34" charset="0"/>
                        </a:rPr>
                        <a:t>Actual</a:t>
                      </a:r>
                    </a:p>
                  </a:txBody>
                  <a:tcPr/>
                </a:tc>
                <a:extLst>
                  <a:ext uri="{0D108BD9-81ED-4DB2-BD59-A6C34878D82A}">
                    <a16:rowId xmlns:a16="http://schemas.microsoft.com/office/drawing/2014/main" val="711604409"/>
                  </a:ext>
                </a:extLst>
              </a:tr>
              <a:tr h="203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(N7a) </a:t>
                      </a:r>
                      <a:r>
                        <a:rPr lang="en-US" sz="1000" b="0" kern="1200">
                          <a:solidFill>
                            <a:schemeClr val="tx1"/>
                          </a:solidFill>
                          <a:latin typeface="Arial" panose="020B0604020202020204" pitchFamily="34" charset="0"/>
                          <a:ea typeface="+mn-ea"/>
                          <a:cs typeface="Arial" panose="020B0604020202020204" pitchFamily="34" charset="0"/>
                        </a:rPr>
                        <a:t>Inappropriate out-of-area placements (OAPs) for adult mental health services – aim to reduce OAP </a:t>
                      </a:r>
                      <a:r>
                        <a:rPr lang="en-US" sz="1000" b="1" kern="1200">
                          <a:solidFill>
                            <a:schemeClr val="tx1"/>
                          </a:solidFill>
                          <a:latin typeface="Arial" panose="020B0604020202020204" pitchFamily="34" charset="0"/>
                          <a:ea typeface="+mn-ea"/>
                          <a:cs typeface="Arial" panose="020B0604020202020204" pitchFamily="34" charset="0"/>
                        </a:rPr>
                        <a:t>bed days used </a:t>
                      </a:r>
                      <a:r>
                        <a:rPr lang="en-US" sz="1000" b="0" kern="1200">
                          <a:solidFill>
                            <a:schemeClr val="tx1"/>
                          </a:solidFill>
                          <a:latin typeface="Arial" panose="020B0604020202020204" pitchFamily="34" charset="0"/>
                          <a:ea typeface="+mn-ea"/>
                          <a:cs typeface="Arial" panose="020B0604020202020204" pitchFamily="34" charset="0"/>
                        </a:rPr>
                        <a:t>(Bucks) </a:t>
                      </a:r>
                      <a:endParaRPr lang="en-GB" sz="1000" b="0" i="0" u="none" strike="noStrike" kern="1200" baseline="0">
                        <a:solidFill>
                          <a:sysClr val="windowText" lastClr="000000"/>
                        </a:solidFill>
                        <a:latin typeface="Arial" panose="020B0604020202020204" pitchFamily="34" charset="0"/>
                        <a:ea typeface="+mn-ea"/>
                        <a:cs typeface="Arial" panose="020B0604020202020204" pitchFamily="34" charset="0"/>
                      </a:endParaRPr>
                    </a:p>
                  </a:txBody>
                  <a:tcPr/>
                </a:tc>
                <a:tc>
                  <a:txBody>
                    <a:bodyPr/>
                    <a:lstStyle/>
                    <a:p>
                      <a:pPr algn="ctr"/>
                      <a:r>
                        <a:rPr lang="en-GB" sz="1000" b="0">
                          <a:latin typeface="Arial" panose="020B0604020202020204" pitchFamily="34" charset="0"/>
                          <a:cs typeface="Arial" panose="020B0604020202020204" pitchFamily="34" charset="0"/>
                        </a:rPr>
                        <a:t>0</a:t>
                      </a:r>
                    </a:p>
                  </a:txBody>
                  <a:tcPr anchor="ctr">
                    <a:solidFill>
                      <a:schemeClr val="bg1">
                        <a:alpha val="20000"/>
                      </a:schemeClr>
                    </a:solidFill>
                  </a:tcPr>
                </a:tc>
                <a:tc>
                  <a:txBody>
                    <a:bodyPr/>
                    <a:lstStyle/>
                    <a:p>
                      <a:pPr algn="ctr"/>
                      <a:r>
                        <a:rPr lang="en-GB" sz="1000" b="0">
                          <a:latin typeface="Arial" panose="020B0604020202020204" pitchFamily="34" charset="0"/>
                          <a:cs typeface="Arial" panose="020B0604020202020204" pitchFamily="34" charset="0"/>
                        </a:rPr>
                        <a:t>0</a:t>
                      </a:r>
                    </a:p>
                  </a:txBody>
                  <a:tcPr anchor="ctr">
                    <a:solidFill>
                      <a:srgbClr val="92D050">
                        <a:alpha val="20000"/>
                      </a:srgbClr>
                    </a:solidFill>
                  </a:tcPr>
                </a:tc>
                <a:extLst>
                  <a:ext uri="{0D108BD9-81ED-4DB2-BD59-A6C34878D82A}">
                    <a16:rowId xmlns:a16="http://schemas.microsoft.com/office/drawing/2014/main" val="246101900"/>
                  </a:ext>
                </a:extLst>
              </a:tr>
            </a:tbl>
          </a:graphicData>
        </a:graphic>
      </p:graphicFrame>
      <p:graphicFrame>
        <p:nvGraphicFramePr>
          <p:cNvPr id="12" name="Table 5">
            <a:extLst>
              <a:ext uri="{FF2B5EF4-FFF2-40B4-BE49-F238E27FC236}">
                <a16:creationId xmlns:a16="http://schemas.microsoft.com/office/drawing/2014/main" id="{67470705-F18C-4FAA-9C6F-AD46910FDC3D}"/>
              </a:ext>
            </a:extLst>
          </p:cNvPr>
          <p:cNvGraphicFramePr>
            <a:graphicFrameLocks noGrp="1"/>
          </p:cNvGraphicFramePr>
          <p:nvPr>
            <p:extLst>
              <p:ext uri="{D42A27DB-BD31-4B8C-83A1-F6EECF244321}">
                <p14:modId xmlns:p14="http://schemas.microsoft.com/office/powerpoint/2010/main" val="802449844"/>
              </p:ext>
            </p:extLst>
          </p:nvPr>
        </p:nvGraphicFramePr>
        <p:xfrm>
          <a:off x="4607575" y="604118"/>
          <a:ext cx="4284625" cy="792480"/>
        </p:xfrm>
        <a:graphic>
          <a:graphicData uri="http://schemas.openxmlformats.org/drawingml/2006/table">
            <a:tbl>
              <a:tblPr firstRow="1" bandRow="1">
                <a:tableStyleId>{5FD0F851-EC5A-4D38-B0AD-8093EC10F338}</a:tableStyleId>
              </a:tblPr>
              <a:tblGrid>
                <a:gridCol w="3010666">
                  <a:extLst>
                    <a:ext uri="{9D8B030D-6E8A-4147-A177-3AD203B41FA5}">
                      <a16:colId xmlns:a16="http://schemas.microsoft.com/office/drawing/2014/main" val="978586781"/>
                    </a:ext>
                  </a:extLst>
                </a:gridCol>
                <a:gridCol w="648072">
                  <a:extLst>
                    <a:ext uri="{9D8B030D-6E8A-4147-A177-3AD203B41FA5}">
                      <a16:colId xmlns:a16="http://schemas.microsoft.com/office/drawing/2014/main" val="3791762586"/>
                    </a:ext>
                  </a:extLst>
                </a:gridCol>
                <a:gridCol w="625887">
                  <a:extLst>
                    <a:ext uri="{9D8B030D-6E8A-4147-A177-3AD203B41FA5}">
                      <a16:colId xmlns:a16="http://schemas.microsoft.com/office/drawing/2014/main" val="2765054017"/>
                    </a:ext>
                  </a:extLst>
                </a:gridCol>
              </a:tblGrid>
              <a:tr h="232594">
                <a:tc>
                  <a:txBody>
                    <a:bodyPr/>
                    <a:lstStyle/>
                    <a:p>
                      <a:r>
                        <a:rPr lang="en-GB" sz="1000" b="0" i="0" u="none">
                          <a:latin typeface="Arial" panose="020B0604020202020204" pitchFamily="34" charset="0"/>
                          <a:cs typeface="Arial" panose="020B0604020202020204" pitchFamily="34" charset="0"/>
                        </a:rPr>
                        <a:t>Objective Key Result (OKR)</a:t>
                      </a:r>
                    </a:p>
                  </a:txBody>
                  <a:tcPr/>
                </a:tc>
                <a:tc>
                  <a:txBody>
                    <a:bodyPr/>
                    <a:lstStyle/>
                    <a:p>
                      <a:r>
                        <a:rPr lang="en-GB" sz="1000" b="0" u="none">
                          <a:latin typeface="Arial" panose="020B0604020202020204" pitchFamily="34" charset="0"/>
                          <a:cs typeface="Arial" panose="020B0604020202020204" pitchFamily="34" charset="0"/>
                        </a:rPr>
                        <a:t>Target</a:t>
                      </a:r>
                      <a:endParaRPr lang="en-GB" sz="1000" b="0" i="0" u="none">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en-GB" sz="1000" b="0" u="none" kern="1200">
                          <a:solidFill>
                            <a:schemeClr val="tx1"/>
                          </a:solidFill>
                          <a:latin typeface="Arial" panose="020B0604020202020204" pitchFamily="34" charset="0"/>
                          <a:ea typeface="+mn-ea"/>
                          <a:cs typeface="Arial" panose="020B0604020202020204" pitchFamily="34" charset="0"/>
                        </a:rPr>
                        <a:t>Actual</a:t>
                      </a:r>
                    </a:p>
                  </a:txBody>
                  <a:tcPr/>
                </a:tc>
                <a:extLst>
                  <a:ext uri="{0D108BD9-81ED-4DB2-BD59-A6C34878D82A}">
                    <a16:rowId xmlns:a16="http://schemas.microsoft.com/office/drawing/2014/main" val="711604409"/>
                  </a:ext>
                </a:extLst>
              </a:tr>
              <a:tr h="203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panose="020B0604020202020204" pitchFamily="34" charset="0"/>
                          <a:cs typeface="Arial" panose="020B0604020202020204" pitchFamily="34" charset="0"/>
                        </a:rPr>
                        <a:t>(N7b) </a:t>
                      </a:r>
                      <a:r>
                        <a:rPr lang="en-US" sz="1000" b="0" kern="1200">
                          <a:solidFill>
                            <a:schemeClr val="tx1"/>
                          </a:solidFill>
                          <a:latin typeface="Arial" panose="020B0604020202020204" pitchFamily="34" charset="0"/>
                          <a:ea typeface="+mn-ea"/>
                          <a:cs typeface="Arial" panose="020B0604020202020204" pitchFamily="34" charset="0"/>
                        </a:rPr>
                        <a:t>Inappropriate out-of-area placements (OAPs) for adult mental health services – aim to reduce OAP </a:t>
                      </a:r>
                      <a:r>
                        <a:rPr lang="en-US" sz="1000" b="1" kern="1200">
                          <a:solidFill>
                            <a:schemeClr val="tx1"/>
                          </a:solidFill>
                          <a:latin typeface="Arial" panose="020B0604020202020204" pitchFamily="34" charset="0"/>
                          <a:ea typeface="+mn-ea"/>
                          <a:cs typeface="Arial" panose="020B0604020202020204" pitchFamily="34" charset="0"/>
                        </a:rPr>
                        <a:t>bed days used </a:t>
                      </a:r>
                      <a:r>
                        <a:rPr lang="en-US" sz="1000" b="0" kern="1200">
                          <a:solidFill>
                            <a:schemeClr val="tx1"/>
                          </a:solidFill>
                          <a:latin typeface="Arial" panose="020B0604020202020204" pitchFamily="34" charset="0"/>
                          <a:ea typeface="+mn-ea"/>
                          <a:cs typeface="Arial" panose="020B0604020202020204" pitchFamily="34" charset="0"/>
                        </a:rPr>
                        <a:t>(Oxon) </a:t>
                      </a:r>
                      <a:endParaRPr lang="en-GB" sz="1000" b="0" i="0" u="none" strike="noStrike" kern="1200" baseline="0">
                        <a:solidFill>
                          <a:sysClr val="windowText" lastClr="000000"/>
                        </a:solidFill>
                        <a:latin typeface="Arial" panose="020B0604020202020204" pitchFamily="34" charset="0"/>
                        <a:ea typeface="+mn-ea"/>
                        <a:cs typeface="Arial" panose="020B0604020202020204" pitchFamily="34" charset="0"/>
                      </a:endParaRPr>
                    </a:p>
                  </a:txBody>
                  <a:tcPr/>
                </a:tc>
                <a:tc>
                  <a:txBody>
                    <a:bodyPr/>
                    <a:lstStyle/>
                    <a:p>
                      <a:pPr algn="ctr"/>
                      <a:r>
                        <a:rPr lang="en-GB" sz="1000" b="0">
                          <a:latin typeface="Arial" panose="020B0604020202020204" pitchFamily="34" charset="0"/>
                          <a:cs typeface="Arial" panose="020B0604020202020204" pitchFamily="34" charset="0"/>
                        </a:rPr>
                        <a:t>0</a:t>
                      </a:r>
                    </a:p>
                  </a:txBody>
                  <a:tcPr anchor="ctr">
                    <a:solidFill>
                      <a:schemeClr val="bg1">
                        <a:alpha val="20000"/>
                      </a:schemeClr>
                    </a:solidFill>
                  </a:tcPr>
                </a:tc>
                <a:tc>
                  <a:txBody>
                    <a:bodyPr/>
                    <a:lstStyle/>
                    <a:p>
                      <a:pPr algn="ctr"/>
                      <a:r>
                        <a:rPr lang="en-GB" sz="1000" b="0">
                          <a:latin typeface="Arial" panose="020B0604020202020204" pitchFamily="34" charset="0"/>
                          <a:cs typeface="Arial" panose="020B0604020202020204" pitchFamily="34" charset="0"/>
                        </a:rPr>
                        <a:t>84</a:t>
                      </a:r>
                    </a:p>
                  </a:txBody>
                  <a:tcPr anchor="ctr">
                    <a:solidFill>
                      <a:srgbClr val="92D050">
                        <a:alpha val="20000"/>
                      </a:srgbClr>
                    </a:solidFill>
                  </a:tcPr>
                </a:tc>
                <a:extLst>
                  <a:ext uri="{0D108BD9-81ED-4DB2-BD59-A6C34878D82A}">
                    <a16:rowId xmlns:a16="http://schemas.microsoft.com/office/drawing/2014/main" val="246101900"/>
                  </a:ext>
                </a:extLst>
              </a:tr>
            </a:tbl>
          </a:graphicData>
        </a:graphic>
      </p:graphicFrame>
      <p:pic>
        <p:nvPicPr>
          <p:cNvPr id="2" name="Picture 1">
            <a:extLst>
              <a:ext uri="{FF2B5EF4-FFF2-40B4-BE49-F238E27FC236}">
                <a16:creationId xmlns:a16="http://schemas.microsoft.com/office/drawing/2014/main" id="{B72D4B62-5DFD-4753-80A5-686B0DD76BC0}"/>
              </a:ext>
            </a:extLst>
          </p:cNvPr>
          <p:cNvPicPr>
            <a:picLocks noChangeAspect="1"/>
          </p:cNvPicPr>
          <p:nvPr/>
        </p:nvPicPr>
        <p:blipFill>
          <a:blip r:embed="rId2"/>
          <a:stretch>
            <a:fillRect/>
          </a:stretch>
        </p:blipFill>
        <p:spPr>
          <a:xfrm>
            <a:off x="4607575" y="1456437"/>
            <a:ext cx="4264091" cy="2062321"/>
          </a:xfrm>
          <a:prstGeom prst="rect">
            <a:avLst/>
          </a:prstGeom>
        </p:spPr>
      </p:pic>
      <p:pic>
        <p:nvPicPr>
          <p:cNvPr id="3" name="Picture 2">
            <a:extLst>
              <a:ext uri="{FF2B5EF4-FFF2-40B4-BE49-F238E27FC236}">
                <a16:creationId xmlns:a16="http://schemas.microsoft.com/office/drawing/2014/main" id="{0DBF35AF-B69C-4E59-9D37-5ED43F5FE75A}"/>
              </a:ext>
            </a:extLst>
          </p:cNvPr>
          <p:cNvPicPr>
            <a:picLocks noChangeAspect="1"/>
          </p:cNvPicPr>
          <p:nvPr/>
        </p:nvPicPr>
        <p:blipFill>
          <a:blip r:embed="rId3"/>
          <a:stretch>
            <a:fillRect/>
          </a:stretch>
        </p:blipFill>
        <p:spPr>
          <a:xfrm>
            <a:off x="272333" y="1426518"/>
            <a:ext cx="4284625" cy="2092240"/>
          </a:xfrm>
          <a:prstGeom prst="rect">
            <a:avLst/>
          </a:prstGeom>
        </p:spPr>
      </p:pic>
    </p:spTree>
    <p:extLst>
      <p:ext uri="{BB962C8B-B14F-4D97-AF65-F5344CB8AC3E}">
        <p14:creationId xmlns:p14="http://schemas.microsoft.com/office/powerpoint/2010/main" val="187170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How do we benchmark </a:t>
            </a:r>
            <a:r>
              <a:rPr lang="en-US" sz="1600">
                <a:latin typeface="Arial" panose="020B0604020202020204" pitchFamily="34" charset="0"/>
                <a:cs typeface="Arial" panose="020B0604020202020204" pitchFamily="34" charset="0"/>
              </a:rPr>
              <a:t>(Dec 2021* </a:t>
            </a:r>
            <a:r>
              <a:rPr lang="en-US" sz="1600" b="0">
                <a:latin typeface="Arial" panose="020B0604020202020204" pitchFamily="34" charset="0"/>
                <a:cs typeface="Arial" panose="020B0604020202020204" pitchFamily="34" charset="0"/>
              </a:rPr>
              <a:t>MH &amp; LD Covid-19 Monthly Benchmarking) </a:t>
            </a:r>
            <a:r>
              <a:rPr lang="en-US" sz="800" b="0">
                <a:latin typeface="Arial" panose="020B0604020202020204" pitchFamily="34" charset="0"/>
                <a:cs typeface="Arial" panose="020B0604020202020204" pitchFamily="34" charset="0"/>
              </a:rPr>
              <a:t>*latest data available </a:t>
            </a:r>
          </a:p>
          <a:p>
            <a:pPr>
              <a:lnSpc>
                <a:spcPct val="115000"/>
              </a:lnSpc>
              <a:spcAft>
                <a:spcPts val="750"/>
              </a:spcAft>
            </a:pP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3" name="Table 5">
            <a:extLst>
              <a:ext uri="{FF2B5EF4-FFF2-40B4-BE49-F238E27FC236}">
                <a16:creationId xmlns:a16="http://schemas.microsoft.com/office/drawing/2014/main" id="{AFFB5FA5-973D-4624-BB66-850F8BF01A5E}"/>
              </a:ext>
            </a:extLst>
          </p:cNvPr>
          <p:cNvGraphicFramePr>
            <a:graphicFrameLocks noGrp="1"/>
          </p:cNvGraphicFramePr>
          <p:nvPr/>
        </p:nvGraphicFramePr>
        <p:xfrm>
          <a:off x="261781" y="613924"/>
          <a:ext cx="8620437" cy="5016409"/>
        </p:xfrm>
        <a:graphic>
          <a:graphicData uri="http://schemas.openxmlformats.org/drawingml/2006/table">
            <a:tbl>
              <a:tblPr firstRow="1" bandRow="1">
                <a:tableStyleId>{7DF18680-E054-41AD-8BC1-D1AEF772440D}</a:tableStyleId>
              </a:tblPr>
              <a:tblGrid>
                <a:gridCol w="999752">
                  <a:extLst>
                    <a:ext uri="{9D8B030D-6E8A-4147-A177-3AD203B41FA5}">
                      <a16:colId xmlns:a16="http://schemas.microsoft.com/office/drawing/2014/main" val="1254374751"/>
                    </a:ext>
                  </a:extLst>
                </a:gridCol>
                <a:gridCol w="1168400">
                  <a:extLst>
                    <a:ext uri="{9D8B030D-6E8A-4147-A177-3AD203B41FA5}">
                      <a16:colId xmlns:a16="http://schemas.microsoft.com/office/drawing/2014/main" val="1797118576"/>
                    </a:ext>
                  </a:extLst>
                </a:gridCol>
                <a:gridCol w="1202267">
                  <a:extLst>
                    <a:ext uri="{9D8B030D-6E8A-4147-A177-3AD203B41FA5}">
                      <a16:colId xmlns:a16="http://schemas.microsoft.com/office/drawing/2014/main" val="4250582058"/>
                    </a:ext>
                  </a:extLst>
                </a:gridCol>
                <a:gridCol w="618067">
                  <a:extLst>
                    <a:ext uri="{9D8B030D-6E8A-4147-A177-3AD203B41FA5}">
                      <a16:colId xmlns:a16="http://schemas.microsoft.com/office/drawing/2014/main" val="3413024127"/>
                    </a:ext>
                  </a:extLst>
                </a:gridCol>
                <a:gridCol w="588433">
                  <a:extLst>
                    <a:ext uri="{9D8B030D-6E8A-4147-A177-3AD203B41FA5}">
                      <a16:colId xmlns:a16="http://schemas.microsoft.com/office/drawing/2014/main" val="369448054"/>
                    </a:ext>
                  </a:extLst>
                </a:gridCol>
                <a:gridCol w="690033">
                  <a:extLst>
                    <a:ext uri="{9D8B030D-6E8A-4147-A177-3AD203B41FA5}">
                      <a16:colId xmlns:a16="http://schemas.microsoft.com/office/drawing/2014/main" val="3974388539"/>
                    </a:ext>
                  </a:extLst>
                </a:gridCol>
                <a:gridCol w="3353485">
                  <a:extLst>
                    <a:ext uri="{9D8B030D-6E8A-4147-A177-3AD203B41FA5}">
                      <a16:colId xmlns:a16="http://schemas.microsoft.com/office/drawing/2014/main" val="2673204580"/>
                    </a:ext>
                  </a:extLst>
                </a:gridCol>
              </a:tblGrid>
              <a:tr h="524544">
                <a:tc>
                  <a:txBody>
                    <a:bodyPr/>
                    <a:lstStyle/>
                    <a:p>
                      <a:r>
                        <a:rPr lang="en-GB" sz="900" b="0" i="0" u="none">
                          <a:latin typeface="Arial" panose="020B0604020202020204" pitchFamily="34" charset="0"/>
                          <a:cs typeface="Arial" panose="020B0604020202020204" pitchFamily="34" charset="0"/>
                        </a:rPr>
                        <a:t>Service Area /</a:t>
                      </a:r>
                    </a:p>
                    <a:p>
                      <a:r>
                        <a:rPr lang="en-GB" sz="900" b="0" i="0" u="none">
                          <a:latin typeface="Arial" panose="020B0604020202020204" pitchFamily="34" charset="0"/>
                          <a:cs typeface="Arial" panose="020B0604020202020204" pitchFamily="34" charset="0"/>
                        </a:rPr>
                        <a:t>Currency</a:t>
                      </a:r>
                    </a:p>
                  </a:txBody>
                  <a:tcPr marL="68580" marR="68580" marT="34290" marB="34290"/>
                </a:tc>
                <a:tc>
                  <a:txBody>
                    <a:bodyPr/>
                    <a:lstStyle/>
                    <a:p>
                      <a:pPr algn="ctr"/>
                      <a:r>
                        <a:rPr lang="en-GB" sz="900" b="0" i="0" u="none">
                          <a:latin typeface="Arial" panose="020B0604020202020204" pitchFamily="34" charset="0"/>
                          <a:cs typeface="Arial" panose="020B0604020202020204" pitchFamily="34" charset="0"/>
                        </a:rPr>
                        <a:t>Latest Trust Position</a:t>
                      </a:r>
                    </a:p>
                  </a:txBody>
                  <a:tcPr marL="68580" marR="68580" marT="34290" marB="34290"/>
                </a:tc>
                <a:tc>
                  <a:txBody>
                    <a:bodyPr/>
                    <a:lstStyle/>
                    <a:p>
                      <a:pPr algn="ctr"/>
                      <a:r>
                        <a:rPr lang="en-GB" sz="900" b="0" i="0" u="none">
                          <a:latin typeface="Arial" panose="020B0604020202020204" pitchFamily="34" charset="0"/>
                          <a:cs typeface="Arial" panose="020B0604020202020204" pitchFamily="34" charset="0"/>
                        </a:rPr>
                        <a:t>Trust Trend</a:t>
                      </a:r>
                    </a:p>
                  </a:txBody>
                  <a:tcPr marL="68580" marR="68580" marT="34290" marB="34290"/>
                </a:tc>
                <a:tc>
                  <a:txBody>
                    <a:bodyPr/>
                    <a:lstStyle/>
                    <a:p>
                      <a:pPr algn="ctr"/>
                      <a:r>
                        <a:rPr lang="en-GB" sz="900" b="0" i="0" u="none">
                          <a:latin typeface="Arial" panose="020B0604020202020204" pitchFamily="34" charset="0"/>
                          <a:cs typeface="Arial" panose="020B0604020202020204" pitchFamily="34" charset="0"/>
                        </a:rPr>
                        <a:t>Latest Trust Position</a:t>
                      </a:r>
                    </a:p>
                  </a:txBody>
                  <a:tcPr marL="68580" marR="68580" marT="34290" marB="34290"/>
                </a:tc>
                <a:tc>
                  <a:txBody>
                    <a:bodyPr/>
                    <a:lstStyle/>
                    <a:p>
                      <a:pPr algn="ctr"/>
                      <a:r>
                        <a:rPr lang="en-GB" sz="900" b="0" i="0" u="none">
                          <a:latin typeface="Arial" panose="020B0604020202020204" pitchFamily="34" charset="0"/>
                          <a:cs typeface="Arial" panose="020B0604020202020204" pitchFamily="34" charset="0"/>
                        </a:rPr>
                        <a:t>National average (mean)</a:t>
                      </a:r>
                    </a:p>
                  </a:txBody>
                  <a:tcPr marL="68580" marR="68580" marT="34290" marB="34290"/>
                </a:tc>
                <a:tc>
                  <a:txBody>
                    <a:bodyPr/>
                    <a:lstStyle/>
                    <a:p>
                      <a:pPr algn="ctr"/>
                      <a:r>
                        <a:rPr lang="en-GB" sz="900" b="0" i="0" u="none">
                          <a:latin typeface="Arial" panose="020B0604020202020204" pitchFamily="34" charset="0"/>
                          <a:cs typeface="Arial" panose="020B0604020202020204" pitchFamily="34" charset="0"/>
                        </a:rPr>
                        <a:t>OHFT versus National</a:t>
                      </a:r>
                    </a:p>
                  </a:txBody>
                  <a:tcPr marL="68580" marR="68580" marT="34290" marB="34290"/>
                </a:tc>
                <a:tc>
                  <a:txBody>
                    <a:bodyPr/>
                    <a:lstStyle/>
                    <a:p>
                      <a:pPr algn="ctr"/>
                      <a:r>
                        <a:rPr lang="en-GB" sz="900" b="0" i="0" u="none">
                          <a:latin typeface="Arial" panose="020B0604020202020204" pitchFamily="34" charset="0"/>
                          <a:cs typeface="Arial" panose="020B0604020202020204" pitchFamily="34" charset="0"/>
                        </a:rPr>
                        <a:t>Commentary</a:t>
                      </a:r>
                    </a:p>
                  </a:txBody>
                  <a:tcPr marL="68580" marR="68580" marT="34290" marB="34290"/>
                </a:tc>
                <a:extLst>
                  <a:ext uri="{0D108BD9-81ED-4DB2-BD59-A6C34878D82A}">
                    <a16:rowId xmlns:a16="http://schemas.microsoft.com/office/drawing/2014/main" val="711604409"/>
                  </a:ext>
                </a:extLst>
              </a:tr>
              <a:tr h="837179">
                <a:tc>
                  <a:txBody>
                    <a:bodyPr/>
                    <a:lstStyle/>
                    <a:p>
                      <a:r>
                        <a:rPr lang="en-US" sz="900" b="0">
                          <a:latin typeface="Arial" panose="020B0604020202020204" pitchFamily="34" charset="0"/>
                          <a:cs typeface="Arial" panose="020B0604020202020204" pitchFamily="34" charset="0"/>
                        </a:rPr>
                        <a:t>Admissions to inpatient care under the MHA as a % of all admissions</a:t>
                      </a: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0">
                          <a:latin typeface="Arial" panose="020B0604020202020204" pitchFamily="34" charset="0"/>
                          <a:cs typeface="Arial" panose="020B0604020202020204" pitchFamily="34" charset="0"/>
                        </a:rPr>
                        <a:t>58.73%</a:t>
                      </a:r>
                    </a:p>
                  </a:txBody>
                  <a:tcPr marL="68580" marR="68580" marT="34290" marB="34290" anchor="ctr"/>
                </a:tc>
                <a:tc>
                  <a:txBody>
                    <a:bodyPr/>
                    <a:lstStyle/>
                    <a:p>
                      <a:pPr algn="ctr"/>
                      <a:r>
                        <a:rPr lang="en-GB" sz="900" b="0">
                          <a:latin typeface="Arial" panose="020B0604020202020204" pitchFamily="34" charset="0"/>
                          <a:cs typeface="Arial" panose="020B0604020202020204" pitchFamily="34" charset="0"/>
                        </a:rPr>
                        <a:t>52.53%</a:t>
                      </a:r>
                    </a:p>
                  </a:txBody>
                  <a:tcPr marL="68580" marR="68580" marT="34290" marB="34290" anchor="ctr"/>
                </a:tc>
                <a:tc>
                  <a:txBody>
                    <a:bodyPr/>
                    <a:lstStyle/>
                    <a:p>
                      <a:pPr algn="ctr"/>
                      <a:r>
                        <a:rPr lang="en-GB" sz="900" b="0">
                          <a:latin typeface="Arial" panose="020B0604020202020204" pitchFamily="34" charset="0"/>
                          <a:cs typeface="Arial" panose="020B0604020202020204" pitchFamily="34" charset="0"/>
                        </a:rPr>
                        <a:t>Higher</a:t>
                      </a:r>
                    </a:p>
                  </a:txBody>
                  <a:tcPr marL="68580" marR="68580" marT="34290" marB="34290" anchor="ctr">
                    <a:solidFill>
                      <a:schemeClr val="accent4">
                        <a:lumMod val="60000"/>
                        <a:lumOff val="40000"/>
                        <a:alpha val="55000"/>
                      </a:schemeClr>
                    </a:solidFill>
                  </a:tcPr>
                </a:tc>
                <a:tc>
                  <a:txBody>
                    <a:bodyPr/>
                    <a:lstStyle/>
                    <a:p>
                      <a:pPr marL="0" indent="0" algn="l">
                        <a:buFont typeface="Arial" panose="020B0604020202020204" pitchFamily="34" charset="0"/>
                        <a:buNone/>
                      </a:pPr>
                      <a:r>
                        <a:rPr lang="en-GB" sz="800" b="0">
                          <a:latin typeface="Arial" panose="020B0604020202020204" pitchFamily="34" charset="0"/>
                          <a:cs typeface="Arial" panose="020B0604020202020204" pitchFamily="34" charset="0"/>
                        </a:rPr>
                        <a:t>OHFT has a low number of adult acute beds when benchmarked nationally; 12.57 OHFT adult acute beds per 100,000 registered population compared to national mean of 20.50.  This impacts on the acuity of patients admitted with higher numbers being detained under the MHA.  The annual benchmarking indicates that the Trust bed provision is more costly per OBD than the national average.</a:t>
                      </a:r>
                    </a:p>
                  </a:txBody>
                  <a:tcPr marL="68580" marR="68580" marT="34290" marB="34290"/>
                </a:tc>
                <a:extLst>
                  <a:ext uri="{0D108BD9-81ED-4DB2-BD59-A6C34878D82A}">
                    <a16:rowId xmlns:a16="http://schemas.microsoft.com/office/drawing/2014/main" val="246101900"/>
                  </a:ext>
                </a:extLst>
              </a:tr>
              <a:tr h="835286">
                <a:tc>
                  <a:txBody>
                    <a:bodyPr/>
                    <a:lstStyle/>
                    <a:p>
                      <a:r>
                        <a:rPr lang="en-GB" sz="900" b="0">
                          <a:latin typeface="Arial" panose="020B0604020202020204" pitchFamily="34" charset="0"/>
                          <a:cs typeface="Arial" panose="020B0604020202020204" pitchFamily="34" charset="0"/>
                        </a:rPr>
                        <a:t>Adult Acute Bed Occupancy (%)</a:t>
                      </a: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nchor="ctr"/>
                </a:tc>
                <a:tc>
                  <a:txBody>
                    <a:bodyPr/>
                    <a:lstStyle/>
                    <a:p>
                      <a:pPr marL="0" algn="ctr" defTabSz="914400" rtl="0" eaLnBrk="1" latinLnBrk="0" hangingPunct="1"/>
                      <a:r>
                        <a:rPr lang="en-GB" sz="900" b="0" kern="1200">
                          <a:solidFill>
                            <a:schemeClr val="dk1"/>
                          </a:solidFill>
                          <a:latin typeface="Arial" panose="020B0604020202020204" pitchFamily="34" charset="0"/>
                          <a:ea typeface="+mn-ea"/>
                          <a:cs typeface="Arial" panose="020B0604020202020204" pitchFamily="34" charset="0"/>
                        </a:rPr>
                        <a:t>72.57%</a:t>
                      </a:r>
                    </a:p>
                  </a:txBody>
                  <a:tcPr marL="68580" marR="68580" marT="34290" marB="34290" anchor="ctr"/>
                </a:tc>
                <a:tc>
                  <a:txBody>
                    <a:bodyPr/>
                    <a:lstStyle/>
                    <a:p>
                      <a:pPr marL="0" algn="ctr" defTabSz="914400" rtl="0" eaLnBrk="1" latinLnBrk="0" hangingPunct="1"/>
                      <a:r>
                        <a:rPr lang="en-GB" sz="900" b="0" kern="1200">
                          <a:solidFill>
                            <a:schemeClr val="dk1"/>
                          </a:solidFill>
                          <a:latin typeface="Arial" panose="020B0604020202020204" pitchFamily="34" charset="0"/>
                          <a:ea typeface="+mn-ea"/>
                          <a:cs typeface="Arial" panose="020B0604020202020204" pitchFamily="34" charset="0"/>
                        </a:rPr>
                        <a:t>90.46%</a:t>
                      </a:r>
                    </a:p>
                  </a:txBody>
                  <a:tcPr marL="68580" marR="68580" marT="34290" marB="34290" anchor="ctr"/>
                </a:tc>
                <a:tc>
                  <a:txBody>
                    <a:bodyPr/>
                    <a:lstStyle/>
                    <a:p>
                      <a:pPr marL="0" algn="ctr" defTabSz="914400" rtl="0" eaLnBrk="1" latinLnBrk="0" hangingPunct="1"/>
                      <a:r>
                        <a:rPr lang="en-GB" sz="900" b="0" kern="1200">
                          <a:solidFill>
                            <a:schemeClr val="dk1"/>
                          </a:solidFill>
                          <a:latin typeface="Arial" panose="020B0604020202020204" pitchFamily="34" charset="0"/>
                          <a:ea typeface="+mn-ea"/>
                          <a:cs typeface="Arial" panose="020B0604020202020204" pitchFamily="34" charset="0"/>
                        </a:rPr>
                        <a:t>Lower</a:t>
                      </a:r>
                    </a:p>
                  </a:txBody>
                  <a:tcPr marL="68580" marR="68580" marT="34290" marB="34290" anchor="ctr">
                    <a:solidFill>
                      <a:schemeClr val="accent5">
                        <a:lumMod val="75000"/>
                        <a:alpha val="55000"/>
                      </a:schemeClr>
                    </a:solidFill>
                  </a:tcPr>
                </a:tc>
                <a:tc>
                  <a:txBody>
                    <a:bodyPr/>
                    <a:lstStyle/>
                    <a:p>
                      <a:pPr marL="0" indent="0" algn="l">
                        <a:buFont typeface="Arial" panose="020B0604020202020204" pitchFamily="34" charset="0"/>
                        <a:buNone/>
                      </a:pPr>
                      <a:r>
                        <a:rPr lang="en-GB" sz="800" b="0">
                          <a:latin typeface="Arial" panose="020B0604020202020204" pitchFamily="34" charset="0"/>
                          <a:cs typeface="Arial" panose="020B0604020202020204" pitchFamily="34" charset="0"/>
                        </a:rPr>
                        <a:t>OHFT has continued to have reduced bed occupancy to facilitate compliance with infection prevention controls.  This has more impact in Oxon where the age of estate presents greater challenges.  In addition due to Covid and other operational issues in December bed occupancy was further reduced</a:t>
                      </a:r>
                      <a:r>
                        <a:rPr lang="en-GB" sz="800" b="0">
                          <a:solidFill>
                            <a:schemeClr val="tx1"/>
                          </a:solidFill>
                          <a:latin typeface="Arial" panose="020B0604020202020204" pitchFamily="34" charset="0"/>
                          <a:cs typeface="Arial" panose="020B0604020202020204" pitchFamily="34" charset="0"/>
                        </a:rPr>
                        <a:t>.  Oxon adult acute wards occupancy April to Dec 21 average is 65.66% compared to 64.88% in Bucks.</a:t>
                      </a:r>
                    </a:p>
                  </a:txBody>
                  <a:tcPr marL="68580" marR="68580" marT="34290" marB="34290"/>
                </a:tc>
                <a:extLst>
                  <a:ext uri="{0D108BD9-81ED-4DB2-BD59-A6C34878D82A}">
                    <a16:rowId xmlns:a16="http://schemas.microsoft.com/office/drawing/2014/main" val="2590498271"/>
                  </a:ext>
                </a:extLst>
              </a:tr>
              <a:tr h="717050">
                <a:tc>
                  <a:txBody>
                    <a:bodyPr/>
                    <a:lstStyle/>
                    <a:p>
                      <a:r>
                        <a:rPr lang="en-GB" sz="900" b="0">
                          <a:latin typeface="Arial" panose="020B0604020202020204" pitchFamily="34" charset="0"/>
                          <a:cs typeface="Arial" panose="020B0604020202020204" pitchFamily="34" charset="0"/>
                        </a:rPr>
                        <a:t>Adult Acute Mean LOS (exc leave) in Days</a:t>
                      </a: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0">
                          <a:latin typeface="Arial" panose="020B0604020202020204" pitchFamily="34" charset="0"/>
                          <a:cs typeface="Arial" panose="020B0604020202020204" pitchFamily="34" charset="0"/>
                        </a:rPr>
                        <a:t>74.00</a:t>
                      </a:r>
                    </a:p>
                  </a:txBody>
                  <a:tcPr marL="68580" marR="68580" marT="34290" marB="34290" anchor="ctr"/>
                </a:tc>
                <a:tc>
                  <a:txBody>
                    <a:bodyPr/>
                    <a:lstStyle/>
                    <a:p>
                      <a:pPr algn="ctr"/>
                      <a:r>
                        <a:rPr lang="en-GB" sz="900" b="0">
                          <a:latin typeface="Arial" panose="020B0604020202020204" pitchFamily="34" charset="0"/>
                          <a:cs typeface="Arial" panose="020B0604020202020204" pitchFamily="34" charset="0"/>
                        </a:rPr>
                        <a:t>39.65</a:t>
                      </a: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latin typeface="Arial" panose="020B0604020202020204" pitchFamily="34" charset="0"/>
                          <a:cs typeface="Arial" panose="020B0604020202020204" pitchFamily="34" charset="0"/>
                        </a:rPr>
                        <a:t>Higher</a:t>
                      </a:r>
                    </a:p>
                  </a:txBody>
                  <a:tcPr marL="68580" marR="68580" marT="34290" marB="34290" anchor="ctr">
                    <a:solidFill>
                      <a:schemeClr val="accent4">
                        <a:lumMod val="60000"/>
                        <a:lumOff val="40000"/>
                        <a:alpha val="55000"/>
                      </a:schemeClr>
                    </a:solidFill>
                  </a:tcPr>
                </a:tc>
                <a:tc>
                  <a:txBody>
                    <a:bodyPr/>
                    <a:lstStyle/>
                    <a:p>
                      <a:pPr marL="0" indent="0" algn="l">
                        <a:buFont typeface="Arial" panose="020B0604020202020204" pitchFamily="34" charset="0"/>
                        <a:buNone/>
                      </a:pPr>
                      <a:r>
                        <a:rPr lang="en-GB" sz="800" b="0">
                          <a:latin typeface="Arial" panose="020B0604020202020204" pitchFamily="34" charset="0"/>
                          <a:cs typeface="Arial" panose="020B0604020202020204" pitchFamily="34" charset="0"/>
                        </a:rPr>
                        <a:t>OHFT LOS in Dec 21 was higher than national average.  There is variation month on month in LOS.  Monthly LOS figures are impacted by inclusion of patients discharged from extended leave. Operational services are exploring ways of reducing LOS in Oxfordshire.   In the annual benchmarking for the same measure the Trust was the highest nationally based on 20/21 data</a:t>
                      </a:r>
                    </a:p>
                  </a:txBody>
                  <a:tcPr marL="68580" marR="68580" marT="34290" marB="34290"/>
                </a:tc>
                <a:extLst>
                  <a:ext uri="{0D108BD9-81ED-4DB2-BD59-A6C34878D82A}">
                    <a16:rowId xmlns:a16="http://schemas.microsoft.com/office/drawing/2014/main" val="1204687900"/>
                  </a:ext>
                </a:extLst>
              </a:tr>
              <a:tr h="869450">
                <a:tc>
                  <a:txBody>
                    <a:bodyPr/>
                    <a:lstStyle/>
                    <a:p>
                      <a:r>
                        <a:rPr lang="en-GB" sz="900" b="0">
                          <a:latin typeface="Arial" panose="020B0604020202020204" pitchFamily="34" charset="0"/>
                          <a:cs typeface="Arial" panose="020B0604020202020204" pitchFamily="34" charset="0"/>
                        </a:rPr>
                        <a:t>Adult CMHTs Total number of patients on caseload at month end per 100,000 reg pop</a:t>
                      </a: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tc>
                <a:tc>
                  <a:txBody>
                    <a:bodyPr/>
                    <a:lstStyle/>
                    <a:p>
                      <a:pPr algn="ctr"/>
                      <a:endParaRPr lang="en-GB" sz="650" b="0">
                        <a:latin typeface="Arial" panose="020B0604020202020204" pitchFamily="34" charset="0"/>
                        <a:cs typeface="Arial" panose="020B0604020202020204" pitchFamily="34" charset="0"/>
                      </a:endParaRPr>
                    </a:p>
                  </a:txBody>
                  <a:tcPr marL="68580" marR="68580" marT="34290" marB="34290" anchor="ctr"/>
                </a:tc>
                <a:tc>
                  <a:txBody>
                    <a:bodyPr/>
                    <a:lstStyle/>
                    <a:p>
                      <a:pPr algn="ctr"/>
                      <a:r>
                        <a:rPr lang="en-GB" sz="900" b="0">
                          <a:latin typeface="Arial" panose="020B0604020202020204" pitchFamily="34" charset="0"/>
                          <a:cs typeface="Arial" panose="020B0604020202020204" pitchFamily="34" charset="0"/>
                        </a:rPr>
                        <a:t>547.76</a:t>
                      </a:r>
                    </a:p>
                  </a:txBody>
                  <a:tcPr marL="68580" marR="68580" marT="34290" marB="34290"/>
                </a:tc>
                <a:tc>
                  <a:txBody>
                    <a:bodyPr/>
                    <a:lstStyle/>
                    <a:p>
                      <a:pPr algn="ctr"/>
                      <a:r>
                        <a:rPr lang="en-GB" sz="900" b="0">
                          <a:latin typeface="Arial" panose="020B0604020202020204" pitchFamily="34" charset="0"/>
                          <a:cs typeface="Arial" panose="020B0604020202020204" pitchFamily="34" charset="0"/>
                        </a:rPr>
                        <a:t>1616.41</a:t>
                      </a:r>
                    </a:p>
                  </a:txBody>
                  <a:tcPr marL="68580" marR="68580" marT="34290" marB="34290"/>
                </a:tc>
                <a:tc>
                  <a:txBody>
                    <a:bodyPr/>
                    <a:lstStyle/>
                    <a:p>
                      <a:pPr marL="0" algn="ctr" defTabSz="914400" rtl="0" eaLnBrk="1" latinLnBrk="0" hangingPunct="1"/>
                      <a:r>
                        <a:rPr lang="en-GB" sz="900" b="0" kern="1200">
                          <a:solidFill>
                            <a:schemeClr val="dk1"/>
                          </a:solidFill>
                          <a:latin typeface="Arial" panose="020B0604020202020204" pitchFamily="34" charset="0"/>
                          <a:ea typeface="+mn-ea"/>
                          <a:cs typeface="Arial" panose="020B0604020202020204" pitchFamily="34" charset="0"/>
                        </a:rPr>
                        <a:t>Lower</a:t>
                      </a:r>
                    </a:p>
                  </a:txBody>
                  <a:tcPr marL="68580" marR="68580" marT="34290" marB="34290">
                    <a:solidFill>
                      <a:schemeClr val="accent5">
                        <a:lumMod val="75000"/>
                        <a:alpha val="55000"/>
                      </a:schemeClr>
                    </a:solidFill>
                  </a:tcPr>
                </a:tc>
                <a:tc>
                  <a:txBody>
                    <a:bodyPr/>
                    <a:lstStyle/>
                    <a:p>
                      <a:pPr marL="0" indent="0" algn="l">
                        <a:buFont typeface="Arial" panose="020B0604020202020204" pitchFamily="34" charset="0"/>
                        <a:buNone/>
                      </a:pPr>
                      <a:r>
                        <a:rPr lang="en-GB" sz="800" b="0">
                          <a:latin typeface="Arial" panose="020B0604020202020204" pitchFamily="34" charset="0"/>
                          <a:cs typeface="Arial" panose="020B0604020202020204" pitchFamily="34" charset="0"/>
                        </a:rPr>
                        <a:t>This monthly benchmarking exercise only counts as being on caseload where there are two face to face contacts delivered.  There are a number of factors why this approach would make OHFT lower:</a:t>
                      </a:r>
                    </a:p>
                    <a:p>
                      <a:pPr marL="628650" lvl="1" indent="-171450" algn="l">
                        <a:buFont typeface="Arial" panose="020B0604020202020204" pitchFamily="34" charset="0"/>
                        <a:buChar char="•"/>
                      </a:pPr>
                      <a:r>
                        <a:rPr lang="en-GB" sz="800" b="0">
                          <a:latin typeface="Arial" panose="020B0604020202020204" pitchFamily="34" charset="0"/>
                          <a:cs typeface="Arial" panose="020B0604020202020204" pitchFamily="34" charset="0"/>
                        </a:rPr>
                        <a:t>Our high use of digital/telephone methods of delivery of care</a:t>
                      </a:r>
                    </a:p>
                    <a:p>
                      <a:pPr marL="628650" lvl="1" indent="-171450" algn="l">
                        <a:buFont typeface="Arial" panose="020B0604020202020204" pitchFamily="34" charset="0"/>
                        <a:buChar char="•"/>
                      </a:pPr>
                      <a:r>
                        <a:rPr lang="en-GB" sz="800" b="0">
                          <a:latin typeface="Arial" panose="020B0604020202020204" pitchFamily="34" charset="0"/>
                          <a:cs typeface="Arial" panose="020B0604020202020204" pitchFamily="34" charset="0"/>
                        </a:rPr>
                        <a:t>Our system configuration does not allow for transfer from team to team so we may not achieve 2 contacts within a referral as quickly as other Trusts who can transfer the referral from one service to another</a:t>
                      </a:r>
                    </a:p>
                    <a:p>
                      <a:pPr marL="628650" lvl="1" indent="-171450" algn="l">
                        <a:buFont typeface="Arial" panose="020B0604020202020204" pitchFamily="34" charset="0"/>
                        <a:buChar char="•"/>
                      </a:pPr>
                      <a:r>
                        <a:rPr lang="en-GB" sz="800" b="0">
                          <a:latin typeface="Arial" panose="020B0604020202020204" pitchFamily="34" charset="0"/>
                          <a:cs typeface="Arial" panose="020B0604020202020204" pitchFamily="34" charset="0"/>
                        </a:rPr>
                        <a:t>Challenges in some services with accurately recording all appointments delivered.  Enhancements to </a:t>
                      </a:r>
                      <a:r>
                        <a:rPr lang="en-GB" sz="800" b="0" err="1">
                          <a:latin typeface="Arial" panose="020B0604020202020204" pitchFamily="34" charset="0"/>
                          <a:cs typeface="Arial" panose="020B0604020202020204" pitchFamily="34" charset="0"/>
                        </a:rPr>
                        <a:t>Carenotes</a:t>
                      </a:r>
                      <a:r>
                        <a:rPr lang="en-GB" sz="800" b="0">
                          <a:latin typeface="Arial" panose="020B0604020202020204" pitchFamily="34" charset="0"/>
                          <a:cs typeface="Arial" panose="020B0604020202020204" pitchFamily="34" charset="0"/>
                        </a:rPr>
                        <a:t> were introduced at the end of Nov 21 to support easier recording of activity information.</a:t>
                      </a:r>
                    </a:p>
                    <a:p>
                      <a:pPr marL="628650" lvl="1" indent="-171450" algn="l">
                        <a:buFont typeface="Arial" panose="020B0604020202020204" pitchFamily="34" charset="0"/>
                        <a:buChar char="•"/>
                      </a:pPr>
                      <a:endParaRPr lang="en-GB" sz="800" b="0">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800" b="0">
                          <a:latin typeface="Arial" panose="020B0604020202020204" pitchFamily="34" charset="0"/>
                          <a:cs typeface="Arial" panose="020B0604020202020204" pitchFamily="34" charset="0"/>
                        </a:rPr>
                        <a:t>In the annual benchmarking for the measure total cost per contact to Adult CMHTs the Trust benchmarked higher than the national average.</a:t>
                      </a:r>
                    </a:p>
                  </a:txBody>
                  <a:tcPr marL="68580" marR="68580" marT="34290" marB="34290"/>
                </a:tc>
                <a:extLst>
                  <a:ext uri="{0D108BD9-81ED-4DB2-BD59-A6C34878D82A}">
                    <a16:rowId xmlns:a16="http://schemas.microsoft.com/office/drawing/2014/main" val="2198274639"/>
                  </a:ext>
                </a:extLst>
              </a:tr>
            </a:tbl>
          </a:graphicData>
        </a:graphic>
      </p:graphicFrame>
      <p:pic>
        <p:nvPicPr>
          <p:cNvPr id="5" name="Picture 4">
            <a:extLst>
              <a:ext uri="{FF2B5EF4-FFF2-40B4-BE49-F238E27FC236}">
                <a16:creationId xmlns:a16="http://schemas.microsoft.com/office/drawing/2014/main" id="{DD8EF067-C5B4-467F-AE56-D48910EAE396}"/>
              </a:ext>
            </a:extLst>
          </p:cNvPr>
          <p:cNvPicPr>
            <a:picLocks noChangeAspect="1"/>
          </p:cNvPicPr>
          <p:nvPr/>
        </p:nvPicPr>
        <p:blipFill>
          <a:blip r:embed="rId3"/>
          <a:stretch>
            <a:fillRect/>
          </a:stretch>
        </p:blipFill>
        <p:spPr>
          <a:xfrm>
            <a:off x="1316074" y="1182875"/>
            <a:ext cx="1087711" cy="755626"/>
          </a:xfrm>
          <a:prstGeom prst="rect">
            <a:avLst/>
          </a:prstGeom>
          <a:ln>
            <a:solidFill>
              <a:schemeClr val="tx2"/>
            </a:solidFill>
          </a:ln>
        </p:spPr>
      </p:pic>
      <p:pic>
        <p:nvPicPr>
          <p:cNvPr id="6" name="Picture 5">
            <a:extLst>
              <a:ext uri="{FF2B5EF4-FFF2-40B4-BE49-F238E27FC236}">
                <a16:creationId xmlns:a16="http://schemas.microsoft.com/office/drawing/2014/main" id="{6F12A538-71CF-489A-86FE-C39495796824}"/>
              </a:ext>
            </a:extLst>
          </p:cNvPr>
          <p:cNvPicPr>
            <a:picLocks noChangeAspect="1"/>
          </p:cNvPicPr>
          <p:nvPr/>
        </p:nvPicPr>
        <p:blipFill>
          <a:blip r:embed="rId4"/>
          <a:stretch>
            <a:fillRect/>
          </a:stretch>
        </p:blipFill>
        <p:spPr>
          <a:xfrm>
            <a:off x="2493686" y="1182875"/>
            <a:ext cx="1087711" cy="752475"/>
          </a:xfrm>
          <a:prstGeom prst="rect">
            <a:avLst/>
          </a:prstGeom>
          <a:ln>
            <a:solidFill>
              <a:schemeClr val="tx2"/>
            </a:solidFill>
          </a:ln>
        </p:spPr>
      </p:pic>
      <p:pic>
        <p:nvPicPr>
          <p:cNvPr id="7" name="Picture 6">
            <a:extLst>
              <a:ext uri="{FF2B5EF4-FFF2-40B4-BE49-F238E27FC236}">
                <a16:creationId xmlns:a16="http://schemas.microsoft.com/office/drawing/2014/main" id="{B951FE23-2565-43EC-809C-EBD2BB94AFE3}"/>
              </a:ext>
            </a:extLst>
          </p:cNvPr>
          <p:cNvPicPr>
            <a:picLocks noChangeAspect="1"/>
          </p:cNvPicPr>
          <p:nvPr/>
        </p:nvPicPr>
        <p:blipFill>
          <a:blip r:embed="rId5"/>
          <a:stretch>
            <a:fillRect/>
          </a:stretch>
        </p:blipFill>
        <p:spPr>
          <a:xfrm>
            <a:off x="1310029" y="2034521"/>
            <a:ext cx="1087711" cy="702577"/>
          </a:xfrm>
          <a:prstGeom prst="rect">
            <a:avLst/>
          </a:prstGeom>
          <a:ln>
            <a:solidFill>
              <a:schemeClr val="tx2"/>
            </a:solidFill>
          </a:ln>
        </p:spPr>
      </p:pic>
      <p:pic>
        <p:nvPicPr>
          <p:cNvPr id="8" name="Picture 7">
            <a:extLst>
              <a:ext uri="{FF2B5EF4-FFF2-40B4-BE49-F238E27FC236}">
                <a16:creationId xmlns:a16="http://schemas.microsoft.com/office/drawing/2014/main" id="{1DE0539B-F0B1-4AF4-9C95-B18BCD9137E8}"/>
              </a:ext>
            </a:extLst>
          </p:cNvPr>
          <p:cNvPicPr>
            <a:picLocks noChangeAspect="1"/>
          </p:cNvPicPr>
          <p:nvPr/>
        </p:nvPicPr>
        <p:blipFill>
          <a:blip r:embed="rId6"/>
          <a:stretch>
            <a:fillRect/>
          </a:stretch>
        </p:blipFill>
        <p:spPr>
          <a:xfrm>
            <a:off x="2493686" y="2009363"/>
            <a:ext cx="1087711" cy="727735"/>
          </a:xfrm>
          <a:prstGeom prst="rect">
            <a:avLst/>
          </a:prstGeom>
          <a:ln>
            <a:solidFill>
              <a:schemeClr val="tx2"/>
            </a:solidFill>
          </a:ln>
        </p:spPr>
      </p:pic>
      <p:pic>
        <p:nvPicPr>
          <p:cNvPr id="15" name="Picture 14">
            <a:extLst>
              <a:ext uri="{FF2B5EF4-FFF2-40B4-BE49-F238E27FC236}">
                <a16:creationId xmlns:a16="http://schemas.microsoft.com/office/drawing/2014/main" id="{666A1A13-6AA3-4138-8E13-934BC4327E5C}"/>
              </a:ext>
            </a:extLst>
          </p:cNvPr>
          <p:cNvPicPr>
            <a:picLocks noChangeAspect="1"/>
          </p:cNvPicPr>
          <p:nvPr/>
        </p:nvPicPr>
        <p:blipFill>
          <a:blip r:embed="rId7"/>
          <a:stretch>
            <a:fillRect/>
          </a:stretch>
        </p:blipFill>
        <p:spPr>
          <a:xfrm>
            <a:off x="1310029" y="2868527"/>
            <a:ext cx="1087711" cy="702577"/>
          </a:xfrm>
          <a:prstGeom prst="rect">
            <a:avLst/>
          </a:prstGeom>
          <a:ln>
            <a:solidFill>
              <a:schemeClr val="tx2"/>
            </a:solidFill>
          </a:ln>
        </p:spPr>
      </p:pic>
      <p:pic>
        <p:nvPicPr>
          <p:cNvPr id="16" name="Picture 15">
            <a:extLst>
              <a:ext uri="{FF2B5EF4-FFF2-40B4-BE49-F238E27FC236}">
                <a16:creationId xmlns:a16="http://schemas.microsoft.com/office/drawing/2014/main" id="{F7EB7733-4E9E-434E-BC94-8758F8C758B0}"/>
              </a:ext>
            </a:extLst>
          </p:cNvPr>
          <p:cNvPicPr>
            <a:picLocks noChangeAspect="1"/>
          </p:cNvPicPr>
          <p:nvPr/>
        </p:nvPicPr>
        <p:blipFill>
          <a:blip r:embed="rId8"/>
          <a:stretch>
            <a:fillRect/>
          </a:stretch>
        </p:blipFill>
        <p:spPr>
          <a:xfrm>
            <a:off x="2493686" y="2864884"/>
            <a:ext cx="1087711" cy="702577"/>
          </a:xfrm>
          <a:prstGeom prst="rect">
            <a:avLst/>
          </a:prstGeom>
          <a:ln>
            <a:solidFill>
              <a:schemeClr val="tx2"/>
            </a:solidFill>
          </a:ln>
        </p:spPr>
      </p:pic>
      <p:pic>
        <p:nvPicPr>
          <p:cNvPr id="17" name="Picture 16">
            <a:extLst>
              <a:ext uri="{FF2B5EF4-FFF2-40B4-BE49-F238E27FC236}">
                <a16:creationId xmlns:a16="http://schemas.microsoft.com/office/drawing/2014/main" id="{E58C5938-DDDD-4BCF-B592-4F616B3BDA51}"/>
              </a:ext>
            </a:extLst>
          </p:cNvPr>
          <p:cNvPicPr>
            <a:picLocks noChangeAspect="1"/>
          </p:cNvPicPr>
          <p:nvPr/>
        </p:nvPicPr>
        <p:blipFill>
          <a:blip r:embed="rId9"/>
          <a:stretch>
            <a:fillRect/>
          </a:stretch>
        </p:blipFill>
        <p:spPr>
          <a:xfrm>
            <a:off x="1310029" y="3654084"/>
            <a:ext cx="1087711" cy="702577"/>
          </a:xfrm>
          <a:prstGeom prst="rect">
            <a:avLst/>
          </a:prstGeom>
          <a:ln>
            <a:solidFill>
              <a:schemeClr val="tx2"/>
            </a:solidFill>
          </a:ln>
        </p:spPr>
      </p:pic>
      <p:pic>
        <p:nvPicPr>
          <p:cNvPr id="18" name="Picture 17">
            <a:extLst>
              <a:ext uri="{FF2B5EF4-FFF2-40B4-BE49-F238E27FC236}">
                <a16:creationId xmlns:a16="http://schemas.microsoft.com/office/drawing/2014/main" id="{C32FC569-1615-4C23-B2AE-A756145B2573}"/>
              </a:ext>
            </a:extLst>
          </p:cNvPr>
          <p:cNvPicPr>
            <a:picLocks noChangeAspect="1"/>
          </p:cNvPicPr>
          <p:nvPr/>
        </p:nvPicPr>
        <p:blipFill>
          <a:blip r:embed="rId10"/>
          <a:stretch>
            <a:fillRect/>
          </a:stretch>
        </p:blipFill>
        <p:spPr>
          <a:xfrm>
            <a:off x="2493686" y="3654084"/>
            <a:ext cx="1087711" cy="702577"/>
          </a:xfrm>
          <a:prstGeom prst="rect">
            <a:avLst/>
          </a:prstGeom>
          <a:ln>
            <a:solidFill>
              <a:schemeClr val="tx2"/>
            </a:solidFill>
          </a:ln>
        </p:spPr>
      </p:pic>
    </p:spTree>
    <p:extLst>
      <p:ext uri="{BB962C8B-B14F-4D97-AF65-F5344CB8AC3E}">
        <p14:creationId xmlns:p14="http://schemas.microsoft.com/office/powerpoint/2010/main" val="159000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Arial" panose="020B0604020202020204" pitchFamily="34" charset="0"/>
                <a:cs typeface="Arial" panose="020B0604020202020204" pitchFamily="34" charset="0"/>
              </a:rPr>
              <a:t>Regional Performance – S</a:t>
            </a:r>
            <a:r>
              <a:rPr lang="en-GB" sz="1400">
                <a:solidFill>
                  <a:schemeClr val="bg1"/>
                </a:solidFill>
                <a:latin typeface="Arial" panose="020B0604020202020204" pitchFamily="34" charset="0"/>
                <a:cs typeface="Arial" panose="020B0604020202020204" pitchFamily="34" charset="0"/>
              </a:rPr>
              <a:t>outh East Integrated Performance Report  - 11 March 2022</a:t>
            </a:r>
            <a:endParaRPr lang="en-US" sz="1600" b="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BE039B8-826E-4647-9119-326B215F4331}"/>
              </a:ext>
            </a:extLst>
          </p:cNvPr>
          <p:cNvPicPr>
            <a:picLocks noChangeAspect="1"/>
          </p:cNvPicPr>
          <p:nvPr/>
        </p:nvPicPr>
        <p:blipFill rotWithShape="1">
          <a:blip r:embed="rId3"/>
          <a:srcRect b="4028"/>
          <a:stretch/>
        </p:blipFill>
        <p:spPr>
          <a:xfrm>
            <a:off x="296944" y="649199"/>
            <a:ext cx="8550111" cy="4603504"/>
          </a:xfrm>
          <a:prstGeom prst="rect">
            <a:avLst/>
          </a:prstGeom>
        </p:spPr>
      </p:pic>
      <p:sp>
        <p:nvSpPr>
          <p:cNvPr id="8" name="TextBox 7">
            <a:extLst>
              <a:ext uri="{FF2B5EF4-FFF2-40B4-BE49-F238E27FC236}">
                <a16:creationId xmlns:a16="http://schemas.microsoft.com/office/drawing/2014/main" id="{6F447D00-EE37-4DD5-B844-023B5EAB4699}"/>
              </a:ext>
            </a:extLst>
          </p:cNvPr>
          <p:cNvSpPr txBox="1"/>
          <p:nvPr/>
        </p:nvSpPr>
        <p:spPr>
          <a:xfrm>
            <a:off x="445808" y="5374601"/>
            <a:ext cx="8401247" cy="261610"/>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Please see the following slides for performance headlines in relation to the above. </a:t>
            </a:r>
          </a:p>
        </p:txBody>
      </p:sp>
    </p:spTree>
    <p:extLst>
      <p:ext uri="{BB962C8B-B14F-4D97-AF65-F5344CB8AC3E}">
        <p14:creationId xmlns:p14="http://schemas.microsoft.com/office/powerpoint/2010/main" val="344743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Arial" panose="020B0604020202020204" pitchFamily="34" charset="0"/>
                <a:cs typeface="Arial" panose="020B0604020202020204" pitchFamily="34" charset="0"/>
              </a:rPr>
              <a:t>Regional Performance – S</a:t>
            </a:r>
            <a:r>
              <a:rPr lang="en-GB" sz="1400">
                <a:solidFill>
                  <a:schemeClr val="bg1"/>
                </a:solidFill>
                <a:latin typeface="Arial" panose="020B0604020202020204" pitchFamily="34" charset="0"/>
                <a:cs typeface="Arial" panose="020B0604020202020204" pitchFamily="34" charset="0"/>
              </a:rPr>
              <a:t>outh East Integrated Performance Report  - 11 March 2022</a:t>
            </a:r>
            <a:endParaRPr lang="en-US" sz="1600" b="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187D435-039F-43EB-B865-196F2753DC32}"/>
              </a:ext>
            </a:extLst>
          </p:cNvPr>
          <p:cNvPicPr>
            <a:picLocks noChangeAspect="1"/>
          </p:cNvPicPr>
          <p:nvPr/>
        </p:nvPicPr>
        <p:blipFill>
          <a:blip r:embed="rId3"/>
          <a:stretch>
            <a:fillRect/>
          </a:stretch>
        </p:blipFill>
        <p:spPr>
          <a:xfrm>
            <a:off x="261781" y="703084"/>
            <a:ext cx="8514574" cy="4887011"/>
          </a:xfrm>
          <a:prstGeom prst="rect">
            <a:avLst/>
          </a:prstGeom>
        </p:spPr>
      </p:pic>
      <p:sp>
        <p:nvSpPr>
          <p:cNvPr id="6" name="TextBox 5">
            <a:extLst>
              <a:ext uri="{FF2B5EF4-FFF2-40B4-BE49-F238E27FC236}">
                <a16:creationId xmlns:a16="http://schemas.microsoft.com/office/drawing/2014/main" id="{A2231D1A-B1EF-46C1-9C1E-9F24146711DF}"/>
              </a:ext>
            </a:extLst>
          </p:cNvPr>
          <p:cNvSpPr txBox="1"/>
          <p:nvPr/>
        </p:nvSpPr>
        <p:spPr>
          <a:xfrm>
            <a:off x="6095780" y="1817356"/>
            <a:ext cx="2369659" cy="2462213"/>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Oxford Health adult bed occupancy was among the lowest in the region, averaging 86% over the past 12 weeks compared to the region average of 95.7%.  </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GB" sz="1100" b="0">
                <a:latin typeface="Arial" panose="020B0604020202020204" pitchFamily="34" charset="0"/>
                <a:cs typeface="Arial" panose="020B0604020202020204" pitchFamily="34" charset="0"/>
              </a:rPr>
              <a:t>OHFT has continued to have reduced bed occupancy to facilitate compliance with infection prevention controls.  This has more impact in Oxon where the age of estate presents greater challenges.  </a:t>
            </a:r>
            <a:endParaRPr lang="en-GB" sz="11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56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Arial" panose="020B0604020202020204" pitchFamily="34" charset="0"/>
                <a:cs typeface="Arial" panose="020B0604020202020204" pitchFamily="34" charset="0"/>
              </a:rPr>
              <a:t>Regional Performance – S</a:t>
            </a:r>
            <a:r>
              <a:rPr lang="en-GB" sz="1400">
                <a:solidFill>
                  <a:schemeClr val="bg1"/>
                </a:solidFill>
                <a:latin typeface="Arial" panose="020B0604020202020204" pitchFamily="34" charset="0"/>
                <a:cs typeface="Arial" panose="020B0604020202020204" pitchFamily="34" charset="0"/>
              </a:rPr>
              <a:t>outh East Integrated Performance Report  - 11 March 2022</a:t>
            </a:r>
            <a:endParaRPr lang="en-US" sz="1600" b="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EC1F16-EA91-4BE5-826A-B4E7628FE419}"/>
              </a:ext>
            </a:extLst>
          </p:cNvPr>
          <p:cNvPicPr>
            <a:picLocks noChangeAspect="1"/>
          </p:cNvPicPr>
          <p:nvPr/>
        </p:nvPicPr>
        <p:blipFill>
          <a:blip r:embed="rId3"/>
          <a:stretch>
            <a:fillRect/>
          </a:stretch>
        </p:blipFill>
        <p:spPr>
          <a:xfrm>
            <a:off x="261781" y="708547"/>
            <a:ext cx="8620438" cy="4881548"/>
          </a:xfrm>
          <a:prstGeom prst="rect">
            <a:avLst/>
          </a:prstGeom>
        </p:spPr>
      </p:pic>
      <p:sp>
        <p:nvSpPr>
          <p:cNvPr id="6" name="TextBox 5">
            <a:extLst>
              <a:ext uri="{FF2B5EF4-FFF2-40B4-BE49-F238E27FC236}">
                <a16:creationId xmlns:a16="http://schemas.microsoft.com/office/drawing/2014/main" id="{E1E3F3F1-F786-43D9-B050-2A4029C760D7}"/>
              </a:ext>
            </a:extLst>
          </p:cNvPr>
          <p:cNvSpPr txBox="1"/>
          <p:nvPr/>
        </p:nvSpPr>
        <p:spPr>
          <a:xfrm>
            <a:off x="6325523" y="2679961"/>
            <a:ext cx="2369659" cy="1107996"/>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Oxford Health older adult bed occupancy was among the highest in the region, averaging 92% over the past 12 weeks compared to the region average of 88.3%.  </a:t>
            </a:r>
          </a:p>
        </p:txBody>
      </p:sp>
    </p:spTree>
    <p:extLst>
      <p:ext uri="{BB962C8B-B14F-4D97-AF65-F5344CB8AC3E}">
        <p14:creationId xmlns:p14="http://schemas.microsoft.com/office/powerpoint/2010/main" val="184217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Arial" panose="020B0604020202020204" pitchFamily="34" charset="0"/>
                <a:cs typeface="Arial" panose="020B0604020202020204" pitchFamily="34" charset="0"/>
              </a:rPr>
              <a:t>Regional Performance – S</a:t>
            </a:r>
            <a:r>
              <a:rPr lang="en-GB" sz="1400">
                <a:solidFill>
                  <a:schemeClr val="bg1"/>
                </a:solidFill>
                <a:latin typeface="Arial" panose="020B0604020202020204" pitchFamily="34" charset="0"/>
                <a:cs typeface="Arial" panose="020B0604020202020204" pitchFamily="34" charset="0"/>
              </a:rPr>
              <a:t>outh East Integrated Performance Report  - 11 March 2022</a:t>
            </a:r>
            <a:endParaRPr lang="en-US" sz="1600" b="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A7FFCA4-6FB9-40A4-88B8-7D3A431AC4AA}"/>
              </a:ext>
            </a:extLst>
          </p:cNvPr>
          <p:cNvPicPr>
            <a:picLocks noChangeAspect="1"/>
          </p:cNvPicPr>
          <p:nvPr/>
        </p:nvPicPr>
        <p:blipFill>
          <a:blip r:embed="rId3"/>
          <a:stretch>
            <a:fillRect/>
          </a:stretch>
        </p:blipFill>
        <p:spPr>
          <a:xfrm>
            <a:off x="261781" y="695866"/>
            <a:ext cx="8620438" cy="4752827"/>
          </a:xfrm>
          <a:prstGeom prst="rect">
            <a:avLst/>
          </a:prstGeom>
        </p:spPr>
      </p:pic>
      <p:sp>
        <p:nvSpPr>
          <p:cNvPr id="6" name="TextBox 5">
            <a:extLst>
              <a:ext uri="{FF2B5EF4-FFF2-40B4-BE49-F238E27FC236}">
                <a16:creationId xmlns:a16="http://schemas.microsoft.com/office/drawing/2014/main" id="{8AB8BC0E-DDD2-4539-99CC-9DA6566CDE98}"/>
              </a:ext>
            </a:extLst>
          </p:cNvPr>
          <p:cNvSpPr txBox="1"/>
          <p:nvPr/>
        </p:nvSpPr>
        <p:spPr>
          <a:xfrm>
            <a:off x="6325523" y="2679961"/>
            <a:ext cx="2369659" cy="1107996"/>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Oxford Health Psychiatric ICU bed occupancy was among the lowest in the region, averaging 68% over the past 12 weeks compared to the region average of 78%.  </a:t>
            </a:r>
          </a:p>
        </p:txBody>
      </p:sp>
    </p:spTree>
    <p:extLst>
      <p:ext uri="{BB962C8B-B14F-4D97-AF65-F5344CB8AC3E}">
        <p14:creationId xmlns:p14="http://schemas.microsoft.com/office/powerpoint/2010/main" val="151367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Arial" panose="020B0604020202020204" pitchFamily="34" charset="0"/>
                <a:cs typeface="Arial" panose="020B0604020202020204" pitchFamily="34" charset="0"/>
              </a:rPr>
              <a:t>Regional Performance – S</a:t>
            </a:r>
            <a:r>
              <a:rPr lang="en-GB" sz="1400">
                <a:solidFill>
                  <a:schemeClr val="bg1"/>
                </a:solidFill>
                <a:latin typeface="Arial" panose="020B0604020202020204" pitchFamily="34" charset="0"/>
                <a:cs typeface="Arial" panose="020B0604020202020204" pitchFamily="34" charset="0"/>
              </a:rPr>
              <a:t>outh East Integrated Performance Report  - 11 March 2022</a:t>
            </a:r>
            <a:endParaRPr lang="en-US" sz="1600" b="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48FC5CF-23BF-4E67-8CB6-82E5C744F6A5}"/>
              </a:ext>
            </a:extLst>
          </p:cNvPr>
          <p:cNvPicPr>
            <a:picLocks noChangeAspect="1"/>
          </p:cNvPicPr>
          <p:nvPr/>
        </p:nvPicPr>
        <p:blipFill>
          <a:blip r:embed="rId3"/>
          <a:stretch>
            <a:fillRect/>
          </a:stretch>
        </p:blipFill>
        <p:spPr>
          <a:xfrm>
            <a:off x="261781" y="760033"/>
            <a:ext cx="8620438" cy="4782930"/>
          </a:xfrm>
          <a:prstGeom prst="rect">
            <a:avLst/>
          </a:prstGeom>
        </p:spPr>
      </p:pic>
      <p:sp>
        <p:nvSpPr>
          <p:cNvPr id="6" name="TextBox 5">
            <a:extLst>
              <a:ext uri="{FF2B5EF4-FFF2-40B4-BE49-F238E27FC236}">
                <a16:creationId xmlns:a16="http://schemas.microsoft.com/office/drawing/2014/main" id="{5083FB80-1366-4F72-B6C7-A3F8CF87A79E}"/>
              </a:ext>
            </a:extLst>
          </p:cNvPr>
          <p:cNvSpPr txBox="1"/>
          <p:nvPr/>
        </p:nvSpPr>
        <p:spPr>
          <a:xfrm>
            <a:off x="6290887" y="2113255"/>
            <a:ext cx="2369659" cy="2631490"/>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The number of people awaiting admission to Oxford Health is low in the region, averaging 3 people over the past 12 weeks.  The highest number of patients awaiting admission is in Sussex Partnership averaging 24 people. </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Across 7 providers the total  number of people awaiting admission is 58 on average each week.   On average, 5% of people awaiting admission in the region are to Oxford Health.</a:t>
            </a:r>
          </a:p>
        </p:txBody>
      </p:sp>
    </p:spTree>
    <p:extLst>
      <p:ext uri="{BB962C8B-B14F-4D97-AF65-F5344CB8AC3E}">
        <p14:creationId xmlns:p14="http://schemas.microsoft.com/office/powerpoint/2010/main" val="162206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331640" y="1521938"/>
            <a:ext cx="4590510" cy="2108526"/>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350" b="1">
                <a:solidFill>
                  <a:schemeClr val="bg1"/>
                </a:solidFill>
                <a:latin typeface="Arial" panose="020B0604020202020204" pitchFamily="34" charset="0"/>
                <a:ea typeface="Calibri" panose="020F0502020204030204" pitchFamily="34" charset="0"/>
                <a:cs typeface="Times New Roman" panose="02020603050405020304" pitchFamily="18" charset="0"/>
              </a:rPr>
              <a:t>Section 1: </a:t>
            </a:r>
          </a:p>
          <a:p>
            <a:r>
              <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rPr>
              <a:t>Introduction to the Trust strategy 2021-2026</a:t>
            </a:r>
            <a:endParaRPr lang="en-GB" sz="825">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50"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5064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Arial" panose="020B0604020202020204" pitchFamily="34" charset="0"/>
                <a:cs typeface="Arial" panose="020B0604020202020204" pitchFamily="34" charset="0"/>
              </a:rPr>
              <a:t>Regional Performance – S</a:t>
            </a:r>
            <a:r>
              <a:rPr lang="en-GB" sz="1400">
                <a:solidFill>
                  <a:schemeClr val="bg1"/>
                </a:solidFill>
                <a:latin typeface="Arial" panose="020B0604020202020204" pitchFamily="34" charset="0"/>
                <a:cs typeface="Arial" panose="020B0604020202020204" pitchFamily="34" charset="0"/>
              </a:rPr>
              <a:t>outh East Integrated Performance Report  - 11 March 2022</a:t>
            </a:r>
            <a:endParaRPr lang="en-US" sz="1600" b="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C50F067-6C42-4677-959F-0A375E6C4F2A}"/>
              </a:ext>
            </a:extLst>
          </p:cNvPr>
          <p:cNvPicPr>
            <a:picLocks noChangeAspect="1"/>
          </p:cNvPicPr>
          <p:nvPr/>
        </p:nvPicPr>
        <p:blipFill>
          <a:blip r:embed="rId3"/>
          <a:stretch>
            <a:fillRect/>
          </a:stretch>
        </p:blipFill>
        <p:spPr>
          <a:xfrm>
            <a:off x="346448" y="746194"/>
            <a:ext cx="8535771" cy="5103459"/>
          </a:xfrm>
          <a:prstGeom prst="rect">
            <a:avLst/>
          </a:prstGeom>
        </p:spPr>
      </p:pic>
      <p:sp>
        <p:nvSpPr>
          <p:cNvPr id="6" name="TextBox 5">
            <a:extLst>
              <a:ext uri="{FF2B5EF4-FFF2-40B4-BE49-F238E27FC236}">
                <a16:creationId xmlns:a16="http://schemas.microsoft.com/office/drawing/2014/main" id="{5083FB80-1366-4F72-B6C7-A3F8CF87A79E}"/>
              </a:ext>
            </a:extLst>
          </p:cNvPr>
          <p:cNvSpPr txBox="1"/>
          <p:nvPr/>
        </p:nvSpPr>
        <p:spPr>
          <a:xfrm>
            <a:off x="6290887" y="2215834"/>
            <a:ext cx="2369659" cy="2292935"/>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Oxford Health had low numbers of inappropriate out of area placements over the past 12 weeks; averaging 1 per week and in February this equated to 84 bed days used.</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Across 8 providers the total  number of people awaiting admission is 38 on average each week.   On average, 3% of inappropriate OAPs in the region relate to Oxford Health.</a:t>
            </a:r>
          </a:p>
        </p:txBody>
      </p:sp>
    </p:spTree>
    <p:extLst>
      <p:ext uri="{BB962C8B-B14F-4D97-AF65-F5344CB8AC3E}">
        <p14:creationId xmlns:p14="http://schemas.microsoft.com/office/powerpoint/2010/main" val="963618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1781" y="167261"/>
            <a:ext cx="8620438"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a:solidFill>
                  <a:schemeClr val="bg1"/>
                </a:solidFill>
                <a:latin typeface="Arial" panose="020B0604020202020204" pitchFamily="34" charset="0"/>
                <a:cs typeface="Arial" panose="020B0604020202020204" pitchFamily="34" charset="0"/>
              </a:rPr>
              <a:t>Regional Performance – S</a:t>
            </a:r>
            <a:r>
              <a:rPr lang="en-GB" sz="1400">
                <a:solidFill>
                  <a:schemeClr val="bg1"/>
                </a:solidFill>
                <a:latin typeface="Arial" panose="020B0604020202020204" pitchFamily="34" charset="0"/>
                <a:cs typeface="Arial" panose="020B0604020202020204" pitchFamily="34" charset="0"/>
              </a:rPr>
              <a:t>outh East Integrated Performance Report  - 11 March 2022</a:t>
            </a:r>
            <a:endParaRPr lang="en-US" sz="1600" b="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E10522F-28DF-42EB-ACD3-EA69630488ED}"/>
              </a:ext>
            </a:extLst>
          </p:cNvPr>
          <p:cNvPicPr>
            <a:picLocks noChangeAspect="1"/>
          </p:cNvPicPr>
          <p:nvPr/>
        </p:nvPicPr>
        <p:blipFill>
          <a:blip r:embed="rId3"/>
          <a:stretch>
            <a:fillRect/>
          </a:stretch>
        </p:blipFill>
        <p:spPr>
          <a:xfrm>
            <a:off x="261781" y="734555"/>
            <a:ext cx="8620438" cy="4834486"/>
          </a:xfrm>
          <a:prstGeom prst="rect">
            <a:avLst/>
          </a:prstGeom>
        </p:spPr>
      </p:pic>
      <p:sp>
        <p:nvSpPr>
          <p:cNvPr id="6" name="TextBox 5">
            <a:extLst>
              <a:ext uri="{FF2B5EF4-FFF2-40B4-BE49-F238E27FC236}">
                <a16:creationId xmlns:a16="http://schemas.microsoft.com/office/drawing/2014/main" id="{9364D0C4-6ACA-48D8-93A6-4A530953FFF1}"/>
              </a:ext>
            </a:extLst>
          </p:cNvPr>
          <p:cNvSpPr txBox="1"/>
          <p:nvPr/>
        </p:nvSpPr>
        <p:spPr>
          <a:xfrm>
            <a:off x="6283959" y="2790363"/>
            <a:ext cx="2369659" cy="1277273"/>
          </a:xfrm>
          <a:prstGeom prst="rect">
            <a:avLst/>
          </a:prstGeom>
          <a:noFill/>
        </p:spPr>
        <p:txBody>
          <a:bodyPr wrap="square" rtlCol="0">
            <a:spAutoFit/>
          </a:bodyPr>
          <a:lstStyle/>
          <a:p>
            <a:pPr marL="171450" indent="-171450">
              <a:buFont typeface="Arial" panose="020B0604020202020204" pitchFamily="34" charset="0"/>
              <a:buChar char="•"/>
            </a:pPr>
            <a:r>
              <a:rPr lang="en-GB" sz="1100">
                <a:latin typeface="Arial" panose="020B0604020202020204" pitchFamily="34" charset="0"/>
                <a:cs typeface="Arial" panose="020B0604020202020204" pitchFamily="34" charset="0"/>
              </a:rPr>
              <a:t>136 suite availability in Oxford Health is one of the highest in the region averaging 68% availability over the past 12 weeks compared to the regional average of 35%.</a:t>
            </a:r>
          </a:p>
          <a:p>
            <a:pPr marL="171450" indent="-171450">
              <a:buFont typeface="Arial" panose="020B0604020202020204" pitchFamily="34" charset="0"/>
              <a:buChar char="•"/>
            </a:pPr>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750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331640" y="1521938"/>
            <a:ext cx="4590510" cy="2108526"/>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350" b="1">
                <a:solidFill>
                  <a:schemeClr val="bg1"/>
                </a:solidFill>
                <a:latin typeface="Arial" panose="020B0604020202020204" pitchFamily="34" charset="0"/>
                <a:ea typeface="Calibri" panose="020F0502020204030204" pitchFamily="34" charset="0"/>
                <a:cs typeface="Times New Roman" panose="02020603050405020304" pitchFamily="18" charset="0"/>
              </a:rPr>
              <a:t>Section 5: </a:t>
            </a:r>
          </a:p>
          <a:p>
            <a:r>
              <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rPr>
              <a:t>Delivery of our four strategic objectives</a:t>
            </a:r>
            <a:endParaRPr lang="en-GB" sz="825">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050"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3323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1: Quality -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Deliver the best possible care and outcomes </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0A1E31AD-9718-4AB8-B207-D5A71208F192}"/>
              </a:ext>
            </a:extLst>
          </p:cNvPr>
          <p:cNvGraphicFramePr>
            <a:graphicFrameLocks noGrp="1"/>
          </p:cNvGraphicFramePr>
          <p:nvPr>
            <p:extLst>
              <p:ext uri="{D42A27DB-BD31-4B8C-83A1-F6EECF244321}">
                <p14:modId xmlns:p14="http://schemas.microsoft.com/office/powerpoint/2010/main" val="3722198229"/>
              </p:ext>
            </p:extLst>
          </p:nvPr>
        </p:nvGraphicFramePr>
        <p:xfrm>
          <a:off x="214829" y="929640"/>
          <a:ext cx="8722694" cy="4998720"/>
        </p:xfrm>
        <a:graphic>
          <a:graphicData uri="http://schemas.openxmlformats.org/drawingml/2006/table">
            <a:tbl>
              <a:tblPr firstRow="1" bandRow="1">
                <a:tableStyleId>{5FD0F851-EC5A-4D38-B0AD-8093EC10F338}</a:tableStyleId>
              </a:tblPr>
              <a:tblGrid>
                <a:gridCol w="2603006">
                  <a:extLst>
                    <a:ext uri="{9D8B030D-6E8A-4147-A177-3AD203B41FA5}">
                      <a16:colId xmlns:a16="http://schemas.microsoft.com/office/drawing/2014/main" val="978586781"/>
                    </a:ext>
                  </a:extLst>
                </a:gridCol>
                <a:gridCol w="727805">
                  <a:extLst>
                    <a:ext uri="{9D8B030D-6E8A-4147-A177-3AD203B41FA5}">
                      <a16:colId xmlns:a16="http://schemas.microsoft.com/office/drawing/2014/main" val="1178387086"/>
                    </a:ext>
                  </a:extLst>
                </a:gridCol>
                <a:gridCol w="711728">
                  <a:extLst>
                    <a:ext uri="{9D8B030D-6E8A-4147-A177-3AD203B41FA5}">
                      <a16:colId xmlns:a16="http://schemas.microsoft.com/office/drawing/2014/main" val="2017804318"/>
                    </a:ext>
                  </a:extLst>
                </a:gridCol>
                <a:gridCol w="737419">
                  <a:extLst>
                    <a:ext uri="{9D8B030D-6E8A-4147-A177-3AD203B41FA5}">
                      <a16:colId xmlns:a16="http://schemas.microsoft.com/office/drawing/2014/main" val="4175372399"/>
                    </a:ext>
                  </a:extLst>
                </a:gridCol>
                <a:gridCol w="648929">
                  <a:extLst>
                    <a:ext uri="{9D8B030D-6E8A-4147-A177-3AD203B41FA5}">
                      <a16:colId xmlns:a16="http://schemas.microsoft.com/office/drawing/2014/main" val="1828821327"/>
                    </a:ext>
                  </a:extLst>
                </a:gridCol>
                <a:gridCol w="639097">
                  <a:extLst>
                    <a:ext uri="{9D8B030D-6E8A-4147-A177-3AD203B41FA5}">
                      <a16:colId xmlns:a16="http://schemas.microsoft.com/office/drawing/2014/main" val="3474265418"/>
                    </a:ext>
                  </a:extLst>
                </a:gridCol>
                <a:gridCol w="165402">
                  <a:extLst>
                    <a:ext uri="{9D8B030D-6E8A-4147-A177-3AD203B41FA5}">
                      <a16:colId xmlns:a16="http://schemas.microsoft.com/office/drawing/2014/main" val="2468268601"/>
                    </a:ext>
                  </a:extLst>
                </a:gridCol>
                <a:gridCol w="522856">
                  <a:extLst>
                    <a:ext uri="{9D8B030D-6E8A-4147-A177-3AD203B41FA5}">
                      <a16:colId xmlns:a16="http://schemas.microsoft.com/office/drawing/2014/main" val="1169096576"/>
                    </a:ext>
                  </a:extLst>
                </a:gridCol>
                <a:gridCol w="609600">
                  <a:extLst>
                    <a:ext uri="{9D8B030D-6E8A-4147-A177-3AD203B41FA5}">
                      <a16:colId xmlns:a16="http://schemas.microsoft.com/office/drawing/2014/main" val="2488360676"/>
                    </a:ext>
                  </a:extLst>
                </a:gridCol>
                <a:gridCol w="707923">
                  <a:extLst>
                    <a:ext uri="{9D8B030D-6E8A-4147-A177-3AD203B41FA5}">
                      <a16:colId xmlns:a16="http://schemas.microsoft.com/office/drawing/2014/main" val="3791762586"/>
                    </a:ext>
                  </a:extLst>
                </a:gridCol>
                <a:gridCol w="648929">
                  <a:extLst>
                    <a:ext uri="{9D8B030D-6E8A-4147-A177-3AD203B41FA5}">
                      <a16:colId xmlns:a16="http://schemas.microsoft.com/office/drawing/2014/main" val="2549574586"/>
                    </a:ext>
                  </a:extLst>
                </a:gridCol>
              </a:tblGrid>
              <a:tr h="375892">
                <a:tc>
                  <a:txBody>
                    <a:bodyPr/>
                    <a:lstStyle/>
                    <a:p>
                      <a:r>
                        <a:rPr lang="en-GB" sz="1000" b="0" u="none">
                          <a:latin typeface="Arial"/>
                          <a:cs typeface="Arial"/>
                        </a:rPr>
                        <a:t>This year, our Objective Key Results (OKRs) are;</a:t>
                      </a:r>
                      <a:endParaRPr lang="en-GB" sz="1000" b="0" i="0" u="none">
                        <a:latin typeface="Arial"/>
                        <a:cs typeface="Arial"/>
                      </a:endParaRPr>
                    </a:p>
                  </a:txBody>
                  <a:tcPr/>
                </a:tc>
                <a:tc>
                  <a:txBody>
                    <a:bodyPr/>
                    <a:lstStyle/>
                    <a:p>
                      <a:r>
                        <a:rPr lang="en-GB" sz="1000" b="0" i="0" u="none">
                          <a:latin typeface="Arial"/>
                          <a:cs typeface="Arial"/>
                        </a:rPr>
                        <a:t>Target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a:latin typeface="Arial"/>
                          <a:cs typeface="Arial"/>
                        </a:rPr>
                        <a:t>Comm Services</a:t>
                      </a:r>
                      <a:endParaRPr lang="en-GB" sz="1000" b="0" i="0" u="none">
                        <a:latin typeface="Arial"/>
                        <a:cs typeface="Arial"/>
                      </a:endParaRPr>
                    </a:p>
                  </a:txBody>
                  <a:tcPr/>
                </a:tc>
                <a:tc>
                  <a:txBody>
                    <a:bodyPr/>
                    <a:lstStyle/>
                    <a:p>
                      <a:pPr algn="ctr"/>
                      <a:r>
                        <a:rPr lang="en-GB" sz="1000" b="0" u="none">
                          <a:latin typeface="Arial"/>
                          <a:cs typeface="Arial"/>
                        </a:rPr>
                        <a:t>Oxon &amp; BSW </a:t>
                      </a:r>
                      <a:endParaRPr lang="en-GB" sz="1000" b="0" i="0" u="none">
                        <a:latin typeface="Arial" panose="020B0604020202020204" pitchFamily="34" charset="0"/>
                        <a:cs typeface="Arial" panose="020B0604020202020204" pitchFamily="34" charset="0"/>
                      </a:endParaRPr>
                    </a:p>
                  </a:txBody>
                  <a:tcPr/>
                </a:tc>
                <a:tc>
                  <a:txBody>
                    <a:bodyPr/>
                    <a:lstStyle/>
                    <a:p>
                      <a:pPr algn="ctr"/>
                      <a:r>
                        <a:rPr lang="en-GB" sz="1000" b="0" u="none">
                          <a:latin typeface="Arial"/>
                          <a:cs typeface="Arial"/>
                        </a:rPr>
                        <a:t>Bucks</a:t>
                      </a:r>
                      <a:endParaRPr lang="en-GB" sz="1000" b="0" i="0" u="none">
                        <a:latin typeface="Arial"/>
                        <a:cs typeface="Arial"/>
                      </a:endParaRPr>
                    </a:p>
                  </a:txBody>
                  <a:tcPr/>
                </a:tc>
                <a:tc gridSpan="2">
                  <a:txBody>
                    <a:bodyPr/>
                    <a:lstStyle/>
                    <a:p>
                      <a:pPr algn="ctr"/>
                      <a:r>
                        <a:rPr lang="en-GB" sz="1000" b="0" u="none">
                          <a:latin typeface="Arial"/>
                          <a:cs typeface="Arial"/>
                        </a:rPr>
                        <a:t>LD</a:t>
                      </a:r>
                      <a:endParaRPr lang="en-GB" sz="1000" b="0" i="0" u="none">
                        <a:latin typeface="Arial"/>
                        <a:cs typeface="Arial"/>
                      </a:endParaRPr>
                    </a:p>
                  </a:txBody>
                  <a:tcPr/>
                </a:tc>
                <a:tc hMerge="1">
                  <a:txBody>
                    <a:bodyPr/>
                    <a:lstStyle/>
                    <a:p>
                      <a:pPr algn="ctr"/>
                      <a:endParaRPr lang="en-GB" sz="1000" b="0" i="0" u="none">
                        <a:latin typeface="Arial"/>
                        <a:cs typeface="Arial"/>
                      </a:endParaRPr>
                    </a:p>
                  </a:txBody>
                  <a:tcPr/>
                </a:tc>
                <a:tc>
                  <a:txBody>
                    <a:bodyPr/>
                    <a:lstStyle/>
                    <a:p>
                      <a:pPr algn="ctr"/>
                      <a:r>
                        <a:rPr lang="en-GB" sz="1000" b="0" i="0" u="none">
                          <a:latin typeface="Arial"/>
                          <a:cs typeface="Arial"/>
                        </a:rPr>
                        <a:t>Forensic</a:t>
                      </a:r>
                    </a:p>
                  </a:txBody>
                  <a:tcPr/>
                </a:tc>
                <a:tc>
                  <a:txBody>
                    <a:bodyPr/>
                    <a:lstStyle/>
                    <a:p>
                      <a:pPr algn="ctr"/>
                      <a:r>
                        <a:rPr lang="en-GB" sz="1000" b="0" i="0" u="none">
                          <a:latin typeface="Arial"/>
                          <a:cs typeface="Arial"/>
                        </a:rPr>
                        <a:t>Phar</a:t>
                      </a:r>
                    </a:p>
                  </a:txBody>
                  <a:tcPr/>
                </a:tc>
                <a:tc>
                  <a:txBody>
                    <a:bodyPr/>
                    <a:lstStyle/>
                    <a:p>
                      <a:pPr algn="ctr"/>
                      <a:r>
                        <a:rPr lang="en-GB" sz="1000" b="1" u="none">
                          <a:latin typeface="Arial"/>
                          <a:cs typeface="Arial"/>
                        </a:rPr>
                        <a:t>Trust*</a:t>
                      </a:r>
                    </a:p>
                  </a:txBody>
                  <a:tcPr/>
                </a:tc>
                <a:tc>
                  <a:txBody>
                    <a:bodyPr/>
                    <a:lstStyle/>
                    <a:p>
                      <a:pPr algn="ctr"/>
                      <a:r>
                        <a:rPr lang="en-GB" sz="1000" b="1" i="0" u="none">
                          <a:latin typeface="Arial"/>
                          <a:cs typeface="Arial"/>
                        </a:rPr>
                        <a:t>Trust</a:t>
                      </a:r>
                    </a:p>
                    <a:p>
                      <a:pPr algn="ctr"/>
                      <a:r>
                        <a:rPr lang="en-GB" sz="1000" b="1" i="0" u="none">
                          <a:latin typeface="Arial"/>
                          <a:cs typeface="Arial"/>
                        </a:rPr>
                        <a:t>Trend</a:t>
                      </a:r>
                    </a:p>
                  </a:txBody>
                  <a:tcPr/>
                </a:tc>
                <a:extLst>
                  <a:ext uri="{0D108BD9-81ED-4DB2-BD59-A6C34878D82A}">
                    <a16:rowId xmlns:a16="http://schemas.microsoft.com/office/drawing/2014/main" val="711604409"/>
                  </a:ext>
                </a:extLst>
              </a:tr>
              <a:tr h="231686">
                <a:tc>
                  <a:txBody>
                    <a:bodyPr/>
                    <a:lstStyle/>
                    <a:p>
                      <a:pPr lvl="0">
                        <a:buNone/>
                      </a:pPr>
                      <a:r>
                        <a:rPr lang="en-US" sz="1000" b="0">
                          <a:latin typeface="Arial"/>
                          <a:cs typeface="Arial"/>
                        </a:rPr>
                        <a:t>(1a) Clinical supervision completion rate</a:t>
                      </a:r>
                      <a:endParaRPr lang="en-GB" sz="1000" b="1">
                        <a:latin typeface="Arial"/>
                        <a:cs typeface="Arial"/>
                      </a:endParaRPr>
                    </a:p>
                  </a:txBody>
                  <a:tcPr/>
                </a:tc>
                <a:tc>
                  <a:txBody>
                    <a:bodyPr/>
                    <a:lstStyle/>
                    <a:p>
                      <a:pPr lvl="0" algn="ctr">
                        <a:buNone/>
                      </a:pPr>
                      <a:r>
                        <a:rPr lang="en-GB" sz="1000" b="0">
                          <a:solidFill>
                            <a:srgbClr val="0D0D0D"/>
                          </a:solidFill>
                          <a:latin typeface="Arial"/>
                          <a:cs typeface="Arial"/>
                        </a:rPr>
                        <a:t>85%</a:t>
                      </a:r>
                      <a:endParaRPr lang="en-US"/>
                    </a:p>
                  </a:txBody>
                  <a:tcPr/>
                </a:tc>
                <a:tc>
                  <a:txBody>
                    <a:bodyPr/>
                    <a:lstStyle/>
                    <a:p>
                      <a:pPr marL="0" lvl="0" indent="0" algn="ctr" defTabSz="914400">
                        <a:lnSpc>
                          <a:spcPct val="100000"/>
                        </a:lnSpc>
                        <a:spcBef>
                          <a:spcPts val="0"/>
                        </a:spcBef>
                        <a:spcAft>
                          <a:spcPts val="0"/>
                        </a:spcAft>
                        <a:buNone/>
                        <a:tabLst/>
                        <a:defRPr/>
                      </a:pPr>
                      <a:r>
                        <a:rPr lang="en-GB" sz="1000" b="0" i="0" u="none" strike="noStrike" kern="1200" cap="none" spc="0" normalizeH="0" baseline="0" noProof="0">
                          <a:ln>
                            <a:noFill/>
                          </a:ln>
                          <a:effectLst/>
                          <a:uLnTx/>
                          <a:uFillTx/>
                          <a:latin typeface="Arial"/>
                          <a:ea typeface="+mn-ea"/>
                          <a:cs typeface="Arial"/>
                        </a:rPr>
                        <a:t>34</a:t>
                      </a:r>
                      <a:r>
                        <a:rPr kumimoji="0" lang="en-GB" sz="1000" b="0" i="0" u="none" strike="noStrike" kern="1200" cap="none" spc="0" normalizeH="0" baseline="0" noProof="0">
                          <a:ln>
                            <a:noFill/>
                          </a:ln>
                          <a:effectLst/>
                          <a:uLnTx/>
                          <a:uFillTx/>
                          <a:latin typeface="Arial"/>
                          <a:ea typeface="+mn-ea"/>
                          <a:cs typeface="Arial"/>
                        </a:rPr>
                        <a:t>%</a:t>
                      </a:r>
                    </a:p>
                  </a:txBody>
                  <a:tcPr>
                    <a:solidFill>
                      <a:srgbClr val="FA7660"/>
                    </a:solidFill>
                  </a:tcPr>
                </a:tc>
                <a:tc>
                  <a:txBody>
                    <a:bodyPr/>
                    <a:lstStyle/>
                    <a:p>
                      <a:pPr marL="0" lvl="0" indent="0" algn="ctr" defTabSz="914400">
                        <a:lnSpc>
                          <a:spcPct val="100000"/>
                        </a:lnSpc>
                        <a:spcBef>
                          <a:spcPts val="0"/>
                        </a:spcBef>
                        <a:spcAft>
                          <a:spcPts val="0"/>
                        </a:spcAft>
                        <a:buNone/>
                        <a:tabLst/>
                        <a:defRPr/>
                      </a:pPr>
                      <a:r>
                        <a:rPr lang="en-GB" sz="1000" b="0" i="0" u="none" strike="noStrike" kern="1200" cap="none" spc="0" normalizeH="0" baseline="0" noProof="0">
                          <a:ln>
                            <a:noFill/>
                          </a:ln>
                          <a:effectLst/>
                          <a:uLnTx/>
                          <a:uFillTx/>
                          <a:latin typeface="Arial"/>
                          <a:ea typeface="+mn-ea"/>
                          <a:cs typeface="Arial"/>
                        </a:rPr>
                        <a:t>33</a:t>
                      </a:r>
                      <a:r>
                        <a:rPr kumimoji="0" lang="en-GB" sz="1000" b="0" i="0" u="none" strike="noStrike" kern="1200" cap="none" spc="0" normalizeH="0" baseline="0" noProof="0">
                          <a:ln>
                            <a:noFill/>
                          </a:ln>
                          <a:effectLst/>
                          <a:uLnTx/>
                          <a:uFillTx/>
                          <a:latin typeface="Arial"/>
                          <a:ea typeface="+mn-ea"/>
                          <a:cs typeface="Arial"/>
                        </a:rPr>
                        <a:t>%</a:t>
                      </a:r>
                    </a:p>
                  </a:txBody>
                  <a:tcPr>
                    <a:solidFill>
                      <a:srgbClr val="FA7660"/>
                    </a:solidFill>
                  </a:tcPr>
                </a:tc>
                <a:tc>
                  <a:txBody>
                    <a:bodyPr/>
                    <a:lstStyle/>
                    <a:p>
                      <a:pPr marL="0" lvl="0" indent="0" algn="ctr" defTabSz="914400">
                        <a:lnSpc>
                          <a:spcPct val="100000"/>
                        </a:lnSpc>
                        <a:spcBef>
                          <a:spcPts val="0"/>
                        </a:spcBef>
                        <a:spcAft>
                          <a:spcPts val="0"/>
                        </a:spcAft>
                        <a:buNone/>
                        <a:tabLst/>
                        <a:defRPr/>
                      </a:pPr>
                      <a:r>
                        <a:rPr lang="en-GB" sz="1000" b="0" i="0" u="none" strike="noStrike" kern="1200" cap="none" spc="0" normalizeH="0" baseline="0" noProof="0">
                          <a:ln>
                            <a:noFill/>
                          </a:ln>
                          <a:effectLst/>
                          <a:uLnTx/>
                          <a:uFillTx/>
                          <a:latin typeface="Arial"/>
                          <a:ea typeface="+mn-ea"/>
                          <a:cs typeface="Arial"/>
                        </a:rPr>
                        <a:t>21</a:t>
                      </a:r>
                      <a:r>
                        <a:rPr kumimoji="0" lang="en-GB" sz="1000" b="0" i="0" u="none" strike="noStrike" kern="1200" cap="none" spc="0" normalizeH="0" baseline="0" noProof="0">
                          <a:ln>
                            <a:noFill/>
                          </a:ln>
                          <a:effectLst/>
                          <a:uLnTx/>
                          <a:uFillTx/>
                          <a:latin typeface="Arial"/>
                          <a:ea typeface="+mn-ea"/>
                          <a:cs typeface="Arial"/>
                        </a:rPr>
                        <a:t>%</a:t>
                      </a:r>
                    </a:p>
                  </a:txBody>
                  <a:tcPr>
                    <a:solidFill>
                      <a:srgbClr val="FA7660"/>
                    </a:solidFill>
                  </a:tcPr>
                </a:tc>
                <a:tc gridSpan="3">
                  <a:txBody>
                    <a:bodyPr/>
                    <a:lstStyle/>
                    <a:p>
                      <a:pPr marL="0" lvl="0" indent="0" algn="ctr">
                        <a:lnSpc>
                          <a:spcPct val="100000"/>
                        </a:lnSpc>
                        <a:spcBef>
                          <a:spcPts val="0"/>
                        </a:spcBef>
                        <a:spcAft>
                          <a:spcPts val="0"/>
                        </a:spcAft>
                        <a:buNone/>
                      </a:pPr>
                      <a:r>
                        <a:rPr lang="en-GB" sz="1000" b="0" i="0" u="none" strike="noStrike" kern="1200" cap="none" spc="0" normalizeH="0" baseline="0" noProof="0">
                          <a:ln>
                            <a:noFill/>
                          </a:ln>
                          <a:effectLst/>
                          <a:uLnTx/>
                          <a:uFillTx/>
                          <a:latin typeface="Arial"/>
                          <a:ea typeface="+mn-ea"/>
                          <a:cs typeface="Arial"/>
                        </a:rPr>
                        <a:t>41</a:t>
                      </a:r>
                      <a:r>
                        <a:rPr kumimoji="0" lang="en-GB" sz="1000" b="0" i="0" u="none" strike="noStrike" kern="1200" cap="none" spc="0" normalizeH="0" baseline="0" noProof="0">
                          <a:ln>
                            <a:noFill/>
                          </a:ln>
                          <a:effectLst/>
                          <a:uLnTx/>
                          <a:uFillTx/>
                          <a:latin typeface="Arial"/>
                          <a:ea typeface="+mn-ea"/>
                          <a:cs typeface="Arial"/>
                        </a:rPr>
                        <a:t>%</a:t>
                      </a:r>
                      <a:r>
                        <a:rPr lang="en-GB" sz="1000" b="0" i="0" u="none" strike="noStrike" kern="1200" cap="none" spc="0" normalizeH="0" baseline="0" noProof="0">
                          <a:ln>
                            <a:noFill/>
                          </a:ln>
                          <a:effectLst/>
                          <a:uLnTx/>
                          <a:uFillTx/>
                          <a:latin typeface="Arial"/>
                          <a:ea typeface="+mn-ea"/>
                          <a:cs typeface="Arial"/>
                        </a:rPr>
                        <a:t>      38%</a:t>
                      </a:r>
                      <a:endParaRPr kumimoji="0" lang="en-GB" sz="1000" b="0" i="0" u="none" strike="noStrike" kern="1200" cap="none" spc="0" normalizeH="0" baseline="0" noProof="0">
                        <a:ln>
                          <a:noFill/>
                        </a:ln>
                        <a:effectLst/>
                        <a:uLnTx/>
                        <a:uFillTx/>
                        <a:latin typeface="Arial"/>
                        <a:ea typeface="+mn-ea"/>
                        <a:cs typeface="Arial"/>
                      </a:endParaRPr>
                    </a:p>
                  </a:txBody>
                  <a:tcPr>
                    <a:solidFill>
                      <a:srgbClr val="FA7660"/>
                    </a:solidFill>
                  </a:tcPr>
                </a:tc>
                <a:tc hMerge="1">
                  <a:txBody>
                    <a:bodyPr/>
                    <a:lstStyle/>
                    <a:p>
                      <a:endParaRPr lang="en-GB"/>
                    </a:p>
                  </a:txBody>
                  <a:tcPr/>
                </a:tc>
                <a:tc hMerge="1">
                  <a:txBody>
                    <a:bodyPr/>
                    <a:lstStyle/>
                    <a:p>
                      <a:pPr marL="0" lvl="0" indent="0" algn="ctr" defTabSz="914400">
                        <a:lnSpc>
                          <a:spcPct val="100000"/>
                        </a:lnSpc>
                        <a:spcBef>
                          <a:spcPts val="0"/>
                        </a:spcBef>
                        <a:spcAft>
                          <a:spcPts val="0"/>
                        </a:spcAft>
                        <a:buNone/>
                        <a:tabLst/>
                        <a:defRPr/>
                      </a:pPr>
                      <a:endParaRPr kumimoji="0" lang="en-GB" sz="1000" b="0" i="0" u="none" strike="noStrike" kern="1200" cap="none" spc="0" normalizeH="0" baseline="0" noProof="0">
                        <a:ln>
                          <a:noFill/>
                        </a:ln>
                        <a:effectLst/>
                        <a:uLnTx/>
                        <a:uFillTx/>
                        <a:latin typeface="Arial"/>
                        <a:ea typeface="+mn-ea"/>
                        <a:cs typeface="Arial"/>
                      </a:endParaRPr>
                    </a:p>
                  </a:txBody>
                  <a:tcPr>
                    <a:solidFill>
                      <a:schemeClr val="bg1">
                        <a:lumMod val="85000"/>
                      </a:schemeClr>
                    </a:solidFill>
                  </a:tcPr>
                </a:tc>
                <a:tc>
                  <a:txBody>
                    <a:bodyPr/>
                    <a:lstStyle/>
                    <a:p>
                      <a:pPr marL="0" lvl="0" indent="0" algn="ctr" defTabSz="914400">
                        <a:lnSpc>
                          <a:spcPct val="100000"/>
                        </a:lnSpc>
                        <a:spcBef>
                          <a:spcPts val="0"/>
                        </a:spcBef>
                        <a:spcAft>
                          <a:spcPts val="0"/>
                        </a:spcAft>
                        <a:buNone/>
                        <a:tabLst/>
                        <a:defRPr/>
                      </a:pPr>
                      <a:r>
                        <a:rPr lang="en-GB" sz="1000" b="0" i="0" u="none" strike="noStrike" kern="1200" cap="none" spc="0" normalizeH="0" baseline="0" noProof="0">
                          <a:ln>
                            <a:noFill/>
                          </a:ln>
                          <a:effectLst/>
                          <a:uLnTx/>
                          <a:uFillTx/>
                          <a:latin typeface="Arial"/>
                          <a:ea typeface="+mn-ea"/>
                          <a:cs typeface="Arial"/>
                        </a:rPr>
                        <a:t>0%</a:t>
                      </a:r>
                      <a:endParaRPr kumimoji="0" lang="en-GB" sz="1000" b="0" i="0" u="none" strike="noStrike" kern="1200" cap="none" spc="0" normalizeH="0" baseline="0" noProof="0">
                        <a:ln>
                          <a:noFill/>
                        </a:ln>
                        <a:effectLst/>
                        <a:uLnTx/>
                        <a:uFillTx/>
                        <a:latin typeface="Arial"/>
                        <a:ea typeface="+mn-ea"/>
                        <a:cs typeface="Arial"/>
                      </a:endParaRPr>
                    </a:p>
                  </a:txBody>
                  <a:tcPr>
                    <a:solidFill>
                      <a:srgbClr val="FA7660"/>
                    </a:solidFill>
                  </a:tcPr>
                </a:tc>
                <a:tc>
                  <a:txBody>
                    <a:bodyPr/>
                    <a:lstStyle/>
                    <a:p>
                      <a:pPr lvl="0" algn="ctr">
                        <a:buNone/>
                      </a:pPr>
                      <a:r>
                        <a:rPr lang="en-GB" sz="1000" b="0">
                          <a:solidFill>
                            <a:schemeClr val="tx1"/>
                          </a:solidFill>
                          <a:latin typeface="Arial"/>
                          <a:cs typeface="Arial"/>
                        </a:rPr>
                        <a:t>34%</a:t>
                      </a:r>
                    </a:p>
                  </a:txBody>
                  <a:tcPr>
                    <a:solidFill>
                      <a:srgbClr val="FA7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endParaRPr lang="en-GB" sz="1600" b="0">
                        <a:solidFill>
                          <a:srgbClr val="FF0000"/>
                        </a:solidFill>
                        <a:latin typeface="Arial"/>
                        <a:ea typeface="Segoe UI Emoji"/>
                        <a:cs typeface="Arial"/>
                      </a:endParaRPr>
                    </a:p>
                  </a:txBody>
                  <a:tcPr>
                    <a:solidFill>
                      <a:schemeClr val="bg1"/>
                    </a:solidFill>
                  </a:tcPr>
                </a:tc>
                <a:extLst>
                  <a:ext uri="{0D108BD9-81ED-4DB2-BD59-A6C34878D82A}">
                    <a16:rowId xmlns:a16="http://schemas.microsoft.com/office/drawing/2014/main" val="417762199"/>
                  </a:ext>
                </a:extLst>
              </a:tr>
              <a:tr h="320321">
                <a:tc>
                  <a:txBody>
                    <a:bodyPr/>
                    <a:lstStyle/>
                    <a:p>
                      <a:r>
                        <a:rPr lang="en-US" sz="1000" b="0">
                          <a:latin typeface="Arial"/>
                          <a:cs typeface="Arial"/>
                        </a:rPr>
                        <a:t>(1b) Staff trained in restorative just culture</a:t>
                      </a:r>
                      <a:endParaRPr lang="en-GB" sz="1000" b="1">
                        <a:latin typeface="Arial"/>
                        <a:cs typeface="Arial"/>
                      </a:endParaRPr>
                    </a:p>
                  </a:txBody>
                  <a:tcPr/>
                </a:tc>
                <a:tc>
                  <a:txBody>
                    <a:bodyPr/>
                    <a:lstStyle/>
                    <a:p>
                      <a:pPr algn="ctr"/>
                      <a:r>
                        <a:rPr lang="en-GB" sz="1000" b="0">
                          <a:solidFill>
                            <a:schemeClr val="tx1"/>
                          </a:solidFill>
                          <a:latin typeface="Arial"/>
                          <a:cs typeface="Arial"/>
                        </a:rPr>
                        <a:t>25 year end</a:t>
                      </a:r>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r>
                        <a:rPr lang="en-GB" sz="1000" b="0">
                          <a:solidFill>
                            <a:schemeClr val="tx1"/>
                          </a:solidFill>
                          <a:latin typeface="Arial"/>
                          <a:cs typeface="Arial"/>
                        </a:rPr>
                        <a:t>26 YTD</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920255297"/>
                  </a:ext>
                </a:extLst>
              </a:tr>
              <a:tr h="375892">
                <a:tc>
                  <a:txBody>
                    <a:bodyPr/>
                    <a:lstStyle/>
                    <a:p>
                      <a:r>
                        <a:rPr lang="en-US" sz="1000" b="0">
                          <a:latin typeface="Arial"/>
                          <a:cs typeface="Arial"/>
                        </a:rPr>
                        <a:t>(1c) </a:t>
                      </a:r>
                      <a:r>
                        <a:rPr lang="en-GB" sz="1000" b="0" kern="1200">
                          <a:solidFill>
                            <a:schemeClr val="tx1"/>
                          </a:solidFill>
                          <a:effectLst/>
                          <a:latin typeface="Arial"/>
                          <a:ea typeface="+mn-ea"/>
                          <a:cs typeface="Arial"/>
                        </a:rPr>
                        <a:t>BAME representation across all pay bands including board level – </a:t>
                      </a:r>
                      <a:r>
                        <a:rPr lang="en-GB" sz="1000" b="1" kern="1200">
                          <a:solidFill>
                            <a:schemeClr val="tx1"/>
                          </a:solidFill>
                          <a:effectLst/>
                          <a:latin typeface="Arial"/>
                          <a:ea typeface="+mn-ea"/>
                          <a:cs typeface="Arial"/>
                        </a:rPr>
                        <a:t>quarterly</a:t>
                      </a:r>
                      <a:endParaRPr lang="en-GB" sz="1000" b="1">
                        <a:latin typeface="Arial"/>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Arial"/>
                          <a:cs typeface="Arial"/>
                        </a:rPr>
                        <a:t>19%</a:t>
                      </a:r>
                      <a:endParaRPr lang="en-GB" sz="1000" b="0">
                        <a:solidFill>
                          <a:srgbClr val="00B050"/>
                        </a:solidFill>
                        <a:latin typeface="Arial"/>
                        <a:ea typeface="Segoe UI Emoji"/>
                        <a:cs typeface="Arial"/>
                      </a:endParaRPr>
                    </a:p>
                  </a:txBody>
                  <a:tcPr/>
                </a:tc>
                <a:tc>
                  <a:txBody>
                    <a:bodyPr/>
                    <a:lstStyle/>
                    <a:p>
                      <a:pPr algn="ctr"/>
                      <a:r>
                        <a:rPr lang="en-GB" sz="1000" b="0">
                          <a:latin typeface="Arial"/>
                          <a:cs typeface="Arial"/>
                        </a:rPr>
                        <a:t>12.7% ↑</a:t>
                      </a:r>
                    </a:p>
                  </a:txBody>
                  <a:tcPr anchor="ctr">
                    <a:solidFill>
                      <a:srgbClr val="FA7660"/>
                    </a:solidFill>
                  </a:tcPr>
                </a:tc>
                <a:tc>
                  <a:txBody>
                    <a:bodyPr/>
                    <a:lstStyle/>
                    <a:p>
                      <a:pPr algn="ctr"/>
                      <a:r>
                        <a:rPr lang="en-GB" sz="1000" b="0">
                          <a:latin typeface="Arial"/>
                          <a:cs typeface="Arial"/>
                        </a:rPr>
                        <a:t>17.9% ↑</a:t>
                      </a:r>
                    </a:p>
                  </a:txBody>
                  <a:tcPr anchor="ctr">
                    <a:solidFill>
                      <a:srgbClr val="FA7660"/>
                    </a:solidFill>
                  </a:tcPr>
                </a:tc>
                <a:tc>
                  <a:txBody>
                    <a:bodyPr/>
                    <a:lstStyle/>
                    <a:p>
                      <a:pPr algn="ctr"/>
                      <a:r>
                        <a:rPr lang="en-GB" sz="1000" b="0">
                          <a:latin typeface="Arial"/>
                          <a:cs typeface="Arial"/>
                        </a:rPr>
                        <a:t>31.8%↓</a:t>
                      </a:r>
                    </a:p>
                  </a:txBody>
                  <a:tcPr anchor="ctr">
                    <a:solidFill>
                      <a:srgbClr val="92D050"/>
                    </a:solidFill>
                  </a:tcPr>
                </a:tc>
                <a:tc>
                  <a:txBody>
                    <a:bodyPr/>
                    <a:lstStyle/>
                    <a:p>
                      <a:pPr algn="ctr"/>
                      <a:r>
                        <a:rPr lang="en-GB" sz="1000" b="0">
                          <a:latin typeface="Arial"/>
                          <a:cs typeface="Arial"/>
                        </a:rPr>
                        <a:t>12.1%↓</a:t>
                      </a:r>
                    </a:p>
                  </a:txBody>
                  <a:tcPr anchor="ctr">
                    <a:solidFill>
                      <a:srgbClr val="FA7660"/>
                    </a:solidFill>
                  </a:tcPr>
                </a:tc>
                <a:tc gridSpan="2">
                  <a:txBody>
                    <a:bodyPr/>
                    <a:lstStyle/>
                    <a:p>
                      <a:pPr algn="ctr"/>
                      <a:r>
                        <a:rPr lang="en-GB" sz="1000" b="0">
                          <a:latin typeface="Arial"/>
                          <a:cs typeface="Arial"/>
                        </a:rPr>
                        <a:t>44.4%↑</a:t>
                      </a:r>
                    </a:p>
                  </a:txBody>
                  <a:tcPr anchor="ctr">
                    <a:solidFill>
                      <a:srgbClr val="92D050"/>
                    </a:solidFill>
                  </a:tcPr>
                </a:tc>
                <a:tc hMerge="1">
                  <a:txBody>
                    <a:bodyPr/>
                    <a:lstStyle/>
                    <a:p>
                      <a:pPr algn="ctr"/>
                      <a:r>
                        <a:rPr lang="en-GB" sz="1000" b="0">
                          <a:latin typeface="Arial"/>
                          <a:cs typeface="Arial"/>
                        </a:rPr>
                        <a:t>44.4%↑</a:t>
                      </a:r>
                    </a:p>
                  </a:txBody>
                  <a:tcPr anchor="ctr">
                    <a:solidFill>
                      <a:srgbClr val="92D050"/>
                    </a:solidFill>
                  </a:tcPr>
                </a:tc>
                <a:tc>
                  <a:txBody>
                    <a:bodyPr/>
                    <a:lstStyle/>
                    <a:p>
                      <a:pPr algn="ctr"/>
                      <a:r>
                        <a:rPr lang="en-GB" sz="1000" b="0">
                          <a:latin typeface="Arial"/>
                          <a:cs typeface="Arial"/>
                        </a:rPr>
                        <a:t>22.6%↓</a:t>
                      </a:r>
                    </a:p>
                  </a:txBody>
                  <a:tcPr anchor="ctr">
                    <a:solidFill>
                      <a:srgbClr val="92D050"/>
                    </a:solidFill>
                  </a:tcPr>
                </a:tc>
                <a:tc>
                  <a:txBody>
                    <a:bodyPr/>
                    <a:lstStyle/>
                    <a:p>
                      <a:pPr marL="0" algn="ctr" defTabSz="914400" rtl="0" eaLnBrk="1" latinLnBrk="0" hangingPunct="1"/>
                      <a:r>
                        <a:rPr lang="en-GB" sz="1000" b="0" kern="1200">
                          <a:solidFill>
                            <a:schemeClr val="tx1"/>
                          </a:solidFill>
                          <a:latin typeface="Arial"/>
                          <a:ea typeface="+mn-ea"/>
                          <a:cs typeface="Arial"/>
                        </a:rPr>
                        <a:t>19.5%</a:t>
                      </a:r>
                    </a:p>
                    <a:p>
                      <a:pPr marL="0" lvl="0" algn="ctr">
                        <a:buNone/>
                      </a:pPr>
                      <a:r>
                        <a:rPr lang="en-GB" sz="1000" b="0" kern="1200">
                          <a:solidFill>
                            <a:schemeClr val="tx1"/>
                          </a:solidFill>
                          <a:latin typeface="Arial"/>
                          <a:ea typeface="+mn-ea"/>
                          <a:cs typeface="Arial"/>
                        </a:rPr>
                        <a:t>(Q3)</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2708422499"/>
                  </a:ext>
                </a:extLst>
              </a:tr>
              <a:tr h="375892">
                <a:tc>
                  <a:txBody>
                    <a:bodyPr/>
                    <a:lstStyle/>
                    <a:p>
                      <a:pPr algn="l"/>
                      <a:r>
                        <a:rPr lang="en-US" sz="1000" b="0" kern="1200">
                          <a:solidFill>
                            <a:schemeClr val="tx1"/>
                          </a:solidFill>
                          <a:latin typeface="Arial"/>
                          <a:ea typeface="+mn-ea"/>
                          <a:cs typeface="Arial"/>
                        </a:rPr>
                        <a:t>(1d) Cases of preventable hospital acquired infections - YTD</a:t>
                      </a:r>
                      <a:endParaRPr lang="en-GB" sz="1000" b="0" kern="1200">
                        <a:solidFill>
                          <a:schemeClr val="tx1"/>
                        </a:solidFill>
                        <a:latin typeface="Arial"/>
                        <a:ea typeface="+mn-ea"/>
                        <a:cs typeface="Arial"/>
                      </a:endParaRPr>
                    </a:p>
                  </a:txBody>
                  <a:tcPr>
                    <a:solidFill>
                      <a:schemeClr val="bg1"/>
                    </a:solidFill>
                  </a:tcPr>
                </a:tc>
                <a:tc>
                  <a:txBody>
                    <a:bodyPr/>
                    <a:lstStyle/>
                    <a:p>
                      <a:pPr algn="ctr"/>
                      <a:r>
                        <a:rPr lang="en-GB" sz="1000" b="0">
                          <a:latin typeface="Arial"/>
                          <a:cs typeface="Arial"/>
                        </a:rPr>
                        <a:t>&lt;3</a:t>
                      </a:r>
                    </a:p>
                  </a:txBody>
                  <a:tcPr>
                    <a:solidFill>
                      <a:schemeClr val="bg1"/>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gridSpan="2">
                  <a:txBody>
                    <a:bodyPr/>
                    <a:lstStyle/>
                    <a:p>
                      <a:pPr algn="ctr"/>
                      <a:r>
                        <a:rPr lang="en-GB" sz="1000" b="0">
                          <a:latin typeface="Arial"/>
                          <a:cs typeface="Arial"/>
                        </a:rPr>
                        <a:t>-</a:t>
                      </a:r>
                    </a:p>
                  </a:txBody>
                  <a:tcPr anchor="ctr">
                    <a:solidFill>
                      <a:schemeClr val="bg1">
                        <a:lumMod val="85000"/>
                      </a:schemeClr>
                    </a:solidFill>
                  </a:tcPr>
                </a:tc>
                <a:tc hMerge="1">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0*</a:t>
                      </a:r>
                    </a:p>
                    <a:p>
                      <a:pPr lvl="0" algn="ctr">
                        <a:buNone/>
                      </a:pPr>
                      <a:r>
                        <a:rPr lang="en-GB" sz="1000" b="0">
                          <a:latin typeface="Arial"/>
                          <a:cs typeface="Arial"/>
                        </a:rPr>
                        <a:t>YTD</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1855803377"/>
                  </a:ext>
                </a:extLst>
              </a:tr>
              <a:tr h="375892">
                <a:tc>
                  <a:txBody>
                    <a:bodyPr/>
                    <a:lstStyle/>
                    <a:p>
                      <a:r>
                        <a:rPr lang="en-US" sz="1000" b="0" kern="1200">
                          <a:solidFill>
                            <a:schemeClr val="tx1"/>
                          </a:solidFill>
                          <a:latin typeface="Arial"/>
                          <a:ea typeface="+mn-ea"/>
                          <a:cs typeface="Arial"/>
                        </a:rPr>
                        <a:t>(1e) Reduction in use of prone restraint by 25% in year 1 – YTD</a:t>
                      </a:r>
                      <a:endParaRPr lang="en-GB" sz="1000" b="0" kern="1200">
                        <a:solidFill>
                          <a:schemeClr val="tx1"/>
                        </a:solidFill>
                        <a:latin typeface="Arial" panose="020B0604020202020204" pitchFamily="34" charset="0"/>
                        <a:ea typeface="+mn-ea"/>
                        <a:cs typeface="Arial" panose="020B0604020202020204" pitchFamily="34" charset="0"/>
                      </a:endParaRPr>
                    </a:p>
                  </a:txBody>
                  <a:tcPr>
                    <a:solidFill>
                      <a:schemeClr val="accent5">
                        <a:lumMod val="20000"/>
                        <a:lumOff val="80000"/>
                      </a:schemeClr>
                    </a:solidFill>
                  </a:tcPr>
                </a:tc>
                <a:tc>
                  <a:txBody>
                    <a:bodyPr/>
                    <a:lstStyle/>
                    <a:p>
                      <a:pPr algn="ctr"/>
                      <a:r>
                        <a:rPr lang="en-GB" sz="1000" b="0" kern="1200">
                          <a:solidFill>
                            <a:schemeClr val="tx1"/>
                          </a:solidFill>
                          <a:latin typeface="Arial"/>
                          <a:ea typeface="+mn-ea"/>
                          <a:cs typeface="Arial"/>
                        </a:rPr>
                        <a:t>&lt;220 YTD</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Arial"/>
                          <a:cs typeface="Arial"/>
                        </a:rPr>
                        <a:t>-</a:t>
                      </a:r>
                    </a:p>
                    <a:p>
                      <a:pPr algn="ctr"/>
                      <a:endParaRPr lang="en-GB" sz="1000" b="0">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US"/>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gridSpan="2">
                  <a:txBody>
                    <a:bodyPr/>
                    <a:lstStyle/>
                    <a:p>
                      <a:pPr algn="ctr"/>
                      <a:r>
                        <a:rPr lang="en-GB" sz="1000" b="0">
                          <a:latin typeface="Arial"/>
                          <a:cs typeface="Arial"/>
                        </a:rPr>
                        <a:t>-</a:t>
                      </a:r>
                    </a:p>
                  </a:txBody>
                  <a:tcPr anchor="ctr">
                    <a:solidFill>
                      <a:schemeClr val="bg1">
                        <a:lumMod val="85000"/>
                      </a:schemeClr>
                    </a:solidFill>
                  </a:tcPr>
                </a:tc>
                <a:tc hMerge="1">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See narrative</a:t>
                      </a:r>
                    </a:p>
                  </a:txBody>
                  <a:tcPr anchor="ctr">
                    <a:solidFill>
                      <a:srgbClr val="FA7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solidFill>
                            <a:schemeClr val="tx1"/>
                          </a:solidFill>
                          <a:latin typeface="Arial"/>
                          <a:ea typeface="Segoe UI Emoji"/>
                          <a:cs typeface="Arial"/>
                          <a:sym typeface="Wingdings" panose="05000000000000000000" pitchFamily="2" charset="2"/>
                        </a:rPr>
                        <a:t>adverse</a:t>
                      </a:r>
                      <a:endParaRPr lang="en-GB" sz="1000" b="0">
                        <a:solidFill>
                          <a:schemeClr val="tx1"/>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786316301"/>
                  </a:ext>
                </a:extLst>
              </a:tr>
              <a:tr h="375892">
                <a:tc>
                  <a:txBody>
                    <a:bodyPr/>
                    <a:lstStyle/>
                    <a:p>
                      <a:pPr algn="l"/>
                      <a:r>
                        <a:rPr lang="en-US" sz="1000" b="0" kern="1200">
                          <a:solidFill>
                            <a:schemeClr val="tx1"/>
                          </a:solidFill>
                          <a:latin typeface="Arial"/>
                          <a:ea typeface="+mn-ea"/>
                          <a:cs typeface="Arial"/>
                        </a:rPr>
                        <a:t>(1f) Patient safety partners employed to be part of the governance structure – </a:t>
                      </a:r>
                      <a:r>
                        <a:rPr lang="en-US" sz="1000" b="1" kern="1200">
                          <a:solidFill>
                            <a:schemeClr val="tx1"/>
                          </a:solidFill>
                          <a:latin typeface="Arial"/>
                          <a:ea typeface="+mn-ea"/>
                          <a:cs typeface="Arial"/>
                        </a:rPr>
                        <a:t>quarterly</a:t>
                      </a:r>
                      <a:endParaRPr lang="en-GB" sz="1000" b="1" kern="1200">
                        <a:solidFill>
                          <a:schemeClr val="tx1"/>
                        </a:solidFill>
                        <a:latin typeface="Arial"/>
                        <a:ea typeface="+mn-ea"/>
                        <a:cs typeface="Arial"/>
                      </a:endParaRPr>
                    </a:p>
                  </a:txBody>
                  <a:tcPr>
                    <a:solidFill>
                      <a:schemeClr val="bg1"/>
                    </a:solidFill>
                  </a:tcPr>
                </a:tc>
                <a:tc>
                  <a:txBody>
                    <a:bodyPr/>
                    <a:lstStyle/>
                    <a:p>
                      <a:pPr algn="ctr"/>
                      <a:r>
                        <a:rPr lang="en-GB" sz="1000" b="0">
                          <a:latin typeface="Arial"/>
                          <a:cs typeface="Arial"/>
                        </a:rPr>
                        <a:t>2 partners year end</a:t>
                      </a:r>
                    </a:p>
                  </a:txBody>
                  <a:tcPr>
                    <a:solidFill>
                      <a:schemeClr val="bg1"/>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gridSpan="2">
                  <a:txBody>
                    <a:bodyPr/>
                    <a:lstStyle/>
                    <a:p>
                      <a:pPr algn="ctr"/>
                      <a:r>
                        <a:rPr lang="en-GB" sz="1000" b="0">
                          <a:latin typeface="Arial"/>
                          <a:cs typeface="Arial"/>
                        </a:rPr>
                        <a:t>-</a:t>
                      </a:r>
                    </a:p>
                  </a:txBody>
                  <a:tcPr anchor="ctr">
                    <a:solidFill>
                      <a:schemeClr val="bg1">
                        <a:lumMod val="85000"/>
                      </a:schemeClr>
                    </a:solidFill>
                  </a:tcPr>
                </a:tc>
                <a:tc hMerge="1">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0</a:t>
                      </a:r>
                    </a:p>
                  </a:txBody>
                  <a:tcPr anchor="ctr">
                    <a:solidFill>
                      <a:srgbClr val="FFC000"/>
                    </a:solidFill>
                  </a:tcPr>
                </a:tc>
                <a:tc>
                  <a:txBody>
                    <a:bodyPr/>
                    <a:lstStyle/>
                    <a:p>
                      <a:pPr algn="ctr"/>
                      <a:r>
                        <a:rPr lang="en-GB" sz="1000" b="0">
                          <a:latin typeface="Arial"/>
                          <a:cs typeface="Arial"/>
                        </a:rPr>
                        <a:t>n/a</a:t>
                      </a:r>
                    </a:p>
                  </a:txBody>
                  <a:tcPr anchor="ctr">
                    <a:solidFill>
                      <a:schemeClr val="bg1"/>
                    </a:solidFill>
                  </a:tcPr>
                </a:tc>
                <a:extLst>
                  <a:ext uri="{0D108BD9-81ED-4DB2-BD59-A6C34878D82A}">
                    <a16:rowId xmlns:a16="http://schemas.microsoft.com/office/drawing/2014/main" val="1165481290"/>
                  </a:ext>
                </a:extLst>
              </a:tr>
              <a:tr h="523565">
                <a:tc>
                  <a:txBody>
                    <a:bodyPr/>
                    <a:lstStyle/>
                    <a:p>
                      <a:pPr algn="l"/>
                      <a:r>
                        <a:rPr lang="en-US" sz="1000" b="0" kern="1200">
                          <a:solidFill>
                            <a:schemeClr val="tx1"/>
                          </a:solidFill>
                          <a:latin typeface="Arial"/>
                          <a:ea typeface="+mn-ea"/>
                          <a:cs typeface="Arial"/>
                        </a:rPr>
                        <a:t>(1fa) Improved completion of the Lester Tool for people with enduring serious mental illness (SMI) (EIP teams)</a:t>
                      </a:r>
                    </a:p>
                  </a:txBody>
                  <a:tcPr>
                    <a:solidFill>
                      <a:schemeClr val="accent5">
                        <a:lumMod val="20000"/>
                        <a:lumOff val="80000"/>
                      </a:schemeClr>
                    </a:solidFill>
                  </a:tcPr>
                </a:tc>
                <a:tc>
                  <a:txBody>
                    <a:bodyPr/>
                    <a:lstStyle/>
                    <a:p>
                      <a:pPr algn="ctr"/>
                      <a:r>
                        <a:rPr lang="en-US" sz="1000" b="0">
                          <a:latin typeface="Arial"/>
                          <a:cs typeface="Arial"/>
                        </a:rPr>
                        <a:t>90%</a:t>
                      </a:r>
                    </a:p>
                  </a:txBody>
                  <a:tcPr>
                    <a:solidFill>
                      <a:schemeClr val="accent5">
                        <a:lumMod val="20000"/>
                        <a:lumOff val="80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94%</a:t>
                      </a:r>
                    </a:p>
                  </a:txBody>
                  <a:tcPr anchor="ctr">
                    <a:solidFill>
                      <a:srgbClr val="92D050"/>
                    </a:solidFill>
                  </a:tcPr>
                </a:tc>
                <a:tc>
                  <a:txBody>
                    <a:bodyPr/>
                    <a:lstStyle/>
                    <a:p>
                      <a:pPr marL="0" algn="ctr" defTabSz="914400" rtl="0" eaLnBrk="1" latinLnBrk="0" hangingPunct="1"/>
                      <a:r>
                        <a:rPr lang="en-GB" sz="1000" b="0" kern="1200">
                          <a:solidFill>
                            <a:schemeClr val="tx1"/>
                          </a:solidFill>
                          <a:latin typeface="Arial"/>
                          <a:ea typeface="+mn-ea"/>
                          <a:cs typeface="Arial"/>
                        </a:rPr>
                        <a:t>87%</a:t>
                      </a:r>
                    </a:p>
                  </a:txBody>
                  <a:tcPr anchor="ctr">
                    <a:solidFill>
                      <a:srgbClr val="FFC000"/>
                    </a:solidFill>
                  </a:tcPr>
                </a:tc>
                <a:tc>
                  <a:txBody>
                    <a:bodyPr/>
                    <a:lstStyle/>
                    <a:p>
                      <a:pPr algn="ctr"/>
                      <a:r>
                        <a:rPr lang="en-GB" sz="1000" b="0">
                          <a:latin typeface="Arial"/>
                          <a:cs typeface="Arial"/>
                        </a:rPr>
                        <a:t>-</a:t>
                      </a:r>
                    </a:p>
                  </a:txBody>
                  <a:tcPr anchor="ctr">
                    <a:solidFill>
                      <a:schemeClr val="bg1">
                        <a:lumMod val="85000"/>
                      </a:schemeClr>
                    </a:solidFill>
                  </a:tcPr>
                </a:tc>
                <a:tc gridSpan="2">
                  <a:txBody>
                    <a:bodyPr/>
                    <a:lstStyle/>
                    <a:p>
                      <a:pPr algn="ctr"/>
                      <a:r>
                        <a:rPr lang="en-GB" sz="1000" b="0">
                          <a:latin typeface="Arial"/>
                          <a:cs typeface="Arial"/>
                        </a:rPr>
                        <a:t>-</a:t>
                      </a:r>
                    </a:p>
                  </a:txBody>
                  <a:tcPr anchor="ctr">
                    <a:solidFill>
                      <a:schemeClr val="bg1">
                        <a:lumMod val="85000"/>
                      </a:schemeClr>
                    </a:solidFill>
                  </a:tcPr>
                </a:tc>
                <a:tc hMerge="1">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marL="0" algn="ctr" defTabSz="914400" rtl="0" eaLnBrk="1" latinLnBrk="0" hangingPunct="1"/>
                      <a:r>
                        <a:rPr lang="en-GB" sz="1000" b="0" kern="1200">
                          <a:solidFill>
                            <a:schemeClr val="tx1"/>
                          </a:solidFill>
                          <a:latin typeface="Arial"/>
                          <a:ea typeface="+mn-ea"/>
                          <a:cs typeface="Arial"/>
                        </a:rPr>
                        <a:t>91.1%</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2884397514"/>
                  </a:ext>
                </a:extLst>
              </a:tr>
              <a:tr h="375892">
                <a:tc>
                  <a:txBody>
                    <a:bodyPr/>
                    <a:lstStyle/>
                    <a:p>
                      <a:pPr algn="l"/>
                      <a:r>
                        <a:rPr lang="en-US" sz="1000" b="0" kern="1200">
                          <a:solidFill>
                            <a:schemeClr val="tx1"/>
                          </a:solidFill>
                          <a:latin typeface="Arial"/>
                          <a:ea typeface="+mn-ea"/>
                          <a:cs typeface="Arial"/>
                        </a:rPr>
                        <a:t>(1fb) Improved completion of the Lester Tool for people with enduring SMI (Comm)</a:t>
                      </a:r>
                    </a:p>
                  </a:txBody>
                  <a:tcPr>
                    <a:solidFill>
                      <a:schemeClr val="bg1"/>
                    </a:solidFill>
                  </a:tcPr>
                </a:tc>
                <a:tc>
                  <a:txBody>
                    <a:bodyPr/>
                    <a:lstStyle/>
                    <a:p>
                      <a:pPr algn="ctr"/>
                      <a:r>
                        <a:rPr lang="en-US" sz="1000" b="0">
                          <a:latin typeface="Arial"/>
                          <a:cs typeface="Arial"/>
                        </a:rPr>
                        <a:t>75%</a:t>
                      </a:r>
                    </a:p>
                  </a:txBody>
                  <a:tcPr>
                    <a:solidFill>
                      <a:schemeClr val="bg1"/>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55%</a:t>
                      </a:r>
                    </a:p>
                  </a:txBody>
                  <a:tcPr anchor="ctr">
                    <a:solidFill>
                      <a:srgbClr val="FA7660"/>
                    </a:solidFill>
                  </a:tcPr>
                </a:tc>
                <a:tc>
                  <a:txBody>
                    <a:bodyPr/>
                    <a:lstStyle/>
                    <a:p>
                      <a:pPr algn="ctr"/>
                      <a:r>
                        <a:rPr lang="en-GB" sz="1000" b="0">
                          <a:latin typeface="Arial"/>
                          <a:cs typeface="Arial"/>
                        </a:rPr>
                        <a:t>67%</a:t>
                      </a:r>
                    </a:p>
                  </a:txBody>
                  <a:tcPr anchor="ctr">
                    <a:solidFill>
                      <a:srgbClr val="FA7660"/>
                    </a:solidFill>
                  </a:tcPr>
                </a:tc>
                <a:tc>
                  <a:txBody>
                    <a:bodyPr/>
                    <a:lstStyle/>
                    <a:p>
                      <a:pPr algn="ctr"/>
                      <a:r>
                        <a:rPr lang="en-GB" sz="1000" b="0">
                          <a:latin typeface="Arial"/>
                          <a:cs typeface="Arial"/>
                        </a:rPr>
                        <a:t>-</a:t>
                      </a:r>
                    </a:p>
                  </a:txBody>
                  <a:tcPr anchor="ctr">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solidFill>
                          <a:srgbClr val="0D0D0D"/>
                        </a:solidFill>
                        <a:latin typeface="Arial" panose="020B0604020202020204" pitchFamily="34" charset="0"/>
                        <a:cs typeface="Arial" panose="020B0604020202020204" pitchFamily="34" charset="0"/>
                      </a:endParaRPr>
                    </a:p>
                    <a:p>
                      <a:pPr algn="ctr"/>
                      <a:r>
                        <a:rPr lang="en-GB" sz="1000" b="0">
                          <a:latin typeface="Arial"/>
                          <a:cs typeface="Arial"/>
                        </a:rPr>
                        <a:t>-</a:t>
                      </a:r>
                    </a:p>
                  </a:txBody>
                  <a:tcPr anchor="ctr">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a:solidFill>
                          <a:srgbClr val="0D0D0D"/>
                        </a:solidFill>
                        <a:latin typeface="Arial" panose="020B0604020202020204" pitchFamily="34" charset="0"/>
                        <a:cs typeface="Arial" panose="020B0604020202020204" pitchFamily="34" charset="0"/>
                      </a:endParaRPr>
                    </a:p>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60.4%</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C000"/>
                          </a:solidFill>
                          <a:latin typeface="Arial"/>
                          <a:ea typeface="Segoe UI Emoji"/>
                          <a:cs typeface="Arial"/>
                          <a:sym typeface="Wingdings" panose="05000000000000000000" pitchFamily="2" charset="2"/>
                        </a:rPr>
                        <a:t></a:t>
                      </a:r>
                      <a:endParaRPr lang="en-GB" sz="1600" b="0">
                        <a:solidFill>
                          <a:srgbClr val="FFC00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631119067"/>
                  </a:ext>
                </a:extLst>
              </a:tr>
              <a:tr h="523565">
                <a:tc>
                  <a:txBody>
                    <a:bodyPr/>
                    <a:lstStyle/>
                    <a:p>
                      <a:pPr marL="0" algn="l" rtl="0" eaLnBrk="1" latinLnBrk="0" hangingPunct="1"/>
                      <a:r>
                        <a:rPr lang="en-US" sz="1000" b="0" kern="1200">
                          <a:solidFill>
                            <a:schemeClr val="tx1"/>
                          </a:solidFill>
                          <a:latin typeface="Arial"/>
                          <a:ea typeface="+mn-ea"/>
                          <a:cs typeface="Arial"/>
                        </a:rPr>
                        <a:t>(1g) Evidence patients have been involved in creating their care plan (clinical audits) -</a:t>
                      </a:r>
                      <a:r>
                        <a:rPr lang="en-US" sz="1000" b="1" kern="1200">
                          <a:solidFill>
                            <a:schemeClr val="tx1"/>
                          </a:solidFill>
                          <a:latin typeface="Arial"/>
                          <a:ea typeface="+mn-ea"/>
                          <a:cs typeface="Arial"/>
                        </a:rPr>
                        <a:t> bi-monthly</a:t>
                      </a:r>
                    </a:p>
                  </a:txBody>
                  <a:tcPr>
                    <a:solidFill>
                      <a:schemeClr val="accent5">
                        <a:lumMod val="20000"/>
                        <a:lumOff val="80000"/>
                      </a:schemeClr>
                    </a:solidFill>
                  </a:tcPr>
                </a:tc>
                <a:tc>
                  <a:txBody>
                    <a:bodyPr/>
                    <a:lstStyle/>
                    <a:p>
                      <a:pPr marL="0" algn="ctr" defTabSz="914400" rtl="0" eaLnBrk="1" latinLnBrk="0" hangingPunct="1"/>
                      <a:r>
                        <a:rPr lang="en-US" sz="1000" b="0" kern="1200">
                          <a:solidFill>
                            <a:schemeClr val="tx1"/>
                          </a:solidFill>
                          <a:latin typeface="Arial"/>
                          <a:ea typeface="+mn-ea"/>
                          <a:cs typeface="Arial"/>
                        </a:rPr>
                        <a:t>95%</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Arial"/>
                          <a:cs typeface="Arial"/>
                        </a:rPr>
                        <a:t>No relevant audits</a:t>
                      </a:r>
                    </a:p>
                  </a:txBody>
                  <a:tcPr anchor="ctr">
                    <a:solidFill>
                      <a:schemeClr val="bg1">
                        <a:lumMod val="85000"/>
                      </a:schemeClr>
                    </a:solidFill>
                  </a:tcPr>
                </a:tc>
                <a:tc>
                  <a:txBody>
                    <a:bodyPr/>
                    <a:lstStyle/>
                    <a:p>
                      <a:pPr marL="0" algn="ctr" defTabSz="914400" rtl="0" eaLnBrk="1" latinLnBrk="0" hangingPunct="1"/>
                      <a:r>
                        <a:rPr lang="en-GB" sz="1000" b="0" kern="1200">
                          <a:solidFill>
                            <a:schemeClr val="tx1"/>
                          </a:solidFill>
                          <a:latin typeface="Arial"/>
                          <a:ea typeface="+mn-ea"/>
                          <a:cs typeface="Arial"/>
                        </a:rPr>
                        <a:t>92%</a:t>
                      </a:r>
                    </a:p>
                  </a:txBody>
                  <a:tcPr anchor="ctr">
                    <a:solidFill>
                      <a:srgbClr val="FFC000"/>
                    </a:solidFill>
                  </a:tcPr>
                </a:tc>
                <a:tc>
                  <a:txBody>
                    <a:bodyPr/>
                    <a:lstStyle/>
                    <a:p>
                      <a:pPr marL="0" algn="ctr" defTabSz="914400" rtl="0" eaLnBrk="1" latinLnBrk="0" hangingPunct="1"/>
                      <a:r>
                        <a:rPr lang="en-GB" sz="900" b="0" kern="1200">
                          <a:solidFill>
                            <a:schemeClr val="tx1"/>
                          </a:solidFill>
                          <a:latin typeface="Arial"/>
                          <a:ea typeface="+mn-ea"/>
                          <a:cs typeface="Arial"/>
                        </a:rPr>
                        <a:t>92%</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latin typeface="Arial"/>
                          <a:cs typeface="Arial"/>
                        </a:rPr>
                        <a:t>No relevant audits</a:t>
                      </a:r>
                    </a:p>
                  </a:txBody>
                  <a:tcPr anchor="ctr">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latin typeface="Arial"/>
                          <a:ea typeface="+mn-ea"/>
                          <a:cs typeface="Arial"/>
                        </a:rPr>
                        <a:t>91%</a:t>
                      </a:r>
                      <a:endParaRPr lang="en-GB" sz="1000" b="0">
                        <a:latin typeface="Arial"/>
                        <a:cs typeface="Arial"/>
                      </a:endParaRPr>
                    </a:p>
                  </a:txBody>
                  <a:tcPr anchor="ctr">
                    <a:solidFill>
                      <a:srgbClr val="FFC000"/>
                    </a:solidFill>
                  </a:tcPr>
                </a:tc>
                <a:tc hMerge="1">
                  <a:txBody>
                    <a:bodyPr/>
                    <a:lstStyle/>
                    <a:p>
                      <a:pPr marL="0" algn="ctr" defTabSz="914400" rtl="0" eaLnBrk="1" latinLnBrk="0" hangingPunct="1"/>
                      <a:r>
                        <a:rPr lang="en-GB" sz="1000" b="0" kern="1200">
                          <a:solidFill>
                            <a:schemeClr val="tx1"/>
                          </a:solidFill>
                          <a:latin typeface="Arial"/>
                          <a:ea typeface="+mn-ea"/>
                          <a:cs typeface="Arial"/>
                        </a:rPr>
                        <a:t>100%</a:t>
                      </a:r>
                    </a:p>
                  </a:txBody>
                  <a:tcPr anchor="ctr">
                    <a:solidFill>
                      <a:srgbClr val="92D050"/>
                    </a:solidFill>
                  </a:tcPr>
                </a:tc>
                <a:tc>
                  <a:txBody>
                    <a:bodyPr/>
                    <a:lstStyle/>
                    <a:p>
                      <a:pPr marL="0" algn="ctr" defTabSz="914400" rtl="0" eaLnBrk="1" latinLnBrk="0" hangingPunct="1"/>
                      <a:r>
                        <a:rPr lang="en-GB" sz="1000" b="0" kern="1200">
                          <a:solidFill>
                            <a:schemeClr val="tx1"/>
                          </a:solidFill>
                          <a:latin typeface="Arial"/>
                          <a:ea typeface="+mn-ea"/>
                          <a:cs typeface="Arial"/>
                        </a:rPr>
                        <a:t>-</a:t>
                      </a:r>
                    </a:p>
                  </a:txBody>
                  <a:tcPr anchor="ctr">
                    <a:solidFill>
                      <a:schemeClr val="bg1">
                        <a:lumMod val="85000"/>
                      </a:schemeClr>
                    </a:solidFill>
                  </a:tcPr>
                </a:tc>
                <a:tc>
                  <a:txBody>
                    <a:bodyPr/>
                    <a:lstStyle/>
                    <a:p>
                      <a:pPr marL="0" algn="ctr" defTabSz="914400" rtl="0" eaLnBrk="1" latinLnBrk="0" hangingPunct="1"/>
                      <a:r>
                        <a:rPr lang="en-GB" sz="1000" b="0" kern="1200">
                          <a:solidFill>
                            <a:schemeClr val="tx1"/>
                          </a:solidFill>
                          <a:latin typeface="Arial"/>
                          <a:ea typeface="+mn-ea"/>
                          <a:cs typeface="Arial"/>
                        </a:rPr>
                        <a:t>92%</a:t>
                      </a:r>
                    </a:p>
                    <a:p>
                      <a:pPr marL="0" lvl="0" algn="ctr">
                        <a:buNone/>
                      </a:pPr>
                      <a:r>
                        <a:rPr lang="en-GB" sz="1000" b="0" kern="1200">
                          <a:solidFill>
                            <a:schemeClr val="tx1"/>
                          </a:solidFill>
                          <a:latin typeface="Arial"/>
                          <a:ea typeface="+mn-ea"/>
                          <a:cs typeface="Arial"/>
                        </a:rPr>
                        <a:t>(Bi-</a:t>
                      </a:r>
                      <a:r>
                        <a:rPr lang="en-GB" sz="1000" b="0" kern="1200" err="1">
                          <a:solidFill>
                            <a:schemeClr val="tx1"/>
                          </a:solidFill>
                          <a:latin typeface="Arial"/>
                          <a:ea typeface="+mn-ea"/>
                          <a:cs typeface="Arial"/>
                        </a:rPr>
                        <a:t>mth</a:t>
                      </a:r>
                      <a:r>
                        <a:rPr lang="en-GB" sz="1000" b="0" kern="1200">
                          <a:solidFill>
                            <a:schemeClr val="tx1"/>
                          </a:solidFill>
                          <a:latin typeface="Arial"/>
                          <a:ea typeface="+mn-ea"/>
                          <a:cs typeface="Arial"/>
                        </a:rPr>
                        <a:t>)</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1829444353"/>
                  </a:ext>
                </a:extLst>
              </a:tr>
              <a:tr h="523565">
                <a:tc>
                  <a:txBody>
                    <a:bodyPr/>
                    <a:lstStyle/>
                    <a:p>
                      <a:pPr algn="l"/>
                      <a:r>
                        <a:rPr lang="en-US" sz="1000" b="0" kern="1200">
                          <a:solidFill>
                            <a:schemeClr val="tx1"/>
                          </a:solidFill>
                          <a:latin typeface="Arial"/>
                          <a:ea typeface="+mn-ea"/>
                          <a:cs typeface="Arial"/>
                        </a:rPr>
                        <a:t>(1h) 30% of clinical staff in non-learning disability services have completed internal eLearning on autism</a:t>
                      </a:r>
                    </a:p>
                  </a:txBody>
                  <a:tcPr>
                    <a:solidFill>
                      <a:schemeClr val="bg1"/>
                    </a:solidFill>
                  </a:tcPr>
                </a:tc>
                <a:tc>
                  <a:txBody>
                    <a:bodyPr/>
                    <a:lstStyle/>
                    <a:p>
                      <a:pPr algn="ctr"/>
                      <a:r>
                        <a:rPr lang="en-US" sz="1000" b="0">
                          <a:latin typeface="Arial"/>
                          <a:cs typeface="Arial"/>
                        </a:rPr>
                        <a:t>30% year end</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r>
                        <a:rPr lang="en-GB" sz="1000" b="0">
                          <a:latin typeface="Arial"/>
                          <a:cs typeface="Arial"/>
                        </a:rPr>
                        <a:t>See narrative</a:t>
                      </a:r>
                      <a:endParaRPr lang="en-GB" sz="1000" b="0">
                        <a:latin typeface="Arial" panose="020B0604020202020204" pitchFamily="34" charset="0"/>
                        <a:cs typeface="Arial" panose="020B0604020202020204" pitchFamily="34" charset="0"/>
                      </a:endParaRPr>
                    </a:p>
                  </a:txBody>
                  <a:tcPr anchor="ctr">
                    <a:solidFill>
                      <a:srgbClr val="FA7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endParaRPr lang="en-GB" sz="1600" b="0">
                        <a:solidFill>
                          <a:srgbClr val="FF000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019375428"/>
                  </a:ext>
                </a:extLst>
              </a:tr>
            </a:tbl>
          </a:graphicData>
        </a:graphic>
      </p:graphicFrame>
      <p:sp>
        <p:nvSpPr>
          <p:cNvPr id="6" name="Rectangle 5">
            <a:extLst>
              <a:ext uri="{FF2B5EF4-FFF2-40B4-BE49-F238E27FC236}">
                <a16:creationId xmlns:a16="http://schemas.microsoft.com/office/drawing/2014/main" id="{D6739AC4-BC40-46DF-BEBF-9C26D56EB175}"/>
              </a:ext>
            </a:extLst>
          </p:cNvPr>
          <p:cNvSpPr/>
          <p:nvPr/>
        </p:nvSpPr>
        <p:spPr>
          <a:xfrm>
            <a:off x="251232" y="537930"/>
            <a:ext cx="8641532" cy="400110"/>
          </a:xfrm>
          <a:prstGeom prst="rect">
            <a:avLst/>
          </a:prstGeom>
        </p:spPr>
        <p:txBody>
          <a:bodyPr wrap="square" lIns="91440" tIns="45720" rIns="91440" bIns="45720" anchor="t">
            <a:spAutoFit/>
          </a:bodyPr>
          <a:lstStyle/>
          <a:p>
            <a:r>
              <a:rPr lang="en-GB" sz="1000" b="1">
                <a:latin typeface="Arial"/>
                <a:ea typeface="Calibri" panose="020F0502020204030204" pitchFamily="34" charset="0"/>
                <a:cs typeface="Arial"/>
              </a:rPr>
              <a:t>Governance: Executive Director</a:t>
            </a:r>
            <a:r>
              <a:rPr lang="en-GB" sz="1000">
                <a:latin typeface="Arial"/>
                <a:ea typeface="Calibri" panose="020F0502020204030204" pitchFamily="34" charset="0"/>
                <a:cs typeface="Arial"/>
              </a:rPr>
              <a:t>: Chief Nurse |  </a:t>
            </a:r>
            <a:r>
              <a:rPr lang="en-GB" sz="1000" b="1">
                <a:latin typeface="Arial"/>
                <a:ea typeface="Calibri" panose="020F0502020204030204" pitchFamily="34" charset="0"/>
                <a:cs typeface="Arial"/>
              </a:rPr>
              <a:t>Responsible Committee</a:t>
            </a:r>
            <a:r>
              <a:rPr lang="en-GB" sz="1000">
                <a:latin typeface="Arial"/>
                <a:ea typeface="Calibri" panose="020F0502020204030204" pitchFamily="34" charset="0"/>
                <a:cs typeface="Arial"/>
              </a:rPr>
              <a:t>: Quality Committee </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a:latin typeface="Arial"/>
                <a:ea typeface="Calibri" panose="020F0502020204030204" pitchFamily="34" charset="0"/>
                <a:cs typeface="Arial"/>
              </a:rPr>
              <a:t>All data relates to </a:t>
            </a:r>
            <a:r>
              <a:rPr lang="en-GB" sz="1000" b="1">
                <a:latin typeface="Arial"/>
                <a:ea typeface="Calibri" panose="020F0502020204030204" pitchFamily="34" charset="0"/>
                <a:cs typeface="Arial"/>
              </a:rPr>
              <a:t>February </a:t>
            </a:r>
            <a:r>
              <a:rPr lang="en-GB" sz="1000">
                <a:latin typeface="Arial"/>
                <a:ea typeface="Calibri" panose="020F0502020204030204" pitchFamily="34" charset="0"/>
                <a:cs typeface="Arial"/>
              </a:rPr>
              <a:t>unless otherwise indicated in brackets in the penultimate column</a:t>
            </a:r>
          </a:p>
        </p:txBody>
      </p:sp>
      <p:sp>
        <p:nvSpPr>
          <p:cNvPr id="5" name="Rectangle 4">
            <a:extLst>
              <a:ext uri="{FF2B5EF4-FFF2-40B4-BE49-F238E27FC236}">
                <a16:creationId xmlns:a16="http://schemas.microsoft.com/office/drawing/2014/main" id="{C70E5464-D216-47DB-8EF5-04D5B0F63C13}"/>
              </a:ext>
            </a:extLst>
          </p:cNvPr>
          <p:cNvSpPr/>
          <p:nvPr/>
        </p:nvSpPr>
        <p:spPr>
          <a:xfrm>
            <a:off x="214829" y="6076952"/>
            <a:ext cx="5962755" cy="707886"/>
          </a:xfrm>
          <a:prstGeom prst="rect">
            <a:avLst/>
          </a:prstGeom>
          <a:solidFill>
            <a:schemeClr val="bg1">
              <a:lumMod val="95000"/>
            </a:schemeClr>
          </a:solidFill>
          <a:ln>
            <a:solidFill>
              <a:schemeClr val="tx1"/>
            </a:solidFill>
          </a:ln>
        </p:spPr>
        <p:txBody>
          <a:bodyPr wrap="square" lIns="91440" tIns="45720" rIns="91440" bIns="45720" anchor="t">
            <a:spAutoFit/>
          </a:bodyPr>
          <a:lstStyle/>
          <a:p>
            <a:r>
              <a:rPr lang="en-GB" sz="1000">
                <a:latin typeface="Arial"/>
                <a:ea typeface="Calibri" panose="020F0502020204030204" pitchFamily="34" charset="0"/>
                <a:cs typeface="Arial"/>
              </a:rPr>
              <a:t>*1 possible CDI case YTD identified in Oct 2021 which has been investigated as a PSI and the system health economy meeting was postponed to 22/03/22 to decide if it was preventable. </a:t>
            </a:r>
          </a:p>
          <a:p>
            <a:endParaRPr lang="en-GB" sz="1000">
              <a:latin typeface="Arial"/>
              <a:ea typeface="Calibri" panose="020F0502020204030204" pitchFamily="34" charset="0"/>
              <a:cs typeface="Arial"/>
            </a:endParaRPr>
          </a:p>
          <a:p>
            <a:r>
              <a:rPr lang="en-GB" sz="1000">
                <a:latin typeface="Arial"/>
                <a:ea typeface="Calibri" panose="020F0502020204030204" pitchFamily="34" charset="0"/>
                <a:cs typeface="Arial"/>
              </a:rPr>
              <a:t>The arrows indicate the trend against the last reported position.</a:t>
            </a:r>
          </a:p>
        </p:txBody>
      </p:sp>
    </p:spTree>
    <p:extLst>
      <p:ext uri="{BB962C8B-B14F-4D97-AF65-F5344CB8AC3E}">
        <p14:creationId xmlns:p14="http://schemas.microsoft.com/office/powerpoint/2010/main" val="2511554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1: Quality -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Deliver the best possible care and outcomes </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0A1E31AD-9718-4AB8-B207-D5A71208F192}"/>
              </a:ext>
            </a:extLst>
          </p:cNvPr>
          <p:cNvGraphicFramePr>
            <a:graphicFrameLocks noGrp="1"/>
          </p:cNvGraphicFramePr>
          <p:nvPr>
            <p:extLst>
              <p:ext uri="{D42A27DB-BD31-4B8C-83A1-F6EECF244321}">
                <p14:modId xmlns:p14="http://schemas.microsoft.com/office/powerpoint/2010/main" val="4112126833"/>
              </p:ext>
            </p:extLst>
          </p:nvPr>
        </p:nvGraphicFramePr>
        <p:xfrm>
          <a:off x="221204" y="1108749"/>
          <a:ext cx="8641532" cy="3491060"/>
        </p:xfrm>
        <a:graphic>
          <a:graphicData uri="http://schemas.openxmlformats.org/drawingml/2006/table">
            <a:tbl>
              <a:tblPr firstRow="1" bandRow="1">
                <a:tableStyleId>{5FD0F851-EC5A-4D38-B0AD-8093EC10F338}</a:tableStyleId>
              </a:tblPr>
              <a:tblGrid>
                <a:gridCol w="2772550">
                  <a:extLst>
                    <a:ext uri="{9D8B030D-6E8A-4147-A177-3AD203B41FA5}">
                      <a16:colId xmlns:a16="http://schemas.microsoft.com/office/drawing/2014/main" val="978586781"/>
                    </a:ext>
                  </a:extLst>
                </a:gridCol>
                <a:gridCol w="775210">
                  <a:extLst>
                    <a:ext uri="{9D8B030D-6E8A-4147-A177-3AD203B41FA5}">
                      <a16:colId xmlns:a16="http://schemas.microsoft.com/office/drawing/2014/main" val="1178387086"/>
                    </a:ext>
                  </a:extLst>
                </a:gridCol>
                <a:gridCol w="758086">
                  <a:extLst>
                    <a:ext uri="{9D8B030D-6E8A-4147-A177-3AD203B41FA5}">
                      <a16:colId xmlns:a16="http://schemas.microsoft.com/office/drawing/2014/main" val="2017804318"/>
                    </a:ext>
                  </a:extLst>
                </a:gridCol>
                <a:gridCol w="785450">
                  <a:extLst>
                    <a:ext uri="{9D8B030D-6E8A-4147-A177-3AD203B41FA5}">
                      <a16:colId xmlns:a16="http://schemas.microsoft.com/office/drawing/2014/main" val="4175372399"/>
                    </a:ext>
                  </a:extLst>
                </a:gridCol>
                <a:gridCol w="691196">
                  <a:extLst>
                    <a:ext uri="{9D8B030D-6E8A-4147-A177-3AD203B41FA5}">
                      <a16:colId xmlns:a16="http://schemas.microsoft.com/office/drawing/2014/main" val="1828821327"/>
                    </a:ext>
                  </a:extLst>
                </a:gridCol>
                <a:gridCol w="680724">
                  <a:extLst>
                    <a:ext uri="{9D8B030D-6E8A-4147-A177-3AD203B41FA5}">
                      <a16:colId xmlns:a16="http://schemas.microsoft.com/office/drawing/2014/main" val="3474265418"/>
                    </a:ext>
                  </a:extLst>
                </a:gridCol>
                <a:gridCol w="902065">
                  <a:extLst>
                    <a:ext uri="{9D8B030D-6E8A-4147-A177-3AD203B41FA5}">
                      <a16:colId xmlns:a16="http://schemas.microsoft.com/office/drawing/2014/main" val="2468268601"/>
                    </a:ext>
                  </a:extLst>
                </a:gridCol>
                <a:gridCol w="651582">
                  <a:extLst>
                    <a:ext uri="{9D8B030D-6E8A-4147-A177-3AD203B41FA5}">
                      <a16:colId xmlns:a16="http://schemas.microsoft.com/office/drawing/2014/main" val="3791762586"/>
                    </a:ext>
                  </a:extLst>
                </a:gridCol>
                <a:gridCol w="624669">
                  <a:extLst>
                    <a:ext uri="{9D8B030D-6E8A-4147-A177-3AD203B41FA5}">
                      <a16:colId xmlns:a16="http://schemas.microsoft.com/office/drawing/2014/main" val="2549574586"/>
                    </a:ext>
                  </a:extLst>
                </a:gridCol>
              </a:tblGrid>
              <a:tr h="427820">
                <a:tc>
                  <a:txBody>
                    <a:bodyPr/>
                    <a:lstStyle/>
                    <a:p>
                      <a:r>
                        <a:rPr lang="en-GB" sz="1000" b="0" u="none">
                          <a:latin typeface="Arial"/>
                          <a:cs typeface="Arial"/>
                        </a:rPr>
                        <a:t>This year, our Objective Key Results (OKRs) are;</a:t>
                      </a:r>
                      <a:endParaRPr lang="en-GB" sz="1000" b="0" i="0" u="none">
                        <a:latin typeface="Arial"/>
                        <a:cs typeface="Arial"/>
                      </a:endParaRPr>
                    </a:p>
                  </a:txBody>
                  <a:tcPr/>
                </a:tc>
                <a:tc>
                  <a:txBody>
                    <a:bodyPr/>
                    <a:lstStyle/>
                    <a:p>
                      <a:r>
                        <a:rPr lang="en-GB" sz="1000" b="0" i="0" u="none">
                          <a:latin typeface="Arial"/>
                          <a:cs typeface="Arial"/>
                        </a:rPr>
                        <a:t>Target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a:latin typeface="Arial"/>
                          <a:cs typeface="Arial"/>
                        </a:rPr>
                        <a:t>Comm Services</a:t>
                      </a:r>
                      <a:endParaRPr lang="en-GB" sz="1000" b="0" i="0" u="none">
                        <a:latin typeface="Arial"/>
                        <a:cs typeface="Arial"/>
                      </a:endParaRPr>
                    </a:p>
                  </a:txBody>
                  <a:tcPr/>
                </a:tc>
                <a:tc>
                  <a:txBody>
                    <a:bodyPr/>
                    <a:lstStyle/>
                    <a:p>
                      <a:pPr algn="ctr"/>
                      <a:r>
                        <a:rPr lang="en-GB" sz="1000" b="0" u="none">
                          <a:latin typeface="Arial"/>
                          <a:cs typeface="Arial"/>
                        </a:rPr>
                        <a:t>Oxon &amp; BSW </a:t>
                      </a:r>
                      <a:endParaRPr lang="en-GB" sz="1000" b="0" i="0" u="none">
                        <a:latin typeface="Arial" panose="020B0604020202020204" pitchFamily="34" charset="0"/>
                        <a:cs typeface="Arial" panose="020B0604020202020204" pitchFamily="34" charset="0"/>
                      </a:endParaRPr>
                    </a:p>
                  </a:txBody>
                  <a:tcPr/>
                </a:tc>
                <a:tc>
                  <a:txBody>
                    <a:bodyPr/>
                    <a:lstStyle/>
                    <a:p>
                      <a:pPr algn="ctr"/>
                      <a:r>
                        <a:rPr lang="en-GB" sz="1000" b="0" u="none">
                          <a:latin typeface="Arial"/>
                          <a:cs typeface="Arial"/>
                        </a:rPr>
                        <a:t>Bucks</a:t>
                      </a:r>
                      <a:endParaRPr lang="en-GB" sz="1000" b="0" i="0" u="none">
                        <a:latin typeface="Arial"/>
                        <a:cs typeface="Arial"/>
                      </a:endParaRPr>
                    </a:p>
                  </a:txBody>
                  <a:tcPr/>
                </a:tc>
                <a:tc>
                  <a:txBody>
                    <a:bodyPr/>
                    <a:lstStyle/>
                    <a:p>
                      <a:pPr algn="ctr"/>
                      <a:r>
                        <a:rPr lang="en-GB" sz="1000" b="0" u="none">
                          <a:latin typeface="Arial"/>
                          <a:cs typeface="Arial"/>
                        </a:rPr>
                        <a:t>LD</a:t>
                      </a:r>
                      <a:endParaRPr lang="en-GB" sz="1000" b="0" i="0" u="none">
                        <a:latin typeface="Arial"/>
                        <a:cs typeface="Arial"/>
                      </a:endParaRPr>
                    </a:p>
                  </a:txBody>
                  <a:tcPr/>
                </a:tc>
                <a:tc>
                  <a:txBody>
                    <a:bodyPr/>
                    <a:lstStyle/>
                    <a:p>
                      <a:pPr algn="ctr"/>
                      <a:r>
                        <a:rPr lang="en-GB" sz="1000" b="0" i="0" u="none">
                          <a:latin typeface="Arial"/>
                          <a:cs typeface="Arial"/>
                        </a:rPr>
                        <a:t>Forensic</a:t>
                      </a:r>
                    </a:p>
                  </a:txBody>
                  <a:tcPr/>
                </a:tc>
                <a:tc>
                  <a:txBody>
                    <a:bodyPr/>
                    <a:lstStyle/>
                    <a:p>
                      <a:pPr algn="ctr"/>
                      <a:r>
                        <a:rPr lang="en-GB" sz="1000" b="1" u="none">
                          <a:latin typeface="Arial"/>
                          <a:cs typeface="Arial"/>
                        </a:rPr>
                        <a:t>Trust*</a:t>
                      </a:r>
                    </a:p>
                  </a:txBody>
                  <a:tcPr/>
                </a:tc>
                <a:tc>
                  <a:txBody>
                    <a:bodyPr/>
                    <a:lstStyle/>
                    <a:p>
                      <a:pPr algn="ctr"/>
                      <a:r>
                        <a:rPr lang="en-GB" sz="1000" b="1" i="0" u="none">
                          <a:latin typeface="Arial"/>
                          <a:cs typeface="Arial"/>
                        </a:rPr>
                        <a:t>Trust</a:t>
                      </a:r>
                    </a:p>
                    <a:p>
                      <a:pPr algn="ctr"/>
                      <a:r>
                        <a:rPr lang="en-GB" sz="1000" b="1" i="0" u="none">
                          <a:latin typeface="Arial"/>
                          <a:cs typeface="Arial"/>
                        </a:rPr>
                        <a:t>Trend</a:t>
                      </a:r>
                    </a:p>
                  </a:txBody>
                  <a:tcPr/>
                </a:tc>
                <a:extLst>
                  <a:ext uri="{0D108BD9-81ED-4DB2-BD59-A6C34878D82A}">
                    <a16:rowId xmlns:a16="http://schemas.microsoft.com/office/drawing/2014/main" val="711604409"/>
                  </a:ext>
                </a:extLst>
              </a:tr>
              <a:tr h="231686">
                <a:tc>
                  <a:txBody>
                    <a:bodyPr/>
                    <a:lstStyle/>
                    <a:p>
                      <a:pPr lvl="0">
                        <a:buNone/>
                      </a:pPr>
                      <a:r>
                        <a:rPr lang="en-US" sz="1000" b="0">
                          <a:latin typeface="Arial"/>
                          <a:cs typeface="Arial"/>
                        </a:rPr>
                        <a:t>(1g) </a:t>
                      </a:r>
                      <a:r>
                        <a:rPr lang="en-GB" sz="1000" b="0" u="none" kern="1200">
                          <a:solidFill>
                            <a:schemeClr val="tx1"/>
                          </a:solidFill>
                          <a:latin typeface="Arial"/>
                          <a:ea typeface="+mn-ea"/>
                          <a:cs typeface="Arial"/>
                        </a:rPr>
                        <a:t>Numbers of Pressure Ulcers developed in service category 3 and grade 4 </a:t>
                      </a:r>
                      <a:endParaRPr lang="en-GB" sz="1000" b="0" u="none" kern="1200">
                        <a:solidFill>
                          <a:schemeClr val="tx1"/>
                        </a:solidFill>
                        <a:latin typeface="Arial" panose="020B0604020202020204" pitchFamily="34" charset="0"/>
                        <a:ea typeface="+mn-ea"/>
                        <a:cs typeface="Arial" panose="020B0604020202020204" pitchFamily="34" charset="0"/>
                      </a:endParaRPr>
                    </a:p>
                  </a:txBody>
                  <a:tcPr/>
                </a:tc>
                <a:tc>
                  <a:txBody>
                    <a:bodyPr/>
                    <a:lstStyle/>
                    <a:p>
                      <a:pPr lvl="0" algn="ctr">
                        <a:buNone/>
                      </a:pPr>
                      <a:r>
                        <a:rPr lang="en-GB" sz="1000" b="0">
                          <a:solidFill>
                            <a:srgbClr val="0D0D0D"/>
                          </a:solidFill>
                          <a:latin typeface="Arial"/>
                          <a:cs typeface="Arial"/>
                        </a:rPr>
                        <a:t>TBC</a:t>
                      </a:r>
                    </a:p>
                  </a:txBody>
                  <a:tcPr/>
                </a:tc>
                <a:tc>
                  <a:txBody>
                    <a:bodyPr/>
                    <a:lstStyle/>
                    <a:p>
                      <a:pPr marL="0" lvl="0" indent="0" algn="ctr" defTabSz="914400">
                        <a:lnSpc>
                          <a:spcPct val="100000"/>
                        </a:lnSpc>
                        <a:spcBef>
                          <a:spcPts val="0"/>
                        </a:spcBef>
                        <a:spcAft>
                          <a:spcPts val="0"/>
                        </a:spcAft>
                        <a:buNone/>
                        <a:tabLst/>
                        <a:defRPr/>
                      </a:pPr>
                      <a:r>
                        <a:rPr lang="en-GB" sz="1000" b="0" i="0" u="none" strike="noStrike" kern="1200" cap="none" spc="0" normalizeH="0" baseline="0" noProof="0">
                          <a:ln>
                            <a:noFill/>
                          </a:ln>
                          <a:effectLst/>
                          <a:uLnTx/>
                          <a:uFillTx/>
                          <a:latin typeface="Arial"/>
                          <a:ea typeface="+mn-ea"/>
                          <a:cs typeface="Arial"/>
                        </a:rPr>
                        <a:t>16</a:t>
                      </a:r>
                      <a:endParaRPr kumimoji="0" lang="en-GB" sz="1000" b="0" i="0" u="none" strike="noStrike" kern="1200" cap="none" spc="0" normalizeH="0" baseline="0" noProof="0">
                        <a:ln>
                          <a:noFill/>
                        </a:ln>
                        <a:effectLst/>
                        <a:uLnTx/>
                        <a:uFillTx/>
                        <a:latin typeface="Arial"/>
                        <a:ea typeface="+mn-ea"/>
                        <a:cs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noProof="0">
                          <a:ln>
                            <a:noFill/>
                          </a:ln>
                          <a:effectLst/>
                          <a:uLnTx/>
                          <a:uFillTx/>
                          <a:latin typeface="Arial"/>
                          <a:ea typeface="+mn-ea"/>
                          <a:cs typeface="Arial"/>
                        </a:rPr>
                        <a:t>1</a:t>
                      </a:r>
                      <a:endParaRPr kumimoji="0" lang="en-GB" sz="1000" b="0" i="0" u="none" strike="noStrike" kern="1200" cap="none" spc="0" normalizeH="0" baseline="0" noProof="0">
                        <a:ln>
                          <a:noFill/>
                        </a:ln>
                        <a:effectLst/>
                        <a:uLnTx/>
                        <a:uFillTx/>
                        <a:latin typeface="Arial"/>
                        <a:ea typeface="+mn-ea"/>
                        <a:cs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noProof="0">
                          <a:ln>
                            <a:noFill/>
                          </a:ln>
                          <a:effectLst/>
                          <a:uLnTx/>
                          <a:uFillTx/>
                          <a:latin typeface="Arial"/>
                          <a:ea typeface="+mn-ea"/>
                          <a:cs typeface="Arial"/>
                        </a:rPr>
                        <a:t>0</a:t>
                      </a:r>
                      <a:endParaRPr kumimoji="0" lang="en-GB" sz="1000" b="0" i="0" u="none" strike="noStrike" kern="1200" cap="none" spc="0" normalizeH="0" baseline="0" noProof="0">
                        <a:ln>
                          <a:noFill/>
                        </a:ln>
                        <a:effectLst/>
                        <a:uLnTx/>
                        <a:uFillTx/>
                        <a:latin typeface="Arial"/>
                        <a:ea typeface="+mn-ea"/>
                        <a:cs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noProof="0">
                          <a:ln>
                            <a:noFill/>
                          </a:ln>
                          <a:effectLst/>
                          <a:uLnTx/>
                          <a:uFillTx/>
                          <a:latin typeface="Arial"/>
                          <a:ea typeface="+mn-ea"/>
                          <a:cs typeface="Arial"/>
                        </a:rPr>
                        <a:t>0</a:t>
                      </a:r>
                      <a:endParaRPr kumimoji="0" lang="en-GB" sz="1000" b="0" i="0" u="none" strike="noStrike" kern="1200" cap="none" spc="0" normalizeH="0" baseline="0" noProof="0">
                        <a:ln>
                          <a:noFill/>
                        </a:ln>
                        <a:effectLst/>
                        <a:uLnTx/>
                        <a:uFillTx/>
                        <a:latin typeface="Arial"/>
                        <a:ea typeface="+mn-ea"/>
                        <a:cs typeface="Arial"/>
                      </a:endParaRP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normalizeH="0" baseline="0" noProof="0">
                          <a:ln>
                            <a:noFill/>
                          </a:ln>
                          <a:effectLst/>
                          <a:uLnTx/>
                          <a:uFillTx/>
                          <a:latin typeface="Arial"/>
                          <a:ea typeface="+mn-ea"/>
                          <a:cs typeface="Arial"/>
                        </a:rPr>
                        <a:t>0</a:t>
                      </a:r>
                      <a:endParaRPr kumimoji="0" lang="en-GB" sz="1000" b="0" i="0" u="none" strike="noStrike" kern="1200" cap="none" spc="0" normalizeH="0" baseline="0" noProof="0">
                        <a:ln>
                          <a:noFill/>
                        </a:ln>
                        <a:effectLst/>
                        <a:uLnTx/>
                        <a:uFillTx/>
                        <a:latin typeface="Arial"/>
                        <a:ea typeface="+mn-ea"/>
                        <a:cs typeface="Arial"/>
                      </a:endParaRPr>
                    </a:p>
                  </a:txBody>
                  <a:tcPr>
                    <a:solidFill>
                      <a:schemeClr val="bg1">
                        <a:lumMod val="85000"/>
                      </a:schemeClr>
                    </a:solidFill>
                  </a:tcPr>
                </a:tc>
                <a:tc>
                  <a:txBody>
                    <a:bodyPr/>
                    <a:lstStyle/>
                    <a:p>
                      <a:pPr lvl="0" algn="ctr">
                        <a:buNone/>
                      </a:pPr>
                      <a:r>
                        <a:rPr lang="en-GB" sz="1000" b="0">
                          <a:solidFill>
                            <a:schemeClr val="tx1"/>
                          </a:solidFill>
                          <a:latin typeface="Arial"/>
                          <a:cs typeface="Arial"/>
                        </a:rPr>
                        <a:t>17</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a:solidFill>
                          <a:srgbClr val="FF0000"/>
                        </a:solidFill>
                        <a:latin typeface="Arial"/>
                        <a:ea typeface="Segoe UI Emoji"/>
                        <a:cs typeface="Arial"/>
                      </a:endParaRPr>
                    </a:p>
                  </a:txBody>
                  <a:tcPr>
                    <a:solidFill>
                      <a:schemeClr val="bg1"/>
                    </a:solidFill>
                  </a:tcPr>
                </a:tc>
                <a:extLst>
                  <a:ext uri="{0D108BD9-81ED-4DB2-BD59-A6C34878D82A}">
                    <a16:rowId xmlns:a16="http://schemas.microsoft.com/office/drawing/2014/main" val="417762199"/>
                  </a:ext>
                </a:extLst>
              </a:tr>
              <a:tr h="320321">
                <a:tc>
                  <a:txBody>
                    <a:bodyPr/>
                    <a:lstStyle/>
                    <a:p>
                      <a:r>
                        <a:rPr lang="en-US" sz="1000" b="0">
                          <a:latin typeface="Arial" panose="020B0604020202020204" pitchFamily="34" charset="0"/>
                          <a:cs typeface="Arial" panose="020B0604020202020204" pitchFamily="34" charset="0"/>
                        </a:rPr>
                        <a:t>(1h) </a:t>
                      </a:r>
                      <a:r>
                        <a:rPr lang="en-GB" sz="1000" kern="1200">
                          <a:solidFill>
                            <a:schemeClr val="tx1"/>
                          </a:solidFill>
                          <a:effectLst/>
                          <a:latin typeface="Arial" panose="020B0604020202020204" pitchFamily="34" charset="0"/>
                          <a:ea typeface="+mn-ea"/>
                          <a:cs typeface="Arial" panose="020B0604020202020204" pitchFamily="34" charset="0"/>
                        </a:rPr>
                        <a:t>48 hour follow up for those discharged from mental health wards </a:t>
                      </a:r>
                      <a:endParaRPr lang="en-GB" sz="1000" b="1">
                        <a:latin typeface="Arial" panose="020B0604020202020204" pitchFamily="34" charset="0"/>
                        <a:cs typeface="Arial" panose="020B0604020202020204" pitchFamily="34" charset="0"/>
                      </a:endParaRPr>
                    </a:p>
                  </a:txBody>
                  <a:tcPr/>
                </a:tc>
                <a:tc>
                  <a:txBody>
                    <a:bodyPr/>
                    <a:lstStyle/>
                    <a:p>
                      <a:pPr algn="ctr"/>
                      <a:r>
                        <a:rPr lang="en-US" sz="100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endParaRPr lang="en-GB" sz="1000" b="0">
                        <a:solidFill>
                          <a:schemeClr val="tx1"/>
                        </a:solidFill>
                        <a:latin typeface="Arial"/>
                        <a:cs typeface="Aria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920255297"/>
                  </a:ext>
                </a:extLst>
              </a:tr>
              <a:tr h="320321">
                <a:tc>
                  <a:txBody>
                    <a:bodyPr/>
                    <a:lstStyle/>
                    <a:p>
                      <a:r>
                        <a:rPr lang="en-US" sz="1000" b="0">
                          <a:latin typeface="Arial" panose="020B0604020202020204" pitchFamily="34" charset="0"/>
                          <a:cs typeface="Arial" panose="020B0604020202020204" pitchFamily="34" charset="0"/>
                        </a:rPr>
                        <a:t>(1i) </a:t>
                      </a:r>
                      <a:r>
                        <a:rPr lang="en-GB" sz="1000" b="0" kern="1200">
                          <a:solidFill>
                            <a:schemeClr val="tx1"/>
                          </a:solidFill>
                          <a:effectLst/>
                          <a:latin typeface="Arial" panose="020B0604020202020204" pitchFamily="34" charset="0"/>
                          <a:ea typeface="+mn-ea"/>
                          <a:cs typeface="Arial" panose="020B0604020202020204" pitchFamily="34" charset="0"/>
                        </a:rPr>
                        <a:t>72 </a:t>
                      </a:r>
                      <a:r>
                        <a:rPr lang="en-GB" sz="1000" kern="1200">
                          <a:solidFill>
                            <a:schemeClr val="tx1"/>
                          </a:solidFill>
                          <a:effectLst/>
                          <a:latin typeface="Arial" panose="020B0604020202020204" pitchFamily="34" charset="0"/>
                          <a:ea typeface="+mn-ea"/>
                          <a:cs typeface="Arial" panose="020B0604020202020204" pitchFamily="34" charset="0"/>
                        </a:rPr>
                        <a:t>hour follow up for those discharged from mental health wards </a:t>
                      </a:r>
                      <a:endParaRPr lang="en-GB" sz="1000" b="1">
                        <a:latin typeface="Arial" panose="020B0604020202020204" pitchFamily="34" charset="0"/>
                        <a:cs typeface="Arial" panose="020B0604020202020204" pitchFamily="34" charset="0"/>
                      </a:endParaRPr>
                    </a:p>
                  </a:txBody>
                  <a:tcPr/>
                </a:tc>
                <a:tc>
                  <a:txBody>
                    <a:bodyPr/>
                    <a:lstStyle/>
                    <a:p>
                      <a:pPr algn="ctr"/>
                      <a:r>
                        <a:rPr lang="en-US" sz="1000">
                          <a:latin typeface="Arial" panose="020B0604020202020204" pitchFamily="34" charset="0"/>
                          <a:cs typeface="Arial" panose="020B0604020202020204" pitchFamily="34" charset="0"/>
                        </a:rPr>
                        <a:t>80%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78% (21/27)</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74% (17/23)</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r>
                        <a:rPr lang="en-GB" sz="1000" b="0">
                          <a:solidFill>
                            <a:schemeClr val="tx1"/>
                          </a:solidFill>
                          <a:latin typeface="Arial"/>
                          <a:cs typeface="Arial"/>
                        </a:rPr>
                        <a:t>77%</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758533771"/>
                  </a:ext>
                </a:extLst>
              </a:tr>
              <a:tr h="320321">
                <a:tc>
                  <a:txBody>
                    <a:bodyPr/>
                    <a:lstStyle/>
                    <a:p>
                      <a:r>
                        <a:rPr lang="en-GB" sz="1000" b="0">
                          <a:latin typeface="Arial"/>
                          <a:cs typeface="Arial"/>
                        </a:rPr>
                        <a:t>(1j) Inpatient Length of Stay (LOS) </a:t>
                      </a:r>
                      <a:r>
                        <a:rPr lang="en-GB" sz="1000" b="0" err="1">
                          <a:latin typeface="Arial"/>
                          <a:cs typeface="Arial"/>
                        </a:rPr>
                        <a:t>excl</a:t>
                      </a:r>
                      <a:r>
                        <a:rPr lang="en-GB" sz="1000" b="0">
                          <a:latin typeface="Arial"/>
                          <a:cs typeface="Arial"/>
                        </a:rPr>
                        <a:t> delay/leave – Mental Health Adult Acute</a:t>
                      </a:r>
                      <a:endParaRPr lang="en-GB" sz="1000" b="0">
                        <a:latin typeface="Arial" panose="020B0604020202020204" pitchFamily="34" charset="0"/>
                        <a:cs typeface="Arial" panose="020B0604020202020204" pitchFamily="34" charset="0"/>
                      </a:endParaRPr>
                    </a:p>
                  </a:txBody>
                  <a:tcPr/>
                </a:tc>
                <a:tc>
                  <a:txBody>
                    <a:bodyPr/>
                    <a:lstStyle/>
                    <a:p>
                      <a:pPr algn="ctr"/>
                      <a:r>
                        <a:rPr lang="en-US" sz="100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41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53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effectLst/>
                        <a:uLnTx/>
                        <a:uFillTx/>
                        <a:latin typeface="Arial"/>
                        <a:ea typeface="+mn-ea"/>
                        <a:cs typeface="Arial"/>
                      </a:endParaRP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effectLst/>
                        <a:uLnTx/>
                        <a:uFillTx/>
                        <a:latin typeface="Arial"/>
                        <a:ea typeface="+mn-ea"/>
                        <a:cs typeface="Arial"/>
                      </a:endParaRPr>
                    </a:p>
                  </a:txBody>
                  <a:tcPr anchor="ctr">
                    <a:solidFill>
                      <a:schemeClr val="bg1">
                        <a:lumMod val="85000"/>
                      </a:schemeClr>
                    </a:solidFill>
                  </a:tcPr>
                </a:tc>
                <a:tc>
                  <a:txBody>
                    <a:bodyPr/>
                    <a:lstStyle/>
                    <a:p>
                      <a:pPr algn="ctr"/>
                      <a:r>
                        <a:rPr lang="en-GB" sz="1000" b="0">
                          <a:solidFill>
                            <a:schemeClr val="tx1"/>
                          </a:solidFill>
                          <a:latin typeface="Arial"/>
                          <a:cs typeface="Arial"/>
                        </a:rPr>
                        <a:t>48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a:ea typeface="Segoe UI Emoji"/>
                          <a:cs typeface="Arial"/>
                        </a:rPr>
                        <a:t>adverse</a:t>
                      </a:r>
                    </a:p>
                  </a:txBody>
                  <a:tcPr anchor="ctr">
                    <a:solidFill>
                      <a:schemeClr val="bg1"/>
                    </a:solidFill>
                  </a:tcPr>
                </a:tc>
                <a:extLst>
                  <a:ext uri="{0D108BD9-81ED-4DB2-BD59-A6C34878D82A}">
                    <a16:rowId xmlns:a16="http://schemas.microsoft.com/office/drawing/2014/main" val="3677522468"/>
                  </a:ext>
                </a:extLst>
              </a:tr>
              <a:tr h="320321">
                <a:tc>
                  <a:txBody>
                    <a:bodyPr/>
                    <a:lstStyle/>
                    <a:p>
                      <a:r>
                        <a:rPr lang="en-GB" sz="1000" b="0">
                          <a:latin typeface="Arial" panose="020B0604020202020204" pitchFamily="34" charset="0"/>
                          <a:cs typeface="Arial" panose="020B0604020202020204" pitchFamily="34" charset="0"/>
                        </a:rPr>
                        <a:t>(1k) Inpatient Length of Stay (LOS) – EMU</a:t>
                      </a:r>
                    </a:p>
                  </a:txBody>
                  <a:tcPr/>
                </a:tc>
                <a:tc>
                  <a:txBody>
                    <a:bodyPr/>
                    <a:lstStyle/>
                    <a:p>
                      <a:pPr algn="ctr"/>
                      <a:r>
                        <a:rPr lang="en-US" sz="100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8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r>
                        <a:rPr lang="en-GB" sz="1000" b="0">
                          <a:solidFill>
                            <a:schemeClr val="tx1"/>
                          </a:solidFill>
                          <a:latin typeface="Arial"/>
                          <a:cs typeface="Arial"/>
                        </a:rPr>
                        <a:t>8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1745535110"/>
                  </a:ext>
                </a:extLst>
              </a:tr>
              <a:tr h="320321">
                <a:tc>
                  <a:txBody>
                    <a:bodyPr/>
                    <a:lstStyle/>
                    <a:p>
                      <a:r>
                        <a:rPr lang="en-GB" sz="1000" b="0">
                          <a:latin typeface="Arial" panose="020B0604020202020204" pitchFamily="34" charset="0"/>
                          <a:cs typeface="Arial" panose="020B0604020202020204" pitchFamily="34" charset="0"/>
                        </a:rPr>
                        <a:t>(1l) Inpatient Length of Stay – Stroke</a:t>
                      </a:r>
                    </a:p>
                  </a:txBody>
                  <a:tcPr/>
                </a:tc>
                <a:tc>
                  <a:txBody>
                    <a:bodyPr/>
                    <a:lstStyle/>
                    <a:p>
                      <a:pPr algn="ctr"/>
                      <a:r>
                        <a:rPr lang="en-US" sz="100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26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r>
                        <a:rPr lang="en-GB" sz="1000" b="0">
                          <a:solidFill>
                            <a:schemeClr val="tx1"/>
                          </a:solidFill>
                          <a:latin typeface="Arial"/>
                          <a:cs typeface="Arial"/>
                        </a:rPr>
                        <a:t>26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p>
                  </a:txBody>
                  <a:tcPr anchor="ctr">
                    <a:solidFill>
                      <a:schemeClr val="bg1"/>
                    </a:solidFill>
                  </a:tcPr>
                </a:tc>
                <a:extLst>
                  <a:ext uri="{0D108BD9-81ED-4DB2-BD59-A6C34878D82A}">
                    <a16:rowId xmlns:a16="http://schemas.microsoft.com/office/drawing/2014/main" val="3653895957"/>
                  </a:ext>
                </a:extLst>
              </a:tr>
              <a:tr h="320321">
                <a:tc>
                  <a:txBody>
                    <a:bodyPr/>
                    <a:lstStyle/>
                    <a:p>
                      <a:r>
                        <a:rPr lang="en-GB" sz="1000" b="0">
                          <a:latin typeface="Arial" panose="020B0604020202020204" pitchFamily="34" charset="0"/>
                          <a:cs typeface="Arial" panose="020B0604020202020204" pitchFamily="34" charset="0"/>
                        </a:rPr>
                        <a:t>(1m) Inpatient Length of Stay – Rehab</a:t>
                      </a:r>
                    </a:p>
                  </a:txBody>
                  <a:tcPr/>
                </a:tc>
                <a:tc>
                  <a:txBody>
                    <a:bodyPr/>
                    <a:lstStyle/>
                    <a:p>
                      <a:pPr algn="ctr"/>
                      <a:r>
                        <a:rPr lang="en-US" sz="1000">
                          <a:latin typeface="Arial" panose="020B0604020202020204" pitchFamily="34" charset="0"/>
                          <a:cs typeface="Arial" panose="020B0604020202020204" pitchFamily="34" charset="0"/>
                        </a:rPr>
                        <a:t>TBC</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26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r>
                        <a:rPr lang="en-GB" sz="1000" b="0">
                          <a:solidFill>
                            <a:schemeClr val="tx1"/>
                          </a:solidFill>
                          <a:latin typeface="Arial"/>
                          <a:cs typeface="Arial"/>
                        </a:rPr>
                        <a:t>26 days</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p>
                  </a:txBody>
                  <a:tcPr anchor="ctr">
                    <a:solidFill>
                      <a:schemeClr val="bg1"/>
                    </a:solidFill>
                  </a:tcPr>
                </a:tc>
                <a:extLst>
                  <a:ext uri="{0D108BD9-81ED-4DB2-BD59-A6C34878D82A}">
                    <a16:rowId xmlns:a16="http://schemas.microsoft.com/office/drawing/2014/main" val="2183498516"/>
                  </a:ext>
                </a:extLst>
              </a:tr>
              <a:tr h="320321">
                <a:tc>
                  <a:txBody>
                    <a:bodyPr/>
                    <a:lstStyle/>
                    <a:p>
                      <a:r>
                        <a:rPr lang="en-GB" sz="1000" b="0">
                          <a:latin typeface="Arial" panose="020B0604020202020204" pitchFamily="34" charset="0"/>
                          <a:cs typeface="Arial" panose="020B0604020202020204" pitchFamily="34" charset="0"/>
                        </a:rPr>
                        <a:t>(1n) Delayed Transfers of Care (</a:t>
                      </a:r>
                      <a:r>
                        <a:rPr lang="en-GB" sz="1000" b="0" err="1">
                          <a:latin typeface="Arial" panose="020B0604020202020204" pitchFamily="34" charset="0"/>
                          <a:cs typeface="Arial" panose="020B0604020202020204" pitchFamily="34" charset="0"/>
                        </a:rPr>
                        <a:t>DToC</a:t>
                      </a:r>
                      <a:r>
                        <a:rPr lang="en-GB" sz="1000" b="0">
                          <a:latin typeface="Arial" panose="020B0604020202020204" pitchFamily="34" charset="0"/>
                          <a:cs typeface="Arial" panose="020B0604020202020204" pitchFamily="34" charset="0"/>
                        </a:rPr>
                        <a:t>) – Community</a:t>
                      </a:r>
                    </a:p>
                  </a:txBody>
                  <a:tcPr/>
                </a:tc>
                <a:tc>
                  <a:txBody>
                    <a:bodyPr/>
                    <a:lstStyle/>
                    <a:p>
                      <a:pPr algn="ctr"/>
                      <a:r>
                        <a:rPr lang="en-US" sz="1000">
                          <a:latin typeface="Arial" panose="020B0604020202020204" pitchFamily="34" charset="0"/>
                          <a:cs typeface="Arial" panose="020B0604020202020204" pitchFamily="34" charset="0"/>
                        </a:rPr>
                        <a:t>TBC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19 </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a:rPr>
                        <a:t>-</a:t>
                      </a:r>
                    </a:p>
                  </a:txBody>
                  <a:tcPr anchor="ctr">
                    <a:solidFill>
                      <a:schemeClr val="bg1">
                        <a:lumMod val="85000"/>
                      </a:schemeClr>
                    </a:solidFill>
                  </a:tcPr>
                </a:tc>
                <a:tc>
                  <a:txBody>
                    <a:bodyPr/>
                    <a:lstStyle/>
                    <a:p>
                      <a:pPr algn="ctr"/>
                      <a:r>
                        <a:rPr lang="en-GB" sz="1000" b="0">
                          <a:solidFill>
                            <a:schemeClr val="tx1"/>
                          </a:solidFill>
                          <a:latin typeface="Arial"/>
                          <a:cs typeface="Arial"/>
                        </a:rPr>
                        <a:t>19</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p>
                  </a:txBody>
                  <a:tcPr anchor="ctr">
                    <a:solidFill>
                      <a:schemeClr val="bg1"/>
                    </a:solidFill>
                  </a:tcPr>
                </a:tc>
                <a:extLst>
                  <a:ext uri="{0D108BD9-81ED-4DB2-BD59-A6C34878D82A}">
                    <a16:rowId xmlns:a16="http://schemas.microsoft.com/office/drawing/2014/main" val="796128481"/>
                  </a:ext>
                </a:extLst>
              </a:tr>
            </a:tbl>
          </a:graphicData>
        </a:graphic>
      </p:graphicFrame>
      <p:sp>
        <p:nvSpPr>
          <p:cNvPr id="6" name="Rectangle 5">
            <a:extLst>
              <a:ext uri="{FF2B5EF4-FFF2-40B4-BE49-F238E27FC236}">
                <a16:creationId xmlns:a16="http://schemas.microsoft.com/office/drawing/2014/main" id="{D6739AC4-BC40-46DF-BEBF-9C26D56EB175}"/>
              </a:ext>
            </a:extLst>
          </p:cNvPr>
          <p:cNvSpPr/>
          <p:nvPr/>
        </p:nvSpPr>
        <p:spPr>
          <a:xfrm>
            <a:off x="221204" y="602802"/>
            <a:ext cx="8641532" cy="400110"/>
          </a:xfrm>
          <a:prstGeom prst="rect">
            <a:avLst/>
          </a:prstGeom>
        </p:spPr>
        <p:txBody>
          <a:bodyPr wrap="square" lIns="91440" tIns="45720" rIns="91440" bIns="45720" anchor="t">
            <a:spAutoFit/>
          </a:bodyPr>
          <a:lstStyle/>
          <a:p>
            <a:r>
              <a:rPr lang="en-GB" sz="1000" b="1">
                <a:latin typeface="Arial"/>
                <a:ea typeface="Calibri" panose="020F0502020204030204" pitchFamily="34" charset="0"/>
                <a:cs typeface="Arial"/>
              </a:rPr>
              <a:t>Governance: Executive Director</a:t>
            </a:r>
            <a:r>
              <a:rPr lang="en-GB" sz="1000">
                <a:latin typeface="Arial"/>
                <a:ea typeface="Calibri" panose="020F0502020204030204" pitchFamily="34" charset="0"/>
                <a:cs typeface="Arial"/>
              </a:rPr>
              <a:t>: Chief Nurse |  </a:t>
            </a:r>
            <a:r>
              <a:rPr lang="en-GB" sz="1000" b="1">
                <a:latin typeface="Arial"/>
                <a:ea typeface="Calibri" panose="020F0502020204030204" pitchFamily="34" charset="0"/>
                <a:cs typeface="Arial"/>
              </a:rPr>
              <a:t>Responsible Committee</a:t>
            </a:r>
            <a:r>
              <a:rPr lang="en-GB" sz="1000">
                <a:latin typeface="Arial"/>
                <a:ea typeface="Calibri" panose="020F0502020204030204" pitchFamily="34" charset="0"/>
                <a:cs typeface="Arial"/>
              </a:rPr>
              <a:t>: Quality Committee </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a:latin typeface="Arial"/>
                <a:ea typeface="Calibri" panose="020F0502020204030204" pitchFamily="34" charset="0"/>
                <a:cs typeface="Arial"/>
              </a:rPr>
              <a:t>All data relates to </a:t>
            </a:r>
            <a:r>
              <a:rPr lang="en-GB" sz="1000" b="1">
                <a:latin typeface="Arial"/>
                <a:ea typeface="Calibri" panose="020F0502020204030204" pitchFamily="34" charset="0"/>
                <a:cs typeface="Arial"/>
              </a:rPr>
              <a:t>February </a:t>
            </a:r>
            <a:r>
              <a:rPr lang="en-GB" sz="1000">
                <a:latin typeface="Arial"/>
                <a:ea typeface="Calibri" panose="020F0502020204030204" pitchFamily="34" charset="0"/>
                <a:cs typeface="Arial"/>
              </a:rPr>
              <a:t>unless otherwise indicated in brackets in the penultimate column</a:t>
            </a:r>
          </a:p>
        </p:txBody>
      </p:sp>
      <p:sp>
        <p:nvSpPr>
          <p:cNvPr id="2" name="Rectangle 1">
            <a:extLst>
              <a:ext uri="{FF2B5EF4-FFF2-40B4-BE49-F238E27FC236}">
                <a16:creationId xmlns:a16="http://schemas.microsoft.com/office/drawing/2014/main" id="{D246F267-FE6A-47F6-B407-90A72B4DC48C}"/>
              </a:ext>
            </a:extLst>
          </p:cNvPr>
          <p:cNvSpPr/>
          <p:nvPr/>
        </p:nvSpPr>
        <p:spPr>
          <a:xfrm>
            <a:off x="276892" y="4866717"/>
            <a:ext cx="3790538" cy="246221"/>
          </a:xfrm>
          <a:prstGeom prst="rect">
            <a:avLst/>
          </a:prstGeom>
          <a:solidFill>
            <a:schemeClr val="bg1">
              <a:lumMod val="95000"/>
            </a:schemeClr>
          </a:solidFill>
          <a:ln>
            <a:solidFill>
              <a:schemeClr val="tx1"/>
            </a:solidFill>
          </a:ln>
        </p:spPr>
        <p:txBody>
          <a:bodyPr wrap="square" lIns="91440" tIns="45720" rIns="91440" bIns="45720" anchor="t">
            <a:spAutoFit/>
          </a:bodyPr>
          <a:lstStyle/>
          <a:p>
            <a:r>
              <a:rPr lang="en-GB" sz="1000">
                <a:latin typeface="Arial"/>
                <a:ea typeface="Calibri" panose="020F0502020204030204" pitchFamily="34" charset="0"/>
                <a:cs typeface="Arial"/>
              </a:rPr>
              <a:t>The arrows indicate the trend against the last reported position.</a:t>
            </a:r>
            <a:endParaRPr lang="en-US"/>
          </a:p>
        </p:txBody>
      </p:sp>
    </p:spTree>
    <p:extLst>
      <p:ext uri="{BB962C8B-B14F-4D97-AF65-F5344CB8AC3E}">
        <p14:creationId xmlns:p14="http://schemas.microsoft.com/office/powerpoint/2010/main" val="1607149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1: Quality -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Deliver the best possible care and outcomes</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251520" y="658659"/>
            <a:ext cx="7495186" cy="415498"/>
          </a:xfrm>
          <a:prstGeom prst="rect">
            <a:avLst/>
          </a:prstGeom>
        </p:spPr>
        <p:txBody>
          <a:bodyPr wrap="square">
            <a:spAutoFit/>
          </a:bodyPr>
          <a:lstStyle/>
          <a:p>
            <a:r>
              <a:rPr lang="en-GB" sz="1000" b="1">
                <a:latin typeface="Arial" panose="020B0604020202020204" pitchFamily="34" charset="0"/>
                <a:ea typeface="Calibri" panose="020F0502020204030204" pitchFamily="34" charset="0"/>
                <a:cs typeface="Arial" panose="020B0604020202020204" pitchFamily="34" charset="0"/>
              </a:rPr>
              <a:t>Governance </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b="1">
                <a:latin typeface="Arial" panose="020B0604020202020204" pitchFamily="34" charset="0"/>
                <a:ea typeface="Calibri" panose="020F0502020204030204" pitchFamily="34" charset="0"/>
                <a:cs typeface="Arial" panose="020B0604020202020204" pitchFamily="34" charset="0"/>
              </a:rPr>
              <a:t>Executive Director</a:t>
            </a:r>
            <a:r>
              <a:rPr lang="en-GB" sz="1000">
                <a:latin typeface="Arial" panose="020B0604020202020204" pitchFamily="34" charset="0"/>
                <a:ea typeface="Calibri" panose="020F0502020204030204" pitchFamily="34" charset="0"/>
                <a:cs typeface="Arial" panose="020B0604020202020204" pitchFamily="34" charset="0"/>
              </a:rPr>
              <a:t>: Chief Nurse |  </a:t>
            </a:r>
            <a:r>
              <a:rPr lang="en-GB" sz="1000" b="1">
                <a:latin typeface="Arial" panose="020B0604020202020204" pitchFamily="34" charset="0"/>
                <a:ea typeface="Calibri" panose="020F0502020204030204" pitchFamily="34" charset="0"/>
                <a:cs typeface="Arial" panose="020B0604020202020204" pitchFamily="34" charset="0"/>
              </a:rPr>
              <a:t>Responsible Committee</a:t>
            </a:r>
            <a:r>
              <a:rPr lang="en-GB" sz="1000">
                <a:latin typeface="Arial" panose="020B0604020202020204" pitchFamily="34" charset="0"/>
                <a:ea typeface="Calibri" panose="020F0502020204030204" pitchFamily="34" charset="0"/>
                <a:cs typeface="Arial" panose="020B0604020202020204" pitchFamily="34" charset="0"/>
              </a:rPr>
              <a:t>: Quality Committee</a:t>
            </a:r>
          </a:p>
        </p:txBody>
      </p:sp>
      <p:graphicFrame>
        <p:nvGraphicFramePr>
          <p:cNvPr id="14" name="Table 5">
            <a:extLst>
              <a:ext uri="{FF2B5EF4-FFF2-40B4-BE49-F238E27FC236}">
                <a16:creationId xmlns:a16="http://schemas.microsoft.com/office/drawing/2014/main" id="{89DF47B7-1542-43F0-A3FA-E544C89F22CC}"/>
              </a:ext>
            </a:extLst>
          </p:cNvPr>
          <p:cNvGraphicFramePr>
            <a:graphicFrameLocks noGrp="1"/>
          </p:cNvGraphicFramePr>
          <p:nvPr>
            <p:extLst>
              <p:ext uri="{D42A27DB-BD31-4B8C-83A1-F6EECF244321}">
                <p14:modId xmlns:p14="http://schemas.microsoft.com/office/powerpoint/2010/main" val="3654347208"/>
              </p:ext>
            </p:extLst>
          </p:nvPr>
        </p:nvGraphicFramePr>
        <p:xfrm>
          <a:off x="270078" y="1127760"/>
          <a:ext cx="8620434" cy="4554583"/>
        </p:xfrm>
        <a:graphic>
          <a:graphicData uri="http://schemas.openxmlformats.org/drawingml/2006/table">
            <a:tbl>
              <a:tblPr firstRow="1" bandRow="1">
                <a:tableStyleId>{5FD0F851-EC5A-4D38-B0AD-8093EC10F338}</a:tableStyleId>
              </a:tblPr>
              <a:tblGrid>
                <a:gridCol w="8620434">
                  <a:extLst>
                    <a:ext uri="{9D8B030D-6E8A-4147-A177-3AD203B41FA5}">
                      <a16:colId xmlns:a16="http://schemas.microsoft.com/office/drawing/2014/main" val="978586781"/>
                    </a:ext>
                  </a:extLst>
                </a:gridCol>
              </a:tblGrid>
              <a:tr h="432187">
                <a:tc>
                  <a:txBody>
                    <a:bodyPr/>
                    <a:lstStyle/>
                    <a:p>
                      <a:r>
                        <a:rPr lang="en-GB" sz="1000" b="1" i="0" u="none">
                          <a:latin typeface="Arial"/>
                          <a:cs typeface="Arial"/>
                        </a:rPr>
                        <a:t>Executive Summary: </a:t>
                      </a:r>
                      <a:r>
                        <a:rPr lang="en-GB" sz="1000" b="0" i="0" u="none">
                          <a:latin typeface="Arial"/>
                          <a:cs typeface="Arial"/>
                        </a:rPr>
                        <a:t>Marie Crofts, Chief Nurse</a:t>
                      </a:r>
                    </a:p>
                    <a:p>
                      <a:r>
                        <a:rPr lang="en-GB" sz="1000" b="1" i="0" u="none">
                          <a:latin typeface="Arial"/>
                          <a:cs typeface="Arial"/>
                        </a:rPr>
                        <a:t>Narrative updated</a:t>
                      </a:r>
                      <a:r>
                        <a:rPr lang="en-GB" sz="1000" b="0" i="0" u="none">
                          <a:latin typeface="Arial"/>
                          <a:cs typeface="Arial"/>
                        </a:rPr>
                        <a:t>:     February 2022</a:t>
                      </a:r>
                    </a:p>
                  </a:txBody>
                  <a:tcPr/>
                </a:tc>
                <a:extLst>
                  <a:ext uri="{0D108BD9-81ED-4DB2-BD59-A6C34878D82A}">
                    <a16:rowId xmlns:a16="http://schemas.microsoft.com/office/drawing/2014/main" val="711604409"/>
                  </a:ext>
                </a:extLst>
              </a:tr>
              <a:tr h="4122396">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kern="1200">
                        <a:solidFill>
                          <a:schemeClr val="tx1"/>
                        </a:solidFill>
                        <a:effectLst/>
                        <a:latin typeface="Arial" panose="020B0604020202020204" pitchFamily="34" charset="0"/>
                        <a:ea typeface="+mn-ea"/>
                        <a:cs typeface="Arial" panose="020B0604020202020204" pitchFamily="34" charset="0"/>
                      </a:endParaRPr>
                    </a:p>
                    <a:p>
                      <a:pPr marL="0" marR="0" lvl="0" indent="0" algn="just" rtl="0" eaLnBrk="1" fontAlgn="auto" latinLnBrk="0" hangingPunct="1">
                        <a:lnSpc>
                          <a:spcPct val="100000"/>
                        </a:lnSpc>
                        <a:spcBef>
                          <a:spcPts val="0"/>
                        </a:spcBef>
                        <a:spcAft>
                          <a:spcPts val="0"/>
                        </a:spcAft>
                        <a:buClrTx/>
                        <a:buSzTx/>
                        <a:buFont typeface="Arial" panose="020B0604020202020204" pitchFamily="34" charset="0"/>
                        <a:buNone/>
                      </a:pPr>
                      <a:r>
                        <a:rPr lang="en-GB" sz="1050" kern="1200">
                          <a:solidFill>
                            <a:schemeClr val="tx1"/>
                          </a:solidFill>
                          <a:effectLst/>
                          <a:latin typeface="Arial"/>
                          <a:ea typeface="+mn-ea"/>
                          <a:cs typeface="Arial"/>
                        </a:rPr>
                        <a:t>The majority of the Quality OKRs are a sub-list of the quality objectives which form the annual Quality Account. The objectives were identified following a review of our risks, themes from quality information, recovery work and feedback from stakeholders. The last progress update on all of the quality objectives for 2021/22 was presented to the Quality and Clinical Governance Sub-Committee in February 2022.</a:t>
                      </a:r>
                    </a:p>
                    <a:p>
                      <a:pPr marL="0" marR="0" lvl="0" indent="0" algn="just" defTabSz="914400">
                        <a:lnSpc>
                          <a:spcPct val="100000"/>
                        </a:lnSpc>
                        <a:spcBef>
                          <a:spcPts val="0"/>
                        </a:spcBef>
                        <a:spcAft>
                          <a:spcPts val="0"/>
                        </a:spcAft>
                        <a:buClrTx/>
                        <a:buSzTx/>
                        <a:buFont typeface="Arial" panose="020B0604020202020204" pitchFamily="34" charset="0"/>
                        <a:buNone/>
                        <a:tabLst/>
                        <a:defRPr/>
                      </a:pPr>
                      <a:endParaRPr lang="en-GB" sz="1050" kern="1200">
                        <a:solidFill>
                          <a:schemeClr val="tx1"/>
                        </a:solidFill>
                        <a:effectLst/>
                        <a:latin typeface="Arial"/>
                        <a:ea typeface="+mn-ea"/>
                        <a:cs typeface="Arial"/>
                      </a:endParaRPr>
                    </a:p>
                    <a:p>
                      <a:pPr marL="0" marR="0" lvl="0" indent="0" algn="just">
                        <a:lnSpc>
                          <a:spcPct val="100000"/>
                        </a:lnSpc>
                        <a:spcBef>
                          <a:spcPts val="0"/>
                        </a:spcBef>
                        <a:spcAft>
                          <a:spcPts val="0"/>
                        </a:spcAft>
                        <a:buClrTx/>
                        <a:buSzTx/>
                        <a:buFont typeface="Arial" panose="020B0604020202020204" pitchFamily="34" charset="0"/>
                        <a:buNone/>
                      </a:pPr>
                      <a:r>
                        <a:rPr lang="en-GB" sz="1050" kern="1200">
                          <a:solidFill>
                            <a:schemeClr val="tx1"/>
                          </a:solidFill>
                          <a:effectLst/>
                          <a:latin typeface="Arial"/>
                          <a:ea typeface="+mn-ea"/>
                          <a:cs typeface="Arial"/>
                        </a:rPr>
                        <a:t>Eight new quality OKRs have been added this month, with some information being populated this month and all information should be in the next months report.</a:t>
                      </a:r>
                    </a:p>
                    <a:p>
                      <a:pPr marL="0" marR="0" lvl="0" indent="0" algn="just" rtl="0" eaLnBrk="1" fontAlgn="auto" latinLnBrk="0" hangingPunct="1">
                        <a:lnSpc>
                          <a:spcPct val="100000"/>
                        </a:lnSpc>
                        <a:spcBef>
                          <a:spcPts val="0"/>
                        </a:spcBef>
                        <a:spcAft>
                          <a:spcPts val="0"/>
                        </a:spcAft>
                        <a:buClrTx/>
                        <a:buSzTx/>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0" marR="0" lvl="0" indent="0" algn="just" rtl="0" eaLnBrk="1" fontAlgn="auto" latinLnBrk="0" hangingPunct="1">
                        <a:lnSpc>
                          <a:spcPct val="100000"/>
                        </a:lnSpc>
                        <a:spcBef>
                          <a:spcPts val="0"/>
                        </a:spcBef>
                        <a:spcAft>
                          <a:spcPts val="0"/>
                        </a:spcAft>
                        <a:buClrTx/>
                        <a:buSzTx/>
                        <a:buFont typeface="Arial" panose="020B0604020202020204" pitchFamily="34" charset="0"/>
                        <a:buNone/>
                      </a:pPr>
                      <a:r>
                        <a:rPr lang="en-GB" sz="1050" b="1" kern="1200">
                          <a:solidFill>
                            <a:schemeClr val="tx1"/>
                          </a:solidFill>
                          <a:effectLst/>
                          <a:latin typeface="Arial"/>
                          <a:ea typeface="+mn-ea"/>
                          <a:cs typeface="Arial"/>
                        </a:rPr>
                        <a:t>Six of the OKRs are underperforming </a:t>
                      </a:r>
                      <a:r>
                        <a:rPr lang="en-GB" sz="1050" kern="1200">
                          <a:solidFill>
                            <a:schemeClr val="tx1"/>
                          </a:solidFill>
                          <a:effectLst/>
                          <a:latin typeface="Arial"/>
                          <a:ea typeface="+mn-ea"/>
                          <a:cs typeface="Arial"/>
                        </a:rPr>
                        <a:t>at this point in time. </a:t>
                      </a:r>
                      <a:r>
                        <a:rPr kumimoji="0" lang="en-GB" altLang="en-US" sz="1050" b="0" i="0" u="none" strike="noStrike" cap="none" normalizeH="0" baseline="0">
                          <a:ln>
                            <a:noFill/>
                          </a:ln>
                          <a:solidFill>
                            <a:schemeClr val="tx1"/>
                          </a:solidFill>
                          <a:effectLst/>
                          <a:latin typeface="Arial"/>
                          <a:ea typeface="Calibri" panose="020F0502020204030204" pitchFamily="34" charset="0"/>
                          <a:cs typeface="Arial"/>
                        </a:rPr>
                        <a:t>Please see overleaf for more information by measure on the cause of the underperformance and the plans to mitigate and improve performance.</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altLang="en-US" sz="105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50" b="0" i="0" u="none" strike="noStrike" kern="1200" cap="none" normalizeH="0" baseline="0">
                          <a:ln>
                            <a:noFill/>
                          </a:ln>
                          <a:solidFill>
                            <a:schemeClr val="tx1"/>
                          </a:solidFill>
                          <a:effectLst/>
                          <a:latin typeface="Arial"/>
                          <a:ea typeface="+mn-ea"/>
                          <a:cs typeface="Arial"/>
                        </a:rPr>
                        <a:t>The Trust has started the following Quality Improvement Projects to address the relevant OKRs in the Quality section;</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normalizeH="0" baseline="0">
                        <a:ln>
                          <a:noFill/>
                        </a:ln>
                        <a:solidFill>
                          <a:schemeClr val="tx1"/>
                        </a:solidFill>
                        <a:effectLst/>
                        <a:latin typeface="Arial" panose="020B0604020202020204" pitchFamily="34" charset="0"/>
                        <a:ea typeface="+mn-ea"/>
                        <a:cs typeface="Arial" panose="020B0604020202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rial"/>
                          <a:cs typeface="Arial"/>
                        </a:rPr>
                        <a:t>Positive and Safe – reduction in restrictive practice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rial"/>
                          <a:cs typeface="Arial"/>
                        </a:rPr>
                        <a:t>Improving the Physical Health monitoring of patients with SMI</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a:solidFill>
                            <a:schemeClr val="tx1"/>
                          </a:solidFill>
                          <a:latin typeface="Arial"/>
                          <a:cs typeface="Arial"/>
                        </a:rPr>
                        <a:t>Risk Assessment formulation and documentation</a:t>
                      </a:r>
                    </a:p>
                    <a:p>
                      <a:pPr marL="171450" lvl="0" indent="-171450" algn="just">
                        <a:buFont typeface="Arial" panose="020B0604020202020204" pitchFamily="34" charset="0"/>
                        <a:buChar char="•"/>
                      </a:pPr>
                      <a:r>
                        <a:rPr lang="en-GB" sz="1050">
                          <a:solidFill>
                            <a:schemeClr val="tx1"/>
                          </a:solidFill>
                          <a:latin typeface="Arial"/>
                          <a:cs typeface="Arial"/>
                        </a:rPr>
                        <a:t>Working with families and carers</a:t>
                      </a:r>
                    </a:p>
                    <a:p>
                      <a:pPr marL="171450" lvl="0" indent="-171450" algn="just">
                        <a:buFont typeface="Arial" panose="020B0604020202020204" pitchFamily="34" charset="0"/>
                        <a:buChar char="•"/>
                      </a:pPr>
                      <a:r>
                        <a:rPr lang="en-GB" sz="1050">
                          <a:solidFill>
                            <a:schemeClr val="tx1"/>
                          </a:solidFill>
                          <a:latin typeface="Arial"/>
                          <a:cs typeface="Arial"/>
                        </a:rPr>
                        <a:t>Measuring success of race equality framework for change</a:t>
                      </a: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3189980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195682" y="188640"/>
            <a:ext cx="8697086"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1: Quality; areas of underperformance </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1972577613"/>
              </p:ext>
            </p:extLst>
          </p:nvPr>
        </p:nvGraphicFramePr>
        <p:xfrm>
          <a:off x="4599777" y="604119"/>
          <a:ext cx="4279033" cy="5289328"/>
        </p:xfrm>
        <a:graphic>
          <a:graphicData uri="http://schemas.openxmlformats.org/drawingml/2006/table">
            <a:tbl>
              <a:tblPr firstRow="1" bandRow="1">
                <a:tableStyleId>{5FD0F851-EC5A-4D38-B0AD-8093EC10F338}</a:tableStyleId>
              </a:tblPr>
              <a:tblGrid>
                <a:gridCol w="4279033">
                  <a:extLst>
                    <a:ext uri="{9D8B030D-6E8A-4147-A177-3AD203B41FA5}">
                      <a16:colId xmlns:a16="http://schemas.microsoft.com/office/drawing/2014/main" val="1178387086"/>
                    </a:ext>
                  </a:extLst>
                </a:gridCol>
              </a:tblGrid>
              <a:tr h="384082">
                <a:tc>
                  <a:txBody>
                    <a:bodyPr/>
                    <a:lstStyle/>
                    <a:p>
                      <a:r>
                        <a:rPr lang="en-GB" sz="1050" b="1" u="none">
                          <a:latin typeface="Arial"/>
                          <a:cs typeface="Arial"/>
                        </a:rPr>
                        <a:t>Executive Director commentary: </a:t>
                      </a:r>
                    </a:p>
                    <a:p>
                      <a:r>
                        <a:rPr lang="en-GB" sz="1050" b="0" u="none">
                          <a:latin typeface="Arial"/>
                          <a:cs typeface="Arial"/>
                        </a:rPr>
                        <a:t>Marie Crofts, Chief Nurse</a:t>
                      </a:r>
                      <a:endParaRPr lang="en-GB" sz="1050" b="0" i="0" u="none">
                        <a:latin typeface="Arial"/>
                        <a:cs typeface="Arial"/>
                      </a:endParaRPr>
                    </a:p>
                  </a:txBody>
                  <a:tcPr/>
                </a:tc>
                <a:extLst>
                  <a:ext uri="{0D108BD9-81ED-4DB2-BD59-A6C34878D82A}">
                    <a16:rowId xmlns:a16="http://schemas.microsoft.com/office/drawing/2014/main" val="711604409"/>
                  </a:ext>
                </a:extLst>
              </a:tr>
              <a:tr h="4877848">
                <a:tc>
                  <a:txBody>
                    <a:bodyPr/>
                    <a:lstStyle/>
                    <a:p>
                      <a:pPr lvl="0" algn="just">
                        <a:lnSpc>
                          <a:spcPct val="100000"/>
                        </a:lnSpc>
                        <a:spcBef>
                          <a:spcPts val="0"/>
                        </a:spcBef>
                        <a:spcAft>
                          <a:spcPts val="0"/>
                        </a:spcAft>
                        <a:buNone/>
                      </a:pPr>
                      <a:r>
                        <a:rPr lang="en-GB" sz="1000" b="1" i="0" u="none" strike="noStrike" kern="1200" noProof="0">
                          <a:solidFill>
                            <a:schemeClr val="tx1"/>
                          </a:solidFill>
                          <a:effectLst/>
                          <a:latin typeface="Arial"/>
                          <a:cs typeface="Arial"/>
                        </a:rPr>
                        <a:t>The risk or issue</a:t>
                      </a:r>
                    </a:p>
                    <a:p>
                      <a:pPr marL="0" marR="0" lvl="0" indent="0" algn="just">
                        <a:lnSpc>
                          <a:spcPct val="100000"/>
                        </a:lnSpc>
                        <a:spcBef>
                          <a:spcPts val="0"/>
                        </a:spcBef>
                        <a:spcAft>
                          <a:spcPts val="0"/>
                        </a:spcAft>
                        <a:buClrTx/>
                        <a:buSzTx/>
                        <a:buFont typeface="Arial" panose="020B0604020202020204" pitchFamily="34" charset="0"/>
                        <a:buNone/>
                      </a:pPr>
                      <a:r>
                        <a:rPr lang="en-GB" sz="1000" b="0" i="0" u="none" strike="noStrike" kern="1200" noProof="0">
                          <a:solidFill>
                            <a:schemeClr val="tx1"/>
                          </a:solidFill>
                          <a:effectLst/>
                          <a:latin typeface="Arial"/>
                          <a:cs typeface="Arial"/>
                        </a:rPr>
                        <a:t>The risk is staff may be struggling in their role and feel unsupported to manage difficult situations which may then impact on their well-being.</a:t>
                      </a:r>
                    </a:p>
                    <a:p>
                      <a:pPr marL="0" marR="0" lvl="0" indent="0" algn="just">
                        <a:lnSpc>
                          <a:spcPct val="100000"/>
                        </a:lnSpc>
                        <a:spcBef>
                          <a:spcPts val="0"/>
                        </a:spcBef>
                        <a:spcAft>
                          <a:spcPts val="0"/>
                        </a:spcAft>
                        <a:buClrTx/>
                        <a:buSzTx/>
                        <a:buFont typeface="Arial" panose="020B0604020202020204" pitchFamily="34" charset="0"/>
                        <a:buNone/>
                      </a:pPr>
                      <a:endParaRPr lang="en-GB" sz="1000" b="0" i="0" u="none" strike="noStrike" kern="1200" noProof="0">
                        <a:solidFill>
                          <a:schemeClr val="tx1"/>
                        </a:solidFill>
                        <a:effectLst/>
                        <a:latin typeface="Arial" panose="020B0604020202020204" pitchFamily="34" charset="0"/>
                        <a:cs typeface="Arial" panose="020B0604020202020204" pitchFamily="34" charset="0"/>
                      </a:endParaRPr>
                    </a:p>
                    <a:p>
                      <a:pPr marL="0" marR="0" lvl="0" indent="0" algn="just">
                        <a:lnSpc>
                          <a:spcPct val="100000"/>
                        </a:lnSpc>
                        <a:spcBef>
                          <a:spcPts val="0"/>
                        </a:spcBef>
                        <a:spcAft>
                          <a:spcPts val="0"/>
                        </a:spcAft>
                        <a:buClrTx/>
                        <a:buSzTx/>
                        <a:buFont typeface="Arial" panose="020B0604020202020204" pitchFamily="34" charset="0"/>
                        <a:buNone/>
                      </a:pPr>
                      <a:r>
                        <a:rPr lang="en-US" sz="1000" b="1" i="0" u="none" strike="noStrike" kern="1200" noProof="0">
                          <a:effectLst/>
                          <a:latin typeface="Arial"/>
                          <a:cs typeface="Arial"/>
                        </a:rPr>
                        <a:t>The cause</a:t>
                      </a:r>
                    </a:p>
                    <a:p>
                      <a:pPr marL="0" marR="0" lvl="0" indent="0" algn="just">
                        <a:lnSpc>
                          <a:spcPct val="100000"/>
                        </a:lnSpc>
                        <a:spcBef>
                          <a:spcPts val="0"/>
                        </a:spcBef>
                        <a:spcAft>
                          <a:spcPts val="0"/>
                        </a:spcAft>
                        <a:buClrTx/>
                        <a:buSzTx/>
                        <a:buFont typeface="Arial" panose="020B0604020202020204" pitchFamily="34" charset="0"/>
                        <a:buNone/>
                      </a:pPr>
                      <a:r>
                        <a:rPr lang="en-US" sz="1000" b="0" i="0" u="none" strike="noStrike" kern="1200" noProof="0">
                          <a:effectLst/>
                          <a:latin typeface="Arial"/>
                          <a:cs typeface="Arial"/>
                        </a:rPr>
                        <a:t>Operational pressures due to responding and recovering from COVID-19 and issues with recording and accuracy of reporting from OTR.</a:t>
                      </a:r>
                    </a:p>
                    <a:p>
                      <a:pPr marL="0" marR="0" lvl="0" indent="0" algn="just">
                        <a:lnSpc>
                          <a:spcPct val="100000"/>
                        </a:lnSpc>
                        <a:spcBef>
                          <a:spcPts val="0"/>
                        </a:spcBef>
                        <a:spcAft>
                          <a:spcPts val="0"/>
                        </a:spcAft>
                        <a:buClrTx/>
                        <a:buSzTx/>
                        <a:buFont typeface="Arial" panose="020B0604020202020204" pitchFamily="34" charset="0"/>
                        <a:buNone/>
                      </a:pPr>
                      <a:endParaRPr lang="en-US" sz="1000" b="1" i="0" u="none" strike="noStrike" kern="1200" noProof="0">
                        <a:effectLst/>
                        <a:latin typeface="Arial" panose="020B0604020202020204" pitchFamily="34" charset="0"/>
                        <a:cs typeface="Arial" panose="020B0604020202020204" pitchFamily="34" charset="0"/>
                      </a:endParaRPr>
                    </a:p>
                    <a:p>
                      <a:pPr marL="0" marR="0" lvl="0" indent="0" algn="just">
                        <a:lnSpc>
                          <a:spcPct val="100000"/>
                        </a:lnSpc>
                        <a:spcBef>
                          <a:spcPts val="0"/>
                        </a:spcBef>
                        <a:spcAft>
                          <a:spcPts val="0"/>
                        </a:spcAft>
                        <a:buNone/>
                      </a:pPr>
                      <a:r>
                        <a:rPr lang="en-US" sz="1000" b="1" i="0" u="none" strike="noStrike" kern="1200" noProof="0">
                          <a:effectLst/>
                          <a:latin typeface="Arial"/>
                          <a:cs typeface="Arial"/>
                        </a:rPr>
                        <a:t>What is the plan or mitigation? </a:t>
                      </a:r>
                    </a:p>
                    <a:p>
                      <a:pPr marL="171450" marR="0" lvl="0" indent="-171450" algn="just">
                        <a:lnSpc>
                          <a:spcPct val="100000"/>
                        </a:lnSpc>
                        <a:spcBef>
                          <a:spcPts val="0"/>
                        </a:spcBef>
                        <a:spcAft>
                          <a:spcPts val="0"/>
                        </a:spcAft>
                        <a:buClr>
                          <a:srgbClr val="000000"/>
                        </a:buClr>
                        <a:buSzTx/>
                        <a:buFont typeface="Arial,Sans-Serif" panose="020B0604020202020204" pitchFamily="34" charset="0"/>
                        <a:buChar char="•"/>
                      </a:pPr>
                      <a:r>
                        <a:rPr lang="en-GB" sz="1000" b="0" i="0" u="none" strike="noStrike" noProof="0">
                          <a:solidFill>
                            <a:schemeClr val="tx1"/>
                          </a:solidFill>
                          <a:latin typeface="Arial"/>
                        </a:rPr>
                        <a:t>Actions are being led and monitored by a supervision steering group. Each directorate also has a task and finish group which reports into the steering group. The group have developed a driver diagram to identify the actions to take. The four key drivers of the workplan are; </a:t>
                      </a:r>
                      <a:endParaRPr lang="en-US" sz="1000" b="0" i="0" u="none" strike="noStrike" noProof="0"/>
                    </a:p>
                    <a:p>
                      <a:pPr marL="628650" marR="0" lvl="0" indent="-171450" algn="just">
                        <a:lnSpc>
                          <a:spcPct val="100000"/>
                        </a:lnSpc>
                        <a:spcBef>
                          <a:spcPts val="0"/>
                        </a:spcBef>
                        <a:spcAft>
                          <a:spcPts val="0"/>
                        </a:spcAft>
                        <a:buClr>
                          <a:srgbClr val="000000"/>
                        </a:buClr>
                        <a:buSzTx/>
                        <a:buFont typeface="Wingdings,Sans-Serif" panose="020B0604020202020204" pitchFamily="34" charset="0"/>
                        <a:buChar char="§"/>
                      </a:pPr>
                      <a:r>
                        <a:rPr lang="en-GB" sz="1000" b="0" i="0" u="none" strike="noStrike" noProof="0">
                          <a:solidFill>
                            <a:schemeClr val="tx1"/>
                          </a:solidFill>
                          <a:latin typeface="Arial"/>
                        </a:rPr>
                        <a:t>compliance with professional standards</a:t>
                      </a:r>
                      <a:endParaRPr lang="en-US" sz="1000" b="0" i="0" u="none" strike="noStrike" noProof="0"/>
                    </a:p>
                    <a:p>
                      <a:pPr marL="628650" marR="0" lvl="0" indent="-171450" algn="just">
                        <a:lnSpc>
                          <a:spcPct val="100000"/>
                        </a:lnSpc>
                        <a:spcBef>
                          <a:spcPts val="0"/>
                        </a:spcBef>
                        <a:spcAft>
                          <a:spcPts val="0"/>
                        </a:spcAft>
                        <a:buClr>
                          <a:srgbClr val="000000"/>
                        </a:buClr>
                        <a:buSzTx/>
                        <a:buFont typeface="Wingdings,Sans-Serif" panose="020B0604020202020204" pitchFamily="34" charset="0"/>
                        <a:buChar char="§"/>
                      </a:pPr>
                      <a:r>
                        <a:rPr lang="en-GB" sz="1000" b="0" i="0" u="none" strike="noStrike" noProof="0">
                          <a:solidFill>
                            <a:schemeClr val="tx1"/>
                          </a:solidFill>
                          <a:latin typeface="Arial"/>
                        </a:rPr>
                        <a:t>Training</a:t>
                      </a:r>
                      <a:endParaRPr lang="en-US" sz="1000" b="0" i="0" u="none" strike="noStrike" noProof="0"/>
                    </a:p>
                    <a:p>
                      <a:pPr marL="628650" marR="0" lvl="0" indent="-171450" algn="just">
                        <a:lnSpc>
                          <a:spcPct val="100000"/>
                        </a:lnSpc>
                        <a:spcBef>
                          <a:spcPts val="0"/>
                        </a:spcBef>
                        <a:spcAft>
                          <a:spcPts val="0"/>
                        </a:spcAft>
                        <a:buClr>
                          <a:srgbClr val="000000"/>
                        </a:buClr>
                        <a:buSzTx/>
                        <a:buFont typeface="Wingdings,Sans-Serif" panose="020B0604020202020204" pitchFamily="34" charset="0"/>
                        <a:buChar char="§"/>
                      </a:pPr>
                      <a:r>
                        <a:rPr lang="en-GB" sz="1000" b="0" i="0" u="none" strike="noStrike" noProof="0">
                          <a:solidFill>
                            <a:schemeClr val="tx1"/>
                          </a:solidFill>
                          <a:latin typeface="Arial"/>
                        </a:rPr>
                        <a:t>policy and definitions</a:t>
                      </a:r>
                      <a:endParaRPr lang="en-US" sz="1000" b="0" i="0" u="none" strike="noStrike" noProof="0"/>
                    </a:p>
                    <a:p>
                      <a:pPr marL="628650" marR="0" lvl="0" indent="-171450" algn="just">
                        <a:lnSpc>
                          <a:spcPct val="100000"/>
                        </a:lnSpc>
                        <a:spcBef>
                          <a:spcPts val="0"/>
                        </a:spcBef>
                        <a:spcAft>
                          <a:spcPts val="0"/>
                        </a:spcAft>
                        <a:buClr>
                          <a:srgbClr val="000000"/>
                        </a:buClr>
                        <a:buSzTx/>
                        <a:buFont typeface="Wingdings,Sans-Serif" panose="020B0604020202020204" pitchFamily="34" charset="0"/>
                        <a:buChar char="§"/>
                      </a:pPr>
                      <a:r>
                        <a:rPr lang="en-GB" sz="1000" b="0" i="0" u="none" strike="noStrike" noProof="0">
                          <a:solidFill>
                            <a:schemeClr val="tx1"/>
                          </a:solidFill>
                          <a:latin typeface="Arial"/>
                        </a:rPr>
                        <a:t>staff experience and quality of supervisions.</a:t>
                      </a:r>
                      <a:endParaRPr lang="en-US"/>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noProof="0">
                          <a:solidFill>
                            <a:schemeClr val="tx1"/>
                          </a:solidFill>
                          <a:latin typeface="Arial"/>
                        </a:rPr>
                        <a:t>Work continues to ensure accuracy of reporting from OTR.</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0" i="0" u="none" strike="noStrike" noProof="0">
                          <a:solidFill>
                            <a:schemeClr val="tx1"/>
                          </a:solidFill>
                          <a:latin typeface="Arial"/>
                          <a:cs typeface="Arial"/>
                        </a:rPr>
                        <a:t>Recording functions are being improved eg to record group supervision.</a:t>
                      </a:r>
                      <a:endParaRPr lang="en-US" sz="1000" b="0" i="0" u="none" strike="noStrike" noProof="0">
                        <a:latin typeface="Arial"/>
                        <a:cs typeface="Arial"/>
                      </a:endParaRPr>
                    </a:p>
                    <a:p>
                      <a:pPr marL="171450" marR="0" lvl="0" indent="-171450" algn="just">
                        <a:lnSpc>
                          <a:spcPct val="100000"/>
                        </a:lnSpc>
                        <a:spcBef>
                          <a:spcPts val="0"/>
                        </a:spcBef>
                        <a:spcAft>
                          <a:spcPts val="0"/>
                        </a:spcAft>
                        <a:buClrTx/>
                        <a:buSzTx/>
                        <a:buFont typeface="Arial" panose="020B0604020202020204" pitchFamily="34" charset="0"/>
                        <a:buChar char="•"/>
                      </a:pPr>
                      <a:r>
                        <a:rPr lang="en-US" sz="1000" b="0" i="0" u="none" strike="noStrike" noProof="0">
                          <a:latin typeface="Arial"/>
                          <a:cs typeface="Arial"/>
                        </a:rPr>
                        <a:t>Re-launch of supervision to raise awareness of importance and changes to OTR planned for April 2022.</a:t>
                      </a:r>
                    </a:p>
                    <a:p>
                      <a:pPr marL="171450" marR="0" lvl="0" indent="-171450" algn="just">
                        <a:lnSpc>
                          <a:spcPct val="100000"/>
                        </a:lnSpc>
                        <a:spcBef>
                          <a:spcPts val="0"/>
                        </a:spcBef>
                        <a:spcAft>
                          <a:spcPts val="0"/>
                        </a:spcAft>
                        <a:buClrTx/>
                        <a:buSzTx/>
                        <a:buFont typeface="Arial" panose="020B0604020202020204" pitchFamily="34" charset="0"/>
                        <a:buChar char="•"/>
                      </a:pPr>
                      <a:r>
                        <a:rPr lang="en-US" sz="1000" b="0" i="0" u="none" strike="noStrike" noProof="0">
                          <a:latin typeface="Arial"/>
                          <a:cs typeface="Arial"/>
                        </a:rPr>
                        <a:t>Number of QI projects across directorates to understand barriers to low compliance and recording challenges on OTR.</a:t>
                      </a:r>
                    </a:p>
                    <a:p>
                      <a:pPr marL="171450" marR="0" lvl="0" indent="-171450" algn="just">
                        <a:lnSpc>
                          <a:spcPct val="100000"/>
                        </a:lnSpc>
                        <a:spcBef>
                          <a:spcPts val="0"/>
                        </a:spcBef>
                        <a:spcAft>
                          <a:spcPts val="0"/>
                        </a:spcAft>
                        <a:buClrTx/>
                        <a:buSzTx/>
                        <a:buFont typeface="Arial" panose="020B0604020202020204" pitchFamily="34" charset="0"/>
                        <a:buChar char="•"/>
                      </a:pPr>
                      <a:r>
                        <a:rPr lang="en-US" sz="1000" b="0" i="0" u="none" strike="noStrike" noProof="0">
                          <a:latin typeface="Arial"/>
                          <a:cs typeface="Arial"/>
                        </a:rPr>
                        <a:t>Supervision training relaunched and available.</a:t>
                      </a:r>
                    </a:p>
                    <a:p>
                      <a:pPr marL="171450" marR="0" lvl="0" indent="-171450" algn="just">
                        <a:lnSpc>
                          <a:spcPct val="100000"/>
                        </a:lnSpc>
                        <a:spcBef>
                          <a:spcPts val="0"/>
                        </a:spcBef>
                        <a:spcAft>
                          <a:spcPts val="0"/>
                        </a:spcAft>
                        <a:buClrTx/>
                        <a:buSzTx/>
                        <a:buFont typeface="Arial" panose="020B0604020202020204" pitchFamily="34" charset="0"/>
                        <a:buChar char="•"/>
                      </a:pPr>
                      <a:r>
                        <a:rPr lang="en-US" sz="1000" b="0" i="0" u="none" strike="noStrike" noProof="0">
                          <a:latin typeface="Arial"/>
                          <a:cs typeface="Arial"/>
                        </a:rPr>
                        <a:t>Policy has been updated and waiting for sign off.</a:t>
                      </a: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2997026991"/>
              </p:ext>
            </p:extLst>
          </p:nvPr>
        </p:nvGraphicFramePr>
        <p:xfrm>
          <a:off x="265190" y="604118"/>
          <a:ext cx="4238129" cy="735120"/>
        </p:xfrm>
        <a:graphic>
          <a:graphicData uri="http://schemas.openxmlformats.org/drawingml/2006/table">
            <a:tbl>
              <a:tblPr firstRow="1" bandRow="1">
                <a:tableStyleId>{5FD0F851-EC5A-4D38-B0AD-8093EC10F338}</a:tableStyleId>
              </a:tblPr>
              <a:tblGrid>
                <a:gridCol w="2625494">
                  <a:extLst>
                    <a:ext uri="{9D8B030D-6E8A-4147-A177-3AD203B41FA5}">
                      <a16:colId xmlns:a16="http://schemas.microsoft.com/office/drawing/2014/main" val="978586781"/>
                    </a:ext>
                  </a:extLst>
                </a:gridCol>
                <a:gridCol w="688258">
                  <a:extLst>
                    <a:ext uri="{9D8B030D-6E8A-4147-A177-3AD203B41FA5}">
                      <a16:colId xmlns:a16="http://schemas.microsoft.com/office/drawing/2014/main" val="3791762586"/>
                    </a:ext>
                  </a:extLst>
                </a:gridCol>
                <a:gridCol w="924377">
                  <a:extLst>
                    <a:ext uri="{9D8B030D-6E8A-4147-A177-3AD203B41FA5}">
                      <a16:colId xmlns:a16="http://schemas.microsoft.com/office/drawing/2014/main" val="1797118576"/>
                    </a:ext>
                  </a:extLst>
                </a:gridCol>
              </a:tblGrid>
              <a:tr h="395123">
                <a:tc>
                  <a:txBody>
                    <a:bodyPr/>
                    <a:lstStyle/>
                    <a:p>
                      <a:r>
                        <a:rPr lang="en-GB" sz="1050" b="0" i="0" u="none">
                          <a:latin typeface="Arial"/>
                          <a:cs typeface="Arial"/>
                        </a:rPr>
                        <a:t>Objective Key Result (OKR)</a:t>
                      </a:r>
                    </a:p>
                  </a:txBody>
                  <a:tcPr/>
                </a:tc>
                <a:tc>
                  <a:txBody>
                    <a:bodyPr/>
                    <a:lstStyle/>
                    <a:p>
                      <a:r>
                        <a:rPr lang="en-GB" sz="1050" b="0" u="none">
                          <a:latin typeface="Arial"/>
                          <a:cs typeface="Arial"/>
                        </a:rPr>
                        <a:t>Target</a:t>
                      </a:r>
                      <a:endParaRPr lang="en-GB" sz="1050" b="0" i="0" u="none">
                        <a:latin typeface="Arial"/>
                        <a:cs typeface="Arial"/>
                      </a:endParaRPr>
                    </a:p>
                  </a:txBody>
                  <a:tcPr/>
                </a:tc>
                <a:tc>
                  <a:txBody>
                    <a:bodyPr/>
                    <a:lstStyle/>
                    <a:p>
                      <a:r>
                        <a:rPr lang="en-GB" sz="1050" b="0" i="0" u="none">
                          <a:latin typeface="Arial"/>
                          <a:cs typeface="Arial"/>
                        </a:rPr>
                        <a:t>Actual</a:t>
                      </a:r>
                    </a:p>
                  </a:txBody>
                  <a:tcPr/>
                </a:tc>
                <a:extLst>
                  <a:ext uri="{0D108BD9-81ED-4DB2-BD59-A6C34878D82A}">
                    <a16:rowId xmlns:a16="http://schemas.microsoft.com/office/drawing/2014/main" val="711604409"/>
                  </a:ext>
                </a:extLst>
              </a:tr>
              <a:tr h="339997">
                <a:tc>
                  <a:txBody>
                    <a:bodyPr/>
                    <a:lstStyle/>
                    <a:p>
                      <a:r>
                        <a:rPr lang="en-US" sz="1050" b="0">
                          <a:latin typeface="Arial"/>
                          <a:cs typeface="Arial"/>
                        </a:rPr>
                        <a:t>(1a) Clinical supervision completion rate</a:t>
                      </a:r>
                    </a:p>
                  </a:txBody>
                  <a:tcPr anchor="ctr"/>
                </a:tc>
                <a:tc>
                  <a:txBody>
                    <a:bodyPr/>
                    <a:lstStyle/>
                    <a:p>
                      <a:pPr algn="ctr"/>
                      <a:r>
                        <a:rPr lang="en-GB" sz="1050" b="0">
                          <a:latin typeface="Arial"/>
                          <a:cs typeface="Arial"/>
                        </a:rPr>
                        <a:t>85%</a:t>
                      </a:r>
                    </a:p>
                  </a:txBody>
                  <a:tcPr anchor="ctr">
                    <a:solidFill>
                      <a:schemeClr val="bg1">
                        <a:alpha val="20000"/>
                      </a:schemeClr>
                    </a:solidFill>
                  </a:tcPr>
                </a:tc>
                <a:tc>
                  <a:txBody>
                    <a:bodyPr/>
                    <a:lstStyle/>
                    <a:p>
                      <a:pPr algn="ctr"/>
                      <a:r>
                        <a:rPr lang="en-GB" sz="1050" b="0">
                          <a:latin typeface="Arial"/>
                          <a:cs typeface="Arial"/>
                        </a:rPr>
                        <a:t>34%</a:t>
                      </a:r>
                    </a:p>
                  </a:txBody>
                  <a:tcPr anchor="ctr">
                    <a:solidFill>
                      <a:srgbClr val="FFC000">
                        <a:alpha val="20000"/>
                      </a:srgbClr>
                    </a:solidFill>
                  </a:tcPr>
                </a:tc>
                <a:extLst>
                  <a:ext uri="{0D108BD9-81ED-4DB2-BD59-A6C34878D82A}">
                    <a16:rowId xmlns:a16="http://schemas.microsoft.com/office/drawing/2014/main" val="246101900"/>
                  </a:ext>
                </a:extLst>
              </a:tr>
            </a:tbl>
          </a:graphicData>
        </a:graphic>
      </p:graphicFrame>
      <p:pic>
        <p:nvPicPr>
          <p:cNvPr id="2" name="Picture 1">
            <a:extLst>
              <a:ext uri="{FF2B5EF4-FFF2-40B4-BE49-F238E27FC236}">
                <a16:creationId xmlns:a16="http://schemas.microsoft.com/office/drawing/2014/main" id="{3C1CE4AB-D8EF-4452-9D69-3A9D0263EBEE}"/>
              </a:ext>
            </a:extLst>
          </p:cNvPr>
          <p:cNvPicPr>
            <a:picLocks noChangeAspect="1"/>
          </p:cNvPicPr>
          <p:nvPr/>
        </p:nvPicPr>
        <p:blipFill>
          <a:blip r:embed="rId2"/>
          <a:stretch>
            <a:fillRect/>
          </a:stretch>
        </p:blipFill>
        <p:spPr>
          <a:xfrm>
            <a:off x="357680" y="1505118"/>
            <a:ext cx="4145639" cy="2353260"/>
          </a:xfrm>
          <a:prstGeom prst="rect">
            <a:avLst/>
          </a:prstGeom>
        </p:spPr>
      </p:pic>
    </p:spTree>
    <p:extLst>
      <p:ext uri="{BB962C8B-B14F-4D97-AF65-F5344CB8AC3E}">
        <p14:creationId xmlns:p14="http://schemas.microsoft.com/office/powerpoint/2010/main" val="131621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195682" y="188640"/>
            <a:ext cx="8697086"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1: Quality; areas of underperformance </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538139885"/>
              </p:ext>
            </p:extLst>
          </p:nvPr>
        </p:nvGraphicFramePr>
        <p:xfrm>
          <a:off x="265190" y="604118"/>
          <a:ext cx="4238129" cy="806603"/>
        </p:xfrm>
        <a:graphic>
          <a:graphicData uri="http://schemas.openxmlformats.org/drawingml/2006/table">
            <a:tbl>
              <a:tblPr firstRow="1" bandRow="1">
                <a:tableStyleId>{5FD0F851-EC5A-4D38-B0AD-8093EC10F338}</a:tableStyleId>
              </a:tblPr>
              <a:tblGrid>
                <a:gridCol w="2866650">
                  <a:extLst>
                    <a:ext uri="{9D8B030D-6E8A-4147-A177-3AD203B41FA5}">
                      <a16:colId xmlns:a16="http://schemas.microsoft.com/office/drawing/2014/main" val="978586781"/>
                    </a:ext>
                  </a:extLst>
                </a:gridCol>
                <a:gridCol w="720080">
                  <a:extLst>
                    <a:ext uri="{9D8B030D-6E8A-4147-A177-3AD203B41FA5}">
                      <a16:colId xmlns:a16="http://schemas.microsoft.com/office/drawing/2014/main" val="3791762586"/>
                    </a:ext>
                  </a:extLst>
                </a:gridCol>
                <a:gridCol w="651399">
                  <a:extLst>
                    <a:ext uri="{9D8B030D-6E8A-4147-A177-3AD203B41FA5}">
                      <a16:colId xmlns:a16="http://schemas.microsoft.com/office/drawing/2014/main" val="1797118576"/>
                    </a:ext>
                  </a:extLst>
                </a:gridCol>
              </a:tblGrid>
              <a:tr h="395123">
                <a:tc>
                  <a:txBody>
                    <a:bodyPr/>
                    <a:lstStyle/>
                    <a:p>
                      <a:r>
                        <a:rPr lang="en-GB" sz="1050" b="0" i="0" u="none">
                          <a:latin typeface="Arial"/>
                          <a:cs typeface="Arial"/>
                        </a:rPr>
                        <a:t>Objective Key Result (OKR)</a:t>
                      </a:r>
                    </a:p>
                  </a:txBody>
                  <a:tcPr/>
                </a:tc>
                <a:tc>
                  <a:txBody>
                    <a:bodyPr/>
                    <a:lstStyle/>
                    <a:p>
                      <a:r>
                        <a:rPr lang="en-GB" sz="1050" b="0" u="none">
                          <a:latin typeface="Arial"/>
                          <a:cs typeface="Arial"/>
                        </a:rPr>
                        <a:t>Target</a:t>
                      </a:r>
                      <a:endParaRPr lang="en-GB" sz="1050" b="0" i="0" u="none">
                        <a:latin typeface="Arial"/>
                        <a:cs typeface="Arial"/>
                      </a:endParaRPr>
                    </a:p>
                  </a:txBody>
                  <a:tcPr/>
                </a:tc>
                <a:tc>
                  <a:txBody>
                    <a:bodyPr/>
                    <a:lstStyle/>
                    <a:p>
                      <a:r>
                        <a:rPr lang="en-GB" sz="1050" b="0" i="0" u="none">
                          <a:latin typeface="Arial"/>
                          <a:cs typeface="Arial"/>
                        </a:rPr>
                        <a:t>Actual</a:t>
                      </a:r>
                    </a:p>
                  </a:txBody>
                  <a:tcPr/>
                </a:tc>
                <a:extLst>
                  <a:ext uri="{0D108BD9-81ED-4DB2-BD59-A6C34878D82A}">
                    <a16:rowId xmlns:a16="http://schemas.microsoft.com/office/drawing/2014/main" val="711604409"/>
                  </a:ext>
                </a:extLst>
              </a:tr>
              <a:tr h="339997">
                <a:tc>
                  <a:txBody>
                    <a:bodyPr/>
                    <a:lstStyle/>
                    <a:p>
                      <a:r>
                        <a:rPr lang="en-US" sz="1050" b="0">
                          <a:latin typeface="Arial"/>
                          <a:cs typeface="Arial"/>
                        </a:rPr>
                        <a:t>(1c) </a:t>
                      </a:r>
                      <a:r>
                        <a:rPr lang="en-GB" sz="1050" b="0" kern="1200">
                          <a:solidFill>
                            <a:schemeClr val="tx1"/>
                          </a:solidFill>
                          <a:effectLst/>
                          <a:latin typeface="Arial"/>
                          <a:ea typeface="+mn-ea"/>
                          <a:cs typeface="Arial"/>
                        </a:rPr>
                        <a:t>BAME representation across all pay bands including board level - </a:t>
                      </a:r>
                      <a:r>
                        <a:rPr lang="en-GB" sz="1050" b="1" kern="1200">
                          <a:solidFill>
                            <a:schemeClr val="tx1"/>
                          </a:solidFill>
                          <a:effectLst/>
                          <a:latin typeface="Arial"/>
                          <a:ea typeface="+mn-ea"/>
                          <a:cs typeface="Arial"/>
                        </a:rPr>
                        <a:t>quarterly</a:t>
                      </a:r>
                      <a:endParaRPr lang="en-US" sz="1050" b="0">
                        <a:latin typeface="Arial"/>
                        <a:cs typeface="Arial"/>
                      </a:endParaRPr>
                    </a:p>
                  </a:txBody>
                  <a:tcPr anchor="ctr"/>
                </a:tc>
                <a:tc>
                  <a:txBody>
                    <a:bodyPr/>
                    <a:lstStyle/>
                    <a:p>
                      <a:pPr algn="ctr"/>
                      <a:r>
                        <a:rPr lang="en-GB" sz="1050" b="0">
                          <a:latin typeface="Arial"/>
                          <a:cs typeface="Arial"/>
                        </a:rPr>
                        <a:t>19%</a:t>
                      </a:r>
                    </a:p>
                  </a:txBody>
                  <a:tcPr anchor="ctr">
                    <a:solidFill>
                      <a:schemeClr val="bg1">
                        <a:alpha val="20000"/>
                      </a:schemeClr>
                    </a:solidFill>
                  </a:tcPr>
                </a:tc>
                <a:tc>
                  <a:txBody>
                    <a:bodyPr/>
                    <a:lstStyle/>
                    <a:p>
                      <a:pPr algn="ctr"/>
                      <a:r>
                        <a:rPr lang="en-GB" sz="1050" b="0">
                          <a:latin typeface="Arial"/>
                          <a:cs typeface="Arial"/>
                        </a:rPr>
                        <a:t>19.5% Q3</a:t>
                      </a:r>
                      <a:endParaRPr lang="en-GB" sz="1050" b="0">
                        <a:latin typeface="Arial" panose="020B0604020202020204" pitchFamily="34" charset="0"/>
                        <a:cs typeface="Arial" panose="020B0604020202020204" pitchFamily="34" charset="0"/>
                      </a:endParaRPr>
                    </a:p>
                  </a:txBody>
                  <a:tcPr anchor="ctr">
                    <a:solidFill>
                      <a:srgbClr val="FFC000">
                        <a:alpha val="20000"/>
                      </a:srgbClr>
                    </a:solidFill>
                  </a:tcPr>
                </a:tc>
                <a:extLst>
                  <a:ext uri="{0D108BD9-81ED-4DB2-BD59-A6C34878D82A}">
                    <a16:rowId xmlns:a16="http://schemas.microsoft.com/office/drawing/2014/main" val="246101900"/>
                  </a:ext>
                </a:extLst>
              </a:tr>
            </a:tbl>
          </a:graphicData>
        </a:graphic>
      </p:graphicFrame>
      <p:graphicFrame>
        <p:nvGraphicFramePr>
          <p:cNvPr id="7" name="Table 5">
            <a:extLst>
              <a:ext uri="{FF2B5EF4-FFF2-40B4-BE49-F238E27FC236}">
                <a16:creationId xmlns:a16="http://schemas.microsoft.com/office/drawing/2014/main" id="{EEC13026-5991-4C9C-BB31-323132B06CDF}"/>
              </a:ext>
            </a:extLst>
          </p:cNvPr>
          <p:cNvGraphicFramePr>
            <a:graphicFrameLocks noGrp="1"/>
          </p:cNvGraphicFramePr>
          <p:nvPr>
            <p:extLst>
              <p:ext uri="{D42A27DB-BD31-4B8C-83A1-F6EECF244321}">
                <p14:modId xmlns:p14="http://schemas.microsoft.com/office/powerpoint/2010/main" val="3095478415"/>
              </p:ext>
            </p:extLst>
          </p:nvPr>
        </p:nvGraphicFramePr>
        <p:xfrm>
          <a:off x="4572000" y="578971"/>
          <a:ext cx="4354449" cy="5379720"/>
        </p:xfrm>
        <a:graphic>
          <a:graphicData uri="http://schemas.openxmlformats.org/drawingml/2006/table">
            <a:tbl>
              <a:tblPr firstRow="1" bandRow="1">
                <a:tableStyleId>{5FD0F851-EC5A-4D38-B0AD-8093EC10F338}</a:tableStyleId>
              </a:tblPr>
              <a:tblGrid>
                <a:gridCol w="4354449">
                  <a:extLst>
                    <a:ext uri="{9D8B030D-6E8A-4147-A177-3AD203B41FA5}">
                      <a16:colId xmlns:a16="http://schemas.microsoft.com/office/drawing/2014/main" val="1178387086"/>
                    </a:ext>
                  </a:extLst>
                </a:gridCol>
              </a:tblGrid>
              <a:tr h="399294">
                <a:tc>
                  <a:txBody>
                    <a:bodyPr/>
                    <a:lstStyle/>
                    <a:p>
                      <a:r>
                        <a:rPr lang="en-GB" sz="1050" b="1" u="none">
                          <a:latin typeface="Arial"/>
                          <a:cs typeface="Arial"/>
                        </a:rPr>
                        <a:t>Executive Director commentary: </a:t>
                      </a:r>
                    </a:p>
                    <a:p>
                      <a:r>
                        <a:rPr lang="en-GB" sz="1050" b="0" u="none">
                          <a:latin typeface="Arial"/>
                          <a:cs typeface="Arial"/>
                        </a:rPr>
                        <a:t>Marie Crofts, Chief Nurse</a:t>
                      </a:r>
                      <a:endParaRPr lang="en-GB" sz="1050" b="0" i="0" u="none">
                        <a:latin typeface="Arial"/>
                        <a:cs typeface="Arial"/>
                      </a:endParaRPr>
                    </a:p>
                  </a:txBody>
                  <a:tcPr/>
                </a:tc>
                <a:extLst>
                  <a:ext uri="{0D108BD9-81ED-4DB2-BD59-A6C34878D82A}">
                    <a16:rowId xmlns:a16="http://schemas.microsoft.com/office/drawing/2014/main" val="711604409"/>
                  </a:ext>
                </a:extLst>
              </a:tr>
              <a:tr h="4902438">
                <a:tc>
                  <a:txBody>
                    <a:bodyPr/>
                    <a:lstStyle/>
                    <a:p>
                      <a:pPr lvl="0" algn="l">
                        <a:lnSpc>
                          <a:spcPct val="100000"/>
                        </a:lnSpc>
                        <a:spcBef>
                          <a:spcPts val="0"/>
                        </a:spcBef>
                        <a:spcAft>
                          <a:spcPts val="0"/>
                        </a:spcAft>
                        <a:buNone/>
                      </a:pPr>
                      <a:r>
                        <a:rPr lang="en-GB" sz="1000" b="1">
                          <a:latin typeface="Arial" panose="020B0604020202020204" pitchFamily="34" charset="0"/>
                          <a:cs typeface="Arial" panose="020B0604020202020204" pitchFamily="34" charset="0"/>
                        </a:rPr>
                        <a:t>The risk or issue</a:t>
                      </a:r>
                    </a:p>
                    <a:p>
                      <a:pPr lvl="0" algn="l">
                        <a:lnSpc>
                          <a:spcPct val="100000"/>
                        </a:lnSpc>
                        <a:spcBef>
                          <a:spcPts val="0"/>
                        </a:spcBef>
                        <a:spcAft>
                          <a:spcPts val="0"/>
                        </a:spcAft>
                        <a:buNone/>
                      </a:pPr>
                      <a:r>
                        <a:rPr lang="en-GB" sz="1000">
                          <a:latin typeface="Arial" panose="020B0604020202020204" pitchFamily="34" charset="0"/>
                          <a:cs typeface="Arial" panose="020B0604020202020204" pitchFamily="34" charset="0"/>
                        </a:rPr>
                        <a:t>The target is to achieve 19% representation across all bands by 2025. </a:t>
                      </a:r>
                    </a:p>
                    <a:p>
                      <a:pPr lvl="0" algn="l">
                        <a:lnSpc>
                          <a:spcPct val="100000"/>
                        </a:lnSpc>
                        <a:spcBef>
                          <a:spcPts val="0"/>
                        </a:spcBef>
                        <a:spcAft>
                          <a:spcPts val="0"/>
                        </a:spcAft>
                        <a:buNone/>
                      </a:pPr>
                      <a:endParaRPr lang="en-GB" sz="1000" b="1">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00" b="0" u="sng">
                          <a:latin typeface="Arial" panose="020B0604020202020204" pitchFamily="34" charset="0"/>
                          <a:cs typeface="Arial" panose="020B0604020202020204" pitchFamily="34" charset="0"/>
                        </a:rPr>
                        <a:t>Overall the target has now been reached although not across every directorate or every pay band.</a:t>
                      </a:r>
                    </a:p>
                    <a:p>
                      <a:pPr lvl="0" algn="l">
                        <a:lnSpc>
                          <a:spcPct val="100000"/>
                        </a:lnSpc>
                        <a:spcBef>
                          <a:spcPts val="0"/>
                        </a:spcBef>
                        <a:spcAft>
                          <a:spcPts val="0"/>
                        </a:spcAft>
                        <a:buNone/>
                      </a:pPr>
                      <a:endParaRPr lang="en-GB" sz="100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00">
                          <a:latin typeface="Arial" panose="020B0604020202020204" pitchFamily="34" charset="0"/>
                          <a:cs typeface="Arial" panose="020B0604020202020204" pitchFamily="34" charset="0"/>
                        </a:rPr>
                        <a:t>Based on modelling from the 2011 census, the Joint Strategic Needs Assessments show 16% of the Oxfordshire population are from ethnically diverse backgrounds and 14% of the Buckinghamshire population are from ethnically diverse backgrounds.</a:t>
                      </a:r>
                    </a:p>
                    <a:p>
                      <a:pPr lvl="0" algn="l">
                        <a:lnSpc>
                          <a:spcPct val="100000"/>
                        </a:lnSpc>
                        <a:spcBef>
                          <a:spcPts val="0"/>
                        </a:spcBef>
                        <a:spcAft>
                          <a:spcPts val="0"/>
                        </a:spcAft>
                        <a:buNone/>
                      </a:pPr>
                      <a:endParaRPr lang="en-GB" sz="100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00">
                          <a:latin typeface="Arial" panose="020B0604020202020204" pitchFamily="34" charset="0"/>
                          <a:cs typeface="Arial" panose="020B0604020202020204" pitchFamily="34" charset="0"/>
                        </a:rPr>
                        <a:t>The target is not being met in the Oxon Community Services Directorate (12.7%); Oxon &amp; BSW Directorate (17.9%); or Learning Disability services (12.1%). There is also an underrepresentation across the Trust at higher pay bands (8a and above). Our organisation would benefit from an ethnically diverse workforce which represents the diversities of the communities we serve</a:t>
                      </a:r>
                    </a:p>
                    <a:p>
                      <a:pPr lvl="0" algn="l">
                        <a:lnSpc>
                          <a:spcPct val="100000"/>
                        </a:lnSpc>
                        <a:spcBef>
                          <a:spcPts val="0"/>
                        </a:spcBef>
                        <a:spcAft>
                          <a:spcPts val="0"/>
                        </a:spcAft>
                        <a:buNone/>
                      </a:pPr>
                      <a:endParaRPr lang="en-GB" sz="100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00" b="1">
                          <a:latin typeface="Arial" panose="020B0604020202020204" pitchFamily="34" charset="0"/>
                          <a:cs typeface="Arial" panose="020B0604020202020204" pitchFamily="34" charset="0"/>
                        </a:rPr>
                        <a:t>The cause</a:t>
                      </a:r>
                    </a:p>
                    <a:p>
                      <a:pPr lvl="0" algn="l">
                        <a:lnSpc>
                          <a:spcPct val="100000"/>
                        </a:lnSpc>
                        <a:spcBef>
                          <a:spcPts val="0"/>
                        </a:spcBef>
                        <a:spcAft>
                          <a:spcPts val="0"/>
                        </a:spcAft>
                        <a:buNone/>
                      </a:pPr>
                      <a:r>
                        <a:rPr lang="en-GB" sz="1000">
                          <a:latin typeface="Arial" panose="020B0604020202020204" pitchFamily="34" charset="0"/>
                          <a:cs typeface="Arial" panose="020B0604020202020204" pitchFamily="34" charset="0"/>
                        </a:rPr>
                        <a:t>The under-representation of ethnic minority groups in certain bands and occupational groups within Oxford health and the NHS is widely known.</a:t>
                      </a:r>
                    </a:p>
                    <a:p>
                      <a:pPr lvl="0" algn="l">
                        <a:lnSpc>
                          <a:spcPct val="100000"/>
                        </a:lnSpc>
                        <a:spcBef>
                          <a:spcPts val="0"/>
                        </a:spcBef>
                        <a:spcAft>
                          <a:spcPts val="0"/>
                        </a:spcAft>
                        <a:buNone/>
                      </a:pPr>
                      <a:endParaRPr lang="en-GB" sz="100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00" b="1">
                          <a:latin typeface="Arial" panose="020B0604020202020204" pitchFamily="34" charset="0"/>
                          <a:cs typeface="Arial" panose="020B0604020202020204" pitchFamily="34" charset="0"/>
                        </a:rPr>
                        <a:t>What is the plan or mitigation? </a:t>
                      </a:r>
                    </a:p>
                    <a:p>
                      <a:pPr lvl="0" algn="l">
                        <a:lnSpc>
                          <a:spcPct val="100000"/>
                        </a:lnSpc>
                        <a:spcBef>
                          <a:spcPts val="0"/>
                        </a:spcBef>
                        <a:spcAft>
                          <a:spcPts val="0"/>
                        </a:spcAft>
                        <a:buNone/>
                      </a:pPr>
                      <a:r>
                        <a:rPr lang="en-GB" sz="1000">
                          <a:latin typeface="Arial" panose="020B0604020202020204" pitchFamily="34" charset="0"/>
                          <a:cs typeface="Arial" panose="020B0604020202020204" pitchFamily="34" charset="0"/>
                        </a:rPr>
                        <a:t>There is an ICS BOB level action plan to improve the race disparity ratio and meet the 6 national EDI actions. </a:t>
                      </a:r>
                    </a:p>
                    <a:p>
                      <a:pPr lvl="0" algn="l">
                        <a:lnSpc>
                          <a:spcPct val="100000"/>
                        </a:lnSpc>
                        <a:spcBef>
                          <a:spcPts val="0"/>
                        </a:spcBef>
                        <a:spcAft>
                          <a:spcPts val="0"/>
                        </a:spcAft>
                        <a:buNone/>
                      </a:pPr>
                      <a:endParaRPr lang="en-GB" sz="1000">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00">
                          <a:latin typeface="Arial" panose="020B0604020202020204" pitchFamily="34" charset="0"/>
                          <a:cs typeface="Arial" panose="020B0604020202020204" pitchFamily="34" charset="0"/>
                        </a:rPr>
                        <a:t>The Trust has developed a Race Equality ‘Framework for Change’ Strategy being led by the Chief Nurse and Executive Managing Director for MH, LD and Autism with the support of the EDI Steering Group and Race Equality Staff Network. Some of the workstreams are being led by volunteers from the Race Equality Network who are using this work experience as part of their professional development. </a:t>
                      </a:r>
                    </a:p>
                  </a:txBody>
                  <a:tcPr>
                    <a:solidFill>
                      <a:schemeClr val="bg1"/>
                    </a:solidFill>
                  </a:tcPr>
                </a:tc>
                <a:extLst>
                  <a:ext uri="{0D108BD9-81ED-4DB2-BD59-A6C34878D82A}">
                    <a16:rowId xmlns:a16="http://schemas.microsoft.com/office/drawing/2014/main" val="813360412"/>
                  </a:ext>
                </a:extLst>
              </a:tr>
            </a:tbl>
          </a:graphicData>
        </a:graphic>
      </p:graphicFrame>
      <p:pic>
        <p:nvPicPr>
          <p:cNvPr id="2" name="Picture 1">
            <a:extLst>
              <a:ext uri="{FF2B5EF4-FFF2-40B4-BE49-F238E27FC236}">
                <a16:creationId xmlns:a16="http://schemas.microsoft.com/office/drawing/2014/main" id="{291C8094-FB10-4769-A6A5-84821EE32521}"/>
              </a:ext>
            </a:extLst>
          </p:cNvPr>
          <p:cNvPicPr>
            <a:picLocks noChangeAspect="1"/>
          </p:cNvPicPr>
          <p:nvPr/>
        </p:nvPicPr>
        <p:blipFill>
          <a:blip r:embed="rId2"/>
          <a:stretch>
            <a:fillRect/>
          </a:stretch>
        </p:blipFill>
        <p:spPr>
          <a:xfrm>
            <a:off x="265191" y="1577870"/>
            <a:ext cx="4238128" cy="2206943"/>
          </a:xfrm>
          <a:prstGeom prst="rect">
            <a:avLst/>
          </a:prstGeom>
          <a:ln>
            <a:solidFill>
              <a:schemeClr val="bg1"/>
            </a:solidFill>
          </a:ln>
        </p:spPr>
      </p:pic>
    </p:spTree>
    <p:extLst>
      <p:ext uri="{BB962C8B-B14F-4D97-AF65-F5344CB8AC3E}">
        <p14:creationId xmlns:p14="http://schemas.microsoft.com/office/powerpoint/2010/main" val="119638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195682" y="188640"/>
            <a:ext cx="8697086"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1: Quality; areas of underperformance </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2558330473"/>
              </p:ext>
            </p:extLst>
          </p:nvPr>
        </p:nvGraphicFramePr>
        <p:xfrm>
          <a:off x="265190" y="604118"/>
          <a:ext cx="4238129" cy="982980"/>
        </p:xfrm>
        <a:graphic>
          <a:graphicData uri="http://schemas.openxmlformats.org/drawingml/2006/table">
            <a:tbl>
              <a:tblPr firstRow="1" bandRow="1">
                <a:tableStyleId>{5FD0F851-EC5A-4D38-B0AD-8093EC10F338}</a:tableStyleId>
              </a:tblPr>
              <a:tblGrid>
                <a:gridCol w="1642268">
                  <a:extLst>
                    <a:ext uri="{9D8B030D-6E8A-4147-A177-3AD203B41FA5}">
                      <a16:colId xmlns:a16="http://schemas.microsoft.com/office/drawing/2014/main" val="978586781"/>
                    </a:ext>
                  </a:extLst>
                </a:gridCol>
                <a:gridCol w="1238865">
                  <a:extLst>
                    <a:ext uri="{9D8B030D-6E8A-4147-A177-3AD203B41FA5}">
                      <a16:colId xmlns:a16="http://schemas.microsoft.com/office/drawing/2014/main" val="3791762586"/>
                    </a:ext>
                  </a:extLst>
                </a:gridCol>
                <a:gridCol w="1356996">
                  <a:extLst>
                    <a:ext uri="{9D8B030D-6E8A-4147-A177-3AD203B41FA5}">
                      <a16:colId xmlns:a16="http://schemas.microsoft.com/office/drawing/2014/main" val="1797118576"/>
                    </a:ext>
                  </a:extLst>
                </a:gridCol>
              </a:tblGrid>
              <a:tr h="395123">
                <a:tc>
                  <a:txBody>
                    <a:bodyPr/>
                    <a:lstStyle/>
                    <a:p>
                      <a:r>
                        <a:rPr lang="en-GB" sz="1050" b="0" i="0" u="none">
                          <a:latin typeface="Arial"/>
                          <a:cs typeface="Arial"/>
                        </a:rPr>
                        <a:t>Objective Key Result (OKR)</a:t>
                      </a:r>
                    </a:p>
                  </a:txBody>
                  <a:tcPr/>
                </a:tc>
                <a:tc>
                  <a:txBody>
                    <a:bodyPr/>
                    <a:lstStyle/>
                    <a:p>
                      <a:r>
                        <a:rPr lang="en-GB" sz="1050" b="0" u="none">
                          <a:latin typeface="Arial"/>
                          <a:cs typeface="Arial"/>
                        </a:rPr>
                        <a:t>Target</a:t>
                      </a:r>
                      <a:endParaRPr lang="en-GB" sz="1050" b="0" i="0" u="none">
                        <a:latin typeface="Arial"/>
                        <a:cs typeface="Arial"/>
                      </a:endParaRPr>
                    </a:p>
                  </a:txBody>
                  <a:tcPr/>
                </a:tc>
                <a:tc>
                  <a:txBody>
                    <a:bodyPr/>
                    <a:lstStyle/>
                    <a:p>
                      <a:r>
                        <a:rPr lang="en-GB" sz="1050" b="0" i="0" u="none">
                          <a:latin typeface="Arial"/>
                          <a:cs typeface="Arial"/>
                        </a:rPr>
                        <a:t>Actual</a:t>
                      </a:r>
                    </a:p>
                  </a:txBody>
                  <a:tcPr/>
                </a:tc>
                <a:extLst>
                  <a:ext uri="{0D108BD9-81ED-4DB2-BD59-A6C34878D82A}">
                    <a16:rowId xmlns:a16="http://schemas.microsoft.com/office/drawing/2014/main" val="711604409"/>
                  </a:ext>
                </a:extLst>
              </a:tr>
              <a:tr h="339997">
                <a:tc>
                  <a:txBody>
                    <a:bodyPr/>
                    <a:lstStyle/>
                    <a:p>
                      <a:r>
                        <a:rPr lang="en-US" sz="1050" b="0">
                          <a:latin typeface="Arial"/>
                          <a:cs typeface="Arial"/>
                        </a:rPr>
                        <a:t>(1e) Reduction in use of prone restraint by 25%</a:t>
                      </a:r>
                    </a:p>
                  </a:txBody>
                  <a:tcPr anchor="ctr"/>
                </a:tc>
                <a:tc>
                  <a:txBody>
                    <a:bodyPr/>
                    <a:lstStyle/>
                    <a:p>
                      <a:pPr algn="ctr"/>
                      <a:r>
                        <a:rPr lang="en-GB" sz="1050" b="0">
                          <a:latin typeface="Arial"/>
                          <a:cs typeface="Arial"/>
                        </a:rPr>
                        <a:t>220 YTD </a:t>
                      </a:r>
                    </a:p>
                    <a:p>
                      <a:pPr algn="ctr"/>
                      <a:r>
                        <a:rPr lang="en-GB" sz="1050" b="0">
                          <a:latin typeface="Arial"/>
                          <a:cs typeface="Arial"/>
                        </a:rPr>
                        <a:t>(less than 240 at year end)</a:t>
                      </a:r>
                    </a:p>
                  </a:txBody>
                  <a:tcPr anchor="ctr">
                    <a:solidFill>
                      <a:schemeClr val="bg1">
                        <a:alpha val="20000"/>
                      </a:schemeClr>
                    </a:solidFill>
                  </a:tcPr>
                </a:tc>
                <a:tc>
                  <a:txBody>
                    <a:bodyPr/>
                    <a:lstStyle/>
                    <a:p>
                      <a:pPr algn="ctr"/>
                      <a:r>
                        <a:rPr lang="en-GB" sz="1050" b="0">
                          <a:latin typeface="Arial"/>
                          <a:cs typeface="Arial"/>
                        </a:rPr>
                        <a:t>431 YTD</a:t>
                      </a:r>
                    </a:p>
                    <a:p>
                      <a:pPr algn="ctr"/>
                      <a:r>
                        <a:rPr lang="en-GB" sz="1050" b="0">
                          <a:latin typeface="Arial"/>
                          <a:cs typeface="Arial"/>
                        </a:rPr>
                        <a:t>(239 excl. use of prone for 1 patient)</a:t>
                      </a:r>
                      <a:endParaRPr lang="en-GB" sz="1050" b="0">
                        <a:latin typeface="Arial" panose="020B0604020202020204" pitchFamily="34" charset="0"/>
                        <a:cs typeface="Arial" panose="020B0604020202020204" pitchFamily="34" charset="0"/>
                      </a:endParaRPr>
                    </a:p>
                  </a:txBody>
                  <a:tcPr anchor="ctr">
                    <a:solidFill>
                      <a:srgbClr val="FFC000">
                        <a:alpha val="20000"/>
                      </a:srgbClr>
                    </a:solidFill>
                  </a:tcPr>
                </a:tc>
                <a:extLst>
                  <a:ext uri="{0D108BD9-81ED-4DB2-BD59-A6C34878D82A}">
                    <a16:rowId xmlns:a16="http://schemas.microsoft.com/office/drawing/2014/main" val="246101900"/>
                  </a:ext>
                </a:extLst>
              </a:tr>
            </a:tbl>
          </a:graphicData>
        </a:graphic>
      </p:graphicFrame>
      <p:graphicFrame>
        <p:nvGraphicFramePr>
          <p:cNvPr id="7" name="Table 5">
            <a:extLst>
              <a:ext uri="{FF2B5EF4-FFF2-40B4-BE49-F238E27FC236}">
                <a16:creationId xmlns:a16="http://schemas.microsoft.com/office/drawing/2014/main" id="{EEC13026-5991-4C9C-BB31-323132B06CDF}"/>
              </a:ext>
            </a:extLst>
          </p:cNvPr>
          <p:cNvGraphicFramePr>
            <a:graphicFrameLocks noGrp="1"/>
          </p:cNvGraphicFramePr>
          <p:nvPr>
            <p:extLst>
              <p:ext uri="{D42A27DB-BD31-4B8C-83A1-F6EECF244321}">
                <p14:modId xmlns:p14="http://schemas.microsoft.com/office/powerpoint/2010/main" val="4035594665"/>
              </p:ext>
            </p:extLst>
          </p:nvPr>
        </p:nvGraphicFramePr>
        <p:xfrm>
          <a:off x="4572000" y="529904"/>
          <a:ext cx="4320768" cy="5379720"/>
        </p:xfrm>
        <a:graphic>
          <a:graphicData uri="http://schemas.openxmlformats.org/drawingml/2006/table">
            <a:tbl>
              <a:tblPr firstRow="1" bandRow="1">
                <a:tableStyleId>{5FD0F851-EC5A-4D38-B0AD-8093EC10F338}</a:tableStyleId>
              </a:tblPr>
              <a:tblGrid>
                <a:gridCol w="4320768">
                  <a:extLst>
                    <a:ext uri="{9D8B030D-6E8A-4147-A177-3AD203B41FA5}">
                      <a16:colId xmlns:a16="http://schemas.microsoft.com/office/drawing/2014/main" val="1178387086"/>
                    </a:ext>
                  </a:extLst>
                </a:gridCol>
              </a:tblGrid>
              <a:tr h="399294">
                <a:tc>
                  <a:txBody>
                    <a:bodyPr/>
                    <a:lstStyle/>
                    <a:p>
                      <a:r>
                        <a:rPr lang="en-GB" sz="1050" b="1" u="none">
                          <a:latin typeface="Arial"/>
                          <a:cs typeface="Arial"/>
                        </a:rPr>
                        <a:t>Executive Director commentary: </a:t>
                      </a:r>
                    </a:p>
                    <a:p>
                      <a:r>
                        <a:rPr lang="en-GB" sz="1050" b="0" u="none">
                          <a:latin typeface="Arial"/>
                          <a:cs typeface="Arial"/>
                        </a:rPr>
                        <a:t>Marie Crofts, Chief Nurse</a:t>
                      </a:r>
                      <a:endParaRPr lang="en-GB" sz="1050" b="0" i="0" u="none">
                        <a:latin typeface="Arial"/>
                        <a:cs typeface="Arial"/>
                      </a:endParaRPr>
                    </a:p>
                  </a:txBody>
                  <a:tcPr/>
                </a:tc>
                <a:extLst>
                  <a:ext uri="{0D108BD9-81ED-4DB2-BD59-A6C34878D82A}">
                    <a16:rowId xmlns:a16="http://schemas.microsoft.com/office/drawing/2014/main" val="711604409"/>
                  </a:ext>
                </a:extLst>
              </a:tr>
              <a:tr h="4902438">
                <a:tc>
                  <a:txBody>
                    <a:bodyPr/>
                    <a:lstStyle/>
                    <a:p>
                      <a:pPr rtl="0" fontAlgn="base"/>
                      <a:r>
                        <a:rPr lang="en-GB" sz="1000" b="1" i="0" u="none" strike="noStrike" kern="1200">
                          <a:solidFill>
                            <a:schemeClr val="tx1"/>
                          </a:solidFill>
                          <a:effectLst/>
                          <a:latin typeface="Arial" panose="020B0604020202020204" pitchFamily="34" charset="0"/>
                          <a:ea typeface="+mn-ea"/>
                          <a:cs typeface="Arial" panose="020B0604020202020204" pitchFamily="34" charset="0"/>
                        </a:rPr>
                        <a:t>The risk or issue</a:t>
                      </a:r>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r>
                        <a:rPr lang="en-GB" sz="1000" b="0" i="0" u="none" strike="noStrike" kern="1200">
                          <a:solidFill>
                            <a:schemeClr val="tx1"/>
                          </a:solidFill>
                          <a:effectLst/>
                          <a:latin typeface="Arial" panose="020B0604020202020204" pitchFamily="34" charset="0"/>
                          <a:ea typeface="+mn-ea"/>
                          <a:cs typeface="Arial" panose="020B0604020202020204" pitchFamily="34" charset="0"/>
                        </a:rPr>
                        <a:t>Use of prone restraint carries increased risks for patients and should be avoided and only used for the shortest possible time.</a:t>
                      </a:r>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r>
                        <a:rPr lang="en-US" sz="1000" b="1" i="0" kern="1200">
                          <a:solidFill>
                            <a:schemeClr val="tx1"/>
                          </a:solidFill>
                          <a:effectLst/>
                          <a:latin typeface="Arial" panose="020B0604020202020204" pitchFamily="34" charset="0"/>
                          <a:ea typeface="+mn-ea"/>
                          <a:cs typeface="Arial" panose="020B0604020202020204" pitchFamily="34" charset="0"/>
                        </a:rPr>
                        <a:t>The cause</a:t>
                      </a:r>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r>
                        <a:rPr lang="en-US" sz="1000" b="0" i="0" kern="1200">
                          <a:solidFill>
                            <a:schemeClr val="tx1"/>
                          </a:solidFill>
                          <a:effectLst/>
                          <a:latin typeface="Arial"/>
                          <a:ea typeface="+mn-ea"/>
                          <a:cs typeface="Arial"/>
                        </a:rPr>
                        <a:t>YTD the position is 431 uses against a YTD target of 220. The use has been close to the reduction target up until Dec 21, with on average 5 uses of prone restraint per week. From Dec 21 to Feb 22 there has been an increase in use of prone restraint, this predominantly relates to one patient with acute needs. Prone restraint was used 177 times with this patient between Dec-Feb. The reason for using prone was due to a risk of violence causing harm to themselves and/ or staff. A more appropriate setting is being sought for the patient. The second graph below shows the use of prone restraint excluding the data for this one patient</a:t>
                      </a:r>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endParaRPr lang="en-US" sz="1000" b="0" i="0" kern="1200">
                        <a:solidFill>
                          <a:schemeClr val="tx1"/>
                        </a:solidFill>
                        <a:effectLst/>
                        <a:latin typeface="Arial" panose="020B0604020202020204" pitchFamily="34" charset="0"/>
                        <a:ea typeface="+mn-ea"/>
                        <a:cs typeface="Arial" panose="020B0604020202020204" pitchFamily="34" charset="0"/>
                      </a:endParaRPr>
                    </a:p>
                    <a:p>
                      <a:pPr rtl="0" fontAlgn="base"/>
                      <a:r>
                        <a:rPr lang="en-US" sz="1000" b="1" i="0" kern="1200">
                          <a:solidFill>
                            <a:schemeClr val="tx1"/>
                          </a:solidFill>
                          <a:effectLst/>
                          <a:latin typeface="Arial" panose="020B0604020202020204" pitchFamily="34" charset="0"/>
                          <a:ea typeface="+mn-ea"/>
                          <a:cs typeface="Arial" panose="020B0604020202020204" pitchFamily="34" charset="0"/>
                        </a:rPr>
                        <a:t>What is the plan or mitigation?  </a:t>
                      </a:r>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r>
                        <a:rPr lang="en-US" sz="1000" b="0" i="0" kern="1200">
                          <a:solidFill>
                            <a:schemeClr val="tx1"/>
                          </a:solidFill>
                          <a:effectLst/>
                          <a:latin typeface="Arial" panose="020B0604020202020204" pitchFamily="34" charset="0"/>
                          <a:ea typeface="+mn-ea"/>
                          <a:cs typeface="Arial" panose="020B0604020202020204" pitchFamily="34" charset="0"/>
                        </a:rPr>
                        <a:t>A large-scale QI project is in progress to reduce the use of restrictive practice, including looking at alternative IM injection sites and using safety pods to reduce the use of prone restraint.</a:t>
                      </a:r>
                    </a:p>
                    <a:p>
                      <a:pPr rtl="0" fontAlgn="base"/>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r>
                        <a:rPr lang="en-US" sz="1000" b="0" i="0" kern="1200">
                          <a:solidFill>
                            <a:schemeClr val="tx1"/>
                          </a:solidFill>
                          <a:effectLst/>
                          <a:latin typeface="Arial" panose="020B0604020202020204" pitchFamily="34" charset="0"/>
                          <a:ea typeface="+mn-ea"/>
                          <a:cs typeface="Arial" panose="020B0604020202020204" pitchFamily="34" charset="0"/>
                        </a:rPr>
                        <a:t>Following detailed analysis and liaison with QI sponsors, a number of wards have been identified to be part of the programme to reduce restrictive practices. Bespoke QI training has been delivered to each of the inpatient teams. </a:t>
                      </a:r>
                    </a:p>
                    <a:p>
                      <a:pPr rtl="0" fontAlgn="base"/>
                      <a:endParaRPr lang="en-US" sz="1000" b="0" i="0" kern="1200">
                        <a:solidFill>
                          <a:schemeClr val="tx1"/>
                        </a:solidFill>
                        <a:effectLst/>
                        <a:latin typeface="Arial" panose="020B0604020202020204" pitchFamily="34" charset="0"/>
                        <a:ea typeface="+mn-ea"/>
                        <a:cs typeface="Arial" panose="020B0604020202020204" pitchFamily="34" charset="0"/>
                      </a:endParaRPr>
                    </a:p>
                    <a:p>
                      <a:pPr rtl="0" fontAlgn="base"/>
                      <a:r>
                        <a:rPr lang="en-US" sz="1000" b="0" i="0" kern="1200">
                          <a:solidFill>
                            <a:schemeClr val="tx1"/>
                          </a:solidFill>
                          <a:effectLst/>
                          <a:latin typeface="Arial" panose="020B0604020202020204" pitchFamily="34" charset="0"/>
                          <a:ea typeface="+mn-ea"/>
                          <a:cs typeface="Arial" panose="020B0604020202020204" pitchFamily="34" charset="0"/>
                        </a:rPr>
                        <a:t>Progress with the QI project actions, and impact is monitored through the Positive and Safe Committee. ​</a:t>
                      </a:r>
                    </a:p>
                    <a:p>
                      <a:pPr rtl="0" fontAlgn="base"/>
                      <a:r>
                        <a:rPr lang="en-US" sz="1000" b="0" i="0" kern="1200">
                          <a:solidFill>
                            <a:schemeClr val="tx1"/>
                          </a:solidFill>
                          <a:effectLst/>
                          <a:latin typeface="Arial" panose="020B0604020202020204" pitchFamily="34" charset="0"/>
                          <a:ea typeface="+mn-ea"/>
                          <a:cs typeface="Arial" panose="020B0604020202020204" pitchFamily="34" charset="0"/>
                        </a:rPr>
                        <a:t>​</a:t>
                      </a:r>
                    </a:p>
                    <a:p>
                      <a:pPr rtl="0" fontAlgn="base"/>
                      <a:r>
                        <a:rPr lang="en-US" sz="1000" b="0" i="0" kern="1200">
                          <a:solidFill>
                            <a:schemeClr val="tx1"/>
                          </a:solidFill>
                          <a:effectLst/>
                          <a:latin typeface="Arial" panose="020B0604020202020204" pitchFamily="34" charset="0"/>
                          <a:ea typeface="+mn-ea"/>
                          <a:cs typeface="Arial" panose="020B0604020202020204" pitchFamily="34" charset="0"/>
                        </a:rPr>
                        <a:t>On a weekly basis all prone restraints are reviewed at the Weekly Review Meeting, including looking at duration of restraints. All prone restraints lasting longer than 5 mins are reviewed by a Head of Nursing. (YTD =19 cases).</a:t>
                      </a:r>
                    </a:p>
                  </a:txBody>
                  <a:tcPr>
                    <a:solidFill>
                      <a:schemeClr val="bg1"/>
                    </a:solidFill>
                  </a:tcPr>
                </a:tc>
                <a:extLst>
                  <a:ext uri="{0D108BD9-81ED-4DB2-BD59-A6C34878D82A}">
                    <a16:rowId xmlns:a16="http://schemas.microsoft.com/office/drawing/2014/main" val="813360412"/>
                  </a:ext>
                </a:extLst>
              </a:tr>
            </a:tbl>
          </a:graphicData>
        </a:graphic>
      </p:graphicFrame>
      <p:pic>
        <p:nvPicPr>
          <p:cNvPr id="2" name="Picture 1">
            <a:extLst>
              <a:ext uri="{FF2B5EF4-FFF2-40B4-BE49-F238E27FC236}">
                <a16:creationId xmlns:a16="http://schemas.microsoft.com/office/drawing/2014/main" id="{C02AF3E0-2151-457C-A744-008FC80017FF}"/>
              </a:ext>
            </a:extLst>
          </p:cNvPr>
          <p:cNvPicPr>
            <a:picLocks noChangeAspect="1"/>
          </p:cNvPicPr>
          <p:nvPr/>
        </p:nvPicPr>
        <p:blipFill>
          <a:blip r:embed="rId2"/>
          <a:stretch>
            <a:fillRect/>
          </a:stretch>
        </p:blipFill>
        <p:spPr>
          <a:xfrm>
            <a:off x="260135" y="1594776"/>
            <a:ext cx="4238128" cy="1987410"/>
          </a:xfrm>
          <a:prstGeom prst="rect">
            <a:avLst/>
          </a:prstGeom>
        </p:spPr>
      </p:pic>
      <p:pic>
        <p:nvPicPr>
          <p:cNvPr id="5" name="Picture 4">
            <a:extLst>
              <a:ext uri="{FF2B5EF4-FFF2-40B4-BE49-F238E27FC236}">
                <a16:creationId xmlns:a16="http://schemas.microsoft.com/office/drawing/2014/main" id="{9CACE27C-8486-494B-BE5A-9A658E3328E6}"/>
              </a:ext>
            </a:extLst>
          </p:cNvPr>
          <p:cNvPicPr>
            <a:picLocks noChangeAspect="1"/>
          </p:cNvPicPr>
          <p:nvPr/>
        </p:nvPicPr>
        <p:blipFill>
          <a:blip r:embed="rId3"/>
          <a:stretch>
            <a:fillRect/>
          </a:stretch>
        </p:blipFill>
        <p:spPr>
          <a:xfrm>
            <a:off x="260135" y="3589864"/>
            <a:ext cx="4243184" cy="2231643"/>
          </a:xfrm>
          <a:prstGeom prst="rect">
            <a:avLst/>
          </a:prstGeom>
        </p:spPr>
      </p:pic>
    </p:spTree>
    <p:extLst>
      <p:ext uri="{BB962C8B-B14F-4D97-AF65-F5344CB8AC3E}">
        <p14:creationId xmlns:p14="http://schemas.microsoft.com/office/powerpoint/2010/main" val="2603662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B0E835-4F7E-413C-AB58-B3E4C7551A1A}"/>
              </a:ext>
            </a:extLst>
          </p:cNvPr>
          <p:cNvSpPr>
            <a:spLocks/>
          </p:cNvSpPr>
          <p:nvPr/>
        </p:nvSpPr>
        <p:spPr>
          <a:xfrm>
            <a:off x="236277" y="16283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1: Quality – areas of underperformance</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8D8A67C-502A-4416-B451-9F3FBA7C7D6E}"/>
              </a:ext>
            </a:extLst>
          </p:cNvPr>
          <p:cNvGraphicFramePr>
            <a:graphicFrameLocks noGrp="1"/>
          </p:cNvGraphicFramePr>
          <p:nvPr>
            <p:extLst>
              <p:ext uri="{D42A27DB-BD31-4B8C-83A1-F6EECF244321}">
                <p14:modId xmlns:p14="http://schemas.microsoft.com/office/powerpoint/2010/main" val="1134545115"/>
              </p:ext>
            </p:extLst>
          </p:nvPr>
        </p:nvGraphicFramePr>
        <p:xfrm>
          <a:off x="251304" y="622737"/>
          <a:ext cx="4238127" cy="792480"/>
        </p:xfrm>
        <a:graphic>
          <a:graphicData uri="http://schemas.openxmlformats.org/drawingml/2006/table">
            <a:tbl>
              <a:tblPr firstRow="1" bandRow="1">
                <a:tableStyleId>{5FD0F851-EC5A-4D38-B0AD-8093EC10F338}</a:tableStyleId>
              </a:tblPr>
              <a:tblGrid>
                <a:gridCol w="2897248">
                  <a:extLst>
                    <a:ext uri="{9D8B030D-6E8A-4147-A177-3AD203B41FA5}">
                      <a16:colId xmlns:a16="http://schemas.microsoft.com/office/drawing/2014/main" val="978586781"/>
                    </a:ext>
                  </a:extLst>
                </a:gridCol>
                <a:gridCol w="631595">
                  <a:extLst>
                    <a:ext uri="{9D8B030D-6E8A-4147-A177-3AD203B41FA5}">
                      <a16:colId xmlns:a16="http://schemas.microsoft.com/office/drawing/2014/main" val="3791762586"/>
                    </a:ext>
                  </a:extLst>
                </a:gridCol>
                <a:gridCol w="709284">
                  <a:extLst>
                    <a:ext uri="{9D8B030D-6E8A-4147-A177-3AD203B41FA5}">
                      <a16:colId xmlns:a16="http://schemas.microsoft.com/office/drawing/2014/main" val="1810346815"/>
                    </a:ext>
                  </a:extLst>
                </a:gridCol>
              </a:tblGrid>
              <a:tr h="228396">
                <a:tc>
                  <a:txBody>
                    <a:bodyPr/>
                    <a:lstStyle/>
                    <a:p>
                      <a:r>
                        <a:rPr lang="en-GB" sz="1000" b="1" i="0" u="none">
                          <a:latin typeface="Arial"/>
                          <a:cs typeface="Arial"/>
                        </a:rPr>
                        <a:t>Objective Key Result (OKR)</a:t>
                      </a:r>
                    </a:p>
                  </a:txBody>
                  <a:tcPr/>
                </a:tc>
                <a:tc>
                  <a:txBody>
                    <a:bodyPr/>
                    <a:lstStyle/>
                    <a:p>
                      <a:pPr lvl="0">
                        <a:buNone/>
                      </a:pPr>
                      <a:r>
                        <a:rPr lang="en-GB" sz="1000" b="0" u="none">
                          <a:latin typeface="Arial"/>
                          <a:cs typeface="Arial"/>
                        </a:rPr>
                        <a:t>Target</a:t>
                      </a:r>
                      <a:endParaRPr lang="en-GB" sz="1000" b="0" i="0" u="none">
                        <a:latin typeface="Arial"/>
                        <a:cs typeface="Arial"/>
                      </a:endParaRPr>
                    </a:p>
                  </a:txBody>
                  <a:tcPr/>
                </a:tc>
                <a:tc>
                  <a:txBody>
                    <a:bodyPr/>
                    <a:lstStyle/>
                    <a:p>
                      <a:pPr lvl="0">
                        <a:buNone/>
                      </a:pPr>
                      <a:r>
                        <a:rPr lang="en-GB" sz="1000" b="0" i="0" u="none">
                          <a:latin typeface="Arial"/>
                          <a:cs typeface="Arial"/>
                        </a:rPr>
                        <a:t>Actual</a:t>
                      </a:r>
                      <a:endParaRPr lang="en-US"/>
                    </a:p>
                  </a:txBody>
                  <a:tcPr/>
                </a:tc>
                <a:extLst>
                  <a:ext uri="{0D108BD9-81ED-4DB2-BD59-A6C34878D82A}">
                    <a16:rowId xmlns:a16="http://schemas.microsoft.com/office/drawing/2014/main" val="711604409"/>
                  </a:ext>
                </a:extLst>
              </a:tr>
              <a:tr h="203952">
                <a:tc>
                  <a:txBody>
                    <a:bodyPr/>
                    <a:lstStyle/>
                    <a:p>
                      <a:pPr marL="0" marR="0" lvl="0" indent="0" algn="l" rtl="0" eaLnBrk="1" fontAlgn="auto" latinLnBrk="0" hangingPunct="1">
                        <a:lnSpc>
                          <a:spcPct val="100000"/>
                        </a:lnSpc>
                        <a:spcBef>
                          <a:spcPts val="0"/>
                        </a:spcBef>
                        <a:spcAft>
                          <a:spcPts val="0"/>
                        </a:spcAft>
                        <a:buClrTx/>
                        <a:buSzTx/>
                        <a:buFontTx/>
                        <a:buNone/>
                      </a:pPr>
                      <a:r>
                        <a:rPr lang="en-US" sz="1000" b="0" kern="1200">
                          <a:solidFill>
                            <a:schemeClr val="tx1"/>
                          </a:solidFill>
                          <a:latin typeface="Arial"/>
                          <a:ea typeface="+mn-ea"/>
                          <a:cs typeface="Arial"/>
                        </a:rPr>
                        <a:t>(1fb) Improved completion of the Lester Tool for people with enduring serious mental illness (Community teams for patients on CPA)</a:t>
                      </a:r>
                      <a:endParaRPr lang="en-US" sz="1000" b="1">
                        <a:latin typeface="Arial"/>
                        <a:cs typeface="Arial"/>
                      </a:endParaRPr>
                    </a:p>
                  </a:txBody>
                  <a:tcPr/>
                </a:tc>
                <a:tc>
                  <a:txBody>
                    <a:bodyPr/>
                    <a:lstStyle/>
                    <a:p>
                      <a:pPr lvl="0" algn="ctr">
                        <a:buNone/>
                      </a:pPr>
                      <a:r>
                        <a:rPr lang="en-GB" sz="1000" b="0">
                          <a:latin typeface="Arial"/>
                          <a:cs typeface="Arial"/>
                        </a:rPr>
                        <a:t>75%</a:t>
                      </a:r>
                      <a:endParaRPr lang="en-US"/>
                    </a:p>
                  </a:txBody>
                  <a:tcPr anchor="ctr">
                    <a:solidFill>
                      <a:schemeClr val="bg1">
                        <a:alpha val="20000"/>
                      </a:schemeClr>
                    </a:solidFill>
                  </a:tcPr>
                </a:tc>
                <a:tc>
                  <a:txBody>
                    <a:bodyPr/>
                    <a:lstStyle/>
                    <a:p>
                      <a:pPr lvl="0" algn="ctr">
                        <a:buNone/>
                      </a:pPr>
                      <a:r>
                        <a:rPr lang="en-GB" sz="1000" b="0">
                          <a:latin typeface="Arial"/>
                          <a:cs typeface="Arial"/>
                        </a:rPr>
                        <a:t>60.4%</a:t>
                      </a:r>
                    </a:p>
                  </a:txBody>
                  <a:tcPr anchor="ctr">
                    <a:solidFill>
                      <a:srgbClr val="FFC000">
                        <a:alpha val="20000"/>
                      </a:srgbClr>
                    </a:solidFill>
                  </a:tcPr>
                </a:tc>
                <a:extLst>
                  <a:ext uri="{0D108BD9-81ED-4DB2-BD59-A6C34878D82A}">
                    <a16:rowId xmlns:a16="http://schemas.microsoft.com/office/drawing/2014/main" val="1867404819"/>
                  </a:ext>
                </a:extLst>
              </a:tr>
            </a:tbl>
          </a:graphicData>
        </a:graphic>
      </p:graphicFrame>
      <p:graphicFrame>
        <p:nvGraphicFramePr>
          <p:cNvPr id="6" name="Table 5">
            <a:extLst>
              <a:ext uri="{FF2B5EF4-FFF2-40B4-BE49-F238E27FC236}">
                <a16:creationId xmlns:a16="http://schemas.microsoft.com/office/drawing/2014/main" id="{7B5361B7-3E17-43ED-8E33-99ECD450D1B3}"/>
              </a:ext>
            </a:extLst>
          </p:cNvPr>
          <p:cNvGraphicFramePr>
            <a:graphicFrameLocks noGrp="1"/>
          </p:cNvGraphicFramePr>
          <p:nvPr>
            <p:extLst>
              <p:ext uri="{D42A27DB-BD31-4B8C-83A1-F6EECF244321}">
                <p14:modId xmlns:p14="http://schemas.microsoft.com/office/powerpoint/2010/main" val="4019785172"/>
              </p:ext>
            </p:extLst>
          </p:nvPr>
        </p:nvGraphicFramePr>
        <p:xfrm>
          <a:off x="4572000" y="622737"/>
          <a:ext cx="4320696" cy="5252283"/>
        </p:xfrm>
        <a:graphic>
          <a:graphicData uri="http://schemas.openxmlformats.org/drawingml/2006/table">
            <a:tbl>
              <a:tblPr firstRow="1" bandRow="1">
                <a:tableStyleId>{5FD0F851-EC5A-4D38-B0AD-8093EC10F338}</a:tableStyleId>
              </a:tblPr>
              <a:tblGrid>
                <a:gridCol w="4320696">
                  <a:extLst>
                    <a:ext uri="{9D8B030D-6E8A-4147-A177-3AD203B41FA5}">
                      <a16:colId xmlns:a16="http://schemas.microsoft.com/office/drawing/2014/main" val="1178387086"/>
                    </a:ext>
                  </a:extLst>
                </a:gridCol>
              </a:tblGrid>
              <a:tr h="245721">
                <a:tc>
                  <a:txBody>
                    <a:bodyPr/>
                    <a:lstStyle/>
                    <a:p>
                      <a:r>
                        <a:rPr lang="en-GB" sz="1000" b="1" u="none">
                          <a:latin typeface="Arial"/>
                          <a:cs typeface="Arial"/>
                        </a:rPr>
                        <a:t>Executive Director commentary: </a:t>
                      </a:r>
                      <a:r>
                        <a:rPr lang="en-GB" sz="1000" b="0" u="none">
                          <a:latin typeface="Arial"/>
                          <a:cs typeface="Arial"/>
                        </a:rPr>
                        <a:t>Marie Crofts, Chief Nurse</a:t>
                      </a:r>
                      <a:endParaRPr lang="en-GB" sz="1000" b="0" i="0" u="none">
                        <a:latin typeface="Arial"/>
                        <a:cs typeface="Arial"/>
                      </a:endParaRPr>
                    </a:p>
                  </a:txBody>
                  <a:tcPr/>
                </a:tc>
                <a:extLst>
                  <a:ext uri="{0D108BD9-81ED-4DB2-BD59-A6C34878D82A}">
                    <a16:rowId xmlns:a16="http://schemas.microsoft.com/office/drawing/2014/main" val="711604409"/>
                  </a:ext>
                </a:extLst>
              </a:tr>
              <a:tr h="500656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cap="none" normalizeH="0" baseline="0">
                          <a:ln>
                            <a:noFill/>
                          </a:ln>
                          <a:solidFill>
                            <a:schemeClr val="tx1"/>
                          </a:solidFill>
                          <a:effectLst/>
                          <a:latin typeface="Arial"/>
                          <a:ea typeface="Calibri" panose="020F0502020204030204" pitchFamily="34" charset="0"/>
                          <a:cs typeface="Arial"/>
                        </a:rPr>
                        <a:t>Context</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en-GB" altLang="en-US" sz="1000" b="0" i="0" u="none" strike="noStrike" cap="none" normalizeH="0" baseline="0">
                          <a:ln>
                            <a:noFill/>
                          </a:ln>
                          <a:solidFill>
                            <a:schemeClr val="tx1"/>
                          </a:solidFill>
                          <a:effectLst/>
                          <a:latin typeface="Arial"/>
                          <a:ea typeface="Calibri" panose="020F0502020204030204" pitchFamily="34" charset="0"/>
                          <a:cs typeface="Arial"/>
                        </a:rPr>
                        <a:t>The indicator is based on the completion of the comprehensive Lester physical health assessment tool for patients with a serious mental illness. The tool covers 8 elements including </a:t>
                      </a:r>
                      <a:r>
                        <a:rPr lang="en-GB" sz="1000" kern="1200">
                          <a:solidFill>
                            <a:schemeClr val="tx1"/>
                          </a:solidFill>
                          <a:effectLst/>
                          <a:latin typeface="Arial"/>
                          <a:ea typeface="+mn-ea"/>
                          <a:cs typeface="Arial"/>
                        </a:rPr>
                        <a:t>smoking status, lifestyle, BMI, blood pressure, glucose and cholesterol</a:t>
                      </a:r>
                      <a:r>
                        <a:rPr kumimoji="0" lang="en-GB" sz="1000" b="0" i="0" u="none" strike="noStrike" kern="1200" cap="none" normalizeH="0" baseline="0">
                          <a:ln>
                            <a:noFill/>
                          </a:ln>
                          <a:solidFill>
                            <a:schemeClr val="tx1"/>
                          </a:solidFill>
                          <a:effectLst/>
                          <a:latin typeface="Arial"/>
                          <a:ea typeface="+mn-ea"/>
                          <a:cs typeface="Arial"/>
                        </a:rPr>
                        <a:t>, </a:t>
                      </a:r>
                      <a:r>
                        <a:rPr kumimoji="0" lang="en-GB" altLang="en-US" sz="1000" b="0" i="0" u="none" strike="noStrike" cap="none" normalizeH="0" baseline="0">
                          <a:ln>
                            <a:noFill/>
                          </a:ln>
                          <a:solidFill>
                            <a:schemeClr val="tx1"/>
                          </a:solidFill>
                          <a:effectLst/>
                          <a:latin typeface="Arial"/>
                          <a:ea typeface="Calibri" panose="020F0502020204030204" pitchFamily="34" charset="0"/>
                          <a:cs typeface="Arial"/>
                        </a:rPr>
                        <a:t>and the associated interventions.</a:t>
                      </a:r>
                      <a:r>
                        <a:rPr lang="en-GB" altLang="en-US" sz="1000" b="0" i="0" u="none" strike="noStrike" cap="none" normalizeH="0" baseline="0">
                          <a:ln>
                            <a:noFill/>
                          </a:ln>
                          <a:solidFill>
                            <a:schemeClr val="tx1"/>
                          </a:solidFill>
                          <a:effectLst/>
                          <a:latin typeface="Arial"/>
                          <a:ea typeface="Calibri" panose="020F0502020204030204" pitchFamily="34" charset="0"/>
                          <a:cs typeface="Arial"/>
                        </a:rPr>
                        <a:t>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kumimoji="0" lang="en-GB" altLang="en-US" sz="1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cap="none" normalizeH="0" baseline="0">
                          <a:ln>
                            <a:noFill/>
                          </a:ln>
                          <a:solidFill>
                            <a:schemeClr val="tx1"/>
                          </a:solidFill>
                          <a:effectLst/>
                          <a:latin typeface="Arial"/>
                          <a:ea typeface="Calibri" panose="020F0502020204030204" pitchFamily="34" charset="0"/>
                          <a:cs typeface="Arial"/>
                        </a:rPr>
                        <a:t>The risk or issue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a:solidFill>
                            <a:schemeClr val="tx1"/>
                          </a:solidFill>
                          <a:effectLst/>
                          <a:latin typeface="Arial"/>
                          <a:ea typeface="+mn-ea"/>
                          <a:cs typeface="Arial"/>
                        </a:rPr>
                        <a:t>There is significant evidence that people with mental health issues are at higher risk of morbidity and mortality, resulting in a life expectancy of 15-25 years compared to the general population.</a:t>
                      </a:r>
                      <a:endParaRPr lang="en-US" altLang="en-US" sz="1000" b="0">
                        <a:solidFill>
                          <a:schemeClr val="tx1"/>
                        </a:solidFill>
                        <a:latin typeface="Arial"/>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1">
                        <a:solidFill>
                          <a:schemeClr val="tx1"/>
                        </a:solidFill>
                        <a:latin typeface="Arial"/>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1">
                          <a:solidFill>
                            <a:schemeClr val="tx1"/>
                          </a:solidFill>
                          <a:latin typeface="Arial"/>
                          <a:ea typeface="Calibri" panose="020F0502020204030204" pitchFamily="34" charset="0"/>
                          <a:cs typeface="Arial"/>
                        </a:rPr>
                        <a:t>The cause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altLang="en-US" sz="1000">
                          <a:solidFill>
                            <a:schemeClr val="tx1"/>
                          </a:solidFill>
                          <a:latin typeface="Arial"/>
                          <a:ea typeface="Calibri" panose="020F0502020204030204" pitchFamily="34" charset="0"/>
                          <a:cs typeface="Arial"/>
                        </a:rPr>
                        <a:t>There was a lack of focus on implementing the Lester tool across directorates which has resulted in a compliance rate below expected.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altLang="en-US" sz="1000">
                        <a:solidFill>
                          <a:schemeClr val="tx1"/>
                        </a:solidFill>
                        <a:latin typeface="Arial"/>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1">
                          <a:solidFill>
                            <a:schemeClr val="tx1"/>
                          </a:solidFill>
                          <a:latin typeface="Arial"/>
                          <a:ea typeface="Calibri" panose="020F0502020204030204" pitchFamily="34" charset="0"/>
                          <a:cs typeface="Arial"/>
                        </a:rPr>
                        <a:t>The plan or mitigation</a:t>
                      </a:r>
                    </a:p>
                    <a:p>
                      <a:pPr lvl="0" algn="l">
                        <a:lnSpc>
                          <a:spcPct val="100000"/>
                        </a:lnSpc>
                        <a:spcBef>
                          <a:spcPts val="0"/>
                        </a:spcBef>
                        <a:spcAft>
                          <a:spcPts val="0"/>
                        </a:spcAft>
                        <a:buNone/>
                      </a:pPr>
                      <a:r>
                        <a:rPr lang="en-GB" sz="1000" b="0" i="0" u="none" strike="noStrike" kern="1200" noProof="0">
                          <a:solidFill>
                            <a:schemeClr val="tx1"/>
                          </a:solidFill>
                          <a:effectLst/>
                          <a:latin typeface="Arial"/>
                          <a:cs typeface="Arial"/>
                        </a:rPr>
                        <a:t>A recovery plan and trajectory is in place and delivered through a task and finish group led by a senior clinician. This group reports regularly to the Quality and Clinical Governance Sub-Committee. </a:t>
                      </a:r>
                    </a:p>
                    <a:p>
                      <a:pPr lvl="0" algn="l">
                        <a:lnSpc>
                          <a:spcPct val="100000"/>
                        </a:lnSpc>
                        <a:spcBef>
                          <a:spcPts val="0"/>
                        </a:spcBef>
                        <a:spcAft>
                          <a:spcPts val="0"/>
                        </a:spcAft>
                        <a:buNone/>
                      </a:pPr>
                      <a:endParaRPr lang="en-GB" sz="1000" b="0" i="0" u="none" strike="noStrike" kern="1200" noProof="0">
                        <a:solidFill>
                          <a:schemeClr val="tx1"/>
                        </a:solidFill>
                        <a:effectLst/>
                        <a:latin typeface="Arial"/>
                        <a:cs typeface="Arial"/>
                      </a:endParaRPr>
                    </a:p>
                    <a:p>
                      <a:pPr lvl="0" algn="l">
                        <a:lnSpc>
                          <a:spcPct val="100000"/>
                        </a:lnSpc>
                        <a:spcBef>
                          <a:spcPts val="0"/>
                        </a:spcBef>
                        <a:spcAft>
                          <a:spcPts val="0"/>
                        </a:spcAft>
                        <a:buNone/>
                      </a:pPr>
                      <a:r>
                        <a:rPr lang="en-GB" sz="1000" b="0" i="0" u="none" strike="noStrike" kern="1200" noProof="0">
                          <a:solidFill>
                            <a:schemeClr val="tx1"/>
                          </a:solidFill>
                          <a:effectLst/>
                          <a:latin typeface="Arial"/>
                          <a:cs typeface="Arial"/>
                        </a:rPr>
                        <a:t>Key actions being taken include; </a:t>
                      </a:r>
                    </a:p>
                    <a:p>
                      <a:pPr lvl="0" algn="l">
                        <a:lnSpc>
                          <a:spcPct val="100000"/>
                        </a:lnSpc>
                        <a:spcBef>
                          <a:spcPts val="0"/>
                        </a:spcBef>
                        <a:spcAft>
                          <a:spcPts val="0"/>
                        </a:spcAft>
                        <a:buNone/>
                      </a:pPr>
                      <a:r>
                        <a:rPr lang="en-GB" sz="1000" b="0" i="0" u="none" strike="noStrike" kern="1200" noProof="0">
                          <a:solidFill>
                            <a:schemeClr val="tx1"/>
                          </a:solidFill>
                          <a:effectLst/>
                          <a:latin typeface="Arial"/>
                          <a:cs typeface="Arial"/>
                        </a:rPr>
                        <a:t>- New physical assessment form introduced in Feb 2022.</a:t>
                      </a:r>
                    </a:p>
                    <a:p>
                      <a:pPr lvl="0" algn="l">
                        <a:lnSpc>
                          <a:spcPct val="100000"/>
                        </a:lnSpc>
                        <a:spcBef>
                          <a:spcPts val="0"/>
                        </a:spcBef>
                        <a:spcAft>
                          <a:spcPts val="0"/>
                        </a:spcAft>
                        <a:buNone/>
                      </a:pPr>
                      <a:r>
                        <a:rPr lang="en-GB" sz="1000" b="0" i="0" u="none" strike="noStrike" kern="1200" noProof="0">
                          <a:solidFill>
                            <a:schemeClr val="tx1"/>
                          </a:solidFill>
                          <a:effectLst/>
                          <a:latin typeface="Arial"/>
                          <a:cs typeface="Arial"/>
                        </a:rPr>
                        <a:t>- Review of reporting specification, amendments made for example to include information gathered in any physical health form completed in the last 12 months not just the latest form.  </a:t>
                      </a:r>
                      <a:endParaRPr lang="en-GB">
                        <a:solidFill>
                          <a:schemeClr val="tx1"/>
                        </a:solidFill>
                        <a:latin typeface="Arial"/>
                      </a:endParaRPr>
                    </a:p>
                    <a:p>
                      <a:pPr lvl="0" algn="l">
                        <a:lnSpc>
                          <a:spcPct val="100000"/>
                        </a:lnSpc>
                        <a:spcBef>
                          <a:spcPts val="0"/>
                        </a:spcBef>
                        <a:spcAft>
                          <a:spcPts val="0"/>
                        </a:spcAft>
                        <a:buNone/>
                      </a:pPr>
                      <a:r>
                        <a:rPr lang="en-GB" sz="1000" b="0" i="0" u="none" strike="noStrike" kern="1200" noProof="0">
                          <a:solidFill>
                            <a:schemeClr val="tx1"/>
                          </a:solidFill>
                          <a:effectLst/>
                          <a:latin typeface="Arial"/>
                        </a:rPr>
                        <a:t>- Change in senior lead for work who is reviewing current structures/processes within both directorates, looking at  gaps and to agree with directorates and PH leads where we need to concentrate our energy and focus to strengthen our interventions.</a:t>
                      </a:r>
                      <a:endParaRPr lang="en-GB">
                        <a:solidFill>
                          <a:schemeClr val="tx1"/>
                        </a:solidFill>
                        <a:latin typeface="Arial"/>
                      </a:endParaRPr>
                    </a:p>
                    <a:p>
                      <a:pPr lvl="0" algn="l">
                        <a:lnSpc>
                          <a:spcPct val="100000"/>
                        </a:lnSpc>
                        <a:spcBef>
                          <a:spcPts val="0"/>
                        </a:spcBef>
                        <a:spcAft>
                          <a:spcPts val="0"/>
                        </a:spcAft>
                        <a:buNone/>
                      </a:pPr>
                      <a:r>
                        <a:rPr lang="en-GB" sz="1000" b="0" i="0" u="none" strike="noStrike" kern="1200" noProof="0">
                          <a:solidFill>
                            <a:schemeClr val="tx1"/>
                          </a:solidFill>
                          <a:effectLst/>
                          <a:latin typeface="Arial"/>
                          <a:cs typeface="Arial"/>
                        </a:rPr>
                        <a:t>  </a:t>
                      </a:r>
                      <a:endParaRPr lang="en-GB" sz="1000">
                        <a:solidFill>
                          <a:schemeClr val="tx1"/>
                        </a:solidFill>
                        <a:latin typeface="Arial"/>
                        <a:cs typeface="Arial"/>
                      </a:endParaRPr>
                    </a:p>
                    <a:p>
                      <a:pPr marL="0" marR="0" lvl="0" indent="0" algn="l" rtl="0" eaLnBrk="1" fontAlgn="auto" latinLnBrk="0" hangingPunct="1">
                        <a:lnSpc>
                          <a:spcPct val="100000"/>
                        </a:lnSpc>
                        <a:spcBef>
                          <a:spcPts val="0"/>
                        </a:spcBef>
                        <a:spcAft>
                          <a:spcPts val="0"/>
                        </a:spcAft>
                        <a:buClrTx/>
                        <a:buSzTx/>
                        <a:buFontTx/>
                        <a:buNone/>
                      </a:pPr>
                      <a:r>
                        <a:rPr lang="en-GB" sz="1000" b="0" i="0" u="none" strike="noStrike" kern="1200" noProof="0">
                          <a:solidFill>
                            <a:schemeClr val="tx1"/>
                          </a:solidFill>
                          <a:effectLst/>
                          <a:latin typeface="Arial"/>
                          <a:cs typeface="Arial"/>
                        </a:rPr>
                        <a:t>The EIP teams have achieved and sustained the target for a number of months.</a:t>
                      </a:r>
                      <a:endParaRPr lang="en-GB" sz="1000" kern="120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7" name="Table 5">
            <a:extLst>
              <a:ext uri="{FF2B5EF4-FFF2-40B4-BE49-F238E27FC236}">
                <a16:creationId xmlns:a16="http://schemas.microsoft.com/office/drawing/2014/main" id="{9746124A-62C0-420D-B64A-5F29A83154F6}"/>
              </a:ext>
            </a:extLst>
          </p:cNvPr>
          <p:cNvGraphicFramePr>
            <a:graphicFrameLocks noGrp="1"/>
          </p:cNvGraphicFramePr>
          <p:nvPr>
            <p:extLst>
              <p:ext uri="{D42A27DB-BD31-4B8C-83A1-F6EECF244321}">
                <p14:modId xmlns:p14="http://schemas.microsoft.com/office/powerpoint/2010/main" val="3603610734"/>
              </p:ext>
            </p:extLst>
          </p:nvPr>
        </p:nvGraphicFramePr>
        <p:xfrm>
          <a:off x="236277" y="3309591"/>
          <a:ext cx="4238127" cy="792480"/>
        </p:xfrm>
        <a:graphic>
          <a:graphicData uri="http://schemas.openxmlformats.org/drawingml/2006/table">
            <a:tbl>
              <a:tblPr firstRow="1" bandRow="1">
                <a:tableStyleId>{5FD0F851-EC5A-4D38-B0AD-8093EC10F338}</a:tableStyleId>
              </a:tblPr>
              <a:tblGrid>
                <a:gridCol w="2897248">
                  <a:extLst>
                    <a:ext uri="{9D8B030D-6E8A-4147-A177-3AD203B41FA5}">
                      <a16:colId xmlns:a16="http://schemas.microsoft.com/office/drawing/2014/main" val="978586781"/>
                    </a:ext>
                  </a:extLst>
                </a:gridCol>
                <a:gridCol w="631595">
                  <a:extLst>
                    <a:ext uri="{9D8B030D-6E8A-4147-A177-3AD203B41FA5}">
                      <a16:colId xmlns:a16="http://schemas.microsoft.com/office/drawing/2014/main" val="3791762586"/>
                    </a:ext>
                  </a:extLst>
                </a:gridCol>
                <a:gridCol w="709284">
                  <a:extLst>
                    <a:ext uri="{9D8B030D-6E8A-4147-A177-3AD203B41FA5}">
                      <a16:colId xmlns:a16="http://schemas.microsoft.com/office/drawing/2014/main" val="1810346815"/>
                    </a:ext>
                  </a:extLst>
                </a:gridCol>
              </a:tblGrid>
              <a:tr h="228396">
                <a:tc>
                  <a:txBody>
                    <a:bodyPr/>
                    <a:lstStyle/>
                    <a:p>
                      <a:r>
                        <a:rPr lang="en-GB" sz="1000" b="1" i="0" u="none">
                          <a:latin typeface="Arial"/>
                          <a:cs typeface="Arial"/>
                        </a:rPr>
                        <a:t>Objective Key Result (OKR)</a:t>
                      </a:r>
                    </a:p>
                  </a:txBody>
                  <a:tcPr/>
                </a:tc>
                <a:tc>
                  <a:txBody>
                    <a:bodyPr/>
                    <a:lstStyle/>
                    <a:p>
                      <a:pPr lvl="0">
                        <a:buNone/>
                      </a:pPr>
                      <a:r>
                        <a:rPr lang="en-GB" sz="1000" b="0" u="none">
                          <a:latin typeface="Arial"/>
                          <a:cs typeface="Arial"/>
                        </a:rPr>
                        <a:t>Target</a:t>
                      </a:r>
                      <a:endParaRPr lang="en-GB" sz="1000" b="0" i="0" u="none">
                        <a:latin typeface="Arial"/>
                        <a:cs typeface="Arial"/>
                      </a:endParaRPr>
                    </a:p>
                  </a:txBody>
                  <a:tcPr/>
                </a:tc>
                <a:tc>
                  <a:txBody>
                    <a:bodyPr/>
                    <a:lstStyle/>
                    <a:p>
                      <a:pPr lvl="0">
                        <a:buNone/>
                      </a:pPr>
                      <a:r>
                        <a:rPr lang="en-GB" sz="1000" b="0" i="0" u="none">
                          <a:latin typeface="Arial"/>
                          <a:cs typeface="Arial"/>
                        </a:rPr>
                        <a:t>Actual</a:t>
                      </a:r>
                      <a:endParaRPr lang="en-US"/>
                    </a:p>
                  </a:txBody>
                  <a:tcPr/>
                </a:tc>
                <a:extLst>
                  <a:ext uri="{0D108BD9-81ED-4DB2-BD59-A6C34878D82A}">
                    <a16:rowId xmlns:a16="http://schemas.microsoft.com/office/drawing/2014/main" val="711604409"/>
                  </a:ext>
                </a:extLst>
              </a:tr>
              <a:tr h="203952">
                <a:tc>
                  <a:txBody>
                    <a:bodyPr/>
                    <a:lstStyle/>
                    <a:p>
                      <a:pPr marL="0" marR="0" lvl="0" indent="0" algn="l" rtl="0" eaLnBrk="1" fontAlgn="auto" latinLnBrk="0" hangingPunct="1">
                        <a:lnSpc>
                          <a:spcPct val="100000"/>
                        </a:lnSpc>
                        <a:spcBef>
                          <a:spcPts val="0"/>
                        </a:spcBef>
                        <a:spcAft>
                          <a:spcPts val="0"/>
                        </a:spcAft>
                        <a:buClrTx/>
                        <a:buSzTx/>
                        <a:buFontTx/>
                        <a:buNone/>
                      </a:pPr>
                      <a:r>
                        <a:rPr lang="en-US" sz="1000" b="0" kern="1200">
                          <a:solidFill>
                            <a:schemeClr val="tx1"/>
                          </a:solidFill>
                          <a:latin typeface="Arial"/>
                          <a:ea typeface="+mn-ea"/>
                          <a:cs typeface="Arial"/>
                        </a:rPr>
                        <a:t>(1fa) Improved completion of the Lester Tool for people with enduring serious mental illness (EIP teams for patients on CPA)</a:t>
                      </a:r>
                      <a:endParaRPr lang="en-US" sz="1000" b="1">
                        <a:latin typeface="Arial"/>
                        <a:cs typeface="Arial"/>
                      </a:endParaRPr>
                    </a:p>
                  </a:txBody>
                  <a:tcPr/>
                </a:tc>
                <a:tc>
                  <a:txBody>
                    <a:bodyPr/>
                    <a:lstStyle/>
                    <a:p>
                      <a:pPr lvl="0" algn="ctr">
                        <a:buNone/>
                      </a:pPr>
                      <a:r>
                        <a:rPr lang="en-GB" sz="1000" b="0">
                          <a:latin typeface="Arial"/>
                          <a:cs typeface="Arial"/>
                        </a:rPr>
                        <a:t>90%</a:t>
                      </a:r>
                      <a:endParaRPr lang="en-US"/>
                    </a:p>
                  </a:txBody>
                  <a:tcPr anchor="ctr">
                    <a:solidFill>
                      <a:schemeClr val="bg1">
                        <a:alpha val="20000"/>
                      </a:schemeClr>
                    </a:solidFill>
                  </a:tcPr>
                </a:tc>
                <a:tc>
                  <a:txBody>
                    <a:bodyPr/>
                    <a:lstStyle/>
                    <a:p>
                      <a:pPr lvl="0" algn="ctr">
                        <a:buNone/>
                      </a:pPr>
                      <a:r>
                        <a:rPr lang="en-GB" sz="1000" b="0">
                          <a:latin typeface="Arial"/>
                          <a:cs typeface="Arial"/>
                        </a:rPr>
                        <a:t>91.1%</a:t>
                      </a:r>
                    </a:p>
                    <a:p>
                      <a:pPr lvl="0" algn="ctr">
                        <a:buNone/>
                      </a:pPr>
                      <a:r>
                        <a:rPr lang="en-GB" sz="1000" b="0">
                          <a:latin typeface="Arial"/>
                          <a:cs typeface="Arial"/>
                        </a:rPr>
                        <a:t>achieved</a:t>
                      </a:r>
                    </a:p>
                  </a:txBody>
                  <a:tcPr anchor="ctr">
                    <a:solidFill>
                      <a:srgbClr val="92D050">
                        <a:alpha val="20000"/>
                      </a:srgbClr>
                    </a:solidFill>
                  </a:tcPr>
                </a:tc>
                <a:extLst>
                  <a:ext uri="{0D108BD9-81ED-4DB2-BD59-A6C34878D82A}">
                    <a16:rowId xmlns:a16="http://schemas.microsoft.com/office/drawing/2014/main" val="1867404819"/>
                  </a:ext>
                </a:extLst>
              </a:tr>
            </a:tbl>
          </a:graphicData>
        </a:graphic>
      </p:graphicFrame>
      <p:pic>
        <p:nvPicPr>
          <p:cNvPr id="5" name="Picture 4">
            <a:extLst>
              <a:ext uri="{FF2B5EF4-FFF2-40B4-BE49-F238E27FC236}">
                <a16:creationId xmlns:a16="http://schemas.microsoft.com/office/drawing/2014/main" id="{155390AD-0AF6-482A-B64C-34C67AB1C0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51304" y="1470065"/>
            <a:ext cx="4392882" cy="1839526"/>
          </a:xfrm>
          <a:prstGeom prst="rect">
            <a:avLst/>
          </a:prstGeom>
        </p:spPr>
      </p:pic>
      <p:pic>
        <p:nvPicPr>
          <p:cNvPr id="3" name="Picture 2">
            <a:extLst>
              <a:ext uri="{FF2B5EF4-FFF2-40B4-BE49-F238E27FC236}">
                <a16:creationId xmlns:a16="http://schemas.microsoft.com/office/drawing/2014/main" id="{DD581882-BDE6-419E-A52A-2D2DB0173A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51303" y="4102071"/>
            <a:ext cx="4392881" cy="1772950"/>
          </a:xfrm>
          <a:prstGeom prst="rect">
            <a:avLst/>
          </a:prstGeom>
        </p:spPr>
      </p:pic>
    </p:spTree>
    <p:extLst>
      <p:ext uri="{BB962C8B-B14F-4D97-AF65-F5344CB8AC3E}">
        <p14:creationId xmlns:p14="http://schemas.microsoft.com/office/powerpoint/2010/main" val="99646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Introduction to the Trust Strategy 2021-2026 </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4" name="Table 5">
            <a:extLst>
              <a:ext uri="{FF2B5EF4-FFF2-40B4-BE49-F238E27FC236}">
                <a16:creationId xmlns:a16="http://schemas.microsoft.com/office/drawing/2014/main" id="{89DF47B7-1542-43F0-A3FA-E544C89F22CC}"/>
              </a:ext>
            </a:extLst>
          </p:cNvPr>
          <p:cNvGraphicFramePr>
            <a:graphicFrameLocks noGrp="1"/>
          </p:cNvGraphicFramePr>
          <p:nvPr>
            <p:extLst>
              <p:ext uri="{D42A27DB-BD31-4B8C-83A1-F6EECF244321}">
                <p14:modId xmlns:p14="http://schemas.microsoft.com/office/powerpoint/2010/main" val="222186738"/>
              </p:ext>
            </p:extLst>
          </p:nvPr>
        </p:nvGraphicFramePr>
        <p:xfrm>
          <a:off x="263055" y="642948"/>
          <a:ext cx="8638992" cy="5236443"/>
        </p:xfrm>
        <a:graphic>
          <a:graphicData uri="http://schemas.openxmlformats.org/drawingml/2006/table">
            <a:tbl>
              <a:tblPr firstRow="1" bandRow="1">
                <a:tableStyleId>{5FD0F851-EC5A-4D38-B0AD-8093EC10F338}</a:tableStyleId>
              </a:tblPr>
              <a:tblGrid>
                <a:gridCol w="8638992">
                  <a:extLst>
                    <a:ext uri="{9D8B030D-6E8A-4147-A177-3AD203B41FA5}">
                      <a16:colId xmlns:a16="http://schemas.microsoft.com/office/drawing/2014/main" val="978586781"/>
                    </a:ext>
                  </a:extLst>
                </a:gridCol>
              </a:tblGrid>
              <a:tr h="268203">
                <a:tc>
                  <a:txBody>
                    <a:bodyPr/>
                    <a:lstStyle/>
                    <a:p>
                      <a:r>
                        <a:rPr lang="en-GB" sz="1000" b="1" i="0" u="none">
                          <a:latin typeface="Arial" panose="020B0604020202020204" pitchFamily="34" charset="0"/>
                          <a:cs typeface="Arial" panose="020B0604020202020204" pitchFamily="34" charset="0"/>
                        </a:rPr>
                        <a:t>Executive Summary: </a:t>
                      </a:r>
                      <a:r>
                        <a:rPr lang="en-GB" sz="1000" b="0" i="0" u="none">
                          <a:latin typeface="Arial" panose="020B0604020202020204" pitchFamily="34" charset="0"/>
                          <a:cs typeface="Arial" panose="020B0604020202020204" pitchFamily="34" charset="0"/>
                        </a:rPr>
                        <a:t>Martyn Ward, Director of Strategy and CIO</a:t>
                      </a:r>
                    </a:p>
                  </a:txBody>
                  <a:tcPr/>
                </a:tc>
                <a:extLst>
                  <a:ext uri="{0D108BD9-81ED-4DB2-BD59-A6C34878D82A}">
                    <a16:rowId xmlns:a16="http://schemas.microsoft.com/office/drawing/2014/main" val="711604409"/>
                  </a:ext>
                </a:extLst>
              </a:tr>
              <a:tr h="457377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1">
                          <a:latin typeface="Arial" panose="020B0604020202020204" pitchFamily="34" charset="0"/>
                          <a:ea typeface="Calibri" panose="020F0502020204030204" pitchFamily="34" charset="0"/>
                          <a:cs typeface="Arial" panose="020B0604020202020204" pitchFamily="34" charset="0"/>
                        </a:rPr>
                        <a:t>Introduction to the Trust Strategy 2021-26</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Oxford Health NHS Foundation Trust (OHFT, the Trust) has developed an </a:t>
                      </a:r>
                      <a:r>
                        <a:rPr lang="en-US" altLang="en-US" sz="1000" b="0" err="1">
                          <a:latin typeface="Arial" panose="020B0604020202020204" pitchFamily="34" charset="0"/>
                          <a:ea typeface="Calibri" panose="020F0502020204030204" pitchFamily="34" charset="0"/>
                          <a:cs typeface="Arial" panose="020B0604020202020204" pitchFamily="34" charset="0"/>
                        </a:rPr>
                        <a:t>organisational</a:t>
                      </a:r>
                      <a:r>
                        <a:rPr lang="en-US" altLang="en-US" sz="1000" b="0">
                          <a:latin typeface="Arial" panose="020B0604020202020204" pitchFamily="34" charset="0"/>
                          <a:ea typeface="Calibri" panose="020F0502020204030204" pitchFamily="34" charset="0"/>
                          <a:cs typeface="Arial" panose="020B0604020202020204" pitchFamily="34" charset="0"/>
                        </a:rPr>
                        <a:t> strategy for the five year period 2021-26. The aim of the strategy is to set the Trust’s long-term direction, guide decision-making and address strategic challenges – for example rising demand for and complexity of healthcare, recruiting and retaining a stable workforce, and ensuring sufficient resourcing. Following the publication of the 2021 NHS White Paper, the NHS is likely to change over the period of the strategy - shifting from a commissioner/provider model to one </a:t>
                      </a:r>
                      <a:r>
                        <a:rPr lang="en-US" altLang="en-US" sz="1000" b="0" err="1">
                          <a:latin typeface="Arial" panose="020B0604020202020204" pitchFamily="34" charset="0"/>
                          <a:ea typeface="Calibri" panose="020F0502020204030204" pitchFamily="34" charset="0"/>
                          <a:cs typeface="Arial" panose="020B0604020202020204" pitchFamily="34" charset="0"/>
                        </a:rPr>
                        <a:t>characterised</a:t>
                      </a:r>
                      <a:r>
                        <a:rPr lang="en-US" altLang="en-US" sz="1000" b="0">
                          <a:latin typeface="Arial" panose="020B0604020202020204" pitchFamily="34" charset="0"/>
                          <a:ea typeface="Calibri" panose="020F0502020204030204" pitchFamily="34" charset="0"/>
                          <a:cs typeface="Arial" panose="020B0604020202020204" pitchFamily="34" charset="0"/>
                        </a:rPr>
                        <a:t> more by system working and collaboration with healthcare partners (NHS, local authority, independent and third sector) focused on collectively improving overall population health and addressing health inequalities.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The Trust’s vision is Outstanding care by an outstanding team, complemented by the values of being Caring, Safe &amp; Excellent. Flowing from the vision and values are four strategic 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1.	Deliver the best possible care and outcomes (Quality)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2.	Be a great place to work (People)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3.	Make the best use of our resources and protect the environment (Sustainability)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4.	Become a leader in healthcare research and education (Research &amp; Education)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Key focus areas and Objective Key 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To move the strategy into a focus on delivery, each strategic objective has been developed into a set of key focus areas (workstream descriptors). The aim of the key focus areas is to identify priority activities and workstreams for the Trust over the coming years and to provide a bridge between the high-level ambitions of the strategic objectives and a set measures and metrics to track progress. Existing and new measures and metrics have been gathered and/or created using an Objective Key Results (OKRs) approach. OKRs allow for measurement of activities that contribute to key areas of focus and workstreams and will be reported to relevant Board committees and Board via an Integrated Performance Reporting approach.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While the key focus areas are intended to be fixed for the lifespan of this strategy, the OKRs can be updated and added to as required. To enable this, the OKRs are an appendix to the main Trust strategy document. This approach allows for a consistency of approach for the strategy but the flexibility to adapt the metrics used to measure progress. For example, a specific OKR may be achieved and can then be replaced with a new target.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This report reports delivery of the strategy and performance against the OKRs.  Supporting data and narrative is supplied where there is underperformance.</a:t>
                      </a: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301052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00243"/>
            <a:ext cx="8620434"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1: Quality; areas of underperformance</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3297458941"/>
              </p:ext>
            </p:extLst>
          </p:nvPr>
        </p:nvGraphicFramePr>
        <p:xfrm>
          <a:off x="262669" y="516156"/>
          <a:ext cx="4238129" cy="821215"/>
        </p:xfrm>
        <a:graphic>
          <a:graphicData uri="http://schemas.openxmlformats.org/drawingml/2006/table">
            <a:tbl>
              <a:tblPr firstRow="1" bandRow="1">
                <a:tableStyleId>{5FD0F851-EC5A-4D38-B0AD-8093EC10F338}</a:tableStyleId>
              </a:tblPr>
              <a:tblGrid>
                <a:gridCol w="2866650">
                  <a:extLst>
                    <a:ext uri="{9D8B030D-6E8A-4147-A177-3AD203B41FA5}">
                      <a16:colId xmlns:a16="http://schemas.microsoft.com/office/drawing/2014/main" val="978586781"/>
                    </a:ext>
                  </a:extLst>
                </a:gridCol>
                <a:gridCol w="720080">
                  <a:extLst>
                    <a:ext uri="{9D8B030D-6E8A-4147-A177-3AD203B41FA5}">
                      <a16:colId xmlns:a16="http://schemas.microsoft.com/office/drawing/2014/main" val="3791762586"/>
                    </a:ext>
                  </a:extLst>
                </a:gridCol>
                <a:gridCol w="651399">
                  <a:extLst>
                    <a:ext uri="{9D8B030D-6E8A-4147-A177-3AD203B41FA5}">
                      <a16:colId xmlns:a16="http://schemas.microsoft.com/office/drawing/2014/main" val="1797118576"/>
                    </a:ext>
                  </a:extLst>
                </a:gridCol>
              </a:tblGrid>
              <a:tr h="272575">
                <a:tc>
                  <a:txBody>
                    <a:bodyPr/>
                    <a:lstStyle/>
                    <a:p>
                      <a:r>
                        <a:rPr lang="en-GB" sz="1000" b="0" i="0" u="none">
                          <a:latin typeface="Arial" panose="020B0604020202020204" pitchFamily="34" charset="0"/>
                          <a:cs typeface="Arial" panose="020B0604020202020204" pitchFamily="34" charset="0"/>
                        </a:rPr>
                        <a:t>Objective Key Result (OKR)</a:t>
                      </a:r>
                    </a:p>
                  </a:txBody>
                  <a:tcPr/>
                </a:tc>
                <a:tc>
                  <a:txBody>
                    <a:bodyPr/>
                    <a:lstStyle/>
                    <a:p>
                      <a:r>
                        <a:rPr lang="en-GB" sz="1000" b="0" u="none">
                          <a:latin typeface="Arial" panose="020B0604020202020204" pitchFamily="34" charset="0"/>
                          <a:cs typeface="Arial" panose="020B0604020202020204" pitchFamily="34" charset="0"/>
                        </a:rPr>
                        <a:t>Target</a:t>
                      </a:r>
                      <a:endParaRPr lang="en-GB" sz="1000" b="0" i="0" u="none">
                        <a:latin typeface="Arial" panose="020B0604020202020204" pitchFamily="34" charset="0"/>
                        <a:cs typeface="Arial" panose="020B0604020202020204" pitchFamily="34" charset="0"/>
                      </a:endParaRPr>
                    </a:p>
                  </a:txBody>
                  <a:tcPr/>
                </a:tc>
                <a:tc>
                  <a:txBody>
                    <a:bodyPr/>
                    <a:lstStyle/>
                    <a:p>
                      <a:r>
                        <a:rPr lang="en-GB" sz="1000" b="0" i="0" u="none">
                          <a:latin typeface="Arial" panose="020B0604020202020204" pitchFamily="34" charset="0"/>
                          <a:cs typeface="Arial" panose="020B0604020202020204" pitchFamily="34" charset="0"/>
                        </a:rPr>
                        <a:t>Actual</a:t>
                      </a:r>
                    </a:p>
                  </a:txBody>
                  <a:tcPr/>
                </a:tc>
                <a:extLst>
                  <a:ext uri="{0D108BD9-81ED-4DB2-BD59-A6C34878D82A}">
                    <a16:rowId xmlns:a16="http://schemas.microsoft.com/office/drawing/2014/main" val="711604409"/>
                  </a:ext>
                </a:extLst>
              </a:tr>
              <a:tr h="0">
                <a:tc>
                  <a:txBody>
                    <a:bodyPr/>
                    <a:lstStyle/>
                    <a:p>
                      <a:r>
                        <a:rPr lang="en-US" sz="1000" b="0" kern="1200">
                          <a:solidFill>
                            <a:schemeClr val="tx1"/>
                          </a:solidFill>
                          <a:latin typeface="Arial" panose="020B0604020202020204" pitchFamily="34" charset="0"/>
                          <a:ea typeface="+mn-ea"/>
                          <a:cs typeface="Arial" panose="020B0604020202020204" pitchFamily="34" charset="0"/>
                        </a:rPr>
                        <a:t>(1g) Evidence patients have been involved in creating their care plan (bi-monthly clinical audit)</a:t>
                      </a:r>
                      <a:endParaRPr lang="en-GB" sz="1000" b="1">
                        <a:latin typeface="Arial" panose="020B0604020202020204" pitchFamily="34" charset="0"/>
                        <a:cs typeface="Arial" panose="020B0604020202020204" pitchFamily="34" charset="0"/>
                      </a:endParaRPr>
                    </a:p>
                  </a:txBody>
                  <a:tcPr/>
                </a:tc>
                <a:tc>
                  <a:txBody>
                    <a:bodyPr/>
                    <a:lstStyle/>
                    <a:p>
                      <a:pPr algn="ctr"/>
                      <a:r>
                        <a:rPr lang="en-GB" sz="1000" b="0">
                          <a:latin typeface="Arial" panose="020B0604020202020204" pitchFamily="34" charset="0"/>
                          <a:cs typeface="Arial" panose="020B0604020202020204" pitchFamily="34" charset="0"/>
                        </a:rPr>
                        <a:t>95%</a:t>
                      </a:r>
                    </a:p>
                  </a:txBody>
                  <a:tcPr anchor="ctr">
                    <a:solidFill>
                      <a:schemeClr val="bg1">
                        <a:alpha val="20000"/>
                      </a:schemeClr>
                    </a:solidFill>
                  </a:tcPr>
                </a:tc>
                <a:tc>
                  <a:txBody>
                    <a:bodyPr/>
                    <a:lstStyle/>
                    <a:p>
                      <a:pPr algn="ctr"/>
                      <a:r>
                        <a:rPr lang="en-GB" sz="1000" b="0">
                          <a:latin typeface="Arial" panose="020B0604020202020204" pitchFamily="34" charset="0"/>
                          <a:cs typeface="Arial" panose="020B0604020202020204" pitchFamily="34" charset="0"/>
                        </a:rPr>
                        <a:t>92%</a:t>
                      </a:r>
                    </a:p>
                  </a:txBody>
                  <a:tcPr anchor="ctr">
                    <a:solidFill>
                      <a:srgbClr val="FFC000">
                        <a:alpha val="20000"/>
                      </a:srgbClr>
                    </a:solidFill>
                  </a:tcPr>
                </a:tc>
                <a:extLst>
                  <a:ext uri="{0D108BD9-81ED-4DB2-BD59-A6C34878D82A}">
                    <a16:rowId xmlns:a16="http://schemas.microsoft.com/office/drawing/2014/main" val="246101900"/>
                  </a:ext>
                </a:extLst>
              </a:tr>
            </a:tbl>
          </a:graphicData>
        </a:graphic>
      </p:graphicFrame>
      <p:graphicFrame>
        <p:nvGraphicFramePr>
          <p:cNvPr id="7" name="Table 6">
            <a:extLst>
              <a:ext uri="{FF2B5EF4-FFF2-40B4-BE49-F238E27FC236}">
                <a16:creationId xmlns:a16="http://schemas.microsoft.com/office/drawing/2014/main" id="{22C7B92F-4983-4809-B216-87159F7CC492}"/>
              </a:ext>
            </a:extLst>
          </p:cNvPr>
          <p:cNvGraphicFramePr>
            <a:graphicFrameLocks noGrp="1"/>
          </p:cNvGraphicFramePr>
          <p:nvPr>
            <p:extLst>
              <p:ext uri="{D42A27DB-BD31-4B8C-83A1-F6EECF244321}">
                <p14:modId xmlns:p14="http://schemas.microsoft.com/office/powerpoint/2010/main" val="762916772"/>
              </p:ext>
            </p:extLst>
          </p:nvPr>
        </p:nvGraphicFramePr>
        <p:xfrm>
          <a:off x="4610737" y="513838"/>
          <a:ext cx="4270594" cy="5364480"/>
        </p:xfrm>
        <a:graphic>
          <a:graphicData uri="http://schemas.openxmlformats.org/drawingml/2006/table">
            <a:tbl>
              <a:tblPr firstRow="1" bandRow="1">
                <a:tableStyleId>{5FD0F851-EC5A-4D38-B0AD-8093EC10F338}</a:tableStyleId>
              </a:tblPr>
              <a:tblGrid>
                <a:gridCol w="4270594">
                  <a:extLst>
                    <a:ext uri="{9D8B030D-6E8A-4147-A177-3AD203B41FA5}">
                      <a16:colId xmlns:a16="http://schemas.microsoft.com/office/drawing/2014/main" val="1178387086"/>
                    </a:ext>
                  </a:extLst>
                </a:gridCol>
              </a:tblGrid>
              <a:tr h="218140">
                <a:tc>
                  <a:txBody>
                    <a:bodyPr/>
                    <a:lstStyle/>
                    <a:p>
                      <a:r>
                        <a:rPr lang="en-GB" sz="1000" b="1" u="none">
                          <a:latin typeface="Arial" panose="020B0604020202020204" pitchFamily="34" charset="0"/>
                          <a:cs typeface="Arial" panose="020B0604020202020204" pitchFamily="34" charset="0"/>
                        </a:rPr>
                        <a:t>Executive Director commentary: </a:t>
                      </a:r>
                      <a:r>
                        <a:rPr lang="en-GB" sz="1000" b="0" u="none">
                          <a:latin typeface="Arial" panose="020B0604020202020204" pitchFamily="34" charset="0"/>
                          <a:cs typeface="Arial" panose="020B0604020202020204" pitchFamily="34" charset="0"/>
                        </a:rPr>
                        <a:t>Marie Crofts, Chief Nurse</a:t>
                      </a:r>
                      <a:endParaRPr lang="en-GB" sz="1000" b="0" i="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1604409"/>
                  </a:ext>
                </a:extLst>
              </a:tr>
              <a:tr h="4580948">
                <a:tc>
                  <a:txBody>
                    <a:bodyPr/>
                    <a:lstStyle/>
                    <a:p>
                      <a:pPr marL="0" indent="0" algn="l" defTabSz="914400" rtl="0" eaLnBrk="1" latinLnBrk="0" hangingPunct="1">
                        <a:buFont typeface="Arial" panose="020B0604020202020204" pitchFamily="34" charset="0"/>
                        <a:buNone/>
                      </a:pPr>
                      <a:r>
                        <a:rPr lang="en-GB" sz="1000" b="1" kern="1200">
                          <a:solidFill>
                            <a:srgbClr val="0D0D0D"/>
                          </a:solidFill>
                          <a:latin typeface="Arial" panose="020B0604020202020204" pitchFamily="34" charset="0"/>
                          <a:ea typeface="+mn-ea"/>
                          <a:cs typeface="Arial" panose="020B0604020202020204" pitchFamily="34" charset="0"/>
                        </a:rPr>
                        <a:t>Context</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kern="1200">
                          <a:solidFill>
                            <a:srgbClr val="0D0D0D"/>
                          </a:solidFill>
                          <a:latin typeface="Arial" panose="020B0604020202020204" pitchFamily="34" charset="0"/>
                          <a:ea typeface="+mn-ea"/>
                          <a:cs typeface="Arial" panose="020B0604020202020204" pitchFamily="34" charset="0"/>
                        </a:rPr>
                        <a:t>The information reported is from the relevant clinical audits completed in Jan or Feb 22. In this report the information is taken from the</a:t>
                      </a:r>
                      <a:r>
                        <a:rPr lang="en-GB" sz="1000" u="sng" kern="1200">
                          <a:solidFill>
                            <a:srgbClr val="0D0D0D"/>
                          </a:solidFill>
                          <a:latin typeface="Arial" panose="020B0604020202020204" pitchFamily="34" charset="0"/>
                          <a:ea typeface="+mn-ea"/>
                          <a:cs typeface="Arial" panose="020B0604020202020204" pitchFamily="34" charset="0"/>
                        </a:rPr>
                        <a:t> mental health inpatient essential standards (n=88 records)</a:t>
                      </a:r>
                      <a:r>
                        <a:rPr lang="en-GB" sz="1000" kern="1200">
                          <a:solidFill>
                            <a:srgbClr val="0D0D0D"/>
                          </a:solidFill>
                          <a:latin typeface="Arial" panose="020B0604020202020204" pitchFamily="34" charset="0"/>
                          <a:ea typeface="+mn-ea"/>
                          <a:cs typeface="Arial" panose="020B0604020202020204" pitchFamily="34" charset="0"/>
                        </a:rPr>
                        <a:t>.</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kern="1200">
                        <a:solidFill>
                          <a:srgbClr val="0D0D0D"/>
                        </a:solidFill>
                        <a:latin typeface="Arial" panose="020B0604020202020204" pitchFamily="34" charset="0"/>
                        <a:ea typeface="+mn-ea"/>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kern="1200">
                          <a:solidFill>
                            <a:schemeClr val="tx1"/>
                          </a:solidFill>
                          <a:effectLst/>
                          <a:latin typeface="Arial" panose="020B0604020202020204" pitchFamily="34" charset="0"/>
                          <a:ea typeface="+mn-ea"/>
                          <a:cs typeface="Arial" panose="020B0604020202020204" pitchFamily="34" charset="0"/>
                        </a:rPr>
                        <a:t>This area for improvement is also identified as a theme in concerns/ complaints, feedback from local surveys and the results from the 2021 national patient survey.</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GB" sz="1000" b="1" kern="1200">
                        <a:solidFill>
                          <a:schemeClr val="tx1"/>
                        </a:solidFill>
                        <a:effectLst/>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r>
                        <a:rPr lang="en-GB" sz="1000" b="1" kern="1200">
                          <a:solidFill>
                            <a:srgbClr val="0D0D0D"/>
                          </a:solidFill>
                          <a:latin typeface="Arial" panose="020B0604020202020204" pitchFamily="34" charset="0"/>
                          <a:ea typeface="+mn-ea"/>
                          <a:cs typeface="Arial" panose="020B0604020202020204" pitchFamily="34" charset="0"/>
                        </a:rPr>
                        <a:t>The risk or issue</a:t>
                      </a:r>
                    </a:p>
                    <a:p>
                      <a:pPr marL="0" indent="0" algn="l" defTabSz="914400" rtl="0" eaLnBrk="1" latinLnBrk="0" hangingPunct="1">
                        <a:buFont typeface="Arial" panose="020B0604020202020204" pitchFamily="34" charset="0"/>
                        <a:buNone/>
                      </a:pPr>
                      <a:r>
                        <a:rPr lang="en-GB" sz="1000" kern="1200">
                          <a:solidFill>
                            <a:srgbClr val="0D0D0D"/>
                          </a:solidFill>
                          <a:latin typeface="Arial" panose="020B0604020202020204" pitchFamily="34" charset="0"/>
                          <a:ea typeface="+mn-ea"/>
                          <a:cs typeface="Arial" panose="020B0604020202020204" pitchFamily="34" charset="0"/>
                        </a:rPr>
                        <a:t>Patients are not always being involved in their plan of care impacting on their experience and outcomes.</a:t>
                      </a:r>
                    </a:p>
                    <a:p>
                      <a:pPr marL="0" indent="0" algn="l" defTabSz="914400" rtl="0" eaLnBrk="1" latinLnBrk="0" hangingPunct="1">
                        <a:buFont typeface="Arial" panose="020B0604020202020204" pitchFamily="34" charset="0"/>
                        <a:buNone/>
                      </a:pPr>
                      <a:endParaRPr lang="en-GB" sz="1000" b="1" kern="1200">
                        <a:solidFill>
                          <a:srgbClr val="0D0D0D"/>
                        </a:solidFill>
                        <a:latin typeface="Arial" panose="020B0604020202020204" pitchFamily="34" charset="0"/>
                        <a:ea typeface="+mn-ea"/>
                        <a:cs typeface="Arial" panose="020B0604020202020204" pitchFamily="34" charset="0"/>
                      </a:endParaRPr>
                    </a:p>
                    <a:p>
                      <a:pPr marL="0" indent="0" algn="l" defTabSz="914400" rtl="0" eaLnBrk="1" latinLnBrk="0" hangingPunct="1">
                        <a:buFont typeface="Arial" panose="020B0604020202020204" pitchFamily="34" charset="0"/>
                        <a:buNone/>
                      </a:pPr>
                      <a:r>
                        <a:rPr lang="en-GB" sz="1000" b="1" kern="1200">
                          <a:solidFill>
                            <a:srgbClr val="0D0D0D"/>
                          </a:solidFill>
                          <a:latin typeface="Arial" panose="020B0604020202020204" pitchFamily="34" charset="0"/>
                          <a:ea typeface="+mn-ea"/>
                          <a:cs typeface="Arial" panose="020B0604020202020204" pitchFamily="34" charset="0"/>
                        </a:rPr>
                        <a:t>The plan or mitigation</a:t>
                      </a:r>
                    </a:p>
                    <a:p>
                      <a:pPr marL="171450" lvl="0" indent="-171450">
                        <a:buFontTx/>
                        <a:buChar char="-"/>
                      </a:pPr>
                      <a:r>
                        <a:rPr lang="en-GB" sz="1000" kern="1200">
                          <a:solidFill>
                            <a:schemeClr val="tx1"/>
                          </a:solidFill>
                          <a:effectLst/>
                          <a:latin typeface="Arial" panose="020B0604020202020204" pitchFamily="34" charset="0"/>
                          <a:ea typeface="+mn-ea"/>
                          <a:cs typeface="Arial" panose="020B0604020202020204" pitchFamily="34" charset="0"/>
                        </a:rPr>
                        <a:t>Peer support workers and new paid roles for people with a lived experience are being increased to start to change and challenge how we approach working with patients. Achieving provider status to deliver HEE peer support training will help achieve our aim. </a:t>
                      </a:r>
                    </a:p>
                    <a:p>
                      <a:pPr marL="171450" lvl="0" indent="-171450">
                        <a:buFontTx/>
                        <a:buChar char="-"/>
                      </a:pPr>
                      <a:r>
                        <a:rPr lang="en-GB" sz="1000" kern="1200">
                          <a:solidFill>
                            <a:schemeClr val="tx1"/>
                          </a:solidFill>
                          <a:effectLst/>
                          <a:latin typeface="Arial" panose="020B0604020202020204" pitchFamily="34" charset="0"/>
                          <a:ea typeface="+mn-ea"/>
                          <a:cs typeface="Arial" panose="020B0604020202020204" pitchFamily="34" charset="0"/>
                        </a:rPr>
                        <a:t>Experts are being more involved in QI and transformation work to help improve the services and care provided.</a:t>
                      </a:r>
                    </a:p>
                    <a:p>
                      <a:pPr marL="171450" lvl="0" indent="-171450">
                        <a:buFontTx/>
                        <a:buChar char="-"/>
                      </a:pPr>
                      <a:r>
                        <a:rPr lang="en-GB" sz="1000" kern="1200">
                          <a:solidFill>
                            <a:schemeClr val="tx1"/>
                          </a:solidFill>
                          <a:effectLst/>
                          <a:latin typeface="Arial" panose="020B0604020202020204" pitchFamily="34" charset="0"/>
                          <a:ea typeface="+mn-ea"/>
                          <a:cs typeface="Arial" panose="020B0604020202020204" pitchFamily="34" charset="0"/>
                        </a:rPr>
                        <a:t>The use of Patient Reported Outcome Measures are being expanded across the mental health teams.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kern="1200">
                          <a:solidFill>
                            <a:schemeClr val="tx1"/>
                          </a:solidFill>
                          <a:effectLst/>
                          <a:latin typeface="Arial" panose="020B0604020202020204" pitchFamily="34" charset="0"/>
                          <a:ea typeface="+mn-ea"/>
                          <a:cs typeface="Arial" panose="020B0604020202020204" pitchFamily="34" charset="0"/>
                        </a:rPr>
                        <a:t>Specific QI projects are underway include;</a:t>
                      </a:r>
                    </a:p>
                    <a:p>
                      <a:pPr marL="452438" lvl="0" indent="-171450">
                        <a:buFont typeface="Courier New" panose="02070309020205020404" pitchFamily="49" charset="0"/>
                        <a:buChar char="o"/>
                      </a:pPr>
                      <a:r>
                        <a:rPr lang="en-GB" sz="1000" kern="1200">
                          <a:solidFill>
                            <a:schemeClr val="tx1"/>
                          </a:solidFill>
                          <a:effectLst/>
                          <a:latin typeface="Arial" panose="020B0604020202020204" pitchFamily="34" charset="0"/>
                          <a:ea typeface="+mn-ea"/>
                          <a:cs typeface="Arial" panose="020B0604020202020204" pitchFamily="34" charset="0"/>
                        </a:rPr>
                        <a:t>CAMHS staff working with young people to develop a care plan template that is more accessible and focuses on their needs and goals. This is being rolled out across all Counties.</a:t>
                      </a:r>
                    </a:p>
                    <a:p>
                      <a:pPr marL="452438" lvl="0" indent="-171450">
                        <a:buFont typeface="Courier New" panose="02070309020205020404" pitchFamily="49" charset="0"/>
                        <a:buChar char="o"/>
                      </a:pPr>
                      <a:r>
                        <a:rPr lang="en-GB" sz="1000" kern="1200">
                          <a:solidFill>
                            <a:schemeClr val="tx1"/>
                          </a:solidFill>
                          <a:effectLst/>
                          <a:latin typeface="Arial" panose="020B0604020202020204" pitchFamily="34" charset="0"/>
                          <a:ea typeface="+mn-ea"/>
                          <a:cs typeface="Arial" panose="020B0604020202020204" pitchFamily="34" charset="0"/>
                        </a:rPr>
                        <a:t>QI patient centred care in community hospital wards</a:t>
                      </a:r>
                    </a:p>
                    <a:p>
                      <a:pPr marL="452438" lvl="0" indent="-171450">
                        <a:buFont typeface="Courier New" panose="02070309020205020404" pitchFamily="49" charset="0"/>
                        <a:buChar char="o"/>
                      </a:pPr>
                      <a:r>
                        <a:rPr lang="en-GB" sz="1000" kern="1200">
                          <a:solidFill>
                            <a:schemeClr val="tx1"/>
                          </a:solidFill>
                          <a:effectLst/>
                          <a:latin typeface="Arial" panose="020B0604020202020204" pitchFamily="34" charset="0"/>
                          <a:ea typeface="+mn-ea"/>
                          <a:cs typeface="Arial" panose="020B0604020202020204" pitchFamily="34" charset="0"/>
                        </a:rPr>
                        <a:t>Improving pre-appointment planning in Dental services and information for patients with autism so that they can be more involved.</a:t>
                      </a:r>
                    </a:p>
                    <a:p>
                      <a:pPr marL="452438" lvl="0" indent="-171450">
                        <a:buFont typeface="Courier New" panose="02070309020205020404" pitchFamily="49" charset="0"/>
                        <a:buChar char="o"/>
                      </a:pPr>
                      <a:r>
                        <a:rPr lang="en-GB" sz="1000" kern="1200">
                          <a:solidFill>
                            <a:schemeClr val="tx1"/>
                          </a:solidFill>
                          <a:effectLst/>
                          <a:latin typeface="Arial" panose="020B0604020202020204" pitchFamily="34" charset="0"/>
                          <a:ea typeface="+mn-ea"/>
                          <a:cs typeface="Arial" panose="020B0604020202020204" pitchFamily="34" charset="0"/>
                        </a:rPr>
                        <a:t>Collaborative care planning with patients embracing the use of digital technology, piloting in an AMHT and CMHT</a:t>
                      </a:r>
                    </a:p>
                    <a:p>
                      <a:pPr marL="452438"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000" kern="1200">
                          <a:solidFill>
                            <a:schemeClr val="tx1"/>
                          </a:solidFill>
                          <a:effectLst/>
                          <a:latin typeface="Arial" panose="020B0604020202020204" pitchFamily="34" charset="0"/>
                          <a:ea typeface="+mn-ea"/>
                          <a:cs typeface="Arial" panose="020B0604020202020204" pitchFamily="34" charset="0"/>
                        </a:rPr>
                        <a:t>Forensic services are working on needs led care planning</a:t>
                      </a:r>
                      <a:endParaRPr lang="en-GB" sz="1000" b="1" kern="120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813360412"/>
                  </a:ext>
                </a:extLst>
              </a:tr>
            </a:tbl>
          </a:graphicData>
        </a:graphic>
      </p:graphicFrame>
      <p:pic>
        <p:nvPicPr>
          <p:cNvPr id="3" name="Picture 2">
            <a:extLst>
              <a:ext uri="{FF2B5EF4-FFF2-40B4-BE49-F238E27FC236}">
                <a16:creationId xmlns:a16="http://schemas.microsoft.com/office/drawing/2014/main" id="{7097F568-8593-4573-A60F-4138D806AC38}"/>
              </a:ext>
            </a:extLst>
          </p:cNvPr>
          <p:cNvPicPr>
            <a:picLocks noChangeAspect="1"/>
          </p:cNvPicPr>
          <p:nvPr/>
        </p:nvPicPr>
        <p:blipFill>
          <a:blip r:embed="rId2"/>
          <a:stretch>
            <a:fillRect/>
          </a:stretch>
        </p:blipFill>
        <p:spPr>
          <a:xfrm>
            <a:off x="262669" y="1337371"/>
            <a:ext cx="4217027" cy="2269104"/>
          </a:xfrm>
          <a:prstGeom prst="rect">
            <a:avLst/>
          </a:prstGeom>
        </p:spPr>
      </p:pic>
    </p:spTree>
    <p:extLst>
      <p:ext uri="{BB962C8B-B14F-4D97-AF65-F5344CB8AC3E}">
        <p14:creationId xmlns:p14="http://schemas.microsoft.com/office/powerpoint/2010/main" val="117684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B0E835-4F7E-413C-AB58-B3E4C7551A1A}"/>
              </a:ext>
            </a:extLst>
          </p:cNvPr>
          <p:cNvSpPr>
            <a:spLocks/>
          </p:cNvSpPr>
          <p:nvPr/>
        </p:nvSpPr>
        <p:spPr>
          <a:xfrm>
            <a:off x="251304" y="145083"/>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1: Quality – areas of underperformance</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F8D8A67C-502A-4416-B451-9F3FBA7C7D6E}"/>
              </a:ext>
            </a:extLst>
          </p:cNvPr>
          <p:cNvGraphicFramePr>
            <a:graphicFrameLocks noGrp="1"/>
          </p:cNvGraphicFramePr>
          <p:nvPr>
            <p:extLst>
              <p:ext uri="{D42A27DB-BD31-4B8C-83A1-F6EECF244321}">
                <p14:modId xmlns:p14="http://schemas.microsoft.com/office/powerpoint/2010/main" val="1297088694"/>
              </p:ext>
            </p:extLst>
          </p:nvPr>
        </p:nvGraphicFramePr>
        <p:xfrm>
          <a:off x="251304" y="557795"/>
          <a:ext cx="8469908" cy="640080"/>
        </p:xfrm>
        <a:graphic>
          <a:graphicData uri="http://schemas.openxmlformats.org/drawingml/2006/table">
            <a:tbl>
              <a:tblPr firstRow="1" bandRow="1">
                <a:tableStyleId>{5FD0F851-EC5A-4D38-B0AD-8093EC10F338}</a:tableStyleId>
              </a:tblPr>
              <a:tblGrid>
                <a:gridCol w="5790158">
                  <a:extLst>
                    <a:ext uri="{9D8B030D-6E8A-4147-A177-3AD203B41FA5}">
                      <a16:colId xmlns:a16="http://schemas.microsoft.com/office/drawing/2014/main" val="978586781"/>
                    </a:ext>
                  </a:extLst>
                </a:gridCol>
                <a:gridCol w="1262244">
                  <a:extLst>
                    <a:ext uri="{9D8B030D-6E8A-4147-A177-3AD203B41FA5}">
                      <a16:colId xmlns:a16="http://schemas.microsoft.com/office/drawing/2014/main" val="3791762586"/>
                    </a:ext>
                  </a:extLst>
                </a:gridCol>
                <a:gridCol w="1417506">
                  <a:extLst>
                    <a:ext uri="{9D8B030D-6E8A-4147-A177-3AD203B41FA5}">
                      <a16:colId xmlns:a16="http://schemas.microsoft.com/office/drawing/2014/main" val="1810346815"/>
                    </a:ext>
                  </a:extLst>
                </a:gridCol>
              </a:tblGrid>
              <a:tr h="228396">
                <a:tc>
                  <a:txBody>
                    <a:bodyPr/>
                    <a:lstStyle/>
                    <a:p>
                      <a:r>
                        <a:rPr lang="en-GB" sz="1000" b="1" i="0" u="none">
                          <a:latin typeface="Arial" panose="020B0604020202020204" pitchFamily="34" charset="0"/>
                          <a:cs typeface="Arial" panose="020B0604020202020204" pitchFamily="34" charset="0"/>
                        </a:rPr>
                        <a:t>Objective Key Result (OKR)</a:t>
                      </a:r>
                    </a:p>
                  </a:txBody>
                  <a:tcPr/>
                </a:tc>
                <a:tc>
                  <a:txBody>
                    <a:bodyPr/>
                    <a:lstStyle/>
                    <a:p>
                      <a:pPr lvl="0">
                        <a:buNone/>
                      </a:pPr>
                      <a:r>
                        <a:rPr lang="en-GB" sz="1000" b="0" u="none">
                          <a:latin typeface="Arial"/>
                          <a:cs typeface="Arial"/>
                        </a:rPr>
                        <a:t>Target</a:t>
                      </a:r>
                      <a:endParaRPr lang="en-GB" sz="1000" b="0" i="0" u="none">
                        <a:latin typeface="Arial"/>
                        <a:cs typeface="Arial"/>
                      </a:endParaRPr>
                    </a:p>
                  </a:txBody>
                  <a:tcPr/>
                </a:tc>
                <a:tc>
                  <a:txBody>
                    <a:bodyPr/>
                    <a:lstStyle/>
                    <a:p>
                      <a:pPr lvl="0">
                        <a:buNone/>
                      </a:pPr>
                      <a:r>
                        <a:rPr lang="en-GB" sz="1000" b="0" i="0" u="none">
                          <a:latin typeface="Arial"/>
                          <a:cs typeface="Arial"/>
                        </a:rPr>
                        <a:t>Actual</a:t>
                      </a:r>
                      <a:endParaRPr lang="en-US"/>
                    </a:p>
                  </a:txBody>
                  <a:tcPr/>
                </a:tc>
                <a:extLst>
                  <a:ext uri="{0D108BD9-81ED-4DB2-BD59-A6C34878D82A}">
                    <a16:rowId xmlns:a16="http://schemas.microsoft.com/office/drawing/2014/main" val="711604409"/>
                  </a:ext>
                </a:extLst>
              </a:tr>
              <a:tr h="203952">
                <a:tc>
                  <a:txBody>
                    <a:bodyPr/>
                    <a:lstStyle/>
                    <a:p>
                      <a:pPr marL="0" marR="0" lvl="0" indent="0" algn="l" rtl="0" eaLnBrk="1" fontAlgn="auto" latinLnBrk="0" hangingPunct="1">
                        <a:lnSpc>
                          <a:spcPct val="100000"/>
                        </a:lnSpc>
                        <a:spcBef>
                          <a:spcPts val="0"/>
                        </a:spcBef>
                        <a:spcAft>
                          <a:spcPts val="0"/>
                        </a:spcAft>
                        <a:buClrTx/>
                        <a:buSzTx/>
                        <a:buFontTx/>
                        <a:buNone/>
                      </a:pPr>
                      <a:r>
                        <a:rPr lang="en-US" sz="1000" b="0" kern="1200">
                          <a:solidFill>
                            <a:schemeClr val="tx1"/>
                          </a:solidFill>
                          <a:latin typeface="Arial" panose="020B0604020202020204" pitchFamily="34" charset="0"/>
                          <a:ea typeface="+mn-ea"/>
                          <a:cs typeface="Arial" panose="020B0604020202020204" pitchFamily="34" charset="0"/>
                        </a:rPr>
                        <a:t>(1h) </a:t>
                      </a:r>
                      <a:r>
                        <a:rPr lang="en-US" sz="1000" b="0" kern="1200">
                          <a:solidFill>
                            <a:schemeClr val="tx1"/>
                          </a:solidFill>
                          <a:latin typeface="Arial"/>
                          <a:ea typeface="+mn-ea"/>
                          <a:cs typeface="Arial"/>
                        </a:rPr>
                        <a:t>30% of clinical staff in non-learning disability services have completed internal eLearning on autism</a:t>
                      </a:r>
                      <a:endParaRPr lang="en-US" sz="1000" b="1">
                        <a:latin typeface="Arial"/>
                        <a:cs typeface="Arial"/>
                      </a:endParaRPr>
                    </a:p>
                  </a:txBody>
                  <a:tcPr/>
                </a:tc>
                <a:tc>
                  <a:txBody>
                    <a:bodyPr/>
                    <a:lstStyle/>
                    <a:p>
                      <a:pPr lvl="0" algn="ctr">
                        <a:buNone/>
                      </a:pPr>
                      <a:r>
                        <a:rPr lang="en-GB" sz="1000" b="0">
                          <a:latin typeface="Arial"/>
                          <a:cs typeface="Arial"/>
                        </a:rPr>
                        <a:t>30% year end</a:t>
                      </a:r>
                      <a:endParaRPr lang="en-US"/>
                    </a:p>
                  </a:txBody>
                  <a:tcPr anchor="ctr">
                    <a:solidFill>
                      <a:schemeClr val="bg1">
                        <a:alpha val="20000"/>
                      </a:schemeClr>
                    </a:solidFill>
                  </a:tcPr>
                </a:tc>
                <a:tc>
                  <a:txBody>
                    <a:bodyPr/>
                    <a:lstStyle/>
                    <a:p>
                      <a:pPr lvl="0" algn="ctr">
                        <a:buNone/>
                      </a:pPr>
                      <a:r>
                        <a:rPr lang="en-GB" sz="1000" b="0">
                          <a:latin typeface="Arial"/>
                          <a:cs typeface="Arial"/>
                        </a:rPr>
                        <a:t>See narrative</a:t>
                      </a:r>
                    </a:p>
                  </a:txBody>
                  <a:tcPr anchor="ctr">
                    <a:solidFill>
                      <a:srgbClr val="F82A08">
                        <a:alpha val="20000"/>
                      </a:srgbClr>
                    </a:solidFill>
                  </a:tcPr>
                </a:tc>
                <a:extLst>
                  <a:ext uri="{0D108BD9-81ED-4DB2-BD59-A6C34878D82A}">
                    <a16:rowId xmlns:a16="http://schemas.microsoft.com/office/drawing/2014/main" val="1867404819"/>
                  </a:ext>
                </a:extLst>
              </a:tr>
            </a:tbl>
          </a:graphicData>
        </a:graphic>
      </p:graphicFrame>
      <p:graphicFrame>
        <p:nvGraphicFramePr>
          <p:cNvPr id="6" name="Table 5">
            <a:extLst>
              <a:ext uri="{FF2B5EF4-FFF2-40B4-BE49-F238E27FC236}">
                <a16:creationId xmlns:a16="http://schemas.microsoft.com/office/drawing/2014/main" id="{6D521F64-178F-40C5-8ABF-4A4F45B540B3}"/>
              </a:ext>
            </a:extLst>
          </p:cNvPr>
          <p:cNvGraphicFramePr>
            <a:graphicFrameLocks noGrp="1"/>
          </p:cNvGraphicFramePr>
          <p:nvPr>
            <p:extLst>
              <p:ext uri="{D42A27DB-BD31-4B8C-83A1-F6EECF244321}">
                <p14:modId xmlns:p14="http://schemas.microsoft.com/office/powerpoint/2010/main" val="2323091124"/>
              </p:ext>
            </p:extLst>
          </p:nvPr>
        </p:nvGraphicFramePr>
        <p:xfrm>
          <a:off x="251304" y="1399547"/>
          <a:ext cx="8469908" cy="4457620"/>
        </p:xfrm>
        <a:graphic>
          <a:graphicData uri="http://schemas.openxmlformats.org/drawingml/2006/table">
            <a:tbl>
              <a:tblPr firstRow="1" bandRow="1">
                <a:tableStyleId>{5FD0F851-EC5A-4D38-B0AD-8093EC10F338}</a:tableStyleId>
              </a:tblPr>
              <a:tblGrid>
                <a:gridCol w="8469908">
                  <a:extLst>
                    <a:ext uri="{9D8B030D-6E8A-4147-A177-3AD203B41FA5}">
                      <a16:colId xmlns:a16="http://schemas.microsoft.com/office/drawing/2014/main" val="1178387086"/>
                    </a:ext>
                  </a:extLst>
                </a:gridCol>
              </a:tblGrid>
              <a:tr h="251380">
                <a:tc>
                  <a:txBody>
                    <a:bodyPr/>
                    <a:lstStyle/>
                    <a:p>
                      <a:r>
                        <a:rPr lang="en-GB" sz="1000" b="1" u="none">
                          <a:latin typeface="Arial"/>
                          <a:cs typeface="Arial"/>
                        </a:rPr>
                        <a:t>Executive Director commentary: </a:t>
                      </a:r>
                      <a:r>
                        <a:rPr lang="en-GB" sz="1000" b="0" u="none">
                          <a:latin typeface="Arial"/>
                          <a:cs typeface="Arial"/>
                        </a:rPr>
                        <a:t>Marie Crofts, Chief Nurse</a:t>
                      </a:r>
                      <a:endParaRPr lang="en-GB" sz="1000" b="0" i="0" u="none">
                        <a:latin typeface="Arial"/>
                        <a:cs typeface="Arial"/>
                      </a:endParaRPr>
                    </a:p>
                  </a:txBody>
                  <a:tcPr/>
                </a:tc>
                <a:extLst>
                  <a:ext uri="{0D108BD9-81ED-4DB2-BD59-A6C34878D82A}">
                    <a16:rowId xmlns:a16="http://schemas.microsoft.com/office/drawing/2014/main" val="711604409"/>
                  </a:ext>
                </a:extLst>
              </a:tr>
              <a:tr h="386496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altLang="en-US" sz="1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Context</a:t>
                      </a:r>
                    </a:p>
                    <a:p>
                      <a:pPr marL="0" marR="0" lvl="0" indent="0" algn="just" rtl="0" eaLnBrk="1" fontAlgn="auto" latinLnBrk="0" hangingPunct="1">
                        <a:lnSpc>
                          <a:spcPct val="100000"/>
                        </a:lnSpc>
                        <a:spcBef>
                          <a:spcPts val="0"/>
                        </a:spcBef>
                        <a:spcAft>
                          <a:spcPts val="0"/>
                        </a:spcAft>
                        <a:buClrTx/>
                        <a:buSzTx/>
                        <a:buFont typeface="Arial" panose="020B0604020202020204" pitchFamily="34" charset="0"/>
                        <a:buNone/>
                      </a:pPr>
                      <a:r>
                        <a:rPr kumimoji="0" lang="en-GB" altLang="en-US" sz="1000" b="0" i="0" u="none" strike="noStrike" cap="none" normalizeH="0" baseline="0">
                          <a:ln>
                            <a:noFill/>
                          </a:ln>
                          <a:solidFill>
                            <a:schemeClr val="tx1"/>
                          </a:solidFill>
                          <a:effectLst/>
                          <a:latin typeface="Arial"/>
                          <a:ea typeface="Calibri" panose="020F0502020204030204" pitchFamily="34" charset="0"/>
                          <a:cs typeface="Arial"/>
                        </a:rPr>
                        <a:t>New internal training was being developed </a:t>
                      </a:r>
                      <a:r>
                        <a:rPr lang="en-GB" sz="1000" kern="1200">
                          <a:solidFill>
                            <a:schemeClr val="tx1"/>
                          </a:solidFill>
                          <a:effectLst/>
                          <a:latin typeface="Arial"/>
                          <a:ea typeface="+mn-ea"/>
                          <a:cs typeface="Arial"/>
                        </a:rPr>
                        <a:t>to support staff with communicating effectively with people with Autism and making the adjustments needed to support with access to health care. </a:t>
                      </a:r>
                      <a:r>
                        <a:rPr lang="en-GB" altLang="en-US" sz="1000" b="0" i="0" u="none" strike="noStrike" cap="none" normalizeH="0" baseline="0">
                          <a:ln>
                            <a:noFill/>
                          </a:ln>
                          <a:solidFill>
                            <a:schemeClr val="tx1"/>
                          </a:solidFill>
                          <a:effectLst/>
                          <a:latin typeface="Arial"/>
                          <a:ea typeface="+mn-ea"/>
                          <a:cs typeface="Arial"/>
                        </a:rPr>
                        <a:t>This training has been put on </a:t>
                      </a:r>
                      <a:r>
                        <a:rPr lang="en-GB" altLang="en-US" sz="1000" b="1" i="0" u="none" strike="noStrike" cap="none" normalizeH="0" baseline="0">
                          <a:ln>
                            <a:noFill/>
                          </a:ln>
                          <a:solidFill>
                            <a:schemeClr val="tx1"/>
                          </a:solidFill>
                          <a:effectLst/>
                          <a:latin typeface="Arial"/>
                          <a:ea typeface="+mn-ea"/>
                          <a:cs typeface="Arial"/>
                        </a:rPr>
                        <a:t>TEMPORARY HOLD as the Trust is</a:t>
                      </a:r>
                      <a:r>
                        <a:rPr lang="en-GB" sz="1000" b="1" kern="1200">
                          <a:solidFill>
                            <a:schemeClr val="tx1"/>
                          </a:solidFill>
                          <a:effectLst/>
                          <a:latin typeface="Arial"/>
                          <a:ea typeface="+mn-ea"/>
                          <a:cs typeface="Arial"/>
                        </a:rPr>
                        <a:t> part of the national Oliver McGowan Autism training pilot</a:t>
                      </a:r>
                      <a:r>
                        <a:rPr lang="en-GB" sz="1000" kern="1200">
                          <a:solidFill>
                            <a:schemeClr val="tx1"/>
                          </a:solidFill>
                          <a:effectLst/>
                          <a:latin typeface="Arial"/>
                          <a:ea typeface="+mn-ea"/>
                          <a:cs typeface="Arial"/>
                        </a:rPr>
                        <a:t>. </a:t>
                      </a:r>
                      <a:r>
                        <a:rPr lang="en-GB" sz="1000" b="1" kern="1200">
                          <a:solidFill>
                            <a:schemeClr val="tx1"/>
                          </a:solidFill>
                          <a:effectLst/>
                          <a:latin typeface="Arial"/>
                          <a:ea typeface="+mn-ea"/>
                          <a:cs typeface="Arial"/>
                        </a:rPr>
                        <a:t>Following the pilot, the national training is planned to be rolled out to all staff in 2022/23. </a:t>
                      </a:r>
                      <a:endParaRPr kumimoji="0" lang="en-GB" sz="1000" b="1" kern="1200">
                        <a:solidFill>
                          <a:schemeClr val="tx1"/>
                        </a:solidFill>
                        <a:effectLst/>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1">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u="sng">
                          <a:latin typeface="Arial" panose="020B0604020202020204" pitchFamily="34" charset="0"/>
                          <a:ea typeface="Calibri" panose="020F0502020204030204" pitchFamily="34" charset="0"/>
                          <a:cs typeface="Arial" panose="020B0604020202020204" pitchFamily="34" charset="0"/>
                        </a:rPr>
                        <a:t>The Trusts target will not be achieved this year.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1">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1">
                          <a:latin typeface="Arial" panose="020B0604020202020204" pitchFamily="34" charset="0"/>
                          <a:ea typeface="Calibri" panose="020F0502020204030204" pitchFamily="34" charset="0"/>
                          <a:cs typeface="Arial" panose="020B0604020202020204" pitchFamily="34" charset="0"/>
                        </a:rPr>
                        <a:t>The plan or mitigation</a:t>
                      </a:r>
                    </a:p>
                    <a:p>
                      <a:pPr lvl="0" algn="l">
                        <a:lnSpc>
                          <a:spcPct val="100000"/>
                        </a:lnSpc>
                        <a:spcBef>
                          <a:spcPts val="0"/>
                        </a:spcBef>
                        <a:spcAft>
                          <a:spcPts val="0"/>
                        </a:spcAft>
                        <a:buNone/>
                      </a:pPr>
                      <a:r>
                        <a:rPr lang="en-GB" sz="1000" b="0" i="0" u="none" strike="noStrike" kern="1200" noProof="0">
                          <a:effectLst/>
                          <a:latin typeface="Arial"/>
                          <a:cs typeface="Arial"/>
                        </a:rPr>
                        <a:t>As the internal training has been put on hold. Below are some of the other activities we are doing to improve how we work with and support people with autism:</a:t>
                      </a:r>
                    </a:p>
                    <a:p>
                      <a:pPr lvl="0" algn="l">
                        <a:lnSpc>
                          <a:spcPct val="100000"/>
                        </a:lnSpc>
                        <a:spcBef>
                          <a:spcPts val="0"/>
                        </a:spcBef>
                        <a:spcAft>
                          <a:spcPts val="0"/>
                        </a:spcAft>
                        <a:buNone/>
                      </a:pPr>
                      <a:endParaRPr lang="en-GB" sz="1000" b="0" i="0" u="none" strike="noStrike" kern="1200" noProof="0">
                        <a:effectLst/>
                        <a:latin typeface="Arial"/>
                        <a:cs typeface="Arial"/>
                      </a:endParaRPr>
                    </a:p>
                    <a:p>
                      <a:pPr marL="171450" marR="0" lvl="0" indent="-171450" algn="l" rtl="0" eaLnBrk="1" fontAlgn="auto" latinLnBrk="0" hangingPunct="1">
                        <a:lnSpc>
                          <a:spcPct val="100000"/>
                        </a:lnSpc>
                        <a:spcBef>
                          <a:spcPts val="0"/>
                        </a:spcBef>
                        <a:spcAft>
                          <a:spcPts val="0"/>
                        </a:spcAft>
                        <a:buClrTx/>
                        <a:buSzTx/>
                        <a:buFont typeface="Arial"/>
                        <a:buChar char="•"/>
                      </a:pPr>
                      <a:r>
                        <a:rPr lang="en-GB" sz="1000" b="1" kern="1200">
                          <a:solidFill>
                            <a:schemeClr val="tx1"/>
                          </a:solidFill>
                          <a:effectLst/>
                          <a:latin typeface="Arial"/>
                          <a:ea typeface="+mn-ea"/>
                          <a:cs typeface="Arial"/>
                        </a:rPr>
                        <a:t>125 staff attended the national pilot training (Oliver McGowan) </a:t>
                      </a:r>
                      <a:r>
                        <a:rPr lang="en-GB" sz="1000" b="0" kern="1200">
                          <a:solidFill>
                            <a:schemeClr val="tx1"/>
                          </a:solidFill>
                          <a:effectLst/>
                          <a:latin typeface="Arial"/>
                          <a:ea typeface="+mn-ea"/>
                          <a:cs typeface="Arial"/>
                        </a:rPr>
                        <a:t>= 5% as of Feb 2022.</a:t>
                      </a:r>
                    </a:p>
                    <a:p>
                      <a:pPr marL="171450" marR="0" lvl="0" indent="-171450" algn="l" rtl="0" eaLnBrk="1" fontAlgn="auto" latinLnBrk="0" hangingPunct="1">
                        <a:lnSpc>
                          <a:spcPct val="100000"/>
                        </a:lnSpc>
                        <a:spcBef>
                          <a:spcPts val="0"/>
                        </a:spcBef>
                        <a:spcAft>
                          <a:spcPts val="0"/>
                        </a:spcAft>
                        <a:buClrTx/>
                        <a:buSzTx/>
                        <a:buFont typeface="Arial"/>
                        <a:buChar char="•"/>
                      </a:pPr>
                      <a:r>
                        <a:rPr lang="en-GB" sz="1000" kern="1200">
                          <a:solidFill>
                            <a:schemeClr val="tx1"/>
                          </a:solidFill>
                          <a:effectLst/>
                          <a:latin typeface="Arial" panose="020B0604020202020204" pitchFamily="34" charset="0"/>
                          <a:ea typeface="+mn-ea"/>
                          <a:cs typeface="Arial" panose="020B0604020202020204" pitchFamily="34" charset="0"/>
                        </a:rPr>
                        <a:t>The Reasonable Adjustment Service is supporting mental health clinicians to better understand and support the needs of autistic individuals with reasonable adjustments and adaptions. The service is planning to be expanded with additional funding – recruitment is underway.</a:t>
                      </a:r>
                    </a:p>
                    <a:p>
                      <a:pPr marL="171450" marR="0" lvl="0" indent="-171450" algn="l">
                        <a:lnSpc>
                          <a:spcPct val="100000"/>
                        </a:lnSpc>
                        <a:spcBef>
                          <a:spcPts val="0"/>
                        </a:spcBef>
                        <a:spcAft>
                          <a:spcPts val="0"/>
                        </a:spcAft>
                        <a:buClrTx/>
                        <a:buSzTx/>
                        <a:buFont typeface="Arial"/>
                        <a:buChar char="•"/>
                      </a:pPr>
                      <a:r>
                        <a:rPr lang="en-GB" sz="1000" b="0" i="0" u="none" strike="noStrike" kern="1200" noProof="0">
                          <a:effectLst/>
                          <a:latin typeface="Arial" panose="020B0604020202020204" pitchFamily="34" charset="0"/>
                          <a:cs typeface="Arial" panose="020B0604020202020204" pitchFamily="34" charset="0"/>
                        </a:rPr>
                        <a:t>6 autism webinars were delivered in Q1 for staff and recorded for people to watch later (around 45 staff attended the live sessions)</a:t>
                      </a:r>
                      <a:endParaRPr lang="en-GB" sz="100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a:lnSpc>
                          <a:spcPct val="100000"/>
                        </a:lnSpc>
                        <a:spcBef>
                          <a:spcPts val="0"/>
                        </a:spcBef>
                        <a:spcAft>
                          <a:spcPts val="0"/>
                        </a:spcAft>
                        <a:buClr>
                          <a:srgbClr val="000000"/>
                        </a:buClr>
                        <a:buSzTx/>
                        <a:buFont typeface="Arial,Sans-Serif"/>
                        <a:buChar char="•"/>
                      </a:pPr>
                      <a:r>
                        <a:rPr lang="en-GB" sz="1000" b="0" i="0" u="none" strike="noStrike" kern="1200" noProof="0">
                          <a:solidFill>
                            <a:schemeClr val="tx1"/>
                          </a:solidFill>
                          <a:effectLst/>
                          <a:latin typeface="Arial" panose="020B0604020202020204" pitchFamily="34" charset="0"/>
                          <a:cs typeface="Arial" panose="020B0604020202020204" pitchFamily="34" charset="0"/>
                        </a:rPr>
                        <a:t>Bespoke training sessions are being delivered to mental health wards and community teams, as well as regular support sessions for inpatient staff to discuss specific patients.</a:t>
                      </a:r>
                      <a:endParaRPr lang="en-GB" sz="1000">
                        <a:latin typeface="Arial" panose="020B0604020202020204" pitchFamily="34" charset="0"/>
                        <a:cs typeface="Arial" panose="020B0604020202020204" pitchFamily="34" charset="0"/>
                      </a:endParaRPr>
                    </a:p>
                    <a:p>
                      <a:pPr marL="171450" marR="0" lvl="0" indent="-171450" algn="l">
                        <a:lnSpc>
                          <a:spcPct val="100000"/>
                        </a:lnSpc>
                        <a:spcBef>
                          <a:spcPts val="0"/>
                        </a:spcBef>
                        <a:spcAft>
                          <a:spcPts val="0"/>
                        </a:spcAft>
                        <a:buClrTx/>
                        <a:buSzTx/>
                        <a:buFont typeface="Arial"/>
                        <a:buChar char="•"/>
                      </a:pPr>
                      <a:r>
                        <a:rPr lang="en-GB" sz="1000" kern="1200">
                          <a:solidFill>
                            <a:schemeClr val="tx1"/>
                          </a:solidFill>
                          <a:effectLst/>
                          <a:latin typeface="Arial" panose="020B0604020202020204" pitchFamily="34" charset="0"/>
                          <a:ea typeface="+mn-ea"/>
                          <a:cs typeface="Arial" panose="020B0604020202020204" pitchFamily="34" charset="0"/>
                        </a:rPr>
                        <a:t>Working with our autistic experts by experience we are developing an autism reasonable adjustment passport to support access to mental health services. This is being piloted.</a:t>
                      </a:r>
                    </a:p>
                    <a:p>
                      <a:pPr marL="171450" marR="0" lvl="0" indent="-171450" algn="l">
                        <a:lnSpc>
                          <a:spcPct val="100000"/>
                        </a:lnSpc>
                        <a:spcBef>
                          <a:spcPts val="0"/>
                        </a:spcBef>
                        <a:spcAft>
                          <a:spcPts val="0"/>
                        </a:spcAft>
                        <a:buClrTx/>
                        <a:buSzTx/>
                        <a:buFont typeface="Arial"/>
                        <a:buChar char="•"/>
                      </a:pPr>
                      <a:r>
                        <a:rPr lang="en-GB" sz="1000" kern="1200">
                          <a:solidFill>
                            <a:schemeClr val="tx1"/>
                          </a:solidFill>
                          <a:effectLst/>
                          <a:latin typeface="Arial" panose="020B0604020202020204" pitchFamily="34" charset="0"/>
                          <a:ea typeface="+mn-ea"/>
                          <a:cs typeface="Arial" panose="020B0604020202020204" pitchFamily="34" charset="0"/>
                        </a:rPr>
                        <a:t>Resources have been developed to support clinical teams with making communication more autistic inclusive.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GB" sz="1000" kern="1200">
                          <a:solidFill>
                            <a:schemeClr val="tx1"/>
                          </a:solidFill>
                          <a:effectLst/>
                          <a:latin typeface="Arial" panose="020B0604020202020204" pitchFamily="34" charset="0"/>
                          <a:ea typeface="+mn-ea"/>
                          <a:cs typeface="Arial" panose="020B0604020202020204" pitchFamily="34" charset="0"/>
                        </a:rPr>
                        <a:t>We are also providing consultation and support from an adjustment perspective to individuals who do not meet the criteria for LD services but our mental health services are inaccessible.</a:t>
                      </a:r>
                    </a:p>
                    <a:p>
                      <a:pPr marL="171450" marR="0" lvl="0" indent="-171450" algn="l">
                        <a:lnSpc>
                          <a:spcPct val="100000"/>
                        </a:lnSpc>
                        <a:spcBef>
                          <a:spcPts val="0"/>
                        </a:spcBef>
                        <a:spcAft>
                          <a:spcPts val="0"/>
                        </a:spcAft>
                        <a:buClrTx/>
                        <a:buSzTx/>
                        <a:buFont typeface="Arial"/>
                        <a:buChar char="•"/>
                      </a:pPr>
                      <a:r>
                        <a:rPr lang="en-GB" sz="1000" kern="1200">
                          <a:solidFill>
                            <a:schemeClr val="tx1"/>
                          </a:solidFill>
                          <a:effectLst/>
                          <a:latin typeface="Arial" panose="020B0604020202020204" pitchFamily="34" charset="0"/>
                          <a:ea typeface="+mn-ea"/>
                          <a:cs typeface="Arial" panose="020B0604020202020204" pitchFamily="34" charset="0"/>
                        </a:rPr>
                        <a:t>There has been work from an employee perspective ie supporting the employee dyslexia support group and autism support group.</a:t>
                      </a:r>
                    </a:p>
                    <a:p>
                      <a:pPr marL="171450" marR="0" lvl="0" indent="-171450" algn="l">
                        <a:lnSpc>
                          <a:spcPct val="100000"/>
                        </a:lnSpc>
                        <a:spcBef>
                          <a:spcPts val="0"/>
                        </a:spcBef>
                        <a:spcAft>
                          <a:spcPts val="0"/>
                        </a:spcAft>
                        <a:buClrTx/>
                        <a:buSzTx/>
                        <a:buFont typeface="Arial"/>
                        <a:buChar char="•"/>
                      </a:pPr>
                      <a:endParaRPr lang="en-GB" sz="100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a:lnSpc>
                          <a:spcPct val="100000"/>
                        </a:lnSpc>
                        <a:spcBef>
                          <a:spcPts val="0"/>
                        </a:spcBef>
                        <a:spcAft>
                          <a:spcPts val="0"/>
                        </a:spcAft>
                        <a:buClrTx/>
                        <a:buSzTx/>
                        <a:buFont typeface="Arial"/>
                        <a:buChar char="•"/>
                      </a:pPr>
                      <a:endParaRPr lang="en-GB" sz="100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a:lnSpc>
                          <a:spcPct val="100000"/>
                        </a:lnSpc>
                        <a:spcBef>
                          <a:spcPts val="0"/>
                        </a:spcBef>
                        <a:spcAft>
                          <a:spcPts val="0"/>
                        </a:spcAft>
                        <a:buClrTx/>
                        <a:buSzTx/>
                        <a:buFont typeface="Arial"/>
                        <a:buChar char="•"/>
                      </a:pPr>
                      <a:endParaRPr lang="en-GB" sz="1000" kern="1200">
                        <a:solidFill>
                          <a:schemeClr val="tx1"/>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403991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2: People –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be a great place to work</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0A1E31AD-9718-4AB8-B207-D5A71208F192}"/>
              </a:ext>
            </a:extLst>
          </p:cNvPr>
          <p:cNvGraphicFramePr>
            <a:graphicFrameLocks noGrp="1"/>
          </p:cNvGraphicFramePr>
          <p:nvPr>
            <p:extLst>
              <p:ext uri="{D42A27DB-BD31-4B8C-83A1-F6EECF244321}">
                <p14:modId xmlns:p14="http://schemas.microsoft.com/office/powerpoint/2010/main" val="3951811893"/>
              </p:ext>
            </p:extLst>
          </p:nvPr>
        </p:nvGraphicFramePr>
        <p:xfrm>
          <a:off x="275747" y="1047748"/>
          <a:ext cx="8617006" cy="4677268"/>
        </p:xfrm>
        <a:graphic>
          <a:graphicData uri="http://schemas.openxmlformats.org/drawingml/2006/table">
            <a:tbl>
              <a:tblPr firstRow="1" bandRow="1">
                <a:tableStyleId>{5FD0F851-EC5A-4D38-B0AD-8093EC10F338}</a:tableStyleId>
              </a:tblPr>
              <a:tblGrid>
                <a:gridCol w="1411004">
                  <a:extLst>
                    <a:ext uri="{9D8B030D-6E8A-4147-A177-3AD203B41FA5}">
                      <a16:colId xmlns:a16="http://schemas.microsoft.com/office/drawing/2014/main" val="978586781"/>
                    </a:ext>
                  </a:extLst>
                </a:gridCol>
                <a:gridCol w="701335">
                  <a:extLst>
                    <a:ext uri="{9D8B030D-6E8A-4147-A177-3AD203B41FA5}">
                      <a16:colId xmlns:a16="http://schemas.microsoft.com/office/drawing/2014/main" val="1178387086"/>
                    </a:ext>
                  </a:extLst>
                </a:gridCol>
                <a:gridCol w="701335">
                  <a:extLst>
                    <a:ext uri="{9D8B030D-6E8A-4147-A177-3AD203B41FA5}">
                      <a16:colId xmlns:a16="http://schemas.microsoft.com/office/drawing/2014/main" val="2017804318"/>
                    </a:ext>
                  </a:extLst>
                </a:gridCol>
                <a:gridCol w="621436">
                  <a:extLst>
                    <a:ext uri="{9D8B030D-6E8A-4147-A177-3AD203B41FA5}">
                      <a16:colId xmlns:a16="http://schemas.microsoft.com/office/drawing/2014/main" val="4175372399"/>
                    </a:ext>
                  </a:extLst>
                </a:gridCol>
                <a:gridCol w="639191">
                  <a:extLst>
                    <a:ext uri="{9D8B030D-6E8A-4147-A177-3AD203B41FA5}">
                      <a16:colId xmlns:a16="http://schemas.microsoft.com/office/drawing/2014/main" val="1828821327"/>
                    </a:ext>
                  </a:extLst>
                </a:gridCol>
                <a:gridCol w="656948">
                  <a:extLst>
                    <a:ext uri="{9D8B030D-6E8A-4147-A177-3AD203B41FA5}">
                      <a16:colId xmlns:a16="http://schemas.microsoft.com/office/drawing/2014/main" val="3474265418"/>
                    </a:ext>
                  </a:extLst>
                </a:gridCol>
                <a:gridCol w="622516">
                  <a:extLst>
                    <a:ext uri="{9D8B030D-6E8A-4147-A177-3AD203B41FA5}">
                      <a16:colId xmlns:a16="http://schemas.microsoft.com/office/drawing/2014/main" val="1696992233"/>
                    </a:ext>
                  </a:extLst>
                </a:gridCol>
                <a:gridCol w="629233">
                  <a:extLst>
                    <a:ext uri="{9D8B030D-6E8A-4147-A177-3AD203B41FA5}">
                      <a16:colId xmlns:a16="http://schemas.microsoft.com/office/drawing/2014/main" val="2944852221"/>
                    </a:ext>
                  </a:extLst>
                </a:gridCol>
                <a:gridCol w="707650">
                  <a:extLst>
                    <a:ext uri="{9D8B030D-6E8A-4147-A177-3AD203B41FA5}">
                      <a16:colId xmlns:a16="http://schemas.microsoft.com/office/drawing/2014/main" val="3412369941"/>
                    </a:ext>
                  </a:extLst>
                </a:gridCol>
                <a:gridCol w="603315">
                  <a:extLst>
                    <a:ext uri="{9D8B030D-6E8A-4147-A177-3AD203B41FA5}">
                      <a16:colId xmlns:a16="http://schemas.microsoft.com/office/drawing/2014/main" val="3791762586"/>
                    </a:ext>
                  </a:extLst>
                </a:gridCol>
                <a:gridCol w="791850">
                  <a:extLst>
                    <a:ext uri="{9D8B030D-6E8A-4147-A177-3AD203B41FA5}">
                      <a16:colId xmlns:a16="http://schemas.microsoft.com/office/drawing/2014/main" val="216592044"/>
                    </a:ext>
                  </a:extLst>
                </a:gridCol>
                <a:gridCol w="531193">
                  <a:extLst>
                    <a:ext uri="{9D8B030D-6E8A-4147-A177-3AD203B41FA5}">
                      <a16:colId xmlns:a16="http://schemas.microsoft.com/office/drawing/2014/main" val="1161441148"/>
                    </a:ext>
                  </a:extLst>
                </a:gridCol>
              </a:tblGrid>
              <a:tr h="356165">
                <a:tc>
                  <a:txBody>
                    <a:bodyPr/>
                    <a:lstStyle/>
                    <a:p>
                      <a:pPr algn="l"/>
                      <a:r>
                        <a:rPr lang="en-GB" sz="900" b="0" u="none">
                          <a:latin typeface="Arial"/>
                          <a:cs typeface="Arial"/>
                        </a:rPr>
                        <a:t>This year, our Objective Key Results are;</a:t>
                      </a:r>
                      <a:endParaRPr lang="en-GB" sz="900" b="0" i="0" u="none">
                        <a:latin typeface="Arial"/>
                        <a:cs typeface="Arial"/>
                      </a:endParaRPr>
                    </a:p>
                  </a:txBody>
                  <a:tcPr/>
                </a:tc>
                <a:tc>
                  <a:txBody>
                    <a:bodyPr/>
                    <a:lstStyle/>
                    <a:p>
                      <a:pPr algn="ctr"/>
                      <a:r>
                        <a:rPr lang="en-GB" sz="900" b="0" i="0" u="none">
                          <a:latin typeface="Arial"/>
                          <a:cs typeface="Arial"/>
                        </a:rPr>
                        <a:t>Target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u="none">
                          <a:latin typeface="Arial"/>
                          <a:cs typeface="Arial"/>
                        </a:rPr>
                        <a:t>Comm Services</a:t>
                      </a:r>
                      <a:endParaRPr lang="en-GB" sz="900" b="0" i="0" u="none">
                        <a:latin typeface="Arial"/>
                        <a:cs typeface="Arial"/>
                      </a:endParaRPr>
                    </a:p>
                  </a:txBody>
                  <a:tcPr/>
                </a:tc>
                <a:tc>
                  <a:txBody>
                    <a:bodyPr/>
                    <a:lstStyle/>
                    <a:p>
                      <a:pPr algn="ctr"/>
                      <a:r>
                        <a:rPr lang="en-GB" sz="900" b="0" u="none">
                          <a:latin typeface="Arial"/>
                          <a:cs typeface="Arial"/>
                        </a:rPr>
                        <a:t>Oxon &amp; BSW</a:t>
                      </a:r>
                      <a:endParaRPr lang="en-GB" sz="900" b="0" i="0" u="none">
                        <a:latin typeface="Arial"/>
                        <a:cs typeface="Arial"/>
                      </a:endParaRPr>
                    </a:p>
                  </a:txBody>
                  <a:tcPr/>
                </a:tc>
                <a:tc>
                  <a:txBody>
                    <a:bodyPr/>
                    <a:lstStyle/>
                    <a:p>
                      <a:pPr algn="ctr"/>
                      <a:r>
                        <a:rPr lang="en-GB" sz="900" b="0" u="none">
                          <a:latin typeface="Arial"/>
                          <a:cs typeface="Arial"/>
                        </a:rPr>
                        <a:t>Bucks</a:t>
                      </a:r>
                      <a:endParaRPr lang="en-GB" sz="900" b="0" i="0" u="none">
                        <a:latin typeface="Arial"/>
                        <a:cs typeface="Arial"/>
                      </a:endParaRPr>
                    </a:p>
                  </a:txBody>
                  <a:tcPr/>
                </a:tc>
                <a:tc>
                  <a:txBody>
                    <a:bodyPr/>
                    <a:lstStyle/>
                    <a:p>
                      <a:pPr algn="ctr"/>
                      <a:r>
                        <a:rPr lang="en-GB" sz="900" b="0" u="none">
                          <a:latin typeface="Arial"/>
                          <a:cs typeface="Arial"/>
                        </a:rPr>
                        <a:t>LD</a:t>
                      </a:r>
                      <a:endParaRPr lang="en-GB" sz="900" b="0" i="0" u="none">
                        <a:latin typeface="Arial"/>
                        <a:cs typeface="Arial"/>
                      </a:endParaRPr>
                    </a:p>
                  </a:txBody>
                  <a:tcPr/>
                </a:tc>
                <a:tc>
                  <a:txBody>
                    <a:bodyPr/>
                    <a:lstStyle/>
                    <a:p>
                      <a:pPr algn="ctr"/>
                      <a:r>
                        <a:rPr lang="en-GB" sz="900" b="0" i="0" u="none">
                          <a:latin typeface="Arial"/>
                          <a:cs typeface="Arial"/>
                        </a:rPr>
                        <a:t>Forensic</a:t>
                      </a:r>
                    </a:p>
                  </a:txBody>
                  <a:tcPr/>
                </a:tc>
                <a:tc>
                  <a:txBody>
                    <a:bodyPr/>
                    <a:lstStyle/>
                    <a:p>
                      <a:pPr algn="ctr"/>
                      <a:r>
                        <a:rPr lang="en-GB" sz="900" b="0" i="0" u="none">
                          <a:latin typeface="Arial"/>
                          <a:cs typeface="Arial"/>
                        </a:rPr>
                        <a:t>Pharm</a:t>
                      </a:r>
                    </a:p>
                  </a:txBody>
                  <a:tcPr/>
                </a:tc>
                <a:tc>
                  <a:txBody>
                    <a:bodyPr/>
                    <a:lstStyle/>
                    <a:p>
                      <a:pPr algn="ctr"/>
                      <a:r>
                        <a:rPr lang="en-GB" sz="900" b="0" i="0" u="none">
                          <a:latin typeface="Arial"/>
                          <a:cs typeface="Arial"/>
                        </a:rPr>
                        <a:t>Corporate &amp; Trading</a:t>
                      </a:r>
                    </a:p>
                  </a:txBody>
                  <a:tcPr/>
                </a:tc>
                <a:tc>
                  <a:txBody>
                    <a:bodyPr/>
                    <a:lstStyle/>
                    <a:p>
                      <a:pPr algn="ctr"/>
                      <a:r>
                        <a:rPr lang="en-GB" sz="900" b="0" u="none">
                          <a:latin typeface="Arial"/>
                          <a:cs typeface="Arial"/>
                        </a:rPr>
                        <a:t>Trust</a:t>
                      </a:r>
                      <a:endParaRPr lang="en-GB" sz="900" b="0" i="0" u="none">
                        <a:latin typeface="Arial"/>
                        <a:cs typeface="Arial"/>
                      </a:endParaRPr>
                    </a:p>
                  </a:txBody>
                  <a:tcPr/>
                </a:tc>
                <a:tc>
                  <a:txBody>
                    <a:bodyPr/>
                    <a:lstStyle/>
                    <a:p>
                      <a:pPr algn="ctr"/>
                      <a:r>
                        <a:rPr lang="en-GB" sz="900" b="0" i="0" u="none">
                          <a:latin typeface="Arial"/>
                          <a:cs typeface="Arial"/>
                        </a:rPr>
                        <a:t>National comparator</a:t>
                      </a:r>
                    </a:p>
                  </a:txBody>
                  <a:tcPr/>
                </a:tc>
                <a:tc>
                  <a:txBody>
                    <a:bodyPr/>
                    <a:lstStyle/>
                    <a:p>
                      <a:pPr algn="ctr"/>
                      <a:r>
                        <a:rPr lang="en-GB" sz="900" b="0" i="0" u="none">
                          <a:latin typeface="Arial"/>
                          <a:cs typeface="Arial"/>
                        </a:rPr>
                        <a:t>Trust Trend</a:t>
                      </a:r>
                    </a:p>
                  </a:txBody>
                  <a:tcPr/>
                </a:tc>
                <a:extLst>
                  <a:ext uri="{0D108BD9-81ED-4DB2-BD59-A6C34878D82A}">
                    <a16:rowId xmlns:a16="http://schemas.microsoft.com/office/drawing/2014/main" val="711604409"/>
                  </a:ext>
                </a:extLst>
              </a:tr>
              <a:tr h="3561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latin typeface="Arial"/>
                          <a:cs typeface="Arial"/>
                        </a:rPr>
                        <a:t>(2a) </a:t>
                      </a:r>
                      <a:r>
                        <a:rPr lang="en-US" sz="900" b="0" u="none" strike="noStrike" kern="1200">
                          <a:solidFill>
                            <a:schemeClr val="dk1"/>
                          </a:solidFill>
                          <a:effectLst/>
                          <a:latin typeface="Arial"/>
                          <a:ea typeface="+mn-ea"/>
                          <a:cs typeface="Arial"/>
                        </a:rPr>
                        <a:t>People Pulse Staff Engagement scoreQ4</a:t>
                      </a:r>
                    </a:p>
                  </a:txBody>
                  <a:tcPr anchor="ctr"/>
                </a:tc>
                <a:tc>
                  <a:txBody>
                    <a:bodyPr/>
                    <a:lstStyle/>
                    <a:p>
                      <a:pPr algn="ctr"/>
                      <a:r>
                        <a:rPr lang="en-GB" sz="900" b="0">
                          <a:solidFill>
                            <a:srgbClr val="0D0D0D"/>
                          </a:solidFill>
                          <a:latin typeface="Arial"/>
                          <a:cs typeface="Arial"/>
                        </a:rPr>
                        <a:t>&gt;/=</a:t>
                      </a:r>
                    </a:p>
                  </a:txBody>
                  <a:tcPr anchor="ctr"/>
                </a:tc>
                <a:tc>
                  <a:txBody>
                    <a:bodyPr/>
                    <a:lstStyle/>
                    <a:p>
                      <a:pPr algn="ctr"/>
                      <a:r>
                        <a:rPr lang="en-GB" sz="900" b="0">
                          <a:solidFill>
                            <a:srgbClr val="0D0D0D"/>
                          </a:solidFill>
                          <a:latin typeface="Arial"/>
                          <a:cs typeface="Arial"/>
                        </a:rPr>
                        <a:t>6.78</a:t>
                      </a:r>
                    </a:p>
                  </a:txBody>
                  <a:tcPr anchor="ctr">
                    <a:solidFill>
                      <a:schemeClr val="bg1"/>
                    </a:solidFill>
                  </a:tcPr>
                </a:tc>
                <a:tc>
                  <a:txBody>
                    <a:bodyPr/>
                    <a:lstStyle/>
                    <a:p>
                      <a:pPr algn="ctr"/>
                      <a:r>
                        <a:rPr lang="en-GB" sz="900" b="0">
                          <a:solidFill>
                            <a:srgbClr val="0D0D0D"/>
                          </a:solidFill>
                          <a:latin typeface="Arial"/>
                          <a:cs typeface="Arial"/>
                        </a:rPr>
                        <a:t>6.88</a:t>
                      </a:r>
                    </a:p>
                  </a:txBody>
                  <a:tcPr anchor="ctr">
                    <a:solidFill>
                      <a:schemeClr val="bg1"/>
                    </a:solidFill>
                  </a:tcPr>
                </a:tc>
                <a:tc>
                  <a:txBody>
                    <a:bodyPr/>
                    <a:lstStyle/>
                    <a:p>
                      <a:pPr algn="ctr"/>
                      <a:r>
                        <a:rPr lang="en-GB" sz="900" b="0">
                          <a:solidFill>
                            <a:srgbClr val="0D0D0D"/>
                          </a:solidFill>
                          <a:latin typeface="Arial"/>
                          <a:cs typeface="Arial"/>
                        </a:rPr>
                        <a:t>6.40</a:t>
                      </a:r>
                    </a:p>
                  </a:txBody>
                  <a:tcPr anchor="ctr">
                    <a:solidFill>
                      <a:schemeClr val="bg1"/>
                    </a:solidFill>
                  </a:tcPr>
                </a:tc>
                <a:tc>
                  <a:txBody>
                    <a:bodyPr/>
                    <a:lstStyle/>
                    <a:p>
                      <a:pPr algn="ctr"/>
                      <a:r>
                        <a:rPr lang="en-GB" sz="900" b="0">
                          <a:solidFill>
                            <a:srgbClr val="0D0D0D"/>
                          </a:solidFill>
                          <a:latin typeface="Arial"/>
                          <a:cs typeface="Arial"/>
                        </a:rPr>
                        <a:t>7.40</a:t>
                      </a:r>
                    </a:p>
                  </a:txBody>
                  <a:tcPr anchor="ctr">
                    <a:solidFill>
                      <a:schemeClr val="bg1"/>
                    </a:solidFill>
                  </a:tcPr>
                </a:tc>
                <a:tc>
                  <a:txBody>
                    <a:bodyPr/>
                    <a:lstStyle/>
                    <a:p>
                      <a:pPr algn="ctr"/>
                      <a:r>
                        <a:rPr lang="en-GB" sz="900" b="0">
                          <a:solidFill>
                            <a:srgbClr val="0D0D0D"/>
                          </a:solidFill>
                          <a:latin typeface="Arial"/>
                          <a:cs typeface="Arial"/>
                        </a:rPr>
                        <a:t>7.57</a:t>
                      </a:r>
                    </a:p>
                  </a:txBody>
                  <a:tcPr anchor="ctr">
                    <a:solidFill>
                      <a:schemeClr val="bg1"/>
                    </a:solidFill>
                  </a:tcPr>
                </a:tc>
                <a:tc>
                  <a:txBody>
                    <a:bodyPr/>
                    <a:lstStyle/>
                    <a:p>
                      <a:pPr algn="ctr"/>
                      <a:r>
                        <a:rPr lang="en-GB" sz="900" b="0">
                          <a:solidFill>
                            <a:srgbClr val="0D0D0D"/>
                          </a:solidFill>
                          <a:latin typeface="Arial"/>
                          <a:cs typeface="Arial"/>
                        </a:rPr>
                        <a:t>6.62</a:t>
                      </a:r>
                    </a:p>
                  </a:txBody>
                  <a:tcPr anchor="ctr">
                    <a:solidFill>
                      <a:schemeClr val="bg1"/>
                    </a:solidFill>
                  </a:tcPr>
                </a:tc>
                <a:tc>
                  <a:txBody>
                    <a:bodyPr/>
                    <a:lstStyle/>
                    <a:p>
                      <a:pPr algn="ctr"/>
                      <a:r>
                        <a:rPr lang="en-GB" sz="900" b="0">
                          <a:solidFill>
                            <a:srgbClr val="0D0D0D"/>
                          </a:solidFill>
                          <a:latin typeface="Arial"/>
                          <a:cs typeface="Arial"/>
                        </a:rPr>
                        <a:t>7.08</a:t>
                      </a:r>
                    </a:p>
                  </a:txBody>
                  <a:tcPr anchor="ctr">
                    <a:solidFill>
                      <a:schemeClr val="bg1"/>
                    </a:solidFill>
                  </a:tcPr>
                </a:tc>
                <a:tc>
                  <a:txBody>
                    <a:bodyPr/>
                    <a:lstStyle/>
                    <a:p>
                      <a:pPr algn="ctr"/>
                      <a:r>
                        <a:rPr lang="en-GB" sz="900" b="0">
                          <a:solidFill>
                            <a:srgbClr val="0D0D0D"/>
                          </a:solidFill>
                          <a:latin typeface="Arial"/>
                          <a:cs typeface="Arial"/>
                        </a:rPr>
                        <a:t>6.87</a:t>
                      </a:r>
                    </a:p>
                  </a:txBody>
                  <a:tcPr anchor="ctr">
                    <a:solidFill>
                      <a:schemeClr val="bg1"/>
                    </a:solidFill>
                  </a:tcPr>
                </a:tc>
                <a:tc>
                  <a:txBody>
                    <a:bodyPr/>
                    <a:lstStyle/>
                    <a:p>
                      <a:pPr algn="ctr"/>
                      <a:r>
                        <a:rPr lang="en-GB" sz="900" b="0">
                          <a:solidFill>
                            <a:srgbClr val="0D0D0D"/>
                          </a:solidFill>
                          <a:latin typeface="Arial"/>
                          <a:cs typeface="Arial"/>
                        </a:rPr>
                        <a:t>n/a</a:t>
                      </a:r>
                    </a:p>
                  </a:txBody>
                  <a:tcPr anchor="ctr">
                    <a:solidFill>
                      <a:schemeClr val="bg1"/>
                    </a:solidFill>
                  </a:tcPr>
                </a:tc>
                <a:tc>
                  <a:txBody>
                    <a:bodyPr/>
                    <a:lstStyle/>
                    <a:p>
                      <a:pPr algn="ctr"/>
                      <a:r>
                        <a:rPr lang="en-GB" sz="900" b="0">
                          <a:solidFill>
                            <a:srgbClr val="0D0D0D"/>
                          </a:solidFill>
                          <a:latin typeface="Arial"/>
                          <a:cs typeface="Arial"/>
                        </a:rPr>
                        <a:t>n/a</a:t>
                      </a:r>
                    </a:p>
                  </a:txBody>
                  <a:tcPr anchor="ctr">
                    <a:solidFill>
                      <a:schemeClr val="accent5">
                        <a:lumMod val="20000"/>
                        <a:lumOff val="80000"/>
                      </a:schemeClr>
                    </a:solidFill>
                  </a:tcPr>
                </a:tc>
                <a:extLst>
                  <a:ext uri="{0D108BD9-81ED-4DB2-BD59-A6C34878D82A}">
                    <a16:rowId xmlns:a16="http://schemas.microsoft.com/office/drawing/2014/main" val="3291333917"/>
                  </a:ext>
                </a:extLst>
              </a:tr>
              <a:tr h="489727">
                <a:tc>
                  <a:txBody>
                    <a:bodyPr/>
                    <a:lstStyle/>
                    <a:p>
                      <a:pPr marL="0" marR="0" lvl="0" indent="0" algn="l" rtl="0" eaLnBrk="1" fontAlgn="auto" latinLnBrk="0" hangingPunct="1">
                        <a:lnSpc>
                          <a:spcPct val="100000"/>
                        </a:lnSpc>
                        <a:spcBef>
                          <a:spcPts val="0"/>
                        </a:spcBef>
                        <a:spcAft>
                          <a:spcPts val="0"/>
                        </a:spcAft>
                        <a:buClrTx/>
                        <a:buSzTx/>
                        <a:buFontTx/>
                        <a:buNone/>
                      </a:pPr>
                      <a:r>
                        <a:rPr lang="en-US" sz="900" b="0">
                          <a:latin typeface="Arial"/>
                          <a:cs typeface="Arial"/>
                        </a:rPr>
                        <a:t>(2b) </a:t>
                      </a:r>
                      <a:r>
                        <a:rPr lang="en-US" sz="900" b="0" u="none" strike="noStrike" kern="1200">
                          <a:solidFill>
                            <a:schemeClr val="dk1"/>
                          </a:solidFill>
                          <a:effectLst/>
                          <a:latin typeface="Arial"/>
                          <a:ea typeface="+mn-ea"/>
                          <a:cs typeface="Arial"/>
                        </a:rPr>
                        <a:t>Reduce agency usage to NHSE/I target </a:t>
                      </a:r>
                    </a:p>
                    <a:p>
                      <a:pPr marL="0" marR="0" lvl="0" indent="0" algn="l" rtl="0" eaLnBrk="1" fontAlgn="auto" latinLnBrk="0" hangingPunct="1">
                        <a:lnSpc>
                          <a:spcPct val="100000"/>
                        </a:lnSpc>
                        <a:spcBef>
                          <a:spcPts val="0"/>
                        </a:spcBef>
                        <a:spcAft>
                          <a:spcPts val="0"/>
                        </a:spcAft>
                        <a:buClrTx/>
                        <a:buSzTx/>
                        <a:buFontTx/>
                        <a:buNone/>
                      </a:pPr>
                      <a:r>
                        <a:rPr lang="en-GB" sz="900" kern="1200">
                          <a:solidFill>
                            <a:srgbClr val="FF0000"/>
                          </a:solidFill>
                          <a:effectLst/>
                          <a:latin typeface="Arial"/>
                          <a:ea typeface="+mn-ea"/>
                          <a:cs typeface="Arial"/>
                        </a:rPr>
                        <a:t>Excludes covid spend</a:t>
                      </a:r>
                      <a:endParaRPr lang="en-US" sz="900" b="0" u="none" strike="noStrike" kern="1200">
                        <a:solidFill>
                          <a:srgbClr val="FF0000"/>
                        </a:solidFill>
                        <a:effectLst/>
                        <a:latin typeface="Arial"/>
                        <a:ea typeface="+mn-ea"/>
                        <a:cs typeface="Arial"/>
                      </a:endParaRPr>
                    </a:p>
                  </a:txBody>
                  <a:tcPr anchor="ctr"/>
                </a:tc>
                <a:tc>
                  <a:txBody>
                    <a:bodyPr/>
                    <a:lstStyle/>
                    <a:p>
                      <a:pPr lvl="0" algn="ctr">
                        <a:buNone/>
                      </a:pPr>
                      <a:r>
                        <a:rPr lang="en-GB" sz="900" b="0" i="0" u="none" strike="noStrike" noProof="0">
                          <a:latin typeface="Arial"/>
                        </a:rPr>
                        <a:t>&lt;/=22.0</a:t>
                      </a:r>
                      <a:r>
                        <a:rPr lang="en-GB" sz="900" b="0">
                          <a:solidFill>
                            <a:schemeClr val="tx1"/>
                          </a:solidFill>
                          <a:latin typeface="Arial"/>
                          <a:cs typeface="Arial"/>
                        </a:rPr>
                        <a:t>%</a:t>
                      </a:r>
                    </a:p>
                  </a:txBody>
                  <a:tcPr anchor="ctr"/>
                </a:tc>
                <a:tc>
                  <a:txBody>
                    <a:bodyPr/>
                    <a:lstStyle/>
                    <a:p>
                      <a:pPr algn="ctr"/>
                      <a:r>
                        <a:rPr lang="en-GB" sz="900" b="0">
                          <a:solidFill>
                            <a:schemeClr val="tx1"/>
                          </a:solidFill>
                          <a:latin typeface="Arial"/>
                          <a:cs typeface="Arial"/>
                        </a:rPr>
                        <a:t>12.8% </a:t>
                      </a:r>
                      <a:r>
                        <a:rPr lang="en-GB" sz="900" b="0">
                          <a:latin typeface="Arial"/>
                          <a:cs typeface="Arial"/>
                        </a:rPr>
                        <a:t>↑</a:t>
                      </a:r>
                      <a:endParaRPr lang="en-GB" sz="900" b="0">
                        <a:solidFill>
                          <a:schemeClr val="tx1"/>
                        </a:solidFill>
                        <a:latin typeface="Arial"/>
                        <a:cs typeface="Arial"/>
                      </a:endParaRPr>
                    </a:p>
                  </a:txBody>
                  <a:tcPr anchor="ctr">
                    <a:solidFill>
                      <a:srgbClr val="92D050"/>
                    </a:solidFill>
                  </a:tcPr>
                </a:tc>
                <a:tc>
                  <a:txBody>
                    <a:bodyPr/>
                    <a:lstStyle/>
                    <a:p>
                      <a:pPr algn="ctr"/>
                      <a:r>
                        <a:rPr lang="en-GB" sz="900" b="0">
                          <a:solidFill>
                            <a:schemeClr val="tx1"/>
                          </a:solidFill>
                          <a:latin typeface="Arial"/>
                          <a:cs typeface="Arial"/>
                        </a:rPr>
                        <a:t>19.8% </a:t>
                      </a:r>
                      <a:r>
                        <a:rPr lang="en-GB" sz="900" b="0">
                          <a:latin typeface="Arial"/>
                          <a:cs typeface="Arial"/>
                        </a:rPr>
                        <a:t>↑</a:t>
                      </a:r>
                      <a:endParaRPr lang="en-GB" sz="900" b="0">
                        <a:solidFill>
                          <a:schemeClr val="tx1"/>
                        </a:solidFill>
                        <a:latin typeface="Arial"/>
                        <a:cs typeface="Arial"/>
                      </a:endParaRPr>
                    </a:p>
                  </a:txBody>
                  <a:tcPr anchor="ctr">
                    <a:solidFill>
                      <a:srgbClr val="92D050"/>
                    </a:solidFill>
                  </a:tcPr>
                </a:tc>
                <a:tc>
                  <a:txBody>
                    <a:bodyPr/>
                    <a:lstStyle/>
                    <a:p>
                      <a:pPr algn="ctr"/>
                      <a:r>
                        <a:rPr lang="en-GB" sz="900" b="0">
                          <a:solidFill>
                            <a:schemeClr val="tx1"/>
                          </a:solidFill>
                          <a:latin typeface="Arial"/>
                          <a:cs typeface="Arial"/>
                        </a:rPr>
                        <a:t>27.7%</a:t>
                      </a:r>
                      <a:r>
                        <a:rPr lang="en-GB" sz="900" b="0">
                          <a:latin typeface="Arial"/>
                          <a:cs typeface="Arial"/>
                        </a:rPr>
                        <a:t>↑</a:t>
                      </a:r>
                      <a:endParaRPr lang="en-GB" sz="900" b="0">
                        <a:solidFill>
                          <a:schemeClr val="tx1"/>
                        </a:solidFill>
                        <a:latin typeface="Arial"/>
                        <a:cs typeface="Arial"/>
                      </a:endParaRPr>
                    </a:p>
                  </a:txBody>
                  <a:tcPr anchor="ctr">
                    <a:solidFill>
                      <a:srgbClr val="FA7660"/>
                    </a:solidFill>
                  </a:tcPr>
                </a:tc>
                <a:tc>
                  <a:txBody>
                    <a:bodyPr/>
                    <a:lstStyle/>
                    <a:p>
                      <a:pPr algn="ctr"/>
                      <a:r>
                        <a:rPr lang="en-GB" sz="900" b="0">
                          <a:solidFill>
                            <a:schemeClr val="tx1"/>
                          </a:solidFill>
                          <a:latin typeface="Arial"/>
                          <a:cs typeface="Arial"/>
                        </a:rPr>
                        <a:t>0%</a:t>
                      </a:r>
                      <a:r>
                        <a:rPr lang="en-GB" sz="900" b="0">
                          <a:solidFill>
                            <a:srgbClr val="0D0D0D"/>
                          </a:solidFill>
                          <a:latin typeface="Arial"/>
                          <a:cs typeface="Arial"/>
                        </a:rPr>
                        <a:t>→</a:t>
                      </a:r>
                      <a:endParaRPr lang="en-GB" sz="900" b="0">
                        <a:solidFill>
                          <a:schemeClr val="tx1"/>
                        </a:solidFill>
                        <a:latin typeface="Arial"/>
                        <a:cs typeface="Arial"/>
                      </a:endParaRPr>
                    </a:p>
                  </a:txBody>
                  <a:tcPr anchor="ctr">
                    <a:solidFill>
                      <a:srgbClr val="92D050"/>
                    </a:solidFill>
                  </a:tcPr>
                </a:tc>
                <a:tc>
                  <a:txBody>
                    <a:bodyPr/>
                    <a:lstStyle/>
                    <a:p>
                      <a:pPr algn="ctr"/>
                      <a:r>
                        <a:rPr lang="en-GB" sz="900" b="0">
                          <a:solidFill>
                            <a:schemeClr val="tx1"/>
                          </a:solidFill>
                          <a:latin typeface="Arial"/>
                          <a:cs typeface="Arial"/>
                        </a:rPr>
                        <a:t>10.3%</a:t>
                      </a:r>
                      <a:r>
                        <a:rPr lang="en-GB" sz="900" b="0">
                          <a:latin typeface="Arial"/>
                          <a:cs typeface="Arial"/>
                        </a:rPr>
                        <a:t>↓</a:t>
                      </a:r>
                      <a:endParaRPr lang="en-GB" sz="900" b="0">
                        <a:solidFill>
                          <a:schemeClr val="tx1"/>
                        </a:solidFill>
                        <a:latin typeface="Arial"/>
                        <a:cs typeface="Arial"/>
                      </a:endParaRPr>
                    </a:p>
                  </a:txBody>
                  <a:tcPr anchor="ctr">
                    <a:solidFill>
                      <a:srgbClr val="92D050"/>
                    </a:solidFill>
                  </a:tcPr>
                </a:tc>
                <a:tc>
                  <a:txBody>
                    <a:bodyPr/>
                    <a:lstStyle/>
                    <a:p>
                      <a:pPr algn="ctr"/>
                      <a:r>
                        <a:rPr lang="en-GB" sz="900" b="0">
                          <a:solidFill>
                            <a:schemeClr val="tx1"/>
                          </a:solidFill>
                          <a:latin typeface="Arial"/>
                          <a:cs typeface="Arial"/>
                        </a:rPr>
                        <a:t>4.4%</a:t>
                      </a:r>
                      <a:r>
                        <a:rPr lang="en-GB" sz="900" b="0">
                          <a:latin typeface="Arial"/>
                          <a:cs typeface="Arial"/>
                        </a:rPr>
                        <a:t>↑</a:t>
                      </a:r>
                      <a:endParaRPr lang="en-GB" sz="900" b="0">
                        <a:solidFill>
                          <a:schemeClr val="tx1"/>
                        </a:solidFill>
                        <a:latin typeface="Arial"/>
                        <a:cs typeface="Arial"/>
                      </a:endParaRPr>
                    </a:p>
                  </a:txBody>
                  <a:tcPr anchor="ctr">
                    <a:solidFill>
                      <a:srgbClr val="92D050"/>
                    </a:solidFill>
                  </a:tcPr>
                </a:tc>
                <a:tc>
                  <a:txBody>
                    <a:bodyPr/>
                    <a:lstStyle/>
                    <a:p>
                      <a:pPr algn="ctr"/>
                      <a:r>
                        <a:rPr lang="en-GB" sz="900" b="0">
                          <a:solidFill>
                            <a:schemeClr val="tx1"/>
                          </a:solidFill>
                          <a:latin typeface="Arial"/>
                          <a:cs typeface="Arial"/>
                        </a:rPr>
                        <a:t>2.9%</a:t>
                      </a:r>
                      <a:r>
                        <a:rPr lang="en-GB" sz="900" b="0">
                          <a:latin typeface="Arial"/>
                          <a:cs typeface="Arial"/>
                        </a:rPr>
                        <a:t>↑</a:t>
                      </a:r>
                      <a:endParaRPr lang="en-GB" sz="900" b="0">
                        <a:solidFill>
                          <a:schemeClr val="tx1"/>
                        </a:solidFill>
                        <a:latin typeface="Arial"/>
                        <a:cs typeface="Arial"/>
                      </a:endParaRPr>
                    </a:p>
                  </a:txBody>
                  <a:tcPr anchor="ctr">
                    <a:solidFill>
                      <a:srgbClr val="92D050"/>
                    </a:solidFill>
                  </a:tcPr>
                </a:tc>
                <a:tc>
                  <a:txBody>
                    <a:bodyPr/>
                    <a:lstStyle/>
                    <a:p>
                      <a:pPr algn="ctr"/>
                      <a:r>
                        <a:rPr lang="en-GB" sz="900" b="0">
                          <a:solidFill>
                            <a:schemeClr val="tx1"/>
                          </a:solidFill>
                          <a:latin typeface="Arial"/>
                          <a:cs typeface="Arial"/>
                        </a:rPr>
                        <a:t>15.1%</a:t>
                      </a:r>
                    </a:p>
                  </a:txBody>
                  <a:tcPr anchor="ctr">
                    <a:solidFill>
                      <a:srgbClr val="92D050"/>
                    </a:solidFill>
                  </a:tcPr>
                </a:tc>
                <a:tc>
                  <a:txBody>
                    <a:bodyPr/>
                    <a:lstStyle/>
                    <a:p>
                      <a:pPr algn="ctr"/>
                      <a:r>
                        <a:rPr lang="en-US" sz="900" b="0" err="1">
                          <a:solidFill>
                            <a:schemeClr val="tx1"/>
                          </a:solidFill>
                          <a:latin typeface="Arial"/>
                          <a:cs typeface="Arial"/>
                        </a:rPr>
                        <a:t>ModHos</a:t>
                      </a:r>
                      <a:r>
                        <a:rPr lang="en-US" sz="900" b="0">
                          <a:solidFill>
                            <a:schemeClr val="tx1"/>
                          </a:solidFill>
                          <a:latin typeface="Arial"/>
                          <a:cs typeface="Arial"/>
                        </a:rPr>
                        <a:t> 4.9%/ </a:t>
                      </a:r>
                    </a:p>
                    <a:p>
                      <a:pPr algn="ctr"/>
                      <a:r>
                        <a:rPr lang="en-US" sz="900" b="0">
                          <a:solidFill>
                            <a:schemeClr val="tx1"/>
                          </a:solidFill>
                          <a:latin typeface="Arial"/>
                          <a:cs typeface="Arial"/>
                        </a:rPr>
                        <a:t>Peer 6.8%</a:t>
                      </a:r>
                      <a:endParaRPr lang="en-GB" sz="900" b="0">
                        <a:solidFill>
                          <a:schemeClr val="tx1"/>
                        </a:solidFill>
                        <a:latin typeface="Arial"/>
                        <a:cs typeface="Aria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FF0000"/>
                          </a:solidFill>
                          <a:latin typeface="Arial"/>
                          <a:ea typeface="Segoe UI Emoji"/>
                          <a:cs typeface="Arial"/>
                          <a:sym typeface="Wingdings" panose="05000000000000000000" pitchFamily="2" charset="2"/>
                        </a:rPr>
                        <a:t></a:t>
                      </a:r>
                      <a:endParaRPr lang="en-GB" sz="1200" b="0">
                        <a:solidFill>
                          <a:srgbClr val="FF000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920255297"/>
                  </a:ext>
                </a:extLst>
              </a:tr>
              <a:tr h="489727">
                <a:tc>
                  <a:txBody>
                    <a:bodyPr/>
                    <a:lstStyle/>
                    <a:p>
                      <a:r>
                        <a:rPr lang="en-US" sz="900" b="0">
                          <a:latin typeface="Arial"/>
                          <a:cs typeface="Arial"/>
                        </a:rPr>
                        <a:t>(2c) Reducing staff sickness to 3.5% over 2021/22 </a:t>
                      </a:r>
                      <a:endParaRPr lang="en-GB" sz="900" b="0">
                        <a:latin typeface="Arial"/>
                        <a:cs typeface="Arial"/>
                      </a:endParaRPr>
                    </a:p>
                  </a:txBody>
                  <a:tcPr anchor="ctr"/>
                </a:tc>
                <a:tc>
                  <a:txBody>
                    <a:bodyPr/>
                    <a:lstStyle/>
                    <a:p>
                      <a:pPr algn="ctr"/>
                      <a:r>
                        <a:rPr lang="en-GB" sz="900" b="0">
                          <a:latin typeface="Arial"/>
                          <a:cs typeface="Arial"/>
                        </a:rPr>
                        <a:t>&lt;/=3.5%</a:t>
                      </a:r>
                    </a:p>
                  </a:txBody>
                  <a:tcPr anchor="ctr"/>
                </a:tc>
                <a:tc>
                  <a:txBody>
                    <a:bodyPr/>
                    <a:lstStyle/>
                    <a:p>
                      <a:pPr marL="0" algn="ctr" defTabSz="914400" rtl="0" eaLnBrk="1" latinLnBrk="0" hangingPunct="1"/>
                      <a:r>
                        <a:rPr lang="en-GB" sz="900" b="0" kern="1200">
                          <a:solidFill>
                            <a:srgbClr val="0D0D0D"/>
                          </a:solidFill>
                          <a:latin typeface="Arial"/>
                          <a:ea typeface="+mn-ea"/>
                          <a:cs typeface="Arial"/>
                        </a:rPr>
                        <a:t>7.2%</a:t>
                      </a:r>
                      <a:r>
                        <a:rPr lang="en-GB" sz="900" b="0">
                          <a:latin typeface="Arial"/>
                          <a:cs typeface="Arial"/>
                        </a:rPr>
                        <a:t>↓</a:t>
                      </a:r>
                      <a:endParaRPr lang="en-GB" sz="900" b="0" kern="1200">
                        <a:solidFill>
                          <a:srgbClr val="0D0D0D"/>
                        </a:solidFill>
                        <a:latin typeface="Arial"/>
                        <a:ea typeface="+mn-ea"/>
                        <a:cs typeface="Arial"/>
                      </a:endParaRPr>
                    </a:p>
                  </a:txBody>
                  <a:tcPr anchor="ctr">
                    <a:solidFill>
                      <a:srgbClr val="FA7660"/>
                    </a:solidFill>
                  </a:tcPr>
                </a:tc>
                <a:tc>
                  <a:txBody>
                    <a:bodyPr/>
                    <a:lstStyle/>
                    <a:p>
                      <a:pPr marL="0" algn="ctr" defTabSz="914400" rtl="0" eaLnBrk="1" latinLnBrk="0" hangingPunct="1"/>
                      <a:r>
                        <a:rPr lang="en-GB" sz="900" b="0" kern="1200">
                          <a:solidFill>
                            <a:srgbClr val="0D0D0D"/>
                          </a:solidFill>
                          <a:latin typeface="Arial"/>
                          <a:ea typeface="+mn-ea"/>
                          <a:cs typeface="Arial"/>
                        </a:rPr>
                        <a:t>5.1%</a:t>
                      </a:r>
                      <a:r>
                        <a:rPr lang="en-GB" sz="900" b="0">
                          <a:latin typeface="Arial"/>
                          <a:cs typeface="Arial"/>
                        </a:rPr>
                        <a:t>↓</a:t>
                      </a:r>
                      <a:endParaRPr lang="en-GB" sz="900" b="0" kern="1200">
                        <a:solidFill>
                          <a:srgbClr val="0D0D0D"/>
                        </a:solidFill>
                        <a:latin typeface="Arial"/>
                        <a:ea typeface="+mn-ea"/>
                        <a:cs typeface="Arial"/>
                      </a:endParaRPr>
                    </a:p>
                  </a:txBody>
                  <a:tcPr anchor="ctr">
                    <a:solidFill>
                      <a:srgbClr val="FA7660"/>
                    </a:solidFill>
                  </a:tcPr>
                </a:tc>
                <a:tc>
                  <a:txBody>
                    <a:bodyPr/>
                    <a:lstStyle/>
                    <a:p>
                      <a:pPr marL="0" algn="ctr" defTabSz="914400" rtl="0" eaLnBrk="1" latinLnBrk="0" hangingPunct="1"/>
                      <a:r>
                        <a:rPr lang="en-GB" sz="900" b="0" kern="1200">
                          <a:solidFill>
                            <a:srgbClr val="0D0D0D"/>
                          </a:solidFill>
                          <a:latin typeface="Arial"/>
                          <a:ea typeface="+mn-ea"/>
                          <a:cs typeface="Arial"/>
                        </a:rPr>
                        <a:t>6.2%</a:t>
                      </a:r>
                      <a:r>
                        <a:rPr lang="en-GB" sz="900" b="0">
                          <a:latin typeface="Arial"/>
                          <a:cs typeface="Arial"/>
                        </a:rPr>
                        <a:t>↓</a:t>
                      </a:r>
                      <a:endParaRPr lang="en-GB" sz="900" b="0" kern="1200">
                        <a:solidFill>
                          <a:srgbClr val="0D0D0D"/>
                        </a:solidFill>
                        <a:latin typeface="Arial"/>
                        <a:ea typeface="+mn-ea"/>
                        <a:cs typeface="Arial"/>
                      </a:endParaRPr>
                    </a:p>
                  </a:txBody>
                  <a:tcPr anchor="ctr">
                    <a:solidFill>
                      <a:srgbClr val="FA7660"/>
                    </a:solidFill>
                  </a:tcPr>
                </a:tc>
                <a:tc>
                  <a:txBody>
                    <a:bodyPr/>
                    <a:lstStyle/>
                    <a:p>
                      <a:pPr marL="0" algn="ctr" defTabSz="914400" rtl="0" eaLnBrk="1" latinLnBrk="0" hangingPunct="1"/>
                      <a:r>
                        <a:rPr lang="en-GB" sz="900" b="0" kern="1200">
                          <a:solidFill>
                            <a:srgbClr val="0D0D0D"/>
                          </a:solidFill>
                          <a:latin typeface="Arial"/>
                          <a:ea typeface="+mn-ea"/>
                          <a:cs typeface="Arial"/>
                        </a:rPr>
                        <a:t>2.4%</a:t>
                      </a:r>
                      <a:r>
                        <a:rPr lang="en-GB" sz="900" b="0">
                          <a:latin typeface="Arial"/>
                          <a:cs typeface="Arial"/>
                        </a:rPr>
                        <a:t>↑</a:t>
                      </a:r>
                      <a:endParaRPr lang="en-GB" sz="900" b="0" kern="1200">
                        <a:solidFill>
                          <a:srgbClr val="0D0D0D"/>
                        </a:solidFill>
                        <a:latin typeface="Arial"/>
                        <a:ea typeface="+mn-ea"/>
                        <a:cs typeface="Arial"/>
                      </a:endParaRPr>
                    </a:p>
                  </a:txBody>
                  <a:tcPr anchor="ctr">
                    <a:solidFill>
                      <a:srgbClr val="92D050"/>
                    </a:solidFill>
                  </a:tcPr>
                </a:tc>
                <a:tc>
                  <a:txBody>
                    <a:bodyPr/>
                    <a:lstStyle/>
                    <a:p>
                      <a:pPr marL="0" algn="ctr" defTabSz="914400" rtl="0" eaLnBrk="1" latinLnBrk="0" hangingPunct="1"/>
                      <a:r>
                        <a:rPr lang="en-GB" sz="900" b="0" kern="1200">
                          <a:solidFill>
                            <a:srgbClr val="0D0D0D"/>
                          </a:solidFill>
                          <a:latin typeface="Arial"/>
                          <a:ea typeface="+mn-ea"/>
                          <a:cs typeface="Arial"/>
                        </a:rPr>
                        <a:t>7.8%</a:t>
                      </a:r>
                      <a:r>
                        <a:rPr lang="en-GB" sz="900" b="0">
                          <a:latin typeface="Arial"/>
                          <a:cs typeface="Arial"/>
                        </a:rPr>
                        <a:t>↓</a:t>
                      </a:r>
                      <a:endParaRPr lang="en-GB" sz="900" b="0" kern="1200">
                        <a:solidFill>
                          <a:srgbClr val="0D0D0D"/>
                        </a:solidFill>
                        <a:latin typeface="Arial"/>
                        <a:ea typeface="+mn-ea"/>
                        <a:cs typeface="Arial"/>
                      </a:endParaRPr>
                    </a:p>
                  </a:txBody>
                  <a:tcPr anchor="ctr">
                    <a:solidFill>
                      <a:srgbClr val="FA7660"/>
                    </a:solidFill>
                  </a:tcPr>
                </a:tc>
                <a:tc>
                  <a:txBody>
                    <a:bodyPr/>
                    <a:lstStyle/>
                    <a:p>
                      <a:pPr marL="0" algn="ctr" defTabSz="914400" rtl="0" eaLnBrk="1" latinLnBrk="0" hangingPunct="1"/>
                      <a:r>
                        <a:rPr lang="en-GB" sz="900" b="0" kern="1200">
                          <a:solidFill>
                            <a:srgbClr val="0D0D0D"/>
                          </a:solidFill>
                          <a:latin typeface="Arial"/>
                          <a:ea typeface="+mn-ea"/>
                          <a:cs typeface="Arial"/>
                        </a:rPr>
                        <a:t>4.9%</a:t>
                      </a:r>
                      <a:r>
                        <a:rPr lang="en-GB" sz="900" b="0">
                          <a:latin typeface="Arial"/>
                          <a:cs typeface="Arial"/>
                        </a:rPr>
                        <a:t>↓</a:t>
                      </a:r>
                      <a:endParaRPr lang="en-GB" sz="900" b="0" kern="1200">
                        <a:solidFill>
                          <a:srgbClr val="0D0D0D"/>
                        </a:solidFill>
                        <a:latin typeface="Arial"/>
                        <a:ea typeface="+mn-ea"/>
                        <a:cs typeface="Arial"/>
                      </a:endParaRPr>
                    </a:p>
                  </a:txBody>
                  <a:tcPr anchor="ctr">
                    <a:solidFill>
                      <a:srgbClr val="FA7660"/>
                    </a:solidFill>
                  </a:tcPr>
                </a:tc>
                <a:tc>
                  <a:txBody>
                    <a:bodyPr/>
                    <a:lstStyle/>
                    <a:p>
                      <a:pPr marL="0" algn="ctr" defTabSz="914400" rtl="0" eaLnBrk="1" latinLnBrk="0" hangingPunct="1"/>
                      <a:r>
                        <a:rPr lang="en-GB" sz="900" b="0" kern="1200">
                          <a:solidFill>
                            <a:srgbClr val="0D0D0D"/>
                          </a:solidFill>
                          <a:latin typeface="Arial"/>
                          <a:ea typeface="+mn-ea"/>
                          <a:cs typeface="Arial"/>
                        </a:rPr>
                        <a:t>3.9%</a:t>
                      </a:r>
                      <a:r>
                        <a:rPr lang="en-GB" sz="900" b="0">
                          <a:latin typeface="Arial"/>
                          <a:cs typeface="Arial"/>
                        </a:rPr>
                        <a:t>↓</a:t>
                      </a:r>
                      <a:endParaRPr lang="en-GB" sz="900" b="0" kern="1200">
                        <a:solidFill>
                          <a:srgbClr val="0D0D0D"/>
                        </a:solidFill>
                        <a:latin typeface="Arial"/>
                        <a:ea typeface="+mn-ea"/>
                        <a:cs typeface="Arial"/>
                      </a:endParaRPr>
                    </a:p>
                  </a:txBody>
                  <a:tcPr anchor="ctr">
                    <a:solidFill>
                      <a:srgbClr val="FFC000"/>
                    </a:solidFill>
                  </a:tcPr>
                </a:tc>
                <a:tc>
                  <a:txBody>
                    <a:bodyPr/>
                    <a:lstStyle/>
                    <a:p>
                      <a:pPr algn="ctr"/>
                      <a:r>
                        <a:rPr lang="en-GB" sz="900" b="0">
                          <a:solidFill>
                            <a:schemeClr val="tx1"/>
                          </a:solidFill>
                          <a:latin typeface="Arial"/>
                          <a:cs typeface="Arial"/>
                        </a:rPr>
                        <a:t>5.8%</a:t>
                      </a:r>
                    </a:p>
                  </a:txBody>
                  <a:tcPr anchor="ctr">
                    <a:solidFill>
                      <a:srgbClr val="FA7660"/>
                    </a:solidFill>
                  </a:tcPr>
                </a:tc>
                <a:tc>
                  <a:txBody>
                    <a:bodyPr/>
                    <a:lstStyle/>
                    <a:p>
                      <a:pPr algn="ctr"/>
                      <a:r>
                        <a:rPr lang="en-GB" sz="900" b="0">
                          <a:solidFill>
                            <a:schemeClr val="tx1"/>
                          </a:solidFill>
                          <a:latin typeface="Arial"/>
                          <a:cs typeface="Arial"/>
                        </a:rPr>
                        <a:t>National </a:t>
                      </a:r>
                      <a:r>
                        <a:rPr lang="en-GB" sz="900" b="0" err="1">
                          <a:solidFill>
                            <a:schemeClr val="tx1"/>
                          </a:solidFill>
                          <a:latin typeface="Arial"/>
                          <a:cs typeface="Arial"/>
                        </a:rPr>
                        <a:t>avg</a:t>
                      </a:r>
                      <a:r>
                        <a:rPr lang="en-GB" sz="900" b="0">
                          <a:solidFill>
                            <a:schemeClr val="tx1"/>
                          </a:solidFill>
                          <a:latin typeface="Arial"/>
                          <a:cs typeface="Arial"/>
                        </a:rPr>
                        <a:t> 9.1%</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00B050"/>
                          </a:solidFill>
                          <a:latin typeface="Arial"/>
                          <a:ea typeface="Segoe UI Emoji"/>
                          <a:cs typeface="Arial"/>
                          <a:sym typeface="Wingdings" panose="05000000000000000000" pitchFamily="2" charset="2"/>
                        </a:rPr>
                        <a:t></a:t>
                      </a:r>
                      <a:endParaRPr lang="en-GB" sz="1200" b="0">
                        <a:solidFill>
                          <a:srgbClr val="00B050"/>
                        </a:solidFill>
                        <a:latin typeface="Arial"/>
                        <a:ea typeface="Segoe UI Emoji"/>
                        <a:cs typeface="Arial"/>
                      </a:endParaRPr>
                    </a:p>
                  </a:txBody>
                  <a:tcPr anchor="ctr">
                    <a:solidFill>
                      <a:schemeClr val="accent5">
                        <a:lumMod val="20000"/>
                        <a:lumOff val="80000"/>
                      </a:schemeClr>
                    </a:solidFill>
                  </a:tcPr>
                </a:tc>
                <a:extLst>
                  <a:ext uri="{0D108BD9-81ED-4DB2-BD59-A6C34878D82A}">
                    <a16:rowId xmlns:a16="http://schemas.microsoft.com/office/drawing/2014/main" val="2708422499"/>
                  </a:ext>
                </a:extLst>
              </a:tr>
              <a:tr h="489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u="none" strike="noStrike" kern="1200">
                          <a:solidFill>
                            <a:schemeClr val="dk1"/>
                          </a:solidFill>
                          <a:effectLst/>
                          <a:latin typeface="Arial"/>
                          <a:ea typeface="+mn-ea"/>
                          <a:cs typeface="Arial"/>
                        </a:rPr>
                        <a:t>(2e) Reduction in % </a:t>
                      </a:r>
                      <a:r>
                        <a:rPr lang="en-US" sz="900" b="0" u="none" strike="noStrike" kern="1200" err="1">
                          <a:solidFill>
                            <a:schemeClr val="dk1"/>
                          </a:solidFill>
                          <a:effectLst/>
                          <a:latin typeface="Arial"/>
                          <a:ea typeface="+mn-ea"/>
                          <a:cs typeface="Arial"/>
                        </a:rPr>
                        <a:t>labour</a:t>
                      </a:r>
                      <a:r>
                        <a:rPr lang="en-US" sz="900" b="0" u="none" strike="noStrike" kern="1200">
                          <a:solidFill>
                            <a:schemeClr val="dk1"/>
                          </a:solidFill>
                          <a:effectLst/>
                          <a:latin typeface="Arial"/>
                          <a:ea typeface="+mn-ea"/>
                          <a:cs typeface="Arial"/>
                        </a:rPr>
                        <a:t> turnover</a:t>
                      </a:r>
                    </a:p>
                  </a:txBody>
                  <a:tcPr anchor="ctr">
                    <a:solidFill>
                      <a:schemeClr val="accent5">
                        <a:lumMod val="20000"/>
                        <a:lumOff val="80000"/>
                      </a:schemeClr>
                    </a:solidFill>
                  </a:tcPr>
                </a:tc>
                <a:tc>
                  <a:txBody>
                    <a:bodyPr/>
                    <a:lstStyle/>
                    <a:p>
                      <a:pPr algn="ctr"/>
                      <a:r>
                        <a:rPr lang="en-GB" sz="900" b="0">
                          <a:latin typeface="Arial"/>
                          <a:cs typeface="Arial"/>
                        </a:rPr>
                        <a:t>&lt;/=10%</a:t>
                      </a:r>
                    </a:p>
                  </a:txBody>
                  <a:tcPr anchor="ctr">
                    <a:solidFill>
                      <a:schemeClr val="accent5">
                        <a:lumMod val="20000"/>
                        <a:lumOff val="80000"/>
                      </a:schemeClr>
                    </a:solidFill>
                  </a:tcPr>
                </a:tc>
                <a:tc>
                  <a:txBody>
                    <a:bodyPr/>
                    <a:lstStyle/>
                    <a:p>
                      <a:pPr algn="ctr"/>
                      <a:r>
                        <a:rPr lang="en-GB" sz="900" b="0">
                          <a:latin typeface="Arial"/>
                          <a:cs typeface="Arial"/>
                        </a:rPr>
                        <a:t>13.8%↓</a:t>
                      </a:r>
                    </a:p>
                  </a:txBody>
                  <a:tcPr anchor="ctr">
                    <a:solidFill>
                      <a:srgbClr val="FA7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latin typeface="Arial"/>
                          <a:cs typeface="Arial"/>
                        </a:rPr>
                        <a:t>13.7%↓</a:t>
                      </a:r>
                      <a:endParaRPr lang="en-GB" sz="900" b="0">
                        <a:solidFill>
                          <a:schemeClr val="tx1"/>
                        </a:solidFill>
                        <a:latin typeface="Arial"/>
                        <a:cs typeface="Arial"/>
                      </a:endParaRPr>
                    </a:p>
                  </a:txBody>
                  <a:tcPr anchor="ctr">
                    <a:solidFill>
                      <a:srgbClr val="FA7660"/>
                    </a:solidFill>
                  </a:tcPr>
                </a:tc>
                <a:tc>
                  <a:txBody>
                    <a:bodyPr/>
                    <a:lstStyle/>
                    <a:p>
                      <a:pPr algn="ctr"/>
                      <a:r>
                        <a:rPr lang="en-GB" sz="900" b="0">
                          <a:latin typeface="Arial"/>
                          <a:cs typeface="Arial"/>
                        </a:rPr>
                        <a:t>13.6%↑</a:t>
                      </a:r>
                    </a:p>
                  </a:txBody>
                  <a:tcPr anchor="ctr">
                    <a:solidFill>
                      <a:srgbClr val="FA7660"/>
                    </a:solidFill>
                  </a:tcPr>
                </a:tc>
                <a:tc>
                  <a:txBody>
                    <a:bodyPr/>
                    <a:lstStyle/>
                    <a:p>
                      <a:pPr algn="ctr"/>
                      <a:r>
                        <a:rPr lang="en-GB" sz="900" b="0">
                          <a:latin typeface="Arial"/>
                          <a:cs typeface="Arial"/>
                        </a:rPr>
                        <a:t>25.3%↑</a:t>
                      </a:r>
                    </a:p>
                  </a:txBody>
                  <a:tcPr anchor="ctr">
                    <a:solidFill>
                      <a:srgbClr val="FA7660"/>
                    </a:solidFill>
                  </a:tcPr>
                </a:tc>
                <a:tc>
                  <a:txBody>
                    <a:bodyPr/>
                    <a:lstStyle/>
                    <a:p>
                      <a:pPr algn="ctr"/>
                      <a:r>
                        <a:rPr lang="en-GB" sz="900" b="0">
                          <a:latin typeface="Arial"/>
                          <a:cs typeface="Arial"/>
                        </a:rPr>
                        <a:t>13.5%↓</a:t>
                      </a:r>
                    </a:p>
                  </a:txBody>
                  <a:tcPr anchor="ctr">
                    <a:solidFill>
                      <a:srgbClr val="FA7660"/>
                    </a:solidFill>
                  </a:tcPr>
                </a:tc>
                <a:tc>
                  <a:txBody>
                    <a:bodyPr/>
                    <a:lstStyle/>
                    <a:p>
                      <a:pPr algn="ctr"/>
                      <a:r>
                        <a:rPr lang="en-GB" sz="900" b="0">
                          <a:latin typeface="Arial"/>
                          <a:cs typeface="Arial"/>
                        </a:rPr>
                        <a:t>4.5%↑</a:t>
                      </a:r>
                    </a:p>
                  </a:txBody>
                  <a:tcPr anchor="ctr">
                    <a:solidFill>
                      <a:srgbClr val="92D050"/>
                    </a:solidFill>
                  </a:tcPr>
                </a:tc>
                <a:tc>
                  <a:txBody>
                    <a:bodyPr/>
                    <a:lstStyle/>
                    <a:p>
                      <a:pPr algn="ctr"/>
                      <a:r>
                        <a:rPr lang="en-GB" sz="900" b="0">
                          <a:latin typeface="Arial"/>
                          <a:cs typeface="Arial"/>
                        </a:rPr>
                        <a:t>11.1%↑</a:t>
                      </a:r>
                    </a:p>
                  </a:txBody>
                  <a:tcPr anchor="ctr">
                    <a:solidFill>
                      <a:srgbClr val="FA7660"/>
                    </a:solidFill>
                  </a:tcPr>
                </a:tc>
                <a:tc>
                  <a:txBody>
                    <a:bodyPr/>
                    <a:lstStyle/>
                    <a:p>
                      <a:pPr algn="ctr"/>
                      <a:r>
                        <a:rPr lang="en-GB" sz="900" b="0">
                          <a:latin typeface="Arial"/>
                          <a:cs typeface="Arial"/>
                        </a:rPr>
                        <a:t>13.3%</a:t>
                      </a:r>
                    </a:p>
                  </a:txBody>
                  <a:tcPr anchor="ctr">
                    <a:solidFill>
                      <a:srgbClr val="FA7660"/>
                    </a:solidFill>
                  </a:tcPr>
                </a:tc>
                <a:tc>
                  <a:txBody>
                    <a:bodyPr/>
                    <a:lstStyle/>
                    <a:p>
                      <a:pPr algn="ctr"/>
                      <a:r>
                        <a:rPr lang="en-GB" sz="900" b="0" err="1">
                          <a:latin typeface="Arial"/>
                          <a:cs typeface="Arial"/>
                        </a:rPr>
                        <a:t>ModHos</a:t>
                      </a:r>
                    </a:p>
                    <a:p>
                      <a:pPr algn="ctr"/>
                      <a:r>
                        <a:rPr lang="en-GB" sz="900" b="0">
                          <a:latin typeface="Arial"/>
                          <a:cs typeface="Arial"/>
                        </a:rPr>
                        <a:t>0.98% Peer 1.02%</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00B050"/>
                          </a:solidFill>
                          <a:latin typeface="Arial"/>
                          <a:ea typeface="Segoe UI Emoji"/>
                          <a:cs typeface="Arial"/>
                          <a:sym typeface="Wingdings" panose="05000000000000000000" pitchFamily="2" charset="2"/>
                        </a:rPr>
                        <a:t></a:t>
                      </a:r>
                      <a:endParaRPr lang="en-GB" sz="1200" b="0">
                        <a:solidFill>
                          <a:srgbClr val="00B050"/>
                        </a:solidFill>
                        <a:latin typeface="Arial"/>
                        <a:ea typeface="Segoe UI Emoji"/>
                        <a:cs typeface="Arial"/>
                      </a:endParaRPr>
                    </a:p>
                  </a:txBody>
                  <a:tcPr anchor="ctr">
                    <a:solidFill>
                      <a:schemeClr val="accent5">
                        <a:lumMod val="20000"/>
                        <a:lumOff val="80000"/>
                      </a:schemeClr>
                    </a:solidFill>
                  </a:tcPr>
                </a:tc>
                <a:extLst>
                  <a:ext uri="{0D108BD9-81ED-4DB2-BD59-A6C34878D82A}">
                    <a16:rowId xmlns:a16="http://schemas.microsoft.com/office/drawing/2014/main" val="1596629666"/>
                  </a:ext>
                </a:extLst>
              </a:tr>
              <a:tr h="356165">
                <a:tc>
                  <a:txBody>
                    <a:bodyPr/>
                    <a:lstStyle/>
                    <a:p>
                      <a:pPr marL="0" lvl="0" indent="0" algn="l">
                        <a:lnSpc>
                          <a:spcPct val="100000"/>
                        </a:lnSpc>
                        <a:spcBef>
                          <a:spcPts val="0"/>
                        </a:spcBef>
                        <a:spcAft>
                          <a:spcPts val="0"/>
                        </a:spcAft>
                        <a:buNone/>
                      </a:pPr>
                      <a:r>
                        <a:rPr lang="en-US" sz="900" b="0" u="none" strike="noStrike" kern="1200">
                          <a:solidFill>
                            <a:schemeClr val="dk1"/>
                          </a:solidFill>
                          <a:effectLst/>
                          <a:latin typeface="Arial"/>
                          <a:ea typeface="+mn-ea"/>
                          <a:cs typeface="Arial"/>
                        </a:rPr>
                        <a:t>(2f) Reduction in % Early </a:t>
                      </a:r>
                      <a:r>
                        <a:rPr lang="en-US" sz="900" b="0" u="none" strike="noStrike" kern="1200" err="1">
                          <a:solidFill>
                            <a:schemeClr val="dk1"/>
                          </a:solidFill>
                          <a:effectLst/>
                          <a:latin typeface="Arial"/>
                          <a:ea typeface="+mn-ea"/>
                          <a:cs typeface="Arial"/>
                        </a:rPr>
                        <a:t>labour</a:t>
                      </a:r>
                      <a:r>
                        <a:rPr lang="en-US" sz="900" b="0" u="none" strike="noStrike" kern="1200">
                          <a:solidFill>
                            <a:schemeClr val="dk1"/>
                          </a:solidFill>
                          <a:effectLst/>
                          <a:latin typeface="Arial"/>
                          <a:ea typeface="+mn-ea"/>
                          <a:cs typeface="Arial"/>
                        </a:rPr>
                        <a:t> turnover</a:t>
                      </a:r>
                    </a:p>
                  </a:txBody>
                  <a:tcPr anchor="ctr">
                    <a:solidFill>
                      <a:schemeClr val="bg1"/>
                    </a:solidFill>
                  </a:tcPr>
                </a:tc>
                <a:tc>
                  <a:txBody>
                    <a:bodyPr/>
                    <a:lstStyle/>
                    <a:p>
                      <a:pPr lvl="0" algn="ctr">
                        <a:buNone/>
                      </a:pPr>
                      <a:endParaRPr lang="en-GB" sz="900" b="0">
                        <a:latin typeface="Arial"/>
                        <a:cs typeface="Arial"/>
                      </a:endParaRPr>
                    </a:p>
                  </a:txBody>
                  <a:tcPr anchor="ctr">
                    <a:solidFill>
                      <a:schemeClr val="bg1"/>
                    </a:solidFill>
                  </a:tcPr>
                </a:tc>
                <a:tc>
                  <a:txBody>
                    <a:bodyPr/>
                    <a:lstStyle/>
                    <a:p>
                      <a:pPr lvl="0" algn="ctr">
                        <a:buNone/>
                      </a:pPr>
                      <a:r>
                        <a:rPr lang="en-GB" sz="900" b="0">
                          <a:latin typeface="Arial"/>
                          <a:cs typeface="Arial"/>
                        </a:rPr>
                        <a:t>18.4%↑</a:t>
                      </a:r>
                    </a:p>
                  </a:txBody>
                  <a:tcPr anchor="ctr">
                    <a:solidFill>
                      <a:schemeClr val="bg1"/>
                    </a:solidFill>
                  </a:tcPr>
                </a:tc>
                <a:tc>
                  <a:txBody>
                    <a:bodyPr/>
                    <a:lstStyle/>
                    <a:p>
                      <a:pPr lvl="0" algn="ctr">
                        <a:buNone/>
                      </a:pPr>
                      <a:r>
                        <a:rPr lang="en-GB" sz="900" b="0">
                          <a:latin typeface="Arial"/>
                          <a:cs typeface="Arial"/>
                        </a:rPr>
                        <a:t>21.8%↓</a:t>
                      </a:r>
                    </a:p>
                  </a:txBody>
                  <a:tcPr anchor="ctr">
                    <a:solidFill>
                      <a:schemeClr val="bg1"/>
                    </a:solidFill>
                  </a:tcPr>
                </a:tc>
                <a:tc>
                  <a:txBody>
                    <a:bodyPr/>
                    <a:lstStyle/>
                    <a:p>
                      <a:pPr lvl="0" algn="ctr">
                        <a:buNone/>
                      </a:pPr>
                      <a:r>
                        <a:rPr lang="en-GB" sz="900" b="0">
                          <a:latin typeface="Arial"/>
                          <a:cs typeface="Arial"/>
                        </a:rPr>
                        <a:t>16.9%↑</a:t>
                      </a:r>
                    </a:p>
                  </a:txBody>
                  <a:tcPr anchor="ctr">
                    <a:solidFill>
                      <a:schemeClr val="bg1"/>
                    </a:solidFill>
                  </a:tcPr>
                </a:tc>
                <a:tc>
                  <a:txBody>
                    <a:bodyPr/>
                    <a:lstStyle/>
                    <a:p>
                      <a:pPr lvl="0" algn="ctr">
                        <a:buNone/>
                      </a:pPr>
                      <a:r>
                        <a:rPr lang="en-GB" sz="900" b="0">
                          <a:latin typeface="Arial"/>
                          <a:cs typeface="Arial"/>
                        </a:rPr>
                        <a:t>23.9%↓</a:t>
                      </a:r>
                    </a:p>
                  </a:txBody>
                  <a:tcPr anchor="ctr">
                    <a:solidFill>
                      <a:schemeClr val="bg1"/>
                    </a:solidFill>
                  </a:tcPr>
                </a:tc>
                <a:tc>
                  <a:txBody>
                    <a:bodyPr/>
                    <a:lstStyle/>
                    <a:p>
                      <a:pPr lvl="0" algn="ctr">
                        <a:buNone/>
                      </a:pPr>
                      <a:r>
                        <a:rPr lang="en-GB" sz="900" b="0">
                          <a:latin typeface="Arial"/>
                          <a:cs typeface="Arial"/>
                        </a:rPr>
                        <a:t>17.4%↓</a:t>
                      </a:r>
                    </a:p>
                  </a:txBody>
                  <a:tcPr anchor="ctr">
                    <a:solidFill>
                      <a:schemeClr val="bg1"/>
                    </a:solidFill>
                  </a:tcPr>
                </a:tc>
                <a:tc>
                  <a:txBody>
                    <a:bodyPr/>
                    <a:lstStyle/>
                    <a:p>
                      <a:pPr lvl="0" algn="ctr">
                        <a:buNone/>
                      </a:pPr>
                      <a:r>
                        <a:rPr lang="en-GB" sz="900" b="0">
                          <a:latin typeface="Arial"/>
                          <a:cs typeface="Arial"/>
                        </a:rPr>
                        <a:t>0.0%</a:t>
                      </a:r>
                      <a:r>
                        <a:rPr lang="en-GB" sz="900" b="0">
                          <a:solidFill>
                            <a:srgbClr val="0D0D0D"/>
                          </a:solidFill>
                          <a:latin typeface="Arial"/>
                          <a:cs typeface="Arial"/>
                        </a:rPr>
                        <a:t>→</a:t>
                      </a:r>
                      <a:endParaRPr lang="en-GB" sz="900" b="0">
                        <a:latin typeface="Arial"/>
                        <a:cs typeface="Arial"/>
                      </a:endParaRPr>
                    </a:p>
                  </a:txBody>
                  <a:tcPr anchor="ctr">
                    <a:solidFill>
                      <a:schemeClr val="bg1"/>
                    </a:solidFill>
                  </a:tcPr>
                </a:tc>
                <a:tc>
                  <a:txBody>
                    <a:bodyPr/>
                    <a:lstStyle/>
                    <a:p>
                      <a:pPr lvl="0" algn="ctr">
                        <a:buNone/>
                      </a:pPr>
                      <a:r>
                        <a:rPr lang="en-GB" sz="900" b="0">
                          <a:latin typeface="Arial"/>
                          <a:cs typeface="Arial"/>
                        </a:rPr>
                        <a:t>13.1%↑</a:t>
                      </a:r>
                    </a:p>
                  </a:txBody>
                  <a:tcPr anchor="ctr">
                    <a:solidFill>
                      <a:schemeClr val="bg1"/>
                    </a:solidFill>
                  </a:tcPr>
                </a:tc>
                <a:tc>
                  <a:txBody>
                    <a:bodyPr/>
                    <a:lstStyle/>
                    <a:p>
                      <a:pPr lvl="0" algn="ctr">
                        <a:buNone/>
                      </a:pPr>
                      <a:r>
                        <a:rPr lang="en-GB" sz="900" b="0">
                          <a:latin typeface="Arial"/>
                          <a:cs typeface="Arial"/>
                        </a:rPr>
                        <a:t>17.7%</a:t>
                      </a:r>
                    </a:p>
                  </a:txBody>
                  <a:tcPr anchor="ctr">
                    <a:solidFill>
                      <a:schemeClr val="bg1"/>
                    </a:solidFill>
                  </a:tcPr>
                </a:tc>
                <a:tc>
                  <a:txBody>
                    <a:bodyPr/>
                    <a:lstStyle/>
                    <a:p>
                      <a:pPr lvl="0" algn="ctr">
                        <a:buNone/>
                      </a:pPr>
                      <a:r>
                        <a:rPr lang="en-GB" sz="900" b="0">
                          <a:latin typeface="Arial"/>
                          <a:cs typeface="Arial"/>
                        </a:rPr>
                        <a:t>None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00B050"/>
                          </a:solidFill>
                          <a:latin typeface="Arial"/>
                          <a:ea typeface="Segoe UI Emoji"/>
                          <a:cs typeface="Arial"/>
                          <a:sym typeface="Wingdings" panose="05000000000000000000" pitchFamily="2" charset="2"/>
                        </a:rPr>
                        <a:t></a:t>
                      </a:r>
                      <a:endParaRPr lang="en-GB" sz="1200" b="0">
                        <a:solidFill>
                          <a:srgbClr val="00B050"/>
                        </a:solidFill>
                        <a:latin typeface="Arial"/>
                        <a:ea typeface="Segoe UI Emoji"/>
                        <a:cs typeface="Arial"/>
                      </a:endParaRPr>
                    </a:p>
                  </a:txBody>
                  <a:tcPr>
                    <a:solidFill>
                      <a:schemeClr val="bg1"/>
                    </a:solidFill>
                  </a:tcPr>
                </a:tc>
                <a:extLst>
                  <a:ext uri="{0D108BD9-81ED-4DB2-BD59-A6C34878D82A}">
                    <a16:rowId xmlns:a16="http://schemas.microsoft.com/office/drawing/2014/main" val="2947690892"/>
                  </a:ext>
                </a:extLst>
              </a:tr>
              <a:tr h="585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u="none" strike="noStrike" kern="1200">
                          <a:solidFill>
                            <a:schemeClr val="dk1"/>
                          </a:solidFill>
                          <a:effectLst/>
                          <a:latin typeface="Arial"/>
                          <a:ea typeface="+mn-ea"/>
                          <a:cs typeface="Arial"/>
                        </a:rPr>
                        <a:t>(2g) Reduction in % vacancies</a:t>
                      </a:r>
                    </a:p>
                  </a:txBody>
                  <a:tcPr anchor="ctr">
                    <a:solidFill>
                      <a:schemeClr val="accent5">
                        <a:lumMod val="20000"/>
                        <a:lumOff val="80000"/>
                      </a:schemeClr>
                    </a:solidFill>
                  </a:tcPr>
                </a:tc>
                <a:tc>
                  <a:txBody>
                    <a:bodyPr/>
                    <a:lstStyle/>
                    <a:p>
                      <a:pPr algn="ctr"/>
                      <a:r>
                        <a:rPr lang="en-GB" sz="900" b="0">
                          <a:latin typeface="Arial"/>
                          <a:cs typeface="Arial"/>
                        </a:rPr>
                        <a:t>&lt;/=9%</a:t>
                      </a:r>
                    </a:p>
                  </a:txBody>
                  <a:tcPr anchor="ctr">
                    <a:solidFill>
                      <a:schemeClr val="accent5">
                        <a:lumMod val="20000"/>
                        <a:lumOff val="80000"/>
                      </a:schemeClr>
                    </a:solidFill>
                  </a:tcPr>
                </a:tc>
                <a:tc>
                  <a:txBody>
                    <a:bodyPr/>
                    <a:lstStyle/>
                    <a:p>
                      <a:pPr algn="ctr"/>
                      <a:r>
                        <a:rPr lang="en-GB" sz="900" b="0">
                          <a:latin typeface="Arial"/>
                          <a:cs typeface="Arial"/>
                        </a:rPr>
                        <a:t>3.6%↓</a:t>
                      </a:r>
                    </a:p>
                  </a:txBody>
                  <a:tcPr anchor="ctr">
                    <a:solidFill>
                      <a:srgbClr val="92D050"/>
                    </a:solidFill>
                  </a:tcPr>
                </a:tc>
                <a:tc>
                  <a:txBody>
                    <a:bodyPr/>
                    <a:lstStyle/>
                    <a:p>
                      <a:pPr algn="ctr"/>
                      <a:r>
                        <a:rPr lang="en-GB" sz="900" b="0">
                          <a:latin typeface="Arial"/>
                          <a:cs typeface="Arial"/>
                        </a:rPr>
                        <a:t>7.5%↓</a:t>
                      </a:r>
                    </a:p>
                  </a:txBody>
                  <a:tcPr anchor="ctr">
                    <a:solidFill>
                      <a:srgbClr val="92D050"/>
                    </a:solidFill>
                  </a:tcPr>
                </a:tc>
                <a:tc>
                  <a:txBody>
                    <a:bodyPr/>
                    <a:lstStyle/>
                    <a:p>
                      <a:pPr algn="ctr"/>
                      <a:r>
                        <a:rPr lang="en-GB" sz="900" b="0">
                          <a:latin typeface="Arial"/>
                          <a:cs typeface="Arial"/>
                        </a:rPr>
                        <a:t>13.0%↑</a:t>
                      </a:r>
                    </a:p>
                  </a:txBody>
                  <a:tcPr anchor="ctr">
                    <a:solidFill>
                      <a:srgbClr val="FA7660"/>
                    </a:solidFill>
                  </a:tcPr>
                </a:tc>
                <a:tc>
                  <a:txBody>
                    <a:bodyPr/>
                    <a:lstStyle/>
                    <a:p>
                      <a:pPr algn="ctr"/>
                      <a:r>
                        <a:rPr lang="en-GB" sz="900" b="0">
                          <a:latin typeface="Arial"/>
                          <a:cs typeface="Arial"/>
                        </a:rPr>
                        <a:t>14.7%↑</a:t>
                      </a:r>
                    </a:p>
                  </a:txBody>
                  <a:tcPr anchor="ctr">
                    <a:solidFill>
                      <a:srgbClr val="FA7660"/>
                    </a:solidFill>
                  </a:tcPr>
                </a:tc>
                <a:tc>
                  <a:txBody>
                    <a:bodyPr/>
                    <a:lstStyle/>
                    <a:p>
                      <a:pPr algn="ctr"/>
                      <a:r>
                        <a:rPr lang="en-GB" sz="900" b="0">
                          <a:latin typeface="Arial"/>
                          <a:cs typeface="Arial"/>
                        </a:rPr>
                        <a:t>19.3%↓</a:t>
                      </a:r>
                    </a:p>
                  </a:txBody>
                  <a:tcPr anchor="ctr">
                    <a:solidFill>
                      <a:srgbClr val="FA7660"/>
                    </a:solidFill>
                  </a:tcPr>
                </a:tc>
                <a:tc>
                  <a:txBody>
                    <a:bodyPr/>
                    <a:lstStyle/>
                    <a:p>
                      <a:pPr algn="ctr"/>
                      <a:r>
                        <a:rPr lang="en-GB" sz="900" b="0">
                          <a:latin typeface="Arial"/>
                          <a:cs typeface="Arial"/>
                        </a:rPr>
                        <a:t>-4.6%↑</a:t>
                      </a:r>
                    </a:p>
                  </a:txBody>
                  <a:tcPr anchor="ctr">
                    <a:solidFill>
                      <a:srgbClr val="92D050"/>
                    </a:solidFill>
                  </a:tcPr>
                </a:tc>
                <a:tc>
                  <a:txBody>
                    <a:bodyPr/>
                    <a:lstStyle/>
                    <a:p>
                      <a:pPr algn="ctr"/>
                      <a:r>
                        <a:rPr lang="en-GB" sz="900" b="0">
                          <a:latin typeface="Arial"/>
                          <a:cs typeface="Arial"/>
                        </a:rPr>
                        <a:t>10.9%↓</a:t>
                      </a:r>
                    </a:p>
                  </a:txBody>
                  <a:tcPr anchor="ctr">
                    <a:solidFill>
                      <a:srgbClr val="FA7660"/>
                    </a:solidFill>
                  </a:tcPr>
                </a:tc>
                <a:tc>
                  <a:txBody>
                    <a:bodyPr/>
                    <a:lstStyle/>
                    <a:p>
                      <a:pPr algn="ctr"/>
                      <a:r>
                        <a:rPr lang="en-GB" sz="900" b="0">
                          <a:latin typeface="Arial"/>
                          <a:cs typeface="Arial"/>
                        </a:rPr>
                        <a:t>8.6%</a:t>
                      </a:r>
                    </a:p>
                  </a:txBody>
                  <a:tcPr anchor="ctr">
                    <a:solidFill>
                      <a:srgbClr val="92D050"/>
                    </a:solidFill>
                  </a:tcPr>
                </a:tc>
                <a:tc>
                  <a:txBody>
                    <a:bodyPr/>
                    <a:lstStyle/>
                    <a:p>
                      <a:pPr algn="ctr"/>
                      <a:r>
                        <a:rPr lang="en-GB" sz="900" kern="1200" err="1">
                          <a:solidFill>
                            <a:schemeClr val="tx1"/>
                          </a:solidFill>
                          <a:effectLst/>
                          <a:latin typeface="Arial"/>
                          <a:ea typeface="+mn-ea"/>
                          <a:cs typeface="Arial"/>
                        </a:rPr>
                        <a:t>ModHoss</a:t>
                      </a:r>
                    </a:p>
                    <a:p>
                      <a:pPr algn="ctr"/>
                      <a:r>
                        <a:rPr lang="en-GB" sz="900" kern="1200">
                          <a:solidFill>
                            <a:schemeClr val="tx1"/>
                          </a:solidFill>
                          <a:effectLst/>
                          <a:latin typeface="Arial"/>
                          <a:ea typeface="+mn-ea"/>
                          <a:cs typeface="Arial"/>
                        </a:rPr>
                        <a:t>7.90%Peer 11.03%</a:t>
                      </a:r>
                      <a:endParaRPr lang="en-GB" sz="900" b="0">
                        <a:latin typeface="Arial"/>
                        <a:cs typeface="Arial"/>
                      </a:endParaRP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00B050"/>
                          </a:solidFill>
                          <a:latin typeface="Arial"/>
                          <a:ea typeface="Segoe UI Emoji"/>
                          <a:cs typeface="Arial"/>
                          <a:sym typeface="Wingdings" panose="05000000000000000000" pitchFamily="2" charset="2"/>
                        </a:rPr>
                        <a:t></a:t>
                      </a:r>
                      <a:endParaRPr lang="en-GB" sz="1200" b="0">
                        <a:solidFill>
                          <a:srgbClr val="00B050"/>
                        </a:solidFill>
                        <a:latin typeface="Arial"/>
                        <a:ea typeface="Segoe UI Emoji"/>
                        <a:cs typeface="Arial"/>
                      </a:endParaRPr>
                    </a:p>
                  </a:txBody>
                  <a:tcPr anchor="ctr">
                    <a:solidFill>
                      <a:schemeClr val="accent5">
                        <a:lumMod val="20000"/>
                        <a:lumOff val="80000"/>
                      </a:schemeClr>
                    </a:solidFill>
                  </a:tcPr>
                </a:tc>
                <a:extLst>
                  <a:ext uri="{0D108BD9-81ED-4DB2-BD59-A6C34878D82A}">
                    <a16:rowId xmlns:a16="http://schemas.microsoft.com/office/drawing/2014/main" val="1823057298"/>
                  </a:ext>
                </a:extLst>
              </a:tr>
              <a:tr h="425420">
                <a:tc>
                  <a:txBody>
                    <a:bodyPr/>
                    <a:lstStyle/>
                    <a:p>
                      <a:pPr marL="0" marR="0" lvl="0" indent="0" algn="l" defTabSz="914400" rtl="0">
                        <a:lnSpc>
                          <a:spcPct val="100000"/>
                        </a:lnSpc>
                        <a:spcBef>
                          <a:spcPts val="0"/>
                        </a:spcBef>
                        <a:spcAft>
                          <a:spcPts val="0"/>
                        </a:spcAft>
                        <a:buClrTx/>
                        <a:buSzTx/>
                        <a:buFontTx/>
                        <a:buNone/>
                        <a:tabLst/>
                        <a:defRPr/>
                      </a:pPr>
                      <a:r>
                        <a:rPr lang="en-US" sz="900" b="0" u="none" strike="noStrike" kern="1200">
                          <a:solidFill>
                            <a:schemeClr val="dk1"/>
                          </a:solidFill>
                          <a:effectLst/>
                          <a:latin typeface="Arial"/>
                          <a:ea typeface="+mn-ea"/>
                          <a:cs typeface="Arial"/>
                        </a:rPr>
                        <a:t>(2h) PDR compliance</a:t>
                      </a:r>
                    </a:p>
                  </a:txBody>
                  <a:tcPr anchor="ctr">
                    <a:solidFill>
                      <a:schemeClr val="bg1"/>
                    </a:solidFill>
                  </a:tcPr>
                </a:tc>
                <a:tc>
                  <a:txBody>
                    <a:bodyPr/>
                    <a:lstStyle/>
                    <a:p>
                      <a:pPr lvl="0" algn="ctr">
                        <a:buNone/>
                      </a:pPr>
                      <a:r>
                        <a:rPr lang="en-GB" sz="900" b="0">
                          <a:latin typeface="Arial"/>
                          <a:cs typeface="Arial"/>
                        </a:rPr>
                        <a:t>&gt;=90%</a:t>
                      </a:r>
                    </a:p>
                  </a:txBody>
                  <a:tcPr anchor="ctr">
                    <a:solidFill>
                      <a:schemeClr val="bg1"/>
                    </a:solidFill>
                  </a:tcPr>
                </a:tc>
                <a:tc>
                  <a:txBody>
                    <a:bodyPr/>
                    <a:lstStyle/>
                    <a:p>
                      <a:pPr algn="ctr"/>
                      <a:r>
                        <a:rPr lang="en-GB" sz="1400" b="0" baseline="30000">
                          <a:latin typeface="Arial"/>
                          <a:cs typeface="Arial"/>
                        </a:rPr>
                        <a:t>34</a:t>
                      </a:r>
                      <a:r>
                        <a:rPr lang="en-GB" sz="1400" b="0" i="0" u="none" strike="noStrike" baseline="30000" noProof="0"/>
                        <a:t>%↓</a:t>
                      </a:r>
                      <a:endParaRPr lang="en-GB" sz="1400" b="0" baseline="30000">
                        <a:latin typeface="Arial"/>
                        <a:cs typeface="Arial"/>
                      </a:endParaRPr>
                    </a:p>
                  </a:txBody>
                  <a:tcPr anchor="ctr">
                    <a:solidFill>
                      <a:srgbClr val="FA7660"/>
                    </a:solidFill>
                  </a:tcPr>
                </a:tc>
                <a:tc>
                  <a:txBody>
                    <a:bodyPr/>
                    <a:lstStyle/>
                    <a:p>
                      <a:pPr algn="ctr"/>
                      <a:r>
                        <a:rPr lang="en-GB" sz="1400" b="0" baseline="30000">
                          <a:latin typeface="Arial"/>
                          <a:cs typeface="Arial"/>
                        </a:rPr>
                        <a:t>33</a:t>
                      </a:r>
                      <a:r>
                        <a:rPr lang="en-GB" sz="1400" b="0" i="0" u="none" strike="noStrike" baseline="30000" noProof="0"/>
                        <a:t>%↓</a:t>
                      </a:r>
                      <a:endParaRPr lang="en-GB" sz="1400" b="0" baseline="30000">
                        <a:latin typeface="Arial"/>
                        <a:cs typeface="Arial"/>
                      </a:endParaRPr>
                    </a:p>
                  </a:txBody>
                  <a:tcPr anchor="ctr">
                    <a:solidFill>
                      <a:srgbClr val="FA7660"/>
                    </a:solidFill>
                  </a:tcPr>
                </a:tc>
                <a:tc>
                  <a:txBody>
                    <a:bodyPr/>
                    <a:lstStyle/>
                    <a:p>
                      <a:pPr algn="ctr"/>
                      <a:r>
                        <a:rPr lang="en-GB" sz="1400" b="0" baseline="30000">
                          <a:latin typeface="Arial"/>
                          <a:cs typeface="Arial"/>
                        </a:rPr>
                        <a:t>21</a:t>
                      </a:r>
                      <a:r>
                        <a:rPr lang="en-GB" sz="1400" b="0" i="0" u="none" strike="noStrike" baseline="30000" noProof="0"/>
                        <a:t>%↓</a:t>
                      </a:r>
                      <a:endParaRPr lang="en-GB" sz="1400" b="0" baseline="30000">
                        <a:latin typeface="Arial"/>
                        <a:cs typeface="Arial"/>
                      </a:endParaRPr>
                    </a:p>
                  </a:txBody>
                  <a:tcPr anchor="ctr">
                    <a:solidFill>
                      <a:srgbClr val="FA7660"/>
                    </a:solidFill>
                  </a:tcPr>
                </a:tc>
                <a:tc>
                  <a:txBody>
                    <a:bodyPr/>
                    <a:lstStyle/>
                    <a:p>
                      <a:pPr algn="ctr"/>
                      <a:r>
                        <a:rPr lang="en-GB" sz="1400" b="0" baseline="30000">
                          <a:latin typeface="Arial"/>
                          <a:cs typeface="Arial"/>
                        </a:rPr>
                        <a:t>41%↓</a:t>
                      </a:r>
                    </a:p>
                  </a:txBody>
                  <a:tcPr anchor="ctr">
                    <a:solidFill>
                      <a:srgbClr val="FA7660"/>
                    </a:solidFill>
                  </a:tcPr>
                </a:tc>
                <a:tc>
                  <a:txBody>
                    <a:bodyPr/>
                    <a:lstStyle/>
                    <a:p>
                      <a:pPr algn="ctr"/>
                      <a:r>
                        <a:rPr lang="en-GB" sz="1400" b="0" baseline="30000">
                          <a:latin typeface="Arial"/>
                          <a:cs typeface="Arial"/>
                        </a:rPr>
                        <a:t>38</a:t>
                      </a:r>
                      <a:r>
                        <a:rPr lang="en-GB" sz="1400" b="0" i="0" u="none" strike="noStrike" baseline="30000" noProof="0"/>
                        <a:t>%↓</a:t>
                      </a:r>
                      <a:endParaRPr lang="en-GB" sz="1400" b="0" baseline="30000">
                        <a:latin typeface="Arial"/>
                        <a:cs typeface="Arial"/>
                      </a:endParaRPr>
                    </a:p>
                  </a:txBody>
                  <a:tcPr anchor="ctr">
                    <a:solidFill>
                      <a:srgbClr val="FA7660"/>
                    </a:solidFill>
                  </a:tcPr>
                </a:tc>
                <a:tc>
                  <a:txBody>
                    <a:bodyPr/>
                    <a:lstStyle/>
                    <a:p>
                      <a:pPr algn="ctr"/>
                      <a:r>
                        <a:rPr lang="en-GB" sz="1400" b="0" baseline="30000">
                          <a:latin typeface="Arial"/>
                          <a:cs typeface="Arial"/>
                        </a:rPr>
                        <a:t>39</a:t>
                      </a:r>
                      <a:r>
                        <a:rPr lang="en-GB" sz="1400" b="0" i="0" u="none" strike="noStrike" baseline="30000" noProof="0"/>
                        <a:t>%↓</a:t>
                      </a:r>
                      <a:endParaRPr lang="en-GB" sz="1400" b="0" baseline="30000">
                        <a:latin typeface="Arial"/>
                        <a:cs typeface="Arial"/>
                      </a:endParaRPr>
                    </a:p>
                  </a:txBody>
                  <a:tcPr anchor="ctr">
                    <a:solidFill>
                      <a:srgbClr val="FA7660"/>
                    </a:solidFill>
                  </a:tcPr>
                </a:tc>
                <a:tc>
                  <a:txBody>
                    <a:bodyPr/>
                    <a:lstStyle/>
                    <a:p>
                      <a:pPr algn="ctr"/>
                      <a:r>
                        <a:rPr lang="en-GB" sz="1400" b="0" baseline="30000">
                          <a:latin typeface="Arial"/>
                          <a:cs typeface="Arial"/>
                        </a:rPr>
                        <a:t>32</a:t>
                      </a:r>
                      <a:r>
                        <a:rPr lang="en-GB" sz="1400" b="0" i="0" u="none" strike="noStrike" baseline="30000" noProof="0"/>
                        <a:t>%↓</a:t>
                      </a:r>
                      <a:endParaRPr lang="en-GB" sz="1400" b="0" baseline="30000">
                        <a:latin typeface="Arial"/>
                        <a:cs typeface="Arial"/>
                      </a:endParaRPr>
                    </a:p>
                  </a:txBody>
                  <a:tcPr anchor="ctr">
                    <a:solidFill>
                      <a:srgbClr val="FA7660"/>
                    </a:solidFill>
                  </a:tcPr>
                </a:tc>
                <a:tc>
                  <a:txBody>
                    <a:bodyPr/>
                    <a:lstStyle/>
                    <a:p>
                      <a:pPr algn="ctr"/>
                      <a:r>
                        <a:rPr lang="en-GB" sz="1400" b="0" baseline="30000">
                          <a:latin typeface="Arial"/>
                          <a:cs typeface="Arial"/>
                        </a:rPr>
                        <a:t>34</a:t>
                      </a:r>
                      <a:r>
                        <a:rPr lang="en-GB" sz="1400" b="0" i="0" u="none" strike="noStrike" baseline="30000" noProof="0"/>
                        <a:t>%↓</a:t>
                      </a:r>
                      <a:endParaRPr lang="en-GB" sz="1400" b="0" baseline="30000">
                        <a:latin typeface="Arial"/>
                        <a:cs typeface="Arial"/>
                      </a:endParaRPr>
                    </a:p>
                  </a:txBody>
                  <a:tcPr anchor="ctr">
                    <a:solidFill>
                      <a:srgbClr val="FA7660"/>
                    </a:solidFill>
                  </a:tcPr>
                </a:tc>
                <a:tc>
                  <a:txBody>
                    <a:bodyPr/>
                    <a:lstStyle/>
                    <a:p>
                      <a:pPr algn="ctr"/>
                      <a:r>
                        <a:rPr lang="en-GB" sz="1000" b="0">
                          <a:latin typeface="Arial"/>
                          <a:cs typeface="Arial"/>
                        </a:rPr>
                        <a:t>None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FF0000"/>
                          </a:solidFill>
                          <a:latin typeface="Arial"/>
                          <a:ea typeface="Segoe UI Emoji"/>
                          <a:cs typeface="Arial"/>
                          <a:sym typeface="Wingdings" panose="05000000000000000000" pitchFamily="2" charset="2"/>
                        </a:rPr>
                        <a:t></a:t>
                      </a:r>
                      <a:endParaRPr lang="en-GB" sz="1200" b="0">
                        <a:solidFill>
                          <a:srgbClr val="FF000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105498609"/>
                  </a:ext>
                </a:extLst>
              </a:tr>
              <a:tr h="454178">
                <a:tc>
                  <a:txBody>
                    <a:bodyPr/>
                    <a:lstStyle/>
                    <a:p>
                      <a:pPr marL="0" marR="0" lvl="0" indent="0" algn="l" defTabSz="914400" rtl="0">
                        <a:lnSpc>
                          <a:spcPct val="100000"/>
                        </a:lnSpc>
                        <a:spcBef>
                          <a:spcPts val="0"/>
                        </a:spcBef>
                        <a:spcAft>
                          <a:spcPts val="0"/>
                        </a:spcAft>
                        <a:buClrTx/>
                        <a:buSzTx/>
                        <a:buFontTx/>
                        <a:buNone/>
                        <a:tabLst/>
                        <a:defRPr/>
                      </a:pPr>
                      <a:r>
                        <a:rPr lang="en-US" sz="900" b="0" u="none" strike="noStrike" kern="1200">
                          <a:solidFill>
                            <a:schemeClr val="dk1"/>
                          </a:solidFill>
                          <a:effectLst/>
                          <a:latin typeface="Arial"/>
                          <a:ea typeface="+mn-ea"/>
                          <a:cs typeface="Arial"/>
                        </a:rPr>
                        <a:t>(2i) PPST compliance</a:t>
                      </a:r>
                    </a:p>
                  </a:txBody>
                  <a:tcPr anchor="ctr">
                    <a:solidFill>
                      <a:schemeClr val="accent5">
                        <a:lumMod val="20000"/>
                        <a:lumOff val="80000"/>
                      </a:schemeClr>
                    </a:solidFill>
                  </a:tcPr>
                </a:tc>
                <a:tc>
                  <a:txBody>
                    <a:bodyPr/>
                    <a:lstStyle/>
                    <a:p>
                      <a:pPr lvl="0" algn="ctr">
                        <a:buNone/>
                      </a:pPr>
                      <a:r>
                        <a:rPr lang="en-GB" sz="900" b="0">
                          <a:latin typeface="Arial"/>
                          <a:cs typeface="Arial"/>
                        </a:rPr>
                        <a:t>&gt;=90%</a:t>
                      </a:r>
                    </a:p>
                  </a:txBody>
                  <a:tcPr anchor="ctr">
                    <a:solidFill>
                      <a:schemeClr val="accent5">
                        <a:lumMod val="20000"/>
                        <a:lumOff val="80000"/>
                      </a:schemeClr>
                    </a:solidFill>
                  </a:tcPr>
                </a:tc>
                <a:tc>
                  <a:txBody>
                    <a:bodyPr/>
                    <a:lstStyle/>
                    <a:p>
                      <a:pPr algn="ctr"/>
                      <a:r>
                        <a:rPr lang="en-GB" sz="900" b="0">
                          <a:latin typeface="Arial"/>
                          <a:cs typeface="Arial"/>
                        </a:rPr>
                        <a:t>72%↑</a:t>
                      </a:r>
                    </a:p>
                  </a:txBody>
                  <a:tcPr anchor="ctr">
                    <a:solidFill>
                      <a:srgbClr val="FFC000"/>
                    </a:solidFill>
                  </a:tcPr>
                </a:tc>
                <a:tc>
                  <a:txBody>
                    <a:bodyPr/>
                    <a:lstStyle/>
                    <a:p>
                      <a:pPr algn="ctr"/>
                      <a:r>
                        <a:rPr lang="en-GB" sz="900" b="0">
                          <a:latin typeface="Arial"/>
                          <a:cs typeface="Arial"/>
                        </a:rPr>
                        <a:t>66%</a:t>
                      </a:r>
                      <a:r>
                        <a:rPr lang="en-GB" sz="900" b="0" i="0" u="none" strike="noStrike" noProof="0">
                          <a:latin typeface="Arial"/>
                          <a:cs typeface="Arial"/>
                        </a:rPr>
                        <a:t>↑</a:t>
                      </a:r>
                    </a:p>
                  </a:txBody>
                  <a:tcPr anchor="ctr">
                    <a:solidFill>
                      <a:srgbClr val="FA7660"/>
                    </a:solidFill>
                  </a:tcPr>
                </a:tc>
                <a:tc>
                  <a:txBody>
                    <a:bodyPr/>
                    <a:lstStyle/>
                    <a:p>
                      <a:pPr algn="ctr"/>
                      <a:r>
                        <a:rPr lang="en-GB" sz="900" b="0">
                          <a:latin typeface="Arial"/>
                          <a:cs typeface="Arial"/>
                        </a:rPr>
                        <a:t>69%</a:t>
                      </a:r>
                      <a:endParaRPr lang="en-GB" sz="900" b="0" i="0" u="none" strike="noStrike" noProof="0">
                        <a:latin typeface="Arial"/>
                      </a:endParaRPr>
                    </a:p>
                  </a:txBody>
                  <a:tcPr anchor="ctr">
                    <a:solidFill>
                      <a:srgbClr val="FA7660"/>
                    </a:solidFill>
                  </a:tcPr>
                </a:tc>
                <a:tc>
                  <a:txBody>
                    <a:bodyPr/>
                    <a:lstStyle/>
                    <a:p>
                      <a:pPr algn="ctr"/>
                      <a:r>
                        <a:rPr lang="en-GB" sz="900" b="0">
                          <a:latin typeface="Arial"/>
                          <a:cs typeface="Arial"/>
                        </a:rPr>
                        <a:t>67%</a:t>
                      </a:r>
                      <a:endParaRPr lang="en-GB" sz="900" b="0" i="0" u="none" strike="noStrike" noProof="0">
                        <a:latin typeface="Arial"/>
                        <a:cs typeface="Arial"/>
                      </a:endParaRPr>
                    </a:p>
                  </a:txBody>
                  <a:tcPr anchor="ctr">
                    <a:solidFill>
                      <a:srgbClr val="FA7660"/>
                    </a:solidFill>
                  </a:tcPr>
                </a:tc>
                <a:tc>
                  <a:txBody>
                    <a:bodyPr/>
                    <a:lstStyle/>
                    <a:p>
                      <a:pPr lvl="0" algn="ctr">
                        <a:buNone/>
                      </a:pPr>
                      <a:r>
                        <a:rPr lang="en-GB" sz="900" b="0" i="0" u="none" strike="noStrike" noProof="0">
                          <a:latin typeface="Arial"/>
                        </a:rPr>
                        <a:t>75%↑</a:t>
                      </a:r>
                      <a:endParaRPr lang="en-US"/>
                    </a:p>
                  </a:txBody>
                  <a:tcPr anchor="ctr">
                    <a:solidFill>
                      <a:srgbClr val="FFC000"/>
                    </a:solidFill>
                  </a:tcPr>
                </a:tc>
                <a:tc>
                  <a:txBody>
                    <a:bodyPr/>
                    <a:lstStyle/>
                    <a:p>
                      <a:pPr algn="ctr"/>
                      <a:r>
                        <a:rPr lang="en-GB" sz="900" b="0">
                          <a:latin typeface="Arial"/>
                          <a:cs typeface="Arial"/>
                        </a:rPr>
                        <a:t>54</a:t>
                      </a:r>
                      <a:r>
                        <a:rPr lang="en-GB" sz="900" b="0" i="0" u="none" strike="noStrike" noProof="0"/>
                        <a:t>%↓</a:t>
                      </a:r>
                      <a:endParaRPr lang="en-GB" sz="900" b="0" i="0" u="none" strike="noStrike" noProof="0">
                        <a:latin typeface="Arial"/>
                        <a:cs typeface="Arial"/>
                      </a:endParaRPr>
                    </a:p>
                  </a:txBody>
                  <a:tcPr anchor="ctr">
                    <a:solidFill>
                      <a:srgbClr val="FA7660"/>
                    </a:solidFill>
                  </a:tcPr>
                </a:tc>
                <a:tc>
                  <a:txBody>
                    <a:bodyPr/>
                    <a:lstStyle/>
                    <a:p>
                      <a:pPr algn="ctr"/>
                      <a:r>
                        <a:rPr lang="en-GB" sz="900" b="0">
                          <a:latin typeface="Arial"/>
                          <a:cs typeface="Arial"/>
                        </a:rPr>
                        <a:t>69%</a:t>
                      </a:r>
                      <a:r>
                        <a:rPr lang="en-GB" sz="900" b="0" i="0" u="none" strike="noStrike" noProof="0">
                          <a:latin typeface="Arial"/>
                        </a:rPr>
                        <a:t>↑</a:t>
                      </a:r>
                      <a:endParaRPr lang="en-GB" sz="900" b="0" i="0" u="none" strike="noStrike" noProof="0"/>
                    </a:p>
                  </a:txBody>
                  <a:tcPr anchor="ctr">
                    <a:solidFill>
                      <a:srgbClr val="FA7660"/>
                    </a:solidFill>
                  </a:tcPr>
                </a:tc>
                <a:tc>
                  <a:txBody>
                    <a:bodyPr/>
                    <a:lstStyle/>
                    <a:p>
                      <a:pPr algn="ctr"/>
                      <a:r>
                        <a:rPr lang="en-GB" sz="900" b="0">
                          <a:latin typeface="Arial"/>
                          <a:cs typeface="Arial"/>
                        </a:rPr>
                        <a:t>70%</a:t>
                      </a:r>
                    </a:p>
                  </a:txBody>
                  <a:tcPr anchor="ctr">
                    <a:solidFill>
                      <a:srgbClr val="FFC000"/>
                    </a:solidFill>
                  </a:tcPr>
                </a:tc>
                <a:tc>
                  <a:txBody>
                    <a:bodyPr/>
                    <a:lstStyle/>
                    <a:p>
                      <a:pPr algn="ctr"/>
                      <a:r>
                        <a:rPr lang="en-GB" sz="900" b="0">
                          <a:latin typeface="Arial"/>
                          <a:cs typeface="Arial"/>
                        </a:rPr>
                        <a:t>None</a:t>
                      </a:r>
                    </a:p>
                  </a:txBody>
                  <a:tcPr anchor="ctr">
                    <a:solidFill>
                      <a:schemeClr val="bg1"/>
                    </a:solidFill>
                  </a:tcPr>
                </a:tc>
                <a:tc>
                  <a:txBody>
                    <a:bodyPr/>
                    <a:lstStyle/>
                    <a:p>
                      <a:pPr lvl="0" algn="ctr">
                        <a:lnSpc>
                          <a:spcPct val="100000"/>
                        </a:lnSpc>
                        <a:spcBef>
                          <a:spcPts val="0"/>
                        </a:spcBef>
                        <a:spcAft>
                          <a:spcPts val="0"/>
                        </a:spcAft>
                        <a:buNone/>
                      </a:pPr>
                      <a:r>
                        <a:rPr lang="en-GB" sz="1200" b="1" i="0" u="none" strike="noStrike" noProof="0">
                          <a:solidFill>
                            <a:srgbClr val="00B050"/>
                          </a:solidFill>
                          <a:sym typeface="Wingdings" panose="05000000000000000000" pitchFamily="2" charset="2"/>
                        </a:rPr>
                        <a:t></a:t>
                      </a:r>
                      <a:endParaRPr lang="en-GB" sz="1200" b="0" i="0" u="none" strike="noStrike" noProof="0">
                        <a:solidFill>
                          <a:srgbClr val="00B050"/>
                        </a:solidFill>
                        <a:sym typeface="Wingdings" panose="05000000000000000000" pitchFamily="2" charset="2"/>
                      </a:endParaRPr>
                    </a:p>
                  </a:txBody>
                  <a:tcPr anchor="ctr">
                    <a:solidFill>
                      <a:schemeClr val="accent5">
                        <a:lumMod val="20000"/>
                        <a:lumOff val="80000"/>
                      </a:schemeClr>
                    </a:solidFill>
                  </a:tcPr>
                </a:tc>
                <a:extLst>
                  <a:ext uri="{0D108BD9-81ED-4DB2-BD59-A6C34878D82A}">
                    <a16:rowId xmlns:a16="http://schemas.microsoft.com/office/drawing/2014/main" val="1246530874"/>
                  </a:ext>
                </a:extLst>
              </a:tr>
              <a:tr h="606232">
                <a:tc>
                  <a:txBody>
                    <a:bodyPr/>
                    <a:lstStyle/>
                    <a:p>
                      <a:pPr marL="0" marR="0" lvl="0" indent="0" algn="l" rtl="0">
                        <a:lnSpc>
                          <a:spcPct val="100000"/>
                        </a:lnSpc>
                        <a:spcBef>
                          <a:spcPts val="0"/>
                        </a:spcBef>
                        <a:spcAft>
                          <a:spcPts val="0"/>
                        </a:spcAft>
                        <a:buClrTx/>
                        <a:buSzTx/>
                        <a:buFontTx/>
                        <a:buNone/>
                      </a:pPr>
                      <a:r>
                        <a:rPr lang="en-US" sz="900" b="0" u="none" strike="noStrike" kern="1200">
                          <a:solidFill>
                            <a:schemeClr val="dk1"/>
                          </a:solidFill>
                          <a:effectLst/>
                          <a:latin typeface="Arial"/>
                          <a:ea typeface="+mn-ea"/>
                          <a:cs typeface="Arial"/>
                        </a:rPr>
                        <a:t>(2j) Number of Apprentices as % substantive employees</a:t>
                      </a:r>
                    </a:p>
                  </a:txBody>
                  <a:tcPr anchor="ctr">
                    <a:solidFill>
                      <a:schemeClr val="bg1"/>
                    </a:solidFill>
                  </a:tcPr>
                </a:tc>
                <a:tc>
                  <a:txBody>
                    <a:bodyPr/>
                    <a:lstStyle/>
                    <a:p>
                      <a:pPr lvl="0" algn="ctr">
                        <a:buNone/>
                      </a:pPr>
                      <a:r>
                        <a:rPr lang="en-GB" sz="900" b="0">
                          <a:latin typeface="Arial"/>
                          <a:cs typeface="Arial"/>
                        </a:rPr>
                        <a:t>&gt;=2.3%</a:t>
                      </a:r>
                    </a:p>
                  </a:txBody>
                  <a:tcPr anchor="ctr">
                    <a:solidFill>
                      <a:schemeClr val="bg1"/>
                    </a:solidFill>
                  </a:tcPr>
                </a:tc>
                <a:tc>
                  <a:txBody>
                    <a:bodyPr/>
                    <a:lstStyle/>
                    <a:p>
                      <a:pPr algn="ctr"/>
                      <a:r>
                        <a:rPr lang="en-GB" sz="900" b="0">
                          <a:latin typeface="Arial"/>
                          <a:cs typeface="Arial"/>
                        </a:rPr>
                        <a:t>5.3% </a:t>
                      </a:r>
                      <a:r>
                        <a:rPr lang="en-GB" sz="900" b="0">
                          <a:solidFill>
                            <a:srgbClr val="0D0D0D"/>
                          </a:solidFill>
                          <a:latin typeface="Arial"/>
                          <a:cs typeface="Arial"/>
                        </a:rPr>
                        <a:t>→</a:t>
                      </a:r>
                      <a:endParaRPr lang="en-GB" sz="900" b="0">
                        <a:latin typeface="Arial"/>
                        <a:cs typeface="Arial"/>
                      </a:endParaRPr>
                    </a:p>
                  </a:txBody>
                  <a:tcPr anchor="ctr">
                    <a:solidFill>
                      <a:srgbClr val="92D050"/>
                    </a:solidFill>
                  </a:tcPr>
                </a:tc>
                <a:tc>
                  <a:txBody>
                    <a:bodyPr/>
                    <a:lstStyle/>
                    <a:p>
                      <a:pPr algn="ctr"/>
                      <a:r>
                        <a:rPr lang="en-GB" sz="900" b="0">
                          <a:latin typeface="Arial"/>
                          <a:cs typeface="Arial"/>
                        </a:rPr>
                        <a:t>3.5% </a:t>
                      </a:r>
                      <a:r>
                        <a:rPr lang="en-GB" sz="900" b="0">
                          <a:solidFill>
                            <a:srgbClr val="0D0D0D"/>
                          </a:solidFill>
                          <a:latin typeface="Arial"/>
                          <a:cs typeface="Arial"/>
                        </a:rPr>
                        <a:t>→</a:t>
                      </a:r>
                      <a:endParaRPr lang="en-GB" sz="900" b="0">
                        <a:latin typeface="Arial"/>
                        <a:cs typeface="Arial"/>
                      </a:endParaRPr>
                    </a:p>
                  </a:txBody>
                  <a:tcPr anchor="ctr">
                    <a:solidFill>
                      <a:srgbClr val="92D050"/>
                    </a:solidFill>
                  </a:tcPr>
                </a:tc>
                <a:tc>
                  <a:txBody>
                    <a:bodyPr/>
                    <a:lstStyle/>
                    <a:p>
                      <a:pPr algn="ctr"/>
                      <a:r>
                        <a:rPr lang="en-GB" sz="900" b="0">
                          <a:latin typeface="Arial"/>
                          <a:cs typeface="Arial"/>
                        </a:rPr>
                        <a:t>8.4% </a:t>
                      </a:r>
                      <a:r>
                        <a:rPr lang="en-GB" sz="900" b="0">
                          <a:solidFill>
                            <a:srgbClr val="0D0D0D"/>
                          </a:solidFill>
                          <a:latin typeface="Arial"/>
                          <a:cs typeface="Arial"/>
                        </a:rPr>
                        <a:t>→</a:t>
                      </a:r>
                      <a:endParaRPr lang="en-GB" sz="900" b="0">
                        <a:latin typeface="Arial"/>
                        <a:cs typeface="Arial"/>
                      </a:endParaRPr>
                    </a:p>
                  </a:txBody>
                  <a:tcPr anchor="ctr">
                    <a:solidFill>
                      <a:srgbClr val="92D050"/>
                    </a:solidFill>
                  </a:tcPr>
                </a:tc>
                <a:tc>
                  <a:txBody>
                    <a:bodyPr/>
                    <a:lstStyle/>
                    <a:p>
                      <a:pPr algn="ctr"/>
                      <a:r>
                        <a:rPr lang="en-GB" sz="900" b="0">
                          <a:latin typeface="Arial"/>
                          <a:cs typeface="Arial"/>
                        </a:rPr>
                        <a:t>2.2% </a:t>
                      </a:r>
                      <a:r>
                        <a:rPr lang="en-GB" sz="900" b="0">
                          <a:solidFill>
                            <a:srgbClr val="0D0D0D"/>
                          </a:solidFill>
                          <a:latin typeface="Arial"/>
                          <a:cs typeface="Arial"/>
                        </a:rPr>
                        <a:t>→</a:t>
                      </a:r>
                      <a:endParaRPr lang="en-GB" sz="900" b="0">
                        <a:latin typeface="Arial"/>
                        <a:cs typeface="Arial"/>
                      </a:endParaRPr>
                    </a:p>
                  </a:txBody>
                  <a:tcPr anchor="ctr">
                    <a:solidFill>
                      <a:srgbClr val="FFC000"/>
                    </a:solidFill>
                  </a:tcPr>
                </a:tc>
                <a:tc>
                  <a:txBody>
                    <a:bodyPr/>
                    <a:lstStyle/>
                    <a:p>
                      <a:pPr algn="ctr"/>
                      <a:r>
                        <a:rPr lang="en-GB" sz="900" b="0">
                          <a:latin typeface="Arial"/>
                          <a:cs typeface="Arial"/>
                        </a:rPr>
                        <a:t>1.8% </a:t>
                      </a:r>
                      <a:r>
                        <a:rPr lang="en-GB" sz="900" b="0">
                          <a:solidFill>
                            <a:srgbClr val="0D0D0D"/>
                          </a:solidFill>
                          <a:latin typeface="Arial"/>
                          <a:cs typeface="Arial"/>
                        </a:rPr>
                        <a:t>→</a:t>
                      </a:r>
                      <a:endParaRPr lang="en-GB" sz="900" b="0">
                        <a:latin typeface="Arial"/>
                        <a:cs typeface="Arial"/>
                      </a:endParaRPr>
                    </a:p>
                  </a:txBody>
                  <a:tcPr anchor="ctr">
                    <a:solidFill>
                      <a:srgbClr val="FA7660"/>
                    </a:solidFill>
                  </a:tcPr>
                </a:tc>
                <a:tc>
                  <a:txBody>
                    <a:bodyPr/>
                    <a:lstStyle/>
                    <a:p>
                      <a:pPr algn="ctr"/>
                      <a:r>
                        <a:rPr lang="en-GB" sz="900" b="0">
                          <a:latin typeface="Arial"/>
                          <a:cs typeface="Arial"/>
                        </a:rPr>
                        <a:t>0.0% </a:t>
                      </a:r>
                      <a:r>
                        <a:rPr lang="en-GB" sz="900" b="0">
                          <a:solidFill>
                            <a:srgbClr val="0D0D0D"/>
                          </a:solidFill>
                          <a:latin typeface="Arial"/>
                          <a:cs typeface="Arial"/>
                        </a:rPr>
                        <a:t>→</a:t>
                      </a:r>
                      <a:endParaRPr lang="en-GB" sz="900" b="0">
                        <a:latin typeface="Arial"/>
                        <a:cs typeface="Arial"/>
                      </a:endParaRPr>
                    </a:p>
                  </a:txBody>
                  <a:tcPr anchor="ctr">
                    <a:solidFill>
                      <a:srgbClr val="FA7660"/>
                    </a:solidFill>
                  </a:tcPr>
                </a:tc>
                <a:tc>
                  <a:txBody>
                    <a:bodyPr/>
                    <a:lstStyle/>
                    <a:p>
                      <a:pPr algn="ctr"/>
                      <a:r>
                        <a:rPr lang="en-GB" sz="900" b="0">
                          <a:latin typeface="Arial"/>
                          <a:cs typeface="Arial"/>
                        </a:rPr>
                        <a:t>2.3% </a:t>
                      </a:r>
                      <a:r>
                        <a:rPr lang="en-GB" sz="900" b="0">
                          <a:solidFill>
                            <a:srgbClr val="0D0D0D"/>
                          </a:solidFill>
                          <a:latin typeface="Arial"/>
                          <a:cs typeface="Arial"/>
                        </a:rPr>
                        <a:t>→</a:t>
                      </a:r>
                      <a:endParaRPr lang="en-GB" sz="900" b="0">
                        <a:latin typeface="Arial"/>
                        <a:cs typeface="Arial"/>
                      </a:endParaRPr>
                    </a:p>
                  </a:txBody>
                  <a:tcPr anchor="ctr">
                    <a:solidFill>
                      <a:srgbClr val="92D050"/>
                    </a:solidFill>
                  </a:tcPr>
                </a:tc>
                <a:tc>
                  <a:txBody>
                    <a:bodyPr/>
                    <a:lstStyle/>
                    <a:p>
                      <a:pPr algn="ctr"/>
                      <a:r>
                        <a:rPr lang="en-GB" sz="900" b="0">
                          <a:latin typeface="Arial"/>
                          <a:cs typeface="Arial"/>
                        </a:rPr>
                        <a:t>5.48%</a:t>
                      </a:r>
                    </a:p>
                  </a:txBody>
                  <a:tcPr anchor="ctr">
                    <a:solidFill>
                      <a:srgbClr val="92D050"/>
                    </a:solidFill>
                  </a:tcPr>
                </a:tc>
                <a:tc>
                  <a:txBody>
                    <a:bodyPr/>
                    <a:lstStyle/>
                    <a:p>
                      <a:pPr algn="ctr"/>
                      <a:r>
                        <a:rPr lang="en-GB" sz="900" b="0">
                          <a:latin typeface="Arial"/>
                          <a:cs typeface="Arial"/>
                        </a:rPr>
                        <a:t>None</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00B050"/>
                          </a:solidFill>
                          <a:latin typeface="Arial"/>
                          <a:ea typeface="Segoe UI Emoji"/>
                          <a:cs typeface="Arial"/>
                          <a:sym typeface="Wingdings" panose="05000000000000000000" pitchFamily="2" charset="2"/>
                        </a:rPr>
                        <a:t></a:t>
                      </a:r>
                      <a:endParaRPr lang="en-GB" sz="12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1137717336"/>
                  </a:ext>
                </a:extLst>
              </a:tr>
            </a:tbl>
          </a:graphicData>
        </a:graphic>
      </p:graphicFrame>
      <p:sp>
        <p:nvSpPr>
          <p:cNvPr id="5" name="Rectangle 4">
            <a:extLst>
              <a:ext uri="{FF2B5EF4-FFF2-40B4-BE49-F238E27FC236}">
                <a16:creationId xmlns:a16="http://schemas.microsoft.com/office/drawing/2014/main" id="{15311FFD-1A90-4726-8C92-CE33F433B026}"/>
              </a:ext>
            </a:extLst>
          </p:cNvPr>
          <p:cNvSpPr/>
          <p:nvPr/>
        </p:nvSpPr>
        <p:spPr>
          <a:xfrm>
            <a:off x="251232" y="598157"/>
            <a:ext cx="8641532" cy="400110"/>
          </a:xfrm>
          <a:prstGeom prst="rect">
            <a:avLst/>
          </a:prstGeom>
        </p:spPr>
        <p:txBody>
          <a:bodyPr wrap="square">
            <a:spAutoFit/>
          </a:bodyPr>
          <a:lstStyle/>
          <a:p>
            <a:r>
              <a:rPr lang="en-GB" sz="1000" b="1">
                <a:latin typeface="Arial" panose="020B0604020202020204" pitchFamily="34" charset="0"/>
                <a:ea typeface="Calibri" panose="020F0502020204030204" pitchFamily="34" charset="0"/>
                <a:cs typeface="Arial" panose="020B0604020202020204" pitchFamily="34" charset="0"/>
              </a:rPr>
              <a:t>Governance: Executive Director</a:t>
            </a:r>
            <a:r>
              <a:rPr lang="en-GB" sz="1000">
                <a:latin typeface="Arial" panose="020B0604020202020204" pitchFamily="34" charset="0"/>
                <a:ea typeface="Calibri" panose="020F0502020204030204" pitchFamily="34" charset="0"/>
                <a:cs typeface="Arial" panose="020B0604020202020204" pitchFamily="34" charset="0"/>
              </a:rPr>
              <a:t>: Chief People Officer |  </a:t>
            </a:r>
            <a:r>
              <a:rPr lang="en-GB" sz="1000" b="1">
                <a:latin typeface="Arial" panose="020B0604020202020204" pitchFamily="34" charset="0"/>
                <a:ea typeface="Calibri" panose="020F0502020204030204" pitchFamily="34" charset="0"/>
                <a:cs typeface="Arial" panose="020B0604020202020204" pitchFamily="34" charset="0"/>
              </a:rPr>
              <a:t>Responsible Committee</a:t>
            </a:r>
            <a:r>
              <a:rPr lang="en-GB" sz="1000">
                <a:latin typeface="Arial" panose="020B0604020202020204" pitchFamily="34" charset="0"/>
                <a:ea typeface="Calibri" panose="020F0502020204030204" pitchFamily="34" charset="0"/>
                <a:cs typeface="Arial" panose="020B0604020202020204" pitchFamily="34" charset="0"/>
              </a:rPr>
              <a:t>: </a:t>
            </a:r>
            <a:r>
              <a:rPr lang="en-GB" sz="1000">
                <a:latin typeface="Arial"/>
                <a:ea typeface="Calibri" panose="020F0502020204030204" pitchFamily="34" charset="0"/>
                <a:cs typeface="Arial"/>
              </a:rPr>
              <a:t>People, Leadership and Culture Committee</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a:latin typeface="Arial" panose="020B0604020202020204" pitchFamily="34" charset="0"/>
                <a:ea typeface="Calibri" panose="020F0502020204030204" pitchFamily="34" charset="0"/>
                <a:cs typeface="Arial" panose="020B0604020202020204" pitchFamily="34" charset="0"/>
              </a:rPr>
              <a:t>All data relates to </a:t>
            </a:r>
            <a:r>
              <a:rPr lang="en-GB" sz="1000" b="1">
                <a:latin typeface="Arial" panose="020B0604020202020204" pitchFamily="34" charset="0"/>
                <a:ea typeface="Calibri" panose="020F0502020204030204" pitchFamily="34" charset="0"/>
                <a:cs typeface="Arial" panose="020B0604020202020204" pitchFamily="34" charset="0"/>
              </a:rPr>
              <a:t>February</a:t>
            </a:r>
            <a:r>
              <a:rPr lang="en-GB" sz="1000">
                <a:latin typeface="Arial" panose="020B0604020202020204" pitchFamily="34" charset="0"/>
                <a:ea typeface="Calibri" panose="020F0502020204030204" pitchFamily="34" charset="0"/>
                <a:cs typeface="Arial" panose="020B0604020202020204" pitchFamily="34" charset="0"/>
              </a:rPr>
              <a:t> unless otherwise indicated in brackets in the penultimate column</a:t>
            </a:r>
          </a:p>
        </p:txBody>
      </p:sp>
    </p:spTree>
    <p:extLst>
      <p:ext uri="{BB962C8B-B14F-4D97-AF65-F5344CB8AC3E}">
        <p14:creationId xmlns:p14="http://schemas.microsoft.com/office/powerpoint/2010/main" val="65302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2: People –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be a great place to work</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272334" y="521974"/>
            <a:ext cx="7495186" cy="400110"/>
          </a:xfrm>
          <a:prstGeom prst="rect">
            <a:avLst/>
          </a:prstGeom>
        </p:spPr>
        <p:txBody>
          <a:bodyPr wrap="square" lIns="91440" tIns="45720" rIns="91440" bIns="45720" anchor="t">
            <a:spAutoFit/>
          </a:bodyPr>
          <a:lstStyle/>
          <a:p>
            <a:r>
              <a:rPr lang="en-GB" sz="1000" b="1">
                <a:latin typeface="Arial"/>
                <a:ea typeface="Calibri" panose="020F0502020204030204" pitchFamily="34" charset="0"/>
                <a:cs typeface="Arial"/>
              </a:rPr>
              <a:t>Governance </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b="1">
                <a:latin typeface="Arial"/>
                <a:ea typeface="Calibri" panose="020F0502020204030204" pitchFamily="34" charset="0"/>
                <a:cs typeface="Arial"/>
              </a:rPr>
              <a:t>Executive Director</a:t>
            </a:r>
            <a:r>
              <a:rPr lang="en-GB" sz="1000">
                <a:latin typeface="Arial"/>
                <a:ea typeface="Calibri" panose="020F0502020204030204" pitchFamily="34" charset="0"/>
                <a:cs typeface="Arial"/>
              </a:rPr>
              <a:t>: Chief People Officer |  </a:t>
            </a:r>
            <a:r>
              <a:rPr lang="en-GB" sz="1000" b="1">
                <a:latin typeface="Arial"/>
                <a:ea typeface="Calibri" panose="020F0502020204030204" pitchFamily="34" charset="0"/>
                <a:cs typeface="Arial"/>
              </a:rPr>
              <a:t>Responsible Committee</a:t>
            </a:r>
            <a:r>
              <a:rPr lang="en-GB" sz="1000">
                <a:latin typeface="Arial"/>
                <a:ea typeface="Calibri" panose="020F0502020204030204" pitchFamily="34" charset="0"/>
                <a:cs typeface="Arial"/>
              </a:rPr>
              <a:t>: People, Leadership and Culture Committee</a:t>
            </a:r>
          </a:p>
        </p:txBody>
      </p:sp>
      <p:graphicFrame>
        <p:nvGraphicFramePr>
          <p:cNvPr id="6" name="Table 5">
            <a:extLst>
              <a:ext uri="{FF2B5EF4-FFF2-40B4-BE49-F238E27FC236}">
                <a16:creationId xmlns:a16="http://schemas.microsoft.com/office/drawing/2014/main" id="{7A334F1D-431C-49F2-80F6-619C96839554}"/>
              </a:ext>
            </a:extLst>
          </p:cNvPr>
          <p:cNvGraphicFramePr>
            <a:graphicFrameLocks noGrp="1"/>
          </p:cNvGraphicFramePr>
          <p:nvPr>
            <p:extLst>
              <p:ext uri="{D42A27DB-BD31-4B8C-83A1-F6EECF244321}">
                <p14:modId xmlns:p14="http://schemas.microsoft.com/office/powerpoint/2010/main" val="3963928234"/>
              </p:ext>
            </p:extLst>
          </p:nvPr>
        </p:nvGraphicFramePr>
        <p:xfrm>
          <a:off x="272334" y="895378"/>
          <a:ext cx="8638992" cy="4952944"/>
        </p:xfrm>
        <a:graphic>
          <a:graphicData uri="http://schemas.openxmlformats.org/drawingml/2006/table">
            <a:tbl>
              <a:tblPr firstRow="1" bandRow="1">
                <a:tableStyleId>{5FD0F851-EC5A-4D38-B0AD-8093EC10F338}</a:tableStyleId>
              </a:tblPr>
              <a:tblGrid>
                <a:gridCol w="8638992">
                  <a:extLst>
                    <a:ext uri="{9D8B030D-6E8A-4147-A177-3AD203B41FA5}">
                      <a16:colId xmlns:a16="http://schemas.microsoft.com/office/drawing/2014/main" val="978586781"/>
                    </a:ext>
                  </a:extLst>
                </a:gridCol>
              </a:tblGrid>
              <a:tr h="403804">
                <a:tc>
                  <a:txBody>
                    <a:bodyPr/>
                    <a:lstStyle/>
                    <a:p>
                      <a:r>
                        <a:rPr lang="en-GB" sz="1000" b="1" i="0" u="none">
                          <a:latin typeface="Arial"/>
                          <a:cs typeface="Arial"/>
                        </a:rPr>
                        <a:t>Executive Summary: </a:t>
                      </a:r>
                      <a:r>
                        <a:rPr lang="en-GB" sz="1000" b="0" i="0" u="none">
                          <a:latin typeface="Arial"/>
                          <a:cs typeface="Arial"/>
                        </a:rPr>
                        <a:t>Charmaine De Souza, Chief People Officer,</a:t>
                      </a:r>
                    </a:p>
                    <a:p>
                      <a:r>
                        <a:rPr lang="en-GB" sz="1000" b="1" i="0" u="none">
                          <a:latin typeface="Arial"/>
                          <a:cs typeface="Arial"/>
                        </a:rPr>
                        <a:t>Narrative updated</a:t>
                      </a:r>
                      <a:r>
                        <a:rPr lang="en-GB" sz="1000" b="0" i="0" u="none">
                          <a:latin typeface="Arial"/>
                          <a:cs typeface="Arial"/>
                        </a:rPr>
                        <a:t>: February 2022</a:t>
                      </a:r>
                    </a:p>
                  </a:txBody>
                  <a:tcPr/>
                </a:tc>
                <a:extLst>
                  <a:ext uri="{0D108BD9-81ED-4DB2-BD59-A6C34878D82A}">
                    <a16:rowId xmlns:a16="http://schemas.microsoft.com/office/drawing/2014/main" val="711604409"/>
                  </a:ext>
                </a:extLst>
              </a:tr>
              <a:tr h="4334451">
                <a:tc>
                  <a:txBody>
                    <a:bodyPr/>
                    <a:lstStyle/>
                    <a:p>
                      <a:pPr lvl="0">
                        <a:buNone/>
                      </a:pPr>
                      <a:endParaRPr lang="en-GB" sz="1050" b="1">
                        <a:solidFill>
                          <a:schemeClr val="tx1"/>
                        </a:solidFill>
                        <a:effectLst/>
                        <a:latin typeface="Arial" panose="020B0604020202020204" pitchFamily="34" charset="0"/>
                        <a:cs typeface="Arial" panose="020B0604020202020204" pitchFamily="34" charset="0"/>
                      </a:endParaRPr>
                    </a:p>
                    <a:p>
                      <a:pPr lvl="0">
                        <a:buNone/>
                      </a:pPr>
                      <a:r>
                        <a:rPr lang="en-GB" sz="1050" b="1">
                          <a:solidFill>
                            <a:schemeClr val="tx1"/>
                          </a:solidFill>
                          <a:effectLst/>
                          <a:latin typeface="Arial" panose="020B0604020202020204" pitchFamily="34" charset="0"/>
                          <a:cs typeface="Arial" panose="020B0604020202020204" pitchFamily="34" charset="0"/>
                        </a:rPr>
                        <a:t>Omicron variant: </a:t>
                      </a:r>
                      <a:r>
                        <a:rPr lang="en-GB" sz="1050" b="0">
                          <a:solidFill>
                            <a:schemeClr val="tx1"/>
                          </a:solidFill>
                          <a:effectLst/>
                          <a:latin typeface="Arial" panose="020B0604020202020204" pitchFamily="34" charset="0"/>
                          <a:cs typeface="Arial" panose="020B0604020202020204" pitchFamily="34" charset="0"/>
                        </a:rPr>
                        <a:t>The period since the last Council of Governors report  and meeting in November 2021 has been dominated by the response required to deal with a </a:t>
                      </a:r>
                      <a:r>
                        <a:rPr lang="en-GB" sz="1050" b="1">
                          <a:solidFill>
                            <a:schemeClr val="tx1"/>
                          </a:solidFill>
                          <a:effectLst/>
                          <a:latin typeface="Arial" panose="020B0604020202020204" pitchFamily="34" charset="0"/>
                          <a:cs typeface="Arial" panose="020B0604020202020204" pitchFamily="34" charset="0"/>
                        </a:rPr>
                        <a:t>new wave of Covid 19 precipitated by the new variant.</a:t>
                      </a:r>
                      <a:r>
                        <a:rPr lang="en-GB" sz="1050" b="0">
                          <a:solidFill>
                            <a:schemeClr val="tx1"/>
                          </a:solidFill>
                          <a:effectLst/>
                          <a:latin typeface="Arial" panose="020B0604020202020204" pitchFamily="34" charset="0"/>
                          <a:cs typeface="Arial" panose="020B0604020202020204" pitchFamily="34" charset="0"/>
                        </a:rPr>
                        <a:t>  This has had a considerable impact on staff with significant staff absence related to both Covid and general winter pressures.  Absence levels rose peaking at 7.0% in December  with 1.45% of staff absent with COVID and 6.82% in December with 2.43% absent due to Covid.   This compares to 0.8% absent due to covid in November. Covid absence dropped in February to 1.52% of sickness with a total absence of 5.88% the lowest since June 2021.    The focus  then has been on ensuring that there is emphasis on wellbeing and doing all we can to provide adequate cover over the Christmas and New year Bank Holidays.    A winter incentive scheme designed to incentivise staff to be on call across the Christmas period was implemented, and the Chief Nurse and Chief People Officer are evaluating the impact of this.</a:t>
                      </a:r>
                    </a:p>
                    <a:p>
                      <a:pPr lvl="0">
                        <a:buNone/>
                      </a:pPr>
                      <a:endParaRPr lang="en-GB" sz="1050" b="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a:solidFill>
                            <a:schemeClr val="tx1"/>
                          </a:solidFill>
                          <a:effectLst/>
                          <a:latin typeface="Arial" panose="020B0604020202020204" pitchFamily="34" charset="0"/>
                          <a:cs typeface="Arial" panose="020B0604020202020204" pitchFamily="34" charset="0"/>
                        </a:rPr>
                        <a:t>Wellbeing: </a:t>
                      </a:r>
                      <a:r>
                        <a:rPr lang="en-GB" sz="1050" b="0">
                          <a:solidFill>
                            <a:schemeClr val="tx1"/>
                          </a:solidFill>
                          <a:effectLst/>
                          <a:latin typeface="Arial" panose="020B0604020202020204" pitchFamily="34" charset="0"/>
                          <a:cs typeface="Arial" panose="020B0604020202020204" pitchFamily="34" charset="0"/>
                        </a:rPr>
                        <a:t>In recognition of the extraordinary efforts of everyone in the #oneOHFT team in 2021, the Board of Directors has agreed to give an additional day of paid leave known as a Wellbeing Day to all eligible substantive staff.   It is hoped that this symbolic day of thanks and gratitude will be used by staff to focus on themselves and their wellbeing.  Initial feedback has been extremely positive.  A series of initiatives have been agreed by the Executive team in recognition of their efforts during the Covid pandemic.  These will be announced during the forthcoming financial year.  </a:t>
                      </a:r>
                      <a:endParaRPr lang="en-GB" sz="1050" b="1">
                        <a:solidFill>
                          <a:schemeClr val="tx1"/>
                        </a:solidFill>
                        <a:effectLst/>
                        <a:latin typeface="Arial" panose="020B0604020202020204" pitchFamily="34" charset="0"/>
                        <a:cs typeface="Arial" panose="020B0604020202020204" pitchFamily="34" charset="0"/>
                      </a:endParaRPr>
                    </a:p>
                    <a:p>
                      <a:pPr lvl="0">
                        <a:buNone/>
                      </a:pPr>
                      <a:endParaRPr lang="en-GB" sz="1050" b="0">
                        <a:solidFill>
                          <a:schemeClr val="tx1"/>
                        </a:solidFill>
                        <a:effectLst/>
                        <a:latin typeface="Arial" panose="020B0604020202020204" pitchFamily="34" charset="0"/>
                        <a:cs typeface="Arial" panose="020B0604020202020204" pitchFamily="34" charset="0"/>
                      </a:endParaRPr>
                    </a:p>
                    <a:p>
                      <a:pPr lvl="0">
                        <a:buNone/>
                      </a:pPr>
                      <a:r>
                        <a:rPr lang="en-GB" sz="1050" b="1">
                          <a:solidFill>
                            <a:schemeClr val="tx1"/>
                          </a:solidFill>
                          <a:effectLst/>
                          <a:latin typeface="Arial" panose="020B0604020202020204" pitchFamily="34" charset="0"/>
                          <a:cs typeface="Arial" panose="020B0604020202020204" pitchFamily="34" charset="0"/>
                        </a:rPr>
                        <a:t>Vaccinations as a Condition of Employment: </a:t>
                      </a:r>
                      <a:r>
                        <a:rPr lang="en-GB" sz="1050" b="0">
                          <a:solidFill>
                            <a:schemeClr val="tx1"/>
                          </a:solidFill>
                          <a:effectLst/>
                          <a:latin typeface="Arial" panose="020B0604020202020204" pitchFamily="34" charset="0"/>
                          <a:cs typeface="Arial" panose="020B0604020202020204" pitchFamily="34" charset="0"/>
                        </a:rPr>
                        <a:t>Running in parallel with this was the work to prepare for the implementation of Vaccinations as a Condition of Employment (VCOD).  OHFT had already had some exposure to this given that staff were in scope for the earlier November 2021 legislation related to staff who undertook patient care in care home settings and so we were able to build on this albeit the VCOD legislation being more complex and far reaching.  The Regulations were paused in early February and a consultation regarding whether they should be revoked was launched.  At the beginning of March the Government announced  the consultation and its intention to revoke the regulations across all health and social care settings.  The legislation has yet to be passed by parliament and further guidance regarding recording of vaccinations, recruitment etc is yet to be provided. The Trust is continuing to encourage all staff to be fully vaccinated.  Further guidance from  NHS England is also awaited regarding other COVID matters including LFT Testing, management of individuals with Long Covid, pay for individuals with adjustments due to covid etc.  Once this guidance is delivered a review of these areas will take place. A considerable amount of HR resource was required to manage this between December and March 2022, which has resulted in a delay to other areas of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noProof="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1323540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2: People –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be a great place to work</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272334" y="521974"/>
            <a:ext cx="7495186" cy="400110"/>
          </a:xfrm>
          <a:prstGeom prst="rect">
            <a:avLst/>
          </a:prstGeom>
        </p:spPr>
        <p:txBody>
          <a:bodyPr wrap="square" lIns="91440" tIns="45720" rIns="91440" bIns="45720" anchor="t">
            <a:spAutoFit/>
          </a:bodyPr>
          <a:lstStyle/>
          <a:p>
            <a:r>
              <a:rPr lang="en-GB" sz="1000" b="1">
                <a:latin typeface="Arial"/>
                <a:ea typeface="Calibri" panose="020F0502020204030204" pitchFamily="34" charset="0"/>
                <a:cs typeface="Arial"/>
              </a:rPr>
              <a:t>Governance </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b="1">
                <a:latin typeface="Arial"/>
                <a:ea typeface="Calibri" panose="020F0502020204030204" pitchFamily="34" charset="0"/>
                <a:cs typeface="Arial"/>
              </a:rPr>
              <a:t>Executive Director</a:t>
            </a:r>
            <a:r>
              <a:rPr lang="en-GB" sz="1000">
                <a:latin typeface="Arial"/>
                <a:ea typeface="Calibri" panose="020F0502020204030204" pitchFamily="34" charset="0"/>
                <a:cs typeface="Arial"/>
              </a:rPr>
              <a:t>: Chief People Officer |  </a:t>
            </a:r>
            <a:r>
              <a:rPr lang="en-GB" sz="1000" b="1">
                <a:latin typeface="Arial"/>
                <a:ea typeface="Calibri" panose="020F0502020204030204" pitchFamily="34" charset="0"/>
                <a:cs typeface="Arial"/>
              </a:rPr>
              <a:t>Responsible Committee</a:t>
            </a:r>
            <a:r>
              <a:rPr lang="en-GB" sz="1000">
                <a:latin typeface="Arial"/>
                <a:ea typeface="Calibri" panose="020F0502020204030204" pitchFamily="34" charset="0"/>
                <a:cs typeface="Arial"/>
              </a:rPr>
              <a:t>: People, Leadership and Culture Committee</a:t>
            </a:r>
          </a:p>
        </p:txBody>
      </p:sp>
      <p:graphicFrame>
        <p:nvGraphicFramePr>
          <p:cNvPr id="6" name="Table 5">
            <a:extLst>
              <a:ext uri="{FF2B5EF4-FFF2-40B4-BE49-F238E27FC236}">
                <a16:creationId xmlns:a16="http://schemas.microsoft.com/office/drawing/2014/main" id="{7A334F1D-431C-49F2-80F6-619C96839554}"/>
              </a:ext>
            </a:extLst>
          </p:cNvPr>
          <p:cNvGraphicFramePr>
            <a:graphicFrameLocks noGrp="1"/>
          </p:cNvGraphicFramePr>
          <p:nvPr>
            <p:extLst>
              <p:ext uri="{D42A27DB-BD31-4B8C-83A1-F6EECF244321}">
                <p14:modId xmlns:p14="http://schemas.microsoft.com/office/powerpoint/2010/main" val="334661470"/>
              </p:ext>
            </p:extLst>
          </p:nvPr>
        </p:nvGraphicFramePr>
        <p:xfrm>
          <a:off x="272334" y="895378"/>
          <a:ext cx="8638992" cy="4952944"/>
        </p:xfrm>
        <a:graphic>
          <a:graphicData uri="http://schemas.openxmlformats.org/drawingml/2006/table">
            <a:tbl>
              <a:tblPr firstRow="1" bandRow="1">
                <a:tableStyleId>{5FD0F851-EC5A-4D38-B0AD-8093EC10F338}</a:tableStyleId>
              </a:tblPr>
              <a:tblGrid>
                <a:gridCol w="8638992">
                  <a:extLst>
                    <a:ext uri="{9D8B030D-6E8A-4147-A177-3AD203B41FA5}">
                      <a16:colId xmlns:a16="http://schemas.microsoft.com/office/drawing/2014/main" val="978586781"/>
                    </a:ext>
                  </a:extLst>
                </a:gridCol>
              </a:tblGrid>
              <a:tr h="403804">
                <a:tc>
                  <a:txBody>
                    <a:bodyPr/>
                    <a:lstStyle/>
                    <a:p>
                      <a:r>
                        <a:rPr lang="en-GB" sz="1000" b="1" i="0" u="none">
                          <a:latin typeface="Arial"/>
                          <a:cs typeface="Arial"/>
                        </a:rPr>
                        <a:t>Executive Summary: </a:t>
                      </a:r>
                      <a:r>
                        <a:rPr lang="en-GB" sz="1000" b="0" i="0" u="none">
                          <a:latin typeface="Arial"/>
                          <a:cs typeface="Arial"/>
                        </a:rPr>
                        <a:t>Charmaine De Souza, Chief People Officer,</a:t>
                      </a:r>
                    </a:p>
                    <a:p>
                      <a:r>
                        <a:rPr lang="en-GB" sz="1000" b="1" i="0" u="none">
                          <a:latin typeface="Arial"/>
                          <a:cs typeface="Arial"/>
                        </a:rPr>
                        <a:t>Narrative updated</a:t>
                      </a:r>
                      <a:r>
                        <a:rPr lang="en-GB" sz="1000" b="0" i="0" u="none">
                          <a:latin typeface="Arial"/>
                          <a:cs typeface="Arial"/>
                        </a:rPr>
                        <a:t>: February 2022</a:t>
                      </a:r>
                    </a:p>
                  </a:txBody>
                  <a:tcPr/>
                </a:tc>
                <a:extLst>
                  <a:ext uri="{0D108BD9-81ED-4DB2-BD59-A6C34878D82A}">
                    <a16:rowId xmlns:a16="http://schemas.microsoft.com/office/drawing/2014/main" val="711604409"/>
                  </a:ext>
                </a:extLst>
              </a:tr>
              <a:tr h="4334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a:solidFill>
                            <a:schemeClr val="tx1"/>
                          </a:solidFill>
                          <a:effectLst/>
                          <a:latin typeface="Arial" panose="020B0604020202020204" pitchFamily="34" charset="0"/>
                          <a:cs typeface="Arial" panose="020B0604020202020204" pitchFamily="34" charset="0"/>
                        </a:rPr>
                        <a:t>The </a:t>
                      </a:r>
                      <a:r>
                        <a:rPr lang="en-GB" sz="1050" b="1">
                          <a:solidFill>
                            <a:schemeClr val="tx1"/>
                          </a:solidFill>
                          <a:effectLst/>
                          <a:latin typeface="Arial" panose="020B0604020202020204" pitchFamily="34" charset="0"/>
                          <a:cs typeface="Arial" panose="020B0604020202020204" pitchFamily="34" charset="0"/>
                        </a:rPr>
                        <a:t>new</a:t>
                      </a:r>
                      <a:r>
                        <a:rPr lang="en-GB" sz="1050" b="0">
                          <a:solidFill>
                            <a:schemeClr val="tx1"/>
                          </a:solidFill>
                          <a:effectLst/>
                          <a:latin typeface="Arial" panose="020B0604020202020204" pitchFamily="34" charset="0"/>
                          <a:cs typeface="Arial" panose="020B0604020202020204" pitchFamily="34" charset="0"/>
                        </a:rPr>
                        <a:t> </a:t>
                      </a:r>
                      <a:r>
                        <a:rPr lang="en-GB" sz="1050" b="1">
                          <a:solidFill>
                            <a:schemeClr val="tx1"/>
                          </a:solidFill>
                          <a:effectLst/>
                          <a:latin typeface="Arial" panose="020B0604020202020204" pitchFamily="34" charset="0"/>
                          <a:cs typeface="Arial" panose="020B0604020202020204" pitchFamily="34" charset="0"/>
                        </a:rPr>
                        <a:t>HR Structure </a:t>
                      </a:r>
                      <a:r>
                        <a:rPr lang="en-GB" sz="1050" b="0">
                          <a:solidFill>
                            <a:schemeClr val="tx1"/>
                          </a:solidFill>
                          <a:effectLst/>
                          <a:latin typeface="Arial" panose="020B0604020202020204" pitchFamily="34" charset="0"/>
                          <a:cs typeface="Arial" panose="020B0604020202020204" pitchFamily="34" charset="0"/>
                        </a:rPr>
                        <a:t>which went live in November is now starting to embed into new ways of working and initial signs are that this is having a positive impact both within the HR team and upon the work that it is delivering to the wider Trusts.  Some roles are still being recruited to and as a result of the restructure some changes are being considered within individual teams. To further strengthen the Trust’s people agenda </a:t>
                      </a:r>
                      <a:r>
                        <a:rPr lang="en-GB" sz="1050" b="1">
                          <a:solidFill>
                            <a:schemeClr val="tx1"/>
                          </a:solidFill>
                          <a:effectLst/>
                          <a:latin typeface="Arial" panose="020B0604020202020204" pitchFamily="34" charset="0"/>
                          <a:cs typeface="Arial" panose="020B0604020202020204" pitchFamily="34" charset="0"/>
                        </a:rPr>
                        <a:t>the L&amp;D and HR teams are integrating from 1 April </a:t>
                      </a:r>
                      <a:r>
                        <a:rPr lang="en-GB" sz="1050" b="0">
                          <a:solidFill>
                            <a:schemeClr val="tx1"/>
                          </a:solidFill>
                          <a:effectLst/>
                          <a:latin typeface="Arial" panose="020B0604020202020204" pitchFamily="34" charset="0"/>
                          <a:cs typeface="Arial" panose="020B0604020202020204" pitchFamily="34" charset="0"/>
                        </a:rPr>
                        <a:t>which will provide opportunities for developing a more integrated approach to leadership, workforce planning, career development, OD and systems.   </a:t>
                      </a:r>
                    </a:p>
                    <a:p>
                      <a:pPr lvl="0" algn="l">
                        <a:lnSpc>
                          <a:spcPct val="100000"/>
                        </a:lnSpc>
                        <a:spcBef>
                          <a:spcPts val="0"/>
                        </a:spcBef>
                        <a:spcAft>
                          <a:spcPts val="0"/>
                        </a:spcAft>
                        <a:buNone/>
                      </a:pPr>
                      <a:endParaRPr lang="en-GB" sz="1050" b="1">
                        <a:solidFill>
                          <a:schemeClr val="tx1"/>
                        </a:solidFill>
                        <a:effectLst/>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50" b="1">
                          <a:solidFill>
                            <a:schemeClr val="tx1"/>
                          </a:solidFill>
                          <a:effectLst/>
                          <a:latin typeface="Arial" panose="020B0604020202020204" pitchFamily="34" charset="0"/>
                          <a:cs typeface="Arial" panose="020B0604020202020204" pitchFamily="34" charset="0"/>
                        </a:rPr>
                        <a:t>2021 Staff Survey –</a:t>
                      </a:r>
                      <a:r>
                        <a:rPr lang="en-GB" sz="1050" b="0">
                          <a:solidFill>
                            <a:schemeClr val="tx1"/>
                          </a:solidFill>
                          <a:effectLst/>
                          <a:latin typeface="Arial" panose="020B0604020202020204" pitchFamily="34" charset="0"/>
                          <a:cs typeface="Arial" panose="020B0604020202020204" pitchFamily="34" charset="0"/>
                        </a:rPr>
                        <a:t> The 2021 response rate increased by 2% from 2020 to 55%. The Staff Survey is now aligned with the 7 elements of the NHS People Promise. The Trust scored higher than average for 3 of the 7 elements;</a:t>
                      </a:r>
                      <a:r>
                        <a:rPr lang="en-GB" sz="1050" b="1">
                          <a:solidFill>
                            <a:schemeClr val="tx1"/>
                          </a:solidFill>
                          <a:effectLst/>
                          <a:latin typeface="Arial" panose="020B0604020202020204" pitchFamily="34" charset="0"/>
                          <a:cs typeface="Arial" panose="020B0604020202020204" pitchFamily="34" charset="0"/>
                        </a:rPr>
                        <a:t> </a:t>
                      </a:r>
                      <a:r>
                        <a:rPr lang="en-GB" sz="1050" b="0" i="1" u="none" strike="noStrike" noProof="0">
                          <a:solidFill>
                            <a:schemeClr val="tx1"/>
                          </a:solidFill>
                          <a:effectLst/>
                          <a:latin typeface="Arial" panose="020B0604020202020204" pitchFamily="34" charset="0"/>
                          <a:cs typeface="Arial" panose="020B0604020202020204" pitchFamily="34" charset="0"/>
                        </a:rPr>
                        <a:t>We are compassionate and inclusive</a:t>
                      </a:r>
                      <a:r>
                        <a:rPr lang="en-GB" sz="1050" b="0" i="0" u="none" strike="noStrike" noProof="0">
                          <a:solidFill>
                            <a:schemeClr val="tx1"/>
                          </a:solidFill>
                          <a:effectLst/>
                          <a:latin typeface="Arial" panose="020B0604020202020204" pitchFamily="34" charset="0"/>
                          <a:cs typeface="Arial" panose="020B0604020202020204" pitchFamily="34" charset="0"/>
                        </a:rPr>
                        <a:t>, </a:t>
                      </a:r>
                      <a:r>
                        <a:rPr lang="en-GB" sz="1050" b="0" i="1" u="none" strike="noStrike" noProof="0">
                          <a:solidFill>
                            <a:schemeClr val="tx1"/>
                          </a:solidFill>
                          <a:effectLst/>
                          <a:latin typeface="Arial" panose="020B0604020202020204" pitchFamily="34" charset="0"/>
                          <a:cs typeface="Arial" panose="020B0604020202020204" pitchFamily="34" charset="0"/>
                        </a:rPr>
                        <a:t>We are recognised and rewarded</a:t>
                      </a:r>
                      <a:r>
                        <a:rPr lang="en-GB" sz="1050" b="0" i="0" u="none" strike="noStrike" noProof="0">
                          <a:solidFill>
                            <a:schemeClr val="tx1"/>
                          </a:solidFill>
                          <a:effectLst/>
                          <a:latin typeface="Arial" panose="020B0604020202020204" pitchFamily="34" charset="0"/>
                          <a:cs typeface="Arial" panose="020B0604020202020204" pitchFamily="34" charset="0"/>
                        </a:rPr>
                        <a:t>, and </a:t>
                      </a:r>
                      <a:r>
                        <a:rPr lang="en-GB" sz="1050" b="0" i="1" u="none" strike="noStrike" noProof="0">
                          <a:solidFill>
                            <a:schemeClr val="tx1"/>
                          </a:solidFill>
                          <a:effectLst/>
                          <a:latin typeface="Arial" panose="020B0604020202020204" pitchFamily="34" charset="0"/>
                          <a:cs typeface="Arial" panose="020B0604020202020204" pitchFamily="34" charset="0"/>
                        </a:rPr>
                        <a:t>we each have a voice that counts</a:t>
                      </a:r>
                      <a:r>
                        <a:rPr lang="en-GB" sz="1050" b="0" i="0" u="none" strike="noStrike" noProof="0">
                          <a:solidFill>
                            <a:schemeClr val="tx1"/>
                          </a:solidFill>
                          <a:effectLst/>
                          <a:latin typeface="Arial" panose="020B0604020202020204" pitchFamily="34" charset="0"/>
                          <a:cs typeface="Arial" panose="020B0604020202020204" pitchFamily="34" charset="0"/>
                        </a:rPr>
                        <a:t>. The Trust score was in line with the average for 3 out of the 7 elements of the People Promise; </a:t>
                      </a:r>
                      <a:r>
                        <a:rPr lang="en-GB" sz="1050" b="0" i="1" u="none" strike="noStrike" noProof="0">
                          <a:solidFill>
                            <a:schemeClr val="tx1"/>
                          </a:solidFill>
                          <a:effectLst/>
                          <a:latin typeface="Arial" panose="020B0604020202020204" pitchFamily="34" charset="0"/>
                          <a:cs typeface="Arial" panose="020B0604020202020204" pitchFamily="34" charset="0"/>
                        </a:rPr>
                        <a:t>We are safe and healthy, We are always learning, </a:t>
                      </a:r>
                      <a:r>
                        <a:rPr lang="en-GB" sz="1050" b="0" i="0" u="none" strike="noStrike" noProof="0">
                          <a:solidFill>
                            <a:schemeClr val="tx1"/>
                          </a:solidFill>
                          <a:effectLst/>
                          <a:latin typeface="Arial" panose="020B0604020202020204" pitchFamily="34" charset="0"/>
                          <a:cs typeface="Arial" panose="020B0604020202020204" pitchFamily="34" charset="0"/>
                        </a:rPr>
                        <a:t>and </a:t>
                      </a:r>
                      <a:r>
                        <a:rPr lang="en-GB" sz="1050" b="0" i="1" u="none" strike="noStrike" noProof="0">
                          <a:solidFill>
                            <a:schemeClr val="tx1"/>
                          </a:solidFill>
                          <a:effectLst/>
                          <a:latin typeface="Arial" panose="020B0604020202020204" pitchFamily="34" charset="0"/>
                          <a:cs typeface="Arial" panose="020B0604020202020204" pitchFamily="34" charset="0"/>
                        </a:rPr>
                        <a:t>we are a team. </a:t>
                      </a:r>
                      <a:r>
                        <a:rPr lang="en-GB" sz="1050" b="0" i="0" u="none" strike="noStrike" noProof="0">
                          <a:solidFill>
                            <a:schemeClr val="tx1"/>
                          </a:solidFill>
                          <a:effectLst/>
                          <a:latin typeface="Arial" panose="020B0604020202020204" pitchFamily="34" charset="0"/>
                          <a:cs typeface="Arial" panose="020B0604020202020204" pitchFamily="34" charset="0"/>
                        </a:rPr>
                        <a:t>The Trust score was below the average for one element of the People Promise; </a:t>
                      </a:r>
                      <a:r>
                        <a:rPr lang="en-GB" sz="1050" b="0" i="1" u="none" strike="noStrike" noProof="0">
                          <a:solidFill>
                            <a:schemeClr val="tx1"/>
                          </a:solidFill>
                          <a:effectLst/>
                          <a:latin typeface="Arial" panose="020B0604020202020204" pitchFamily="34" charset="0"/>
                          <a:cs typeface="Arial" panose="020B0604020202020204" pitchFamily="34" charset="0"/>
                        </a:rPr>
                        <a:t>we work flexibly. </a:t>
                      </a:r>
                      <a:r>
                        <a:rPr lang="en-GB" sz="1050" b="0" i="0" u="none" strike="noStrike" noProof="0">
                          <a:solidFill>
                            <a:schemeClr val="tx1"/>
                          </a:solidFill>
                          <a:effectLst/>
                          <a:latin typeface="Arial" panose="020B0604020202020204" pitchFamily="34" charset="0"/>
                          <a:cs typeface="Arial" panose="020B0604020202020204" pitchFamily="34" charset="0"/>
                        </a:rPr>
                        <a:t>The Trust also scored above the average for Staff Engagement and in line with the average for morale. </a:t>
                      </a:r>
                      <a:endParaRPr lang="en-GB" sz="1050" b="0">
                        <a:solidFill>
                          <a:schemeClr val="tx1"/>
                        </a:solidFill>
                        <a:effectLst/>
                        <a:latin typeface="Arial" panose="020B0604020202020204" pitchFamily="34" charset="0"/>
                        <a:cs typeface="Arial" panose="020B0604020202020204" pitchFamily="34" charset="0"/>
                      </a:endParaRPr>
                    </a:p>
                    <a:p>
                      <a:pPr lvl="0" algn="l">
                        <a:lnSpc>
                          <a:spcPct val="100000"/>
                        </a:lnSpc>
                        <a:spcBef>
                          <a:spcPts val="0"/>
                        </a:spcBef>
                        <a:spcAft>
                          <a:spcPts val="0"/>
                        </a:spcAft>
                        <a:buNone/>
                      </a:pPr>
                      <a:endParaRPr lang="en-GB" sz="1050" b="0" i="0" u="none" strike="noStrike" noProof="0">
                        <a:solidFill>
                          <a:schemeClr val="tx1"/>
                        </a:solidFill>
                        <a:effectLst/>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50" b="0" i="0" u="none" strike="noStrike" noProof="0">
                          <a:solidFill>
                            <a:schemeClr val="tx1"/>
                          </a:solidFill>
                          <a:effectLst/>
                          <a:latin typeface="Arial" panose="020B0604020202020204" pitchFamily="34" charset="0"/>
                          <a:cs typeface="Arial" panose="020B0604020202020204" pitchFamily="34" charset="0"/>
                        </a:rPr>
                        <a:t>The OD Team have attended all 6 Directorate SMT's to present their high level 2021 Staff Survey and January 2022 People Pulse results. Each SMT has identified a Lead to work with the OD team to take forward 1 to 2 simple actions in response to their staff survey feedback by September 2022 (when the 2022 Staff Survey commences). </a:t>
                      </a:r>
                    </a:p>
                    <a:p>
                      <a:pPr lvl="0">
                        <a:buNone/>
                      </a:pPr>
                      <a:endParaRPr lang="en-GB" sz="1050" b="0" i="0" u="none" strike="noStrike" noProof="0">
                        <a:solidFill>
                          <a:schemeClr val="tx1"/>
                        </a:solidFill>
                        <a:effectLst/>
                        <a:latin typeface="Arial" panose="020B0604020202020204" pitchFamily="34" charset="0"/>
                        <a:cs typeface="Arial" panose="020B0604020202020204" pitchFamily="34" charset="0"/>
                      </a:endParaRPr>
                    </a:p>
                    <a:p>
                      <a:pPr lvl="0">
                        <a:buNone/>
                      </a:pPr>
                      <a:r>
                        <a:rPr lang="en-GB" sz="1050" b="1">
                          <a:solidFill>
                            <a:schemeClr val="tx1"/>
                          </a:solidFill>
                          <a:effectLst/>
                          <a:latin typeface="Arial" panose="020B0604020202020204" pitchFamily="34" charset="0"/>
                          <a:cs typeface="Arial" panose="020B0604020202020204" pitchFamily="34" charset="0"/>
                        </a:rPr>
                        <a:t>Organisational Development -  </a:t>
                      </a:r>
                      <a:r>
                        <a:rPr lang="en-GB" sz="1050" b="0">
                          <a:solidFill>
                            <a:schemeClr val="tx1"/>
                          </a:solidFill>
                          <a:effectLst/>
                          <a:latin typeface="Arial" panose="020B0604020202020204" pitchFamily="34" charset="0"/>
                          <a:cs typeface="Arial" panose="020B0604020202020204" pitchFamily="34" charset="0"/>
                        </a:rPr>
                        <a:t>The OD Team are facilitating organisation-wide action on the areas identified as needing particular attention from the 2021 staff survey feedback:</a:t>
                      </a:r>
                    </a:p>
                    <a:p>
                      <a:pPr lvl="0">
                        <a:buNone/>
                      </a:pPr>
                      <a:endParaRPr lang="en-GB" sz="1050" b="0">
                        <a:solidFill>
                          <a:schemeClr val="tx1"/>
                        </a:solidFill>
                        <a:effectLst/>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50" b="0" i="0" u="none" strike="noStrike" noProof="0">
                          <a:solidFill>
                            <a:schemeClr val="tx1"/>
                          </a:solidFill>
                          <a:effectLst/>
                          <a:latin typeface="Arial" panose="020B0604020202020204" pitchFamily="34" charset="0"/>
                          <a:cs typeface="Arial" panose="020B0604020202020204" pitchFamily="34" charset="0"/>
                        </a:rPr>
                        <a:t>•Personal Development Review (PDR) will be a Trust wide Quality Improvement Project.</a:t>
                      </a:r>
                      <a:endParaRPr lang="en-GB" sz="105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50" b="0" i="0" u="none" strike="noStrike" noProof="0">
                          <a:solidFill>
                            <a:schemeClr val="tx1"/>
                          </a:solidFill>
                          <a:effectLst/>
                          <a:latin typeface="Arial" panose="020B0604020202020204" pitchFamily="34" charset="0"/>
                          <a:cs typeface="Arial" panose="020B0604020202020204" pitchFamily="34" charset="0"/>
                        </a:rPr>
                        <a:t>•The Improving Quality Reducing Agency (IQRA) Board is putting measures in place to support teams capacity.</a:t>
                      </a:r>
                      <a:endParaRPr lang="en-GB" sz="105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050" b="0" i="0" u="none" strike="noStrike" noProof="0">
                          <a:solidFill>
                            <a:schemeClr val="tx1"/>
                          </a:solidFill>
                          <a:effectLst/>
                          <a:latin typeface="Arial" panose="020B0604020202020204" pitchFamily="34" charset="0"/>
                          <a:cs typeface="Arial" panose="020B0604020202020204" pitchFamily="34" charset="0"/>
                        </a:rPr>
                        <a:t>•A Flexible Working Project Change Team is in place reporting into the IQRA Retention Workstream. </a:t>
                      </a:r>
                      <a:endParaRPr lang="en-GB" sz="1050">
                        <a:solidFill>
                          <a:schemeClr val="tx1"/>
                        </a:solidFill>
                        <a:latin typeface="Arial" panose="020B0604020202020204" pitchFamily="34" charset="0"/>
                        <a:cs typeface="Arial" panose="020B0604020202020204" pitchFamily="34" charset="0"/>
                      </a:endParaRPr>
                    </a:p>
                    <a:p>
                      <a:pPr lvl="0">
                        <a:buNone/>
                      </a:pPr>
                      <a:endParaRPr lang="en-GB" sz="1050" b="1">
                        <a:solidFill>
                          <a:schemeClr val="tx1"/>
                        </a:solidFill>
                        <a:effectLst/>
                        <a:latin typeface="Arial" panose="020B0604020202020204" pitchFamily="34" charset="0"/>
                        <a:cs typeface="Arial" panose="020B0604020202020204" pitchFamily="34" charset="0"/>
                      </a:endParaRPr>
                    </a:p>
                    <a:p>
                      <a:pPr lvl="0">
                        <a:buNone/>
                      </a:pPr>
                      <a:r>
                        <a:rPr lang="en-GB" sz="1050" b="1">
                          <a:solidFill>
                            <a:schemeClr val="tx1"/>
                          </a:solidFill>
                          <a:effectLst/>
                          <a:latin typeface="Arial" panose="020B0604020202020204" pitchFamily="34" charset="0"/>
                          <a:cs typeface="Arial" panose="020B0604020202020204" pitchFamily="34" charset="0"/>
                        </a:rPr>
                        <a:t> </a:t>
                      </a:r>
                      <a:r>
                        <a:rPr lang="en-GB" sz="1050" b="0">
                          <a:solidFill>
                            <a:schemeClr val="tx1"/>
                          </a:solidFill>
                          <a:effectLst/>
                          <a:latin typeface="Arial" panose="020B0604020202020204" pitchFamily="34" charset="0"/>
                          <a:cs typeface="Arial" panose="020B0604020202020204" pitchFamily="34" charset="0"/>
                        </a:rPr>
                        <a:t>A business case has been agreed by the Executive Management Committee for significant new funding to be made available to the </a:t>
                      </a:r>
                      <a:r>
                        <a:rPr lang="en-GB" sz="1050" b="1">
                          <a:solidFill>
                            <a:schemeClr val="tx1"/>
                          </a:solidFill>
                          <a:effectLst/>
                          <a:latin typeface="Arial" panose="020B0604020202020204" pitchFamily="34" charset="0"/>
                          <a:cs typeface="Arial" panose="020B0604020202020204" pitchFamily="34" charset="0"/>
                        </a:rPr>
                        <a:t>Medical Staffing </a:t>
                      </a:r>
                      <a:r>
                        <a:rPr lang="en-GB" sz="1050" b="0">
                          <a:solidFill>
                            <a:schemeClr val="tx1"/>
                          </a:solidFill>
                          <a:effectLst/>
                          <a:latin typeface="Arial" panose="020B0604020202020204" pitchFamily="34" charset="0"/>
                          <a:cs typeface="Arial" panose="020B0604020202020204" pitchFamily="34" charset="0"/>
                        </a:rPr>
                        <a:t>team.  A review of the structure of the team is currently underway and the funding will enable the creation of additional posts in the new structure.  The structure will ensure that the team has sufficient resource and is set up to support the Chief Medical Officer to achieve his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noProof="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2739018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2: People –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be a great place to work</a:t>
            </a:r>
            <a:endParaRPr lang="en-GB" sz="140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11" name="Rectangle 10"/>
          <p:cNvSpPr/>
          <p:nvPr/>
        </p:nvSpPr>
        <p:spPr>
          <a:xfrm>
            <a:off x="272334" y="521974"/>
            <a:ext cx="7495186" cy="400110"/>
          </a:xfrm>
          <a:prstGeom prst="rect">
            <a:avLst/>
          </a:prstGeom>
        </p:spPr>
        <p:txBody>
          <a:bodyPr wrap="square" lIns="91440" tIns="45720" rIns="91440" bIns="45720" anchor="t">
            <a:spAutoFit/>
          </a:bodyPr>
          <a:lstStyle/>
          <a:p>
            <a:r>
              <a:rPr lang="en-GB" sz="1000" b="1">
                <a:latin typeface="Arial"/>
                <a:ea typeface="Calibri" panose="020F0502020204030204" pitchFamily="34" charset="0"/>
                <a:cs typeface="Arial"/>
              </a:rPr>
              <a:t>Governance </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b="1">
                <a:latin typeface="Arial"/>
                <a:ea typeface="Calibri" panose="020F0502020204030204" pitchFamily="34" charset="0"/>
                <a:cs typeface="Arial"/>
              </a:rPr>
              <a:t>Executive Director</a:t>
            </a:r>
            <a:r>
              <a:rPr lang="en-GB" sz="1000">
                <a:latin typeface="Arial"/>
                <a:ea typeface="Calibri" panose="020F0502020204030204" pitchFamily="34" charset="0"/>
                <a:cs typeface="Arial"/>
              </a:rPr>
              <a:t>: Chief People Officer |  </a:t>
            </a:r>
            <a:r>
              <a:rPr lang="en-GB" sz="1000" b="1">
                <a:latin typeface="Arial"/>
                <a:ea typeface="Calibri" panose="020F0502020204030204" pitchFamily="34" charset="0"/>
                <a:cs typeface="Arial"/>
              </a:rPr>
              <a:t>Responsible Committee</a:t>
            </a:r>
            <a:r>
              <a:rPr lang="en-GB" sz="1000">
                <a:latin typeface="Arial"/>
                <a:ea typeface="Calibri" panose="020F0502020204030204" pitchFamily="34" charset="0"/>
                <a:cs typeface="Arial"/>
              </a:rPr>
              <a:t>: People, Leadership and Culture Committee</a:t>
            </a:r>
          </a:p>
        </p:txBody>
      </p:sp>
      <p:graphicFrame>
        <p:nvGraphicFramePr>
          <p:cNvPr id="6" name="Table 5">
            <a:extLst>
              <a:ext uri="{FF2B5EF4-FFF2-40B4-BE49-F238E27FC236}">
                <a16:creationId xmlns:a16="http://schemas.microsoft.com/office/drawing/2014/main" id="{7A334F1D-431C-49F2-80F6-619C96839554}"/>
              </a:ext>
            </a:extLst>
          </p:cNvPr>
          <p:cNvGraphicFramePr>
            <a:graphicFrameLocks noGrp="1"/>
          </p:cNvGraphicFramePr>
          <p:nvPr>
            <p:extLst>
              <p:ext uri="{D42A27DB-BD31-4B8C-83A1-F6EECF244321}">
                <p14:modId xmlns:p14="http://schemas.microsoft.com/office/powerpoint/2010/main" val="3659670580"/>
              </p:ext>
            </p:extLst>
          </p:nvPr>
        </p:nvGraphicFramePr>
        <p:xfrm>
          <a:off x="272334" y="895378"/>
          <a:ext cx="8638992" cy="4891984"/>
        </p:xfrm>
        <a:graphic>
          <a:graphicData uri="http://schemas.openxmlformats.org/drawingml/2006/table">
            <a:tbl>
              <a:tblPr firstRow="1" bandRow="1">
                <a:tableStyleId>{5FD0F851-EC5A-4D38-B0AD-8093EC10F338}</a:tableStyleId>
              </a:tblPr>
              <a:tblGrid>
                <a:gridCol w="8638992">
                  <a:extLst>
                    <a:ext uri="{9D8B030D-6E8A-4147-A177-3AD203B41FA5}">
                      <a16:colId xmlns:a16="http://schemas.microsoft.com/office/drawing/2014/main" val="978586781"/>
                    </a:ext>
                  </a:extLst>
                </a:gridCol>
              </a:tblGrid>
              <a:tr h="403804">
                <a:tc>
                  <a:txBody>
                    <a:bodyPr/>
                    <a:lstStyle/>
                    <a:p>
                      <a:r>
                        <a:rPr lang="en-GB" sz="1000" b="1" i="0" u="none">
                          <a:latin typeface="Arial"/>
                          <a:cs typeface="Arial"/>
                        </a:rPr>
                        <a:t>Executive Summary: </a:t>
                      </a:r>
                      <a:r>
                        <a:rPr lang="en-GB" sz="1000" b="0" i="0" u="none">
                          <a:latin typeface="Arial"/>
                          <a:cs typeface="Arial"/>
                        </a:rPr>
                        <a:t>Charmaine De Souza, Chief People Officer,</a:t>
                      </a:r>
                    </a:p>
                    <a:p>
                      <a:r>
                        <a:rPr lang="en-GB" sz="1000" b="1" i="0" u="none">
                          <a:latin typeface="Arial"/>
                          <a:cs typeface="Arial"/>
                        </a:rPr>
                        <a:t>Narrative updated</a:t>
                      </a:r>
                      <a:r>
                        <a:rPr lang="en-GB" sz="1000" b="0" i="0" u="none">
                          <a:latin typeface="Arial"/>
                          <a:cs typeface="Arial"/>
                        </a:rPr>
                        <a:t>: February 2022</a:t>
                      </a:r>
                    </a:p>
                  </a:txBody>
                  <a:tcPr/>
                </a:tc>
                <a:extLst>
                  <a:ext uri="{0D108BD9-81ED-4DB2-BD59-A6C34878D82A}">
                    <a16:rowId xmlns:a16="http://schemas.microsoft.com/office/drawing/2014/main" val="711604409"/>
                  </a:ext>
                </a:extLst>
              </a:tr>
              <a:tr h="43344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noProof="0">
                          <a:solidFill>
                            <a:schemeClr val="tx1"/>
                          </a:solidFill>
                          <a:effectLst/>
                          <a:latin typeface="Arial" panose="020B0604020202020204" pitchFamily="34" charset="0"/>
                          <a:cs typeface="Arial" panose="020B0604020202020204" pitchFamily="34" charset="0"/>
                        </a:rPr>
                        <a:t>The </a:t>
                      </a:r>
                      <a:r>
                        <a:rPr lang="en-GB" sz="1050" b="1" i="0" u="none" strike="noStrike" noProof="0">
                          <a:solidFill>
                            <a:schemeClr val="tx1"/>
                          </a:solidFill>
                          <a:effectLst/>
                          <a:latin typeface="Arial" panose="020B0604020202020204" pitchFamily="34" charset="0"/>
                          <a:cs typeface="Arial" panose="020B0604020202020204" pitchFamily="34" charset="0"/>
                        </a:rPr>
                        <a:t>Improving Quality and Reducing Agency Programme </a:t>
                      </a:r>
                      <a:r>
                        <a:rPr lang="en-GB" sz="1050" b="0" i="0" u="none" strike="noStrike" noProof="0">
                          <a:solidFill>
                            <a:schemeClr val="tx1"/>
                          </a:solidFill>
                          <a:effectLst/>
                          <a:latin typeface="Arial" panose="020B0604020202020204" pitchFamily="34" charset="0"/>
                          <a:cs typeface="Arial" panose="020B0604020202020204" pitchFamily="34" charset="0"/>
                        </a:rPr>
                        <a:t>has several workstreams which aim to improve the quality of our services whilst reducing agency spend.  One of the workstreams, Retention, will focus on improving retention which will be supported by the new HR Structure with a greater emphasis on organisational development, culture, development and succession planning.  Work is also in progress to review the budgeted establishments across inpatient units this is likely to result in an increase in vacancies.  A Workforce Planning role is being recruited to which will support the process to ensure budgets are accurate. A piece of work has been undertaken to map out the workforce requirements for next 5-7 years, this will support future workforce planning decisions.  This workforce tool will take into account current committed workforce education programmes such as nurse associate training, top up degrees and advanced clinical practice.  The recruitment workstream is undertaking a piece of work to map out the career pathways for clinical registered, non-registered and administrative staff, this will identify any gaps with the training that is available as well as become a tool to facilitate career conversations with both new and existing staff which will feed through to a talent pipeline.  The Recruitment Campaign Consultants are in the process of contacting the services that have been identified as hotspot areas for recruitment to discuss their challenges in recruiting and to start the development of campaigns to address these.  A clear process has been agreed following the successful landing of international nurses to reduce the Trust’s reliance on agency workforce and ending lines of work or negotiating reduced agency pay rates where appropriate.  </a:t>
                      </a:r>
                      <a:endParaRPr lang="en-GB" sz="1050" b="1">
                        <a:solidFill>
                          <a:schemeClr val="tx1"/>
                        </a:solidFill>
                        <a:effectLst/>
                        <a:latin typeface="Arial" panose="020B0604020202020204" pitchFamily="34" charset="0"/>
                        <a:cs typeface="Arial" panose="020B0604020202020204" pitchFamily="34" charset="0"/>
                      </a:endParaRPr>
                    </a:p>
                    <a:p>
                      <a:endParaRPr lang="en-GB" sz="1050">
                        <a:solidFill>
                          <a:schemeClr val="tx1"/>
                        </a:solidFill>
                        <a:effectLst/>
                        <a:latin typeface="Arial" panose="020B0604020202020204" pitchFamily="34" charset="0"/>
                        <a:cs typeface="Arial" panose="020B0604020202020204" pitchFamily="34" charset="0"/>
                      </a:endParaRPr>
                    </a:p>
                    <a:p>
                      <a:pPr lvl="0">
                        <a:buNone/>
                      </a:pPr>
                      <a:r>
                        <a:rPr lang="en-GB" sz="1050" b="0">
                          <a:solidFill>
                            <a:schemeClr val="tx1"/>
                          </a:solidFill>
                          <a:effectLst/>
                          <a:latin typeface="Arial" panose="020B0604020202020204" pitchFamily="34" charset="0"/>
                          <a:cs typeface="Arial" panose="020B0604020202020204" pitchFamily="34" charset="0"/>
                        </a:rPr>
                        <a:t>The levels of </a:t>
                      </a:r>
                      <a:r>
                        <a:rPr lang="en-GB" sz="1050" b="1">
                          <a:solidFill>
                            <a:schemeClr val="tx1"/>
                          </a:solidFill>
                          <a:effectLst/>
                          <a:latin typeface="Arial" panose="020B0604020202020204" pitchFamily="34" charset="0"/>
                          <a:cs typeface="Arial" panose="020B0604020202020204" pitchFamily="34" charset="0"/>
                        </a:rPr>
                        <a:t>Mandatory Training, Supervision and PDR’s </a:t>
                      </a:r>
                      <a:r>
                        <a:rPr lang="en-GB" sz="1050" b="0">
                          <a:solidFill>
                            <a:schemeClr val="tx1"/>
                          </a:solidFill>
                          <a:effectLst/>
                          <a:latin typeface="Arial" panose="020B0604020202020204" pitchFamily="34" charset="0"/>
                          <a:cs typeface="Arial" panose="020B0604020202020204" pitchFamily="34" charset="0"/>
                        </a:rPr>
                        <a:t>recorded as complete are significantly below target. This is due to a combination of factors including, a reduction in focus due to pressures associated with Covid, a review of training matrices, renewable training courses for previous once only courses and the introduction of a new OTR system in August, two months earlier than anticipated with no testing.  This was due to a confirmed cyber attack on the old system.  It is believed that these issues have now been  predominantly resolved and that performance against targets should improve.  The L&amp;D team will continue to monitor the new system and ask for system changes where the system is not behaving as expected but this is now rare.  They will also revise the training matrices for the small number of teams that are still outstanding and work with teams and areas where compliance is particularly low to get managers to encourage staff to complete their training.  The priority for the next period will be to agree a plan on how mandatory training rates are to be increased, with an assessment of the barriers in relation to implementation so that these can be removed.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noProof="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i="0" u="none" strike="noStrike" noProof="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1501395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2432126402"/>
              </p:ext>
            </p:extLst>
          </p:nvPr>
        </p:nvGraphicFramePr>
        <p:xfrm>
          <a:off x="236278" y="2921027"/>
          <a:ext cx="4277442" cy="2986107"/>
        </p:xfrm>
        <a:graphic>
          <a:graphicData uri="http://schemas.openxmlformats.org/drawingml/2006/table">
            <a:tbl>
              <a:tblPr firstRow="1" bandRow="1">
                <a:tableStyleId>{5FD0F851-EC5A-4D38-B0AD-8093EC10F338}</a:tableStyleId>
              </a:tblPr>
              <a:tblGrid>
                <a:gridCol w="4277442">
                  <a:extLst>
                    <a:ext uri="{9D8B030D-6E8A-4147-A177-3AD203B41FA5}">
                      <a16:colId xmlns:a16="http://schemas.microsoft.com/office/drawing/2014/main" val="1178387086"/>
                    </a:ext>
                  </a:extLst>
                </a:gridCol>
              </a:tblGrid>
              <a:tr h="321794">
                <a:tc>
                  <a:txBody>
                    <a:bodyPr/>
                    <a:lstStyle/>
                    <a:p>
                      <a:r>
                        <a:rPr lang="en-GB" sz="900" b="1" u="none">
                          <a:latin typeface="Arial"/>
                          <a:cs typeface="Arial"/>
                        </a:rPr>
                        <a:t>Executive Director commentary: </a:t>
                      </a:r>
                    </a:p>
                    <a:p>
                      <a:r>
                        <a:rPr lang="en-GB" sz="900" b="0" u="none">
                          <a:latin typeface="Arial"/>
                          <a:cs typeface="Arial"/>
                        </a:rPr>
                        <a:t>Charmaine De Souza, Chief People Officer</a:t>
                      </a:r>
                      <a:endParaRPr lang="en-GB" sz="1000" b="0" i="0" u="none">
                        <a:latin typeface="Arial"/>
                        <a:cs typeface="Arial"/>
                      </a:endParaRPr>
                    </a:p>
                  </a:txBody>
                  <a:tcPr/>
                </a:tc>
                <a:extLst>
                  <a:ext uri="{0D108BD9-81ED-4DB2-BD59-A6C34878D82A}">
                    <a16:rowId xmlns:a16="http://schemas.microsoft.com/office/drawing/2014/main" val="711604409"/>
                  </a:ext>
                </a:extLst>
              </a:tr>
              <a:tr h="2620347">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altLang="en-US" sz="8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risk or issue</a:t>
                      </a:r>
                    </a:p>
                    <a:p>
                      <a:pPr marL="0" marR="0" lvl="0" indent="0" algn="l">
                        <a:lnSpc>
                          <a:spcPct val="100000"/>
                        </a:lnSpc>
                        <a:spcBef>
                          <a:spcPts val="0"/>
                        </a:spcBef>
                        <a:spcAft>
                          <a:spcPts val="0"/>
                        </a:spcAft>
                        <a:buNone/>
                      </a:pPr>
                      <a:r>
                        <a:rPr lang="en-US" sz="800" b="0" i="0" u="none" strike="noStrike" noProof="0">
                          <a:solidFill>
                            <a:srgbClr val="0D0D0D"/>
                          </a:solidFill>
                          <a:latin typeface="Arial" panose="020B0604020202020204" pitchFamily="34" charset="0"/>
                          <a:cs typeface="Arial" panose="020B0604020202020204" pitchFamily="34" charset="0"/>
                        </a:rPr>
                        <a:t>The sickness absence rate has decreased in February from 6.8% to 5.9%.  Excluding Covid absences the rate was 4.36%, 0.86% above the target of 3.5%</a:t>
                      </a:r>
                      <a:endParaRPr lang="en-US" sz="800" b="0" i="0" u="none" strike="noStrike" noProof="0">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endParaRPr lang="en-US" sz="800" b="1" i="0" u="none" strike="noStrike" noProof="0">
                        <a:solidFill>
                          <a:srgbClr val="0D0D0D"/>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800" b="1" i="0" u="none" strike="noStrike" noProof="0">
                          <a:solidFill>
                            <a:srgbClr val="0D0D0D"/>
                          </a:solidFill>
                          <a:latin typeface="Arial" panose="020B0604020202020204" pitchFamily="34" charset="0"/>
                          <a:cs typeface="Arial" panose="020B0604020202020204" pitchFamily="34" charset="0"/>
                        </a:rPr>
                        <a:t>The cause </a:t>
                      </a:r>
                      <a:endParaRPr lang="en-US" sz="800" b="0" i="0" u="none" strike="noStrike" noProof="0">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800" b="0" i="0" u="none" strike="noStrike" noProof="0">
                          <a:latin typeface="Arial"/>
                        </a:rPr>
                        <a:t>Whilst the amount of absence due to COVID reduced in February, accounting for 1.52%, confirmed Covid cases remained the top cause of absence in February with 250 cases.  The second highest reason is non-work-related stress followed by work related stress.   The number of staff absent with long term sickness has reduced significantly with 155 employees being absent for more than 4 weeks in February compared with 167 in January and 276 in December.  </a:t>
                      </a:r>
                      <a:endParaRPr lang="en-US" sz="800">
                        <a:latin typeface="Arial"/>
                      </a:endParaRPr>
                    </a:p>
                    <a:p>
                      <a:pPr lvl="0">
                        <a:buNone/>
                      </a:pPr>
                      <a:endParaRPr lang="en-US" sz="800" b="1" i="0" u="none" strike="noStrike" noProof="0">
                        <a:solidFill>
                          <a:srgbClr val="0D0D0D"/>
                        </a:solidFill>
                        <a:latin typeface="Arial" panose="020B0604020202020204" pitchFamily="34" charset="0"/>
                        <a:cs typeface="Arial" panose="020B0604020202020204" pitchFamily="34" charset="0"/>
                      </a:endParaRPr>
                    </a:p>
                    <a:p>
                      <a:pPr lvl="0">
                        <a:buNone/>
                      </a:pPr>
                      <a:r>
                        <a:rPr lang="en-US" sz="800" b="1" i="0" u="none" strike="noStrike" noProof="0">
                          <a:solidFill>
                            <a:srgbClr val="0D0D0D"/>
                          </a:solidFill>
                          <a:latin typeface="Arial" panose="020B0604020202020204" pitchFamily="34" charset="0"/>
                          <a:cs typeface="Arial" panose="020B0604020202020204" pitchFamily="34" charset="0"/>
                        </a:rPr>
                        <a:t>The plan or mitigation</a:t>
                      </a:r>
                    </a:p>
                    <a:p>
                      <a:pPr lvl="0">
                        <a:buNone/>
                      </a:pPr>
                      <a:r>
                        <a:rPr lang="en-GB" sz="800" b="0" i="0" u="none" strike="noStrike" noProof="0">
                          <a:solidFill>
                            <a:srgbClr val="0D0D0D"/>
                          </a:solidFill>
                          <a:latin typeface="Arial"/>
                          <a:cs typeface="Arial"/>
                        </a:rPr>
                        <a:t>A project is underway to support the reduction in absence in the community directorate focusing on:</a:t>
                      </a:r>
                    </a:p>
                    <a:p>
                      <a:pPr marL="171450" lvl="0" indent="-171450">
                        <a:buFont typeface="Arial" panose="020B0604020202020204" pitchFamily="34" charset="0"/>
                        <a:buChar char="•"/>
                      </a:pPr>
                      <a:r>
                        <a:rPr lang="en-GB" sz="800" b="0" i="0" u="none" strike="noStrike" noProof="0">
                          <a:solidFill>
                            <a:srgbClr val="0D0D0D"/>
                          </a:solidFill>
                          <a:latin typeface="Arial"/>
                          <a:cs typeface="Arial"/>
                        </a:rPr>
                        <a:t>Top 10 areas of sickness – by days lost and %.</a:t>
                      </a:r>
                    </a:p>
                    <a:p>
                      <a:pPr marL="171450" lvl="0" indent="-171450">
                        <a:buFont typeface="Arial" panose="020B0604020202020204" pitchFamily="34" charset="0"/>
                        <a:buChar char="•"/>
                      </a:pPr>
                      <a:r>
                        <a:rPr lang="en-GB" sz="800" b="0" i="0" u="none" strike="noStrike" noProof="0">
                          <a:solidFill>
                            <a:srgbClr val="0D0D0D"/>
                          </a:solidFill>
                          <a:latin typeface="Arial"/>
                          <a:cs typeface="Arial"/>
                        </a:rPr>
                        <a:t>Top 30 staff with highest number of episodes</a:t>
                      </a:r>
                    </a:p>
                    <a:p>
                      <a:pPr marL="171450" lvl="0" indent="-171450">
                        <a:buFont typeface="Arial" panose="020B0604020202020204" pitchFamily="34" charset="0"/>
                        <a:buChar char="•"/>
                      </a:pPr>
                      <a:r>
                        <a:rPr lang="en-GB" sz="800" b="0" i="0" u="none" strike="noStrike" noProof="0">
                          <a:solidFill>
                            <a:srgbClr val="0D0D0D"/>
                          </a:solidFill>
                          <a:latin typeface="Arial"/>
                          <a:cs typeface="Arial"/>
                        </a:rPr>
                        <a:t>Top 50 staff with highest number of days lost.</a:t>
                      </a:r>
                    </a:p>
                    <a:p>
                      <a:pPr lvl="0">
                        <a:buNone/>
                      </a:pPr>
                      <a:r>
                        <a:rPr lang="en-GB" sz="800" b="0" i="0" u="none" strike="noStrike" noProof="0">
                          <a:solidFill>
                            <a:srgbClr val="0D0D0D"/>
                          </a:solidFill>
                          <a:latin typeface="Arial"/>
                          <a:cs typeface="Arial"/>
                        </a:rPr>
                        <a:t>An essential part of this work will be to support and coach managers to ensure that sickness absence is being actively managed utilising the data available in </a:t>
                      </a:r>
                      <a:r>
                        <a:rPr lang="en-GB" sz="800" b="0" i="0" u="none" strike="noStrike" noProof="0" err="1">
                          <a:solidFill>
                            <a:srgbClr val="0D0D0D"/>
                          </a:solidFill>
                          <a:latin typeface="Arial"/>
                          <a:cs typeface="Arial"/>
                        </a:rPr>
                        <a:t>Goodshape</a:t>
                      </a:r>
                      <a:r>
                        <a:rPr lang="en-GB" sz="800" b="0" i="0" u="none" strike="noStrike" noProof="0">
                          <a:solidFill>
                            <a:srgbClr val="0D0D0D"/>
                          </a:solidFill>
                          <a:latin typeface="Arial"/>
                          <a:cs typeface="Arial"/>
                        </a:rPr>
                        <a:t>.</a:t>
                      </a: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248259598"/>
              </p:ext>
            </p:extLst>
          </p:nvPr>
        </p:nvGraphicFramePr>
        <p:xfrm>
          <a:off x="282400" y="563230"/>
          <a:ext cx="4289600" cy="491315"/>
        </p:xfrm>
        <a:graphic>
          <a:graphicData uri="http://schemas.openxmlformats.org/drawingml/2006/table">
            <a:tbl>
              <a:tblPr firstRow="1" bandRow="1">
                <a:tableStyleId>{5FD0F851-EC5A-4D38-B0AD-8093EC10F338}</a:tableStyleId>
              </a:tblPr>
              <a:tblGrid>
                <a:gridCol w="2884728">
                  <a:extLst>
                    <a:ext uri="{9D8B030D-6E8A-4147-A177-3AD203B41FA5}">
                      <a16:colId xmlns:a16="http://schemas.microsoft.com/office/drawing/2014/main" val="978586781"/>
                    </a:ext>
                  </a:extLst>
                </a:gridCol>
                <a:gridCol w="734678">
                  <a:extLst>
                    <a:ext uri="{9D8B030D-6E8A-4147-A177-3AD203B41FA5}">
                      <a16:colId xmlns:a16="http://schemas.microsoft.com/office/drawing/2014/main" val="3791762586"/>
                    </a:ext>
                  </a:extLst>
                </a:gridCol>
                <a:gridCol w="670194">
                  <a:extLst>
                    <a:ext uri="{9D8B030D-6E8A-4147-A177-3AD203B41FA5}">
                      <a16:colId xmlns:a16="http://schemas.microsoft.com/office/drawing/2014/main" val="3614403379"/>
                    </a:ext>
                  </a:extLst>
                </a:gridCol>
              </a:tblGrid>
              <a:tr h="247475">
                <a:tc>
                  <a:txBody>
                    <a:bodyPr/>
                    <a:lstStyle/>
                    <a:p>
                      <a:r>
                        <a:rPr lang="en-GB" sz="1000" b="0" i="0" u="none">
                          <a:latin typeface="Arial"/>
                          <a:cs typeface="Arial"/>
                        </a:rPr>
                        <a:t>Objective Key Result (OKR)</a:t>
                      </a:r>
                    </a:p>
                  </a:txBody>
                  <a:tcPr/>
                </a:tc>
                <a:tc>
                  <a:txBody>
                    <a:bodyPr/>
                    <a:lstStyle/>
                    <a:p>
                      <a:r>
                        <a:rPr lang="en-GB" sz="1000" b="0" u="none">
                          <a:latin typeface="Arial"/>
                          <a:cs typeface="Arial"/>
                        </a:rPr>
                        <a:t>Target</a:t>
                      </a:r>
                    </a:p>
                  </a:txBody>
                  <a:tcPr/>
                </a:tc>
                <a:tc>
                  <a:txBody>
                    <a:bodyPr/>
                    <a:lstStyle/>
                    <a:p>
                      <a:r>
                        <a:rPr lang="en-GB" sz="1000" b="0" u="none">
                          <a:latin typeface="Arial"/>
                          <a:cs typeface="Arial"/>
                        </a:rPr>
                        <a:t>Actual</a:t>
                      </a:r>
                    </a:p>
                  </a:txBody>
                  <a:tcPr/>
                </a:tc>
                <a:extLst>
                  <a:ext uri="{0D108BD9-81ED-4DB2-BD59-A6C34878D82A}">
                    <a16:rowId xmlns:a16="http://schemas.microsoft.com/office/drawing/2014/main" val="711604409"/>
                  </a:ext>
                </a:extLst>
              </a:tr>
              <a:tr h="203952">
                <a:tc>
                  <a:txBody>
                    <a:bodyPr/>
                    <a:lstStyle/>
                    <a:p>
                      <a:pPr marL="0" marR="0" lvl="0" indent="0" algn="l">
                        <a:lnSpc>
                          <a:spcPct val="100000"/>
                        </a:lnSpc>
                        <a:spcBef>
                          <a:spcPts val="0"/>
                        </a:spcBef>
                        <a:spcAft>
                          <a:spcPts val="0"/>
                        </a:spcAft>
                        <a:buNone/>
                      </a:pPr>
                      <a:r>
                        <a:rPr lang="en-US" sz="1000" b="0" i="0" u="none" strike="noStrike" noProof="0">
                          <a:latin typeface="Arial"/>
                          <a:cs typeface="Arial"/>
                        </a:rPr>
                        <a:t>(</a:t>
                      </a:r>
                      <a:r>
                        <a:rPr lang="en-US" sz="1000" b="1" i="0" u="none" strike="noStrike" kern="1200" noProof="0">
                          <a:solidFill>
                            <a:schemeClr val="tx1"/>
                          </a:solidFill>
                          <a:latin typeface="Arial"/>
                          <a:ea typeface="+mn-ea"/>
                          <a:cs typeface="Arial"/>
                        </a:rPr>
                        <a:t>2</a:t>
                      </a:r>
                      <a:r>
                        <a:rPr lang="en-US" sz="1000" b="1" kern="1200" noProof="0">
                          <a:solidFill>
                            <a:schemeClr val="tx1"/>
                          </a:solidFill>
                          <a:latin typeface="Arial"/>
                          <a:ea typeface="+mn-ea"/>
                          <a:cs typeface="Arial"/>
                        </a:rPr>
                        <a:t>c) </a:t>
                      </a:r>
                      <a:r>
                        <a:rPr lang="en-US" sz="1000" b="0" i="0" u="none" strike="noStrike" kern="1200" noProof="0">
                          <a:solidFill>
                            <a:schemeClr val="tx1"/>
                          </a:solidFill>
                          <a:latin typeface="Arial"/>
                        </a:rPr>
                        <a:t>Reducing staff sickness to 3.5%</a:t>
                      </a:r>
                      <a:endParaRPr lang="en-US" sz="1000" b="0" i="0" u="none" strike="noStrike" kern="1200" noProof="0">
                        <a:solidFill>
                          <a:schemeClr val="dk1"/>
                        </a:solidFill>
                        <a:latin typeface="Arial"/>
                      </a:endParaRPr>
                    </a:p>
                  </a:txBody>
                  <a:tcPr/>
                </a:tc>
                <a:tc>
                  <a:txBody>
                    <a:bodyPr/>
                    <a:lstStyle/>
                    <a:p>
                      <a:pPr lvl="0" algn="ctr">
                        <a:buNone/>
                      </a:pPr>
                      <a:r>
                        <a:rPr lang="en-GB" sz="1000" b="0" i="0" u="none" strike="noStrike" noProof="0">
                          <a:latin typeface="Arial"/>
                        </a:rPr>
                        <a:t>&lt;/=3.5%</a:t>
                      </a:r>
                      <a:endParaRPr lang="en-US"/>
                    </a:p>
                  </a:txBody>
                  <a:tcPr>
                    <a:solidFill>
                      <a:schemeClr val="bg1">
                        <a:alpha val="20000"/>
                      </a:schemeClr>
                    </a:solidFill>
                  </a:tcPr>
                </a:tc>
                <a:tc>
                  <a:txBody>
                    <a:bodyPr/>
                    <a:lstStyle/>
                    <a:p>
                      <a:pPr algn="ctr"/>
                      <a:r>
                        <a:rPr lang="en-GB" sz="1000" b="0">
                          <a:latin typeface="Arial"/>
                          <a:cs typeface="Arial"/>
                        </a:rPr>
                        <a:t>6.9%</a:t>
                      </a:r>
                    </a:p>
                  </a:txBody>
                  <a:tcPr>
                    <a:solidFill>
                      <a:srgbClr val="F82A08">
                        <a:alpha val="20000"/>
                      </a:srgbClr>
                    </a:solidFill>
                  </a:tcPr>
                </a:tc>
                <a:extLst>
                  <a:ext uri="{0D108BD9-81ED-4DB2-BD59-A6C34878D82A}">
                    <a16:rowId xmlns:a16="http://schemas.microsoft.com/office/drawing/2014/main" val="246101900"/>
                  </a:ext>
                </a:extLst>
              </a:tr>
            </a:tbl>
          </a:graphicData>
        </a:graphic>
      </p:graphicFrame>
      <p:sp>
        <p:nvSpPr>
          <p:cNvPr id="13" name="Rectangle 12">
            <a:extLst>
              <a:ext uri="{FF2B5EF4-FFF2-40B4-BE49-F238E27FC236}">
                <a16:creationId xmlns:a16="http://schemas.microsoft.com/office/drawing/2014/main" id="{37B0E835-4F7E-413C-AB58-B3E4C7551A1A}"/>
              </a:ext>
            </a:extLst>
          </p:cNvPr>
          <p:cNvSpPr>
            <a:spLocks/>
          </p:cNvSpPr>
          <p:nvPr/>
        </p:nvSpPr>
        <p:spPr>
          <a:xfrm>
            <a:off x="236277" y="16283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2: People; areas of underperformance</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6" name="Table 5">
            <a:extLst>
              <a:ext uri="{FF2B5EF4-FFF2-40B4-BE49-F238E27FC236}">
                <a16:creationId xmlns:a16="http://schemas.microsoft.com/office/drawing/2014/main" id="{BD44254A-E1CC-4AF7-83A7-79AF8893031E}"/>
              </a:ext>
            </a:extLst>
          </p:cNvPr>
          <p:cNvGraphicFramePr>
            <a:graphicFrameLocks noGrp="1"/>
          </p:cNvGraphicFramePr>
          <p:nvPr>
            <p:extLst>
              <p:ext uri="{D42A27DB-BD31-4B8C-83A1-F6EECF244321}">
                <p14:modId xmlns:p14="http://schemas.microsoft.com/office/powerpoint/2010/main" val="2196239957"/>
              </p:ext>
            </p:extLst>
          </p:nvPr>
        </p:nvGraphicFramePr>
        <p:xfrm>
          <a:off x="4630281" y="563229"/>
          <a:ext cx="4226430" cy="495540"/>
        </p:xfrm>
        <a:graphic>
          <a:graphicData uri="http://schemas.openxmlformats.org/drawingml/2006/table">
            <a:tbl>
              <a:tblPr firstRow="1" bandRow="1">
                <a:tableStyleId>{5FD0F851-EC5A-4D38-B0AD-8093EC10F338}</a:tableStyleId>
              </a:tblPr>
              <a:tblGrid>
                <a:gridCol w="2871493">
                  <a:extLst>
                    <a:ext uri="{9D8B030D-6E8A-4147-A177-3AD203B41FA5}">
                      <a16:colId xmlns:a16="http://schemas.microsoft.com/office/drawing/2014/main" val="978586781"/>
                    </a:ext>
                  </a:extLst>
                </a:gridCol>
                <a:gridCol w="599277">
                  <a:extLst>
                    <a:ext uri="{9D8B030D-6E8A-4147-A177-3AD203B41FA5}">
                      <a16:colId xmlns:a16="http://schemas.microsoft.com/office/drawing/2014/main" val="3791762586"/>
                    </a:ext>
                  </a:extLst>
                </a:gridCol>
                <a:gridCol w="755660">
                  <a:extLst>
                    <a:ext uri="{9D8B030D-6E8A-4147-A177-3AD203B41FA5}">
                      <a16:colId xmlns:a16="http://schemas.microsoft.com/office/drawing/2014/main" val="1393602956"/>
                    </a:ext>
                  </a:extLst>
                </a:gridCol>
              </a:tblGrid>
              <a:tr h="251700">
                <a:tc>
                  <a:txBody>
                    <a:bodyPr/>
                    <a:lstStyle/>
                    <a:p>
                      <a:r>
                        <a:rPr lang="en-GB" sz="1000" b="0" i="0" u="none">
                          <a:latin typeface="Arial" panose="020B0604020202020204" pitchFamily="34" charset="0"/>
                          <a:cs typeface="Arial" panose="020B0604020202020204" pitchFamily="34" charset="0"/>
                        </a:rPr>
                        <a:t>Objective Key Result (OKR)</a:t>
                      </a:r>
                    </a:p>
                  </a:txBody>
                  <a:tcPr/>
                </a:tc>
                <a:tc>
                  <a:txBody>
                    <a:bodyPr/>
                    <a:lstStyle/>
                    <a:p>
                      <a:r>
                        <a:rPr lang="en-GB" sz="1000" b="0" u="none">
                          <a:latin typeface="Arial" panose="020B0604020202020204" pitchFamily="34" charset="0"/>
                          <a:cs typeface="Arial" panose="020B0604020202020204" pitchFamily="34" charset="0"/>
                        </a:rPr>
                        <a:t>Target</a:t>
                      </a:r>
                    </a:p>
                  </a:txBody>
                  <a:tcPr/>
                </a:tc>
                <a:tc>
                  <a:txBody>
                    <a:bodyPr/>
                    <a:lstStyle/>
                    <a:p>
                      <a:r>
                        <a:rPr lang="en-GB" sz="1000" b="0" u="none">
                          <a:latin typeface="Arial" panose="020B0604020202020204" pitchFamily="34" charset="0"/>
                          <a:cs typeface="Arial" panose="020B0604020202020204" pitchFamily="34" charset="0"/>
                        </a:rPr>
                        <a:t>Actual</a:t>
                      </a:r>
                    </a:p>
                  </a:txBody>
                  <a:tcPr/>
                </a:tc>
                <a:extLst>
                  <a:ext uri="{0D108BD9-81ED-4DB2-BD59-A6C34878D82A}">
                    <a16:rowId xmlns:a16="http://schemas.microsoft.com/office/drawing/2014/main" val="711604409"/>
                  </a:ext>
                </a:extLst>
              </a:tr>
              <a:tr h="203952">
                <a:tc>
                  <a:txBody>
                    <a:bodyPr/>
                    <a:lstStyle/>
                    <a:p>
                      <a:pPr marL="0" marR="0" lvl="0" indent="0" algn="l">
                        <a:lnSpc>
                          <a:spcPct val="100000"/>
                        </a:lnSpc>
                        <a:spcBef>
                          <a:spcPts val="0"/>
                        </a:spcBef>
                        <a:spcAft>
                          <a:spcPts val="0"/>
                        </a:spcAft>
                        <a:buNone/>
                      </a:pPr>
                      <a:r>
                        <a:rPr lang="en-US" sz="1000" b="0" i="0" u="none" strike="noStrike" kern="1200" noProof="0">
                          <a:solidFill>
                            <a:schemeClr val="tx1"/>
                          </a:solidFill>
                          <a:latin typeface="Arial" panose="020B0604020202020204" pitchFamily="34" charset="0"/>
                          <a:ea typeface="+mn-ea"/>
                          <a:cs typeface="Arial" panose="020B0604020202020204" pitchFamily="34" charset="0"/>
                        </a:rPr>
                        <a:t>(2e/f) Reduction in % labour turnover</a:t>
                      </a:r>
                      <a:endParaRPr lang="en-US" sz="1000" b="0" i="0" u="none" strike="noStrike" kern="1200">
                        <a:solidFill>
                          <a:schemeClr val="tx1"/>
                        </a:solidFill>
                        <a:latin typeface="Arial" panose="020B0604020202020204" pitchFamily="34" charset="0"/>
                        <a:ea typeface="+mn-ea"/>
                        <a:cs typeface="Arial" panose="020B0604020202020204" pitchFamily="34" charset="0"/>
                      </a:endParaRPr>
                    </a:p>
                  </a:txBody>
                  <a:tcPr/>
                </a:tc>
                <a:tc>
                  <a:txBody>
                    <a:bodyPr/>
                    <a:lstStyle/>
                    <a:p>
                      <a:pPr algn="ctr"/>
                      <a:r>
                        <a:rPr lang="en-GB" sz="1000" b="0">
                          <a:latin typeface="Arial" panose="020B0604020202020204" pitchFamily="34" charset="0"/>
                          <a:cs typeface="Arial" panose="020B0604020202020204" pitchFamily="34" charset="0"/>
                        </a:rPr>
                        <a:t>&lt;10%</a:t>
                      </a:r>
                    </a:p>
                  </a:txBody>
                  <a:tcPr>
                    <a:solidFill>
                      <a:schemeClr val="bg1">
                        <a:alpha val="20000"/>
                      </a:schemeClr>
                    </a:solidFill>
                  </a:tcPr>
                </a:tc>
                <a:tc>
                  <a:txBody>
                    <a:bodyPr/>
                    <a:lstStyle/>
                    <a:p>
                      <a:pPr algn="ctr"/>
                      <a:r>
                        <a:rPr lang="en-GB" sz="1000" b="0">
                          <a:latin typeface="Arial" panose="020B0604020202020204" pitchFamily="34" charset="0"/>
                          <a:cs typeface="Arial" panose="020B0604020202020204" pitchFamily="34" charset="0"/>
                        </a:rPr>
                        <a:t>13.3%</a:t>
                      </a:r>
                    </a:p>
                  </a:txBody>
                  <a:tcP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1" name="Table 5">
            <a:extLst>
              <a:ext uri="{FF2B5EF4-FFF2-40B4-BE49-F238E27FC236}">
                <a16:creationId xmlns:a16="http://schemas.microsoft.com/office/drawing/2014/main" id="{0192ED5D-A3BF-4BA4-BFA1-8E4283830F5F}"/>
              </a:ext>
            </a:extLst>
          </p:cNvPr>
          <p:cNvGraphicFramePr>
            <a:graphicFrameLocks noGrp="1"/>
          </p:cNvGraphicFramePr>
          <p:nvPr>
            <p:extLst>
              <p:ext uri="{D42A27DB-BD31-4B8C-83A1-F6EECF244321}">
                <p14:modId xmlns:p14="http://schemas.microsoft.com/office/powerpoint/2010/main" val="4144249347"/>
              </p:ext>
            </p:extLst>
          </p:nvPr>
        </p:nvGraphicFramePr>
        <p:xfrm>
          <a:off x="4630280" y="2921027"/>
          <a:ext cx="4424941" cy="3017520"/>
        </p:xfrm>
        <a:graphic>
          <a:graphicData uri="http://schemas.openxmlformats.org/drawingml/2006/table">
            <a:tbl>
              <a:tblPr firstRow="1" bandRow="1">
                <a:tableStyleId>{5FD0F851-EC5A-4D38-B0AD-8093EC10F338}</a:tableStyleId>
              </a:tblPr>
              <a:tblGrid>
                <a:gridCol w="4424941">
                  <a:extLst>
                    <a:ext uri="{9D8B030D-6E8A-4147-A177-3AD203B41FA5}">
                      <a16:colId xmlns:a16="http://schemas.microsoft.com/office/drawing/2014/main" val="1178387086"/>
                    </a:ext>
                  </a:extLst>
                </a:gridCol>
              </a:tblGrid>
              <a:tr h="348791">
                <a:tc>
                  <a:txBody>
                    <a:bodyPr/>
                    <a:lstStyle/>
                    <a:p>
                      <a:r>
                        <a:rPr lang="en-GB" sz="900" b="1" i="0" u="none">
                          <a:latin typeface="Arial"/>
                          <a:cs typeface="Arial"/>
                        </a:rPr>
                        <a:t>E</a:t>
                      </a:r>
                      <a:r>
                        <a:rPr lang="en-GB" sz="900" b="1" u="none">
                          <a:latin typeface="Arial"/>
                          <a:cs typeface="Arial"/>
                        </a:rPr>
                        <a:t>xecutive Director commentary: </a:t>
                      </a:r>
                    </a:p>
                    <a:p>
                      <a:r>
                        <a:rPr lang="en-GB" sz="900" b="0" u="none">
                          <a:latin typeface="Arial"/>
                          <a:cs typeface="Arial"/>
                        </a:rPr>
                        <a:t>Charmaine De Souza, Chief People Officer</a:t>
                      </a:r>
                    </a:p>
                  </a:txBody>
                  <a:tcPr marL="94211" marR="94211"/>
                </a:tc>
                <a:extLst>
                  <a:ext uri="{0D108BD9-81ED-4DB2-BD59-A6C34878D82A}">
                    <a16:rowId xmlns:a16="http://schemas.microsoft.com/office/drawing/2014/main" val="711604409"/>
                  </a:ext>
                </a:extLst>
              </a:tr>
              <a:tr h="2508069">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altLang="en-US" sz="800" b="1" i="0" u="none" strike="noStrike" cap="none" normalizeH="0" baseline="0">
                          <a:ln>
                            <a:noFill/>
                          </a:ln>
                          <a:solidFill>
                            <a:schemeClr val="tx1"/>
                          </a:solidFill>
                          <a:effectLst/>
                          <a:latin typeface="Arial"/>
                          <a:ea typeface="Calibri" panose="020F0502020204030204" pitchFamily="34" charset="0"/>
                          <a:cs typeface="Arial"/>
                        </a:rPr>
                        <a:t>The risk or issue</a:t>
                      </a:r>
                    </a:p>
                    <a:p>
                      <a:pPr marL="0" marR="0" lvl="0" indent="0" algn="l">
                        <a:lnSpc>
                          <a:spcPct val="100000"/>
                        </a:lnSpc>
                        <a:spcBef>
                          <a:spcPts val="0"/>
                        </a:spcBef>
                        <a:spcAft>
                          <a:spcPts val="0"/>
                        </a:spcAft>
                        <a:buNone/>
                      </a:pPr>
                      <a:r>
                        <a:rPr lang="en-GB" sz="800" b="0" i="0" u="none" strike="noStrike" cap="none" normalizeH="0" baseline="0" noProof="0">
                          <a:ln>
                            <a:noFill/>
                          </a:ln>
                          <a:solidFill>
                            <a:schemeClr val="tx1"/>
                          </a:solidFill>
                          <a:effectLst/>
                          <a:latin typeface="Arial"/>
                          <a:cs typeface="Arial"/>
                        </a:rPr>
                        <a:t>Staff turnover has decreased to 13.3%. High levels of turnover will impact on vacancies, agency spend, quality of patient care and staff experience. </a:t>
                      </a:r>
                      <a:endParaRPr lang="en-US" sz="800" b="0" i="0" u="none" strike="noStrike" cap="none" normalizeH="0" baseline="0" noProof="0">
                        <a:ln>
                          <a:noFill/>
                        </a:ln>
                        <a:effectLst/>
                        <a:latin typeface="Arial"/>
                        <a:cs typeface="Arial"/>
                      </a:endParaRPr>
                    </a:p>
                    <a:p>
                      <a:pPr marL="0" marR="0" lvl="0" indent="0" algn="l">
                        <a:lnSpc>
                          <a:spcPct val="100000"/>
                        </a:lnSpc>
                        <a:spcBef>
                          <a:spcPts val="0"/>
                        </a:spcBef>
                        <a:spcAft>
                          <a:spcPts val="0"/>
                        </a:spcAft>
                        <a:buNone/>
                      </a:pPr>
                      <a:endParaRPr lang="en-US" sz="800" b="0" i="0" u="none" strike="noStrike" cap="none" normalizeH="0" baseline="0" noProof="0">
                        <a:ln>
                          <a:noFill/>
                        </a:ln>
                        <a:effectLst/>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800" b="1" i="0" u="none" strike="noStrike" cap="none" normalizeH="0" baseline="0" noProof="0">
                          <a:ln>
                            <a:noFill/>
                          </a:ln>
                          <a:effectLst/>
                          <a:latin typeface="Arial"/>
                          <a:cs typeface="Arial"/>
                        </a:rPr>
                        <a:t>The cause</a:t>
                      </a:r>
                      <a:endParaRPr lang="en-US" sz="800">
                        <a:latin typeface="Arial"/>
                        <a:cs typeface="Arial"/>
                      </a:endParaRPr>
                    </a:p>
                    <a:p>
                      <a:pPr marL="0" marR="0" lvl="0" indent="0" algn="l">
                        <a:lnSpc>
                          <a:spcPct val="100000"/>
                        </a:lnSpc>
                        <a:spcBef>
                          <a:spcPts val="0"/>
                        </a:spcBef>
                        <a:spcAft>
                          <a:spcPts val="0"/>
                        </a:spcAft>
                        <a:buNone/>
                      </a:pPr>
                      <a:r>
                        <a:rPr lang="en-US" sz="800" b="0" i="0" u="none" strike="noStrike" cap="none" normalizeH="0" baseline="0" noProof="0">
                          <a:ln>
                            <a:noFill/>
                          </a:ln>
                          <a:effectLst/>
                          <a:latin typeface="Arial"/>
                          <a:cs typeface="Arial"/>
                        </a:rPr>
                        <a:t>37 people left the Trust’s employment in February compared with 85 in the previous month.  70.7% of leavers resigned voluntarily for various reasons, 6.03% retired.</a:t>
                      </a:r>
                      <a:r>
                        <a:rPr lang="en-GB" sz="800" b="0" i="0" u="none" strike="noStrike" cap="none" normalizeH="0" baseline="0" noProof="0">
                          <a:ln>
                            <a:noFill/>
                          </a:ln>
                          <a:effectLst/>
                          <a:latin typeface="Arial"/>
                          <a:cs typeface="Arial"/>
                        </a:rPr>
                        <a:t> Analysis has indicated that people below the age of 30 and staff from a BAME background leave the Trust in much higher numbers than other groups. </a:t>
                      </a:r>
                      <a:endParaRPr lang="en-US" sz="800">
                        <a:latin typeface="Arial"/>
                        <a:cs typeface="Arial"/>
                      </a:endParaRPr>
                    </a:p>
                    <a:p>
                      <a:pPr marL="0" marR="0" lvl="0" indent="0" algn="l">
                        <a:lnSpc>
                          <a:spcPct val="100000"/>
                        </a:lnSpc>
                        <a:spcBef>
                          <a:spcPts val="0"/>
                        </a:spcBef>
                        <a:spcAft>
                          <a:spcPts val="0"/>
                        </a:spcAft>
                        <a:buClrTx/>
                        <a:buSzTx/>
                        <a:buFont typeface="Arial" panose="020B0604020202020204" pitchFamily="34" charset="0"/>
                        <a:buNone/>
                      </a:pPr>
                      <a:endParaRPr lang="en-GB"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altLang="en-US" sz="800" b="1">
                          <a:latin typeface="Arial"/>
                          <a:cs typeface="Arial"/>
                        </a:rPr>
                        <a:t>The plan or mitigation</a:t>
                      </a:r>
                    </a:p>
                    <a:p>
                      <a:pPr marL="0" marR="0" lvl="0" indent="0" algn="l" rtl="0" eaLnBrk="1" fontAlgn="auto" latinLnBrk="0" hangingPunct="1">
                        <a:lnSpc>
                          <a:spcPct val="100000"/>
                        </a:lnSpc>
                        <a:spcBef>
                          <a:spcPts val="0"/>
                        </a:spcBef>
                        <a:spcAft>
                          <a:spcPts val="0"/>
                        </a:spcAft>
                        <a:buClrTx/>
                        <a:buSzTx/>
                        <a:buFontTx/>
                        <a:buNone/>
                      </a:pPr>
                      <a:r>
                        <a:rPr lang="en-US" altLang="en-US" sz="800" b="0">
                          <a:latin typeface="Arial"/>
                          <a:cs typeface="Arial"/>
                        </a:rPr>
                        <a:t>The Retention workstream of the IQRA programme is focusing on:</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altLang="en-US" sz="800" b="0">
                          <a:latin typeface="Arial"/>
                          <a:cs typeface="Arial"/>
                        </a:rPr>
                        <a:t>Process mapping to ensure people new to the Trust have an excellent recruitment, induction, training and local induction experience and feel fully supported in their roles.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altLang="en-US" sz="800" b="0">
                          <a:latin typeface="Arial"/>
                          <a:cs typeface="Arial"/>
                        </a:rPr>
                        <a:t>Review of leaving data to highlight any hotspot teams/directorates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altLang="en-US" sz="800" b="0">
                          <a:latin typeface="Arial"/>
                          <a:cs typeface="Arial"/>
                        </a:rPr>
                        <a:t>Review of staff survey results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altLang="en-US" sz="800" b="0">
                          <a:latin typeface="Arial"/>
                          <a:cs typeface="Arial"/>
                        </a:rPr>
                        <a:t>Focus on equality and diversity throughout the programme to ensure processes are improved from several different angles</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altLang="en-US" sz="800" b="0">
                          <a:latin typeface="Arial"/>
                          <a:cs typeface="Arial"/>
                        </a:rPr>
                        <a:t>QI project to improve the PDR experience for staff to ensure people have high quality appraisals and meaningful conversations with their managers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altLang="en-US" sz="800" b="0">
                          <a:latin typeface="Arial"/>
                          <a:cs typeface="Arial"/>
                        </a:rPr>
                        <a:t>Further development and increase in adoption of Flexible Working opportunities </a:t>
                      </a:r>
                    </a:p>
                  </a:txBody>
                  <a:tcPr marL="94211" marR="94211">
                    <a:solidFill>
                      <a:schemeClr val="bg1"/>
                    </a:solidFill>
                  </a:tcPr>
                </a:tc>
                <a:extLst>
                  <a:ext uri="{0D108BD9-81ED-4DB2-BD59-A6C34878D82A}">
                    <a16:rowId xmlns:a16="http://schemas.microsoft.com/office/drawing/2014/main" val="813360412"/>
                  </a:ext>
                </a:extLst>
              </a:tr>
            </a:tbl>
          </a:graphicData>
        </a:graphic>
      </p:graphicFrame>
      <p:graphicFrame>
        <p:nvGraphicFramePr>
          <p:cNvPr id="14" name="Chart 13">
            <a:extLst>
              <a:ext uri="{FF2B5EF4-FFF2-40B4-BE49-F238E27FC236}">
                <a16:creationId xmlns:a16="http://schemas.microsoft.com/office/drawing/2014/main" id="{C159D8A1-8A8E-4AE1-8F61-97032A1ECE24}"/>
              </a:ext>
            </a:extLst>
          </p:cNvPr>
          <p:cNvGraphicFramePr>
            <a:graphicFrameLocks/>
          </p:cNvGraphicFramePr>
          <p:nvPr>
            <p:extLst>
              <p:ext uri="{D42A27DB-BD31-4B8C-83A1-F6EECF244321}">
                <p14:modId xmlns:p14="http://schemas.microsoft.com/office/powerpoint/2010/main" val="920771329"/>
              </p:ext>
            </p:extLst>
          </p:nvPr>
        </p:nvGraphicFramePr>
        <p:xfrm>
          <a:off x="282400" y="1123474"/>
          <a:ext cx="4231319" cy="1732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CA073C1E-1E2D-419C-A5B8-66AF05DDA88A}"/>
              </a:ext>
              <a:ext uri="{147F2762-F138-4A5C-976F-8EAC2B608ADB}">
                <a16:predDERef xmlns:a16="http://schemas.microsoft.com/office/drawing/2014/main" pred="{C159D8A1-8A8E-4AE1-8F61-97032A1ECE24}"/>
              </a:ext>
            </a:extLst>
          </p:cNvPr>
          <p:cNvGraphicFramePr>
            <a:graphicFrameLocks/>
          </p:cNvGraphicFramePr>
          <p:nvPr>
            <p:extLst>
              <p:ext uri="{D42A27DB-BD31-4B8C-83A1-F6EECF244321}">
                <p14:modId xmlns:p14="http://schemas.microsoft.com/office/powerpoint/2010/main" val="2115329251"/>
              </p:ext>
            </p:extLst>
          </p:nvPr>
        </p:nvGraphicFramePr>
        <p:xfrm>
          <a:off x="4630282" y="1123474"/>
          <a:ext cx="4226430" cy="1732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803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7B0E835-4F7E-413C-AB58-B3E4C7551A1A}"/>
              </a:ext>
            </a:extLst>
          </p:cNvPr>
          <p:cNvSpPr>
            <a:spLocks/>
          </p:cNvSpPr>
          <p:nvPr/>
        </p:nvSpPr>
        <p:spPr>
          <a:xfrm>
            <a:off x="236277" y="16283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2: People; areas of underperformance</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34516B1-8952-4997-A2AE-1E44D8D8D61A}"/>
              </a:ext>
            </a:extLst>
          </p:cNvPr>
          <p:cNvGraphicFramePr>
            <a:graphicFrameLocks noGrp="1"/>
          </p:cNvGraphicFramePr>
          <p:nvPr>
            <p:extLst>
              <p:ext uri="{D42A27DB-BD31-4B8C-83A1-F6EECF244321}">
                <p14:modId xmlns:p14="http://schemas.microsoft.com/office/powerpoint/2010/main" val="3945052376"/>
              </p:ext>
            </p:extLst>
          </p:nvPr>
        </p:nvGraphicFramePr>
        <p:xfrm>
          <a:off x="333871" y="560608"/>
          <a:ext cx="4345303" cy="508304"/>
        </p:xfrm>
        <a:graphic>
          <a:graphicData uri="http://schemas.openxmlformats.org/drawingml/2006/table">
            <a:tbl>
              <a:tblPr firstRow="1" bandRow="1">
                <a:tableStyleId>{5FD0F851-EC5A-4D38-B0AD-8093EC10F338}</a:tableStyleId>
              </a:tblPr>
              <a:tblGrid>
                <a:gridCol w="2878394">
                  <a:extLst>
                    <a:ext uri="{9D8B030D-6E8A-4147-A177-3AD203B41FA5}">
                      <a16:colId xmlns:a16="http://schemas.microsoft.com/office/drawing/2014/main" val="978586781"/>
                    </a:ext>
                  </a:extLst>
                </a:gridCol>
                <a:gridCol w="697583">
                  <a:extLst>
                    <a:ext uri="{9D8B030D-6E8A-4147-A177-3AD203B41FA5}">
                      <a16:colId xmlns:a16="http://schemas.microsoft.com/office/drawing/2014/main" val="3791762586"/>
                    </a:ext>
                  </a:extLst>
                </a:gridCol>
                <a:gridCol w="769326">
                  <a:extLst>
                    <a:ext uri="{9D8B030D-6E8A-4147-A177-3AD203B41FA5}">
                      <a16:colId xmlns:a16="http://schemas.microsoft.com/office/drawing/2014/main" val="1771104751"/>
                    </a:ext>
                  </a:extLst>
                </a:gridCol>
              </a:tblGrid>
              <a:tr h="261021">
                <a:tc>
                  <a:txBody>
                    <a:bodyPr/>
                    <a:lstStyle/>
                    <a:p>
                      <a:r>
                        <a:rPr lang="en-GB" sz="1000" b="0" i="0" u="none">
                          <a:latin typeface="Arial"/>
                          <a:cs typeface="Arial"/>
                        </a:rPr>
                        <a:t>Objective Key Result (OKR)</a:t>
                      </a:r>
                    </a:p>
                  </a:txBody>
                  <a:tcPr/>
                </a:tc>
                <a:tc>
                  <a:txBody>
                    <a:bodyPr/>
                    <a:lstStyle/>
                    <a:p>
                      <a:r>
                        <a:rPr lang="en-GB" sz="1000" b="0" u="none">
                          <a:latin typeface="Arial"/>
                          <a:cs typeface="Arial"/>
                        </a:rPr>
                        <a:t>Target</a:t>
                      </a:r>
                    </a:p>
                  </a:txBody>
                  <a:tcPr/>
                </a:tc>
                <a:tc>
                  <a:txBody>
                    <a:bodyPr/>
                    <a:lstStyle/>
                    <a:p>
                      <a:r>
                        <a:rPr lang="en-GB" sz="1000" b="0" u="none">
                          <a:latin typeface="Arial"/>
                          <a:cs typeface="Arial"/>
                        </a:rPr>
                        <a:t>Actual</a:t>
                      </a:r>
                    </a:p>
                  </a:txBody>
                  <a:tcPr/>
                </a:tc>
                <a:extLst>
                  <a:ext uri="{0D108BD9-81ED-4DB2-BD59-A6C34878D82A}">
                    <a16:rowId xmlns:a16="http://schemas.microsoft.com/office/drawing/2014/main" val="711604409"/>
                  </a:ext>
                </a:extLst>
              </a:tr>
              <a:tr h="247283">
                <a:tc>
                  <a:txBody>
                    <a:bodyPr/>
                    <a:lstStyle/>
                    <a:p>
                      <a:pPr marL="0" marR="0" lvl="0" indent="0" algn="l">
                        <a:lnSpc>
                          <a:spcPct val="100000"/>
                        </a:lnSpc>
                        <a:spcBef>
                          <a:spcPts val="0"/>
                        </a:spcBef>
                        <a:spcAft>
                          <a:spcPts val="0"/>
                        </a:spcAft>
                        <a:buNone/>
                      </a:pPr>
                      <a:r>
                        <a:rPr lang="en-US" sz="1000" b="0" i="0" u="none" strike="noStrike" noProof="0">
                          <a:solidFill>
                            <a:schemeClr val="dk1"/>
                          </a:solidFill>
                          <a:latin typeface="Arial"/>
                        </a:rPr>
                        <a:t>(2h) PDR compliance</a:t>
                      </a:r>
                      <a:endParaRPr lang="en-US" sz="1600"/>
                    </a:p>
                  </a:txBody>
                  <a:tcPr/>
                </a:tc>
                <a:tc>
                  <a:txBody>
                    <a:bodyPr/>
                    <a:lstStyle/>
                    <a:p>
                      <a:pPr lvl="0" algn="ctr">
                        <a:buNone/>
                      </a:pPr>
                      <a:r>
                        <a:rPr lang="en-GB" sz="1000" b="0" i="0" u="none" strike="noStrike" noProof="0">
                          <a:latin typeface="Arial"/>
                        </a:rPr>
                        <a:t>&gt;/=90%</a:t>
                      </a:r>
                    </a:p>
                  </a:txBody>
                  <a:tcPr>
                    <a:solidFill>
                      <a:schemeClr val="bg1">
                        <a:alpha val="20000"/>
                      </a:schemeClr>
                    </a:solidFill>
                  </a:tcPr>
                </a:tc>
                <a:tc>
                  <a:txBody>
                    <a:bodyPr/>
                    <a:lstStyle/>
                    <a:p>
                      <a:pPr algn="ctr"/>
                      <a:r>
                        <a:rPr lang="en-GB" sz="1000" b="0">
                          <a:latin typeface="Arial"/>
                          <a:cs typeface="Arial"/>
                        </a:rPr>
                        <a:t>34%</a:t>
                      </a:r>
                    </a:p>
                  </a:txBody>
                  <a:tcPr>
                    <a:solidFill>
                      <a:schemeClr val="accent2">
                        <a:lumMod val="75000"/>
                        <a:alpha val="20000"/>
                      </a:schemeClr>
                    </a:solidFill>
                  </a:tcPr>
                </a:tc>
                <a:extLst>
                  <a:ext uri="{0D108BD9-81ED-4DB2-BD59-A6C34878D82A}">
                    <a16:rowId xmlns:a16="http://schemas.microsoft.com/office/drawing/2014/main" val="246101900"/>
                  </a:ext>
                </a:extLst>
              </a:tr>
            </a:tbl>
          </a:graphicData>
        </a:graphic>
      </p:graphicFrame>
      <p:graphicFrame>
        <p:nvGraphicFramePr>
          <p:cNvPr id="14" name="Table 5">
            <a:extLst>
              <a:ext uri="{FF2B5EF4-FFF2-40B4-BE49-F238E27FC236}">
                <a16:creationId xmlns:a16="http://schemas.microsoft.com/office/drawing/2014/main" id="{98E786FC-9328-4C7F-A4A4-40070116FB01}"/>
              </a:ext>
            </a:extLst>
          </p:cNvPr>
          <p:cNvGraphicFramePr>
            <a:graphicFrameLocks noGrp="1"/>
          </p:cNvGraphicFramePr>
          <p:nvPr>
            <p:extLst>
              <p:ext uri="{D42A27DB-BD31-4B8C-83A1-F6EECF244321}">
                <p14:modId xmlns:p14="http://schemas.microsoft.com/office/powerpoint/2010/main" val="4182308763"/>
              </p:ext>
            </p:extLst>
          </p:nvPr>
        </p:nvGraphicFramePr>
        <p:xfrm>
          <a:off x="353675" y="2840723"/>
          <a:ext cx="4230098" cy="3080641"/>
        </p:xfrm>
        <a:graphic>
          <a:graphicData uri="http://schemas.openxmlformats.org/drawingml/2006/table">
            <a:tbl>
              <a:tblPr firstRow="1" bandRow="1">
                <a:tableStyleId>{5FD0F851-EC5A-4D38-B0AD-8093EC10F338}</a:tableStyleId>
              </a:tblPr>
              <a:tblGrid>
                <a:gridCol w="4230098">
                  <a:extLst>
                    <a:ext uri="{9D8B030D-6E8A-4147-A177-3AD203B41FA5}">
                      <a16:colId xmlns:a16="http://schemas.microsoft.com/office/drawing/2014/main" val="1178387086"/>
                    </a:ext>
                  </a:extLst>
                </a:gridCol>
              </a:tblGrid>
              <a:tr h="398401">
                <a:tc>
                  <a:txBody>
                    <a:bodyPr/>
                    <a:lstStyle/>
                    <a:p>
                      <a:r>
                        <a:rPr lang="en-GB" sz="1000" b="1" u="none">
                          <a:latin typeface="Arial"/>
                          <a:cs typeface="Arial"/>
                        </a:rPr>
                        <a:t>Executive Director commentary: </a:t>
                      </a:r>
                      <a:endParaRPr lang="en-GB" sz="1000" b="1" u="none">
                        <a:latin typeface="Arial" panose="020B0604020202020204" pitchFamily="34" charset="0"/>
                        <a:cs typeface="Arial" panose="020B0604020202020204" pitchFamily="34" charset="0"/>
                      </a:endParaRPr>
                    </a:p>
                    <a:p>
                      <a:r>
                        <a:rPr lang="en-GB" sz="1000" b="0" u="none">
                          <a:latin typeface="Arial"/>
                          <a:cs typeface="Arial"/>
                        </a:rPr>
                        <a:t>Marie Crofts, Chief Nurse</a:t>
                      </a:r>
                      <a:endParaRPr lang="en-GB" sz="1100" b="0" i="0" u="none">
                        <a:latin typeface="Arial"/>
                        <a:cs typeface="Arial"/>
                      </a:endParaRPr>
                    </a:p>
                  </a:txBody>
                  <a:tcPr/>
                </a:tc>
                <a:extLst>
                  <a:ext uri="{0D108BD9-81ED-4DB2-BD59-A6C34878D82A}">
                    <a16:rowId xmlns:a16="http://schemas.microsoft.com/office/drawing/2014/main" val="711604409"/>
                  </a:ext>
                </a:extLst>
              </a:tr>
              <a:tr h="2634928">
                <a:tc>
                  <a:txBody>
                    <a:bodyPr/>
                    <a:lstStyle/>
                    <a:p>
                      <a:pPr lvl="0" algn="l">
                        <a:lnSpc>
                          <a:spcPct val="100000"/>
                        </a:lnSpc>
                        <a:spcBef>
                          <a:spcPts val="0"/>
                        </a:spcBef>
                        <a:spcAft>
                          <a:spcPts val="0"/>
                        </a:spcAft>
                        <a:buNone/>
                      </a:pPr>
                      <a:r>
                        <a:rPr lang="en-US" sz="1000" b="1" i="0" u="none" strike="noStrike" noProof="0">
                          <a:latin typeface="Arial"/>
                          <a:cs typeface="Arial"/>
                        </a:rPr>
                        <a:t>The risk or Issue </a:t>
                      </a:r>
                      <a:endParaRPr lang="en-US" sz="1000">
                        <a:latin typeface="Arial"/>
                        <a:cs typeface="Arial"/>
                      </a:endParaRPr>
                    </a:p>
                    <a:p>
                      <a:pPr lvl="0" algn="l">
                        <a:lnSpc>
                          <a:spcPct val="100000"/>
                        </a:lnSpc>
                        <a:spcBef>
                          <a:spcPts val="0"/>
                        </a:spcBef>
                        <a:spcAft>
                          <a:spcPts val="0"/>
                        </a:spcAft>
                        <a:buNone/>
                      </a:pPr>
                      <a:r>
                        <a:rPr lang="en-US" sz="1000" b="0" i="0" u="none" strike="noStrike" noProof="0">
                          <a:latin typeface="Arial"/>
                          <a:cs typeface="Arial"/>
                        </a:rPr>
                        <a:t>The percentage of staff receiving a PDR in the past 12 months has  decreased.  Individuals who do not receive a PDR may not be receiving appropriate feedback, support and development.  Staff are holding records locally and not uploading to OTR. For the period November to January inclusive clinical staff were excluded from reporting giving an incorrect compliance rate of 40% higher than actual. </a:t>
                      </a:r>
                    </a:p>
                    <a:p>
                      <a:pPr lvl="0" algn="l">
                        <a:lnSpc>
                          <a:spcPct val="100000"/>
                        </a:lnSpc>
                        <a:spcBef>
                          <a:spcPts val="0"/>
                        </a:spcBef>
                        <a:spcAft>
                          <a:spcPts val="0"/>
                        </a:spcAft>
                        <a:buNone/>
                      </a:pPr>
                      <a:endParaRPr lang="en-US" sz="1000" b="1" i="0" u="none" strike="noStrike" noProof="0">
                        <a:latin typeface="Arial"/>
                        <a:cs typeface="Arial"/>
                      </a:endParaRPr>
                    </a:p>
                    <a:p>
                      <a:pPr lvl="0" algn="l">
                        <a:lnSpc>
                          <a:spcPct val="100000"/>
                        </a:lnSpc>
                        <a:spcBef>
                          <a:spcPts val="0"/>
                        </a:spcBef>
                        <a:spcAft>
                          <a:spcPts val="0"/>
                        </a:spcAft>
                        <a:buNone/>
                      </a:pPr>
                      <a:r>
                        <a:rPr lang="en-US" sz="1000" b="1" i="0" u="none" strike="noStrike" noProof="0">
                          <a:latin typeface="Arial"/>
                          <a:cs typeface="Arial"/>
                        </a:rPr>
                        <a:t>The cause </a:t>
                      </a:r>
                      <a:endParaRPr lang="en-US" sz="1000" b="1">
                        <a:latin typeface="Arial"/>
                        <a:cs typeface="Arial"/>
                      </a:endParaRPr>
                    </a:p>
                    <a:p>
                      <a:pPr lvl="0" algn="l">
                        <a:lnSpc>
                          <a:spcPct val="100000"/>
                        </a:lnSpc>
                        <a:spcBef>
                          <a:spcPts val="0"/>
                        </a:spcBef>
                        <a:spcAft>
                          <a:spcPts val="0"/>
                        </a:spcAft>
                        <a:buNone/>
                      </a:pPr>
                      <a:r>
                        <a:rPr lang="en-US" sz="1000" b="0" i="0" u="none" strike="noStrike" noProof="0">
                          <a:latin typeface="Arial"/>
                          <a:cs typeface="Arial"/>
                        </a:rPr>
                        <a:t>Some of the low compliance may be an issue of lack of recording rather than undertaking.  PDRs were not seen as a priority during covid.</a:t>
                      </a:r>
                    </a:p>
                    <a:p>
                      <a:pPr lvl="0" algn="l">
                        <a:lnSpc>
                          <a:spcPct val="100000"/>
                        </a:lnSpc>
                        <a:spcBef>
                          <a:spcPts val="0"/>
                        </a:spcBef>
                        <a:spcAft>
                          <a:spcPts val="0"/>
                        </a:spcAft>
                        <a:buNone/>
                      </a:pPr>
                      <a:endParaRPr lang="en-US" sz="1000">
                        <a:latin typeface="Arial"/>
                        <a:cs typeface="Arial"/>
                      </a:endParaRPr>
                    </a:p>
                    <a:p>
                      <a:pPr lvl="0" algn="l">
                        <a:lnSpc>
                          <a:spcPct val="100000"/>
                        </a:lnSpc>
                        <a:spcBef>
                          <a:spcPts val="0"/>
                        </a:spcBef>
                        <a:spcAft>
                          <a:spcPts val="0"/>
                        </a:spcAft>
                        <a:buNone/>
                      </a:pPr>
                      <a:r>
                        <a:rPr lang="en-US" sz="1000" b="1" i="0" u="none" strike="noStrike" noProof="0">
                          <a:latin typeface="Arial"/>
                          <a:cs typeface="Arial"/>
                        </a:rPr>
                        <a:t>The plan or mitigation </a:t>
                      </a:r>
                      <a:endParaRPr lang="en-US" sz="1000" b="1">
                        <a:latin typeface="Arial"/>
                        <a:cs typeface="Arial"/>
                      </a:endParaRPr>
                    </a:p>
                    <a:p>
                      <a:pPr lvl="0" algn="l">
                        <a:lnSpc>
                          <a:spcPct val="100000"/>
                        </a:lnSpc>
                        <a:spcBef>
                          <a:spcPts val="0"/>
                        </a:spcBef>
                        <a:spcAft>
                          <a:spcPts val="0"/>
                        </a:spcAft>
                        <a:buNone/>
                      </a:pPr>
                      <a:r>
                        <a:rPr lang="en-US" sz="1000" b="0" i="0" u="none" strike="noStrike" noProof="0">
                          <a:latin typeface="Arial"/>
                          <a:cs typeface="Arial"/>
                        </a:rPr>
                        <a:t>Teams able to record PDRs on the new OTR.  There has been a communication and training package to support this.  The L&amp;D department will provide additional guidance to teams where the level of completion is low.  </a:t>
                      </a:r>
                      <a:endParaRPr kumimoji="0" lang="en-US" sz="1000" b="0" i="0" u="none" strike="noStrike" noProof="0">
                        <a:latin typeface="Arial"/>
                        <a:cs typeface="Arial"/>
                      </a:endParaRP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1" name="Table 10">
            <a:extLst>
              <a:ext uri="{FF2B5EF4-FFF2-40B4-BE49-F238E27FC236}">
                <a16:creationId xmlns:a16="http://schemas.microsoft.com/office/drawing/2014/main" id="{9B9341E4-05DA-4EDF-851E-4ED8991DF528}"/>
              </a:ext>
            </a:extLst>
          </p:cNvPr>
          <p:cNvGraphicFramePr>
            <a:graphicFrameLocks noGrp="1"/>
          </p:cNvGraphicFramePr>
          <p:nvPr>
            <p:extLst>
              <p:ext uri="{D42A27DB-BD31-4B8C-83A1-F6EECF244321}">
                <p14:modId xmlns:p14="http://schemas.microsoft.com/office/powerpoint/2010/main" val="3091031069"/>
              </p:ext>
            </p:extLst>
          </p:nvPr>
        </p:nvGraphicFramePr>
        <p:xfrm>
          <a:off x="4733316" y="564051"/>
          <a:ext cx="4123395" cy="491123"/>
        </p:xfrm>
        <a:graphic>
          <a:graphicData uri="http://schemas.openxmlformats.org/drawingml/2006/table">
            <a:tbl>
              <a:tblPr firstRow="1" bandRow="1">
                <a:tableStyleId>{5FD0F851-EC5A-4D38-B0AD-8093EC10F338}</a:tableStyleId>
              </a:tblPr>
              <a:tblGrid>
                <a:gridCol w="2800471">
                  <a:extLst>
                    <a:ext uri="{9D8B030D-6E8A-4147-A177-3AD203B41FA5}">
                      <a16:colId xmlns:a16="http://schemas.microsoft.com/office/drawing/2014/main" val="978586781"/>
                    </a:ext>
                  </a:extLst>
                </a:gridCol>
                <a:gridCol w="678698">
                  <a:extLst>
                    <a:ext uri="{9D8B030D-6E8A-4147-A177-3AD203B41FA5}">
                      <a16:colId xmlns:a16="http://schemas.microsoft.com/office/drawing/2014/main" val="3791762586"/>
                    </a:ext>
                  </a:extLst>
                </a:gridCol>
                <a:gridCol w="644226">
                  <a:extLst>
                    <a:ext uri="{9D8B030D-6E8A-4147-A177-3AD203B41FA5}">
                      <a16:colId xmlns:a16="http://schemas.microsoft.com/office/drawing/2014/main" val="1771104751"/>
                    </a:ext>
                  </a:extLst>
                </a:gridCol>
              </a:tblGrid>
              <a:tr h="247283">
                <a:tc>
                  <a:txBody>
                    <a:bodyPr/>
                    <a:lstStyle/>
                    <a:p>
                      <a:r>
                        <a:rPr lang="en-GB" sz="1000" b="0" i="0" u="none">
                          <a:latin typeface="Arial"/>
                          <a:cs typeface="Arial"/>
                        </a:rPr>
                        <a:t>Objective Key Result (OKR)</a:t>
                      </a:r>
                    </a:p>
                  </a:txBody>
                  <a:tcPr/>
                </a:tc>
                <a:tc>
                  <a:txBody>
                    <a:bodyPr/>
                    <a:lstStyle/>
                    <a:p>
                      <a:r>
                        <a:rPr lang="en-GB" sz="1000" b="0" u="none">
                          <a:latin typeface="Arial"/>
                          <a:cs typeface="Arial"/>
                        </a:rPr>
                        <a:t>Target</a:t>
                      </a:r>
                    </a:p>
                  </a:txBody>
                  <a:tcPr/>
                </a:tc>
                <a:tc>
                  <a:txBody>
                    <a:bodyPr/>
                    <a:lstStyle/>
                    <a:p>
                      <a:r>
                        <a:rPr lang="en-GB" sz="1000" b="0" u="none">
                          <a:latin typeface="Arial"/>
                          <a:cs typeface="Arial"/>
                        </a:rPr>
                        <a:t>Actual</a:t>
                      </a:r>
                    </a:p>
                  </a:txBody>
                  <a:tcPr/>
                </a:tc>
                <a:extLst>
                  <a:ext uri="{0D108BD9-81ED-4DB2-BD59-A6C34878D82A}">
                    <a16:rowId xmlns:a16="http://schemas.microsoft.com/office/drawing/2014/main" val="711604409"/>
                  </a:ext>
                </a:extLst>
              </a:tr>
              <a:tr h="242856">
                <a:tc>
                  <a:txBody>
                    <a:bodyPr/>
                    <a:lstStyle/>
                    <a:p>
                      <a:pPr marL="0" marR="0" lvl="0" indent="0" algn="l">
                        <a:lnSpc>
                          <a:spcPct val="100000"/>
                        </a:lnSpc>
                        <a:spcBef>
                          <a:spcPts val="0"/>
                        </a:spcBef>
                        <a:spcAft>
                          <a:spcPts val="0"/>
                        </a:spcAft>
                        <a:buNone/>
                      </a:pPr>
                      <a:r>
                        <a:rPr lang="en-US" sz="1000" b="0" i="0" u="none" strike="noStrike" noProof="0">
                          <a:solidFill>
                            <a:schemeClr val="dk1"/>
                          </a:solidFill>
                          <a:latin typeface="Arial"/>
                        </a:rPr>
                        <a:t>(2i) PPST compliance</a:t>
                      </a:r>
                      <a:endParaRPr lang="en-US" sz="1600"/>
                    </a:p>
                  </a:txBody>
                  <a:tcPr/>
                </a:tc>
                <a:tc>
                  <a:txBody>
                    <a:bodyPr/>
                    <a:lstStyle/>
                    <a:p>
                      <a:pPr algn="ctr"/>
                      <a:r>
                        <a:rPr lang="en-GB" sz="1000" b="0">
                          <a:latin typeface="Arial"/>
                          <a:cs typeface="Arial"/>
                        </a:rPr>
                        <a:t>&gt;/=90%</a:t>
                      </a:r>
                    </a:p>
                  </a:txBody>
                  <a:tcPr>
                    <a:solidFill>
                      <a:schemeClr val="bg1">
                        <a:alpha val="20000"/>
                      </a:schemeClr>
                    </a:solidFill>
                  </a:tcPr>
                </a:tc>
                <a:tc>
                  <a:txBody>
                    <a:bodyPr/>
                    <a:lstStyle/>
                    <a:p>
                      <a:pPr algn="ctr"/>
                      <a:r>
                        <a:rPr lang="en-GB" sz="1000" b="0">
                          <a:latin typeface="Arial"/>
                          <a:cs typeface="Arial"/>
                        </a:rPr>
                        <a:t>70%</a:t>
                      </a:r>
                    </a:p>
                  </a:txBody>
                  <a:tcPr>
                    <a:solidFill>
                      <a:schemeClr val="accent2">
                        <a:lumMod val="75000"/>
                        <a:alpha val="20000"/>
                      </a:schemeClr>
                    </a:solidFill>
                  </a:tcPr>
                </a:tc>
                <a:extLst>
                  <a:ext uri="{0D108BD9-81ED-4DB2-BD59-A6C34878D82A}">
                    <a16:rowId xmlns:a16="http://schemas.microsoft.com/office/drawing/2014/main" val="246101900"/>
                  </a:ext>
                </a:extLst>
              </a:tr>
            </a:tbl>
          </a:graphicData>
        </a:graphic>
      </p:graphicFrame>
      <p:graphicFrame>
        <p:nvGraphicFramePr>
          <p:cNvPr id="17" name="Table 5">
            <a:extLst>
              <a:ext uri="{FF2B5EF4-FFF2-40B4-BE49-F238E27FC236}">
                <a16:creationId xmlns:a16="http://schemas.microsoft.com/office/drawing/2014/main" id="{01F63CDE-902F-4EA2-A70C-4C76FB21D6D9}"/>
              </a:ext>
            </a:extLst>
          </p:cNvPr>
          <p:cNvGraphicFramePr>
            <a:graphicFrameLocks noGrp="1"/>
          </p:cNvGraphicFramePr>
          <p:nvPr>
            <p:extLst>
              <p:ext uri="{D42A27DB-BD31-4B8C-83A1-F6EECF244321}">
                <p14:modId xmlns:p14="http://schemas.microsoft.com/office/powerpoint/2010/main" val="3386932537"/>
              </p:ext>
            </p:extLst>
          </p:nvPr>
        </p:nvGraphicFramePr>
        <p:xfrm>
          <a:off x="4671060" y="2819400"/>
          <a:ext cx="4230098" cy="3080641"/>
        </p:xfrm>
        <a:graphic>
          <a:graphicData uri="http://schemas.openxmlformats.org/drawingml/2006/table">
            <a:tbl>
              <a:tblPr firstRow="1" bandRow="1">
                <a:tableStyleId>{5FD0F851-EC5A-4D38-B0AD-8093EC10F338}</a:tableStyleId>
              </a:tblPr>
              <a:tblGrid>
                <a:gridCol w="4230098">
                  <a:extLst>
                    <a:ext uri="{9D8B030D-6E8A-4147-A177-3AD203B41FA5}">
                      <a16:colId xmlns:a16="http://schemas.microsoft.com/office/drawing/2014/main" val="1178387086"/>
                    </a:ext>
                  </a:extLst>
                </a:gridCol>
              </a:tblGrid>
              <a:tr h="398401">
                <a:tc>
                  <a:txBody>
                    <a:bodyPr/>
                    <a:lstStyle/>
                    <a:p>
                      <a:r>
                        <a:rPr lang="en-GB" sz="1000" b="1" u="none">
                          <a:latin typeface="Arial"/>
                          <a:cs typeface="Arial"/>
                        </a:rPr>
                        <a:t>Executive Director commentary: </a:t>
                      </a:r>
                      <a:endParaRPr lang="en-GB" sz="1000" b="1" u="none">
                        <a:latin typeface="Arial" panose="020B0604020202020204" pitchFamily="34" charset="0"/>
                        <a:cs typeface="Arial" panose="020B0604020202020204" pitchFamily="34" charset="0"/>
                      </a:endParaRPr>
                    </a:p>
                    <a:p>
                      <a:r>
                        <a:rPr lang="en-GB" sz="1000" b="0" u="none">
                          <a:latin typeface="Arial"/>
                          <a:cs typeface="Arial"/>
                        </a:rPr>
                        <a:t>Marie Crofts, Chief Nurse</a:t>
                      </a:r>
                      <a:endParaRPr lang="en-GB" sz="1100" b="0" i="0" u="none">
                        <a:latin typeface="Arial"/>
                        <a:cs typeface="Arial"/>
                      </a:endParaRPr>
                    </a:p>
                  </a:txBody>
                  <a:tcPr/>
                </a:tc>
                <a:extLst>
                  <a:ext uri="{0D108BD9-81ED-4DB2-BD59-A6C34878D82A}">
                    <a16:rowId xmlns:a16="http://schemas.microsoft.com/office/drawing/2014/main" val="711604409"/>
                  </a:ext>
                </a:extLst>
              </a:tr>
              <a:tr h="2131494">
                <a:tc>
                  <a:txBody>
                    <a:bodyPr/>
                    <a:lstStyle/>
                    <a:p>
                      <a:pPr lvl="0" algn="l">
                        <a:lnSpc>
                          <a:spcPct val="100000"/>
                        </a:lnSpc>
                        <a:spcBef>
                          <a:spcPts val="0"/>
                        </a:spcBef>
                        <a:spcAft>
                          <a:spcPts val="0"/>
                        </a:spcAft>
                        <a:buNone/>
                      </a:pPr>
                      <a:r>
                        <a:rPr lang="en-US" sz="1000" b="1" i="0" u="none" strike="noStrike" noProof="0">
                          <a:latin typeface="Arial"/>
                          <a:cs typeface="Arial"/>
                        </a:rPr>
                        <a:t>The risk or issue</a:t>
                      </a:r>
                      <a:endParaRPr lang="en-US" sz="1000" b="1">
                        <a:latin typeface="Arial"/>
                        <a:cs typeface="Arial"/>
                      </a:endParaRPr>
                    </a:p>
                    <a:p>
                      <a:pPr lvl="0" algn="l">
                        <a:lnSpc>
                          <a:spcPct val="100000"/>
                        </a:lnSpc>
                        <a:spcBef>
                          <a:spcPts val="0"/>
                        </a:spcBef>
                        <a:spcAft>
                          <a:spcPts val="0"/>
                        </a:spcAft>
                        <a:buNone/>
                      </a:pPr>
                      <a:r>
                        <a:rPr lang="en-GB" sz="1000" b="0" i="0" u="none" strike="noStrike" noProof="0">
                          <a:latin typeface="Arial"/>
                          <a:cs typeface="Arial"/>
                        </a:rPr>
                        <a:t>The percentage of PPST training completed in February has  increased.  Individuals who have not completed their PPST training may not have the adequate skills to carry out their role safely.  </a:t>
                      </a:r>
                      <a:endParaRPr lang="en-US" sz="1000">
                        <a:latin typeface="Arial"/>
                        <a:cs typeface="Arial"/>
                      </a:endParaRPr>
                    </a:p>
                    <a:p>
                      <a:pPr lvl="0" algn="l">
                        <a:lnSpc>
                          <a:spcPct val="100000"/>
                        </a:lnSpc>
                        <a:spcBef>
                          <a:spcPts val="0"/>
                        </a:spcBef>
                        <a:spcAft>
                          <a:spcPts val="0"/>
                        </a:spcAft>
                        <a:buNone/>
                      </a:pPr>
                      <a:endParaRPr lang="en-US" sz="1000" b="1" i="0" u="none" strike="noStrike" noProof="0">
                        <a:latin typeface="Arial"/>
                        <a:cs typeface="Arial"/>
                      </a:endParaRPr>
                    </a:p>
                    <a:p>
                      <a:pPr lvl="0" algn="l">
                        <a:lnSpc>
                          <a:spcPct val="100000"/>
                        </a:lnSpc>
                        <a:spcBef>
                          <a:spcPts val="0"/>
                        </a:spcBef>
                        <a:spcAft>
                          <a:spcPts val="0"/>
                        </a:spcAft>
                        <a:buNone/>
                      </a:pPr>
                      <a:r>
                        <a:rPr lang="en-US" sz="1000" b="1" i="0" u="none" strike="noStrike" noProof="0">
                          <a:latin typeface="Arial"/>
                          <a:cs typeface="Arial"/>
                        </a:rPr>
                        <a:t>The cause</a:t>
                      </a:r>
                      <a:endParaRPr lang="en-US" sz="1000">
                        <a:latin typeface="Arial"/>
                        <a:cs typeface="Arial"/>
                      </a:endParaRPr>
                    </a:p>
                    <a:p>
                      <a:pPr lvl="0" algn="l">
                        <a:lnSpc>
                          <a:spcPct val="100000"/>
                        </a:lnSpc>
                        <a:spcBef>
                          <a:spcPts val="0"/>
                        </a:spcBef>
                        <a:spcAft>
                          <a:spcPts val="0"/>
                        </a:spcAft>
                        <a:buNone/>
                      </a:pPr>
                      <a:r>
                        <a:rPr lang="en-US" sz="1000" b="0" i="0" u="none" strike="noStrike" noProof="0">
                          <a:latin typeface="Arial"/>
                          <a:cs typeface="Arial"/>
                        </a:rPr>
                        <a:t>A % of staff 8 accounts did not have the correct matrix allocated which was completed in February, so they did not attend their PPST sessions. Focus on PPST reduced during pandemic and some teams do not appreciate the importance of ensuring PPST training is completed.</a:t>
                      </a:r>
                      <a:endParaRPr lang="en-US" sz="1000">
                        <a:latin typeface="Arial"/>
                        <a:cs typeface="Arial"/>
                      </a:endParaRPr>
                    </a:p>
                    <a:p>
                      <a:pPr lvl="0" algn="l">
                        <a:lnSpc>
                          <a:spcPct val="100000"/>
                        </a:lnSpc>
                        <a:spcBef>
                          <a:spcPts val="0"/>
                        </a:spcBef>
                        <a:spcAft>
                          <a:spcPts val="0"/>
                        </a:spcAft>
                        <a:buNone/>
                      </a:pPr>
                      <a:endParaRPr lang="en-US" sz="1000">
                        <a:latin typeface="Arial"/>
                        <a:cs typeface="Arial"/>
                      </a:endParaRPr>
                    </a:p>
                    <a:p>
                      <a:pPr lvl="0" algn="l">
                        <a:lnSpc>
                          <a:spcPct val="100000"/>
                        </a:lnSpc>
                        <a:spcBef>
                          <a:spcPts val="0"/>
                        </a:spcBef>
                        <a:spcAft>
                          <a:spcPts val="0"/>
                        </a:spcAft>
                        <a:buNone/>
                      </a:pPr>
                      <a:r>
                        <a:rPr lang="en-US" sz="1000" b="1" i="0" u="none" strike="noStrike" noProof="0">
                          <a:latin typeface="Arial"/>
                          <a:cs typeface="Arial"/>
                        </a:rPr>
                        <a:t>The plan or mitigation</a:t>
                      </a:r>
                      <a:endParaRPr lang="en-US" sz="1000" b="0" i="0" u="none" strike="noStrike" noProof="0">
                        <a:latin typeface="Arial"/>
                        <a:cs typeface="Arial"/>
                      </a:endParaRPr>
                    </a:p>
                    <a:p>
                      <a:pPr lvl="0" algn="l">
                        <a:lnSpc>
                          <a:spcPct val="100000"/>
                        </a:lnSpc>
                        <a:spcBef>
                          <a:spcPts val="0"/>
                        </a:spcBef>
                        <a:spcAft>
                          <a:spcPts val="0"/>
                        </a:spcAft>
                        <a:buNone/>
                      </a:pPr>
                      <a:r>
                        <a:rPr lang="en-GB" sz="1000" b="0" i="0" u="none" strike="noStrike" noProof="0">
                          <a:latin typeface="Arial"/>
                          <a:cs typeface="Arial"/>
                        </a:rPr>
                        <a:t>Work continues to resolve the issues with the new OTR system and updating the data in ESR which feeds OTR with correct role titles and email addresses. The L&amp;D department will provide additional guidance to teams where the level of completion is low and </a:t>
                      </a:r>
                      <a:r>
                        <a:rPr lang="en-US" sz="1000" b="0" i="0" u="none" strike="noStrike" noProof="0">
                          <a:latin typeface="Arial"/>
                          <a:cs typeface="Arial"/>
                        </a:rPr>
                        <a:t>ensure appropriate classes are available </a:t>
                      </a: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0" name="Chart 9">
            <a:extLst>
              <a:ext uri="{FF2B5EF4-FFF2-40B4-BE49-F238E27FC236}">
                <a16:creationId xmlns:a16="http://schemas.microsoft.com/office/drawing/2014/main" id="{D57DBC57-F878-4509-9F6C-B9E89A981FEE}"/>
              </a:ext>
              <a:ext uri="{147F2762-F138-4A5C-976F-8EAC2B608ADB}">
                <a16:predDERef xmlns:a16="http://schemas.microsoft.com/office/drawing/2014/main" pred="{2925F488-3975-4BD2-A644-36E59DBD1ADE}"/>
              </a:ext>
            </a:extLst>
          </p:cNvPr>
          <p:cNvGraphicFramePr>
            <a:graphicFrameLocks/>
          </p:cNvGraphicFramePr>
          <p:nvPr>
            <p:extLst>
              <p:ext uri="{D42A27DB-BD31-4B8C-83A1-F6EECF244321}">
                <p14:modId xmlns:p14="http://schemas.microsoft.com/office/powerpoint/2010/main" val="1927939358"/>
              </p:ext>
            </p:extLst>
          </p:nvPr>
        </p:nvGraphicFramePr>
        <p:xfrm>
          <a:off x="4700588" y="1096347"/>
          <a:ext cx="4156124" cy="17678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12275BBC-274D-484B-9113-CA412E53FD1C}"/>
              </a:ext>
              <a:ext uri="{147F2762-F138-4A5C-976F-8EAC2B608ADB}">
                <a16:predDERef xmlns:a16="http://schemas.microsoft.com/office/drawing/2014/main" pred="{2925F488-3975-4BD2-A644-36E59DBD1ADE}"/>
              </a:ext>
            </a:extLst>
          </p:cNvPr>
          <p:cNvGraphicFramePr>
            <a:graphicFrameLocks/>
          </p:cNvGraphicFramePr>
          <p:nvPr>
            <p:extLst>
              <p:ext uri="{D42A27DB-BD31-4B8C-83A1-F6EECF244321}">
                <p14:modId xmlns:p14="http://schemas.microsoft.com/office/powerpoint/2010/main" val="250130971"/>
              </p:ext>
            </p:extLst>
          </p:nvPr>
        </p:nvGraphicFramePr>
        <p:xfrm>
          <a:off x="341947" y="1106642"/>
          <a:ext cx="4048125" cy="1712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6346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400" b="1">
                <a:solidFill>
                  <a:schemeClr val="bg1"/>
                </a:solidFill>
                <a:latin typeface="Segoe UI" panose="020B0502040204020203" pitchFamily="34" charset="0"/>
                <a:ea typeface="Calibri" panose="020F0502020204030204" pitchFamily="34" charset="0"/>
                <a:cs typeface="Segoe UI" panose="020B0502040204020203" pitchFamily="34" charset="0"/>
              </a:rPr>
              <a:t>Objective 3: Sustainability; make the best use of our resources and protect the environment</a:t>
            </a:r>
            <a:endParaRPr lang="en-GB" sz="1400">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sp>
        <p:nvSpPr>
          <p:cNvPr id="11" name="Rectangle 10"/>
          <p:cNvSpPr/>
          <p:nvPr/>
        </p:nvSpPr>
        <p:spPr>
          <a:xfrm>
            <a:off x="220097" y="4256379"/>
            <a:ext cx="8442365" cy="553998"/>
          </a:xfrm>
          <a:prstGeom prst="rect">
            <a:avLst/>
          </a:prstGeom>
        </p:spPr>
        <p:txBody>
          <a:bodyPr wrap="square" lIns="91440" tIns="45720" rIns="91440" bIns="45720" anchor="t">
            <a:spAutoFit/>
          </a:bodyPr>
          <a:lstStyle/>
          <a:p>
            <a:r>
              <a:rPr lang="en-GB" sz="1000" b="1">
                <a:latin typeface="Arial"/>
                <a:ea typeface="Calibri" panose="020F0502020204030204" pitchFamily="34" charset="0"/>
                <a:cs typeface="Arial"/>
              </a:rPr>
              <a:t>Governance </a:t>
            </a:r>
            <a:endParaRPr lang="en-GB" sz="1000">
              <a:latin typeface="Arial" panose="020B0604020202020204" pitchFamily="34" charset="0"/>
              <a:ea typeface="Calibri" panose="020F0502020204030204" pitchFamily="34" charset="0"/>
              <a:cs typeface="Arial" panose="020B0604020202020204" pitchFamily="34" charset="0"/>
            </a:endParaRPr>
          </a:p>
          <a:p>
            <a:r>
              <a:rPr lang="en-GB" sz="1000" b="1">
                <a:latin typeface="Arial"/>
                <a:ea typeface="Calibri" panose="020F0502020204030204" pitchFamily="34" charset="0"/>
                <a:cs typeface="Arial"/>
              </a:rPr>
              <a:t>Executive Director</a:t>
            </a:r>
            <a:r>
              <a:rPr lang="en-GB" sz="1000">
                <a:latin typeface="Arial"/>
                <a:ea typeface="Calibri" panose="020F0502020204030204" pitchFamily="34" charset="0"/>
                <a:cs typeface="Arial"/>
              </a:rPr>
              <a:t>: Director of Finance |  </a:t>
            </a:r>
            <a:r>
              <a:rPr lang="en-GB" sz="1000" b="1">
                <a:latin typeface="Arial"/>
                <a:ea typeface="Calibri" panose="020F0502020204030204" pitchFamily="34" charset="0"/>
                <a:cs typeface="Arial"/>
              </a:rPr>
              <a:t>Responsible Committee</a:t>
            </a:r>
            <a:r>
              <a:rPr lang="en-GB" sz="1000">
                <a:latin typeface="Arial"/>
                <a:ea typeface="Calibri" panose="020F0502020204030204" pitchFamily="34" charset="0"/>
                <a:cs typeface="Arial"/>
              </a:rPr>
              <a:t>: Finance and Investment Committee | </a:t>
            </a:r>
            <a:r>
              <a:rPr lang="en-GB" sz="1000" b="1">
                <a:latin typeface="Arial"/>
                <a:ea typeface="Calibri" panose="020F0502020204030204" pitchFamily="34" charset="0"/>
                <a:cs typeface="Arial"/>
              </a:rPr>
              <a:t>Responsible reporters</a:t>
            </a:r>
            <a:r>
              <a:rPr lang="en-GB" sz="1000">
                <a:latin typeface="Arial"/>
                <a:ea typeface="Calibri" panose="020F0502020204030204" pitchFamily="34" charset="0"/>
                <a:cs typeface="Arial"/>
              </a:rPr>
              <a:t>: Paul Pattison/ Christina Foster | All data relates to the position as at </a:t>
            </a:r>
            <a:r>
              <a:rPr lang="en-GB" sz="1000" b="1">
                <a:latin typeface="Arial"/>
                <a:ea typeface="Calibri" panose="020F0502020204030204" pitchFamily="34" charset="0"/>
                <a:cs typeface="Arial"/>
              </a:rPr>
              <a:t>end of January </a:t>
            </a:r>
            <a:r>
              <a:rPr lang="en-GB" sz="1000">
                <a:latin typeface="Arial"/>
                <a:ea typeface="Calibri" panose="020F0502020204030204" pitchFamily="34" charset="0"/>
                <a:cs typeface="Arial"/>
              </a:rPr>
              <a:t>unless indicated in the penultimate column</a:t>
            </a:r>
          </a:p>
        </p:txBody>
      </p:sp>
      <p:graphicFrame>
        <p:nvGraphicFramePr>
          <p:cNvPr id="3" name="Table 5">
            <a:extLst>
              <a:ext uri="{FF2B5EF4-FFF2-40B4-BE49-F238E27FC236}">
                <a16:creationId xmlns:a16="http://schemas.microsoft.com/office/drawing/2014/main" id="{0A1E31AD-9718-4AB8-B207-D5A71208F192}"/>
              </a:ext>
            </a:extLst>
          </p:cNvPr>
          <p:cNvGraphicFramePr>
            <a:graphicFrameLocks noGrp="1"/>
          </p:cNvGraphicFramePr>
          <p:nvPr>
            <p:extLst>
              <p:ext uri="{D42A27DB-BD31-4B8C-83A1-F6EECF244321}">
                <p14:modId xmlns:p14="http://schemas.microsoft.com/office/powerpoint/2010/main" val="1823270779"/>
              </p:ext>
            </p:extLst>
          </p:nvPr>
        </p:nvGraphicFramePr>
        <p:xfrm>
          <a:off x="220098" y="596926"/>
          <a:ext cx="8620434" cy="3688080"/>
        </p:xfrm>
        <a:graphic>
          <a:graphicData uri="http://schemas.openxmlformats.org/drawingml/2006/table">
            <a:tbl>
              <a:tblPr firstRow="1" bandRow="1">
                <a:tableStyleId>{5FD0F851-EC5A-4D38-B0AD-8093EC10F338}</a:tableStyleId>
              </a:tblPr>
              <a:tblGrid>
                <a:gridCol w="2456043">
                  <a:extLst>
                    <a:ext uri="{9D8B030D-6E8A-4147-A177-3AD203B41FA5}">
                      <a16:colId xmlns:a16="http://schemas.microsoft.com/office/drawing/2014/main" val="978586781"/>
                    </a:ext>
                  </a:extLst>
                </a:gridCol>
                <a:gridCol w="635230">
                  <a:extLst>
                    <a:ext uri="{9D8B030D-6E8A-4147-A177-3AD203B41FA5}">
                      <a16:colId xmlns:a16="http://schemas.microsoft.com/office/drawing/2014/main" val="1178387086"/>
                    </a:ext>
                  </a:extLst>
                </a:gridCol>
                <a:gridCol w="685426">
                  <a:extLst>
                    <a:ext uri="{9D8B030D-6E8A-4147-A177-3AD203B41FA5}">
                      <a16:colId xmlns:a16="http://schemas.microsoft.com/office/drawing/2014/main" val="4175372399"/>
                    </a:ext>
                  </a:extLst>
                </a:gridCol>
                <a:gridCol w="750733">
                  <a:extLst>
                    <a:ext uri="{9D8B030D-6E8A-4147-A177-3AD203B41FA5}">
                      <a16:colId xmlns:a16="http://schemas.microsoft.com/office/drawing/2014/main" val="1828821327"/>
                    </a:ext>
                  </a:extLst>
                </a:gridCol>
                <a:gridCol w="626440">
                  <a:extLst>
                    <a:ext uri="{9D8B030D-6E8A-4147-A177-3AD203B41FA5}">
                      <a16:colId xmlns:a16="http://schemas.microsoft.com/office/drawing/2014/main" val="3474265418"/>
                    </a:ext>
                  </a:extLst>
                </a:gridCol>
                <a:gridCol w="690048">
                  <a:extLst>
                    <a:ext uri="{9D8B030D-6E8A-4147-A177-3AD203B41FA5}">
                      <a16:colId xmlns:a16="http://schemas.microsoft.com/office/drawing/2014/main" val="3724169621"/>
                    </a:ext>
                  </a:extLst>
                </a:gridCol>
                <a:gridCol w="614439">
                  <a:extLst>
                    <a:ext uri="{9D8B030D-6E8A-4147-A177-3AD203B41FA5}">
                      <a16:colId xmlns:a16="http://schemas.microsoft.com/office/drawing/2014/main" val="2102150557"/>
                    </a:ext>
                  </a:extLst>
                </a:gridCol>
                <a:gridCol w="692300">
                  <a:extLst>
                    <a:ext uri="{9D8B030D-6E8A-4147-A177-3AD203B41FA5}">
                      <a16:colId xmlns:a16="http://schemas.microsoft.com/office/drawing/2014/main" val="3412369941"/>
                    </a:ext>
                  </a:extLst>
                </a:gridCol>
                <a:gridCol w="735565">
                  <a:extLst>
                    <a:ext uri="{9D8B030D-6E8A-4147-A177-3AD203B41FA5}">
                      <a16:colId xmlns:a16="http://schemas.microsoft.com/office/drawing/2014/main" val="3791762586"/>
                    </a:ext>
                  </a:extLst>
                </a:gridCol>
                <a:gridCol w="734210">
                  <a:extLst>
                    <a:ext uri="{9D8B030D-6E8A-4147-A177-3AD203B41FA5}">
                      <a16:colId xmlns:a16="http://schemas.microsoft.com/office/drawing/2014/main" val="3357738967"/>
                    </a:ext>
                  </a:extLst>
                </a:gridCol>
              </a:tblGrid>
              <a:tr h="372614">
                <a:tc>
                  <a:txBody>
                    <a:bodyPr/>
                    <a:lstStyle/>
                    <a:p>
                      <a:r>
                        <a:rPr lang="en-GB" sz="1000" b="0" u="none">
                          <a:latin typeface="Arial"/>
                          <a:cs typeface="Arial"/>
                        </a:rPr>
                        <a:t>This year, our Objective Key Results (OKRs) are;</a:t>
                      </a:r>
                      <a:endParaRPr lang="en-GB" sz="1000" b="0" i="0" u="none">
                        <a:latin typeface="Arial"/>
                        <a:cs typeface="Arial"/>
                      </a:endParaRPr>
                    </a:p>
                  </a:txBody>
                  <a:tcPr/>
                </a:tc>
                <a:tc>
                  <a:txBody>
                    <a:bodyPr/>
                    <a:lstStyle/>
                    <a:p>
                      <a:pPr algn="ctr"/>
                      <a:r>
                        <a:rPr lang="en-GB" sz="900" b="0" u="none">
                          <a:latin typeface="Arial"/>
                          <a:cs typeface="Arial"/>
                        </a:rPr>
                        <a:t>Comm Services</a:t>
                      </a:r>
                      <a:endParaRPr lang="en-GB" sz="900" b="0" i="0" u="none">
                        <a:latin typeface="Arial"/>
                        <a:cs typeface="Arial"/>
                      </a:endParaRPr>
                    </a:p>
                  </a:txBody>
                  <a:tcPr/>
                </a:tc>
                <a:tc>
                  <a:txBody>
                    <a:bodyPr/>
                    <a:lstStyle/>
                    <a:p>
                      <a:pPr algn="ctr"/>
                      <a:r>
                        <a:rPr lang="en-GB" sz="900" b="0" u="none">
                          <a:latin typeface="Arial"/>
                          <a:cs typeface="Arial"/>
                        </a:rPr>
                        <a:t>Oxon &amp; BSW </a:t>
                      </a:r>
                      <a:endParaRPr lang="en-GB" sz="900" b="0" i="0" u="none">
                        <a:latin typeface="Arial"/>
                        <a:cs typeface="Arial"/>
                      </a:endParaRPr>
                    </a:p>
                  </a:txBody>
                  <a:tcPr/>
                </a:tc>
                <a:tc>
                  <a:txBody>
                    <a:bodyPr/>
                    <a:lstStyle/>
                    <a:p>
                      <a:pPr algn="ctr"/>
                      <a:r>
                        <a:rPr lang="en-GB" sz="900" b="0" u="none">
                          <a:latin typeface="Arial"/>
                          <a:cs typeface="Arial"/>
                        </a:rPr>
                        <a:t>Bucks </a:t>
                      </a:r>
                      <a:endParaRPr lang="en-GB" sz="900" b="0" i="0" u="none">
                        <a:latin typeface="Arial"/>
                        <a:cs typeface="Arial"/>
                      </a:endParaRPr>
                    </a:p>
                  </a:txBody>
                  <a:tcPr/>
                </a:tc>
                <a:tc>
                  <a:txBody>
                    <a:bodyPr/>
                    <a:lstStyle/>
                    <a:p>
                      <a:pPr algn="ctr"/>
                      <a:r>
                        <a:rPr lang="en-GB" sz="900" b="0" u="none">
                          <a:latin typeface="Arial"/>
                          <a:cs typeface="Arial"/>
                        </a:rPr>
                        <a:t>LD</a:t>
                      </a:r>
                      <a:endParaRPr lang="en-GB" sz="900" b="0" i="0" u="none">
                        <a:latin typeface="Arial"/>
                        <a:cs typeface="Arial"/>
                      </a:endParaRPr>
                    </a:p>
                  </a:txBody>
                  <a:tcPr/>
                </a:tc>
                <a:tc>
                  <a:txBody>
                    <a:bodyPr/>
                    <a:lstStyle/>
                    <a:p>
                      <a:pPr algn="ctr"/>
                      <a:r>
                        <a:rPr lang="en-GB" sz="900" b="0" i="0" u="none">
                          <a:latin typeface="Arial"/>
                          <a:cs typeface="Arial"/>
                        </a:rPr>
                        <a:t>Forensics</a:t>
                      </a:r>
                    </a:p>
                  </a:txBody>
                  <a:tcPr/>
                </a:tc>
                <a:tc>
                  <a:txBody>
                    <a:bodyPr/>
                    <a:lstStyle/>
                    <a:p>
                      <a:pPr algn="ctr"/>
                      <a:r>
                        <a:rPr lang="en-GB" sz="900" b="0" i="0" u="none">
                          <a:latin typeface="Arial"/>
                          <a:cs typeface="Arial"/>
                        </a:rPr>
                        <a:t>Pharm</a:t>
                      </a:r>
                    </a:p>
                  </a:txBody>
                  <a:tcPr/>
                </a:tc>
                <a:tc>
                  <a:txBody>
                    <a:bodyPr/>
                    <a:lstStyle/>
                    <a:p>
                      <a:pPr algn="ctr"/>
                      <a:r>
                        <a:rPr lang="en-GB" sz="900" b="0" i="0" u="none">
                          <a:latin typeface="Arial"/>
                          <a:cs typeface="Arial"/>
                        </a:rPr>
                        <a:t>Corporate &amp; Trading</a:t>
                      </a:r>
                    </a:p>
                  </a:txBody>
                  <a:tcPr/>
                </a:tc>
                <a:tc>
                  <a:txBody>
                    <a:bodyPr/>
                    <a:lstStyle/>
                    <a:p>
                      <a:pPr algn="ctr"/>
                      <a:r>
                        <a:rPr lang="en-GB" sz="900" b="1" u="none">
                          <a:latin typeface="Arial"/>
                          <a:cs typeface="Arial"/>
                        </a:rPr>
                        <a:t>Trust</a:t>
                      </a:r>
                      <a:endParaRPr lang="en-GB" sz="900" b="1" i="0" u="none">
                        <a:latin typeface="Arial"/>
                        <a:cs typeface="Arial"/>
                      </a:endParaRPr>
                    </a:p>
                  </a:txBody>
                  <a:tcPr/>
                </a:tc>
                <a:tc>
                  <a:txBody>
                    <a:bodyPr/>
                    <a:lstStyle/>
                    <a:p>
                      <a:pPr algn="ctr"/>
                      <a:r>
                        <a:rPr lang="en-GB" sz="900" b="0" i="0" u="none">
                          <a:latin typeface="Arial"/>
                          <a:cs typeface="Arial"/>
                        </a:rPr>
                        <a:t>Trust Trend</a:t>
                      </a:r>
                    </a:p>
                  </a:txBody>
                  <a:tcPr/>
                </a:tc>
                <a:extLst>
                  <a:ext uri="{0D108BD9-81ED-4DB2-BD59-A6C34878D82A}">
                    <a16:rowId xmlns:a16="http://schemas.microsoft.com/office/drawing/2014/main" val="711604409"/>
                  </a:ext>
                </a:extLst>
              </a:tr>
              <a:tr h="389315">
                <a:tc>
                  <a:txBody>
                    <a:bodyPr/>
                    <a:lstStyle/>
                    <a:p>
                      <a:r>
                        <a:rPr lang="en-US" sz="1000" b="0">
                          <a:latin typeface="Arial"/>
                          <a:cs typeface="Arial"/>
                        </a:rPr>
                        <a:t>(3a) working capital </a:t>
                      </a:r>
                      <a:endParaRPr lang="en-GB" sz="1000" b="0">
                        <a:latin typeface="Arial" panose="020B0604020202020204" pitchFamily="34" charset="0"/>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GB" sz="1000" b="0" kern="1200">
                          <a:solidFill>
                            <a:schemeClr val="tx1"/>
                          </a:solidFill>
                          <a:latin typeface="Arial"/>
                          <a:ea typeface="+mn-ea"/>
                          <a:cs typeface="Arial"/>
                        </a:rPr>
                        <a:t>£13.9m </a:t>
                      </a:r>
                      <a:endParaRPr lang="en-US"/>
                    </a:p>
                    <a:p>
                      <a:pPr lvl="0" algn="ctr">
                        <a:buNone/>
                      </a:pPr>
                      <a:endParaRPr lang="en-GB" sz="1000" b="0" kern="1200">
                        <a:solidFill>
                          <a:schemeClr val="tx1"/>
                        </a:solidFill>
                        <a:latin typeface="Arial"/>
                        <a:ea typeface="+mn-ea"/>
                        <a:cs typeface="Arial"/>
                      </a:endParaRP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accent5">
                        <a:lumMod val="20000"/>
                        <a:lumOff val="80000"/>
                      </a:schemeClr>
                    </a:solidFill>
                  </a:tcPr>
                </a:tc>
                <a:extLst>
                  <a:ext uri="{0D108BD9-81ED-4DB2-BD59-A6C34878D82A}">
                    <a16:rowId xmlns:a16="http://schemas.microsoft.com/office/drawing/2014/main" val="813360412"/>
                  </a:ext>
                </a:extLst>
              </a:tr>
              <a:tr h="802554">
                <a:tc>
                  <a:txBody>
                    <a:bodyPr/>
                    <a:lstStyle/>
                    <a:p>
                      <a:r>
                        <a:rPr lang="en-US" sz="1000" b="0">
                          <a:latin typeface="Arial"/>
                          <a:cs typeface="Arial"/>
                        </a:rPr>
                        <a:t>(3b) </a:t>
                      </a:r>
                      <a:r>
                        <a:rPr lang="en-US" sz="1000" b="1" err="1">
                          <a:latin typeface="Arial"/>
                          <a:cs typeface="Arial"/>
                        </a:rPr>
                        <a:t>Favourable</a:t>
                      </a:r>
                      <a:r>
                        <a:rPr lang="en-US" sz="1000" b="1">
                          <a:latin typeface="Arial"/>
                          <a:cs typeface="Arial"/>
                        </a:rPr>
                        <a:t> </a:t>
                      </a:r>
                      <a:r>
                        <a:rPr lang="en-US" sz="1000" b="0">
                          <a:latin typeface="Arial"/>
                          <a:cs typeface="Arial"/>
                        </a:rPr>
                        <a:t>performance against financial plan (YTD)</a:t>
                      </a:r>
                      <a:endParaRPr lang="en-GB" sz="1000" b="0">
                        <a:latin typeface="Arial"/>
                        <a:cs typeface="Arial"/>
                      </a:endParaRPr>
                    </a:p>
                  </a:txBody>
                  <a:tcPr anchor="ctr"/>
                </a:tc>
                <a:tc>
                  <a:txBody>
                    <a:bodyPr/>
                    <a:lstStyle/>
                    <a:p>
                      <a:pPr algn="ctr"/>
                      <a:r>
                        <a:rPr lang="en-GB" sz="1000" b="0">
                          <a:solidFill>
                            <a:srgbClr val="0D0D0D"/>
                          </a:solidFill>
                          <a:latin typeface="Arial"/>
                          <a:cs typeface="Arial"/>
                        </a:rPr>
                        <a:t>£1.3m adv</a:t>
                      </a:r>
                    </a:p>
                    <a:p>
                      <a:pPr marL="0" marR="0" lvl="0" indent="0" algn="ctr" defTabSz="914400">
                        <a:lnSpc>
                          <a:spcPct val="100000"/>
                        </a:lnSpc>
                        <a:spcBef>
                          <a:spcPts val="0"/>
                        </a:spcBef>
                        <a:spcAft>
                          <a:spcPts val="0"/>
                        </a:spcAft>
                        <a:buNone/>
                        <a:tabLst/>
                        <a:defRPr/>
                      </a:pPr>
                      <a:r>
                        <a:rPr lang="en-GB" sz="1000" b="0" i="0" u="none" strike="noStrike" noProof="0">
                          <a:latin typeface="Calibri"/>
                        </a:rPr>
                        <a:t>↓</a:t>
                      </a:r>
                      <a:endParaRPr lang="en-GB"/>
                    </a:p>
                  </a:txBody>
                  <a:tcPr anchor="ctr">
                    <a:solidFill>
                      <a:srgbClr val="FA7660"/>
                    </a:solidFill>
                  </a:tcPr>
                </a:tc>
                <a:tc>
                  <a:txBody>
                    <a:bodyPr/>
                    <a:lstStyle/>
                    <a:p>
                      <a:pPr algn="ctr"/>
                      <a:r>
                        <a:rPr lang="en-GB" sz="1000" b="0">
                          <a:solidFill>
                            <a:srgbClr val="0D0D0D"/>
                          </a:solidFill>
                          <a:latin typeface="Arial"/>
                          <a:cs typeface="Arial"/>
                        </a:rPr>
                        <a:t>£2.8m adv</a:t>
                      </a:r>
                    </a:p>
                    <a:p>
                      <a:pPr marL="0" marR="0" lvl="0" indent="0" algn="ctr" defTabSz="914400">
                        <a:lnSpc>
                          <a:spcPct val="100000"/>
                        </a:lnSpc>
                        <a:spcBef>
                          <a:spcPts val="0"/>
                        </a:spcBef>
                        <a:spcAft>
                          <a:spcPts val="0"/>
                        </a:spcAft>
                        <a:buNone/>
                        <a:tabLst/>
                        <a:defRPr/>
                      </a:pPr>
                      <a:r>
                        <a:rPr lang="en-GB" sz="1000" b="0" i="0" u="none" strike="noStrike" noProof="0">
                          <a:latin typeface="Calibri"/>
                        </a:rPr>
                        <a:t>↓</a:t>
                      </a:r>
                      <a:endParaRPr lang="en-GB" sz="1000" b="0" i="0" u="none" strike="noStrike" noProof="0"/>
                    </a:p>
                  </a:txBody>
                  <a:tcPr anchor="ctr">
                    <a:solidFill>
                      <a:srgbClr val="FA7660"/>
                    </a:solidFill>
                  </a:tcPr>
                </a:tc>
                <a:tc>
                  <a:txBody>
                    <a:bodyPr/>
                    <a:lstStyle/>
                    <a:p>
                      <a:pPr algn="ctr"/>
                      <a:r>
                        <a:rPr lang="en-GB" sz="1000" b="0" kern="1200">
                          <a:solidFill>
                            <a:srgbClr val="0D0D0D"/>
                          </a:solidFill>
                          <a:latin typeface="Arial"/>
                          <a:ea typeface="+mn-ea"/>
                          <a:cs typeface="Arial"/>
                        </a:rPr>
                        <a:t>£0.4m </a:t>
                      </a:r>
                    </a:p>
                    <a:p>
                      <a:pPr lvl="0" algn="ctr">
                        <a:buNone/>
                      </a:pPr>
                      <a:r>
                        <a:rPr lang="en-GB" sz="1000" b="0" kern="1200">
                          <a:solidFill>
                            <a:srgbClr val="0D0D0D"/>
                          </a:solidFill>
                          <a:latin typeface="Arial"/>
                          <a:ea typeface="+mn-ea"/>
                          <a:cs typeface="Arial"/>
                        </a:rPr>
                        <a:t>fav</a:t>
                      </a:r>
                    </a:p>
                    <a:p>
                      <a:pPr lvl="0" algn="ctr">
                        <a:buNone/>
                      </a:pPr>
                      <a:r>
                        <a:rPr lang="en-GB" sz="1000" b="0" i="0" u="none" strike="noStrike" kern="1200" noProof="0"/>
                        <a:t>↓</a:t>
                      </a:r>
                      <a:endParaRPr lang="en-GB"/>
                    </a:p>
                  </a:txBody>
                  <a:tcPr anchor="ctr">
                    <a:solidFill>
                      <a:srgbClr val="92D050"/>
                    </a:solidFill>
                  </a:tcPr>
                </a:tc>
                <a:tc>
                  <a:txBody>
                    <a:bodyPr/>
                    <a:lstStyle/>
                    <a:p>
                      <a:pPr lvl="0" algn="ctr">
                        <a:buNone/>
                      </a:pPr>
                      <a:r>
                        <a:rPr lang="en-GB" sz="1000" b="0">
                          <a:solidFill>
                            <a:srgbClr val="0D0D0D"/>
                          </a:solidFill>
                          <a:latin typeface="Arial"/>
                          <a:cs typeface="Arial"/>
                        </a:rPr>
                        <a:t>£0.5m adv</a:t>
                      </a:r>
                    </a:p>
                    <a:p>
                      <a:pPr marL="0" marR="0" lvl="0" indent="0" algn="ctr" defTabSz="914400">
                        <a:lnSpc>
                          <a:spcPct val="100000"/>
                        </a:lnSpc>
                        <a:spcBef>
                          <a:spcPts val="0"/>
                        </a:spcBef>
                        <a:spcAft>
                          <a:spcPts val="0"/>
                        </a:spcAft>
                        <a:buNone/>
                        <a:tabLst/>
                        <a:defRPr/>
                      </a:pPr>
                      <a:r>
                        <a:rPr lang="en-GB" sz="1000" b="0" i="0" u="none" strike="noStrike" noProof="0"/>
                        <a:t>↑</a:t>
                      </a:r>
                      <a:endParaRPr lang="en-GB"/>
                    </a:p>
                  </a:txBody>
                  <a:tcPr anchor="ctr">
                    <a:solidFill>
                      <a:srgbClr val="FA7660"/>
                    </a:solidFill>
                  </a:tcPr>
                </a:tc>
                <a:tc>
                  <a:txBody>
                    <a:bodyPr/>
                    <a:lstStyle/>
                    <a:p>
                      <a:pPr algn="ctr"/>
                      <a:r>
                        <a:rPr lang="en-GB" sz="1000" b="0">
                          <a:solidFill>
                            <a:srgbClr val="0D0D0D"/>
                          </a:solidFill>
                          <a:latin typeface="Arial"/>
                          <a:cs typeface="Arial"/>
                        </a:rPr>
                        <a:t>£0.9m adv</a:t>
                      </a:r>
                    </a:p>
                    <a:p>
                      <a:pPr lvl="0" algn="ctr">
                        <a:buNone/>
                      </a:pPr>
                      <a:r>
                        <a:rPr lang="en-GB" sz="1000" b="0" i="0" u="none" strike="noStrike" noProof="0"/>
                        <a:t>↓</a:t>
                      </a:r>
                      <a:endParaRPr lang="en-GB"/>
                    </a:p>
                  </a:txBody>
                  <a:tcPr anchor="ctr">
                    <a:solidFill>
                      <a:srgbClr val="FA7660"/>
                    </a:solidFill>
                  </a:tcPr>
                </a:tc>
                <a:tc>
                  <a:txBody>
                    <a:bodyPr/>
                    <a:lstStyle/>
                    <a:p>
                      <a:pPr lvl="0" algn="ctr">
                        <a:buNone/>
                      </a:pPr>
                      <a:r>
                        <a:rPr lang="en-GB" sz="1000" b="0">
                          <a:solidFill>
                            <a:srgbClr val="0D0D0D"/>
                          </a:solidFill>
                          <a:latin typeface="Arial"/>
                          <a:cs typeface="Arial"/>
                        </a:rPr>
                        <a:t>£0.1m</a:t>
                      </a:r>
                      <a:endParaRPr lang="en-US"/>
                    </a:p>
                    <a:p>
                      <a:pPr lvl="0" algn="ctr">
                        <a:buNone/>
                      </a:pPr>
                      <a:r>
                        <a:rPr lang="en-GB" sz="1000" b="0">
                          <a:solidFill>
                            <a:srgbClr val="0D0D0D"/>
                          </a:solidFill>
                          <a:latin typeface="Arial"/>
                          <a:cs typeface="Arial"/>
                        </a:rPr>
                        <a:t>fav</a:t>
                      </a:r>
                    </a:p>
                    <a:p>
                      <a:pPr lvl="0" algn="ctr">
                        <a:lnSpc>
                          <a:spcPct val="100000"/>
                        </a:lnSpc>
                        <a:spcBef>
                          <a:spcPts val="0"/>
                        </a:spcBef>
                        <a:spcAft>
                          <a:spcPts val="0"/>
                        </a:spcAft>
                        <a:buNone/>
                      </a:pPr>
                      <a:endParaRPr lang="en-GB" sz="1000" b="0" i="0" u="none" strike="noStrike" noProof="0">
                        <a:solidFill>
                          <a:srgbClr val="0D0D0D"/>
                        </a:solidFill>
                        <a:latin typeface="Arial"/>
                      </a:endParaRPr>
                    </a:p>
                  </a:txBody>
                  <a:tcPr anchor="ctr">
                    <a:solidFill>
                      <a:srgbClr val="92D050"/>
                    </a:solidFill>
                  </a:tcPr>
                </a:tc>
                <a:tc>
                  <a:txBody>
                    <a:bodyPr/>
                    <a:lstStyle/>
                    <a:p>
                      <a:pPr lvl="0" algn="ctr">
                        <a:buNone/>
                      </a:pPr>
                      <a:endParaRPr lang="en-GB" sz="1000" b="0">
                        <a:solidFill>
                          <a:srgbClr val="0D0D0D"/>
                        </a:solidFill>
                        <a:latin typeface="Arial"/>
                        <a:cs typeface="Arial"/>
                      </a:endParaRPr>
                    </a:p>
                    <a:p>
                      <a:pPr lvl="0" algn="ctr">
                        <a:buNone/>
                      </a:pPr>
                      <a:r>
                        <a:rPr lang="en-GB" sz="1000" b="0">
                          <a:solidFill>
                            <a:srgbClr val="0D0D0D"/>
                          </a:solidFill>
                          <a:latin typeface="Arial"/>
                          <a:cs typeface="Arial"/>
                        </a:rPr>
                        <a:t>£1.0m</a:t>
                      </a:r>
                      <a:endParaRPr lang="en-US"/>
                    </a:p>
                    <a:p>
                      <a:pPr lvl="0" algn="ctr">
                        <a:buNone/>
                      </a:pPr>
                      <a:r>
                        <a:rPr lang="en-GB" sz="1000" b="0">
                          <a:solidFill>
                            <a:srgbClr val="0D0D0D"/>
                          </a:solidFill>
                          <a:latin typeface="Arial"/>
                          <a:cs typeface="Arial"/>
                        </a:rPr>
                        <a:t>fav</a:t>
                      </a:r>
                    </a:p>
                    <a:p>
                      <a:pPr lvl="0" algn="ctr">
                        <a:lnSpc>
                          <a:spcPct val="100000"/>
                        </a:lnSpc>
                        <a:spcBef>
                          <a:spcPts val="0"/>
                        </a:spcBef>
                        <a:spcAft>
                          <a:spcPts val="0"/>
                        </a:spcAft>
                        <a:buNone/>
                      </a:pPr>
                      <a:r>
                        <a:rPr lang="en-GB" sz="1000" b="0" i="0" u="none" strike="noStrike" noProof="0"/>
                        <a:t>↑</a:t>
                      </a:r>
                      <a:endParaRPr lang="en-GB"/>
                    </a:p>
                    <a:p>
                      <a:pPr lvl="0" algn="ctr">
                        <a:lnSpc>
                          <a:spcPct val="100000"/>
                        </a:lnSpc>
                        <a:spcBef>
                          <a:spcPts val="0"/>
                        </a:spcBef>
                        <a:spcAft>
                          <a:spcPts val="0"/>
                        </a:spcAft>
                        <a:buNone/>
                      </a:pPr>
                      <a:endParaRPr lang="en-GB" sz="1000" b="0" i="0" u="none" strike="noStrike" noProof="0">
                        <a:solidFill>
                          <a:srgbClr val="0D0D0D"/>
                        </a:solidFill>
                        <a:latin typeface="Arial"/>
                      </a:endParaRPr>
                    </a:p>
                  </a:txBody>
                  <a:tcPr anchor="ctr">
                    <a:solidFill>
                      <a:srgbClr val="92D050"/>
                    </a:solidFill>
                  </a:tcPr>
                </a:tc>
                <a:tc>
                  <a:txBody>
                    <a:bodyPr/>
                    <a:lstStyle/>
                    <a:p>
                      <a:pPr marL="0" algn="ctr" defTabSz="914400" rtl="0" eaLnBrk="1" latinLnBrk="0" hangingPunct="1"/>
                      <a:r>
                        <a:rPr lang="en-GB" sz="1000" b="0" kern="1200">
                          <a:solidFill>
                            <a:srgbClr val="0D0D0D"/>
                          </a:solidFill>
                          <a:latin typeface="Arial"/>
                          <a:ea typeface="+mn-ea"/>
                          <a:cs typeface="Arial"/>
                        </a:rPr>
                        <a:t>£4.0m fav</a:t>
                      </a:r>
                    </a:p>
                  </a:txBody>
                  <a:tcPr anchor="ctr">
                    <a:solidFill>
                      <a:srgbClr val="92D050"/>
                    </a:solidFill>
                  </a:tcPr>
                </a:tc>
                <a:tc>
                  <a:txBody>
                    <a:bodyPr/>
                    <a:lstStyle/>
                    <a:p>
                      <a:pPr lvl="0" algn="ctr">
                        <a:lnSpc>
                          <a:spcPct val="100000"/>
                        </a:lnSpc>
                        <a:spcBef>
                          <a:spcPts val="0"/>
                        </a:spcBef>
                        <a:spcAft>
                          <a:spcPts val="0"/>
                        </a:spcAft>
                        <a:buNone/>
                      </a:pPr>
                      <a:endParaRPr lang="en-GB" sz="1600" b="0" i="0" u="none" strike="noStrike" kern="1200" cap="none" spc="0" normalizeH="0" baseline="0" noProof="0">
                        <a:ln>
                          <a:noFill/>
                        </a:ln>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kumimoji="0" lang="en-GB" sz="1600" b="1" i="0" u="none" strike="noStrike" kern="1200" cap="none" spc="0" normalizeH="0" baseline="0" noProof="0">
                        <a:ln>
                          <a:noFill/>
                        </a:ln>
                        <a:effectLst/>
                        <a:uLnTx/>
                        <a:uFillTx/>
                        <a:sym typeface="Wingdings" panose="05000000000000000000" pitchFamily="2" charset="2"/>
                      </a:endParaRPr>
                    </a:p>
                    <a:p>
                      <a:pPr marL="0" marR="0" lvl="0" indent="0" algn="ctr">
                        <a:lnSpc>
                          <a:spcPct val="100000"/>
                        </a:lnSpc>
                        <a:spcBef>
                          <a:spcPts val="0"/>
                        </a:spcBef>
                        <a:spcAft>
                          <a:spcPts val="0"/>
                        </a:spcAft>
                        <a:buNone/>
                      </a:pPr>
                      <a:endParaRPr lang="en-GB" sz="1600" b="1" i="0" u="none" strike="noStrike" noProof="0">
                        <a:highlight>
                          <a:srgbClr val="008000"/>
                        </a:highlight>
                      </a:endParaRPr>
                    </a:p>
                  </a:txBody>
                  <a:tcPr anchor="ctr">
                    <a:solidFill>
                      <a:schemeClr val="bg1"/>
                    </a:solidFill>
                  </a:tcPr>
                </a:tc>
                <a:extLst>
                  <a:ext uri="{0D108BD9-81ED-4DB2-BD59-A6C34878D82A}">
                    <a16:rowId xmlns:a16="http://schemas.microsoft.com/office/drawing/2014/main" val="3291333917"/>
                  </a:ext>
                </a:extLst>
              </a:tr>
              <a:tr h="515927">
                <a:tc>
                  <a:txBody>
                    <a:bodyPr/>
                    <a:lstStyle/>
                    <a:p>
                      <a:r>
                        <a:rPr lang="en-US" sz="1000" b="0">
                          <a:latin typeface="Arial"/>
                          <a:cs typeface="Arial"/>
                        </a:rPr>
                        <a:t>(3c) Cost Improvement Plan (CIP) delivery (YTD)</a:t>
                      </a:r>
                      <a:endParaRPr lang="en-GB" sz="1000" b="0">
                        <a:latin typeface="Arial" panose="020B0604020202020204" pitchFamily="34" charset="0"/>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a:ea typeface="+mn-ea"/>
                        <a:cs typeface="Arial"/>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marL="0" algn="ctr" defTabSz="914400" rtl="0" eaLnBrk="1" latinLnBrk="0" hangingPunct="1"/>
                      <a:endParaRPr lang="en-GB" sz="1000" b="0" kern="1200">
                        <a:solidFill>
                          <a:schemeClr val="tx1"/>
                        </a:solidFill>
                        <a:latin typeface="Arial" panose="020B0604020202020204" pitchFamily="34" charset="0"/>
                        <a:ea typeface="+mn-ea"/>
                        <a:cs typeface="Arial" panose="020B0604020202020204" pitchFamily="34" charset="0"/>
                      </a:endParaRPr>
                    </a:p>
                  </a:txBody>
                  <a:tcPr anchor="ctr"/>
                </a:tc>
                <a:tc>
                  <a:txBody>
                    <a:bodyPr/>
                    <a:lstStyle/>
                    <a:p>
                      <a:pPr algn="ctr"/>
                      <a:r>
                        <a:rPr lang="en-GB" sz="1000" b="0">
                          <a:solidFill>
                            <a:schemeClr val="tx1"/>
                          </a:solidFill>
                          <a:latin typeface="Arial"/>
                          <a:cs typeface="Arial"/>
                        </a:rPr>
                        <a:t>£2.7m adv</a:t>
                      </a:r>
                    </a:p>
                    <a:p>
                      <a:pPr lvl="0" algn="ctr">
                        <a:buNone/>
                      </a:pPr>
                      <a:endParaRPr lang="en-GB" sz="1000" b="0">
                        <a:solidFill>
                          <a:schemeClr val="tx1"/>
                        </a:solidFill>
                        <a:latin typeface="Arial"/>
                        <a:cs typeface="Arial"/>
                      </a:endParaRPr>
                    </a:p>
                  </a:txBody>
                  <a:tcPr anchor="ctr">
                    <a:solidFill>
                      <a:srgbClr val="FA76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FF0000"/>
                          </a:solidFill>
                          <a:latin typeface="Arial"/>
                          <a:ea typeface="Segoe UI Emoji"/>
                          <a:cs typeface="Arial"/>
                          <a:sym typeface="Wingdings" panose="05000000000000000000" pitchFamily="2" charset="2"/>
                        </a:rPr>
                        <a:t></a:t>
                      </a:r>
                      <a:endParaRPr lang="en-GB" sz="1600" b="0">
                        <a:solidFill>
                          <a:srgbClr val="FF0000"/>
                        </a:solidFill>
                        <a:latin typeface="Arial"/>
                        <a:ea typeface="Segoe UI Emoji"/>
                        <a:cs typeface="Arial"/>
                      </a:endParaRPr>
                    </a:p>
                  </a:txBody>
                  <a:tcPr anchor="ctr">
                    <a:solidFill>
                      <a:schemeClr val="accent5">
                        <a:lumMod val="20000"/>
                        <a:lumOff val="80000"/>
                      </a:schemeClr>
                    </a:solidFill>
                  </a:tcPr>
                </a:tc>
                <a:extLst>
                  <a:ext uri="{0D108BD9-81ED-4DB2-BD59-A6C34878D82A}">
                    <a16:rowId xmlns:a16="http://schemas.microsoft.com/office/drawing/2014/main" val="3920255297"/>
                  </a:ext>
                </a:extLst>
              </a:tr>
              <a:tr h="372614">
                <a:tc>
                  <a:txBody>
                    <a:bodyPr/>
                    <a:lstStyle/>
                    <a:p>
                      <a:r>
                        <a:rPr lang="en-GB" sz="1000" b="0">
                          <a:latin typeface="Arial"/>
                          <a:cs typeface="Arial"/>
                        </a:rPr>
                        <a:t>(3d) </a:t>
                      </a:r>
                      <a:r>
                        <a:rPr lang="en-US" sz="1000" b="1">
                          <a:latin typeface="Arial"/>
                          <a:cs typeface="Arial"/>
                        </a:rPr>
                        <a:t>95% </a:t>
                      </a:r>
                      <a:r>
                        <a:rPr lang="en-US" sz="1000" b="0">
                          <a:latin typeface="Arial"/>
                          <a:cs typeface="Arial"/>
                        </a:rPr>
                        <a:t>of estate to achieve condition B rating by 2025 (75% in 2021)</a:t>
                      </a:r>
                      <a:endParaRPr lang="en-GB" sz="1000" b="0">
                        <a:latin typeface="Arial"/>
                        <a:cs typeface="Arial"/>
                      </a:endParaRPr>
                    </a:p>
                  </a:txBody>
                  <a:tcPr anchor="ctr"/>
                </a:tc>
                <a:tc>
                  <a:txBody>
                    <a:bodyPr/>
                    <a:lstStyle/>
                    <a:p>
                      <a:pPr algn="ctr"/>
                      <a:endParaRPr lang="en-GB" sz="1000" b="0">
                        <a:solidFill>
                          <a:srgbClr val="FF0000"/>
                        </a:solidFill>
                        <a:latin typeface="Arial" panose="020B0604020202020204" pitchFamily="34" charset="0"/>
                        <a:cs typeface="Arial" panose="020B0604020202020204" pitchFamily="34" charset="0"/>
                      </a:endParaRPr>
                    </a:p>
                  </a:txBody>
                  <a:tcPr anchor="ctr"/>
                </a:tc>
                <a:tc>
                  <a:txBody>
                    <a:bodyPr/>
                    <a:lstStyle/>
                    <a:p>
                      <a:pPr algn="ctr"/>
                      <a:endParaRPr lang="en-GB" sz="1000" b="0">
                        <a:solidFill>
                          <a:srgbClr val="FF0000"/>
                        </a:solidFill>
                        <a:latin typeface="Arial" panose="020B0604020202020204" pitchFamily="34" charset="0"/>
                        <a:cs typeface="Arial" panose="020B0604020202020204" pitchFamily="34" charset="0"/>
                      </a:endParaRPr>
                    </a:p>
                  </a:txBody>
                  <a:tcPr anchor="ctr"/>
                </a:tc>
                <a:tc>
                  <a:txBody>
                    <a:bodyPr/>
                    <a:lstStyle/>
                    <a:p>
                      <a:pPr algn="ctr"/>
                      <a:endParaRPr lang="en-GB" sz="1000" b="0">
                        <a:solidFill>
                          <a:srgbClr val="FF0000"/>
                        </a:solidFill>
                        <a:latin typeface="Arial" panose="020B0604020202020204" pitchFamily="34" charset="0"/>
                        <a:cs typeface="Arial" panose="020B0604020202020204" pitchFamily="34" charset="0"/>
                      </a:endParaRPr>
                    </a:p>
                  </a:txBody>
                  <a:tcPr anchor="ctr"/>
                </a:tc>
                <a:tc>
                  <a:txBody>
                    <a:bodyPr/>
                    <a:lstStyle/>
                    <a:p>
                      <a:pPr algn="ctr"/>
                      <a:endParaRPr lang="en-GB" sz="1000" b="0">
                        <a:solidFill>
                          <a:srgbClr val="FF0000"/>
                        </a:solidFill>
                        <a:latin typeface="Arial" panose="020B0604020202020204" pitchFamily="34" charset="0"/>
                        <a:cs typeface="Arial" panose="020B0604020202020204" pitchFamily="34" charset="0"/>
                      </a:endParaRPr>
                    </a:p>
                  </a:txBody>
                  <a:tcPr anchor="ctr"/>
                </a:tc>
                <a:tc>
                  <a:txBody>
                    <a:bodyPr/>
                    <a:lstStyle/>
                    <a:p>
                      <a:pPr algn="ctr"/>
                      <a:endParaRPr lang="en-GB" sz="1000" b="0">
                        <a:solidFill>
                          <a:srgbClr val="FF0000"/>
                        </a:solidFill>
                        <a:latin typeface="Arial" panose="020B0604020202020204" pitchFamily="34" charset="0"/>
                        <a:cs typeface="Arial" panose="020B0604020202020204" pitchFamily="34" charset="0"/>
                      </a:endParaRPr>
                    </a:p>
                  </a:txBody>
                  <a:tcPr anchor="ctr"/>
                </a:tc>
                <a:tc>
                  <a:txBody>
                    <a:bodyPr/>
                    <a:lstStyle/>
                    <a:p>
                      <a:pPr algn="ctr"/>
                      <a:endParaRPr lang="en-GB" sz="1000" b="0">
                        <a:solidFill>
                          <a:srgbClr val="FF0000"/>
                        </a:solidFill>
                        <a:latin typeface="Arial" panose="020B0604020202020204" pitchFamily="34" charset="0"/>
                        <a:cs typeface="Arial" panose="020B0604020202020204" pitchFamily="34" charset="0"/>
                      </a:endParaRPr>
                    </a:p>
                  </a:txBody>
                  <a:tcPr anchor="ctr"/>
                </a:tc>
                <a:tc>
                  <a:txBody>
                    <a:bodyPr/>
                    <a:lstStyle/>
                    <a:p>
                      <a:pPr algn="ctr"/>
                      <a:endParaRPr lang="en-GB" sz="1000" b="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en-GB" sz="1000" b="0">
                          <a:solidFill>
                            <a:schemeClr val="tx1"/>
                          </a:solidFill>
                          <a:latin typeface="Arial"/>
                          <a:cs typeface="Arial"/>
                        </a:rPr>
                        <a:t>75%</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206508225"/>
                  </a:ext>
                </a:extLst>
              </a:tr>
              <a:tr h="515927">
                <a:tc>
                  <a:txBody>
                    <a:bodyPr/>
                    <a:lstStyle/>
                    <a:p>
                      <a:r>
                        <a:rPr lang="en-US" sz="1000" b="0">
                          <a:latin typeface="Arial"/>
                          <a:cs typeface="Arial"/>
                        </a:rPr>
                        <a:t>(3e) Delivery of estates related CO2 reduction target of 1623 </a:t>
                      </a:r>
                      <a:r>
                        <a:rPr lang="en-US" sz="1000" b="0" err="1">
                          <a:latin typeface="Arial"/>
                          <a:cs typeface="Arial"/>
                        </a:rPr>
                        <a:t>tonnes</a:t>
                      </a:r>
                      <a:r>
                        <a:rPr lang="en-US" sz="1000" b="0">
                          <a:latin typeface="Arial"/>
                          <a:cs typeface="Arial"/>
                        </a:rPr>
                        <a:t> by 2025 (</a:t>
                      </a:r>
                      <a:r>
                        <a:rPr lang="en-US" sz="1000" b="1">
                          <a:latin typeface="Arial"/>
                          <a:cs typeface="Arial"/>
                        </a:rPr>
                        <a:t>10,862 </a:t>
                      </a:r>
                      <a:r>
                        <a:rPr lang="en-US" sz="1000" b="0">
                          <a:latin typeface="Arial"/>
                          <a:cs typeface="Arial"/>
                        </a:rPr>
                        <a:t>in 2021)</a:t>
                      </a:r>
                      <a:endParaRPr lang="en-GB" sz="1000" b="0">
                        <a:latin typeface="Arial"/>
                        <a:cs typeface="Arial"/>
                      </a:endParaRPr>
                    </a:p>
                  </a:txBody>
                  <a:tcPr anchor="ct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endParaRPr lang="en-GB" sz="1000" b="0">
                        <a:latin typeface="Arial"/>
                        <a:cs typeface="Arial"/>
                      </a:endParaRPr>
                    </a:p>
                  </a:txBody>
                  <a:tcPr anchor="ctr">
                    <a:solidFill>
                      <a:schemeClr val="bg1">
                        <a:lumMod val="85000"/>
                      </a:schemeClr>
                    </a:solidFill>
                  </a:tcPr>
                </a:tc>
                <a:tc>
                  <a:txBody>
                    <a:bodyPr/>
                    <a:lstStyle/>
                    <a:p>
                      <a:pPr algn="ctr"/>
                      <a:endParaRPr lang="en-GB" sz="1000" b="0">
                        <a:latin typeface="Arial"/>
                        <a:cs typeface="Arial"/>
                      </a:endParaRP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marL="0" algn="ctr" defTabSz="914400" rtl="0" eaLnBrk="1" latinLnBrk="0" hangingPunct="1"/>
                      <a:r>
                        <a:rPr lang="en-GB" sz="1000" b="0" kern="1200">
                          <a:solidFill>
                            <a:schemeClr val="tx1"/>
                          </a:solidFill>
                          <a:latin typeface="Arial"/>
                          <a:ea typeface="+mn-ea"/>
                          <a:cs typeface="Arial"/>
                        </a:rPr>
                        <a:t>10,862 tonnes</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00B050"/>
                          </a:solidFill>
                          <a:latin typeface="Arial"/>
                          <a:ea typeface="Segoe UI Emoji"/>
                          <a:cs typeface="Arial"/>
                          <a:sym typeface="Wingdings" panose="05000000000000000000" pitchFamily="2" charset="2"/>
                        </a:rPr>
                        <a:t></a:t>
                      </a:r>
                      <a:endParaRPr lang="en-GB" sz="1600" b="0">
                        <a:solidFill>
                          <a:srgbClr val="00B050"/>
                        </a:solidFill>
                        <a:latin typeface="Arial"/>
                        <a:ea typeface="Segoe UI Emoji"/>
                        <a:cs typeface="Arial"/>
                      </a:endParaRPr>
                    </a:p>
                  </a:txBody>
                  <a:tcPr anchor="ctr">
                    <a:solidFill>
                      <a:schemeClr val="accent5">
                        <a:lumMod val="20000"/>
                        <a:lumOff val="80000"/>
                      </a:schemeClr>
                    </a:solidFill>
                  </a:tcPr>
                </a:tc>
                <a:extLst>
                  <a:ext uri="{0D108BD9-81ED-4DB2-BD59-A6C34878D82A}">
                    <a16:rowId xmlns:a16="http://schemas.microsoft.com/office/drawing/2014/main" val="2708422499"/>
                  </a:ext>
                </a:extLst>
              </a:tr>
              <a:tr h="515927">
                <a:tc>
                  <a:txBody>
                    <a:bodyPr/>
                    <a:lstStyle/>
                    <a:p>
                      <a:pPr algn="l"/>
                      <a:r>
                        <a:rPr lang="en-US" sz="1000" b="0" kern="1200">
                          <a:solidFill>
                            <a:schemeClr val="tx1"/>
                          </a:solidFill>
                          <a:latin typeface="Arial"/>
                          <a:ea typeface="+mn-ea"/>
                          <a:cs typeface="Arial"/>
                        </a:rPr>
                        <a:t>(3f) </a:t>
                      </a:r>
                      <a:r>
                        <a:rPr lang="en-US" sz="1000" b="1" kern="1200">
                          <a:solidFill>
                            <a:schemeClr val="tx1"/>
                          </a:solidFill>
                          <a:latin typeface="Arial"/>
                          <a:ea typeface="+mn-ea"/>
                          <a:cs typeface="Arial"/>
                        </a:rPr>
                        <a:t>Achievement of all 8 targeted measures </a:t>
                      </a:r>
                      <a:r>
                        <a:rPr lang="en-US" sz="1000" b="0" kern="1200">
                          <a:solidFill>
                            <a:schemeClr val="tx1"/>
                          </a:solidFill>
                          <a:latin typeface="Arial"/>
                          <a:ea typeface="+mn-ea"/>
                          <a:cs typeface="Arial"/>
                        </a:rPr>
                        <a:t>in the NHS Oversight Framework (see section 2 of this report)</a:t>
                      </a:r>
                      <a:endParaRPr lang="en-GB" sz="1000" b="0" kern="1200">
                        <a:solidFill>
                          <a:schemeClr val="tx1"/>
                        </a:solidFill>
                        <a:latin typeface="Arial"/>
                        <a:ea typeface="+mn-ea"/>
                        <a:cs typeface="Arial"/>
                      </a:endParaRPr>
                    </a:p>
                  </a:txBody>
                  <a:tcPr anchor="ctr">
                    <a:solidFill>
                      <a:schemeClr val="bg1"/>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endParaRPr lang="en-GB" sz="1000" b="0">
                        <a:latin typeface="Arial"/>
                        <a:cs typeface="Arial"/>
                      </a:endParaRPr>
                    </a:p>
                  </a:txBody>
                  <a:tcPr anchor="ctr">
                    <a:solidFill>
                      <a:schemeClr val="bg1">
                        <a:lumMod val="85000"/>
                      </a:schemeClr>
                    </a:solidFill>
                  </a:tcPr>
                </a:tc>
                <a:tc>
                  <a:txBody>
                    <a:bodyPr/>
                    <a:lstStyle/>
                    <a:p>
                      <a:pPr algn="ctr"/>
                      <a:endParaRPr lang="en-GB" sz="1000" b="0">
                        <a:latin typeface="Arial"/>
                        <a:cs typeface="Arial"/>
                      </a:endParaRPr>
                    </a:p>
                  </a:txBody>
                  <a:tcPr anchor="ctr">
                    <a:solidFill>
                      <a:schemeClr val="bg1">
                        <a:lumMod val="85000"/>
                      </a:schemeClr>
                    </a:solidFill>
                  </a:tcPr>
                </a:tc>
                <a:tc>
                  <a:txBody>
                    <a:bodyPr/>
                    <a:lstStyle/>
                    <a:p>
                      <a:pPr algn="ctr"/>
                      <a:r>
                        <a:rPr lang="en-GB" sz="1000" b="0">
                          <a:latin typeface="Arial"/>
                          <a:cs typeface="Arial"/>
                        </a:rPr>
                        <a:t>-</a:t>
                      </a:r>
                    </a:p>
                  </a:txBody>
                  <a:tcPr anchor="ctr">
                    <a:solidFill>
                      <a:schemeClr val="bg1">
                        <a:lumMod val="85000"/>
                      </a:schemeClr>
                    </a:solidFill>
                  </a:tcPr>
                </a:tc>
                <a:tc>
                  <a:txBody>
                    <a:bodyPr/>
                    <a:lstStyle/>
                    <a:p>
                      <a:pPr algn="ctr"/>
                      <a:r>
                        <a:rPr lang="en-GB" sz="1000" b="0">
                          <a:latin typeface="Arial"/>
                          <a:cs typeface="Arial"/>
                        </a:rPr>
                        <a:t>7/8 achieved</a:t>
                      </a:r>
                    </a:p>
                  </a:txBody>
                  <a:tcPr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0">
                        <a:solidFill>
                          <a:schemeClr val="accent6"/>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246101900"/>
                  </a:ext>
                </a:extLst>
              </a:tr>
            </a:tbl>
          </a:graphicData>
        </a:graphic>
      </p:graphicFrame>
      <p:graphicFrame>
        <p:nvGraphicFramePr>
          <p:cNvPr id="14" name="Table 5">
            <a:extLst>
              <a:ext uri="{FF2B5EF4-FFF2-40B4-BE49-F238E27FC236}">
                <a16:creationId xmlns:a16="http://schemas.microsoft.com/office/drawing/2014/main" id="{89DF47B7-1542-43F0-A3FA-E544C89F22CC}"/>
              </a:ext>
            </a:extLst>
          </p:cNvPr>
          <p:cNvGraphicFramePr>
            <a:graphicFrameLocks noGrp="1"/>
          </p:cNvGraphicFramePr>
          <p:nvPr>
            <p:extLst>
              <p:ext uri="{D42A27DB-BD31-4B8C-83A1-F6EECF244321}">
                <p14:modId xmlns:p14="http://schemas.microsoft.com/office/powerpoint/2010/main" val="1981185937"/>
              </p:ext>
            </p:extLst>
          </p:nvPr>
        </p:nvGraphicFramePr>
        <p:xfrm>
          <a:off x="220097" y="4810377"/>
          <a:ext cx="8638992" cy="1097280"/>
        </p:xfrm>
        <a:graphic>
          <a:graphicData uri="http://schemas.openxmlformats.org/drawingml/2006/table">
            <a:tbl>
              <a:tblPr firstRow="1" bandRow="1">
                <a:tableStyleId>{5FD0F851-EC5A-4D38-B0AD-8093EC10F338}</a:tableStyleId>
              </a:tblPr>
              <a:tblGrid>
                <a:gridCol w="8638992">
                  <a:extLst>
                    <a:ext uri="{9D8B030D-6E8A-4147-A177-3AD203B41FA5}">
                      <a16:colId xmlns:a16="http://schemas.microsoft.com/office/drawing/2014/main" val="978586781"/>
                    </a:ext>
                  </a:extLst>
                </a:gridCol>
              </a:tblGrid>
              <a:tr h="360078">
                <a:tc>
                  <a:txBody>
                    <a:bodyPr/>
                    <a:lstStyle/>
                    <a:p>
                      <a:r>
                        <a:rPr lang="en-GB" sz="1000" b="1" i="0" u="none">
                          <a:latin typeface="Arial"/>
                          <a:cs typeface="Arial"/>
                        </a:rPr>
                        <a:t>Executive Summary: </a:t>
                      </a:r>
                      <a:r>
                        <a:rPr lang="en-GB" sz="1000" b="0" i="0" u="none">
                          <a:latin typeface="Arial"/>
                          <a:cs typeface="Arial"/>
                        </a:rPr>
                        <a:t>Mike McEnaney, Director of Finance</a:t>
                      </a:r>
                    </a:p>
                    <a:p>
                      <a:r>
                        <a:rPr lang="en-GB" sz="1000" b="1" i="0" u="none">
                          <a:latin typeface="Arial"/>
                          <a:cs typeface="Arial"/>
                        </a:rPr>
                        <a:t>Narrative updated</a:t>
                      </a:r>
                      <a:r>
                        <a:rPr lang="en-GB" sz="1000" b="0" i="0" u="none">
                          <a:latin typeface="Arial"/>
                          <a:cs typeface="Arial"/>
                        </a:rPr>
                        <a:t>: end of February 2021</a:t>
                      </a:r>
                    </a:p>
                  </a:txBody>
                  <a:tcPr/>
                </a:tc>
                <a:extLst>
                  <a:ext uri="{0D108BD9-81ED-4DB2-BD59-A6C34878D82A}">
                    <a16:rowId xmlns:a16="http://schemas.microsoft.com/office/drawing/2014/main" val="711604409"/>
                  </a:ext>
                </a:extLst>
              </a:tr>
              <a:tr h="691836">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b="0" kern="1200">
                          <a:solidFill>
                            <a:schemeClr val="tx1"/>
                          </a:solidFill>
                          <a:effectLst/>
                          <a:latin typeface="Arial"/>
                          <a:ea typeface="+mn-ea"/>
                          <a:cs typeface="Arial"/>
                        </a:rPr>
                        <a:t>The working capital position is a positive £13.9m.  I&amp;E is £4.0m favourable to plan driven by investment slippage and u</a:t>
                      </a:r>
                      <a:r>
                        <a:rPr lang="en-GB" sz="1000" b="0" i="0" u="none" strike="noStrike" kern="1200" noProof="0">
                          <a:solidFill>
                            <a:schemeClr val="tx1"/>
                          </a:solidFill>
                          <a:effectLst/>
                          <a:latin typeface="Arial"/>
                        </a:rPr>
                        <a:t>nderspend against the Covid allocation and despite high level of </a:t>
                      </a:r>
                      <a:r>
                        <a:rPr lang="en-GB" sz="1000" b="0" kern="1200">
                          <a:solidFill>
                            <a:schemeClr val="tx1"/>
                          </a:solidFill>
                          <a:effectLst/>
                          <a:latin typeface="Arial"/>
                          <a:ea typeface="+mn-ea"/>
                          <a:cs typeface="Arial"/>
                        </a:rPr>
                        <a:t>agency and bank spend, particularly in the Oxon &amp; BSW MH directorate, and under-delivery on CIP. The CIP plan for the year is £4.7m with £1.3m to be delivered in H1 and £3.4m in H2. £1.7m has been delivered at month 11. This is £2.7m adverse to plan due to delays in implementation of agency savings as a result of Covid-19.</a:t>
                      </a: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3461309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3:  Sustainability – areas of underperformance</a:t>
            </a:r>
            <a:endParaRPr lang="en-GB" sz="825">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2704927208"/>
              </p:ext>
            </p:extLst>
          </p:nvPr>
        </p:nvGraphicFramePr>
        <p:xfrm>
          <a:off x="261863" y="587633"/>
          <a:ext cx="4238129" cy="647232"/>
        </p:xfrm>
        <a:graphic>
          <a:graphicData uri="http://schemas.openxmlformats.org/drawingml/2006/table">
            <a:tbl>
              <a:tblPr firstRow="1" bandRow="1">
                <a:tableStyleId>{5FD0F851-EC5A-4D38-B0AD-8093EC10F338}</a:tableStyleId>
              </a:tblPr>
              <a:tblGrid>
                <a:gridCol w="3374033">
                  <a:extLst>
                    <a:ext uri="{9D8B030D-6E8A-4147-A177-3AD203B41FA5}">
                      <a16:colId xmlns:a16="http://schemas.microsoft.com/office/drawing/2014/main" val="978586781"/>
                    </a:ext>
                  </a:extLst>
                </a:gridCol>
                <a:gridCol w="864096">
                  <a:extLst>
                    <a:ext uri="{9D8B030D-6E8A-4147-A177-3AD203B41FA5}">
                      <a16:colId xmlns:a16="http://schemas.microsoft.com/office/drawing/2014/main" val="3791762586"/>
                    </a:ext>
                  </a:extLst>
                </a:gridCol>
              </a:tblGrid>
              <a:tr h="206179">
                <a:tc>
                  <a:txBody>
                    <a:bodyPr/>
                    <a:lstStyle/>
                    <a:p>
                      <a:r>
                        <a:rPr lang="en-GB" sz="1000" b="0" i="0" u="none">
                          <a:latin typeface="Arial"/>
                          <a:cs typeface="Arial"/>
                        </a:rPr>
                        <a:t>Objective Key Result (OKR)</a:t>
                      </a:r>
                    </a:p>
                  </a:txBody>
                  <a:tcPr/>
                </a:tc>
                <a:tc>
                  <a:txBody>
                    <a:bodyPr/>
                    <a:lstStyle/>
                    <a:p>
                      <a:r>
                        <a:rPr lang="en-GB" sz="1000" b="0" u="none">
                          <a:latin typeface="Arial"/>
                          <a:cs typeface="Arial"/>
                        </a:rPr>
                        <a:t>Trust</a:t>
                      </a:r>
                      <a:endParaRPr lang="en-GB" sz="1000" b="0" i="0" u="none">
                        <a:latin typeface="Arial"/>
                        <a:cs typeface="Arial"/>
                      </a:endParaRPr>
                    </a:p>
                  </a:txBody>
                  <a:tcPr/>
                </a:tc>
                <a:extLst>
                  <a:ext uri="{0D108BD9-81ED-4DB2-BD59-A6C34878D82A}">
                    <a16:rowId xmlns:a16="http://schemas.microsoft.com/office/drawing/2014/main" val="711604409"/>
                  </a:ext>
                </a:extLst>
              </a:tr>
              <a:tr h="403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a:cs typeface="Arial"/>
                        </a:rPr>
                        <a:t>(3b) </a:t>
                      </a:r>
                      <a:r>
                        <a:rPr lang="en-US" sz="1000" b="1" err="1">
                          <a:latin typeface="Arial"/>
                          <a:cs typeface="Arial"/>
                        </a:rPr>
                        <a:t>Favourable</a:t>
                      </a:r>
                      <a:r>
                        <a:rPr lang="en-US" sz="1000" b="0">
                          <a:latin typeface="Arial"/>
                          <a:cs typeface="Arial"/>
                        </a:rPr>
                        <a:t> performance against financial plan</a:t>
                      </a:r>
                      <a:endParaRPr lang="en-GB" sz="1000" b="0" i="0" u="none" strike="noStrike" kern="1200" baseline="0">
                        <a:solidFill>
                          <a:sysClr val="windowText" lastClr="000000"/>
                        </a:solidFill>
                        <a:latin typeface="Arial"/>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solidFill>
                            <a:srgbClr val="0D0D0D"/>
                          </a:solidFill>
                          <a:latin typeface="Arial"/>
                          <a:cs typeface="Arial"/>
                        </a:rPr>
                        <a:t>£4.0m favourable</a:t>
                      </a:r>
                    </a:p>
                  </a:txBody>
                  <a:tcP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8" name="Table 5">
            <a:extLst>
              <a:ext uri="{FF2B5EF4-FFF2-40B4-BE49-F238E27FC236}">
                <a16:creationId xmlns:a16="http://schemas.microsoft.com/office/drawing/2014/main" id="{DDF63DCB-B13B-4524-AEC4-F086FE5A663D}"/>
              </a:ext>
            </a:extLst>
          </p:cNvPr>
          <p:cNvGraphicFramePr>
            <a:graphicFrameLocks noGrp="1"/>
          </p:cNvGraphicFramePr>
          <p:nvPr>
            <p:extLst>
              <p:ext uri="{D42A27DB-BD31-4B8C-83A1-F6EECF244321}">
                <p14:modId xmlns:p14="http://schemas.microsoft.com/office/powerpoint/2010/main" val="735119093"/>
              </p:ext>
            </p:extLst>
          </p:nvPr>
        </p:nvGraphicFramePr>
        <p:xfrm>
          <a:off x="4666468" y="580474"/>
          <a:ext cx="4195511" cy="660724"/>
        </p:xfrm>
        <a:graphic>
          <a:graphicData uri="http://schemas.openxmlformats.org/drawingml/2006/table">
            <a:tbl>
              <a:tblPr firstRow="1" bandRow="1">
                <a:tableStyleId>{5FD0F851-EC5A-4D38-B0AD-8093EC10F338}</a:tableStyleId>
              </a:tblPr>
              <a:tblGrid>
                <a:gridCol w="3328109">
                  <a:extLst>
                    <a:ext uri="{9D8B030D-6E8A-4147-A177-3AD203B41FA5}">
                      <a16:colId xmlns:a16="http://schemas.microsoft.com/office/drawing/2014/main" val="978586781"/>
                    </a:ext>
                  </a:extLst>
                </a:gridCol>
                <a:gridCol w="867402">
                  <a:extLst>
                    <a:ext uri="{9D8B030D-6E8A-4147-A177-3AD203B41FA5}">
                      <a16:colId xmlns:a16="http://schemas.microsoft.com/office/drawing/2014/main" val="3791762586"/>
                    </a:ext>
                  </a:extLst>
                </a:gridCol>
              </a:tblGrid>
              <a:tr h="237508">
                <a:tc>
                  <a:txBody>
                    <a:bodyPr/>
                    <a:lstStyle/>
                    <a:p>
                      <a:r>
                        <a:rPr lang="en-GB" sz="1000" b="0" i="0" u="none">
                          <a:latin typeface="Arial"/>
                          <a:cs typeface="Arial"/>
                        </a:rPr>
                        <a:t>Objective Key Result (OKR)</a:t>
                      </a:r>
                    </a:p>
                  </a:txBody>
                  <a:tcPr/>
                </a:tc>
                <a:tc>
                  <a:txBody>
                    <a:bodyPr/>
                    <a:lstStyle/>
                    <a:p>
                      <a:r>
                        <a:rPr lang="en-GB" sz="1000" b="0" u="none">
                          <a:latin typeface="Arial"/>
                          <a:cs typeface="Arial"/>
                        </a:rPr>
                        <a:t>Trust</a:t>
                      </a:r>
                      <a:endParaRPr lang="en-GB" sz="1000" b="0" i="0" u="none">
                        <a:latin typeface="Arial"/>
                        <a:cs typeface="Arial"/>
                      </a:endParaRPr>
                    </a:p>
                  </a:txBody>
                  <a:tcPr/>
                </a:tc>
                <a:extLst>
                  <a:ext uri="{0D108BD9-81ED-4DB2-BD59-A6C34878D82A}">
                    <a16:rowId xmlns:a16="http://schemas.microsoft.com/office/drawing/2014/main" val="711604409"/>
                  </a:ext>
                </a:extLst>
              </a:tr>
              <a:tr h="416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a:latin typeface="Arial"/>
                          <a:cs typeface="Arial"/>
                        </a:rPr>
                        <a:t>(3c) </a:t>
                      </a:r>
                      <a:r>
                        <a:rPr lang="en-US" sz="1000" b="0">
                          <a:latin typeface="Arial"/>
                          <a:cs typeface="Arial"/>
                        </a:rPr>
                        <a:t>Cost Improvement Plan (CIP) Delivery</a:t>
                      </a:r>
                      <a:endParaRPr lang="en-GB" sz="1000" b="0" i="0" u="none" strike="noStrike" kern="1200" baseline="0">
                        <a:solidFill>
                          <a:sysClr val="windowText" lastClr="000000"/>
                        </a:solidFill>
                        <a:latin typeface="Arial"/>
                        <a:ea typeface="+mn-ea"/>
                        <a:cs typeface="Aria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a:solidFill>
                            <a:srgbClr val="0D0D0D"/>
                          </a:solidFill>
                          <a:latin typeface="Arial"/>
                          <a:cs typeface="Arial"/>
                        </a:rPr>
                        <a:t>£2.7m adverse</a:t>
                      </a:r>
                    </a:p>
                  </a:txBody>
                  <a:tcPr>
                    <a:solidFill>
                      <a:srgbClr val="FF0000">
                        <a:alpha val="20000"/>
                      </a:srgbClr>
                    </a:solidFill>
                  </a:tcPr>
                </a:tc>
                <a:extLst>
                  <a:ext uri="{0D108BD9-81ED-4DB2-BD59-A6C34878D82A}">
                    <a16:rowId xmlns:a16="http://schemas.microsoft.com/office/drawing/2014/main" val="246101900"/>
                  </a:ext>
                </a:extLst>
              </a:tr>
            </a:tbl>
          </a:graphicData>
        </a:graphic>
      </p:graphicFrame>
      <p:graphicFrame>
        <p:nvGraphicFramePr>
          <p:cNvPr id="11" name="Table 5">
            <a:extLst>
              <a:ext uri="{FF2B5EF4-FFF2-40B4-BE49-F238E27FC236}">
                <a16:creationId xmlns:a16="http://schemas.microsoft.com/office/drawing/2014/main" id="{8D1787D5-3910-42AC-BABF-6F3C1EB244EC}"/>
              </a:ext>
            </a:extLst>
          </p:cNvPr>
          <p:cNvGraphicFramePr>
            <a:graphicFrameLocks noGrp="1"/>
          </p:cNvGraphicFramePr>
          <p:nvPr>
            <p:extLst>
              <p:ext uri="{D42A27DB-BD31-4B8C-83A1-F6EECF244321}">
                <p14:modId xmlns:p14="http://schemas.microsoft.com/office/powerpoint/2010/main" val="1495044850"/>
              </p:ext>
            </p:extLst>
          </p:nvPr>
        </p:nvGraphicFramePr>
        <p:xfrm>
          <a:off x="4668771" y="3111187"/>
          <a:ext cx="4193208" cy="2773680"/>
        </p:xfrm>
        <a:graphic>
          <a:graphicData uri="http://schemas.openxmlformats.org/drawingml/2006/table">
            <a:tbl>
              <a:tblPr firstRow="1" bandRow="1">
                <a:tableStyleId>{5FD0F851-EC5A-4D38-B0AD-8093EC10F338}</a:tableStyleId>
              </a:tblPr>
              <a:tblGrid>
                <a:gridCol w="4193208">
                  <a:extLst>
                    <a:ext uri="{9D8B030D-6E8A-4147-A177-3AD203B41FA5}">
                      <a16:colId xmlns:a16="http://schemas.microsoft.com/office/drawing/2014/main" val="1178387086"/>
                    </a:ext>
                  </a:extLst>
                </a:gridCol>
              </a:tblGrid>
              <a:tr h="390098">
                <a:tc>
                  <a:txBody>
                    <a:bodyPr/>
                    <a:lstStyle/>
                    <a:p>
                      <a:r>
                        <a:rPr lang="en-GB" sz="1000" b="1" u="none">
                          <a:latin typeface="Arial"/>
                          <a:cs typeface="Arial"/>
                        </a:rPr>
                        <a:t>Executive Director commentary: </a:t>
                      </a:r>
                      <a:endParaRPr lang="en-GB" sz="1000" b="1" u="none">
                        <a:latin typeface="Arial" panose="020B0604020202020204" pitchFamily="34" charset="0"/>
                        <a:cs typeface="Arial" panose="020B0604020202020204" pitchFamily="34" charset="0"/>
                      </a:endParaRPr>
                    </a:p>
                    <a:p>
                      <a:r>
                        <a:rPr lang="en-GB" sz="1000" b="0" u="none">
                          <a:latin typeface="Arial"/>
                          <a:cs typeface="Arial"/>
                        </a:rPr>
                        <a:t>Mike McEnaney, Director of Finance</a:t>
                      </a:r>
                      <a:endParaRPr lang="en-GB" sz="1000" b="0" i="0" u="none">
                        <a:latin typeface="Arial"/>
                        <a:cs typeface="Arial"/>
                      </a:endParaRPr>
                    </a:p>
                  </a:txBody>
                  <a:tcPr/>
                </a:tc>
                <a:extLst>
                  <a:ext uri="{0D108BD9-81ED-4DB2-BD59-A6C34878D82A}">
                    <a16:rowId xmlns:a16="http://schemas.microsoft.com/office/drawing/2014/main" val="711604409"/>
                  </a:ext>
                </a:extLst>
              </a:tr>
              <a:tr h="223118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a:solidFill>
                            <a:srgbClr val="0D0D0D"/>
                          </a:solidFill>
                          <a:effectLst/>
                          <a:latin typeface="Arial"/>
                          <a:ea typeface="+mn-ea"/>
                          <a:cs typeface="Arial"/>
                        </a:rPr>
                        <a:t>The risk or issue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a:solidFill>
                            <a:schemeClr val="tx1"/>
                          </a:solidFill>
                          <a:effectLst/>
                          <a:latin typeface="Arial"/>
                          <a:ea typeface="+mn-ea"/>
                          <a:cs typeface="Arial"/>
                        </a:rPr>
                        <a:t>CIP Performance against plan is £2.7m adverse at month 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a:solidFill>
                          <a:srgbClr val="FF0000"/>
                        </a:solidFill>
                        <a:effectLst/>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a:solidFill>
                            <a:schemeClr val="tx1"/>
                          </a:solidFill>
                          <a:effectLst/>
                          <a:latin typeface="Arial"/>
                          <a:ea typeface="+mn-ea"/>
                          <a:cs typeface="Arial"/>
                        </a:rPr>
                        <a:t>The cause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a:solidFill>
                            <a:schemeClr val="tx1"/>
                          </a:solidFill>
                          <a:effectLst/>
                          <a:latin typeface="Arial"/>
                          <a:ea typeface="+mn-ea"/>
                          <a:cs typeface="Arial"/>
                        </a:rPr>
                        <a:t>Engagement with the CIP Programme and the main scheme of reducing agency have been delayed due to Covid-19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a:solidFill>
                          <a:srgbClr val="FF0000"/>
                        </a:solidFill>
                        <a:effectLst/>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a:solidFill>
                            <a:schemeClr val="tx1"/>
                          </a:solidFill>
                          <a:effectLst/>
                          <a:latin typeface="Arial"/>
                          <a:ea typeface="+mn-ea"/>
                          <a:cs typeface="Arial"/>
                        </a:rPr>
                        <a:t>The plan or mitigation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kern="1200">
                          <a:solidFill>
                            <a:schemeClr val="tx1"/>
                          </a:solidFill>
                          <a:effectLst/>
                          <a:latin typeface="Arial"/>
                          <a:ea typeface="+mn-ea"/>
                          <a:cs typeface="Arial"/>
                        </a:rPr>
                        <a:t>International Recruitment programme and other plans as part of the Improving Quality, Reducing Agency programme to reduce agency spend.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kern="1200">
                          <a:solidFill>
                            <a:schemeClr val="tx1"/>
                          </a:solidFill>
                          <a:effectLst/>
                          <a:latin typeface="Arial"/>
                          <a:ea typeface="+mn-ea"/>
                          <a:cs typeface="Arial"/>
                        </a:rPr>
                        <a:t>Further engagement required for additional schemes to meet the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kern="1200">
                        <a:solidFill>
                          <a:srgbClr val="0D0D0D"/>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kern="1200">
                        <a:solidFill>
                          <a:srgbClr val="0D0D0D"/>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b="0" kern="1200">
                        <a:solidFill>
                          <a:srgbClr val="0D0D0D"/>
                        </a:solidFill>
                        <a:effectLst/>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4" name="Table 5">
            <a:extLst>
              <a:ext uri="{FF2B5EF4-FFF2-40B4-BE49-F238E27FC236}">
                <a16:creationId xmlns:a16="http://schemas.microsoft.com/office/drawing/2014/main" id="{C11CADF9-A031-4C38-9325-5CC250FBB51F}"/>
              </a:ext>
            </a:extLst>
          </p:cNvPr>
          <p:cNvGraphicFramePr>
            <a:graphicFrameLocks noGrp="1"/>
          </p:cNvGraphicFramePr>
          <p:nvPr>
            <p:extLst>
              <p:ext uri="{D42A27DB-BD31-4B8C-83A1-F6EECF244321}">
                <p14:modId xmlns:p14="http://schemas.microsoft.com/office/powerpoint/2010/main" val="2227280311"/>
              </p:ext>
            </p:extLst>
          </p:nvPr>
        </p:nvGraphicFramePr>
        <p:xfrm>
          <a:off x="261863" y="3111187"/>
          <a:ext cx="4215668" cy="2773680"/>
        </p:xfrm>
        <a:graphic>
          <a:graphicData uri="http://schemas.openxmlformats.org/drawingml/2006/table">
            <a:tbl>
              <a:tblPr firstRow="1" bandRow="1">
                <a:tableStyleId>{5FD0F851-EC5A-4D38-B0AD-8093EC10F338}</a:tableStyleId>
              </a:tblPr>
              <a:tblGrid>
                <a:gridCol w="4215668">
                  <a:extLst>
                    <a:ext uri="{9D8B030D-6E8A-4147-A177-3AD203B41FA5}">
                      <a16:colId xmlns:a16="http://schemas.microsoft.com/office/drawing/2014/main" val="1178387086"/>
                    </a:ext>
                  </a:extLst>
                </a:gridCol>
              </a:tblGrid>
              <a:tr h="378530">
                <a:tc>
                  <a:txBody>
                    <a:bodyPr/>
                    <a:lstStyle/>
                    <a:p>
                      <a:r>
                        <a:rPr lang="en-GB" sz="1000" b="1" u="none">
                          <a:latin typeface="Arial"/>
                          <a:cs typeface="Arial"/>
                        </a:rPr>
                        <a:t>Executive Director commentary: </a:t>
                      </a:r>
                      <a:endParaRPr lang="en-GB" sz="1000" b="1" u="none">
                        <a:latin typeface="Arial" panose="020B0604020202020204" pitchFamily="34" charset="0"/>
                        <a:cs typeface="Arial" panose="020B0604020202020204" pitchFamily="34" charset="0"/>
                      </a:endParaRPr>
                    </a:p>
                    <a:p>
                      <a:r>
                        <a:rPr lang="en-GB" sz="1000" b="0" u="none">
                          <a:latin typeface="Arial"/>
                          <a:cs typeface="Arial"/>
                        </a:rPr>
                        <a:t>Mike McEnaney, Director of Finance</a:t>
                      </a:r>
                      <a:endParaRPr lang="en-GB" sz="1000" b="0" i="0" u="none">
                        <a:latin typeface="Arial"/>
                        <a:cs typeface="Arial"/>
                      </a:endParaRPr>
                    </a:p>
                  </a:txBody>
                  <a:tcPr/>
                </a:tc>
                <a:extLst>
                  <a:ext uri="{0D108BD9-81ED-4DB2-BD59-A6C34878D82A}">
                    <a16:rowId xmlns:a16="http://schemas.microsoft.com/office/drawing/2014/main" val="711604409"/>
                  </a:ext>
                </a:extLst>
              </a:tr>
              <a:tr h="17980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a:solidFill>
                            <a:srgbClr val="0D0D0D"/>
                          </a:solidFill>
                          <a:effectLst/>
                          <a:latin typeface="Arial"/>
                          <a:ea typeface="+mn-ea"/>
                          <a:cs typeface="Arial"/>
                        </a:rPr>
                        <a:t>The risk or issue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kern="1200">
                          <a:solidFill>
                            <a:srgbClr val="0D0D0D"/>
                          </a:solidFill>
                          <a:effectLst/>
                          <a:latin typeface="Arial"/>
                          <a:ea typeface="+mn-ea"/>
                          <a:cs typeface="Arial"/>
                        </a:rPr>
                        <a:t>Financial performance against plan is £4.0m favourable at month 11.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a:solidFill>
                            <a:srgbClr val="0D0D0D"/>
                          </a:solidFill>
                          <a:effectLst/>
                          <a:latin typeface="Arial"/>
                          <a:ea typeface="+mn-ea"/>
                          <a:cs typeface="Arial"/>
                        </a:rPr>
                        <a:t>The cause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1000" kern="1200">
                          <a:solidFill>
                            <a:srgbClr val="0D0D0D"/>
                          </a:solidFill>
                          <a:effectLst/>
                          <a:latin typeface="Arial"/>
                          <a:ea typeface="+mn-ea"/>
                          <a:cs typeface="Arial"/>
                        </a:rPr>
                        <a:t>Overspends in Community, Specialised and Oxon &amp; BSW MH directorates and under-delivery of CIP offset by slippage on investment plans.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a:solidFill>
                            <a:srgbClr val="0D0D0D"/>
                          </a:solidFill>
                          <a:effectLst/>
                          <a:latin typeface="Arial"/>
                          <a:ea typeface="+mn-ea"/>
                          <a:cs typeface="Arial"/>
                        </a:rPr>
                        <a:t>The plan or mitigation</a:t>
                      </a:r>
                    </a:p>
                    <a:p>
                      <a:pPr marL="0" marR="0" lvl="0" indent="0" algn="l">
                        <a:lnSpc>
                          <a:spcPct val="100000"/>
                        </a:lnSpc>
                        <a:spcBef>
                          <a:spcPts val="0"/>
                        </a:spcBef>
                        <a:spcAft>
                          <a:spcPts val="0"/>
                        </a:spcAft>
                        <a:buNone/>
                      </a:pPr>
                      <a:r>
                        <a:rPr lang="en-GB" sz="1000" b="0" i="0" u="none" strike="noStrike" kern="1200" noProof="0">
                          <a:solidFill>
                            <a:srgbClr val="0D0D0D"/>
                          </a:solidFill>
                          <a:effectLst/>
                          <a:latin typeface="Arial"/>
                        </a:rPr>
                        <a:t>Plans and budgets have now been agreed for new mental health investment funding for FY22 and slippage on these investments have contributed to the favourable position.  In FY23 slippage is anticipated to be much less so the reliance on the T</a:t>
                      </a:r>
                      <a:r>
                        <a:rPr lang="en-GB" sz="1000" kern="1200">
                          <a:solidFill>
                            <a:srgbClr val="0D0D0D"/>
                          </a:solidFill>
                          <a:effectLst/>
                          <a:latin typeface="Arial"/>
                          <a:ea typeface="+mn-ea"/>
                          <a:cs typeface="Arial"/>
                        </a:rPr>
                        <a:t>rust’s programme to improve quality, reduce agency and CIP will be crucial to delivering the FY23 plan.  Finance continue to work with directorates to understand costs drivers and how they are used to keep spend in line with budget and develop CIP.</a:t>
                      </a: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2" name="Chart 11">
            <a:extLst>
              <a:ext uri="{FF2B5EF4-FFF2-40B4-BE49-F238E27FC236}">
                <a16:creationId xmlns:a16="http://schemas.microsoft.com/office/drawing/2014/main" id="{8930D62E-00D0-45B4-A73D-CC64D2276663}"/>
              </a:ext>
              <a:ext uri="{147F2762-F138-4A5C-976F-8EAC2B608ADB}">
                <a16:predDERef xmlns:a16="http://schemas.microsoft.com/office/drawing/2014/main" pred="{179B3BE1-5058-4CC7-ADB7-1EB65781D3CF}"/>
              </a:ext>
            </a:extLst>
          </p:cNvPr>
          <p:cNvGraphicFramePr>
            <a:graphicFrameLocks/>
          </p:cNvGraphicFramePr>
          <p:nvPr>
            <p:extLst>
              <p:ext uri="{D42A27DB-BD31-4B8C-83A1-F6EECF244321}">
                <p14:modId xmlns:p14="http://schemas.microsoft.com/office/powerpoint/2010/main" val="2782190134"/>
              </p:ext>
            </p:extLst>
          </p:nvPr>
        </p:nvGraphicFramePr>
        <p:xfrm>
          <a:off x="4700589" y="1234865"/>
          <a:ext cx="4171076" cy="18763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A70DEFF5-6D57-477E-8831-9E81F386D560}"/>
              </a:ext>
              <a:ext uri="{147F2762-F138-4A5C-976F-8EAC2B608ADB}">
                <a16:predDERef xmlns:a16="http://schemas.microsoft.com/office/drawing/2014/main" pred="{E55CA69A-1F1F-485C-9EA3-E174D250702A}"/>
              </a:ext>
            </a:extLst>
          </p:cNvPr>
          <p:cNvGraphicFramePr>
            <a:graphicFrameLocks/>
          </p:cNvGraphicFramePr>
          <p:nvPr>
            <p:extLst>
              <p:ext uri="{D42A27DB-BD31-4B8C-83A1-F6EECF244321}">
                <p14:modId xmlns:p14="http://schemas.microsoft.com/office/powerpoint/2010/main" val="2764076614"/>
              </p:ext>
            </p:extLst>
          </p:nvPr>
        </p:nvGraphicFramePr>
        <p:xfrm>
          <a:off x="272335" y="1234865"/>
          <a:ext cx="4171078" cy="18763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0976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331640" y="1521938"/>
            <a:ext cx="4590510" cy="260096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350" b="1">
                <a:solidFill>
                  <a:schemeClr val="bg1"/>
                </a:solidFill>
                <a:latin typeface="Arial" panose="020B0604020202020204" pitchFamily="34" charset="0"/>
                <a:ea typeface="Calibri" panose="020F0502020204030204" pitchFamily="34" charset="0"/>
                <a:cs typeface="Times New Roman" panose="02020603050405020304" pitchFamily="18" charset="0"/>
              </a:rPr>
              <a:t>Section 2: </a:t>
            </a:r>
          </a:p>
          <a:p>
            <a:r>
              <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rPr>
              <a:t>Trust Headlines;</a:t>
            </a:r>
          </a:p>
          <a:p>
            <a:endPar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endParaRPr>
          </a:p>
          <a:p>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Key risks, issues and highlights from Executive Managing Directors</a:t>
            </a:r>
          </a:p>
          <a:p>
            <a:pPr>
              <a:lnSpc>
                <a:spcPct val="107000"/>
              </a:lnSpc>
              <a:spcAft>
                <a:spcPts val="600"/>
              </a:spcAft>
            </a:pPr>
            <a:r>
              <a:rPr lang="en-GB" sz="1050" b="1">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23428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3759498387"/>
              </p:ext>
            </p:extLst>
          </p:nvPr>
        </p:nvGraphicFramePr>
        <p:xfrm>
          <a:off x="251304" y="3322241"/>
          <a:ext cx="4238129" cy="2636004"/>
        </p:xfrm>
        <a:graphic>
          <a:graphicData uri="http://schemas.openxmlformats.org/drawingml/2006/table">
            <a:tbl>
              <a:tblPr firstRow="1" bandRow="1">
                <a:tableStyleId>{5FD0F851-EC5A-4D38-B0AD-8093EC10F338}</a:tableStyleId>
              </a:tblPr>
              <a:tblGrid>
                <a:gridCol w="4238129">
                  <a:extLst>
                    <a:ext uri="{9D8B030D-6E8A-4147-A177-3AD203B41FA5}">
                      <a16:colId xmlns:a16="http://schemas.microsoft.com/office/drawing/2014/main" val="1178387086"/>
                    </a:ext>
                  </a:extLst>
                </a:gridCol>
              </a:tblGrid>
              <a:tr h="375702">
                <a:tc>
                  <a:txBody>
                    <a:bodyPr/>
                    <a:lstStyle/>
                    <a:p>
                      <a:r>
                        <a:rPr lang="en-GB" sz="1000" b="1" u="none">
                          <a:latin typeface="Arial" panose="020B0604020202020204" pitchFamily="34" charset="0"/>
                          <a:cs typeface="Arial" panose="020B0604020202020204" pitchFamily="34" charset="0"/>
                        </a:rPr>
                        <a:t>Executive Director commentary: </a:t>
                      </a:r>
                    </a:p>
                    <a:p>
                      <a:r>
                        <a:rPr lang="en-GB" sz="1000" b="0" u="none">
                          <a:latin typeface="Arial" panose="020B0604020202020204" pitchFamily="34" charset="0"/>
                          <a:cs typeface="Arial" panose="020B0604020202020204" pitchFamily="34" charset="0"/>
                        </a:rPr>
                        <a:t>Martyn Ward – Executive Director: Digital &amp; Transformation</a:t>
                      </a:r>
                      <a:endParaRPr lang="en-GB" sz="1000" b="0" i="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1604409"/>
                  </a:ext>
                </a:extLst>
              </a:tr>
              <a:tr h="22397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risk or issue</a:t>
                      </a: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It has now been several years since the Trust completed a condition rating survey and it is likely that a number of buildings that were previously classified as rating B are now at rating 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1">
                          <a:latin typeface="Arial" panose="020B0604020202020204" pitchFamily="34" charset="0"/>
                          <a:ea typeface="Calibri" panose="020F0502020204030204" pitchFamily="34" charset="0"/>
                          <a:cs typeface="Arial" panose="020B0604020202020204" pitchFamily="34" charset="0"/>
                        </a:rPr>
                        <a:t>The cause</a:t>
                      </a:r>
                    </a:p>
                    <a:p>
                      <a:pPr marL="0" marR="0" lvl="0" indent="0" algn="l">
                        <a:lnSpc>
                          <a:spcPct val="100000"/>
                        </a:lnSpc>
                        <a:spcBef>
                          <a:spcPts val="0"/>
                        </a:spcBef>
                        <a:spcAft>
                          <a:spcPts val="0"/>
                        </a:spcAft>
                        <a:buNone/>
                      </a:pPr>
                      <a:r>
                        <a:rPr lang="en-US" altLang="en-US" sz="1000">
                          <a:latin typeface="Arial" panose="020B0604020202020204" pitchFamily="34" charset="0"/>
                          <a:cs typeface="Arial" panose="020B0604020202020204" pitchFamily="34" charset="0"/>
                        </a:rPr>
                        <a:t>Lack of investment.  In recent years the operational capital budget has been reduced by substantial amounts due to the Trust's financial position.   This, along with difficulties maintaining sites during COVID has resulted in a backlog/</a:t>
                      </a:r>
                      <a:r>
                        <a:rPr lang="en-US" altLang="en-US" sz="1000" err="1">
                          <a:latin typeface="Arial" panose="020B0604020202020204" pitchFamily="34" charset="0"/>
                          <a:cs typeface="Arial" panose="020B0604020202020204" pitchFamily="34" charset="0"/>
                        </a:rPr>
                        <a:t>shorfall</a:t>
                      </a:r>
                      <a:r>
                        <a:rPr lang="en-US" altLang="en-US" sz="1000">
                          <a:latin typeface="Arial" panose="020B0604020202020204" pitchFamily="34" charset="0"/>
                          <a:cs typeface="Arial" panose="020B0604020202020204" pitchFamily="34" charset="0"/>
                        </a:rPr>
                        <a:t> of maintenance and repair.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a:latin typeface="Arial" panose="020B0604020202020204" pitchFamily="34" charset="0"/>
                        <a:ea typeface="Calibri" panose="020F050202020403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altLang="en-US" sz="1000" b="1">
                          <a:latin typeface="Arial" panose="020B0604020202020204" pitchFamily="34" charset="0"/>
                          <a:ea typeface="Calibri" panose="020F0502020204030204" pitchFamily="34" charset="0"/>
                          <a:cs typeface="Arial" panose="020B0604020202020204" pitchFamily="34" charset="0"/>
                        </a:rPr>
                        <a:t>What is the plan or mitigation?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anose="020B0604020202020204" pitchFamily="34" charset="0"/>
                          <a:ea typeface="Calibri" panose="020F0502020204030204" pitchFamily="34" charset="0"/>
                          <a:cs typeface="Arial" panose="020B0604020202020204" pitchFamily="34" charset="0"/>
                        </a:rPr>
                        <a:t>Work is now underway to carry out a six facet survey and this indicator will be updated once that work is complete.</a:t>
                      </a:r>
                      <a:endParaRPr lang="en-US" altLang="en-US" sz="900">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813360412"/>
                  </a:ext>
                </a:extLst>
              </a:tr>
            </a:tbl>
          </a:graphicData>
        </a:graphic>
      </p:graphicFrame>
      <p:graphicFrame>
        <p:nvGraphicFramePr>
          <p:cNvPr id="10" name="Table 5">
            <a:extLst>
              <a:ext uri="{FF2B5EF4-FFF2-40B4-BE49-F238E27FC236}">
                <a16:creationId xmlns:a16="http://schemas.microsoft.com/office/drawing/2014/main" id="{B6A73E65-0524-4294-8FEF-747B79057CCB}"/>
              </a:ext>
            </a:extLst>
          </p:cNvPr>
          <p:cNvGraphicFramePr>
            <a:graphicFrameLocks noGrp="1"/>
          </p:cNvGraphicFramePr>
          <p:nvPr>
            <p:extLst>
              <p:ext uri="{D42A27DB-BD31-4B8C-83A1-F6EECF244321}">
                <p14:modId xmlns:p14="http://schemas.microsoft.com/office/powerpoint/2010/main" val="465070013"/>
              </p:ext>
            </p:extLst>
          </p:nvPr>
        </p:nvGraphicFramePr>
        <p:xfrm>
          <a:off x="251305" y="680324"/>
          <a:ext cx="4238129" cy="640080"/>
        </p:xfrm>
        <a:graphic>
          <a:graphicData uri="http://schemas.openxmlformats.org/drawingml/2006/table">
            <a:tbl>
              <a:tblPr firstRow="1" bandRow="1">
                <a:tableStyleId>{5FD0F851-EC5A-4D38-B0AD-8093EC10F338}</a:tableStyleId>
              </a:tblPr>
              <a:tblGrid>
                <a:gridCol w="3048076">
                  <a:extLst>
                    <a:ext uri="{9D8B030D-6E8A-4147-A177-3AD203B41FA5}">
                      <a16:colId xmlns:a16="http://schemas.microsoft.com/office/drawing/2014/main" val="978586781"/>
                    </a:ext>
                  </a:extLst>
                </a:gridCol>
                <a:gridCol w="584462">
                  <a:extLst>
                    <a:ext uri="{9D8B030D-6E8A-4147-A177-3AD203B41FA5}">
                      <a16:colId xmlns:a16="http://schemas.microsoft.com/office/drawing/2014/main" val="3791762586"/>
                    </a:ext>
                  </a:extLst>
                </a:gridCol>
                <a:gridCol w="605591">
                  <a:extLst>
                    <a:ext uri="{9D8B030D-6E8A-4147-A177-3AD203B41FA5}">
                      <a16:colId xmlns:a16="http://schemas.microsoft.com/office/drawing/2014/main" val="2062209400"/>
                    </a:ext>
                  </a:extLst>
                </a:gridCol>
              </a:tblGrid>
              <a:tr h="0">
                <a:tc>
                  <a:txBody>
                    <a:bodyPr/>
                    <a:lstStyle/>
                    <a:p>
                      <a:r>
                        <a:rPr lang="en-GB" sz="1000" b="0" i="0" u="none">
                          <a:latin typeface="Arial" panose="020B0604020202020204" pitchFamily="34" charset="0"/>
                          <a:cs typeface="Arial" panose="020B0604020202020204" pitchFamily="34" charset="0"/>
                        </a:rPr>
                        <a:t>Objective Key Result (OKR)</a:t>
                      </a:r>
                    </a:p>
                  </a:txBody>
                  <a:tcPr/>
                </a:tc>
                <a:tc>
                  <a:txBody>
                    <a:bodyPr/>
                    <a:lstStyle/>
                    <a:p>
                      <a:r>
                        <a:rPr lang="en-GB" sz="1000" b="0" u="none">
                          <a:latin typeface="Arial" panose="020B0604020202020204" pitchFamily="34" charset="0"/>
                          <a:cs typeface="Arial" panose="020B0604020202020204" pitchFamily="34" charset="0"/>
                        </a:rPr>
                        <a:t>Target</a:t>
                      </a:r>
                    </a:p>
                  </a:txBody>
                  <a:tcPr/>
                </a:tc>
                <a:tc>
                  <a:txBody>
                    <a:bodyPr/>
                    <a:lstStyle/>
                    <a:p>
                      <a:r>
                        <a:rPr lang="en-GB" sz="1000" b="0" u="none">
                          <a:latin typeface="Arial" panose="020B0604020202020204" pitchFamily="34" charset="0"/>
                          <a:cs typeface="Arial" panose="020B0604020202020204" pitchFamily="34" charset="0"/>
                        </a:rPr>
                        <a:t>Actual</a:t>
                      </a:r>
                    </a:p>
                  </a:txBody>
                  <a:tcPr/>
                </a:tc>
                <a:extLst>
                  <a:ext uri="{0D108BD9-81ED-4DB2-BD59-A6C34878D82A}">
                    <a16:rowId xmlns:a16="http://schemas.microsoft.com/office/drawing/2014/main" val="711604409"/>
                  </a:ext>
                </a:extLst>
              </a:tr>
              <a:tr h="125241">
                <a:tc>
                  <a:txBody>
                    <a:bodyPr/>
                    <a:lstStyle/>
                    <a:p>
                      <a:pPr marL="0" marR="0" lvl="0" indent="0" algn="l">
                        <a:lnSpc>
                          <a:spcPct val="100000"/>
                        </a:lnSpc>
                        <a:spcBef>
                          <a:spcPts val="0"/>
                        </a:spcBef>
                        <a:spcAft>
                          <a:spcPts val="0"/>
                        </a:spcAft>
                        <a:buNone/>
                      </a:pPr>
                      <a:r>
                        <a:rPr lang="en-US" sz="1000" b="0">
                          <a:latin typeface="Arial" panose="020B0604020202020204" pitchFamily="34" charset="0"/>
                          <a:cs typeface="Arial" panose="020B0604020202020204" pitchFamily="34" charset="0"/>
                        </a:rPr>
                        <a:t>(3d) 100% of estate to achieve condition B rating by 2025</a:t>
                      </a:r>
                      <a:endParaRPr lang="en-US" sz="1400" b="0">
                        <a:latin typeface="Arial" panose="020B0604020202020204" pitchFamily="34" charset="0"/>
                        <a:cs typeface="Arial" panose="020B0604020202020204" pitchFamily="34" charset="0"/>
                      </a:endParaRPr>
                    </a:p>
                  </a:txBody>
                  <a:tcPr/>
                </a:tc>
                <a:tc>
                  <a:txBody>
                    <a:bodyPr/>
                    <a:lstStyle/>
                    <a:p>
                      <a:pPr algn="ctr"/>
                      <a:r>
                        <a:rPr lang="en-GB" sz="1000" b="0">
                          <a:latin typeface="Arial" panose="020B0604020202020204" pitchFamily="34" charset="0"/>
                          <a:cs typeface="Arial" panose="020B0604020202020204" pitchFamily="34" charset="0"/>
                        </a:rPr>
                        <a:t>75%</a:t>
                      </a:r>
                    </a:p>
                  </a:txBody>
                  <a:tcPr anchor="ctr">
                    <a:solidFill>
                      <a:schemeClr val="bg1">
                        <a:alpha val="20000"/>
                      </a:schemeClr>
                    </a:solidFill>
                  </a:tcPr>
                </a:tc>
                <a:tc>
                  <a:txBody>
                    <a:bodyPr/>
                    <a:lstStyle/>
                    <a:p>
                      <a:pPr algn="ctr"/>
                      <a:r>
                        <a:rPr lang="en-GB" sz="1000" b="0">
                          <a:latin typeface="Arial" panose="020B0604020202020204" pitchFamily="34" charset="0"/>
                          <a:cs typeface="Arial" panose="020B0604020202020204" pitchFamily="34" charset="0"/>
                        </a:rPr>
                        <a:t>TBC</a:t>
                      </a:r>
                    </a:p>
                  </a:txBody>
                  <a:tcPr anchor="ctr">
                    <a:solidFill>
                      <a:srgbClr val="92D050">
                        <a:alpha val="20000"/>
                      </a:srgbClr>
                    </a:solidFill>
                  </a:tcPr>
                </a:tc>
                <a:extLst>
                  <a:ext uri="{0D108BD9-81ED-4DB2-BD59-A6C34878D82A}">
                    <a16:rowId xmlns:a16="http://schemas.microsoft.com/office/drawing/2014/main" val="246101900"/>
                  </a:ext>
                </a:extLst>
              </a:tr>
            </a:tbl>
          </a:graphicData>
        </a:graphic>
      </p:graphicFrame>
      <p:sp>
        <p:nvSpPr>
          <p:cNvPr id="13" name="Rectangle 12">
            <a:extLst>
              <a:ext uri="{FF2B5EF4-FFF2-40B4-BE49-F238E27FC236}">
                <a16:creationId xmlns:a16="http://schemas.microsoft.com/office/drawing/2014/main" id="{37B0E835-4F7E-413C-AB58-B3E4C7551A1A}"/>
              </a:ext>
            </a:extLst>
          </p:cNvPr>
          <p:cNvSpPr>
            <a:spLocks/>
          </p:cNvSpPr>
          <p:nvPr/>
        </p:nvSpPr>
        <p:spPr>
          <a:xfrm>
            <a:off x="236277" y="162838"/>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Objective 3: Sustainability – areas of underperformance</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8" name="Table 5">
            <a:extLst>
              <a:ext uri="{FF2B5EF4-FFF2-40B4-BE49-F238E27FC236}">
                <a16:creationId xmlns:a16="http://schemas.microsoft.com/office/drawing/2014/main" id="{B0172D26-BF22-482C-928F-F6C5EB3F0C09}"/>
              </a:ext>
            </a:extLst>
          </p:cNvPr>
          <p:cNvGraphicFramePr>
            <a:graphicFrameLocks noGrp="1"/>
          </p:cNvGraphicFramePr>
          <p:nvPr>
            <p:extLst>
              <p:ext uri="{D42A27DB-BD31-4B8C-83A1-F6EECF244321}">
                <p14:modId xmlns:p14="http://schemas.microsoft.com/office/powerpoint/2010/main" val="2128026647"/>
              </p:ext>
            </p:extLst>
          </p:nvPr>
        </p:nvGraphicFramePr>
        <p:xfrm>
          <a:off x="4572000" y="680324"/>
          <a:ext cx="4295189" cy="640080"/>
        </p:xfrm>
        <a:graphic>
          <a:graphicData uri="http://schemas.openxmlformats.org/drawingml/2006/table">
            <a:tbl>
              <a:tblPr firstRow="1" bandRow="1">
                <a:tableStyleId>{5FD0F851-EC5A-4D38-B0AD-8093EC10F338}</a:tableStyleId>
              </a:tblPr>
              <a:tblGrid>
                <a:gridCol w="2915657">
                  <a:extLst>
                    <a:ext uri="{9D8B030D-6E8A-4147-A177-3AD203B41FA5}">
                      <a16:colId xmlns:a16="http://schemas.microsoft.com/office/drawing/2014/main" val="978586781"/>
                    </a:ext>
                  </a:extLst>
                </a:gridCol>
                <a:gridCol w="641023">
                  <a:extLst>
                    <a:ext uri="{9D8B030D-6E8A-4147-A177-3AD203B41FA5}">
                      <a16:colId xmlns:a16="http://schemas.microsoft.com/office/drawing/2014/main" val="3791762586"/>
                    </a:ext>
                  </a:extLst>
                </a:gridCol>
                <a:gridCol w="738509">
                  <a:extLst>
                    <a:ext uri="{9D8B030D-6E8A-4147-A177-3AD203B41FA5}">
                      <a16:colId xmlns:a16="http://schemas.microsoft.com/office/drawing/2014/main" val="3250987651"/>
                    </a:ext>
                  </a:extLst>
                </a:gridCol>
              </a:tblGrid>
              <a:tr h="0">
                <a:tc>
                  <a:txBody>
                    <a:bodyPr/>
                    <a:lstStyle/>
                    <a:p>
                      <a:r>
                        <a:rPr lang="en-GB" sz="1000" b="0" i="0" u="none">
                          <a:latin typeface="Arial" panose="020B0604020202020204" pitchFamily="34" charset="0"/>
                          <a:cs typeface="Arial" panose="020B0604020202020204" pitchFamily="34" charset="0"/>
                        </a:rPr>
                        <a:t>Objective Key Result (OKR)</a:t>
                      </a:r>
                    </a:p>
                  </a:txBody>
                  <a:tcPr/>
                </a:tc>
                <a:tc>
                  <a:txBody>
                    <a:bodyPr/>
                    <a:lstStyle/>
                    <a:p>
                      <a:r>
                        <a:rPr lang="en-GB" sz="1000" b="0" u="none">
                          <a:latin typeface="Arial" panose="020B0604020202020204" pitchFamily="34" charset="0"/>
                          <a:cs typeface="Arial" panose="020B0604020202020204" pitchFamily="34" charset="0"/>
                        </a:rPr>
                        <a:t>Target</a:t>
                      </a:r>
                    </a:p>
                  </a:txBody>
                  <a:tcPr/>
                </a:tc>
                <a:tc>
                  <a:txBody>
                    <a:bodyPr/>
                    <a:lstStyle/>
                    <a:p>
                      <a:r>
                        <a:rPr lang="en-GB" sz="1000" b="0" u="none">
                          <a:latin typeface="Arial" panose="020B0604020202020204" pitchFamily="34" charset="0"/>
                          <a:cs typeface="Arial" panose="020B0604020202020204" pitchFamily="34" charset="0"/>
                        </a:rPr>
                        <a:t>Actual</a:t>
                      </a:r>
                    </a:p>
                  </a:txBody>
                  <a:tcPr/>
                </a:tc>
                <a:extLst>
                  <a:ext uri="{0D108BD9-81ED-4DB2-BD59-A6C34878D82A}">
                    <a16:rowId xmlns:a16="http://schemas.microsoft.com/office/drawing/2014/main" val="711604409"/>
                  </a:ext>
                </a:extLst>
              </a:tr>
              <a:tr h="0">
                <a:tc>
                  <a:txBody>
                    <a:bodyPr/>
                    <a:lstStyle/>
                    <a:p>
                      <a:r>
                        <a:rPr lang="en-US" sz="1000" b="0">
                          <a:latin typeface="Arial" panose="020B0604020202020204" pitchFamily="34" charset="0"/>
                          <a:cs typeface="Arial" panose="020B0604020202020204" pitchFamily="34" charset="0"/>
                        </a:rPr>
                        <a:t>(3e) Delivery of estates related Co2 reduction target of 1623 tonnes by 2025 </a:t>
                      </a:r>
                    </a:p>
                  </a:txBody>
                  <a:tcPr/>
                </a:tc>
                <a:tc>
                  <a:txBody>
                    <a:bodyPr/>
                    <a:lstStyle/>
                    <a:p>
                      <a:pPr algn="ctr"/>
                      <a:r>
                        <a:rPr lang="en-GB" sz="1000" b="0">
                          <a:latin typeface="Arial" panose="020B0604020202020204" pitchFamily="34" charset="0"/>
                          <a:cs typeface="Arial" panose="020B0604020202020204" pitchFamily="34" charset="0"/>
                        </a:rPr>
                        <a:t>10,862</a:t>
                      </a:r>
                    </a:p>
                  </a:txBody>
                  <a:tcPr anchor="ctr">
                    <a:solidFill>
                      <a:schemeClr val="bg1">
                        <a:alpha val="20000"/>
                      </a:schemeClr>
                    </a:solidFill>
                  </a:tcPr>
                </a:tc>
                <a:tc>
                  <a:txBody>
                    <a:bodyPr/>
                    <a:lstStyle/>
                    <a:p>
                      <a:pPr algn="ctr"/>
                      <a:r>
                        <a:rPr lang="en-GB" sz="1000" b="0">
                          <a:latin typeface="Arial" panose="020B0604020202020204" pitchFamily="34" charset="0"/>
                          <a:cs typeface="Arial" panose="020B0604020202020204" pitchFamily="34" charset="0"/>
                        </a:rPr>
                        <a:t>10,862</a:t>
                      </a:r>
                    </a:p>
                  </a:txBody>
                  <a:tcPr anchor="ctr">
                    <a:solidFill>
                      <a:srgbClr val="92D050">
                        <a:alpha val="20000"/>
                      </a:srgbClr>
                    </a:solidFill>
                  </a:tcPr>
                </a:tc>
                <a:extLst>
                  <a:ext uri="{0D108BD9-81ED-4DB2-BD59-A6C34878D82A}">
                    <a16:rowId xmlns:a16="http://schemas.microsoft.com/office/drawing/2014/main" val="246101900"/>
                  </a:ext>
                </a:extLst>
              </a:tr>
            </a:tbl>
          </a:graphicData>
        </a:graphic>
      </p:graphicFrame>
      <p:graphicFrame>
        <p:nvGraphicFramePr>
          <p:cNvPr id="11" name="Table 5">
            <a:extLst>
              <a:ext uri="{FF2B5EF4-FFF2-40B4-BE49-F238E27FC236}">
                <a16:creationId xmlns:a16="http://schemas.microsoft.com/office/drawing/2014/main" id="{0132AE2C-3E02-46BE-80F5-A0AD1B5336B5}"/>
              </a:ext>
            </a:extLst>
          </p:cNvPr>
          <p:cNvGraphicFramePr>
            <a:graphicFrameLocks noGrp="1"/>
          </p:cNvGraphicFramePr>
          <p:nvPr>
            <p:extLst>
              <p:ext uri="{D42A27DB-BD31-4B8C-83A1-F6EECF244321}">
                <p14:modId xmlns:p14="http://schemas.microsoft.com/office/powerpoint/2010/main" val="819923823"/>
              </p:ext>
            </p:extLst>
          </p:nvPr>
        </p:nvGraphicFramePr>
        <p:xfrm>
          <a:off x="4572000" y="3316427"/>
          <a:ext cx="4320696" cy="2621280"/>
        </p:xfrm>
        <a:graphic>
          <a:graphicData uri="http://schemas.openxmlformats.org/drawingml/2006/table">
            <a:tbl>
              <a:tblPr firstRow="1" bandRow="1">
                <a:tableStyleId>{5FD0F851-EC5A-4D38-B0AD-8093EC10F338}</a:tableStyleId>
              </a:tblPr>
              <a:tblGrid>
                <a:gridCol w="4320696">
                  <a:extLst>
                    <a:ext uri="{9D8B030D-6E8A-4147-A177-3AD203B41FA5}">
                      <a16:colId xmlns:a16="http://schemas.microsoft.com/office/drawing/2014/main" val="1178387086"/>
                    </a:ext>
                  </a:extLst>
                </a:gridCol>
              </a:tblGrid>
              <a:tr h="304418">
                <a:tc>
                  <a:txBody>
                    <a:bodyPr/>
                    <a:lstStyle/>
                    <a:p>
                      <a:r>
                        <a:rPr lang="en-GB" sz="1000" b="1" u="none">
                          <a:latin typeface="Arial" panose="020B0604020202020204" pitchFamily="34" charset="0"/>
                          <a:cs typeface="Arial" panose="020B0604020202020204" pitchFamily="34" charset="0"/>
                        </a:rPr>
                        <a:t>Executive Director commentary: </a:t>
                      </a:r>
                    </a:p>
                    <a:p>
                      <a:r>
                        <a:rPr lang="en-GB" sz="1000" b="0" u="none">
                          <a:latin typeface="Arial" panose="020B0604020202020204" pitchFamily="34" charset="0"/>
                          <a:cs typeface="Arial" panose="020B0604020202020204" pitchFamily="34" charset="0"/>
                        </a:rPr>
                        <a:t>Mike McEnaney, Director of Finance</a:t>
                      </a:r>
                      <a:endParaRPr lang="en-GB" sz="1000" b="0" i="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1604409"/>
                  </a:ext>
                </a:extLst>
              </a:tr>
              <a:tr h="216446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altLang="en-US" sz="10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risk or issue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FY21, the Trust consumed 10,862 tonnes of Co2.</a:t>
                      </a:r>
                      <a:r>
                        <a:rPr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The aim is to reduce consumption to </a:t>
                      </a:r>
                      <a:r>
                        <a:rPr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9030 </a:t>
                      </a:r>
                      <a:r>
                        <a:rPr kumimoji="0"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by </a:t>
                      </a:r>
                      <a:r>
                        <a:rPr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2025. The</a:t>
                      </a:r>
                      <a:r>
                        <a:rPr kumimoji="0" lang="en-GB"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improvement trajectory is shown on the graph above.</a:t>
                      </a:r>
                      <a:endParaRPr lang="en-US" altLang="en-US" sz="100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00" b="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1">
                          <a:latin typeface="Arial" panose="020B0604020202020204" pitchFamily="34" charset="0"/>
                          <a:ea typeface="Calibri" panose="020F0502020204030204" pitchFamily="34" charset="0"/>
                          <a:cs typeface="Arial" panose="020B0604020202020204" pitchFamily="34" charset="0"/>
                        </a:rPr>
                        <a:t>The cause</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altLang="en-US" sz="1000">
                          <a:latin typeface="Arial" panose="020B0604020202020204" pitchFamily="34" charset="0"/>
                          <a:ea typeface="Calibri" panose="020F0502020204030204" pitchFamily="34" charset="0"/>
                          <a:cs typeface="Arial" panose="020B0604020202020204" pitchFamily="34" charset="0"/>
                        </a:rPr>
                        <a:t>The Trust has an obligation under Statute and the NHS Contract to reduce carbon emissions generally, becoming a net carbon organisation by 2045. This objective relates only to plans to reduce carbon emissions linked to the estate</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endParaRPr lang="en-US" altLang="en-US" sz="1000">
                        <a:latin typeface="Arial" panose="020B0604020202020204" pitchFamily="34" charset="0"/>
                        <a:ea typeface="Calibri" panose="020F050202020403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altLang="en-US" sz="1000" b="1">
                          <a:latin typeface="Arial" panose="020B0604020202020204" pitchFamily="34" charset="0"/>
                          <a:ea typeface="Calibri" panose="020F0502020204030204" pitchFamily="34" charset="0"/>
                          <a:cs typeface="Arial" panose="020B0604020202020204" pitchFamily="34" charset="0"/>
                        </a:rPr>
                        <a:t>What is the plan or mitigation?  </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altLang="en-US" sz="1000">
                          <a:latin typeface="Arial" panose="020B0604020202020204" pitchFamily="34" charset="0"/>
                          <a:ea typeface="+mn-ea"/>
                          <a:cs typeface="Arial" panose="020B0604020202020204" pitchFamily="34" charset="0"/>
                        </a:rPr>
                        <a:t>The estates department has an action plan detailing potential schemes and associated investment required to reduce our carbon emissions.  </a:t>
                      </a:r>
                      <a:endParaRPr lang="en-GB" altLang="en-US" sz="1000">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813360412"/>
                  </a:ext>
                </a:extLst>
              </a:tr>
            </a:tbl>
          </a:graphicData>
        </a:graphic>
      </p:graphicFrame>
      <p:pic>
        <p:nvPicPr>
          <p:cNvPr id="3" name="Picture 2">
            <a:extLst>
              <a:ext uri="{FF2B5EF4-FFF2-40B4-BE49-F238E27FC236}">
                <a16:creationId xmlns:a16="http://schemas.microsoft.com/office/drawing/2014/main" id="{7FA9E798-5F5C-4F05-B0C6-E723D59CC0B0}"/>
              </a:ext>
            </a:extLst>
          </p:cNvPr>
          <p:cNvPicPr>
            <a:picLocks noChangeAspect="1"/>
          </p:cNvPicPr>
          <p:nvPr/>
        </p:nvPicPr>
        <p:blipFill>
          <a:blip r:embed="rId2"/>
          <a:stretch>
            <a:fillRect/>
          </a:stretch>
        </p:blipFill>
        <p:spPr>
          <a:xfrm>
            <a:off x="4572000" y="1320404"/>
            <a:ext cx="4295189" cy="1956117"/>
          </a:xfrm>
          <a:prstGeom prst="rect">
            <a:avLst/>
          </a:prstGeom>
        </p:spPr>
      </p:pic>
    </p:spTree>
    <p:extLst>
      <p:ext uri="{BB962C8B-B14F-4D97-AF65-F5344CB8AC3E}">
        <p14:creationId xmlns:p14="http://schemas.microsoft.com/office/powerpoint/2010/main" val="35106635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60040"/>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400" b="1">
                <a:solidFill>
                  <a:srgbClr val="E75094"/>
                </a:solidFill>
                <a:latin typeface="Arial" panose="020B0604020202020204" pitchFamily="34" charset="0"/>
                <a:ea typeface="Calibri" panose="020F0502020204030204" pitchFamily="34" charset="0"/>
                <a:cs typeface="Times New Roman" panose="02020603050405020304" pitchFamily="18" charset="0"/>
              </a:rPr>
              <a:t> </a:t>
            </a:r>
            <a:r>
              <a:rPr lang="en-GB" sz="1600" b="1">
                <a:solidFill>
                  <a:schemeClr val="bg1"/>
                </a:solidFill>
                <a:latin typeface="Arial" panose="020B0604020202020204" pitchFamily="34" charset="0"/>
                <a:ea typeface="Calibri" panose="020F0502020204030204" pitchFamily="34" charset="0"/>
                <a:cs typeface="Arial" panose="020B0604020202020204" pitchFamily="34" charset="0"/>
              </a:rPr>
              <a:t>Objective 4: </a:t>
            </a:r>
            <a:r>
              <a:rPr lang="en-US" altLang="en-US" sz="1600" b="0">
                <a:latin typeface="Arial" panose="020B0604020202020204" pitchFamily="34" charset="0"/>
                <a:ea typeface="Calibri" panose="020F0502020204030204" pitchFamily="34" charset="0"/>
                <a:cs typeface="Arial" panose="020B0604020202020204" pitchFamily="34" charset="0"/>
              </a:rPr>
              <a:t>Become a leader in healthcare research and education (Research &amp; Education)</a:t>
            </a:r>
          </a:p>
        </p:txBody>
      </p:sp>
      <p:graphicFrame>
        <p:nvGraphicFramePr>
          <p:cNvPr id="3" name="Table 5">
            <a:extLst>
              <a:ext uri="{FF2B5EF4-FFF2-40B4-BE49-F238E27FC236}">
                <a16:creationId xmlns:a16="http://schemas.microsoft.com/office/drawing/2014/main" id="{0A1E31AD-9718-4AB8-B207-D5A71208F192}"/>
              </a:ext>
            </a:extLst>
          </p:cNvPr>
          <p:cNvGraphicFramePr>
            <a:graphicFrameLocks noGrp="1"/>
          </p:cNvGraphicFramePr>
          <p:nvPr>
            <p:extLst>
              <p:ext uri="{D42A27DB-BD31-4B8C-83A1-F6EECF244321}">
                <p14:modId xmlns:p14="http://schemas.microsoft.com/office/powerpoint/2010/main" val="4094248649"/>
              </p:ext>
            </p:extLst>
          </p:nvPr>
        </p:nvGraphicFramePr>
        <p:xfrm>
          <a:off x="274268" y="955740"/>
          <a:ext cx="8595444" cy="1645920"/>
        </p:xfrm>
        <a:graphic>
          <a:graphicData uri="http://schemas.openxmlformats.org/drawingml/2006/table">
            <a:tbl>
              <a:tblPr firstRow="1" bandRow="1">
                <a:tableStyleId>{5FD0F851-EC5A-4D38-B0AD-8093EC10F338}</a:tableStyleId>
              </a:tblPr>
              <a:tblGrid>
                <a:gridCol w="1545105">
                  <a:extLst>
                    <a:ext uri="{9D8B030D-6E8A-4147-A177-3AD203B41FA5}">
                      <a16:colId xmlns:a16="http://schemas.microsoft.com/office/drawing/2014/main" val="978586781"/>
                    </a:ext>
                  </a:extLst>
                </a:gridCol>
                <a:gridCol w="742106">
                  <a:extLst>
                    <a:ext uri="{9D8B030D-6E8A-4147-A177-3AD203B41FA5}">
                      <a16:colId xmlns:a16="http://schemas.microsoft.com/office/drawing/2014/main" val="1178387086"/>
                    </a:ext>
                  </a:extLst>
                </a:gridCol>
                <a:gridCol w="1038223">
                  <a:extLst>
                    <a:ext uri="{9D8B030D-6E8A-4147-A177-3AD203B41FA5}">
                      <a16:colId xmlns:a16="http://schemas.microsoft.com/office/drawing/2014/main" val="2017804318"/>
                    </a:ext>
                  </a:extLst>
                </a:gridCol>
                <a:gridCol w="914400">
                  <a:extLst>
                    <a:ext uri="{9D8B030D-6E8A-4147-A177-3AD203B41FA5}">
                      <a16:colId xmlns:a16="http://schemas.microsoft.com/office/drawing/2014/main" val="4175372399"/>
                    </a:ext>
                  </a:extLst>
                </a:gridCol>
                <a:gridCol w="754370">
                  <a:extLst>
                    <a:ext uri="{9D8B030D-6E8A-4147-A177-3AD203B41FA5}">
                      <a16:colId xmlns:a16="http://schemas.microsoft.com/office/drawing/2014/main" val="1828821327"/>
                    </a:ext>
                  </a:extLst>
                </a:gridCol>
                <a:gridCol w="1190625">
                  <a:extLst>
                    <a:ext uri="{9D8B030D-6E8A-4147-A177-3AD203B41FA5}">
                      <a16:colId xmlns:a16="http://schemas.microsoft.com/office/drawing/2014/main" val="3474265418"/>
                    </a:ext>
                  </a:extLst>
                </a:gridCol>
                <a:gridCol w="978042">
                  <a:extLst>
                    <a:ext uri="{9D8B030D-6E8A-4147-A177-3AD203B41FA5}">
                      <a16:colId xmlns:a16="http://schemas.microsoft.com/office/drawing/2014/main" val="3791762586"/>
                    </a:ext>
                  </a:extLst>
                </a:gridCol>
                <a:gridCol w="857405">
                  <a:extLst>
                    <a:ext uri="{9D8B030D-6E8A-4147-A177-3AD203B41FA5}">
                      <a16:colId xmlns:a16="http://schemas.microsoft.com/office/drawing/2014/main" val="216592044"/>
                    </a:ext>
                  </a:extLst>
                </a:gridCol>
                <a:gridCol w="575168">
                  <a:extLst>
                    <a:ext uri="{9D8B030D-6E8A-4147-A177-3AD203B41FA5}">
                      <a16:colId xmlns:a16="http://schemas.microsoft.com/office/drawing/2014/main" val="1161441148"/>
                    </a:ext>
                  </a:extLst>
                </a:gridCol>
              </a:tblGrid>
              <a:tr h="331917">
                <a:tc>
                  <a:txBody>
                    <a:bodyPr/>
                    <a:lstStyle/>
                    <a:p>
                      <a:pPr algn="l"/>
                      <a:r>
                        <a:rPr lang="en-GB" sz="1000" b="0" u="none">
                          <a:latin typeface="Arial"/>
                          <a:cs typeface="Arial"/>
                        </a:rPr>
                        <a:t>This year, our Objective Key Results are;</a:t>
                      </a:r>
                      <a:endParaRPr lang="en-GB" sz="1000" b="0" i="0" u="none">
                        <a:latin typeface="Arial"/>
                        <a:cs typeface="Arial"/>
                      </a:endParaRPr>
                    </a:p>
                  </a:txBody>
                  <a:tcPr/>
                </a:tc>
                <a:tc>
                  <a:txBody>
                    <a:bodyPr/>
                    <a:lstStyle/>
                    <a:p>
                      <a:pPr algn="ctr"/>
                      <a:r>
                        <a:rPr lang="en-GB" sz="1000" b="0" i="0" u="none">
                          <a:latin typeface="Arial"/>
                          <a:cs typeface="Arial"/>
                        </a:rPr>
                        <a:t>Target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u="none">
                          <a:latin typeface="Arial"/>
                          <a:cs typeface="Arial"/>
                        </a:rPr>
                        <a:t>Comm Services</a:t>
                      </a:r>
                      <a:endParaRPr lang="en-GB" sz="1000" b="0" i="0" u="none">
                        <a:latin typeface="Arial"/>
                        <a:cs typeface="Arial"/>
                      </a:endParaRPr>
                    </a:p>
                  </a:txBody>
                  <a:tcPr/>
                </a:tc>
                <a:tc>
                  <a:txBody>
                    <a:bodyPr/>
                    <a:lstStyle/>
                    <a:p>
                      <a:pPr algn="ctr"/>
                      <a:r>
                        <a:rPr lang="en-GB" sz="1000" b="0" u="none">
                          <a:latin typeface="Arial"/>
                          <a:cs typeface="Arial"/>
                        </a:rPr>
                        <a:t>Oxon &amp; BSW</a:t>
                      </a:r>
                      <a:endParaRPr lang="en-GB" sz="1000" b="0" i="0" u="none">
                        <a:latin typeface="Arial"/>
                        <a:cs typeface="Arial"/>
                      </a:endParaRPr>
                    </a:p>
                  </a:txBody>
                  <a:tcPr/>
                </a:tc>
                <a:tc>
                  <a:txBody>
                    <a:bodyPr/>
                    <a:lstStyle/>
                    <a:p>
                      <a:pPr algn="ctr"/>
                      <a:r>
                        <a:rPr lang="en-GB" sz="1000" b="0" u="none">
                          <a:latin typeface="Arial"/>
                          <a:cs typeface="Arial"/>
                        </a:rPr>
                        <a:t>Bucks</a:t>
                      </a:r>
                      <a:endParaRPr lang="en-GB" sz="1000" b="0" i="0" u="none">
                        <a:latin typeface="Arial"/>
                        <a:cs typeface="Arial"/>
                      </a:endParaRPr>
                    </a:p>
                  </a:txBody>
                  <a:tcPr/>
                </a:tc>
                <a:tc>
                  <a:txBody>
                    <a:bodyPr/>
                    <a:lstStyle/>
                    <a:p>
                      <a:pPr algn="ctr"/>
                      <a:r>
                        <a:rPr lang="en-GB" sz="1000" b="0" u="none">
                          <a:latin typeface="Arial"/>
                          <a:cs typeface="Arial"/>
                        </a:rPr>
                        <a:t>Corporate Inc R&amp;D</a:t>
                      </a:r>
                      <a:endParaRPr lang="en-GB" sz="1000" b="0" i="0" u="none">
                        <a:latin typeface="Arial"/>
                        <a:cs typeface="Arial"/>
                      </a:endParaRPr>
                    </a:p>
                  </a:txBody>
                  <a:tcPr/>
                </a:tc>
                <a:tc>
                  <a:txBody>
                    <a:bodyPr/>
                    <a:lstStyle/>
                    <a:p>
                      <a:pPr algn="ctr"/>
                      <a:r>
                        <a:rPr lang="en-GB" sz="1000" b="0" u="none">
                          <a:latin typeface="Arial"/>
                          <a:cs typeface="Arial"/>
                        </a:rPr>
                        <a:t>Trust</a:t>
                      </a:r>
                      <a:endParaRPr lang="en-GB" sz="1000" b="0" i="0" u="none">
                        <a:latin typeface="Arial"/>
                        <a:cs typeface="Arial"/>
                      </a:endParaRPr>
                    </a:p>
                  </a:txBody>
                  <a:tcPr/>
                </a:tc>
                <a:tc>
                  <a:txBody>
                    <a:bodyPr/>
                    <a:lstStyle/>
                    <a:p>
                      <a:pPr algn="ctr"/>
                      <a:r>
                        <a:rPr lang="en-GB" sz="1000" b="0" i="0" u="none">
                          <a:latin typeface="Arial"/>
                          <a:cs typeface="Arial"/>
                        </a:rPr>
                        <a:t>National comparator</a:t>
                      </a:r>
                    </a:p>
                  </a:txBody>
                  <a:tcPr/>
                </a:tc>
                <a:tc>
                  <a:txBody>
                    <a:bodyPr/>
                    <a:lstStyle/>
                    <a:p>
                      <a:pPr algn="ctr"/>
                      <a:r>
                        <a:rPr lang="en-GB" sz="1000" b="0" i="0" u="none">
                          <a:latin typeface="Arial"/>
                          <a:cs typeface="Arial"/>
                        </a:rPr>
                        <a:t>Trust Trend</a:t>
                      </a:r>
                    </a:p>
                  </a:txBody>
                  <a:tcPr/>
                </a:tc>
                <a:extLst>
                  <a:ext uri="{0D108BD9-81ED-4DB2-BD59-A6C34878D82A}">
                    <a16:rowId xmlns:a16="http://schemas.microsoft.com/office/drawing/2014/main" val="711604409"/>
                  </a:ext>
                </a:extLst>
              </a:tr>
              <a:tr h="234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a:ea typeface="Calibri" panose="020F0502020204030204" pitchFamily="34" charset="0"/>
                          <a:cs typeface="Arial"/>
                        </a:rPr>
                        <a:t>Participants recruited to CRN Portfolio studies</a:t>
                      </a:r>
                      <a:endParaRPr lang="en-US" sz="1000" b="0" u="none" strike="noStrike" kern="1200">
                        <a:solidFill>
                          <a:schemeClr val="dk1"/>
                        </a:solidFill>
                        <a:effectLst/>
                        <a:latin typeface="Arial"/>
                        <a:ea typeface="+mn-ea"/>
                        <a:cs typeface="Arial"/>
                      </a:endParaRPr>
                    </a:p>
                  </a:txBody>
                  <a:tcPr anchor="ctr"/>
                </a:tc>
                <a:tc>
                  <a:txBody>
                    <a:bodyPr/>
                    <a:lstStyle/>
                    <a:p>
                      <a:pPr algn="ctr"/>
                      <a:r>
                        <a:rPr lang="en-GB" sz="1000" b="0">
                          <a:solidFill>
                            <a:srgbClr val="0D0D0D"/>
                          </a:solidFill>
                          <a:latin typeface="Arial"/>
                          <a:cs typeface="Arial"/>
                        </a:rPr>
                        <a:t>1929 (FY)</a:t>
                      </a:r>
                    </a:p>
                  </a:txBody>
                  <a:tcPr anchor="ctr"/>
                </a:tc>
                <a:tc>
                  <a:txBody>
                    <a:bodyPr/>
                    <a:lstStyle/>
                    <a:p>
                      <a:pPr algn="ctr"/>
                      <a:r>
                        <a:rPr lang="en-GB" sz="1000" b="0">
                          <a:solidFill>
                            <a:srgbClr val="0D0D0D"/>
                          </a:solidFill>
                          <a:latin typeface="Arial"/>
                          <a:cs typeface="Arial"/>
                        </a:rPr>
                        <a:t>71</a:t>
                      </a:r>
                    </a:p>
                  </a:txBody>
                  <a:tcPr anchor="ctr">
                    <a:solidFill>
                      <a:schemeClr val="bg1">
                        <a:lumMod val="95000"/>
                      </a:schemeClr>
                    </a:solidFill>
                  </a:tcPr>
                </a:tc>
                <a:tc>
                  <a:txBody>
                    <a:bodyPr/>
                    <a:lstStyle/>
                    <a:p>
                      <a:pPr algn="ctr"/>
                      <a:r>
                        <a:rPr lang="en-GB" sz="1000" b="0">
                          <a:solidFill>
                            <a:srgbClr val="0D0D0D"/>
                          </a:solidFill>
                          <a:latin typeface="Arial"/>
                          <a:cs typeface="Arial"/>
                        </a:rPr>
                        <a:t>209</a:t>
                      </a:r>
                    </a:p>
                  </a:txBody>
                  <a:tcPr anchor="ctr">
                    <a:solidFill>
                      <a:schemeClr val="bg1">
                        <a:lumMod val="95000"/>
                      </a:schemeClr>
                    </a:solidFill>
                  </a:tcPr>
                </a:tc>
                <a:tc>
                  <a:txBody>
                    <a:bodyPr/>
                    <a:lstStyle/>
                    <a:p>
                      <a:pPr algn="ctr"/>
                      <a:r>
                        <a:rPr lang="en-GB" sz="1000" b="0">
                          <a:solidFill>
                            <a:srgbClr val="0D0D0D"/>
                          </a:solidFill>
                          <a:latin typeface="Arial"/>
                          <a:cs typeface="Arial"/>
                        </a:rPr>
                        <a:t>22</a:t>
                      </a:r>
                    </a:p>
                  </a:txBody>
                  <a:tcPr anchor="ctr">
                    <a:solidFill>
                      <a:schemeClr val="bg1">
                        <a:lumMod val="95000"/>
                      </a:schemeClr>
                    </a:solidFill>
                  </a:tcPr>
                </a:tc>
                <a:tc>
                  <a:txBody>
                    <a:bodyPr/>
                    <a:lstStyle/>
                    <a:p>
                      <a:pPr algn="ctr"/>
                      <a:r>
                        <a:rPr lang="en-GB" sz="1000" b="0">
                          <a:solidFill>
                            <a:srgbClr val="0D0D0D"/>
                          </a:solidFill>
                          <a:latin typeface="Arial"/>
                          <a:cs typeface="Arial"/>
                        </a:rPr>
                        <a:t>1570</a:t>
                      </a:r>
                    </a:p>
                  </a:txBody>
                  <a:tcPr anchor="ctr">
                    <a:solidFill>
                      <a:schemeClr val="bg1">
                        <a:lumMod val="95000"/>
                      </a:schemeClr>
                    </a:solidFill>
                  </a:tcPr>
                </a:tc>
                <a:tc>
                  <a:txBody>
                    <a:bodyPr/>
                    <a:lstStyle/>
                    <a:p>
                      <a:pPr algn="ctr"/>
                      <a:r>
                        <a:rPr lang="en-GB" sz="1000" b="0">
                          <a:solidFill>
                            <a:srgbClr val="0D0D0D"/>
                          </a:solidFill>
                          <a:latin typeface="Arial"/>
                          <a:cs typeface="Arial"/>
                        </a:rPr>
                        <a:t>1872</a:t>
                      </a:r>
                    </a:p>
                    <a:p>
                      <a:pPr algn="ctr"/>
                      <a:r>
                        <a:rPr lang="en-GB" sz="1000" b="0">
                          <a:solidFill>
                            <a:srgbClr val="0D0D0D"/>
                          </a:solidFill>
                          <a:latin typeface="Arial"/>
                          <a:cs typeface="Arial"/>
                        </a:rPr>
                        <a:t>5</a:t>
                      </a:r>
                      <a:r>
                        <a:rPr lang="en-GB" sz="1000" b="0" baseline="30000">
                          <a:solidFill>
                            <a:srgbClr val="0D0D0D"/>
                          </a:solidFill>
                          <a:latin typeface="Arial"/>
                          <a:cs typeface="Arial"/>
                        </a:rPr>
                        <a:t>th</a:t>
                      </a:r>
                      <a:r>
                        <a:rPr lang="en-GB" sz="1000" b="0">
                          <a:solidFill>
                            <a:srgbClr val="0D0D0D"/>
                          </a:solidFill>
                          <a:latin typeface="Arial"/>
                          <a:cs typeface="Arial"/>
                        </a:rPr>
                        <a:t> Nationally</a:t>
                      </a:r>
                    </a:p>
                  </a:txBody>
                  <a:tcPr anchor="ctr">
                    <a:solidFill>
                      <a:schemeClr val="bg1"/>
                    </a:solidFill>
                  </a:tcPr>
                </a:tc>
                <a:tc>
                  <a:txBody>
                    <a:bodyPr/>
                    <a:lstStyle/>
                    <a:p>
                      <a:pPr algn="ctr"/>
                      <a:r>
                        <a:rPr lang="en-GB" sz="1000" b="0">
                          <a:solidFill>
                            <a:srgbClr val="0D0D0D"/>
                          </a:solidFill>
                          <a:latin typeface="Arial"/>
                          <a:cs typeface="Arial"/>
                        </a:rPr>
                        <a:t>No.1 ranked Trust 27,178 </a:t>
                      </a:r>
                    </a:p>
                  </a:txBody>
                  <a:tcPr anchor="ctr">
                    <a:solidFill>
                      <a:schemeClr val="bg1"/>
                    </a:solidFill>
                  </a:tcPr>
                </a:tc>
                <a:tc>
                  <a:txBody>
                    <a:bodyPr/>
                    <a:lstStyle/>
                    <a:p>
                      <a:pPr algn="ctr"/>
                      <a:endParaRPr lang="en-GB" sz="1000" b="0">
                        <a:solidFill>
                          <a:srgbClr val="0D0D0D"/>
                        </a:solidFill>
                        <a:latin typeface="Arial"/>
                        <a:cs typeface="Arial"/>
                      </a:endParaRPr>
                    </a:p>
                  </a:txBody>
                  <a:tcPr anchor="ctr">
                    <a:solidFill>
                      <a:schemeClr val="accent5">
                        <a:lumMod val="20000"/>
                        <a:lumOff val="80000"/>
                      </a:schemeClr>
                    </a:solidFill>
                  </a:tcPr>
                </a:tc>
                <a:extLst>
                  <a:ext uri="{0D108BD9-81ED-4DB2-BD59-A6C34878D82A}">
                    <a16:rowId xmlns:a16="http://schemas.microsoft.com/office/drawing/2014/main" val="3291333917"/>
                  </a:ext>
                </a:extLst>
              </a:tr>
              <a:tr h="248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Arial"/>
                          <a:ea typeface="Calibri" panose="020F0502020204030204" pitchFamily="34" charset="0"/>
                          <a:cs typeface="Arial"/>
                        </a:rPr>
                        <a:t>CRN Portfolio studies running as at month end</a:t>
                      </a:r>
                    </a:p>
                  </a:txBody>
                  <a:tcPr anchor="ctr"/>
                </a:tc>
                <a:tc>
                  <a:txBody>
                    <a:bodyPr/>
                    <a:lstStyle/>
                    <a:p>
                      <a:pPr lvl="0" algn="ctr">
                        <a:buNone/>
                      </a:pPr>
                      <a:r>
                        <a:rPr lang="en-GB" sz="1000" b="0">
                          <a:solidFill>
                            <a:schemeClr val="tx1"/>
                          </a:solidFill>
                          <a:latin typeface="Arial"/>
                          <a:cs typeface="Arial"/>
                        </a:rPr>
                        <a:t>-</a:t>
                      </a:r>
                    </a:p>
                  </a:txBody>
                  <a:tcPr anchor="ctr"/>
                </a:tc>
                <a:tc>
                  <a:txBody>
                    <a:bodyPr/>
                    <a:lstStyle/>
                    <a:p>
                      <a:pPr algn="ctr"/>
                      <a:r>
                        <a:rPr lang="en-GB" sz="1000" b="0">
                          <a:solidFill>
                            <a:schemeClr val="tx1"/>
                          </a:solidFill>
                          <a:latin typeface="Arial"/>
                          <a:cs typeface="Arial"/>
                        </a:rPr>
                        <a:t>3</a:t>
                      </a:r>
                    </a:p>
                  </a:txBody>
                  <a:tcPr anchor="ctr">
                    <a:solidFill>
                      <a:schemeClr val="bg1">
                        <a:lumMod val="95000"/>
                      </a:schemeClr>
                    </a:solidFill>
                  </a:tcPr>
                </a:tc>
                <a:tc>
                  <a:txBody>
                    <a:bodyPr/>
                    <a:lstStyle/>
                    <a:p>
                      <a:pPr algn="ctr"/>
                      <a:r>
                        <a:rPr lang="en-GB" sz="1000" b="0">
                          <a:solidFill>
                            <a:schemeClr val="tx1"/>
                          </a:solidFill>
                          <a:latin typeface="Arial"/>
                          <a:cs typeface="Arial"/>
                        </a:rPr>
                        <a:t>16</a:t>
                      </a:r>
                    </a:p>
                  </a:txBody>
                  <a:tcPr anchor="ctr">
                    <a:solidFill>
                      <a:schemeClr val="bg1">
                        <a:lumMod val="95000"/>
                      </a:schemeClr>
                    </a:solidFill>
                  </a:tcPr>
                </a:tc>
                <a:tc>
                  <a:txBody>
                    <a:bodyPr/>
                    <a:lstStyle/>
                    <a:p>
                      <a:pPr algn="ctr"/>
                      <a:r>
                        <a:rPr lang="en-GB" sz="1000" b="0">
                          <a:solidFill>
                            <a:schemeClr val="tx1"/>
                          </a:solidFill>
                          <a:latin typeface="Arial"/>
                          <a:cs typeface="Arial"/>
                        </a:rPr>
                        <a:t>3</a:t>
                      </a:r>
                    </a:p>
                  </a:txBody>
                  <a:tcPr anchor="ctr">
                    <a:solidFill>
                      <a:schemeClr val="bg1">
                        <a:lumMod val="95000"/>
                      </a:schemeClr>
                    </a:solidFill>
                  </a:tcPr>
                </a:tc>
                <a:tc>
                  <a:txBody>
                    <a:bodyPr/>
                    <a:lstStyle/>
                    <a:p>
                      <a:pPr algn="ctr"/>
                      <a:r>
                        <a:rPr lang="en-GB" sz="1000" b="0">
                          <a:solidFill>
                            <a:schemeClr val="tx1"/>
                          </a:solidFill>
                          <a:latin typeface="Arial"/>
                          <a:cs typeface="Arial"/>
                        </a:rPr>
                        <a:t>45</a:t>
                      </a:r>
                    </a:p>
                  </a:txBody>
                  <a:tcPr anchor="ctr">
                    <a:solidFill>
                      <a:schemeClr val="bg1">
                        <a:lumMod val="95000"/>
                      </a:schemeClr>
                    </a:solidFill>
                  </a:tcPr>
                </a:tc>
                <a:tc>
                  <a:txBody>
                    <a:bodyPr/>
                    <a:lstStyle/>
                    <a:p>
                      <a:pPr algn="ctr"/>
                      <a:r>
                        <a:rPr lang="en-GB" sz="1000" b="0">
                          <a:solidFill>
                            <a:schemeClr val="tx1"/>
                          </a:solidFill>
                          <a:latin typeface="Arial"/>
                          <a:cs typeface="Arial"/>
                        </a:rPr>
                        <a:t>67</a:t>
                      </a:r>
                    </a:p>
                    <a:p>
                      <a:pPr algn="ctr"/>
                      <a:r>
                        <a:rPr lang="en-GB" sz="1000" b="0">
                          <a:solidFill>
                            <a:schemeClr val="tx1"/>
                          </a:solidFill>
                          <a:latin typeface="Arial"/>
                          <a:cs typeface="Arial"/>
                        </a:rPr>
                        <a:t>2</a:t>
                      </a:r>
                      <a:r>
                        <a:rPr lang="en-GB" sz="1000" b="0" kern="1200" baseline="30000">
                          <a:solidFill>
                            <a:srgbClr val="0D0D0D"/>
                          </a:solidFill>
                          <a:latin typeface="Arial"/>
                          <a:ea typeface="+mn-ea"/>
                          <a:cs typeface="Arial"/>
                        </a:rPr>
                        <a:t>nd</a:t>
                      </a:r>
                      <a:r>
                        <a:rPr lang="en-GB" sz="1000" b="0">
                          <a:solidFill>
                            <a:schemeClr val="tx1"/>
                          </a:solidFill>
                          <a:latin typeface="Arial"/>
                          <a:cs typeface="Arial"/>
                        </a:rPr>
                        <a:t> Nationally</a:t>
                      </a:r>
                    </a:p>
                  </a:txBody>
                  <a:tcPr anchor="ctr">
                    <a:solidFill>
                      <a:schemeClr val="bg1"/>
                    </a:solidFill>
                  </a:tcPr>
                </a:tc>
                <a:tc>
                  <a:txBody>
                    <a:bodyPr/>
                    <a:lstStyle/>
                    <a:p>
                      <a:pPr algn="ctr"/>
                      <a:r>
                        <a:rPr lang="en-GB" sz="1000" b="0">
                          <a:solidFill>
                            <a:schemeClr val="tx1"/>
                          </a:solidFill>
                          <a:latin typeface="Arial"/>
                          <a:cs typeface="Arial"/>
                        </a:rPr>
                        <a:t>No. 1 ranked Trust 82</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rgbClr val="00B050"/>
                        </a:solidFill>
                        <a:latin typeface="Arial"/>
                        <a:ea typeface="Segoe UI Emoji"/>
                        <a:cs typeface="Arial"/>
                      </a:endParaRPr>
                    </a:p>
                  </a:txBody>
                  <a:tcPr anchor="ctr">
                    <a:solidFill>
                      <a:schemeClr val="bg1"/>
                    </a:solidFill>
                  </a:tcPr>
                </a:tc>
                <a:extLst>
                  <a:ext uri="{0D108BD9-81ED-4DB2-BD59-A6C34878D82A}">
                    <a16:rowId xmlns:a16="http://schemas.microsoft.com/office/drawing/2014/main" val="3920255297"/>
                  </a:ext>
                </a:extLst>
              </a:tr>
            </a:tbl>
          </a:graphicData>
        </a:graphic>
      </p:graphicFrame>
      <p:sp>
        <p:nvSpPr>
          <p:cNvPr id="5" name="Rectangle 4">
            <a:extLst>
              <a:ext uri="{FF2B5EF4-FFF2-40B4-BE49-F238E27FC236}">
                <a16:creationId xmlns:a16="http://schemas.microsoft.com/office/drawing/2014/main" id="{15311FFD-1A90-4726-8C92-CE33F433B026}"/>
              </a:ext>
            </a:extLst>
          </p:cNvPr>
          <p:cNvSpPr/>
          <p:nvPr/>
        </p:nvSpPr>
        <p:spPr>
          <a:xfrm>
            <a:off x="251232" y="675102"/>
            <a:ext cx="8641532" cy="246221"/>
          </a:xfrm>
          <a:prstGeom prst="rect">
            <a:avLst/>
          </a:prstGeom>
        </p:spPr>
        <p:txBody>
          <a:bodyPr wrap="square">
            <a:spAutoFit/>
          </a:bodyPr>
          <a:lstStyle/>
          <a:p>
            <a:r>
              <a:rPr lang="en-GB" sz="1000" b="1">
                <a:latin typeface="Arial" panose="020B0604020202020204" pitchFamily="34" charset="0"/>
                <a:ea typeface="Calibri" panose="020F0502020204030204" pitchFamily="34" charset="0"/>
                <a:cs typeface="Arial" panose="020B0604020202020204" pitchFamily="34" charset="0"/>
              </a:rPr>
              <a:t>Governance: Executive Director</a:t>
            </a:r>
            <a:r>
              <a:rPr lang="en-GB" sz="1000">
                <a:latin typeface="Arial" panose="020B0604020202020204" pitchFamily="34" charset="0"/>
                <a:ea typeface="Calibri" panose="020F0502020204030204" pitchFamily="34" charset="0"/>
                <a:cs typeface="Arial" panose="020B0604020202020204" pitchFamily="34" charset="0"/>
              </a:rPr>
              <a:t>: Chief Medical Officer |  </a:t>
            </a:r>
            <a:r>
              <a:rPr lang="en-GB" sz="1000" b="1">
                <a:latin typeface="Arial" panose="020B0604020202020204" pitchFamily="34" charset="0"/>
                <a:ea typeface="Calibri" panose="020F0502020204030204" pitchFamily="34" charset="0"/>
                <a:cs typeface="Arial" panose="020B0604020202020204" pitchFamily="34" charset="0"/>
              </a:rPr>
              <a:t>Responsible Committee</a:t>
            </a:r>
            <a:r>
              <a:rPr lang="en-GB" sz="1000">
                <a:latin typeface="Arial" panose="020B0604020202020204" pitchFamily="34" charset="0"/>
                <a:ea typeface="Calibri" panose="020F0502020204030204" pitchFamily="34" charset="0"/>
                <a:cs typeface="Arial" panose="020B0604020202020204" pitchFamily="34" charset="0"/>
              </a:rPr>
              <a:t>:</a:t>
            </a:r>
          </a:p>
        </p:txBody>
      </p:sp>
      <p:graphicFrame>
        <p:nvGraphicFramePr>
          <p:cNvPr id="7" name="Table 5">
            <a:extLst>
              <a:ext uri="{FF2B5EF4-FFF2-40B4-BE49-F238E27FC236}">
                <a16:creationId xmlns:a16="http://schemas.microsoft.com/office/drawing/2014/main" id="{DC99EA90-F97E-4D0B-AE52-F0127703ED5E}"/>
              </a:ext>
            </a:extLst>
          </p:cNvPr>
          <p:cNvGraphicFramePr>
            <a:graphicFrameLocks noGrp="1"/>
          </p:cNvGraphicFramePr>
          <p:nvPr>
            <p:extLst>
              <p:ext uri="{D42A27DB-BD31-4B8C-83A1-F6EECF244321}">
                <p14:modId xmlns:p14="http://schemas.microsoft.com/office/powerpoint/2010/main" val="2022942972"/>
              </p:ext>
            </p:extLst>
          </p:nvPr>
        </p:nvGraphicFramePr>
        <p:xfrm>
          <a:off x="261781" y="2762054"/>
          <a:ext cx="8620434" cy="3161453"/>
        </p:xfrm>
        <a:graphic>
          <a:graphicData uri="http://schemas.openxmlformats.org/drawingml/2006/table">
            <a:tbl>
              <a:tblPr firstRow="1" bandRow="1">
                <a:tableStyleId>{5FD0F851-EC5A-4D38-B0AD-8093EC10F338}</a:tableStyleId>
              </a:tblPr>
              <a:tblGrid>
                <a:gridCol w="8620434">
                  <a:extLst>
                    <a:ext uri="{9D8B030D-6E8A-4147-A177-3AD203B41FA5}">
                      <a16:colId xmlns:a16="http://schemas.microsoft.com/office/drawing/2014/main" val="978586781"/>
                    </a:ext>
                  </a:extLst>
                </a:gridCol>
              </a:tblGrid>
              <a:tr h="438404">
                <a:tc>
                  <a:txBody>
                    <a:bodyPr/>
                    <a:lstStyle/>
                    <a:p>
                      <a:r>
                        <a:rPr lang="en-GB" sz="1100" b="1" i="0" u="none">
                          <a:latin typeface="Arial"/>
                          <a:cs typeface="Arial"/>
                        </a:rPr>
                        <a:t>Executive Summary: </a:t>
                      </a:r>
                      <a:r>
                        <a:rPr lang="en-GB" sz="1100" b="0" i="0" u="none">
                          <a:latin typeface="Arial"/>
                          <a:cs typeface="Arial"/>
                        </a:rPr>
                        <a:t>Karl Marlowe, Chief Medical Officer</a:t>
                      </a:r>
                    </a:p>
                    <a:p>
                      <a:r>
                        <a:rPr lang="en-GB" sz="1100" b="1" i="0" u="none">
                          <a:latin typeface="Arial"/>
                          <a:cs typeface="Arial"/>
                        </a:rPr>
                        <a:t>Narrative updated</a:t>
                      </a:r>
                      <a:r>
                        <a:rPr lang="en-GB" sz="1100" b="0" i="0" u="none">
                          <a:latin typeface="Arial"/>
                          <a:cs typeface="Arial"/>
                        </a:rPr>
                        <a:t>:  March 2022</a:t>
                      </a:r>
                    </a:p>
                  </a:txBody>
                  <a:tcPr/>
                </a:tc>
                <a:extLst>
                  <a:ext uri="{0D108BD9-81ED-4DB2-BD59-A6C34878D82A}">
                    <a16:rowId xmlns:a16="http://schemas.microsoft.com/office/drawing/2014/main" val="711604409"/>
                  </a:ext>
                </a:extLst>
              </a:tr>
              <a:tr h="2723049">
                <a:tc>
                  <a:txBody>
                    <a:bodyPr/>
                    <a:lstStyle/>
                    <a:p>
                      <a:pPr marL="0" lvl="0" indent="0" algn="just">
                        <a:lnSpc>
                          <a:spcPct val="100000"/>
                        </a:lnSpc>
                        <a:spcBef>
                          <a:spcPts val="0"/>
                        </a:spcBef>
                        <a:spcAft>
                          <a:spcPts val="0"/>
                        </a:spcAft>
                        <a:buNone/>
                      </a:pPr>
                      <a:endParaRPr lang="en-GB" sz="1100" b="0" i="0" u="none" strike="noStrike" noProof="0">
                        <a:latin typeface="Arial"/>
                      </a:endParaRPr>
                    </a:p>
                    <a:p>
                      <a:pPr marL="0" lvl="0" indent="0" algn="just">
                        <a:lnSpc>
                          <a:spcPct val="100000"/>
                        </a:lnSpc>
                        <a:spcBef>
                          <a:spcPts val="0"/>
                        </a:spcBef>
                        <a:spcAft>
                          <a:spcPts val="0"/>
                        </a:spcAft>
                        <a:buNone/>
                      </a:pPr>
                      <a:r>
                        <a:rPr lang="en-GB" sz="1100" b="0" i="0" u="none" strike="noStrike" noProof="0">
                          <a:latin typeface="Arial"/>
                        </a:rPr>
                        <a:t>As yet, we have not set a Trust target for recruitment. The figure included as the target is the estimated recruitment for FY22 as provided by the research teams for a recent Local Clinical Research Network (LCRN) request </a:t>
                      </a:r>
                      <a:endParaRPr lang="en-GB" sz="1100">
                        <a:solidFill>
                          <a:schemeClr val="tx1"/>
                        </a:solidFill>
                        <a:latin typeface="Arial"/>
                        <a:cs typeface="Arial"/>
                      </a:endParaRPr>
                    </a:p>
                    <a:p>
                      <a:pPr marL="0" lvl="0" indent="0" algn="just">
                        <a:buNone/>
                      </a:pPr>
                      <a:endParaRPr lang="en-GB" sz="1100" b="0" i="0" u="none" strike="noStrike" noProof="0">
                        <a:latin typeface="Arial"/>
                      </a:endParaRPr>
                    </a:p>
                    <a:p>
                      <a:pPr marL="0" lvl="0" indent="0" algn="just">
                        <a:buNone/>
                      </a:pPr>
                      <a:r>
                        <a:rPr lang="en-GB" sz="1100" b="0" i="0" u="none" strike="noStrike" noProof="0">
                          <a:latin typeface="Arial"/>
                        </a:rPr>
                        <a:t>The National ranking compares research active Mental Health Trusts. In some Trusts this will include Community based and non-mental Health studies </a:t>
                      </a:r>
                      <a:endParaRPr lang="en-GB" sz="1100">
                        <a:latin typeface="Arial"/>
                      </a:endParaRPr>
                    </a:p>
                    <a:p>
                      <a:pPr marL="0" lvl="0" indent="0" algn="just">
                        <a:buNone/>
                      </a:pPr>
                      <a:endParaRPr lang="en-GB" sz="1100" b="0" i="0" u="none" strike="noStrike" noProof="0">
                        <a:latin typeface="Arial"/>
                      </a:endParaRPr>
                    </a:p>
                    <a:p>
                      <a:pPr marL="0" lvl="0" indent="0" algn="just">
                        <a:buNone/>
                      </a:pPr>
                      <a:r>
                        <a:rPr lang="en-GB" sz="1100" b="0" i="0" u="none" strike="noStrike" noProof="0">
                          <a:latin typeface="Arial"/>
                        </a:rPr>
                        <a:t>Note: 1073 recruits came from one study led by Prof Keith Hawton the "Oxford Monitoring System for attempted Suicide"</a:t>
                      </a:r>
                    </a:p>
                    <a:p>
                      <a:pPr marL="171450" lvl="0" indent="-171450" algn="just">
                        <a:buFont typeface="Arial" panose="020B0604020202020204" pitchFamily="34" charset="0"/>
                        <a:buChar char="•"/>
                      </a:pPr>
                      <a:endParaRPr lang="en-GB" sz="1100">
                        <a:solidFill>
                          <a:schemeClr val="tx1"/>
                        </a:solidFill>
                        <a:latin typeface="Arial"/>
                        <a:cs typeface="Arial"/>
                      </a:endParaRPr>
                    </a:p>
                    <a:p>
                      <a:pPr marL="171450" lvl="0" indent="-171450" algn="just">
                        <a:buFont typeface="Arial" panose="020B0604020202020204" pitchFamily="34" charset="0"/>
                        <a:buChar char="•"/>
                      </a:pPr>
                      <a:endParaRPr lang="en-GB" sz="1100">
                        <a:solidFill>
                          <a:schemeClr val="tx1"/>
                        </a:solidFill>
                        <a:latin typeface="Arial"/>
                        <a:cs typeface="Arial"/>
                      </a:endParaRPr>
                    </a:p>
                    <a:p>
                      <a:pPr marL="171450" lvl="0" indent="-171450" algn="just">
                        <a:buFont typeface="Arial" panose="020B0604020202020204" pitchFamily="34" charset="0"/>
                        <a:buChar char="•"/>
                      </a:pPr>
                      <a:endParaRPr lang="en-GB" sz="1100">
                        <a:solidFill>
                          <a:schemeClr val="tx1"/>
                        </a:solidFill>
                        <a:latin typeface="Arial"/>
                        <a:cs typeface="Arial"/>
                      </a:endParaRPr>
                    </a:p>
                    <a:p>
                      <a:pPr marL="171450" lvl="0" indent="-171450" algn="just">
                        <a:buFont typeface="Arial" panose="020B0604020202020204" pitchFamily="34" charset="0"/>
                        <a:buChar char="•"/>
                      </a:pPr>
                      <a:endParaRPr lang="en-GB" sz="1100">
                        <a:solidFill>
                          <a:schemeClr val="tx1"/>
                        </a:solidFill>
                        <a:latin typeface="Arial"/>
                        <a:cs typeface="Arial"/>
                      </a:endParaRPr>
                    </a:p>
                    <a:p>
                      <a:pPr marL="171450" lvl="0" indent="-171450" algn="just">
                        <a:buFont typeface="Arial" panose="020B0604020202020204" pitchFamily="34" charset="0"/>
                        <a:buChar char="•"/>
                      </a:pPr>
                      <a:endParaRPr lang="en-GB" sz="1100">
                        <a:solidFill>
                          <a:schemeClr val="tx1"/>
                        </a:solidFill>
                        <a:latin typeface="Arial"/>
                        <a:cs typeface="Arial"/>
                      </a:endParaRPr>
                    </a:p>
                    <a:p>
                      <a:pPr marL="171450" lvl="0" indent="-171450" algn="just">
                        <a:buFont typeface="Arial" panose="020B0604020202020204" pitchFamily="34" charset="0"/>
                        <a:buChar char="•"/>
                      </a:pPr>
                      <a:endParaRPr lang="en-GB" sz="1100">
                        <a:solidFill>
                          <a:schemeClr val="tx1"/>
                        </a:solidFill>
                        <a:latin typeface="Arial"/>
                        <a:cs typeface="Arial"/>
                      </a:endParaRPr>
                    </a:p>
                    <a:p>
                      <a:pPr marL="0" lvl="0" indent="0" algn="just">
                        <a:buFont typeface="Arial" panose="020B0604020202020204" pitchFamily="34" charset="0"/>
                        <a:buNone/>
                      </a:pPr>
                      <a:endParaRPr lang="en-GB" sz="1100">
                        <a:solidFill>
                          <a:schemeClr val="tx1"/>
                        </a:solidFill>
                        <a:latin typeface="Arial"/>
                        <a:cs typeface="Arial"/>
                      </a:endParaRP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3162851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899592" y="116632"/>
            <a:ext cx="5184576" cy="583264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350"/>
          </a:p>
        </p:txBody>
      </p:sp>
      <p:sp>
        <p:nvSpPr>
          <p:cNvPr id="6" name="Text Box 13"/>
          <p:cNvSpPr txBox="1">
            <a:spLocks/>
          </p:cNvSpPr>
          <p:nvPr/>
        </p:nvSpPr>
        <p:spPr>
          <a:xfrm>
            <a:off x="1331640" y="1521938"/>
            <a:ext cx="4590510" cy="2104935"/>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spAutoFit/>
          </a:bodyPr>
          <a:lstStyle/>
          <a:p>
            <a:pPr>
              <a:lnSpc>
                <a:spcPct val="115000"/>
              </a:lnSpc>
              <a:spcAft>
                <a:spcPts val="750"/>
              </a:spcAft>
            </a:pPr>
            <a:r>
              <a:rPr lang="en-GB" sz="1050">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a:p>
            <a:r>
              <a:rPr lang="en-GB" sz="1350" b="1">
                <a:solidFill>
                  <a:schemeClr val="bg1"/>
                </a:solidFill>
                <a:latin typeface="Arial" panose="020B0604020202020204" pitchFamily="34" charset="0"/>
                <a:ea typeface="Calibri" panose="020F0502020204030204" pitchFamily="34" charset="0"/>
                <a:cs typeface="Times New Roman" panose="02020603050405020304" pitchFamily="18" charset="0"/>
              </a:rPr>
              <a:t>Section 6: </a:t>
            </a:r>
          </a:p>
          <a:p>
            <a:r>
              <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rPr>
              <a:t>Did you know?</a:t>
            </a:r>
          </a:p>
          <a:p>
            <a:endParaRPr lang="en-GB" sz="2700" b="1">
              <a:solidFill>
                <a:schemeClr val="bg1"/>
              </a:solidFill>
              <a:latin typeface="Arial" panose="020B0604020202020204" pitchFamily="34" charset="0"/>
              <a:ea typeface="Calibri" panose="020F0502020204030204" pitchFamily="34" charset="0"/>
              <a:cs typeface="Times New Roman" panose="02020603050405020304" pitchFamily="18" charset="0"/>
            </a:endParaRPr>
          </a:p>
          <a:p>
            <a:r>
              <a:rPr lang="en-GB" sz="1600">
                <a:solidFill>
                  <a:schemeClr val="bg1"/>
                </a:solidFill>
                <a:latin typeface="Arial" panose="020B0604020202020204" pitchFamily="34" charset="0"/>
                <a:ea typeface="Calibri" panose="020F0502020204030204" pitchFamily="34" charset="0"/>
                <a:cs typeface="Arial" panose="020B0604020202020204" pitchFamily="34" charset="0"/>
              </a:rPr>
              <a:t>Facts and figures for your information</a:t>
            </a:r>
            <a:endParaRPr lang="en-GB" sz="160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750"/>
              </a:spcAft>
            </a:pPr>
            <a:r>
              <a:rPr lang="en-GB" sz="1050">
                <a:solidFill>
                  <a:srgbClr val="FFFFFF"/>
                </a:solidFill>
                <a:latin typeface="Arial" panose="020B0604020202020204" pitchFamily="34" charset="0"/>
                <a:ea typeface="Calibri" panose="020F0502020204030204" pitchFamily="34" charset="0"/>
                <a:cs typeface="Times New Roman" panose="02020603050405020304" pitchFamily="18" charset="0"/>
              </a:rPr>
              <a:t> </a:t>
            </a:r>
            <a:endParaRPr lang="en-GB" sz="825">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C4E3E8A-8CAF-41E8-A8A6-849B1D85E45B}"/>
              </a:ext>
            </a:extLst>
          </p:cNvPr>
          <p:cNvSpPr txBox="1"/>
          <p:nvPr/>
        </p:nvSpPr>
        <p:spPr>
          <a:xfrm>
            <a:off x="6156176" y="3630464"/>
            <a:ext cx="2736304" cy="246221"/>
          </a:xfrm>
          <a:prstGeom prst="rect">
            <a:avLst/>
          </a:prstGeom>
          <a:noFill/>
        </p:spPr>
        <p:txBody>
          <a:bodyPr wrap="square" rtlCol="0">
            <a:spAutoFit/>
          </a:bodyPr>
          <a:lstStyle/>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a:p>
            <a:pPr marL="171450" indent="-171450">
              <a:buFont typeface="Wingdings" panose="05000000000000000000" pitchFamily="2" charset="2"/>
              <a:buChar char="ü"/>
            </a:pPr>
            <a:endParaRPr lang="en-GB" sz="500">
              <a:solidFill>
                <a:schemeClr val="accent5">
                  <a:lumMod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26997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high confidence">
            <a:extLst>
              <a:ext uri="{FF2B5EF4-FFF2-40B4-BE49-F238E27FC236}">
                <a16:creationId xmlns:a16="http://schemas.microsoft.com/office/drawing/2014/main" id="{C9DFB25C-90F9-4FD1-8619-29863AD11051}"/>
              </a:ext>
            </a:extLst>
          </p:cNvPr>
          <p:cNvPicPr>
            <a:picLocks noChangeAspect="1"/>
          </p:cNvPicPr>
          <p:nvPr/>
        </p:nvPicPr>
        <p:blipFill rotWithShape="1">
          <a:blip r:embed="rId3">
            <a:extLst>
              <a:ext uri="{28A0092B-C50C-407E-A947-70E740481C1C}">
                <a14:useLocalDpi xmlns:a14="http://schemas.microsoft.com/office/drawing/2010/main" val="0"/>
              </a:ext>
            </a:extLst>
          </a:blip>
          <a:srcRect l="3709" t="30290" r="22487" b="32673"/>
          <a:stretch/>
        </p:blipFill>
        <p:spPr>
          <a:xfrm>
            <a:off x="417502" y="190325"/>
            <a:ext cx="8308996" cy="3455857"/>
          </a:xfrm>
          <a:prstGeom prst="rect">
            <a:avLst/>
          </a:prstGeom>
        </p:spPr>
      </p:pic>
      <p:sp>
        <p:nvSpPr>
          <p:cNvPr id="3" name="Rectangle 2">
            <a:extLst>
              <a:ext uri="{FF2B5EF4-FFF2-40B4-BE49-F238E27FC236}">
                <a16:creationId xmlns:a16="http://schemas.microsoft.com/office/drawing/2014/main" id="{74EEABA6-CA20-4241-87C0-6A30E15B5E7B}"/>
              </a:ext>
            </a:extLst>
          </p:cNvPr>
          <p:cNvSpPr/>
          <p:nvPr/>
        </p:nvSpPr>
        <p:spPr>
          <a:xfrm>
            <a:off x="8114260" y="2025108"/>
            <a:ext cx="648473"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BE13F8B7-7EED-4A62-8A57-4ADF3164B000}"/>
              </a:ext>
            </a:extLst>
          </p:cNvPr>
          <p:cNvSpPr/>
          <p:nvPr/>
        </p:nvSpPr>
        <p:spPr>
          <a:xfrm>
            <a:off x="459249" y="3387269"/>
            <a:ext cx="1941349" cy="572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BAE36C69-5CDC-4C87-B74E-D20D148720C6}"/>
              </a:ext>
            </a:extLst>
          </p:cNvPr>
          <p:cNvSpPr/>
          <p:nvPr/>
        </p:nvSpPr>
        <p:spPr>
          <a:xfrm>
            <a:off x="892401" y="613943"/>
            <a:ext cx="431173" cy="395996"/>
          </a:xfrm>
          <a:prstGeom prst="rect">
            <a:avLst/>
          </a:prstGeom>
          <a:solidFill>
            <a:srgbClr val="2BB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Rectangle 35">
            <a:extLst>
              <a:ext uri="{FF2B5EF4-FFF2-40B4-BE49-F238E27FC236}">
                <a16:creationId xmlns:a16="http://schemas.microsoft.com/office/drawing/2014/main" id="{5A82923F-2FE8-414E-AD58-12ECF6C045BB}"/>
              </a:ext>
            </a:extLst>
          </p:cNvPr>
          <p:cNvSpPr/>
          <p:nvPr/>
        </p:nvSpPr>
        <p:spPr>
          <a:xfrm>
            <a:off x="344652" y="2523715"/>
            <a:ext cx="8536404" cy="1435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46C9828D-A264-4F0D-BA25-C6F37E63FF30}"/>
              </a:ext>
            </a:extLst>
          </p:cNvPr>
          <p:cNvSpPr/>
          <p:nvPr/>
        </p:nvSpPr>
        <p:spPr>
          <a:xfrm>
            <a:off x="1313956" y="584836"/>
            <a:ext cx="435267" cy="395996"/>
          </a:xfrm>
          <a:prstGeom prst="rect">
            <a:avLst/>
          </a:prstGeom>
          <a:solidFill>
            <a:srgbClr val="20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Box 5">
            <a:extLst>
              <a:ext uri="{FF2B5EF4-FFF2-40B4-BE49-F238E27FC236}">
                <a16:creationId xmlns:a16="http://schemas.microsoft.com/office/drawing/2014/main" id="{0A817BEB-55CC-41F1-9160-046830BDEA41}"/>
              </a:ext>
            </a:extLst>
          </p:cNvPr>
          <p:cNvSpPr txBox="1"/>
          <p:nvPr/>
        </p:nvSpPr>
        <p:spPr>
          <a:xfrm>
            <a:off x="6793802" y="2630245"/>
            <a:ext cx="2047294" cy="3116238"/>
          </a:xfrm>
          <a:prstGeom prst="rect">
            <a:avLst/>
          </a:prstGeom>
          <a:noFill/>
        </p:spPr>
        <p:txBody>
          <a:bodyPr wrap="square" lIns="91440" tIns="45720" rIns="91440" bIns="45720" rtlCol="0" anchor="t">
            <a:spAutoFit/>
          </a:bodyPr>
          <a:lstStyle/>
          <a:p>
            <a:pPr algn="ctr"/>
            <a:r>
              <a:rPr lang="en-GB" sz="1200" b="1">
                <a:solidFill>
                  <a:srgbClr val="20AAC6"/>
                </a:solidFill>
                <a:latin typeface="Arial"/>
                <a:ea typeface="Segoe UI Emoji"/>
                <a:cs typeface="Arial"/>
              </a:rPr>
              <a:t>Appraisals, </a:t>
            </a:r>
            <a:endParaRPr lang="en-GB" sz="1200" b="1">
              <a:solidFill>
                <a:srgbClr val="20AAC6"/>
              </a:solidFill>
              <a:latin typeface="Arial" panose="020B0604020202020204" pitchFamily="34" charset="0"/>
              <a:ea typeface="Segoe UI Emoji" panose="020B0502040204020203" pitchFamily="34" charset="0"/>
              <a:cs typeface="Arial" panose="020B0604020202020204" pitchFamily="34" charset="0"/>
            </a:endParaRPr>
          </a:p>
          <a:p>
            <a:pPr algn="ctr"/>
            <a:r>
              <a:rPr lang="en-GB" sz="1200" b="1">
                <a:solidFill>
                  <a:srgbClr val="20AAC6"/>
                </a:solidFill>
                <a:latin typeface="Arial"/>
                <a:ea typeface="Segoe UI Emoji"/>
                <a:cs typeface="Arial"/>
              </a:rPr>
              <a:t>Supervision &amp; Training</a:t>
            </a:r>
          </a:p>
          <a:p>
            <a:pPr algn="ctr"/>
            <a:endParaRPr lang="en-GB" sz="1200" b="1">
              <a:solidFill>
                <a:srgbClr val="20AAC6"/>
              </a:solidFill>
              <a:latin typeface="Arial" panose="020B0604020202020204" pitchFamily="34" charset="0"/>
              <a:ea typeface="Segoe UI Emoji" panose="020B0502040204020203" pitchFamily="34" charset="0"/>
              <a:cs typeface="Arial" panose="020B0604020202020204" pitchFamily="34" charset="0"/>
            </a:endParaRPr>
          </a:p>
          <a:p>
            <a:pPr>
              <a:spcBef>
                <a:spcPts val="600"/>
              </a:spcBef>
            </a:pPr>
            <a:r>
              <a:rPr lang="en-GB" sz="1400" b="1">
                <a:latin typeface="Wingdings"/>
                <a:ea typeface="Segoe UI Emoji"/>
                <a:cs typeface="Arial"/>
                <a:sym typeface="Wingdings"/>
              </a:rPr>
              <a:t></a:t>
            </a:r>
            <a:r>
              <a:rPr lang="en-GB" sz="1200" b="1">
                <a:latin typeface="Wingdings"/>
                <a:ea typeface="Segoe UI Emoji"/>
                <a:cs typeface="Arial"/>
                <a:sym typeface="Wingdings"/>
              </a:rPr>
              <a:t> </a:t>
            </a:r>
            <a:r>
              <a:rPr lang="en-GB" sz="1200" b="1">
                <a:latin typeface="Arial"/>
                <a:ea typeface="Segoe UI Emoji"/>
                <a:cs typeface="Arial"/>
              </a:rPr>
              <a:t>103 appraisals </a:t>
            </a:r>
            <a:r>
              <a:rPr lang="en-GB" sz="1000">
                <a:latin typeface="Arial"/>
                <a:ea typeface="Segoe UI Emoji"/>
                <a:cs typeface="Arial"/>
              </a:rPr>
              <a:t>completed in Feb 22.  Decrease on Jan 2022 at 195 completed</a:t>
            </a:r>
            <a:endParaRPr lang="en-GB">
              <a:cs typeface="Calibri"/>
            </a:endParaRPr>
          </a:p>
          <a:p>
            <a:endParaRPr lang="en-GB" sz="1000">
              <a:highlight>
                <a:srgbClr val="FFFF00"/>
              </a:highlight>
              <a:latin typeface="Segoe UI Emoji" panose="020B0502040204020203" pitchFamily="34" charset="0"/>
              <a:ea typeface="Segoe UI Emoji" panose="020B0502040204020203" pitchFamily="34" charset="0"/>
            </a:endParaRPr>
          </a:p>
          <a:p>
            <a:pPr marL="171450" indent="-171450">
              <a:buFont typeface="Wingdings" panose="05000000000000000000" pitchFamily="2" charset="2"/>
              <a:buChar char="ê"/>
            </a:pPr>
            <a:r>
              <a:rPr lang="en-GB" sz="1200" b="1">
                <a:latin typeface="Arial"/>
                <a:ea typeface="Segoe UI Emoji"/>
                <a:cs typeface="Arial"/>
              </a:rPr>
              <a:t>1002 Supervision sessions </a:t>
            </a:r>
            <a:r>
              <a:rPr lang="en-GB" sz="1000">
                <a:latin typeface="Arial"/>
                <a:ea typeface="Segoe UI Emoji"/>
                <a:cs typeface="Arial"/>
              </a:rPr>
              <a:t>carried out in February 2022  decrease on 1964 in  </a:t>
            </a:r>
            <a:r>
              <a:rPr lang="en-GB" sz="1000">
                <a:ea typeface="+mn-lt"/>
                <a:cs typeface="+mn-lt"/>
              </a:rPr>
              <a:t>January 2022</a:t>
            </a:r>
          </a:p>
          <a:p>
            <a:endParaRPr lang="en-GB" sz="1000" b="1">
              <a:latin typeface="Calibri"/>
              <a:ea typeface="Segoe UI Emoji"/>
              <a:cs typeface="Calibri"/>
            </a:endParaRPr>
          </a:p>
          <a:p>
            <a:r>
              <a:rPr lang="en-GB" sz="1200" b="1">
                <a:latin typeface="Arial"/>
                <a:ea typeface="Segoe UI Emoji"/>
                <a:cs typeface="Arial"/>
              </a:rPr>
              <a:t>  </a:t>
            </a:r>
            <a:r>
              <a:rPr lang="en-GB" sz="1200" b="1">
                <a:latin typeface="Wingdings"/>
                <a:ea typeface="Segoe UI Emoji"/>
                <a:cs typeface="Arial"/>
                <a:sym typeface="Wingdings"/>
              </a:rPr>
              <a:t></a:t>
            </a:r>
            <a:r>
              <a:rPr lang="en-GB" sz="1200" b="1">
                <a:latin typeface="Calibri"/>
                <a:ea typeface="Segoe UI Emoji"/>
                <a:cs typeface="Calibri"/>
                <a:sym typeface="Wingdings" panose="05000000000000000000" pitchFamily="2" charset="2"/>
              </a:rPr>
              <a:t> </a:t>
            </a:r>
            <a:r>
              <a:rPr lang="en-GB" sz="1200" b="1">
                <a:latin typeface="Arial"/>
                <a:ea typeface="Segoe UI Emoji"/>
                <a:cs typeface="Arial"/>
              </a:rPr>
              <a:t>2175 Training courses attended</a:t>
            </a:r>
            <a:r>
              <a:rPr lang="en-GB" sz="1200">
                <a:latin typeface="Arial"/>
                <a:ea typeface="Segoe UI Emoji"/>
                <a:cs typeface="Arial"/>
              </a:rPr>
              <a:t> </a:t>
            </a:r>
            <a:r>
              <a:rPr lang="en-GB" sz="1000">
                <a:latin typeface="Arial"/>
                <a:ea typeface="Segoe UI Emoji"/>
                <a:cs typeface="Arial"/>
              </a:rPr>
              <a:t>(digital and classroom) increase on the previous month of January 2022</a:t>
            </a:r>
          </a:p>
          <a:p>
            <a:endParaRPr lang="en-GB" sz="1350">
              <a:cs typeface="Calibri"/>
            </a:endParaRPr>
          </a:p>
        </p:txBody>
      </p:sp>
      <p:sp>
        <p:nvSpPr>
          <p:cNvPr id="11" name="Rectangle 10">
            <a:extLst>
              <a:ext uri="{FF2B5EF4-FFF2-40B4-BE49-F238E27FC236}">
                <a16:creationId xmlns:a16="http://schemas.microsoft.com/office/drawing/2014/main" id="{ECB143F4-1C88-4FD9-9887-BBBBDD0B545F}"/>
              </a:ext>
            </a:extLst>
          </p:cNvPr>
          <p:cNvSpPr/>
          <p:nvPr/>
        </p:nvSpPr>
        <p:spPr>
          <a:xfrm>
            <a:off x="2958771" y="611803"/>
            <a:ext cx="521282" cy="395996"/>
          </a:xfrm>
          <a:prstGeom prst="rect">
            <a:avLst/>
          </a:prstGeom>
          <a:solidFill>
            <a:srgbClr val="EFA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a:extLst>
              <a:ext uri="{FF2B5EF4-FFF2-40B4-BE49-F238E27FC236}">
                <a16:creationId xmlns:a16="http://schemas.microsoft.com/office/drawing/2014/main" id="{A771DF6E-BAB0-41D8-B170-7A02B784AF29}"/>
              </a:ext>
            </a:extLst>
          </p:cNvPr>
          <p:cNvSpPr/>
          <p:nvPr/>
        </p:nvSpPr>
        <p:spPr>
          <a:xfrm>
            <a:off x="3470384" y="684012"/>
            <a:ext cx="521282" cy="395996"/>
          </a:xfrm>
          <a:prstGeom prst="rect">
            <a:avLst/>
          </a:prstGeom>
          <a:solidFill>
            <a:srgbClr val="DE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TextBox 12">
            <a:extLst>
              <a:ext uri="{FF2B5EF4-FFF2-40B4-BE49-F238E27FC236}">
                <a16:creationId xmlns:a16="http://schemas.microsoft.com/office/drawing/2014/main" id="{ADC76FBD-FFF5-42B4-A872-DFC8CA0E4E41}"/>
              </a:ext>
            </a:extLst>
          </p:cNvPr>
          <p:cNvSpPr txBox="1"/>
          <p:nvPr/>
        </p:nvSpPr>
        <p:spPr>
          <a:xfrm>
            <a:off x="358380" y="609668"/>
            <a:ext cx="1856906" cy="369332"/>
          </a:xfrm>
          <a:prstGeom prst="rect">
            <a:avLst/>
          </a:prstGeom>
          <a:noFill/>
        </p:spPr>
        <p:txBody>
          <a:bodyPr wrap="square" rtlCol="0">
            <a:spAutoFit/>
          </a:bodyPr>
          <a:lstStyle/>
          <a:p>
            <a:pPr algn="ctr"/>
            <a:r>
              <a:rPr lang="en-GB" b="1">
                <a:solidFill>
                  <a:schemeClr val="bg1"/>
                </a:solidFill>
              </a:rPr>
              <a:t>Quality</a:t>
            </a:r>
          </a:p>
        </p:txBody>
      </p:sp>
      <p:sp>
        <p:nvSpPr>
          <p:cNvPr id="14" name="Rectangle 13">
            <a:extLst>
              <a:ext uri="{FF2B5EF4-FFF2-40B4-BE49-F238E27FC236}">
                <a16:creationId xmlns:a16="http://schemas.microsoft.com/office/drawing/2014/main" id="{995609E9-3751-454E-BEA5-A026C8F2E9C0}"/>
              </a:ext>
            </a:extLst>
          </p:cNvPr>
          <p:cNvSpPr/>
          <p:nvPr/>
        </p:nvSpPr>
        <p:spPr>
          <a:xfrm>
            <a:off x="5590995" y="625011"/>
            <a:ext cx="521282" cy="395996"/>
          </a:xfrm>
          <a:prstGeom prst="rect">
            <a:avLst/>
          </a:prstGeom>
          <a:solidFill>
            <a:srgbClr val="D63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ectangle 14">
            <a:extLst>
              <a:ext uri="{FF2B5EF4-FFF2-40B4-BE49-F238E27FC236}">
                <a16:creationId xmlns:a16="http://schemas.microsoft.com/office/drawing/2014/main" id="{9231C8A4-5602-4149-A7AE-A62067ABBA37}"/>
              </a:ext>
            </a:extLst>
          </p:cNvPr>
          <p:cNvSpPr/>
          <p:nvPr/>
        </p:nvSpPr>
        <p:spPr>
          <a:xfrm>
            <a:off x="5072428" y="660938"/>
            <a:ext cx="521282" cy="360451"/>
          </a:xfrm>
          <a:prstGeom prst="rect">
            <a:avLst/>
          </a:prstGeom>
          <a:solidFill>
            <a:srgbClr val="E65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6" name="TextBox 15">
            <a:extLst>
              <a:ext uri="{FF2B5EF4-FFF2-40B4-BE49-F238E27FC236}">
                <a16:creationId xmlns:a16="http://schemas.microsoft.com/office/drawing/2014/main" id="{0E2D46CE-0E98-448B-AD26-861C0BB0E84B}"/>
              </a:ext>
            </a:extLst>
          </p:cNvPr>
          <p:cNvSpPr txBox="1"/>
          <p:nvPr/>
        </p:nvSpPr>
        <p:spPr>
          <a:xfrm>
            <a:off x="2526434" y="593271"/>
            <a:ext cx="1856906" cy="369332"/>
          </a:xfrm>
          <a:prstGeom prst="rect">
            <a:avLst/>
          </a:prstGeom>
          <a:noFill/>
        </p:spPr>
        <p:txBody>
          <a:bodyPr wrap="square" rtlCol="0">
            <a:spAutoFit/>
          </a:bodyPr>
          <a:lstStyle/>
          <a:p>
            <a:pPr algn="ctr"/>
            <a:r>
              <a:rPr lang="en-GB" b="1">
                <a:solidFill>
                  <a:schemeClr val="bg1"/>
                </a:solidFill>
              </a:rPr>
              <a:t>Workforce</a:t>
            </a:r>
          </a:p>
        </p:txBody>
      </p:sp>
      <p:sp>
        <p:nvSpPr>
          <p:cNvPr id="17" name="Rectangle 16">
            <a:extLst>
              <a:ext uri="{FF2B5EF4-FFF2-40B4-BE49-F238E27FC236}">
                <a16:creationId xmlns:a16="http://schemas.microsoft.com/office/drawing/2014/main" id="{262F75B8-BA9A-4786-9695-E8E41902EF90}"/>
              </a:ext>
            </a:extLst>
          </p:cNvPr>
          <p:cNvSpPr/>
          <p:nvPr/>
        </p:nvSpPr>
        <p:spPr>
          <a:xfrm>
            <a:off x="7304665" y="608304"/>
            <a:ext cx="521282" cy="395996"/>
          </a:xfrm>
          <a:prstGeom prst="rect">
            <a:avLst/>
          </a:prstGeom>
          <a:solidFill>
            <a:srgbClr val="1E65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Rectangle 17">
            <a:extLst>
              <a:ext uri="{FF2B5EF4-FFF2-40B4-BE49-F238E27FC236}">
                <a16:creationId xmlns:a16="http://schemas.microsoft.com/office/drawing/2014/main" id="{9785FF58-489C-4E83-BDDE-86B628AD0742}"/>
              </a:ext>
            </a:extLst>
          </p:cNvPr>
          <p:cNvSpPr/>
          <p:nvPr/>
        </p:nvSpPr>
        <p:spPr>
          <a:xfrm>
            <a:off x="7823232" y="607358"/>
            <a:ext cx="521282" cy="395996"/>
          </a:xfrm>
          <a:prstGeom prst="rect">
            <a:avLst/>
          </a:prstGeom>
          <a:solidFill>
            <a:srgbClr val="195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TextBox 18">
            <a:extLst>
              <a:ext uri="{FF2B5EF4-FFF2-40B4-BE49-F238E27FC236}">
                <a16:creationId xmlns:a16="http://schemas.microsoft.com/office/drawing/2014/main" id="{4D8A001E-7FE4-4F2F-99DF-D73A8DF479B2}"/>
              </a:ext>
            </a:extLst>
          </p:cNvPr>
          <p:cNvSpPr txBox="1"/>
          <p:nvPr/>
        </p:nvSpPr>
        <p:spPr>
          <a:xfrm>
            <a:off x="4698821" y="621636"/>
            <a:ext cx="1856906" cy="369332"/>
          </a:xfrm>
          <a:prstGeom prst="rect">
            <a:avLst/>
          </a:prstGeom>
          <a:noFill/>
        </p:spPr>
        <p:txBody>
          <a:bodyPr wrap="square" rtlCol="0">
            <a:spAutoFit/>
          </a:bodyPr>
          <a:lstStyle/>
          <a:p>
            <a:pPr algn="ctr"/>
            <a:r>
              <a:rPr lang="en-GB" b="1">
                <a:solidFill>
                  <a:schemeClr val="bg1"/>
                </a:solidFill>
              </a:rPr>
              <a:t>Finance</a:t>
            </a:r>
          </a:p>
        </p:txBody>
      </p:sp>
      <p:sp>
        <p:nvSpPr>
          <p:cNvPr id="33" name="Oval 32">
            <a:extLst>
              <a:ext uri="{FF2B5EF4-FFF2-40B4-BE49-F238E27FC236}">
                <a16:creationId xmlns:a16="http://schemas.microsoft.com/office/drawing/2014/main" id="{962556BD-C252-4ABD-9F96-34C3D0ED1F2B}"/>
              </a:ext>
            </a:extLst>
          </p:cNvPr>
          <p:cNvSpPr/>
          <p:nvPr/>
        </p:nvSpPr>
        <p:spPr>
          <a:xfrm>
            <a:off x="3282054" y="2025108"/>
            <a:ext cx="395999" cy="357526"/>
          </a:xfrm>
          <a:prstGeom prst="ellipse">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TextBox 34">
            <a:extLst>
              <a:ext uri="{FF2B5EF4-FFF2-40B4-BE49-F238E27FC236}">
                <a16:creationId xmlns:a16="http://schemas.microsoft.com/office/drawing/2014/main" id="{344CEDD1-9F0A-4D7A-88D6-138FAA347413}"/>
              </a:ext>
            </a:extLst>
          </p:cNvPr>
          <p:cNvSpPr txBox="1"/>
          <p:nvPr/>
        </p:nvSpPr>
        <p:spPr>
          <a:xfrm>
            <a:off x="203660" y="2564230"/>
            <a:ext cx="2456341" cy="3477875"/>
          </a:xfrm>
          <a:prstGeom prst="rect">
            <a:avLst/>
          </a:prstGeom>
          <a:noFill/>
        </p:spPr>
        <p:txBody>
          <a:bodyPr wrap="square" lIns="91440" tIns="45720" rIns="91440" bIns="45720" rtlCol="0" anchor="t">
            <a:spAutoFit/>
          </a:bodyPr>
          <a:lstStyle/>
          <a:p>
            <a:pPr algn="ctr"/>
            <a:r>
              <a:rPr lang="en-GB" sz="1200" b="1">
                <a:solidFill>
                  <a:schemeClr val="accent5">
                    <a:lumMod val="75000"/>
                  </a:schemeClr>
                </a:solidFill>
                <a:latin typeface="Arial"/>
                <a:ea typeface="Segoe UI Emoji"/>
                <a:cs typeface="Arial"/>
              </a:rPr>
              <a:t>PSIs, Complaints &amp;  Feedback</a:t>
            </a:r>
            <a:endParaRPr lang="en-GB" sz="1200" b="1">
              <a:solidFill>
                <a:schemeClr val="accent5">
                  <a:lumMod val="75000"/>
                </a:schemeClr>
              </a:solidFill>
              <a:latin typeface="Arial" panose="020B0604020202020204" pitchFamily="34" charset="0"/>
              <a:ea typeface="Segoe UI Emoji" panose="020B0502040204020203" pitchFamily="34" charset="0"/>
              <a:cs typeface="Arial" panose="020B0604020202020204" pitchFamily="34" charset="0"/>
            </a:endParaRPr>
          </a:p>
          <a:p>
            <a:r>
              <a:rPr lang="en-GB" sz="1400" b="1">
                <a:latin typeface="Wingdings"/>
                <a:ea typeface="Segoe UI Emoji"/>
                <a:cs typeface="Arial"/>
                <a:sym typeface="Wingdings"/>
              </a:rPr>
              <a:t></a:t>
            </a:r>
            <a:r>
              <a:rPr lang="en-GB" sz="1000" b="1">
                <a:latin typeface="Calibri"/>
                <a:ea typeface="Segoe UI Emoji"/>
                <a:cs typeface="Calibri"/>
                <a:sym typeface="Wingdings" panose="05000000000000000000" pitchFamily="2" charset="2"/>
              </a:rPr>
              <a:t> </a:t>
            </a:r>
            <a:r>
              <a:rPr lang="en-GB" sz="1000" b="1">
                <a:latin typeface="Arial" panose="020B0604020202020204" pitchFamily="34" charset="0"/>
                <a:ea typeface="Segoe UI Emoji"/>
                <a:cs typeface="Arial" panose="020B0604020202020204" pitchFamily="34" charset="0"/>
                <a:sym typeface="Wingdings" panose="05000000000000000000" pitchFamily="2" charset="2"/>
              </a:rPr>
              <a:t>9</a:t>
            </a:r>
            <a:r>
              <a:rPr lang="en-GB" sz="1000" b="1">
                <a:latin typeface="Arial" panose="020B0604020202020204" pitchFamily="34" charset="0"/>
                <a:ea typeface="+mn-lt"/>
                <a:cs typeface="Arial" panose="020B0604020202020204" pitchFamily="34" charset="0"/>
              </a:rPr>
              <a:t> PSIs </a:t>
            </a:r>
            <a:r>
              <a:rPr lang="en-GB" sz="1000">
                <a:latin typeface="Arial" panose="020B0604020202020204" pitchFamily="34" charset="0"/>
                <a:ea typeface="+mn-lt"/>
                <a:cs typeface="Arial" panose="020B0604020202020204" pitchFamily="34" charset="0"/>
              </a:rPr>
              <a:t>reported to STEIS in  February (of which 4 COVID-19 outbreaks). Average of 7 per month. YTD 82 PSIs declared excl. downgrades (28 deaths, 20 pressure damage and 17 COVID-19 outbreaks), compared to 79 last year.</a:t>
            </a:r>
          </a:p>
          <a:p>
            <a:endParaRPr lang="en-GB" sz="500">
              <a:latin typeface="Arial" panose="020B0604020202020204" pitchFamily="34" charset="0"/>
              <a:cs typeface="Arial" panose="020B0604020202020204" pitchFamily="34" charset="0"/>
              <a:sym typeface="Wingdings" panose="05000000000000000000" pitchFamily="2" charset="2"/>
            </a:endParaRPr>
          </a:p>
          <a:p>
            <a:r>
              <a:rPr lang="en-GB" sz="1000" b="1">
                <a:latin typeface="Arial"/>
                <a:ea typeface="Segoe UI Emoji"/>
                <a:cs typeface="Arial"/>
                <a:sym typeface="Wingdings" panose="05000000000000000000" pitchFamily="2" charset="2"/>
              </a:rPr>
              <a:t>     </a:t>
            </a:r>
            <a:r>
              <a:rPr lang="en-GB" sz="1000" b="1">
                <a:latin typeface="Arial"/>
                <a:ea typeface="+mn-lt"/>
                <a:cs typeface="Arial"/>
                <a:sym typeface="Wingdings" panose="05000000000000000000" pitchFamily="2" charset="2"/>
              </a:rPr>
              <a:t>18</a:t>
            </a:r>
            <a:r>
              <a:rPr lang="en-GB" sz="1000" b="1">
                <a:latin typeface="Arial"/>
                <a:ea typeface="+mn-lt"/>
                <a:cs typeface="Arial"/>
              </a:rPr>
              <a:t> Formal Complaints </a:t>
            </a:r>
            <a:r>
              <a:rPr lang="en-GB" sz="1000">
                <a:latin typeface="Arial"/>
                <a:ea typeface="+mn-lt"/>
                <a:cs typeface="Arial"/>
              </a:rPr>
              <a:t>received in February. Average of 18 per month. YTD 204 complaints compared to 187 last year. In comparison to similar NHS Trusts in 2020/21 (Berkshire, CNTW, East London) OHFT received the lowest number of complaints per 1000 staff.</a:t>
            </a:r>
          </a:p>
          <a:p>
            <a:endParaRPr lang="en-GB" sz="500">
              <a:latin typeface="Arial" panose="020B0604020202020204" pitchFamily="34" charset="0"/>
              <a:ea typeface="+mn-lt"/>
              <a:cs typeface="Arial" panose="020B0604020202020204" pitchFamily="34" charset="0"/>
            </a:endParaRPr>
          </a:p>
          <a:p>
            <a:r>
              <a:rPr lang="en-GB" sz="1400" b="1">
                <a:latin typeface="Arial"/>
                <a:ea typeface="Segoe UI Emoji"/>
                <a:cs typeface="Arial"/>
                <a:sym typeface="Wingdings" panose="05000000000000000000" pitchFamily="2" charset="2"/>
              </a:rPr>
              <a:t>    </a:t>
            </a:r>
            <a:r>
              <a:rPr lang="en-GB" sz="1000" b="1">
                <a:latin typeface="Arial"/>
                <a:ea typeface="+mn-lt"/>
                <a:cs typeface="Arial"/>
                <a:sym typeface="Wingdings" panose="05000000000000000000" pitchFamily="2" charset="2"/>
              </a:rPr>
              <a:t>FFT patient feedback – </a:t>
            </a:r>
            <a:r>
              <a:rPr lang="en-GB" sz="1000">
                <a:latin typeface="Arial"/>
                <a:ea typeface="+mn-lt"/>
                <a:cs typeface="Arial"/>
                <a:sym typeface="Wingdings" panose="05000000000000000000" pitchFamily="2" charset="2"/>
              </a:rPr>
              <a:t>in February community services: 84% said Very Good (national </a:t>
            </a:r>
            <a:r>
              <a:rPr lang="en-GB" sz="1000" err="1">
                <a:latin typeface="Arial"/>
                <a:ea typeface="+mn-lt"/>
                <a:cs typeface="Arial"/>
                <a:sym typeface="Wingdings" panose="05000000000000000000" pitchFamily="2" charset="2"/>
              </a:rPr>
              <a:t>ave.</a:t>
            </a:r>
            <a:r>
              <a:rPr lang="en-GB" sz="1000">
                <a:latin typeface="Arial"/>
                <a:ea typeface="+mn-lt"/>
                <a:cs typeface="Arial"/>
                <a:sym typeface="Wingdings" panose="05000000000000000000" pitchFamily="2" charset="2"/>
              </a:rPr>
              <a:t> 83%). Mental health: 61% said Very Good (national </a:t>
            </a:r>
            <a:r>
              <a:rPr lang="en-GB" sz="1000" err="1">
                <a:latin typeface="Arial"/>
                <a:ea typeface="+mn-lt"/>
                <a:cs typeface="Arial"/>
                <a:sym typeface="Wingdings" panose="05000000000000000000" pitchFamily="2" charset="2"/>
              </a:rPr>
              <a:t>ave.</a:t>
            </a:r>
            <a:r>
              <a:rPr lang="en-GB" sz="1000">
                <a:latin typeface="Arial"/>
                <a:ea typeface="+mn-lt"/>
                <a:cs typeface="Arial"/>
                <a:sym typeface="Wingdings" panose="05000000000000000000" pitchFamily="2" charset="2"/>
              </a:rPr>
              <a:t> 62%).</a:t>
            </a:r>
            <a:endParaRPr lang="en-GB" sz="1000">
              <a:latin typeface="Arial"/>
              <a:ea typeface="+mn-lt"/>
              <a:cs typeface="Arial"/>
            </a:endParaRPr>
          </a:p>
        </p:txBody>
      </p:sp>
      <p:sp>
        <p:nvSpPr>
          <p:cNvPr id="38" name="TextBox 37">
            <a:extLst>
              <a:ext uri="{FF2B5EF4-FFF2-40B4-BE49-F238E27FC236}">
                <a16:creationId xmlns:a16="http://schemas.microsoft.com/office/drawing/2014/main" id="{4CF1C3A8-1336-475A-BB3F-ED0B709DB22E}"/>
              </a:ext>
            </a:extLst>
          </p:cNvPr>
          <p:cNvSpPr txBox="1"/>
          <p:nvPr/>
        </p:nvSpPr>
        <p:spPr>
          <a:xfrm>
            <a:off x="4568757" y="2542397"/>
            <a:ext cx="2365443" cy="3701013"/>
          </a:xfrm>
          <a:prstGeom prst="rect">
            <a:avLst/>
          </a:prstGeom>
          <a:noFill/>
        </p:spPr>
        <p:txBody>
          <a:bodyPr wrap="square" lIns="91440" tIns="45720" rIns="91440" bIns="45720" rtlCol="0" anchor="t">
            <a:spAutoFit/>
          </a:bodyPr>
          <a:lstStyle/>
          <a:p>
            <a:pPr algn="ctr"/>
            <a:r>
              <a:rPr lang="en-GB" sz="1200" b="1">
                <a:solidFill>
                  <a:srgbClr val="A1232F"/>
                </a:solidFill>
                <a:latin typeface="Arial"/>
                <a:ea typeface="Segoe UI Emoji"/>
                <a:cs typeface="Arial"/>
              </a:rPr>
              <a:t>Finance</a:t>
            </a:r>
          </a:p>
          <a:p>
            <a:pPr algn="ctr"/>
            <a:endParaRPr lang="en-GB" sz="1200" b="1">
              <a:solidFill>
                <a:srgbClr val="A1232F"/>
              </a:solidFill>
              <a:highlight>
                <a:srgbClr val="FFFF00"/>
              </a:highlight>
              <a:latin typeface="Arial"/>
              <a:ea typeface="Segoe UI Emoji"/>
              <a:cs typeface="Arial"/>
            </a:endParaRPr>
          </a:p>
          <a:p>
            <a:r>
              <a:rPr lang="en-GB" sz="1400" b="1">
                <a:latin typeface="Calibri"/>
                <a:ea typeface="Calibri"/>
                <a:cs typeface="Calibri"/>
                <a:sym typeface="Wingdings"/>
              </a:rPr>
              <a:t></a:t>
            </a:r>
            <a:r>
              <a:rPr lang="en-GB" sz="1400" b="1">
                <a:latin typeface="Arial"/>
                <a:ea typeface="Segoe UI Emoji"/>
                <a:cs typeface="Arial"/>
              </a:rPr>
              <a:t> </a:t>
            </a:r>
            <a:r>
              <a:rPr lang="en-GB" sz="1100" b="1">
                <a:latin typeface="Arial"/>
                <a:ea typeface="Segoe UI Emoji"/>
                <a:cs typeface="Arial"/>
              </a:rPr>
              <a:t>£662k</a:t>
            </a:r>
            <a:r>
              <a:rPr lang="en-GB" sz="1100">
                <a:latin typeface="Arial"/>
                <a:ea typeface="Segoe UI Emoji"/>
                <a:cs typeface="Arial"/>
              </a:rPr>
              <a:t> </a:t>
            </a:r>
            <a:r>
              <a:rPr lang="en-GB" sz="1000">
                <a:latin typeface="Arial"/>
                <a:ea typeface="Segoe UI Emoji"/>
                <a:cs typeface="Arial"/>
              </a:rPr>
              <a:t>spent on </a:t>
            </a:r>
            <a:r>
              <a:rPr lang="en-GB" sz="1200" b="1">
                <a:latin typeface="Arial"/>
                <a:ea typeface="Segoe UI Emoji"/>
                <a:cs typeface="Arial"/>
              </a:rPr>
              <a:t>Out of Area Placements </a:t>
            </a:r>
            <a:r>
              <a:rPr lang="en-GB" sz="1000">
                <a:latin typeface="Arial"/>
                <a:ea typeface="Segoe UI Emoji"/>
                <a:cs typeface="Arial"/>
              </a:rPr>
              <a:t>in month 11.  +148% higher than the 2019/20 monthly average of £232k and more than month 10 ( £529k).</a:t>
            </a:r>
            <a:endParaRPr lang="en-GB" sz="1050">
              <a:latin typeface="Segoe UI Emoji" panose="020B0502040204020203" pitchFamily="34" charset="0"/>
              <a:ea typeface="Segoe UI Emoji" panose="020B0502040204020203" pitchFamily="34" charset="0"/>
              <a:cs typeface="Arial"/>
            </a:endParaRPr>
          </a:p>
          <a:p>
            <a:endParaRPr lang="en-GB" sz="1050">
              <a:latin typeface="Arial" panose="020B0604020202020204" pitchFamily="34" charset="0"/>
              <a:ea typeface="Segoe UI Emoji" panose="020B0502040204020203" pitchFamily="34" charset="0"/>
              <a:cs typeface="Arial" panose="020B0604020202020204" pitchFamily="34" charset="0"/>
            </a:endParaRPr>
          </a:p>
          <a:p>
            <a:r>
              <a:rPr lang="en-GB" sz="1100" b="1">
                <a:latin typeface="Arial"/>
                <a:ea typeface="Segoe UI Emoji"/>
                <a:cs typeface="Arial"/>
              </a:rPr>
              <a:t>    £5,796k </a:t>
            </a:r>
            <a:r>
              <a:rPr lang="en-GB" sz="1050">
                <a:latin typeface="Arial"/>
                <a:ea typeface="Segoe UI Emoji"/>
                <a:cs typeface="Arial"/>
              </a:rPr>
              <a:t>spent on </a:t>
            </a:r>
            <a:r>
              <a:rPr lang="en-GB" sz="1200" b="1">
                <a:latin typeface="Arial"/>
                <a:ea typeface="Segoe UI Emoji"/>
                <a:cs typeface="Arial"/>
              </a:rPr>
              <a:t>Agency Staff </a:t>
            </a:r>
            <a:r>
              <a:rPr lang="en-GB" sz="1100">
                <a:latin typeface="Arial"/>
                <a:ea typeface="Segoe UI Emoji"/>
                <a:cs typeface="Arial"/>
              </a:rPr>
              <a:t>i</a:t>
            </a:r>
            <a:r>
              <a:rPr lang="en-GB" sz="1000">
                <a:latin typeface="Arial"/>
                <a:ea typeface="Segoe UI Emoji"/>
                <a:cs typeface="Arial"/>
              </a:rPr>
              <a:t>n month 11. +154% higher than the 2019/20 monthly average of £2,034k, and more than month 10 (£5,081k).</a:t>
            </a:r>
            <a:endParaRPr lang="en-GB">
              <a:cs typeface="Calibri"/>
            </a:endParaRPr>
          </a:p>
          <a:p>
            <a:endParaRPr lang="en-GB" sz="1050">
              <a:latin typeface="Arial" panose="020B0604020202020204" pitchFamily="34" charset="0"/>
              <a:ea typeface="Segoe UI Emoji" panose="020B0502040204020203" pitchFamily="34" charset="0"/>
              <a:cs typeface="Arial" panose="020B0604020202020204" pitchFamily="34" charset="0"/>
            </a:endParaRPr>
          </a:p>
          <a:p>
            <a:r>
              <a:rPr lang="en-GB" sz="1400" b="1">
                <a:ea typeface="+mn-lt"/>
                <a:cs typeface="+mn-lt"/>
                <a:sym typeface="Wingdings" panose="05000000000000000000" pitchFamily="2" charset="2"/>
              </a:rPr>
              <a:t> </a:t>
            </a:r>
            <a:r>
              <a:rPr lang="en-GB" sz="1050" b="1">
                <a:latin typeface="Arial"/>
                <a:ea typeface="Segoe UI Emoji"/>
                <a:cs typeface="Arial"/>
                <a:sym typeface="Wingdings" panose="05000000000000000000" pitchFamily="2" charset="2"/>
              </a:rPr>
              <a:t>£143k</a:t>
            </a:r>
            <a:r>
              <a:rPr lang="en-GB" sz="1050">
                <a:latin typeface="Arial"/>
                <a:ea typeface="Segoe UI Emoji"/>
                <a:cs typeface="Arial"/>
              </a:rPr>
              <a:t> spent on </a:t>
            </a:r>
            <a:r>
              <a:rPr lang="en-GB" sz="1200" b="1">
                <a:latin typeface="Arial"/>
                <a:ea typeface="Segoe UI Emoji"/>
                <a:cs typeface="Arial"/>
              </a:rPr>
              <a:t>travel claims</a:t>
            </a:r>
            <a:r>
              <a:rPr lang="en-GB" sz="1100" b="1">
                <a:latin typeface="Arial"/>
                <a:ea typeface="Segoe UI Emoji"/>
                <a:cs typeface="Arial"/>
              </a:rPr>
              <a:t>. </a:t>
            </a:r>
            <a:r>
              <a:rPr lang="en-GB" sz="1100">
                <a:latin typeface="Arial"/>
                <a:ea typeface="Segoe UI Emoji"/>
                <a:cs typeface="Arial"/>
              </a:rPr>
              <a:t>-</a:t>
            </a:r>
            <a:r>
              <a:rPr lang="en-GB" sz="1000">
                <a:latin typeface="Arial"/>
                <a:ea typeface="Segoe UI Emoji"/>
                <a:cs typeface="Arial"/>
              </a:rPr>
              <a:t>45% lower than the  2019/20monthly average (£129k) and more than month 10 (£125k)</a:t>
            </a:r>
            <a:endParaRPr lang="en-GB" sz="1000">
              <a:ea typeface="+mn-lt"/>
              <a:cs typeface="+mn-lt"/>
            </a:endParaRPr>
          </a:p>
          <a:p>
            <a:endParaRPr lang="en-GB" sz="1000">
              <a:latin typeface="Arial"/>
              <a:ea typeface="Segoe UI Emoji"/>
              <a:cs typeface="Arial"/>
            </a:endParaRPr>
          </a:p>
          <a:p>
            <a:endParaRPr lang="en-GB" sz="1050">
              <a:latin typeface="Segoe UI Emoji" panose="020B0502040204020203" pitchFamily="34" charset="0"/>
              <a:ea typeface="Segoe UI Emoji" panose="020B0502040204020203" pitchFamily="34" charset="0"/>
            </a:endParaRPr>
          </a:p>
          <a:p>
            <a:endParaRPr lang="en-GB" sz="1050">
              <a:latin typeface="Segoe UI Emoji" panose="020B0502040204020203" pitchFamily="34" charset="0"/>
              <a:ea typeface="Segoe UI Emoji" panose="020B0502040204020203" pitchFamily="34" charset="0"/>
            </a:endParaRPr>
          </a:p>
          <a:p>
            <a:endParaRPr lang="en-GB" sz="1350"/>
          </a:p>
        </p:txBody>
      </p:sp>
      <p:pic>
        <p:nvPicPr>
          <p:cNvPr id="20" name="Picture 19" descr="Icon&#10;&#10;Description automatically generated">
            <a:extLst>
              <a:ext uri="{FF2B5EF4-FFF2-40B4-BE49-F238E27FC236}">
                <a16:creationId xmlns:a16="http://schemas.microsoft.com/office/drawing/2014/main" id="{97D2700D-3414-4F46-8C76-73FFC8F88CE6}"/>
              </a:ext>
            </a:extLst>
          </p:cNvPr>
          <p:cNvPicPr>
            <a:picLocks noChangeAspect="1"/>
          </p:cNvPicPr>
          <p:nvPr/>
        </p:nvPicPr>
        <p:blipFill>
          <a:blip r:embed="rId4">
            <a:grayscl/>
            <a:extLst>
              <a:ext uri="{BEBA8EAE-BF5A-486C-A8C5-ECC9F3942E4B}">
                <a14:imgProps xmlns:a14="http://schemas.microsoft.com/office/drawing/2010/main">
                  <a14:imgLayer r:embed="rId5">
                    <a14:imgEffect>
                      <a14:backgroundRemoval t="10000" b="90000" l="10000" r="90000">
                        <a14:foregroundMark x1="56944" y1="24893" x2="32870" y2="28755"/>
                        <a14:foregroundMark x1="32870" y1="28755" x2="30556" y2="50644"/>
                        <a14:foregroundMark x1="30556" y1="50644" x2="46296" y2="66524"/>
                        <a14:foregroundMark x1="46296" y1="66524" x2="69907" y2="57511"/>
                        <a14:foregroundMark x1="69907" y1="57511" x2="72222" y2="34335"/>
                        <a14:foregroundMark x1="72222" y1="34335" x2="58796" y2="24893"/>
                        <a14:foregroundMark x1="54630" y1="60515" x2="44907" y2="39914"/>
                        <a14:foregroundMark x1="44907" y1="39914" x2="59722" y2="32618"/>
                        <a14:foregroundMark x1="45833" y1="56652" x2="41667" y2="33476"/>
                        <a14:foregroundMark x1="41667" y1="33476" x2="49074" y2="30901"/>
                      </a14:backgroundRemoval>
                    </a14:imgEffect>
                    <a14:imgEffect>
                      <a14:sharpenSoften amount="50000"/>
                    </a14:imgEffect>
                    <a14:imgEffect>
                      <a14:brightnessContrast bright="-20000" contrast="61000"/>
                    </a14:imgEffect>
                  </a14:imgLayer>
                </a14:imgProps>
              </a:ext>
              <a:ext uri="{28A0092B-C50C-407E-A947-70E740481C1C}">
                <a14:useLocalDpi xmlns:a14="http://schemas.microsoft.com/office/drawing/2010/main" val="0"/>
              </a:ext>
            </a:extLst>
          </a:blip>
          <a:stretch>
            <a:fillRect/>
          </a:stretch>
        </p:blipFill>
        <p:spPr>
          <a:xfrm>
            <a:off x="5090063" y="1599121"/>
            <a:ext cx="1079419" cy="1164374"/>
          </a:xfrm>
          <a:prstGeom prst="rect">
            <a:avLst/>
          </a:prstGeom>
        </p:spPr>
      </p:pic>
      <p:sp>
        <p:nvSpPr>
          <p:cNvPr id="2" name="Oval 1">
            <a:extLst>
              <a:ext uri="{FF2B5EF4-FFF2-40B4-BE49-F238E27FC236}">
                <a16:creationId xmlns:a16="http://schemas.microsoft.com/office/drawing/2014/main" id="{E216AF7A-CE5C-4293-B7EC-47D22BF5EE50}"/>
              </a:ext>
            </a:extLst>
          </p:cNvPr>
          <p:cNvSpPr/>
          <p:nvPr/>
        </p:nvSpPr>
        <p:spPr>
          <a:xfrm>
            <a:off x="3165714" y="1952899"/>
            <a:ext cx="566189" cy="56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8" descr="People Circle Icon #264198 - Free Icons Library">
            <a:extLst>
              <a:ext uri="{FF2B5EF4-FFF2-40B4-BE49-F238E27FC236}">
                <a16:creationId xmlns:a16="http://schemas.microsoft.com/office/drawing/2014/main" id="{65A7F8C9-8F63-486D-B7C4-9C4FEE702DEF}"/>
              </a:ext>
            </a:extLst>
          </p:cNvPr>
          <p:cNvPicPr>
            <a:picLocks noChangeAspect="1" noChangeArrowheads="1"/>
          </p:cNvPicPr>
          <p:nvPr/>
        </p:nvPicPr>
        <p:blipFill>
          <a:blip r:embed="rId6" cstate="print">
            <a:grayscl/>
            <a:extLst>
              <a:ext uri="{BEBA8EAE-BF5A-486C-A8C5-ECC9F3942E4B}">
                <a14:imgProps xmlns:a14="http://schemas.microsoft.com/office/drawing/2010/main">
                  <a14:imgLayer r:embed="rId7">
                    <a14:imgEffect>
                      <a14:backgroundRemoval t="3556" b="95556" l="889" r="94667">
                        <a14:foregroundMark x1="35556" y1="17333" x2="72889" y2="79556"/>
                        <a14:foregroundMark x1="72889" y1="79556" x2="60444" y2="10222"/>
                        <a14:foregroundMark x1="55111" y1="17333" x2="60444" y2="86667"/>
                        <a14:foregroundMark x1="60444" y1="86667" x2="19111" y2="87111"/>
                        <a14:foregroundMark x1="19111" y1="72000" x2="35556" y2="10222"/>
                        <a14:foregroundMark x1="16444" y1="36444" x2="13778" y2="60000"/>
                        <a14:foregroundMark x1="85333" y1="28000" x2="67111" y2="84444"/>
                        <a14:foregroundMark x1="67111" y1="84444" x2="4000" y2="52889"/>
                        <a14:foregroundMark x1="4000" y1="52889" x2="1333" y2="41778"/>
                        <a14:foregroundMark x1="39556" y1="11556" x2="56444" y2="7556"/>
                        <a14:foregroundMark x1="89333" y1="55556" x2="63111" y2="84444"/>
                        <a14:foregroundMark x1="45333" y1="88889" x2="86667" y2="69333"/>
                        <a14:foregroundMark x1="45333" y1="95556" x2="82222" y2="83111"/>
                        <a14:foregroundMark x1="39556" y1="44889" x2="38222" y2="60000"/>
                        <a14:foregroundMark x1="67111" y1="43111" x2="21778" y2="62667"/>
                        <a14:foregroundMark x1="78222" y1="39111" x2="46667" y2="66667"/>
                        <a14:foregroundMark x1="90667" y1="65333" x2="94667" y2="47556"/>
                        <a14:foregroundMark x1="52000" y1="3556" x2="42667" y2="3556"/>
                      </a14:backgroundRemoval>
                    </a14:imgEffect>
                    <a14:imgEffect>
                      <a14:brightnessContrast bright="-20000" contrast="55000"/>
                    </a14:imgEffect>
                  </a14:imgLayer>
                </a14:imgProps>
              </a:ext>
              <a:ext uri="{28A0092B-C50C-407E-A947-70E740481C1C}">
                <a14:useLocalDpi xmlns:a14="http://schemas.microsoft.com/office/drawing/2010/main" val="0"/>
              </a:ext>
            </a:extLst>
          </a:blip>
          <a:srcRect/>
          <a:stretch>
            <a:fillRect/>
          </a:stretch>
        </p:blipFill>
        <p:spPr bwMode="auto">
          <a:xfrm>
            <a:off x="3127684" y="1880354"/>
            <a:ext cx="685401" cy="68540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E55F16ED-323A-45D3-B582-7181765C2067}"/>
              </a:ext>
            </a:extLst>
          </p:cNvPr>
          <p:cNvSpPr/>
          <p:nvPr/>
        </p:nvSpPr>
        <p:spPr>
          <a:xfrm>
            <a:off x="7487537" y="1823266"/>
            <a:ext cx="671816" cy="708676"/>
          </a:xfrm>
          <a:prstGeom prst="ellipse">
            <a:avLst/>
          </a:prstGeom>
          <a:solidFill>
            <a:srgbClr val="4F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7" name="Picture 6" descr="Icon&#10;&#10;Description automatically generated">
            <a:extLst>
              <a:ext uri="{FF2B5EF4-FFF2-40B4-BE49-F238E27FC236}">
                <a16:creationId xmlns:a16="http://schemas.microsoft.com/office/drawing/2014/main" id="{1C8CF110-11AC-452C-8EA3-E0B0EAED356F}"/>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6332" y1="19588" x2="52896" y2="22165"/>
                      </a14:backgroundRemoval>
                    </a14:imgEffect>
                  </a14:imgLayer>
                </a14:imgProps>
              </a:ext>
              <a:ext uri="{28A0092B-C50C-407E-A947-70E740481C1C}">
                <a14:useLocalDpi xmlns:a14="http://schemas.microsoft.com/office/drawing/2010/main" val="0"/>
              </a:ext>
            </a:extLst>
          </a:blip>
          <a:stretch>
            <a:fillRect/>
          </a:stretch>
        </p:blipFill>
        <p:spPr>
          <a:xfrm>
            <a:off x="7382622" y="1840906"/>
            <a:ext cx="881220" cy="660064"/>
          </a:xfrm>
          <a:prstGeom prst="rect">
            <a:avLst/>
          </a:prstGeom>
        </p:spPr>
      </p:pic>
      <p:sp>
        <p:nvSpPr>
          <p:cNvPr id="39" name="Oval 38">
            <a:extLst>
              <a:ext uri="{FF2B5EF4-FFF2-40B4-BE49-F238E27FC236}">
                <a16:creationId xmlns:a16="http://schemas.microsoft.com/office/drawing/2014/main" id="{BA6680AE-54C4-4101-91ED-60FA513AD21B}"/>
              </a:ext>
            </a:extLst>
          </p:cNvPr>
          <p:cNvSpPr/>
          <p:nvPr/>
        </p:nvSpPr>
        <p:spPr>
          <a:xfrm>
            <a:off x="952893" y="1808996"/>
            <a:ext cx="671816" cy="7086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7" name="Picture 2" descr="Quality-control Icons - Quality Icon - Free Transparent PNG Clipart Images  Download">
            <a:extLst>
              <a:ext uri="{FF2B5EF4-FFF2-40B4-BE49-F238E27FC236}">
                <a16:creationId xmlns:a16="http://schemas.microsoft.com/office/drawing/2014/main" id="{B25EF758-BFB8-4B57-8D6A-FFE7F62C3002}"/>
              </a:ext>
            </a:extLst>
          </p:cNvPr>
          <p:cNvPicPr>
            <a:picLocks noChangeAspect="1" noChangeArrowheads="1"/>
          </p:cNvPicPr>
          <p:nvPr/>
        </p:nvPicPr>
        <p:blipFill>
          <a:blip r:embed="rId10">
            <a:grayscl/>
            <a:extLst>
              <a:ext uri="{BEBA8EAE-BF5A-486C-A8C5-ECC9F3942E4B}">
                <a14:imgProps xmlns:a14="http://schemas.microsoft.com/office/drawing/2010/main">
                  <a14:imgLayer r:embed="rId11">
                    <a14:imgEffect>
                      <a14:backgroundRemoval t="9574" b="93085" l="9701" r="89925">
                        <a14:foregroundMark x1="33506" y1="25582" x2="29478" y2="30319"/>
                        <a14:foregroundMark x1="44403" y1="12766" x2="34986" y2="23841"/>
                        <a14:foregroundMark x1="29478" y1="30319" x2="22761" y2="56383"/>
                        <a14:foregroundMark x1="22761" y1="56383" x2="24254" y2="62234"/>
                        <a14:foregroundMark x1="55970" y1="16489" x2="71642" y2="35638"/>
                        <a14:foregroundMark x1="71642" y1="35638" x2="77239" y2="61702"/>
                        <a14:foregroundMark x1="77239" y1="61702" x2="77239" y2="61702"/>
                        <a14:foregroundMark x1="76866" y1="62766" x2="60821" y2="80851"/>
                        <a14:foregroundMark x1="60821" y1="80851" x2="42164" y2="86170"/>
                        <a14:foregroundMark x1="42164" y1="86170" x2="30224" y2="63830"/>
                        <a14:foregroundMark x1="30224" y1="63830" x2="26493" y2="36170"/>
                        <a14:foregroundMark x1="34495" y1="23086" x2="39179" y2="15426"/>
                        <a14:foregroundMark x1="26493" y1="36170" x2="32493" y2="26359"/>
                        <a14:foregroundMark x1="39179" y1="15426" x2="59328" y2="14894"/>
                        <a14:foregroundMark x1="59328" y1="14894" x2="73134" y2="36170"/>
                        <a14:foregroundMark x1="73134" y1="36170" x2="76866" y2="64362"/>
                        <a14:foregroundMark x1="45522" y1="54255" x2="55597" y2="39894"/>
                        <a14:foregroundMark x1="30621" y1="27796" x2="32463" y2="53723"/>
                        <a14:foregroundMark x1="81567" y1="66591" x2="83209" y2="67021"/>
                        <a14:foregroundMark x1="32463" y1="53723" x2="80517" y2="66316"/>
                        <a14:foregroundMark x1="18529" y1="40185" x2="78809" y2="31280"/>
                        <a14:foregroundMark x1="42537" y1="10106" x2="55970" y2="10106"/>
                        <a14:foregroundMark x1="51493" y1="93085" x2="43284" y2="90957"/>
                        <a14:backgroundMark x1="11194" y1="47340" x2="31343" y2="11170"/>
                        <a14:backgroundMark x1="7090" y1="41489" x2="17537" y2="41489"/>
                        <a14:backgroundMark x1="29851" y1="15957" x2="25000" y2="19681"/>
                        <a14:backgroundMark x1="16791" y1="34574" x2="19403" y2="39362"/>
                        <a14:backgroundMark x1="82836" y1="33511" x2="77985" y2="28723"/>
                        <a14:backgroundMark x1="80970" y1="69149" x2="81716" y2="61170"/>
                      </a14:backgroundRemoval>
                    </a14:imgEffect>
                    <a14:imgEffect>
                      <a14:brightnessContrast contrast="76000"/>
                    </a14:imgEffect>
                  </a14:imgLayer>
                </a14:imgProps>
              </a:ext>
              <a:ext uri="{28A0092B-C50C-407E-A947-70E740481C1C}">
                <a14:useLocalDpi xmlns:a14="http://schemas.microsoft.com/office/drawing/2010/main" val="0"/>
              </a:ext>
            </a:extLst>
          </a:blip>
          <a:srcRect/>
          <a:stretch>
            <a:fillRect/>
          </a:stretch>
        </p:blipFill>
        <p:spPr bwMode="auto">
          <a:xfrm>
            <a:off x="691924" y="1788070"/>
            <a:ext cx="1158782" cy="8128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62741A-851D-4B03-9B26-4AC457619784}"/>
              </a:ext>
            </a:extLst>
          </p:cNvPr>
          <p:cNvSpPr txBox="1"/>
          <p:nvPr/>
        </p:nvSpPr>
        <p:spPr>
          <a:xfrm>
            <a:off x="6832796" y="609668"/>
            <a:ext cx="1966552" cy="369332"/>
          </a:xfrm>
          <a:prstGeom prst="rect">
            <a:avLst/>
          </a:prstGeom>
          <a:noFill/>
        </p:spPr>
        <p:txBody>
          <a:bodyPr wrap="square" rtlCol="0">
            <a:spAutoFit/>
          </a:bodyPr>
          <a:lstStyle/>
          <a:p>
            <a:pPr algn="ctr"/>
            <a:r>
              <a:rPr lang="en-GB" b="1">
                <a:solidFill>
                  <a:schemeClr val="bg1"/>
                </a:solidFill>
              </a:rPr>
              <a:t>L&amp;D</a:t>
            </a:r>
          </a:p>
        </p:txBody>
      </p:sp>
      <p:sp>
        <p:nvSpPr>
          <p:cNvPr id="31" name="TextBox 30">
            <a:extLst>
              <a:ext uri="{FF2B5EF4-FFF2-40B4-BE49-F238E27FC236}">
                <a16:creationId xmlns:a16="http://schemas.microsoft.com/office/drawing/2014/main" id="{0279C8D4-53BA-4C4C-AFCD-C704EC4C16DE}"/>
              </a:ext>
            </a:extLst>
          </p:cNvPr>
          <p:cNvSpPr txBox="1"/>
          <p:nvPr/>
        </p:nvSpPr>
        <p:spPr>
          <a:xfrm>
            <a:off x="2536878" y="2596965"/>
            <a:ext cx="2076218" cy="3847207"/>
          </a:xfrm>
          <a:prstGeom prst="rect">
            <a:avLst/>
          </a:prstGeom>
          <a:noFill/>
        </p:spPr>
        <p:txBody>
          <a:bodyPr wrap="square" lIns="91440" tIns="45720" rIns="91440" bIns="45720" rtlCol="0" anchor="t">
            <a:spAutoFit/>
          </a:bodyPr>
          <a:lstStyle/>
          <a:p>
            <a:pPr algn="ctr"/>
            <a:r>
              <a:rPr lang="en-GB" sz="1200" b="1">
                <a:solidFill>
                  <a:srgbClr val="F79646"/>
                </a:solidFill>
                <a:latin typeface="Arial"/>
                <a:ea typeface="Segoe UI Emoji"/>
                <a:cs typeface="Arial"/>
              </a:rPr>
              <a:t>New starters, Leavers &amp; </a:t>
            </a:r>
            <a:endParaRPr lang="en-GB" sz="1200" b="1">
              <a:solidFill>
                <a:srgbClr val="F79646">
                  <a:lumMod val="75000"/>
                </a:srgbClr>
              </a:solidFill>
              <a:latin typeface="Arial" panose="020B0604020202020204" pitchFamily="34" charset="0"/>
              <a:ea typeface="Segoe UI Emoji" panose="020B0502040204020203" pitchFamily="34" charset="0"/>
              <a:cs typeface="Arial" panose="020B0604020202020204" pitchFamily="34" charset="0"/>
            </a:endParaRPr>
          </a:p>
          <a:p>
            <a:pPr algn="ctr"/>
            <a:r>
              <a:rPr lang="en-GB" sz="1200" b="1">
                <a:solidFill>
                  <a:srgbClr val="F79646"/>
                </a:solidFill>
                <a:latin typeface="Arial"/>
                <a:ea typeface="Segoe UI Emoji"/>
                <a:cs typeface="Arial"/>
              </a:rPr>
              <a:t>HR mgmt. cases resolved</a:t>
            </a:r>
          </a:p>
          <a:p>
            <a:r>
              <a:rPr lang="en-GB" sz="1400" b="1">
                <a:latin typeface="Wingdings"/>
                <a:ea typeface="Segoe UI Emoji"/>
                <a:cs typeface="Arial"/>
                <a:sym typeface="Wingdings"/>
              </a:rPr>
              <a:t></a:t>
            </a:r>
            <a:r>
              <a:rPr lang="en-GB" sz="1400" b="1">
                <a:latin typeface="Arial"/>
                <a:ea typeface="Segoe UI Emoji"/>
                <a:cs typeface="Arial"/>
                <a:sym typeface="Wingdings" panose="05000000000000000000" pitchFamily="2" charset="2"/>
              </a:rPr>
              <a:t> </a:t>
            </a:r>
            <a:r>
              <a:rPr lang="en-GB" sz="1050" b="1">
                <a:latin typeface="Arial"/>
                <a:ea typeface="Segoe UI Emoji"/>
                <a:cs typeface="Arial"/>
              </a:rPr>
              <a:t> </a:t>
            </a:r>
            <a:r>
              <a:rPr lang="en-GB" sz="1200" b="1">
                <a:latin typeface="Arial"/>
                <a:ea typeface="Segoe UI Emoji"/>
                <a:cs typeface="Arial"/>
              </a:rPr>
              <a:t>87 new starters </a:t>
            </a:r>
            <a:r>
              <a:rPr lang="en-GB" sz="1000">
                <a:latin typeface="Arial"/>
                <a:ea typeface="Segoe UI Emoji"/>
                <a:cs typeface="Arial"/>
              </a:rPr>
              <a:t>in February</a:t>
            </a:r>
            <a:r>
              <a:rPr lang="en-GB" sz="1000" b="1">
                <a:latin typeface="Arial"/>
                <a:ea typeface="Segoe UI Emoji"/>
                <a:cs typeface="Arial"/>
              </a:rPr>
              <a:t>, </a:t>
            </a:r>
            <a:r>
              <a:rPr lang="en-GB" sz="1000">
                <a:latin typeface="Arial"/>
                <a:ea typeface="Segoe UI Emoji"/>
                <a:cs typeface="Arial"/>
              </a:rPr>
              <a:t> 51 lower than last month (138) and 10% higher than the 2019/20 monthly average of 79  </a:t>
            </a:r>
            <a:endParaRPr lang="en-GB" sz="1600"/>
          </a:p>
          <a:p>
            <a:endParaRPr lang="en-GB" sz="1050">
              <a:solidFill>
                <a:prstClr val="black"/>
              </a:solidFill>
              <a:latin typeface="Segoe UI Emoji" panose="020B0502040204020203" pitchFamily="34" charset="0"/>
              <a:ea typeface="Segoe UI Emoji" panose="020B0502040204020203" pitchFamily="34" charset="0"/>
            </a:endParaRPr>
          </a:p>
          <a:p>
            <a:r>
              <a:rPr lang="en-GB" sz="1400" b="1">
                <a:latin typeface="Wingdings"/>
                <a:ea typeface="Segoe UI Emoji"/>
                <a:cs typeface="Arial"/>
                <a:sym typeface="Wingdings"/>
              </a:rPr>
              <a:t></a:t>
            </a:r>
            <a:r>
              <a:rPr lang="en-GB" sz="1400" b="1">
                <a:latin typeface="Arial"/>
                <a:ea typeface="Segoe UI Emoji"/>
                <a:cs typeface="Arial"/>
                <a:sym typeface="Wingdings" panose="05000000000000000000" pitchFamily="2" charset="2"/>
              </a:rPr>
              <a:t> </a:t>
            </a:r>
            <a:r>
              <a:rPr lang="en-GB" sz="1050" b="1">
                <a:latin typeface="Arial"/>
                <a:ea typeface="Segoe UI Emoji"/>
                <a:cs typeface="Arial"/>
              </a:rPr>
              <a:t>  </a:t>
            </a:r>
            <a:r>
              <a:rPr lang="en-GB" sz="1200" b="1">
                <a:latin typeface="Arial"/>
                <a:ea typeface="Segoe UI Emoji"/>
                <a:cs typeface="Arial"/>
              </a:rPr>
              <a:t>37 leavers </a:t>
            </a:r>
            <a:r>
              <a:rPr lang="en-GB" sz="1000">
                <a:latin typeface="Arial"/>
                <a:ea typeface="Segoe UI Emoji"/>
                <a:cs typeface="Arial"/>
              </a:rPr>
              <a:t>in February, 48 lower than last month (85) and 41% lower than the 2019/20 monthly average of 63</a:t>
            </a:r>
            <a:endParaRPr lang="en-GB" sz="1600"/>
          </a:p>
          <a:p>
            <a:endParaRPr lang="en-GB" sz="1050">
              <a:solidFill>
                <a:prstClr val="black"/>
              </a:solidFill>
              <a:latin typeface="Arial" panose="020B0604020202020204" pitchFamily="34" charset="0"/>
              <a:ea typeface="Segoe UI Emoji" panose="020B0502040204020203" pitchFamily="34" charset="0"/>
              <a:cs typeface="Arial" panose="020B0604020202020204" pitchFamily="34" charset="0"/>
            </a:endParaRPr>
          </a:p>
          <a:p>
            <a:r>
              <a:rPr lang="en-GB" sz="1400" b="1">
                <a:latin typeface="Calibri"/>
                <a:ea typeface="Segoe UI Emoji"/>
                <a:cs typeface="Calibri"/>
                <a:sym typeface="Wingdings" panose="05000000000000000000" pitchFamily="2" charset="2"/>
              </a:rPr>
              <a:t> </a:t>
            </a:r>
            <a:r>
              <a:rPr lang="en-GB" sz="1400" b="1">
                <a:latin typeface="Arial"/>
                <a:ea typeface="Segoe UI Emoji"/>
                <a:cs typeface="Arial"/>
              </a:rPr>
              <a:t> </a:t>
            </a:r>
            <a:r>
              <a:rPr lang="en-GB" sz="1200" b="1">
                <a:latin typeface="Arial"/>
                <a:ea typeface="Segoe UI Emoji"/>
                <a:cs typeface="Arial"/>
              </a:rPr>
              <a:t>25 HR management cases resolved </a:t>
            </a:r>
            <a:r>
              <a:rPr lang="en-GB" sz="1000">
                <a:latin typeface="Arial"/>
                <a:ea typeface="Segoe UI Emoji"/>
                <a:cs typeface="Arial"/>
              </a:rPr>
              <a:t>in February. 7 higher than last month (18) and 4% higher than the  2019/20 monthly average of 24</a:t>
            </a:r>
            <a:endParaRPr lang="en-GB" sz="1600"/>
          </a:p>
          <a:p>
            <a:endParaRPr lang="en-GB" sz="1050">
              <a:solidFill>
                <a:prstClr val="black"/>
              </a:solidFill>
              <a:latin typeface="Arial" panose="020B0604020202020204" pitchFamily="34" charset="0"/>
              <a:ea typeface="Segoe UI Emoji" panose="020B0502040204020203" pitchFamily="34" charset="0"/>
              <a:cs typeface="Arial" panose="020B0604020202020204" pitchFamily="34" charset="0"/>
            </a:endParaRPr>
          </a:p>
          <a:p>
            <a:pPr marL="213995" indent="-213995">
              <a:buFont typeface="Arial" panose="020B0604020202020204" pitchFamily="34" charset="0"/>
              <a:buChar char="•"/>
            </a:pPr>
            <a:endParaRPr lang="en-GB" sz="1050">
              <a:solidFill>
                <a:prstClr val="black"/>
              </a:solidFill>
              <a:latin typeface="Segoe UI Emoji" panose="020B0502040204020203" pitchFamily="34" charset="0"/>
              <a:ea typeface="Segoe UI Emoji" panose="020B0502040204020203" pitchFamily="34" charset="0"/>
            </a:endParaRPr>
          </a:p>
          <a:p>
            <a:endParaRPr lang="en-GB" sz="1050">
              <a:solidFill>
                <a:prstClr val="black"/>
              </a:solidFill>
              <a:latin typeface="Segoe UI Emoji" panose="020B0502040204020203" pitchFamily="34" charset="0"/>
              <a:ea typeface="Segoe UI Emoji" panose="020B0502040204020203" pitchFamily="34" charset="0"/>
            </a:endParaRPr>
          </a:p>
          <a:p>
            <a:endParaRPr lang="en-GB" sz="1350">
              <a:solidFill>
                <a:prstClr val="black"/>
              </a:solidFill>
              <a:latin typeface="Calibri"/>
            </a:endParaRPr>
          </a:p>
        </p:txBody>
      </p:sp>
      <p:sp>
        <p:nvSpPr>
          <p:cNvPr id="32" name="TextBox 31">
            <a:extLst>
              <a:ext uri="{FF2B5EF4-FFF2-40B4-BE49-F238E27FC236}">
                <a16:creationId xmlns:a16="http://schemas.microsoft.com/office/drawing/2014/main" id="{9CB0275A-20CA-4197-813F-11E7E32A6517}"/>
              </a:ext>
            </a:extLst>
          </p:cNvPr>
          <p:cNvSpPr txBox="1"/>
          <p:nvPr/>
        </p:nvSpPr>
        <p:spPr>
          <a:xfrm>
            <a:off x="262944" y="46165"/>
            <a:ext cx="6522195" cy="230832"/>
          </a:xfrm>
          <a:prstGeom prst="rect">
            <a:avLst/>
          </a:prstGeom>
          <a:noFill/>
        </p:spPr>
        <p:txBody>
          <a:bodyPr wrap="square" rtlCol="0">
            <a:spAutoFit/>
          </a:bodyPr>
          <a:lstStyle/>
          <a:p>
            <a:r>
              <a:rPr lang="en-GB" sz="900">
                <a:latin typeface="Segoe UI" panose="020B0502040204020203" pitchFamily="34" charset="0"/>
                <a:cs typeface="Segoe UI" panose="020B0502040204020203" pitchFamily="34" charset="0"/>
              </a:rPr>
              <a:t> The arrows indicate whether the trend is up or down against the previous last reported figure</a:t>
            </a:r>
          </a:p>
        </p:txBody>
      </p:sp>
      <p:sp>
        <p:nvSpPr>
          <p:cNvPr id="4" name="Arrow: Right 3">
            <a:extLst>
              <a:ext uri="{FF2B5EF4-FFF2-40B4-BE49-F238E27FC236}">
                <a16:creationId xmlns:a16="http://schemas.microsoft.com/office/drawing/2014/main" id="{C8D55CBB-DD9A-4CBB-9E33-FAD18584655B}"/>
              </a:ext>
            </a:extLst>
          </p:cNvPr>
          <p:cNvSpPr/>
          <p:nvPr/>
        </p:nvSpPr>
        <p:spPr>
          <a:xfrm>
            <a:off x="281101" y="5207294"/>
            <a:ext cx="154558" cy="705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FA487B88-154C-40A1-A576-5F693C029F9F}"/>
              </a:ext>
            </a:extLst>
          </p:cNvPr>
          <p:cNvSpPr/>
          <p:nvPr/>
        </p:nvSpPr>
        <p:spPr>
          <a:xfrm>
            <a:off x="281101" y="3987306"/>
            <a:ext cx="154558" cy="7058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0578EB83-E132-4F82-8383-C873B01C4BA1}"/>
              </a:ext>
            </a:extLst>
          </p:cNvPr>
          <p:cNvSpPr/>
          <p:nvPr/>
        </p:nvSpPr>
        <p:spPr>
          <a:xfrm>
            <a:off x="4701158" y="3987545"/>
            <a:ext cx="57150" cy="13335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630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72334" y="188640"/>
            <a:ext cx="8620434" cy="32708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15000"/>
              </a:lnSpc>
              <a:spcAft>
                <a:spcPts val="750"/>
              </a:spcAft>
            </a:pPr>
            <a:r>
              <a:rPr lang="en-GB" sz="1600">
                <a:solidFill>
                  <a:schemeClr val="bg1"/>
                </a:solidFill>
                <a:latin typeface="Segoe UI" panose="020B0502040204020203" pitchFamily="34" charset="0"/>
                <a:ea typeface="Calibri" panose="020F0502020204030204" pitchFamily="34" charset="0"/>
                <a:cs typeface="Segoe UI" panose="020B0502040204020203" pitchFamily="34" charset="0"/>
              </a:rPr>
              <a:t>Patient Activity and Demand - Exceptions</a:t>
            </a:r>
            <a:endParaRPr lang="en-GB" sz="825">
              <a:solidFill>
                <a:schemeClr val="bg1"/>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5" name="Table 5">
            <a:extLst>
              <a:ext uri="{FF2B5EF4-FFF2-40B4-BE49-F238E27FC236}">
                <a16:creationId xmlns:a16="http://schemas.microsoft.com/office/drawing/2014/main" id="{FEE4AB9C-3B17-4D1F-92DE-739A723405FA}"/>
              </a:ext>
            </a:extLst>
          </p:cNvPr>
          <p:cNvGraphicFramePr>
            <a:graphicFrameLocks noGrp="1"/>
          </p:cNvGraphicFramePr>
          <p:nvPr>
            <p:extLst>
              <p:ext uri="{D42A27DB-BD31-4B8C-83A1-F6EECF244321}">
                <p14:modId xmlns:p14="http://schemas.microsoft.com/office/powerpoint/2010/main" val="3310311403"/>
              </p:ext>
            </p:extLst>
          </p:nvPr>
        </p:nvGraphicFramePr>
        <p:xfrm>
          <a:off x="331061" y="599016"/>
          <a:ext cx="8561707" cy="5155055"/>
        </p:xfrm>
        <a:graphic>
          <a:graphicData uri="http://schemas.openxmlformats.org/drawingml/2006/table">
            <a:tbl>
              <a:tblPr firstRow="1" bandRow="1">
                <a:tableStyleId>{5FD0F851-EC5A-4D38-B0AD-8093EC10F338}</a:tableStyleId>
              </a:tblPr>
              <a:tblGrid>
                <a:gridCol w="8561707">
                  <a:extLst>
                    <a:ext uri="{9D8B030D-6E8A-4147-A177-3AD203B41FA5}">
                      <a16:colId xmlns:a16="http://schemas.microsoft.com/office/drawing/2014/main" val="1178387086"/>
                    </a:ext>
                  </a:extLst>
                </a:gridCol>
              </a:tblGrid>
              <a:tr h="278255">
                <a:tc>
                  <a:txBody>
                    <a:bodyPr/>
                    <a:lstStyle/>
                    <a:p>
                      <a:r>
                        <a:rPr lang="en-GB" sz="1100" b="1" i="0" u="none">
                          <a:latin typeface="Arial" panose="020B0604020202020204" pitchFamily="34" charset="0"/>
                          <a:cs typeface="Arial" panose="020B0604020202020204" pitchFamily="34" charset="0"/>
                        </a:rPr>
                        <a:t>Introduction and Headlines</a:t>
                      </a:r>
                      <a:endParaRPr lang="en-GB" sz="1050" b="0" i="0" u="non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1604409"/>
                  </a:ext>
                </a:extLst>
              </a:tr>
              <a:tr h="1608453">
                <a:tc>
                  <a:txBody>
                    <a:bodyPr/>
                    <a:lstStyle/>
                    <a:p>
                      <a:endParaRPr lang="en-GB" sz="1000" kern="120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a:solidFill>
                            <a:schemeClr val="tx1"/>
                          </a:solidFill>
                          <a:effectLst/>
                          <a:latin typeface="Arial" panose="020B0604020202020204" pitchFamily="34" charset="0"/>
                          <a:cs typeface="Arial" panose="020B0604020202020204" pitchFamily="34" charset="0"/>
                        </a:rPr>
                        <a:t>The following activity levels are monitored </a:t>
                      </a:r>
                      <a:r>
                        <a:rPr lang="en-GB" sz="1050" b="0" kern="1200">
                          <a:solidFill>
                            <a:schemeClr val="tx1"/>
                          </a:solidFill>
                          <a:effectLst/>
                          <a:latin typeface="Arial" panose="020B0604020202020204" pitchFamily="34" charset="0"/>
                          <a:ea typeface="+mn-ea"/>
                          <a:cs typeface="Arial" panose="020B0604020202020204" pitchFamily="34" charset="0"/>
                        </a:rPr>
                        <a:t>using statistic process control (SPC) charts which indicate whether activity is outside of ‘usual/expected’ levels. This month’s activity is compared to the pre-COVID 2019/20 monthly average (which is the Trust’s current benchmark of ‘normal’ activity levels (unless specified otherwise). </a:t>
                      </a:r>
                      <a:endParaRPr lang="en-GB" sz="1000" kern="1200">
                        <a:solidFill>
                          <a:schemeClr val="tx1"/>
                        </a:solidFill>
                        <a:effectLst/>
                        <a:latin typeface="Arial" panose="020B0604020202020204" pitchFamily="34" charset="0"/>
                        <a:ea typeface="+mn-ea"/>
                        <a:cs typeface="Arial" panose="020B0604020202020204" pitchFamily="34" charset="0"/>
                      </a:endParaRPr>
                    </a:p>
                    <a:p>
                      <a:endParaRPr lang="en-GB" sz="1050" b="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Referrals received</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Appointments delivered</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Admissions</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Inpatient length of stay</a:t>
                      </a: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Bed occupancy</a:t>
                      </a:r>
                    </a:p>
                    <a:p>
                      <a:pPr marL="17145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050" b="1" kern="1200">
                          <a:solidFill>
                            <a:schemeClr val="tx1"/>
                          </a:solidFill>
                          <a:effectLst/>
                          <a:latin typeface="Arial" panose="020B0604020202020204" pitchFamily="34" charset="0"/>
                          <a:ea typeface="+mn-ea"/>
                          <a:cs typeface="Arial" panose="020B0604020202020204" pitchFamily="34" charset="0"/>
                        </a:rPr>
                        <a:t>Headlines:</a:t>
                      </a:r>
                    </a:p>
                    <a:p>
                      <a:pPr marL="0" indent="0">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There are </a:t>
                      </a:r>
                      <a:r>
                        <a:rPr lang="en-GB" sz="1050" b="1" kern="1200">
                          <a:solidFill>
                            <a:schemeClr val="tx1"/>
                          </a:solidFill>
                          <a:effectLst/>
                          <a:latin typeface="Arial" panose="020B0604020202020204" pitchFamily="34" charset="0"/>
                          <a:ea typeface="+mn-ea"/>
                          <a:cs typeface="Arial" panose="020B0604020202020204" pitchFamily="34" charset="0"/>
                        </a:rPr>
                        <a:t>30 services/teams that have HIGHER than usual/expected activity levels</a:t>
                      </a:r>
                      <a:r>
                        <a:rPr lang="en-GB" sz="1050" kern="1200">
                          <a:solidFill>
                            <a:schemeClr val="tx1"/>
                          </a:solidFill>
                          <a:effectLst/>
                          <a:latin typeface="Arial" panose="020B0604020202020204" pitchFamily="34" charset="0"/>
                          <a:ea typeface="+mn-ea"/>
                          <a:cs typeface="Arial" panose="020B0604020202020204" pitchFamily="34" charset="0"/>
                        </a:rPr>
                        <a:t>; 7 in community services, 9 in Bucks Mental Health, 11 in Oxon and BSW Mental Health and 3 in Specialist Services. Please see the following two slides which provides the list of services and levels of activity above the Trust’s benchmark or ‘normal’ activity.</a:t>
                      </a:r>
                    </a:p>
                    <a:p>
                      <a:pPr marL="17145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Arial" panose="020B0604020202020204" pitchFamily="34" charset="0"/>
                          <a:ea typeface="+mn-ea"/>
                          <a:cs typeface="Arial" panose="020B0604020202020204" pitchFamily="34" charset="0"/>
                        </a:rPr>
                        <a:t>There are </a:t>
                      </a:r>
                      <a:r>
                        <a:rPr lang="en-GB" sz="1050" b="1" kern="1200">
                          <a:solidFill>
                            <a:schemeClr val="tx1"/>
                          </a:solidFill>
                          <a:effectLst/>
                          <a:latin typeface="Arial" panose="020B0604020202020204" pitchFamily="34" charset="0"/>
                          <a:ea typeface="+mn-ea"/>
                          <a:cs typeface="Arial" panose="020B0604020202020204" pitchFamily="34" charset="0"/>
                        </a:rPr>
                        <a:t>27 services/teams that have LOWER than usual/expected activity levels</a:t>
                      </a:r>
                      <a:r>
                        <a:rPr lang="en-GB" sz="1050" kern="1200">
                          <a:solidFill>
                            <a:schemeClr val="tx1"/>
                          </a:solidFill>
                          <a:effectLst/>
                          <a:latin typeface="Arial" panose="020B0604020202020204" pitchFamily="34" charset="0"/>
                          <a:ea typeface="+mn-ea"/>
                          <a:cs typeface="Arial" panose="020B0604020202020204" pitchFamily="34" charset="0"/>
                        </a:rPr>
                        <a:t>; 8 in community services, 3 in Bucks Mental Health, 16 in Oxon and BSW Mental Health.  16 service lines have </a:t>
                      </a:r>
                      <a:r>
                        <a:rPr lang="en-GB" sz="1050" b="1" kern="1200">
                          <a:solidFill>
                            <a:schemeClr val="tx1"/>
                          </a:solidFill>
                          <a:effectLst/>
                          <a:latin typeface="Arial" panose="020B0604020202020204" pitchFamily="34" charset="0"/>
                          <a:ea typeface="+mn-ea"/>
                          <a:cs typeface="Arial" panose="020B0604020202020204" pitchFamily="34" charset="0"/>
                        </a:rPr>
                        <a:t>lower referrals levels </a:t>
                      </a:r>
                      <a:r>
                        <a:rPr lang="en-GB" sz="1050" kern="1200">
                          <a:solidFill>
                            <a:schemeClr val="tx1"/>
                          </a:solidFill>
                          <a:effectLst/>
                          <a:latin typeface="Arial" panose="020B0604020202020204" pitchFamily="34" charset="0"/>
                          <a:ea typeface="+mn-ea"/>
                          <a:cs typeface="Arial" panose="020B0604020202020204" pitchFamily="34" charset="0"/>
                        </a:rPr>
                        <a:t>and 11 service lines have delivered </a:t>
                      </a:r>
                      <a:r>
                        <a:rPr lang="en-GB" sz="1050" b="1" kern="1200">
                          <a:solidFill>
                            <a:schemeClr val="tx1"/>
                          </a:solidFill>
                          <a:effectLst/>
                          <a:latin typeface="Arial" panose="020B0604020202020204" pitchFamily="34" charset="0"/>
                          <a:ea typeface="+mn-ea"/>
                          <a:cs typeface="Arial" panose="020B0604020202020204" pitchFamily="34" charset="0"/>
                        </a:rPr>
                        <a:t>less activity </a:t>
                      </a:r>
                      <a:r>
                        <a:rPr lang="en-GB" sz="1050" kern="1200">
                          <a:solidFill>
                            <a:schemeClr val="tx1"/>
                          </a:solidFill>
                          <a:effectLst/>
                          <a:latin typeface="Arial" panose="020B0604020202020204" pitchFamily="34" charset="0"/>
                          <a:ea typeface="+mn-ea"/>
                          <a:cs typeface="Arial" panose="020B0604020202020204" pitchFamily="34" charset="0"/>
                        </a:rPr>
                        <a:t>(appointments).  The latter predominantly relates to BSW CAMHS services.  Please see the following slides which provides the list of services and levels of activity below the Trust’s benchmark or ‘normal’ activity.</a:t>
                      </a:r>
                    </a:p>
                    <a:p>
                      <a:pPr marL="17145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0" algn="l" defTabSz="914400" rtl="0" eaLnBrk="1" latinLnBrk="0" hangingPunct="1"/>
                      <a:r>
                        <a:rPr lang="en-GB" sz="1050" kern="1200">
                          <a:solidFill>
                            <a:schemeClr val="tx1"/>
                          </a:solidFill>
                          <a:effectLst/>
                          <a:latin typeface="Arial" panose="020B0604020202020204" pitchFamily="34" charset="0"/>
                          <a:ea typeface="+mn-ea"/>
                          <a:cs typeface="Arial" panose="020B0604020202020204" pitchFamily="34" charset="0"/>
                        </a:rPr>
                        <a:t>For detailed information, please refer to the IPR Supporting Report. </a:t>
                      </a:r>
                      <a:r>
                        <a:rPr lang="en-GB" sz="1050" u="sng" kern="1200">
                          <a:solidFill>
                            <a:schemeClr val="tx1"/>
                          </a:solidFill>
                          <a:effectLst/>
                          <a:latin typeface="Arial" panose="020B0604020202020204" pitchFamily="34" charset="0"/>
                          <a:ea typeface="+mn-ea"/>
                          <a:cs typeface="Arial" panose="020B0604020202020204" pitchFamily="34" charset="0"/>
                        </a:rPr>
                        <a:t>Commentary for each of the service lines is provided that states whether this level of activity is expected, is a problem and whether any action is required</a:t>
                      </a:r>
                      <a:r>
                        <a:rPr lang="en-GB" sz="1050" kern="1200">
                          <a:solidFill>
                            <a:schemeClr val="tx1"/>
                          </a:solidFill>
                          <a:effectLst/>
                          <a:latin typeface="Arial" panose="020B0604020202020204" pitchFamily="34" charset="0"/>
                          <a:ea typeface="+mn-ea"/>
                          <a:cs typeface="Arial" panose="020B0604020202020204" pitchFamily="34" charset="0"/>
                        </a:rPr>
                        <a:t>.</a:t>
                      </a:r>
                      <a:r>
                        <a:rPr lang="en-US" sz="1050" b="0" i="0" kern="1200">
                          <a:solidFill>
                            <a:schemeClr val="dk1"/>
                          </a:solidFill>
                          <a:effectLst/>
                          <a:latin typeface="Arial" panose="020B0604020202020204" pitchFamily="34" charset="0"/>
                          <a:ea typeface="+mn-ea"/>
                          <a:cs typeface="Arial" panose="020B0604020202020204" pitchFamily="34" charset="0"/>
                        </a:rPr>
                        <a:t>​</a:t>
                      </a:r>
                    </a:p>
                    <a:p>
                      <a:pPr marL="0" indent="0">
                        <a:buFont typeface="Arial" panose="020B0604020202020204" pitchFamily="34" charset="0"/>
                        <a:buNone/>
                      </a:pPr>
                      <a:endParaRPr lang="en-GB" sz="1050" b="0" kern="1200">
                        <a:solidFill>
                          <a:schemeClr val="tx1"/>
                        </a:solidFill>
                        <a:effectLst/>
                        <a:latin typeface="Arial" panose="020B0604020202020204" pitchFamily="34" charset="0"/>
                        <a:ea typeface="+mn-ea"/>
                        <a:cs typeface="Arial" panose="020B0604020202020204" pitchFamily="34" charset="0"/>
                      </a:endParaRPr>
                    </a:p>
                    <a:p>
                      <a:pPr marL="228600" indent="-228600">
                        <a:buFont typeface="+mj-lt"/>
                        <a:buAutoNum type="arabicPeriod"/>
                      </a:pPr>
                      <a:endParaRPr lang="en-GB" sz="1050" b="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000" kern="120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2916116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Activity Exceptions: High </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nvGraphicFramePr>
        <p:xfrm>
          <a:off x="262368" y="450226"/>
          <a:ext cx="8625908" cy="5455285"/>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482882">
                <a:tc>
                  <a:txBody>
                    <a:bodyPr/>
                    <a:lstStyle/>
                    <a:p>
                      <a:r>
                        <a:rPr lang="en-GB" sz="1100" b="0" u="none">
                          <a:latin typeface="Arial"/>
                          <a:cs typeface="Arial"/>
                        </a:rPr>
                        <a:t>The following services/teams have higher levels of activity than pre-pandemic levels</a:t>
                      </a:r>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4972403">
                <a:tc>
                  <a:txBody>
                    <a:bodyPr/>
                    <a:lstStyle/>
                    <a:p>
                      <a:pPr marL="0" indent="0">
                        <a:buFont typeface="Arial" panose="020B0604020202020204" pitchFamily="34" charset="0"/>
                        <a:buNone/>
                      </a:pPr>
                      <a:endParaRPr lang="en-GB" sz="1200" b="1" kern="1200">
                        <a:solidFill>
                          <a:schemeClr val="tx1"/>
                        </a:solidFill>
                        <a:effectLst/>
                        <a:latin typeface="Ariall"/>
                        <a:ea typeface="+mn-ea"/>
                        <a:cs typeface="Arial"/>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3" name="Table 4">
            <a:extLst>
              <a:ext uri="{FF2B5EF4-FFF2-40B4-BE49-F238E27FC236}">
                <a16:creationId xmlns:a16="http://schemas.microsoft.com/office/drawing/2014/main" id="{F2A4DA04-3C48-4977-AEEE-DAC8AD527922}"/>
              </a:ext>
            </a:extLst>
          </p:cNvPr>
          <p:cNvGraphicFramePr>
            <a:graphicFrameLocks noGrp="1"/>
          </p:cNvGraphicFramePr>
          <p:nvPr>
            <p:extLst>
              <p:ext uri="{D42A27DB-BD31-4B8C-83A1-F6EECF244321}">
                <p14:modId xmlns:p14="http://schemas.microsoft.com/office/powerpoint/2010/main" val="560571554"/>
              </p:ext>
            </p:extLst>
          </p:nvPr>
        </p:nvGraphicFramePr>
        <p:xfrm>
          <a:off x="269009" y="785802"/>
          <a:ext cx="8612623" cy="5119709"/>
        </p:xfrm>
        <a:graphic>
          <a:graphicData uri="http://schemas.openxmlformats.org/drawingml/2006/table">
            <a:tbl>
              <a:tblPr firstRow="1" bandRow="1">
                <a:tableStyleId>{7DF18680-E054-41AD-8BC1-D1AEF772440D}</a:tableStyleId>
              </a:tblPr>
              <a:tblGrid>
                <a:gridCol w="1839972">
                  <a:extLst>
                    <a:ext uri="{9D8B030D-6E8A-4147-A177-3AD203B41FA5}">
                      <a16:colId xmlns:a16="http://schemas.microsoft.com/office/drawing/2014/main" val="550557686"/>
                    </a:ext>
                  </a:extLst>
                </a:gridCol>
                <a:gridCol w="2420685">
                  <a:extLst>
                    <a:ext uri="{9D8B030D-6E8A-4147-A177-3AD203B41FA5}">
                      <a16:colId xmlns:a16="http://schemas.microsoft.com/office/drawing/2014/main" val="3622261743"/>
                    </a:ext>
                  </a:extLst>
                </a:gridCol>
                <a:gridCol w="1540933">
                  <a:extLst>
                    <a:ext uri="{9D8B030D-6E8A-4147-A177-3AD203B41FA5}">
                      <a16:colId xmlns:a16="http://schemas.microsoft.com/office/drawing/2014/main" val="2702317945"/>
                    </a:ext>
                  </a:extLst>
                </a:gridCol>
                <a:gridCol w="1727846">
                  <a:extLst>
                    <a:ext uri="{9D8B030D-6E8A-4147-A177-3AD203B41FA5}">
                      <a16:colId xmlns:a16="http://schemas.microsoft.com/office/drawing/2014/main" val="1290616317"/>
                    </a:ext>
                  </a:extLst>
                </a:gridCol>
                <a:gridCol w="1083187">
                  <a:extLst>
                    <a:ext uri="{9D8B030D-6E8A-4147-A177-3AD203B41FA5}">
                      <a16:colId xmlns:a16="http://schemas.microsoft.com/office/drawing/2014/main" val="3160146341"/>
                    </a:ext>
                  </a:extLst>
                </a:gridCol>
              </a:tblGrid>
              <a:tr h="580269">
                <a:tc>
                  <a:txBody>
                    <a:bodyPr/>
                    <a:lstStyle/>
                    <a:p>
                      <a:r>
                        <a:rPr lang="en-GB" sz="1100" b="0">
                          <a:latin typeface="Arial" panose="020B0604020202020204" pitchFamily="34" charset="0"/>
                          <a:cs typeface="Arial" panose="020B0604020202020204" pitchFamily="34" charset="0"/>
                        </a:rPr>
                        <a:t>Directorate</a:t>
                      </a:r>
                    </a:p>
                  </a:txBody>
                  <a:tcPr/>
                </a:tc>
                <a:tc>
                  <a:txBody>
                    <a:bodyPr/>
                    <a:lstStyle/>
                    <a:p>
                      <a:r>
                        <a:rPr lang="en-GB" sz="1100" b="0">
                          <a:latin typeface="Arial" panose="020B0604020202020204" pitchFamily="34" charset="0"/>
                          <a:cs typeface="Arial" panose="020B0604020202020204" pitchFamily="34" charset="0"/>
                        </a:rPr>
                        <a:t>Service</a:t>
                      </a:r>
                    </a:p>
                  </a:txBody>
                  <a:tcPr/>
                </a:tc>
                <a:tc>
                  <a:txBody>
                    <a:bodyPr/>
                    <a:lstStyle/>
                    <a:p>
                      <a:r>
                        <a:rPr lang="en-GB" sz="1100" b="0">
                          <a:latin typeface="Arial" panose="020B0604020202020204" pitchFamily="34" charset="0"/>
                          <a:cs typeface="Arial" panose="020B0604020202020204" pitchFamily="34" charset="0"/>
                        </a:rPr>
                        <a:t>Currency</a:t>
                      </a:r>
                    </a:p>
                  </a:txBody>
                  <a:tcPr/>
                </a:tc>
                <a:tc>
                  <a:txBody>
                    <a:bodyPr/>
                    <a:lstStyle/>
                    <a:p>
                      <a:r>
                        <a:rPr lang="en-GB" sz="1100" b="0">
                          <a:latin typeface="Arial" panose="020B0604020202020204" pitchFamily="34" charset="0"/>
                          <a:cs typeface="Arial" panose="020B0604020202020204" pitchFamily="34" charset="0"/>
                        </a:rPr>
                        <a:t>Activity this month compared to 19/20 monthly average</a:t>
                      </a:r>
                    </a:p>
                  </a:txBody>
                  <a:tcPr/>
                </a:tc>
                <a:tc>
                  <a:txBody>
                    <a:bodyPr/>
                    <a:lstStyle/>
                    <a:p>
                      <a:pPr algn="ctr"/>
                      <a:r>
                        <a:rPr lang="en-GB" sz="1100" b="0">
                          <a:latin typeface="Arial" panose="020B0604020202020204" pitchFamily="34" charset="0"/>
                          <a:cs typeface="Arial" panose="020B0604020202020204" pitchFamily="34" charset="0"/>
                        </a:rPr>
                        <a:t>No. this month /19/20 monthly </a:t>
                      </a:r>
                      <a:r>
                        <a:rPr lang="en-GB" sz="1100" b="0" err="1">
                          <a:latin typeface="Arial" panose="020B0604020202020204" pitchFamily="34" charset="0"/>
                          <a:cs typeface="Arial" panose="020B0604020202020204" pitchFamily="34" charset="0"/>
                        </a:rPr>
                        <a:t>ave</a:t>
                      </a:r>
                      <a:endParaRPr lang="en-GB" sz="1100" b="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365480"/>
                  </a:ext>
                </a:extLst>
              </a:tr>
              <a:tr h="268080">
                <a:tc>
                  <a:txBody>
                    <a:bodyPr/>
                    <a:lstStyle/>
                    <a:p>
                      <a:r>
                        <a:rPr lang="en-GB" sz="1100">
                          <a:latin typeface="Arial" panose="020B0604020202020204" pitchFamily="34" charset="0"/>
                          <a:cs typeface="Arial" panose="020B0604020202020204" pitchFamily="34" charset="0"/>
                        </a:rPr>
                        <a:t>Community </a:t>
                      </a:r>
                    </a:p>
                  </a:txBody>
                  <a:tcPr/>
                </a:tc>
                <a:tc>
                  <a:txBody>
                    <a:bodyPr/>
                    <a:lstStyle/>
                    <a:p>
                      <a:r>
                        <a:rPr lang="en-GB" sz="1100">
                          <a:latin typeface="Arial" panose="020B0604020202020204" pitchFamily="34" charset="0"/>
                          <a:cs typeface="Arial" panose="020B0604020202020204" pitchFamily="34" charset="0"/>
                        </a:rPr>
                        <a:t>EMU, RACU and Hospital at Home</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+3%</a:t>
                      </a:r>
                    </a:p>
                  </a:txBody>
                  <a:tcPr/>
                </a:tc>
                <a:tc>
                  <a:txBody>
                    <a:bodyPr/>
                    <a:lstStyle/>
                    <a:p>
                      <a:pPr algn="ctr"/>
                      <a:r>
                        <a:rPr lang="en-GB" sz="1100">
                          <a:latin typeface="Arial" panose="020B0604020202020204" pitchFamily="34" charset="0"/>
                          <a:cs typeface="Arial" panose="020B0604020202020204" pitchFamily="34" charset="0"/>
                        </a:rPr>
                        <a:t>503 / 487</a:t>
                      </a:r>
                    </a:p>
                  </a:txBody>
                  <a:tcPr/>
                </a:tc>
                <a:extLst>
                  <a:ext uri="{0D108BD9-81ED-4DB2-BD59-A6C34878D82A}">
                    <a16:rowId xmlns:a16="http://schemas.microsoft.com/office/drawing/2014/main" val="1385122420"/>
                  </a:ext>
                </a:extLst>
              </a:tr>
              <a:tr h="269830">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Care Home Support Service </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+105%</a:t>
                      </a:r>
                    </a:p>
                  </a:txBody>
                  <a:tcPr/>
                </a:tc>
                <a:tc>
                  <a:txBody>
                    <a:bodyPr/>
                    <a:lstStyle/>
                    <a:p>
                      <a:pPr algn="ctr"/>
                      <a:r>
                        <a:rPr lang="en-GB" sz="1100">
                          <a:latin typeface="Arial" panose="020B0604020202020204" pitchFamily="34" charset="0"/>
                          <a:cs typeface="Arial" panose="020B0604020202020204" pitchFamily="34" charset="0"/>
                        </a:rPr>
                        <a:t>289 / 141</a:t>
                      </a:r>
                    </a:p>
                  </a:txBody>
                  <a:tcPr/>
                </a:tc>
                <a:extLst>
                  <a:ext uri="{0D108BD9-81ED-4DB2-BD59-A6C34878D82A}">
                    <a16:rowId xmlns:a16="http://schemas.microsoft.com/office/drawing/2014/main" val="2365859753"/>
                  </a:ext>
                </a:extLst>
              </a:tr>
              <a:tr h="269830">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Care Home Support Service</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+753%</a:t>
                      </a:r>
                    </a:p>
                  </a:txBody>
                  <a:tcPr/>
                </a:tc>
                <a:tc>
                  <a:txBody>
                    <a:bodyPr/>
                    <a:lstStyle/>
                    <a:p>
                      <a:pPr algn="ctr"/>
                      <a:r>
                        <a:rPr lang="en-GB" sz="1100">
                          <a:latin typeface="Arial" panose="020B0604020202020204" pitchFamily="34" charset="0"/>
                          <a:cs typeface="Arial" panose="020B0604020202020204" pitchFamily="34" charset="0"/>
                        </a:rPr>
                        <a:t>972 / 114</a:t>
                      </a:r>
                    </a:p>
                  </a:txBody>
                  <a:tcPr/>
                </a:tc>
                <a:extLst>
                  <a:ext uri="{0D108BD9-81ED-4DB2-BD59-A6C34878D82A}">
                    <a16:rowId xmlns:a16="http://schemas.microsoft.com/office/drawing/2014/main" val="1355993248"/>
                  </a:ext>
                </a:extLst>
              </a:tr>
              <a:tr h="269830">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District Nursing</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+18%</a:t>
                      </a:r>
                    </a:p>
                  </a:txBody>
                  <a:tcPr/>
                </a:tc>
                <a:tc>
                  <a:txBody>
                    <a:bodyPr/>
                    <a:lstStyle/>
                    <a:p>
                      <a:pPr algn="ctr"/>
                      <a:r>
                        <a:rPr lang="en-GB" sz="1100">
                          <a:latin typeface="Arial" panose="020B0604020202020204" pitchFamily="34" charset="0"/>
                          <a:cs typeface="Arial" panose="020B0604020202020204" pitchFamily="34" charset="0"/>
                        </a:rPr>
                        <a:t>2839 / 2409</a:t>
                      </a:r>
                    </a:p>
                  </a:txBody>
                  <a:tcPr/>
                </a:tc>
                <a:extLst>
                  <a:ext uri="{0D108BD9-81ED-4DB2-BD59-A6C34878D82A}">
                    <a16:rowId xmlns:a16="http://schemas.microsoft.com/office/drawing/2014/main" val="2045957639"/>
                  </a:ext>
                </a:extLst>
              </a:tr>
              <a:tr h="296812">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err="1">
                          <a:latin typeface="Arial" panose="020B0604020202020204" pitchFamily="34" charset="0"/>
                          <a:cs typeface="Arial" panose="020B0604020202020204" pitchFamily="34" charset="0"/>
                        </a:rPr>
                        <a:t>Childrens</a:t>
                      </a:r>
                      <a:r>
                        <a:rPr lang="en-GB" sz="1100">
                          <a:latin typeface="Arial" panose="020B0604020202020204" pitchFamily="34" charset="0"/>
                          <a:cs typeface="Arial" panose="020B0604020202020204" pitchFamily="34" charset="0"/>
                        </a:rPr>
                        <a:t> Integrated Therapies</a:t>
                      </a:r>
                    </a:p>
                  </a:txBody>
                  <a:tcPr/>
                </a:tc>
                <a:tc>
                  <a:txBody>
                    <a:bodyPr/>
                    <a:lstStyle/>
                    <a:p>
                      <a:r>
                        <a:rPr lang="en-GB" sz="1100">
                          <a:latin typeface="Arial" panose="020B0604020202020204" pitchFamily="34" charset="0"/>
                          <a:cs typeface="Arial" panose="020B0604020202020204" pitchFamily="34" charset="0"/>
                        </a:rPr>
                        <a:t>Urgent referrals</a:t>
                      </a:r>
                    </a:p>
                  </a:txBody>
                  <a:tcPr/>
                </a:tc>
                <a:tc>
                  <a:txBody>
                    <a:bodyPr/>
                    <a:lstStyle/>
                    <a:p>
                      <a:pPr algn="ctr"/>
                      <a:r>
                        <a:rPr lang="en-GB" sz="1100" b="1">
                          <a:latin typeface="Arial" panose="020B0604020202020204" pitchFamily="34" charset="0"/>
                          <a:cs typeface="Arial" panose="020B0604020202020204" pitchFamily="34" charset="0"/>
                        </a:rPr>
                        <a:t>+332%</a:t>
                      </a:r>
                    </a:p>
                  </a:txBody>
                  <a:tcPr/>
                </a:tc>
                <a:tc>
                  <a:txBody>
                    <a:bodyPr/>
                    <a:lstStyle/>
                    <a:p>
                      <a:pPr algn="ctr"/>
                      <a:r>
                        <a:rPr lang="en-GB" sz="1100">
                          <a:latin typeface="Arial" panose="020B0604020202020204" pitchFamily="34" charset="0"/>
                          <a:cs typeface="Arial" panose="020B0604020202020204" pitchFamily="34" charset="0"/>
                        </a:rPr>
                        <a:t>108 / 25</a:t>
                      </a:r>
                    </a:p>
                  </a:txBody>
                  <a:tcPr/>
                </a:tc>
                <a:extLst>
                  <a:ext uri="{0D108BD9-81ED-4DB2-BD59-A6C34878D82A}">
                    <a16:rowId xmlns:a16="http://schemas.microsoft.com/office/drawing/2014/main" val="3288772410"/>
                  </a:ext>
                </a:extLst>
              </a:tr>
              <a:tr h="269830">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Tissue Viability</a:t>
                      </a:r>
                    </a:p>
                  </a:txBody>
                  <a:tcPr/>
                </a:tc>
                <a:tc>
                  <a:txBody>
                    <a:bodyPr/>
                    <a:lstStyle/>
                    <a:p>
                      <a:r>
                        <a:rPr lang="en-GB" sz="1100">
                          <a:latin typeface="Arial" panose="020B0604020202020204" pitchFamily="34" charset="0"/>
                          <a:cs typeface="Arial" panose="020B0604020202020204" pitchFamily="34" charset="0"/>
                        </a:rPr>
                        <a:t>Emergency referrals</a:t>
                      </a:r>
                    </a:p>
                  </a:txBody>
                  <a:tcPr/>
                </a:tc>
                <a:tc>
                  <a:txBody>
                    <a:bodyPr/>
                    <a:lstStyle/>
                    <a:p>
                      <a:pPr algn="ctr"/>
                      <a:r>
                        <a:rPr lang="en-GB" sz="1100" b="1">
                          <a:latin typeface="Arial" panose="020B0604020202020204" pitchFamily="34" charset="0"/>
                          <a:cs typeface="Arial" panose="020B0604020202020204" pitchFamily="34" charset="0"/>
                        </a:rPr>
                        <a:t>+638%</a:t>
                      </a:r>
                    </a:p>
                  </a:txBody>
                  <a:tcPr/>
                </a:tc>
                <a:tc>
                  <a:txBody>
                    <a:bodyPr/>
                    <a:lstStyle/>
                    <a:p>
                      <a:pPr algn="ctr"/>
                      <a:r>
                        <a:rPr lang="en-GB" sz="1100">
                          <a:latin typeface="Arial" panose="020B0604020202020204" pitchFamily="34" charset="0"/>
                          <a:cs typeface="Arial" panose="020B0604020202020204" pitchFamily="34" charset="0"/>
                        </a:rPr>
                        <a:t>96 / 13</a:t>
                      </a:r>
                    </a:p>
                  </a:txBody>
                  <a:tcPr/>
                </a:tc>
                <a:extLst>
                  <a:ext uri="{0D108BD9-81ED-4DB2-BD59-A6C34878D82A}">
                    <a16:rowId xmlns:a16="http://schemas.microsoft.com/office/drawing/2014/main" val="4138979199"/>
                  </a:ext>
                </a:extLst>
              </a:tr>
              <a:tr h="269830">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Respiratory</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+18%</a:t>
                      </a:r>
                    </a:p>
                  </a:txBody>
                  <a:tcPr/>
                </a:tc>
                <a:tc>
                  <a:txBody>
                    <a:bodyPr/>
                    <a:lstStyle/>
                    <a:p>
                      <a:pPr algn="ctr"/>
                      <a:r>
                        <a:rPr lang="en-GB" sz="1100">
                          <a:latin typeface="Arial" panose="020B0604020202020204" pitchFamily="34" charset="0"/>
                          <a:cs typeface="Arial" panose="020B0604020202020204" pitchFamily="34" charset="0"/>
                        </a:rPr>
                        <a:t>1815 / 1532</a:t>
                      </a:r>
                    </a:p>
                  </a:txBody>
                  <a:tcPr/>
                </a:tc>
                <a:extLst>
                  <a:ext uri="{0D108BD9-81ED-4DB2-BD59-A6C34878D82A}">
                    <a16:rowId xmlns:a16="http://schemas.microsoft.com/office/drawing/2014/main" val="3416681112"/>
                  </a:ext>
                </a:extLst>
              </a:tr>
              <a:tr h="287818">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Autism and ADHD</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+188%</a:t>
                      </a:r>
                    </a:p>
                  </a:txBody>
                  <a:tcPr/>
                </a:tc>
                <a:tc>
                  <a:txBody>
                    <a:bodyPr/>
                    <a:lstStyle/>
                    <a:p>
                      <a:pPr algn="ctr"/>
                      <a:r>
                        <a:rPr lang="en-GB" sz="1100">
                          <a:latin typeface="Arial" panose="020B0604020202020204" pitchFamily="34" charset="0"/>
                          <a:cs typeface="Arial" panose="020B0604020202020204" pitchFamily="34" charset="0"/>
                        </a:rPr>
                        <a:t>103 / 43</a:t>
                      </a:r>
                    </a:p>
                  </a:txBody>
                  <a:tcPr/>
                </a:tc>
                <a:extLst>
                  <a:ext uri="{0D108BD9-81ED-4DB2-BD59-A6C34878D82A}">
                    <a16:rowId xmlns:a16="http://schemas.microsoft.com/office/drawing/2014/main" val="502351884"/>
                  </a:ext>
                </a:extLst>
              </a:tr>
              <a:tr h="256488">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Perinatal Service</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+40%</a:t>
                      </a:r>
                    </a:p>
                  </a:txBody>
                  <a:tcPr/>
                </a:tc>
                <a:tc>
                  <a:txBody>
                    <a:bodyPr/>
                    <a:lstStyle/>
                    <a:p>
                      <a:pPr algn="ctr"/>
                      <a:r>
                        <a:rPr lang="en-GB" sz="1100">
                          <a:latin typeface="Arial" panose="020B0604020202020204" pitchFamily="34" charset="0"/>
                          <a:cs typeface="Arial" panose="020B0604020202020204" pitchFamily="34" charset="0"/>
                        </a:rPr>
                        <a:t>28 / 20</a:t>
                      </a:r>
                    </a:p>
                  </a:txBody>
                  <a:tcPr/>
                </a:tc>
                <a:extLst>
                  <a:ext uri="{0D108BD9-81ED-4DB2-BD59-A6C34878D82A}">
                    <a16:rowId xmlns:a16="http://schemas.microsoft.com/office/drawing/2014/main" val="510585718"/>
                  </a:ext>
                </a:extLst>
              </a:tr>
              <a:tr h="274175">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Memory Assessment Service</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+19%</a:t>
                      </a:r>
                    </a:p>
                  </a:txBody>
                  <a:tcPr/>
                </a:tc>
                <a:tc>
                  <a:txBody>
                    <a:bodyPr/>
                    <a:lstStyle/>
                    <a:p>
                      <a:pPr algn="ctr"/>
                      <a:r>
                        <a:rPr lang="en-GB" sz="1100">
                          <a:latin typeface="Arial" panose="020B0604020202020204" pitchFamily="34" charset="0"/>
                          <a:cs typeface="Arial" panose="020B0604020202020204" pitchFamily="34" charset="0"/>
                        </a:rPr>
                        <a:t>170 / 143</a:t>
                      </a:r>
                    </a:p>
                  </a:txBody>
                  <a:tcPr/>
                </a:tc>
                <a:extLst>
                  <a:ext uri="{0D108BD9-81ED-4DB2-BD59-A6C34878D82A}">
                    <a16:rowId xmlns:a16="http://schemas.microsoft.com/office/drawing/2014/main" val="1565757293"/>
                  </a:ext>
                </a:extLst>
              </a:tr>
              <a:tr h="269830">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ADHD</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+159%</a:t>
                      </a:r>
                    </a:p>
                  </a:txBody>
                  <a:tcPr/>
                </a:tc>
                <a:tc>
                  <a:txBody>
                    <a:bodyPr/>
                    <a:lstStyle/>
                    <a:p>
                      <a:pPr algn="ctr"/>
                      <a:r>
                        <a:rPr lang="en-GB" sz="1100">
                          <a:latin typeface="Arial" panose="020B0604020202020204" pitchFamily="34" charset="0"/>
                          <a:cs typeface="Arial" panose="020B0604020202020204" pitchFamily="34" charset="0"/>
                        </a:rPr>
                        <a:t>83 / 32</a:t>
                      </a:r>
                    </a:p>
                  </a:txBody>
                  <a:tcPr/>
                </a:tc>
                <a:extLst>
                  <a:ext uri="{0D108BD9-81ED-4DB2-BD59-A6C34878D82A}">
                    <a16:rowId xmlns:a16="http://schemas.microsoft.com/office/drawing/2014/main" val="1745918165"/>
                  </a:ext>
                </a:extLst>
              </a:tr>
              <a:tr h="298935">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Crisis Team</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+153%</a:t>
                      </a:r>
                    </a:p>
                  </a:txBody>
                  <a:tcPr/>
                </a:tc>
                <a:tc>
                  <a:txBody>
                    <a:bodyPr/>
                    <a:lstStyle/>
                    <a:p>
                      <a:pPr algn="ctr"/>
                      <a:r>
                        <a:rPr lang="en-GB" sz="1100">
                          <a:latin typeface="Arial" panose="020B0604020202020204" pitchFamily="34" charset="0"/>
                          <a:cs typeface="Arial" panose="020B0604020202020204" pitchFamily="34" charset="0"/>
                        </a:rPr>
                        <a:t>1012 / 400</a:t>
                      </a:r>
                    </a:p>
                  </a:txBody>
                  <a:tcPr/>
                </a:tc>
                <a:extLst>
                  <a:ext uri="{0D108BD9-81ED-4DB2-BD59-A6C34878D82A}">
                    <a16:rowId xmlns:a16="http://schemas.microsoft.com/office/drawing/2014/main" val="2603468971"/>
                  </a:ext>
                </a:extLst>
              </a:tr>
              <a:tr h="302758">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Memory Service</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+17%</a:t>
                      </a:r>
                    </a:p>
                  </a:txBody>
                  <a:tcPr/>
                </a:tc>
                <a:tc>
                  <a:txBody>
                    <a:bodyPr/>
                    <a:lstStyle/>
                    <a:p>
                      <a:pPr algn="ctr"/>
                      <a:r>
                        <a:rPr lang="en-GB" sz="1100">
                          <a:latin typeface="Arial" panose="020B0604020202020204" pitchFamily="34" charset="0"/>
                          <a:cs typeface="Arial" panose="020B0604020202020204" pitchFamily="34" charset="0"/>
                        </a:rPr>
                        <a:t>505 / 430</a:t>
                      </a:r>
                    </a:p>
                  </a:txBody>
                  <a:tcPr/>
                </a:tc>
                <a:extLst>
                  <a:ext uri="{0D108BD9-81ED-4DB2-BD59-A6C34878D82A}">
                    <a16:rowId xmlns:a16="http://schemas.microsoft.com/office/drawing/2014/main" val="1694419496"/>
                  </a:ext>
                </a:extLst>
              </a:tr>
              <a:tr h="252938">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OSCA</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+48%</a:t>
                      </a:r>
                    </a:p>
                  </a:txBody>
                  <a:tcPr/>
                </a:tc>
                <a:tc>
                  <a:txBody>
                    <a:bodyPr/>
                    <a:lstStyle/>
                    <a:p>
                      <a:pPr algn="ctr"/>
                      <a:r>
                        <a:rPr lang="en-GB" sz="1100">
                          <a:latin typeface="Arial" panose="020B0604020202020204" pitchFamily="34" charset="0"/>
                          <a:cs typeface="Arial" panose="020B0604020202020204" pitchFamily="34" charset="0"/>
                        </a:rPr>
                        <a:t>285 / 192</a:t>
                      </a:r>
                    </a:p>
                  </a:txBody>
                  <a:tcPr/>
                </a:tc>
                <a:extLst>
                  <a:ext uri="{0D108BD9-81ED-4DB2-BD59-A6C34878D82A}">
                    <a16:rowId xmlns:a16="http://schemas.microsoft.com/office/drawing/2014/main" val="475080980"/>
                  </a:ext>
                </a:extLst>
              </a:tr>
              <a:tr h="305806">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Reconnect</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+54%</a:t>
                      </a:r>
                    </a:p>
                  </a:txBody>
                  <a:tcPr/>
                </a:tc>
                <a:tc>
                  <a:txBody>
                    <a:bodyPr/>
                    <a:lstStyle/>
                    <a:p>
                      <a:pPr algn="ctr"/>
                      <a:r>
                        <a:rPr lang="en-GB" sz="1100">
                          <a:latin typeface="Arial" panose="020B0604020202020204" pitchFamily="34" charset="0"/>
                          <a:cs typeface="Arial" panose="020B0604020202020204" pitchFamily="34" charset="0"/>
                        </a:rPr>
                        <a:t>80 / 52</a:t>
                      </a:r>
                    </a:p>
                  </a:txBody>
                  <a:tcPr/>
                </a:tc>
                <a:extLst>
                  <a:ext uri="{0D108BD9-81ED-4DB2-BD59-A6C34878D82A}">
                    <a16:rowId xmlns:a16="http://schemas.microsoft.com/office/drawing/2014/main" val="3810308256"/>
                  </a:ext>
                </a:extLst>
              </a:tr>
              <a:tr h="353825">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CAMHS SPA</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+83%</a:t>
                      </a:r>
                    </a:p>
                  </a:txBody>
                  <a:tcPr/>
                </a:tc>
                <a:tc>
                  <a:txBody>
                    <a:bodyPr/>
                    <a:lstStyle/>
                    <a:p>
                      <a:pPr algn="ctr"/>
                      <a:r>
                        <a:rPr lang="en-GB" sz="1100">
                          <a:latin typeface="Arial" panose="020B0604020202020204" pitchFamily="34" charset="0"/>
                          <a:cs typeface="Arial" panose="020B0604020202020204" pitchFamily="34" charset="0"/>
                        </a:rPr>
                        <a:t>212 / 116</a:t>
                      </a:r>
                    </a:p>
                  </a:txBody>
                  <a:tcPr/>
                </a:tc>
                <a:extLst>
                  <a:ext uri="{0D108BD9-81ED-4DB2-BD59-A6C34878D82A}">
                    <a16:rowId xmlns:a16="http://schemas.microsoft.com/office/drawing/2014/main" val="3167854434"/>
                  </a:ext>
                </a:extLst>
              </a:tr>
            </a:tbl>
          </a:graphicData>
        </a:graphic>
      </p:graphicFrame>
    </p:spTree>
    <p:extLst>
      <p:ext uri="{BB962C8B-B14F-4D97-AF65-F5344CB8AC3E}">
        <p14:creationId xmlns:p14="http://schemas.microsoft.com/office/powerpoint/2010/main" val="420700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Activity Exceptions: High </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nvGraphicFramePr>
        <p:xfrm>
          <a:off x="262368" y="450227"/>
          <a:ext cx="8625908" cy="3981450"/>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266210">
                <a:tc>
                  <a:txBody>
                    <a:bodyPr/>
                    <a:lstStyle/>
                    <a:p>
                      <a:r>
                        <a:rPr lang="en-GB" sz="1100" b="0" u="none">
                          <a:latin typeface="Arial"/>
                          <a:cs typeface="Arial"/>
                        </a:rPr>
                        <a:t>The following services/teams have higher levels of activity than pre-pandemic levels</a:t>
                      </a:r>
                    </a:p>
                    <a:p>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3577590">
                <a:tc>
                  <a:txBody>
                    <a:bodyPr/>
                    <a:lstStyle/>
                    <a:p>
                      <a:pPr marL="0" indent="0">
                        <a:buFont typeface="Arial" panose="020B0604020202020204" pitchFamily="34" charset="0"/>
                        <a:buNone/>
                      </a:pPr>
                      <a:endParaRPr lang="en-GB" sz="1200" b="1" kern="1200">
                        <a:solidFill>
                          <a:schemeClr val="tx1"/>
                        </a:solidFill>
                        <a:effectLst/>
                        <a:latin typeface="Ariall"/>
                        <a:ea typeface="+mn-ea"/>
                        <a:cs typeface="Arial"/>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3" name="Table 4">
            <a:extLst>
              <a:ext uri="{FF2B5EF4-FFF2-40B4-BE49-F238E27FC236}">
                <a16:creationId xmlns:a16="http://schemas.microsoft.com/office/drawing/2014/main" id="{F2A4DA04-3C48-4977-AEEE-DAC8AD527922}"/>
              </a:ext>
            </a:extLst>
          </p:cNvPr>
          <p:cNvGraphicFramePr>
            <a:graphicFrameLocks noGrp="1"/>
          </p:cNvGraphicFramePr>
          <p:nvPr>
            <p:extLst>
              <p:ext uri="{D42A27DB-BD31-4B8C-83A1-F6EECF244321}">
                <p14:modId xmlns:p14="http://schemas.microsoft.com/office/powerpoint/2010/main" val="1448937788"/>
              </p:ext>
            </p:extLst>
          </p:nvPr>
        </p:nvGraphicFramePr>
        <p:xfrm>
          <a:off x="262368" y="829336"/>
          <a:ext cx="8619263" cy="5059680"/>
        </p:xfrm>
        <a:graphic>
          <a:graphicData uri="http://schemas.openxmlformats.org/drawingml/2006/table">
            <a:tbl>
              <a:tblPr firstRow="1" bandRow="1">
                <a:tableStyleId>{7DF18680-E054-41AD-8BC1-D1AEF772440D}</a:tableStyleId>
              </a:tblPr>
              <a:tblGrid>
                <a:gridCol w="2344022">
                  <a:extLst>
                    <a:ext uri="{9D8B030D-6E8A-4147-A177-3AD203B41FA5}">
                      <a16:colId xmlns:a16="http://schemas.microsoft.com/office/drawing/2014/main" val="550557686"/>
                    </a:ext>
                  </a:extLst>
                </a:gridCol>
                <a:gridCol w="2955424">
                  <a:extLst>
                    <a:ext uri="{9D8B030D-6E8A-4147-A177-3AD203B41FA5}">
                      <a16:colId xmlns:a16="http://schemas.microsoft.com/office/drawing/2014/main" val="3622261743"/>
                    </a:ext>
                  </a:extLst>
                </a:gridCol>
                <a:gridCol w="1140644">
                  <a:extLst>
                    <a:ext uri="{9D8B030D-6E8A-4147-A177-3AD203B41FA5}">
                      <a16:colId xmlns:a16="http://schemas.microsoft.com/office/drawing/2014/main" val="2702317945"/>
                    </a:ext>
                  </a:extLst>
                </a:gridCol>
                <a:gridCol w="1101997">
                  <a:extLst>
                    <a:ext uri="{9D8B030D-6E8A-4147-A177-3AD203B41FA5}">
                      <a16:colId xmlns:a16="http://schemas.microsoft.com/office/drawing/2014/main" val="1290616317"/>
                    </a:ext>
                  </a:extLst>
                </a:gridCol>
                <a:gridCol w="1077176">
                  <a:extLst>
                    <a:ext uri="{9D8B030D-6E8A-4147-A177-3AD203B41FA5}">
                      <a16:colId xmlns:a16="http://schemas.microsoft.com/office/drawing/2014/main" val="2355433874"/>
                    </a:ext>
                  </a:extLst>
                </a:gridCol>
              </a:tblGrid>
              <a:tr h="640911">
                <a:tc>
                  <a:txBody>
                    <a:bodyPr/>
                    <a:lstStyle/>
                    <a:p>
                      <a:r>
                        <a:rPr lang="en-GB" sz="1100" b="0">
                          <a:latin typeface="Arial" panose="020B0604020202020204" pitchFamily="34" charset="0"/>
                          <a:cs typeface="Arial" panose="020B0604020202020204" pitchFamily="34" charset="0"/>
                        </a:rPr>
                        <a:t>Directorate</a:t>
                      </a:r>
                    </a:p>
                  </a:txBody>
                  <a:tcPr/>
                </a:tc>
                <a:tc>
                  <a:txBody>
                    <a:bodyPr/>
                    <a:lstStyle/>
                    <a:p>
                      <a:r>
                        <a:rPr lang="en-GB" sz="1100" b="0">
                          <a:latin typeface="Arial" panose="020B0604020202020204" pitchFamily="34" charset="0"/>
                          <a:cs typeface="Arial" panose="020B0604020202020204" pitchFamily="34" charset="0"/>
                        </a:rPr>
                        <a:t>Service</a:t>
                      </a:r>
                    </a:p>
                  </a:txBody>
                  <a:tcPr/>
                </a:tc>
                <a:tc>
                  <a:txBody>
                    <a:bodyPr/>
                    <a:lstStyle/>
                    <a:p>
                      <a:r>
                        <a:rPr lang="en-GB" sz="1100" b="0">
                          <a:latin typeface="Arial" panose="020B0604020202020204" pitchFamily="34" charset="0"/>
                          <a:cs typeface="Arial" panose="020B0604020202020204" pitchFamily="34" charset="0"/>
                        </a:rPr>
                        <a:t>Currency</a:t>
                      </a:r>
                    </a:p>
                  </a:txBody>
                  <a:tcPr/>
                </a:tc>
                <a:tc>
                  <a:txBody>
                    <a:bodyPr/>
                    <a:lstStyle/>
                    <a:p>
                      <a:r>
                        <a:rPr lang="en-GB" sz="1100" b="0">
                          <a:latin typeface="Arial" panose="020B0604020202020204" pitchFamily="34" charset="0"/>
                          <a:cs typeface="Arial" panose="020B0604020202020204" pitchFamily="34" charset="0"/>
                        </a:rPr>
                        <a:t>Activity compared to 19/20 monthly average</a:t>
                      </a:r>
                    </a:p>
                  </a:txBody>
                  <a:tcPr/>
                </a:tc>
                <a:tc>
                  <a:txBody>
                    <a:bodyPr/>
                    <a:lstStyle/>
                    <a:p>
                      <a:r>
                        <a:rPr lang="en-GB" sz="1100" b="0">
                          <a:latin typeface="Arial" panose="020B0604020202020204" pitchFamily="34" charset="0"/>
                          <a:cs typeface="Arial" panose="020B0604020202020204" pitchFamily="34" charset="0"/>
                        </a:rPr>
                        <a:t>No. this month / 19/20 monthly average</a:t>
                      </a:r>
                    </a:p>
                  </a:txBody>
                  <a:tcPr/>
                </a:tc>
                <a:extLst>
                  <a:ext uri="{0D108BD9-81ED-4DB2-BD59-A6C34878D82A}">
                    <a16:rowId xmlns:a16="http://schemas.microsoft.com/office/drawing/2014/main" val="41365480"/>
                  </a:ext>
                </a:extLst>
              </a:tr>
              <a:tr h="245796">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SCAS Triage</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+736%</a:t>
                      </a:r>
                    </a:p>
                  </a:txBody>
                  <a:tcPr/>
                </a:tc>
                <a:tc>
                  <a:txBody>
                    <a:bodyPr/>
                    <a:lstStyle/>
                    <a:p>
                      <a:pPr algn="ctr"/>
                      <a:r>
                        <a:rPr lang="en-GB" sz="1100">
                          <a:latin typeface="Arial" panose="020B0604020202020204" pitchFamily="34" charset="0"/>
                          <a:cs typeface="Arial" panose="020B0604020202020204" pitchFamily="34" charset="0"/>
                        </a:rPr>
                        <a:t>351 / 42</a:t>
                      </a:r>
                    </a:p>
                  </a:txBody>
                  <a:tcPr/>
                </a:tc>
                <a:extLst>
                  <a:ext uri="{0D108BD9-81ED-4DB2-BD59-A6C34878D82A}">
                    <a16:rowId xmlns:a16="http://schemas.microsoft.com/office/drawing/2014/main" val="1385122420"/>
                  </a:ext>
                </a:extLst>
              </a:tr>
              <a:tr h="245796">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SCAS Triage</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+176%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pitchFamily="34" charset="0"/>
                          <a:cs typeface="Arial" panose="020B0604020202020204" pitchFamily="34" charset="0"/>
                        </a:rPr>
                        <a:t>320 / 116</a:t>
                      </a:r>
                    </a:p>
                  </a:txBody>
                  <a:tcPr/>
                </a:tc>
                <a:extLst>
                  <a:ext uri="{0D108BD9-81ED-4DB2-BD59-A6C34878D82A}">
                    <a16:rowId xmlns:a16="http://schemas.microsoft.com/office/drawing/2014/main" val="2365859753"/>
                  </a:ext>
                </a:extLst>
              </a:tr>
              <a:tr h="245796">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MHST</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+1054%</a:t>
                      </a:r>
                    </a:p>
                  </a:txBody>
                  <a:tcPr/>
                </a:tc>
                <a:tc>
                  <a:txBody>
                    <a:bodyPr/>
                    <a:lstStyle/>
                    <a:p>
                      <a:pPr algn="ctr"/>
                      <a:r>
                        <a:rPr lang="en-GB" sz="1100">
                          <a:latin typeface="Arial" panose="020B0604020202020204" pitchFamily="34" charset="0"/>
                          <a:cs typeface="Arial" panose="020B0604020202020204" pitchFamily="34" charset="0"/>
                        </a:rPr>
                        <a:t>404 / 35</a:t>
                      </a:r>
                    </a:p>
                  </a:txBody>
                  <a:tcPr/>
                </a:tc>
                <a:extLst>
                  <a:ext uri="{0D108BD9-81ED-4DB2-BD59-A6C34878D82A}">
                    <a16:rowId xmlns:a16="http://schemas.microsoft.com/office/drawing/2014/main" val="1355993248"/>
                  </a:ext>
                </a:extLst>
              </a:tr>
              <a:tr h="358910">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AMHO Specialist Psychological Intervention Treatment Team</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+800%</a:t>
                      </a:r>
                    </a:p>
                  </a:txBody>
                  <a:tcPr/>
                </a:tc>
                <a:tc>
                  <a:txBody>
                    <a:bodyPr/>
                    <a:lstStyle/>
                    <a:p>
                      <a:pPr algn="ctr"/>
                      <a:r>
                        <a:rPr lang="en-GB" sz="1100">
                          <a:latin typeface="Arial" panose="020B0604020202020204" pitchFamily="34" charset="0"/>
                          <a:cs typeface="Arial" panose="020B0604020202020204" pitchFamily="34" charset="0"/>
                        </a:rPr>
                        <a:t>45 / 5</a:t>
                      </a:r>
                    </a:p>
                  </a:txBody>
                  <a:tcPr/>
                </a:tc>
                <a:extLst>
                  <a:ext uri="{0D108BD9-81ED-4DB2-BD59-A6C34878D82A}">
                    <a16:rowId xmlns:a16="http://schemas.microsoft.com/office/drawing/2014/main" val="2045957639"/>
                  </a:ext>
                </a:extLst>
              </a:tr>
              <a:tr h="245796">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CAMHS O Perinatal</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+76%</a:t>
                      </a:r>
                    </a:p>
                  </a:txBody>
                  <a:tcPr/>
                </a:tc>
                <a:tc>
                  <a:txBody>
                    <a:bodyPr/>
                    <a:lstStyle/>
                    <a:p>
                      <a:pPr algn="ctr"/>
                      <a:r>
                        <a:rPr lang="en-GB" sz="1100">
                          <a:latin typeface="Arial" panose="020B0604020202020204" pitchFamily="34" charset="0"/>
                          <a:cs typeface="Arial" panose="020B0604020202020204" pitchFamily="34" charset="0"/>
                        </a:rPr>
                        <a:t>60 / 34</a:t>
                      </a:r>
                    </a:p>
                  </a:txBody>
                  <a:tcPr/>
                </a:tc>
                <a:extLst>
                  <a:ext uri="{0D108BD9-81ED-4DB2-BD59-A6C34878D82A}">
                    <a16:rowId xmlns:a16="http://schemas.microsoft.com/office/drawing/2014/main" val="3288772410"/>
                  </a:ext>
                </a:extLst>
              </a:tr>
              <a:tr h="358910">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South Swindon ED Getting More Help</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+194%</a:t>
                      </a:r>
                    </a:p>
                  </a:txBody>
                  <a:tcPr/>
                </a:tc>
                <a:tc>
                  <a:txBody>
                    <a:bodyPr/>
                    <a:lstStyle/>
                    <a:p>
                      <a:pPr algn="ctr"/>
                      <a:r>
                        <a:rPr lang="en-GB" sz="1100">
                          <a:latin typeface="Arial" panose="020B0604020202020204" pitchFamily="34" charset="0"/>
                          <a:cs typeface="Arial" panose="020B0604020202020204" pitchFamily="34" charset="0"/>
                        </a:rPr>
                        <a:t>100 / 34</a:t>
                      </a:r>
                    </a:p>
                  </a:txBody>
                  <a:tcPr/>
                </a:tc>
                <a:extLst>
                  <a:ext uri="{0D108BD9-81ED-4DB2-BD59-A6C34878D82A}">
                    <a16:rowId xmlns:a16="http://schemas.microsoft.com/office/drawing/2014/main" val="4138979199"/>
                  </a:ext>
                </a:extLst>
              </a:tr>
              <a:tr h="358910">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W and Banes FASS Getting More Help</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+39%</a:t>
                      </a:r>
                    </a:p>
                  </a:txBody>
                  <a:tcPr/>
                </a:tc>
                <a:tc>
                  <a:txBody>
                    <a:bodyPr/>
                    <a:lstStyle/>
                    <a:p>
                      <a:pPr algn="ctr"/>
                      <a:r>
                        <a:rPr lang="en-GB" sz="1100">
                          <a:latin typeface="Arial" panose="020B0604020202020204" pitchFamily="34" charset="0"/>
                          <a:cs typeface="Arial" panose="020B0604020202020204" pitchFamily="34" charset="0"/>
                        </a:rPr>
                        <a:t>28 / 39</a:t>
                      </a:r>
                    </a:p>
                  </a:txBody>
                  <a:tcPr/>
                </a:tc>
                <a:extLst>
                  <a:ext uri="{0D108BD9-81ED-4DB2-BD59-A6C34878D82A}">
                    <a16:rowId xmlns:a16="http://schemas.microsoft.com/office/drawing/2014/main" val="3416681112"/>
                  </a:ext>
                </a:extLst>
              </a:tr>
              <a:tr h="358910">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W Salisbury ED Getting More Help</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+131%</a:t>
                      </a:r>
                    </a:p>
                  </a:txBody>
                  <a:tcPr/>
                </a:tc>
                <a:tc>
                  <a:txBody>
                    <a:bodyPr/>
                    <a:lstStyle/>
                    <a:p>
                      <a:pPr algn="ctr"/>
                      <a:r>
                        <a:rPr lang="en-GB" sz="1100">
                          <a:latin typeface="Arial" panose="020B0604020202020204" pitchFamily="34" charset="0"/>
                          <a:cs typeface="Arial" panose="020B0604020202020204" pitchFamily="34" charset="0"/>
                        </a:rPr>
                        <a:t>141 / 61</a:t>
                      </a:r>
                    </a:p>
                  </a:txBody>
                  <a:tcPr/>
                </a:tc>
                <a:extLst>
                  <a:ext uri="{0D108BD9-81ED-4DB2-BD59-A6C34878D82A}">
                    <a16:rowId xmlns:a16="http://schemas.microsoft.com/office/drawing/2014/main" val="502351884"/>
                  </a:ext>
                </a:extLst>
              </a:tr>
              <a:tr h="245796">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Memory Assessment Service</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+33%</a:t>
                      </a:r>
                    </a:p>
                  </a:txBody>
                  <a:tcPr/>
                </a:tc>
                <a:tc>
                  <a:txBody>
                    <a:bodyPr/>
                    <a:lstStyle/>
                    <a:p>
                      <a:pPr algn="ctr"/>
                      <a:r>
                        <a:rPr lang="en-GB" sz="1100">
                          <a:latin typeface="Arial" panose="020B0604020202020204" pitchFamily="34" charset="0"/>
                          <a:cs typeface="Arial" panose="020B0604020202020204" pitchFamily="34" charset="0"/>
                        </a:rPr>
                        <a:t>150 / 113</a:t>
                      </a:r>
                    </a:p>
                  </a:txBody>
                  <a:tcPr/>
                </a:tc>
                <a:extLst>
                  <a:ext uri="{0D108BD9-81ED-4DB2-BD59-A6C34878D82A}">
                    <a16:rowId xmlns:a16="http://schemas.microsoft.com/office/drawing/2014/main" val="510585718"/>
                  </a:ext>
                </a:extLst>
              </a:tr>
              <a:tr h="129540">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Older Adult CMHTs</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b="1">
                          <a:latin typeface="Arial" panose="020B0604020202020204" pitchFamily="34" charset="0"/>
                          <a:cs typeface="Arial" panose="020B0604020202020204" pitchFamily="34" charset="0"/>
                        </a:rPr>
                        <a:t>+12%</a:t>
                      </a:r>
                    </a:p>
                  </a:txBody>
                  <a:tcPr/>
                </a:tc>
                <a:tc>
                  <a:txBody>
                    <a:bodyPr/>
                    <a:lstStyle/>
                    <a:p>
                      <a:pPr algn="ctr"/>
                      <a:r>
                        <a:rPr lang="en-GB" sz="1100">
                          <a:latin typeface="Arial" panose="020B0604020202020204" pitchFamily="34" charset="0"/>
                          <a:cs typeface="Arial" panose="020B0604020202020204" pitchFamily="34" charset="0"/>
                        </a:rPr>
                        <a:t>129 / 145</a:t>
                      </a:r>
                    </a:p>
                  </a:txBody>
                  <a:tcPr/>
                </a:tc>
                <a:extLst>
                  <a:ext uri="{0D108BD9-81ED-4DB2-BD59-A6C34878D82A}">
                    <a16:rowId xmlns:a16="http://schemas.microsoft.com/office/drawing/2014/main" val="1565757293"/>
                  </a:ext>
                </a:extLst>
              </a:tr>
              <a:tr h="129540">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S YOT </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+33%</a:t>
                      </a:r>
                    </a:p>
                  </a:txBody>
                  <a:tcPr/>
                </a:tc>
                <a:tc>
                  <a:txBody>
                    <a:bodyPr/>
                    <a:lstStyle/>
                    <a:p>
                      <a:pPr algn="ctr"/>
                      <a:endParaRPr lang="en-GB" sz="11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80412330"/>
                  </a:ext>
                </a:extLst>
              </a:tr>
              <a:tr h="129540">
                <a:tc>
                  <a:txBody>
                    <a:bodyPr/>
                    <a:lstStyle/>
                    <a:p>
                      <a:r>
                        <a:rPr lang="en-GB" sz="1100">
                          <a:latin typeface="Arial" panose="020B0604020202020204" pitchFamily="34" charset="0"/>
                          <a:cs typeface="Arial" panose="020B0604020202020204" pitchFamily="34" charset="0"/>
                        </a:rPr>
                        <a:t>Specialist Services</a:t>
                      </a:r>
                    </a:p>
                  </a:txBody>
                  <a:tcPr/>
                </a:tc>
                <a:tc>
                  <a:txBody>
                    <a:bodyPr/>
                    <a:lstStyle/>
                    <a:p>
                      <a:r>
                        <a:rPr lang="en-GB" sz="1100">
                          <a:latin typeface="Arial" panose="020B0604020202020204" pitchFamily="34" charset="0"/>
                          <a:cs typeface="Arial" panose="020B0604020202020204" pitchFamily="34" charset="0"/>
                        </a:rPr>
                        <a:t>Forensic Community</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+99%</a:t>
                      </a:r>
                    </a:p>
                  </a:txBody>
                  <a:tcPr/>
                </a:tc>
                <a:tc>
                  <a:txBody>
                    <a:bodyPr/>
                    <a:lstStyle/>
                    <a:p>
                      <a:pPr algn="ctr"/>
                      <a:r>
                        <a:rPr lang="en-GB" sz="1100">
                          <a:latin typeface="Arial" panose="020B0604020202020204" pitchFamily="34" charset="0"/>
                          <a:cs typeface="Arial" panose="020B0604020202020204" pitchFamily="34" charset="0"/>
                        </a:rPr>
                        <a:t>349 / 175</a:t>
                      </a:r>
                    </a:p>
                  </a:txBody>
                  <a:tcPr/>
                </a:tc>
                <a:extLst>
                  <a:ext uri="{0D108BD9-81ED-4DB2-BD59-A6C34878D82A}">
                    <a16:rowId xmlns:a16="http://schemas.microsoft.com/office/drawing/2014/main" val="1970695121"/>
                  </a:ext>
                </a:extLst>
              </a:tr>
              <a:tr h="245796">
                <a:tc>
                  <a:txBody>
                    <a:bodyPr/>
                    <a:lstStyle/>
                    <a:p>
                      <a:r>
                        <a:rPr lang="en-GB" sz="1100">
                          <a:latin typeface="Arial" panose="020B0604020202020204" pitchFamily="34" charset="0"/>
                          <a:cs typeface="Arial" panose="020B0604020202020204" pitchFamily="34" charset="0"/>
                        </a:rPr>
                        <a:t>Specialist Services</a:t>
                      </a:r>
                    </a:p>
                  </a:txBody>
                  <a:tcPr/>
                </a:tc>
                <a:tc>
                  <a:txBody>
                    <a:bodyPr/>
                    <a:lstStyle/>
                    <a:p>
                      <a:r>
                        <a:rPr lang="en-GB" sz="1100">
                          <a:latin typeface="Arial" panose="020B0604020202020204" pitchFamily="34" charset="0"/>
                          <a:cs typeface="Arial" panose="020B0604020202020204" pitchFamily="34" charset="0"/>
                        </a:rPr>
                        <a:t>FIND team </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+50%</a:t>
                      </a:r>
                    </a:p>
                  </a:txBody>
                  <a:tcPr/>
                </a:tc>
                <a:tc>
                  <a:txBody>
                    <a:bodyPr/>
                    <a:lstStyle/>
                    <a:p>
                      <a:pPr algn="ctr"/>
                      <a:r>
                        <a:rPr lang="en-GB" sz="1100">
                          <a:latin typeface="Arial" panose="020B0604020202020204" pitchFamily="34" charset="0"/>
                          <a:cs typeface="Arial" panose="020B0604020202020204" pitchFamily="34" charset="0"/>
                        </a:rPr>
                        <a:t>24 / 16</a:t>
                      </a:r>
                    </a:p>
                  </a:txBody>
                  <a:tcPr/>
                </a:tc>
                <a:extLst>
                  <a:ext uri="{0D108BD9-81ED-4DB2-BD59-A6C34878D82A}">
                    <a16:rowId xmlns:a16="http://schemas.microsoft.com/office/drawing/2014/main" val="2438313443"/>
                  </a:ext>
                </a:extLst>
              </a:tr>
              <a:tr h="245796">
                <a:tc>
                  <a:txBody>
                    <a:bodyPr/>
                    <a:lstStyle/>
                    <a:p>
                      <a:r>
                        <a:rPr lang="en-GB" sz="1100">
                          <a:latin typeface="Arial" panose="020B0604020202020204" pitchFamily="34" charset="0"/>
                          <a:cs typeface="Arial" panose="020B0604020202020204" pitchFamily="34" charset="0"/>
                        </a:rPr>
                        <a:t>Specialist Services</a:t>
                      </a:r>
                    </a:p>
                  </a:txBody>
                  <a:tcPr/>
                </a:tc>
                <a:tc>
                  <a:txBody>
                    <a:bodyPr/>
                    <a:lstStyle/>
                    <a:p>
                      <a:r>
                        <a:rPr lang="en-GB" sz="1100">
                          <a:latin typeface="Arial" panose="020B0604020202020204" pitchFamily="34" charset="0"/>
                          <a:cs typeface="Arial" panose="020B0604020202020204" pitchFamily="34" charset="0"/>
                        </a:rPr>
                        <a:t>Pathfinder Team</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b="1">
                          <a:latin typeface="Arial" panose="020B0604020202020204" pitchFamily="34" charset="0"/>
                          <a:cs typeface="Arial" panose="020B0604020202020204" pitchFamily="34" charset="0"/>
                        </a:rPr>
                        <a:t>+5100%</a:t>
                      </a:r>
                    </a:p>
                  </a:txBody>
                  <a:tcPr/>
                </a:tc>
                <a:tc>
                  <a:txBody>
                    <a:bodyPr/>
                    <a:lstStyle/>
                    <a:p>
                      <a:pPr algn="ctr"/>
                      <a:r>
                        <a:rPr lang="en-GB" sz="1100">
                          <a:latin typeface="Arial" panose="020B0604020202020204" pitchFamily="34" charset="0"/>
                          <a:cs typeface="Arial" panose="020B0604020202020204" pitchFamily="34" charset="0"/>
                        </a:rPr>
                        <a:t>65 / 1.25</a:t>
                      </a:r>
                    </a:p>
                  </a:txBody>
                  <a:tcPr/>
                </a:tc>
                <a:extLst>
                  <a:ext uri="{0D108BD9-81ED-4DB2-BD59-A6C34878D82A}">
                    <a16:rowId xmlns:a16="http://schemas.microsoft.com/office/drawing/2014/main" val="3735835985"/>
                  </a:ext>
                </a:extLst>
              </a:tr>
            </a:tbl>
          </a:graphicData>
        </a:graphic>
      </p:graphicFrame>
    </p:spTree>
    <p:extLst>
      <p:ext uri="{BB962C8B-B14F-4D97-AF65-F5344CB8AC3E}">
        <p14:creationId xmlns:p14="http://schemas.microsoft.com/office/powerpoint/2010/main" val="811251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Activity Exceptions: Low</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nvGraphicFramePr>
        <p:xfrm>
          <a:off x="262368" y="450226"/>
          <a:ext cx="8625908" cy="5455285"/>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482882">
                <a:tc>
                  <a:txBody>
                    <a:bodyPr/>
                    <a:lstStyle/>
                    <a:p>
                      <a:r>
                        <a:rPr lang="en-GB" sz="1100" b="0" u="none">
                          <a:latin typeface="Arial"/>
                          <a:cs typeface="Arial"/>
                        </a:rPr>
                        <a:t>The following services/teams have lower levels of activity than pre-pandemic levels</a:t>
                      </a:r>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4972403">
                <a:tc>
                  <a:txBody>
                    <a:bodyPr/>
                    <a:lstStyle/>
                    <a:p>
                      <a:pPr marL="0" indent="0">
                        <a:buFont typeface="Arial" panose="020B0604020202020204" pitchFamily="34" charset="0"/>
                        <a:buNone/>
                      </a:pPr>
                      <a:endParaRPr lang="en-GB" sz="1200" b="1" kern="1200">
                        <a:solidFill>
                          <a:schemeClr val="tx1"/>
                        </a:solidFill>
                        <a:effectLst/>
                        <a:latin typeface="Ariall"/>
                        <a:ea typeface="+mn-ea"/>
                        <a:cs typeface="Arial"/>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3" name="Table 4">
            <a:extLst>
              <a:ext uri="{FF2B5EF4-FFF2-40B4-BE49-F238E27FC236}">
                <a16:creationId xmlns:a16="http://schemas.microsoft.com/office/drawing/2014/main" id="{F2A4DA04-3C48-4977-AEEE-DAC8AD527922}"/>
              </a:ext>
            </a:extLst>
          </p:cNvPr>
          <p:cNvGraphicFramePr>
            <a:graphicFrameLocks noGrp="1"/>
          </p:cNvGraphicFramePr>
          <p:nvPr>
            <p:extLst>
              <p:ext uri="{D42A27DB-BD31-4B8C-83A1-F6EECF244321}">
                <p14:modId xmlns:p14="http://schemas.microsoft.com/office/powerpoint/2010/main" val="1172278544"/>
              </p:ext>
            </p:extLst>
          </p:nvPr>
        </p:nvGraphicFramePr>
        <p:xfrm>
          <a:off x="269010" y="787871"/>
          <a:ext cx="8625909" cy="5117640"/>
        </p:xfrm>
        <a:graphic>
          <a:graphicData uri="http://schemas.openxmlformats.org/drawingml/2006/table">
            <a:tbl>
              <a:tblPr firstRow="1" bandRow="1">
                <a:tableStyleId>{7DF18680-E054-41AD-8BC1-D1AEF772440D}</a:tableStyleId>
              </a:tblPr>
              <a:tblGrid>
                <a:gridCol w="1955716">
                  <a:extLst>
                    <a:ext uri="{9D8B030D-6E8A-4147-A177-3AD203B41FA5}">
                      <a16:colId xmlns:a16="http://schemas.microsoft.com/office/drawing/2014/main" val="550557686"/>
                    </a:ext>
                  </a:extLst>
                </a:gridCol>
                <a:gridCol w="2366128">
                  <a:extLst>
                    <a:ext uri="{9D8B030D-6E8A-4147-A177-3AD203B41FA5}">
                      <a16:colId xmlns:a16="http://schemas.microsoft.com/office/drawing/2014/main" val="3622261743"/>
                    </a:ext>
                  </a:extLst>
                </a:gridCol>
                <a:gridCol w="2149311">
                  <a:extLst>
                    <a:ext uri="{9D8B030D-6E8A-4147-A177-3AD203B41FA5}">
                      <a16:colId xmlns:a16="http://schemas.microsoft.com/office/drawing/2014/main" val="2702317945"/>
                    </a:ext>
                  </a:extLst>
                </a:gridCol>
                <a:gridCol w="1074656">
                  <a:extLst>
                    <a:ext uri="{9D8B030D-6E8A-4147-A177-3AD203B41FA5}">
                      <a16:colId xmlns:a16="http://schemas.microsoft.com/office/drawing/2014/main" val="1290616317"/>
                    </a:ext>
                  </a:extLst>
                </a:gridCol>
                <a:gridCol w="1080098">
                  <a:extLst>
                    <a:ext uri="{9D8B030D-6E8A-4147-A177-3AD203B41FA5}">
                      <a16:colId xmlns:a16="http://schemas.microsoft.com/office/drawing/2014/main" val="3482214216"/>
                    </a:ext>
                  </a:extLst>
                </a:gridCol>
              </a:tblGrid>
              <a:tr h="774600">
                <a:tc>
                  <a:txBody>
                    <a:bodyPr/>
                    <a:lstStyle/>
                    <a:p>
                      <a:r>
                        <a:rPr lang="en-GB" sz="1100" b="0">
                          <a:latin typeface="Arial" panose="020B0604020202020204" pitchFamily="34" charset="0"/>
                          <a:cs typeface="Arial" panose="020B0604020202020204" pitchFamily="34" charset="0"/>
                        </a:rPr>
                        <a:t>Directorate</a:t>
                      </a:r>
                    </a:p>
                  </a:txBody>
                  <a:tcPr/>
                </a:tc>
                <a:tc>
                  <a:txBody>
                    <a:bodyPr/>
                    <a:lstStyle/>
                    <a:p>
                      <a:r>
                        <a:rPr lang="en-GB" sz="1100" b="0">
                          <a:latin typeface="Arial" panose="020B0604020202020204" pitchFamily="34" charset="0"/>
                          <a:cs typeface="Arial" panose="020B0604020202020204" pitchFamily="34" charset="0"/>
                        </a:rPr>
                        <a:t>Service</a:t>
                      </a:r>
                    </a:p>
                  </a:txBody>
                  <a:tcPr/>
                </a:tc>
                <a:tc>
                  <a:txBody>
                    <a:bodyPr/>
                    <a:lstStyle/>
                    <a:p>
                      <a:r>
                        <a:rPr lang="en-GB" sz="1100" b="0">
                          <a:latin typeface="Arial" panose="020B0604020202020204" pitchFamily="34" charset="0"/>
                          <a:cs typeface="Arial" panose="020B0604020202020204" pitchFamily="34" charset="0"/>
                        </a:rPr>
                        <a:t>Currency</a:t>
                      </a:r>
                    </a:p>
                  </a:txBody>
                  <a:tcPr/>
                </a:tc>
                <a:tc>
                  <a:txBody>
                    <a:bodyPr/>
                    <a:lstStyle/>
                    <a:p>
                      <a:r>
                        <a:rPr lang="en-GB" sz="1100" b="0">
                          <a:latin typeface="Arial" panose="020B0604020202020204" pitchFamily="34" charset="0"/>
                          <a:cs typeface="Arial" panose="020B0604020202020204" pitchFamily="34" charset="0"/>
                        </a:rPr>
                        <a:t>Activity compared to 19/20 monthly average</a:t>
                      </a:r>
                    </a:p>
                  </a:txBody>
                  <a:tcPr/>
                </a:tc>
                <a:tc>
                  <a:txBody>
                    <a:bodyPr/>
                    <a:lstStyle/>
                    <a:p>
                      <a:r>
                        <a:rPr lang="en-GB" sz="1100" b="0">
                          <a:latin typeface="Arial" panose="020B0604020202020204" pitchFamily="34" charset="0"/>
                          <a:cs typeface="Arial" panose="020B0604020202020204" pitchFamily="34" charset="0"/>
                        </a:rPr>
                        <a:t>No. this month  / 19/20 monthly average</a:t>
                      </a:r>
                    </a:p>
                  </a:txBody>
                  <a:tcPr/>
                </a:tc>
                <a:extLst>
                  <a:ext uri="{0D108BD9-81ED-4DB2-BD59-A6C34878D82A}">
                    <a16:rowId xmlns:a16="http://schemas.microsoft.com/office/drawing/2014/main" val="41365480"/>
                  </a:ext>
                </a:extLst>
              </a:tr>
              <a:tr h="263364">
                <a:tc>
                  <a:txBody>
                    <a:bodyPr/>
                    <a:lstStyle/>
                    <a:p>
                      <a:r>
                        <a:rPr lang="en-GB" sz="1100">
                          <a:latin typeface="Arial" panose="020B0604020202020204" pitchFamily="34" charset="0"/>
                          <a:cs typeface="Arial" panose="020B0604020202020204" pitchFamily="34" charset="0"/>
                        </a:rPr>
                        <a:t>Community </a:t>
                      </a:r>
                    </a:p>
                  </a:txBody>
                  <a:tcPr/>
                </a:tc>
                <a:tc>
                  <a:txBody>
                    <a:bodyPr/>
                    <a:lstStyle/>
                    <a:p>
                      <a:r>
                        <a:rPr lang="en-GB" sz="1100">
                          <a:latin typeface="Arial" panose="020B0604020202020204" pitchFamily="34" charset="0"/>
                          <a:cs typeface="Arial" panose="020B0604020202020204" pitchFamily="34" charset="0"/>
                        </a:rPr>
                        <a:t>Phlebotomy</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-9%</a:t>
                      </a:r>
                    </a:p>
                  </a:txBody>
                  <a:tcPr/>
                </a:tc>
                <a:tc>
                  <a:txBody>
                    <a:bodyPr/>
                    <a:lstStyle/>
                    <a:p>
                      <a:pPr algn="ctr"/>
                      <a:r>
                        <a:rPr lang="en-GB" sz="1100">
                          <a:latin typeface="Arial" panose="020B0604020202020204" pitchFamily="34" charset="0"/>
                          <a:cs typeface="Arial" panose="020B0604020202020204" pitchFamily="34" charset="0"/>
                        </a:rPr>
                        <a:t>126 / 139</a:t>
                      </a:r>
                    </a:p>
                  </a:txBody>
                  <a:tcPr/>
                </a:tc>
                <a:extLst>
                  <a:ext uri="{0D108BD9-81ED-4DB2-BD59-A6C34878D82A}">
                    <a16:rowId xmlns:a16="http://schemas.microsoft.com/office/drawing/2014/main" val="1385122420"/>
                  </a:ext>
                </a:extLst>
              </a:tr>
              <a:tr h="269327">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Community Therapy Service</a:t>
                      </a:r>
                    </a:p>
                  </a:txBody>
                  <a:tcPr/>
                </a:tc>
                <a:tc>
                  <a:txBody>
                    <a:bodyPr/>
                    <a:lstStyle/>
                    <a:p>
                      <a:r>
                        <a:rPr lang="en-GB" sz="1100">
                          <a:latin typeface="Arial" panose="020B0604020202020204" pitchFamily="34" charset="0"/>
                          <a:cs typeface="Arial" panose="020B0604020202020204" pitchFamily="34" charset="0"/>
                        </a:rPr>
                        <a:t>Emergency/urgent referrals</a:t>
                      </a:r>
                    </a:p>
                  </a:txBody>
                  <a:tcPr/>
                </a:tc>
                <a:tc>
                  <a:txBody>
                    <a:bodyPr/>
                    <a:lstStyle/>
                    <a:p>
                      <a:pPr algn="ctr"/>
                      <a:r>
                        <a:rPr lang="en-GB" sz="1100">
                          <a:latin typeface="Arial" panose="020B0604020202020204" pitchFamily="34" charset="0"/>
                          <a:cs typeface="Arial" panose="020B0604020202020204" pitchFamily="34" charset="0"/>
                        </a:rPr>
                        <a:t>-94%</a:t>
                      </a:r>
                    </a:p>
                  </a:txBody>
                  <a:tcPr/>
                </a:tc>
                <a:tc>
                  <a:txBody>
                    <a:bodyPr/>
                    <a:lstStyle/>
                    <a:p>
                      <a:pPr algn="ctr"/>
                      <a:r>
                        <a:rPr lang="en-GB" sz="1100">
                          <a:latin typeface="Arial" panose="020B0604020202020204" pitchFamily="34" charset="0"/>
                          <a:cs typeface="Arial" panose="020B0604020202020204" pitchFamily="34" charset="0"/>
                        </a:rPr>
                        <a:t>5 / 84</a:t>
                      </a:r>
                    </a:p>
                  </a:txBody>
                  <a:tcPr/>
                </a:tc>
                <a:extLst>
                  <a:ext uri="{0D108BD9-81ED-4DB2-BD59-A6C34878D82A}">
                    <a16:rowId xmlns:a16="http://schemas.microsoft.com/office/drawing/2014/main" val="2365859753"/>
                  </a:ext>
                </a:extLst>
              </a:tr>
              <a:tr h="263364">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SPA</a:t>
                      </a:r>
                    </a:p>
                  </a:txBody>
                  <a:tcPr/>
                </a:tc>
                <a:tc>
                  <a:txBody>
                    <a:bodyPr/>
                    <a:lstStyle/>
                    <a:p>
                      <a:r>
                        <a:rPr lang="en-GB" sz="1100">
                          <a:latin typeface="Arial" panose="020B0604020202020204" pitchFamily="34" charset="0"/>
                          <a:cs typeface="Arial" panose="020B0604020202020204" pitchFamily="34" charset="0"/>
                        </a:rPr>
                        <a:t>Routine referrals</a:t>
                      </a:r>
                    </a:p>
                  </a:txBody>
                  <a:tcPr/>
                </a:tc>
                <a:tc>
                  <a:txBody>
                    <a:bodyPr/>
                    <a:lstStyle/>
                    <a:p>
                      <a:pPr algn="ctr"/>
                      <a:r>
                        <a:rPr lang="en-GB" sz="1100">
                          <a:latin typeface="Arial" panose="020B0604020202020204" pitchFamily="34" charset="0"/>
                          <a:cs typeface="Arial" panose="020B0604020202020204" pitchFamily="34" charset="0"/>
                        </a:rPr>
                        <a:t>-38%</a:t>
                      </a:r>
                    </a:p>
                  </a:txBody>
                  <a:tcPr/>
                </a:tc>
                <a:tc>
                  <a:txBody>
                    <a:bodyPr/>
                    <a:lstStyle/>
                    <a:p>
                      <a:pPr algn="ctr"/>
                      <a:r>
                        <a:rPr lang="en-GB" sz="1100">
                          <a:latin typeface="Arial" panose="020B0604020202020204" pitchFamily="34" charset="0"/>
                          <a:cs typeface="Arial" panose="020B0604020202020204" pitchFamily="34" charset="0"/>
                        </a:rPr>
                        <a:t>86 / 139</a:t>
                      </a:r>
                    </a:p>
                  </a:txBody>
                  <a:tcPr/>
                </a:tc>
                <a:extLst>
                  <a:ext uri="{0D108BD9-81ED-4DB2-BD59-A6C34878D82A}">
                    <a16:rowId xmlns:a16="http://schemas.microsoft.com/office/drawing/2014/main" val="1355993248"/>
                  </a:ext>
                </a:extLst>
              </a:tr>
              <a:tr h="263364">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OOH Henley</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-89%</a:t>
                      </a:r>
                    </a:p>
                  </a:txBody>
                  <a:tcPr/>
                </a:tc>
                <a:tc>
                  <a:txBody>
                    <a:bodyPr/>
                    <a:lstStyle/>
                    <a:p>
                      <a:pPr algn="ctr"/>
                      <a:r>
                        <a:rPr lang="en-GB" sz="1100">
                          <a:latin typeface="Arial" panose="020B0604020202020204" pitchFamily="34" charset="0"/>
                          <a:cs typeface="Arial" panose="020B0604020202020204" pitchFamily="34" charset="0"/>
                        </a:rPr>
                        <a:t>10 / 87</a:t>
                      </a:r>
                    </a:p>
                  </a:txBody>
                  <a:tcPr/>
                </a:tc>
                <a:extLst>
                  <a:ext uri="{0D108BD9-81ED-4DB2-BD59-A6C34878D82A}">
                    <a16:rowId xmlns:a16="http://schemas.microsoft.com/office/drawing/2014/main" val="2045957639"/>
                  </a:ext>
                </a:extLst>
              </a:tr>
              <a:tr h="263364">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Witney </a:t>
                      </a:r>
                      <a:r>
                        <a:rPr lang="en-GB" sz="1100" err="1">
                          <a:latin typeface="Arial" panose="020B0604020202020204" pitchFamily="34" charset="0"/>
                          <a:cs typeface="Arial" panose="020B0604020202020204" pitchFamily="34" charset="0"/>
                        </a:rPr>
                        <a:t>Wenrisc</a:t>
                      </a:r>
                      <a:r>
                        <a:rPr lang="en-GB" sz="1100">
                          <a:latin typeface="Arial" panose="020B0604020202020204" pitchFamily="34" charset="0"/>
                          <a:cs typeface="Arial" panose="020B0604020202020204" pitchFamily="34" charset="0"/>
                        </a:rPr>
                        <a:t> EMU</a:t>
                      </a:r>
                    </a:p>
                  </a:txBody>
                  <a:tcPr/>
                </a:tc>
                <a:tc>
                  <a:txBody>
                    <a:bodyPr/>
                    <a:lstStyle/>
                    <a:p>
                      <a:r>
                        <a:rPr lang="en-GB" sz="1100">
                          <a:latin typeface="Arial" panose="020B0604020202020204" pitchFamily="34" charset="0"/>
                          <a:cs typeface="Arial" panose="020B0604020202020204" pitchFamily="34" charset="0"/>
                        </a:rPr>
                        <a:t>Admissions</a:t>
                      </a:r>
                    </a:p>
                  </a:txBody>
                  <a:tcPr/>
                </a:tc>
                <a:tc>
                  <a:txBody>
                    <a:bodyPr/>
                    <a:lstStyle/>
                    <a:p>
                      <a:pPr algn="ctr"/>
                      <a:r>
                        <a:rPr lang="en-GB" sz="1100">
                          <a:latin typeface="Arial" panose="020B0604020202020204" pitchFamily="34" charset="0"/>
                          <a:cs typeface="Arial" panose="020B0604020202020204" pitchFamily="34" charset="0"/>
                        </a:rPr>
                        <a:t>-44%</a:t>
                      </a:r>
                    </a:p>
                  </a:txBody>
                  <a:tcPr/>
                </a:tc>
                <a:tc>
                  <a:txBody>
                    <a:bodyPr/>
                    <a:lstStyle/>
                    <a:p>
                      <a:pPr algn="ctr"/>
                      <a:r>
                        <a:rPr lang="en-GB" sz="1100">
                          <a:latin typeface="Arial" panose="020B0604020202020204" pitchFamily="34" charset="0"/>
                          <a:cs typeface="Arial" panose="020B0604020202020204" pitchFamily="34" charset="0"/>
                        </a:rPr>
                        <a:t>10 / 18</a:t>
                      </a:r>
                    </a:p>
                  </a:txBody>
                  <a:tcPr/>
                </a:tc>
                <a:extLst>
                  <a:ext uri="{0D108BD9-81ED-4DB2-BD59-A6C34878D82A}">
                    <a16:rowId xmlns:a16="http://schemas.microsoft.com/office/drawing/2014/main" val="3288772410"/>
                  </a:ext>
                </a:extLst>
              </a:tr>
              <a:tr h="263364">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MIU Henley</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-5%</a:t>
                      </a:r>
                    </a:p>
                  </a:txBody>
                  <a:tcPr/>
                </a:tc>
                <a:tc>
                  <a:txBody>
                    <a:bodyPr/>
                    <a:lstStyle/>
                    <a:p>
                      <a:pPr algn="ctr"/>
                      <a:r>
                        <a:rPr lang="en-GB" sz="1100">
                          <a:latin typeface="Arial" panose="020B0604020202020204" pitchFamily="34" charset="0"/>
                          <a:cs typeface="Arial" panose="020B0604020202020204" pitchFamily="34" charset="0"/>
                        </a:rPr>
                        <a:t>918 / 963</a:t>
                      </a:r>
                    </a:p>
                  </a:txBody>
                  <a:tcPr/>
                </a:tc>
                <a:extLst>
                  <a:ext uri="{0D108BD9-81ED-4DB2-BD59-A6C34878D82A}">
                    <a16:rowId xmlns:a16="http://schemas.microsoft.com/office/drawing/2014/main" val="4138979199"/>
                  </a:ext>
                </a:extLst>
              </a:tr>
              <a:tr h="263364">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OOH Witney</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-47%</a:t>
                      </a:r>
                    </a:p>
                  </a:txBody>
                  <a:tcPr/>
                </a:tc>
                <a:tc>
                  <a:txBody>
                    <a:bodyPr/>
                    <a:lstStyle/>
                    <a:p>
                      <a:pPr algn="ctr"/>
                      <a:r>
                        <a:rPr lang="en-GB" sz="1100">
                          <a:latin typeface="Arial" panose="020B0604020202020204" pitchFamily="34" charset="0"/>
                          <a:cs typeface="Arial" panose="020B0604020202020204" pitchFamily="34" charset="0"/>
                        </a:rPr>
                        <a:t>459 / 867</a:t>
                      </a:r>
                    </a:p>
                  </a:txBody>
                  <a:tcPr/>
                </a:tc>
                <a:extLst>
                  <a:ext uri="{0D108BD9-81ED-4DB2-BD59-A6C34878D82A}">
                    <a16:rowId xmlns:a16="http://schemas.microsoft.com/office/drawing/2014/main" val="3416681112"/>
                  </a:ext>
                </a:extLst>
              </a:tr>
              <a:tr h="263364">
                <a:tc>
                  <a:txBody>
                    <a:bodyPr/>
                    <a:lstStyle/>
                    <a:p>
                      <a:r>
                        <a:rPr lang="en-GB" sz="1100">
                          <a:latin typeface="Arial" panose="020B0604020202020204" pitchFamily="34" charset="0"/>
                          <a:cs typeface="Arial" panose="020B0604020202020204" pitchFamily="34" charset="0"/>
                        </a:rPr>
                        <a:t>Community</a:t>
                      </a:r>
                    </a:p>
                  </a:txBody>
                  <a:tcPr/>
                </a:tc>
                <a:tc>
                  <a:txBody>
                    <a:bodyPr/>
                    <a:lstStyle/>
                    <a:p>
                      <a:r>
                        <a:rPr lang="en-GB" sz="1100">
                          <a:latin typeface="Arial" panose="020B0604020202020204" pitchFamily="34" charset="0"/>
                          <a:cs typeface="Arial" panose="020B0604020202020204" pitchFamily="34" charset="0"/>
                        </a:rPr>
                        <a:t>Diabetes</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-20%</a:t>
                      </a:r>
                    </a:p>
                  </a:txBody>
                  <a:tcPr/>
                </a:tc>
                <a:tc>
                  <a:txBody>
                    <a:bodyPr/>
                    <a:lstStyle/>
                    <a:p>
                      <a:pPr algn="ctr"/>
                      <a:r>
                        <a:rPr lang="en-GB" sz="1100">
                          <a:latin typeface="Arial" panose="020B0604020202020204" pitchFamily="34" charset="0"/>
                          <a:cs typeface="Arial" panose="020B0604020202020204" pitchFamily="34" charset="0"/>
                        </a:rPr>
                        <a:t>466 / 582</a:t>
                      </a:r>
                    </a:p>
                  </a:txBody>
                  <a:tcPr/>
                </a:tc>
                <a:extLst>
                  <a:ext uri="{0D108BD9-81ED-4DB2-BD59-A6C34878D82A}">
                    <a16:rowId xmlns:a16="http://schemas.microsoft.com/office/drawing/2014/main" val="502351884"/>
                  </a:ext>
                </a:extLst>
              </a:tr>
              <a:tr h="263364">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Perinatal Preconception Team</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-97%</a:t>
                      </a:r>
                    </a:p>
                  </a:txBody>
                  <a:tcPr/>
                </a:tc>
                <a:tc>
                  <a:txBody>
                    <a:bodyPr/>
                    <a:lstStyle/>
                    <a:p>
                      <a:pPr algn="ctr"/>
                      <a:r>
                        <a:rPr lang="en-GB" sz="1100">
                          <a:latin typeface="Arial" panose="020B0604020202020204" pitchFamily="34" charset="0"/>
                          <a:cs typeface="Arial" panose="020B0604020202020204" pitchFamily="34" charset="0"/>
                        </a:rPr>
                        <a:t>1 / 32</a:t>
                      </a:r>
                    </a:p>
                  </a:txBody>
                  <a:tcPr/>
                </a:tc>
                <a:extLst>
                  <a:ext uri="{0D108BD9-81ED-4DB2-BD59-A6C34878D82A}">
                    <a16:rowId xmlns:a16="http://schemas.microsoft.com/office/drawing/2014/main" val="510585718"/>
                  </a:ext>
                </a:extLst>
              </a:tr>
              <a:tr h="263364">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Street Triage</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-88%</a:t>
                      </a:r>
                    </a:p>
                  </a:txBody>
                  <a:tcPr/>
                </a:tc>
                <a:tc>
                  <a:txBody>
                    <a:bodyPr/>
                    <a:lstStyle/>
                    <a:p>
                      <a:pPr algn="ctr"/>
                      <a:r>
                        <a:rPr lang="en-GB" sz="1100">
                          <a:latin typeface="Arial" panose="020B0604020202020204" pitchFamily="34" charset="0"/>
                          <a:cs typeface="Arial" panose="020B0604020202020204" pitchFamily="34" charset="0"/>
                        </a:rPr>
                        <a:t>13 / 104</a:t>
                      </a:r>
                    </a:p>
                  </a:txBody>
                  <a:tcPr/>
                </a:tc>
                <a:extLst>
                  <a:ext uri="{0D108BD9-81ED-4DB2-BD59-A6C34878D82A}">
                    <a16:rowId xmlns:a16="http://schemas.microsoft.com/office/drawing/2014/main" val="1565757293"/>
                  </a:ext>
                </a:extLst>
              </a:tr>
              <a:tr h="263364">
                <a:tc>
                  <a:txBody>
                    <a:bodyPr/>
                    <a:lstStyle/>
                    <a:p>
                      <a:r>
                        <a:rPr lang="en-GB" sz="1100">
                          <a:latin typeface="Arial" panose="020B0604020202020204" pitchFamily="34" charset="0"/>
                          <a:cs typeface="Arial" panose="020B0604020202020204" pitchFamily="34" charset="0"/>
                        </a:rPr>
                        <a:t>Bucks Mental Health</a:t>
                      </a:r>
                    </a:p>
                  </a:txBody>
                  <a:tcPr/>
                </a:tc>
                <a:tc>
                  <a:txBody>
                    <a:bodyPr/>
                    <a:lstStyle/>
                    <a:p>
                      <a:r>
                        <a:rPr lang="en-GB" sz="1100">
                          <a:latin typeface="Arial" panose="020B0604020202020204" pitchFamily="34" charset="0"/>
                          <a:cs typeface="Arial" panose="020B0604020202020204" pitchFamily="34" charset="0"/>
                        </a:rPr>
                        <a:t>CAMHS LD</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-28%</a:t>
                      </a:r>
                    </a:p>
                  </a:txBody>
                  <a:tcPr/>
                </a:tc>
                <a:tc>
                  <a:txBody>
                    <a:bodyPr/>
                    <a:lstStyle/>
                    <a:p>
                      <a:pPr algn="ctr"/>
                      <a:r>
                        <a:rPr lang="en-GB" sz="1100">
                          <a:latin typeface="Arial" panose="020B0604020202020204" pitchFamily="34" charset="0"/>
                          <a:cs typeface="Arial" panose="020B0604020202020204" pitchFamily="34" charset="0"/>
                        </a:rPr>
                        <a:t>85 / 118</a:t>
                      </a:r>
                    </a:p>
                  </a:txBody>
                  <a:tcPr/>
                </a:tc>
                <a:extLst>
                  <a:ext uri="{0D108BD9-81ED-4DB2-BD59-A6C34878D82A}">
                    <a16:rowId xmlns:a16="http://schemas.microsoft.com/office/drawing/2014/main" val="1745918165"/>
                  </a:ext>
                </a:extLst>
              </a:tr>
              <a:tr h="263364">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ADHD</a:t>
                      </a:r>
                    </a:p>
                  </a:txBody>
                  <a:tcPr/>
                </a:tc>
                <a:tc>
                  <a:txBody>
                    <a:bodyPr/>
                    <a:lstStyle/>
                    <a:p>
                      <a:r>
                        <a:rPr lang="en-GB" sz="1100">
                          <a:latin typeface="Arial" panose="020B0604020202020204" pitchFamily="34" charset="0"/>
                          <a:cs typeface="Arial" panose="020B0604020202020204" pitchFamily="34" charset="0"/>
                        </a:rPr>
                        <a:t>Referrals</a:t>
                      </a:r>
                    </a:p>
                  </a:txBody>
                  <a:tcPr/>
                </a:tc>
                <a:tc>
                  <a:txBody>
                    <a:bodyPr/>
                    <a:lstStyle/>
                    <a:p>
                      <a:pPr algn="ctr"/>
                      <a:r>
                        <a:rPr lang="en-GB" sz="1100">
                          <a:latin typeface="Arial" panose="020B0604020202020204" pitchFamily="34" charset="0"/>
                          <a:cs typeface="Arial" panose="020B0604020202020204" pitchFamily="34" charset="0"/>
                        </a:rPr>
                        <a:t>-73%</a:t>
                      </a:r>
                    </a:p>
                  </a:txBody>
                  <a:tcPr/>
                </a:tc>
                <a:tc>
                  <a:txBody>
                    <a:bodyPr/>
                    <a:lstStyle/>
                    <a:p>
                      <a:pPr algn="ctr"/>
                      <a:r>
                        <a:rPr lang="en-GB" sz="1100">
                          <a:latin typeface="Arial" panose="020B0604020202020204" pitchFamily="34" charset="0"/>
                          <a:cs typeface="Arial" panose="020B0604020202020204" pitchFamily="34" charset="0"/>
                        </a:rPr>
                        <a:t>3 / 11</a:t>
                      </a:r>
                    </a:p>
                  </a:txBody>
                  <a:tcPr/>
                </a:tc>
                <a:extLst>
                  <a:ext uri="{0D108BD9-81ED-4DB2-BD59-A6C34878D82A}">
                    <a16:rowId xmlns:a16="http://schemas.microsoft.com/office/drawing/2014/main" val="2603468971"/>
                  </a:ext>
                </a:extLst>
              </a:tr>
              <a:tr h="263364">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North and West Assessment Team</a:t>
                      </a:r>
                    </a:p>
                  </a:txBody>
                  <a:tcPr/>
                </a:tc>
                <a:tc>
                  <a:txBody>
                    <a:bodyPr/>
                    <a:lstStyle/>
                    <a:p>
                      <a:r>
                        <a:rPr lang="en-GB" sz="1100">
                          <a:latin typeface="Arial" panose="020B0604020202020204" pitchFamily="34" charset="0"/>
                          <a:cs typeface="Arial" panose="020B0604020202020204" pitchFamily="34" charset="0"/>
                        </a:rPr>
                        <a:t>Emergency referrals</a:t>
                      </a:r>
                    </a:p>
                  </a:txBody>
                  <a:tcPr/>
                </a:tc>
                <a:tc>
                  <a:txBody>
                    <a:bodyPr/>
                    <a:lstStyle/>
                    <a:p>
                      <a:pPr algn="ctr"/>
                      <a:r>
                        <a:rPr lang="en-GB" sz="1100">
                          <a:latin typeface="Arial" panose="020B0604020202020204" pitchFamily="34" charset="0"/>
                          <a:cs typeface="Arial" panose="020B0604020202020204" pitchFamily="34" charset="0"/>
                        </a:rPr>
                        <a:t>-67%</a:t>
                      </a:r>
                    </a:p>
                  </a:txBody>
                  <a:tcPr/>
                </a:tc>
                <a:tc>
                  <a:txBody>
                    <a:bodyPr/>
                    <a:lstStyle/>
                    <a:p>
                      <a:pPr algn="ctr"/>
                      <a:r>
                        <a:rPr lang="en-GB" sz="1100">
                          <a:latin typeface="Arial" panose="020B0604020202020204" pitchFamily="34" charset="0"/>
                          <a:cs typeface="Arial" panose="020B0604020202020204" pitchFamily="34" charset="0"/>
                        </a:rPr>
                        <a:t>1 / 3</a:t>
                      </a:r>
                    </a:p>
                  </a:txBody>
                  <a:tcPr/>
                </a:tc>
                <a:extLst>
                  <a:ext uri="{0D108BD9-81ED-4DB2-BD59-A6C34878D82A}">
                    <a16:rowId xmlns:a16="http://schemas.microsoft.com/office/drawing/2014/main" val="1694419496"/>
                  </a:ext>
                </a:extLst>
              </a:tr>
              <a:tr h="381090">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EIS</a:t>
                      </a:r>
                    </a:p>
                  </a:txBody>
                  <a:tcPr/>
                </a:tc>
                <a:tc>
                  <a:txBody>
                    <a:bodyPr/>
                    <a:lstStyle/>
                    <a:p>
                      <a:r>
                        <a:rPr lang="en-GB" sz="1100">
                          <a:latin typeface="Arial" panose="020B0604020202020204" pitchFamily="34" charset="0"/>
                          <a:cs typeface="Arial" panose="020B0604020202020204" pitchFamily="34" charset="0"/>
                        </a:rPr>
                        <a:t>Urgent and routine referrals</a:t>
                      </a:r>
                    </a:p>
                  </a:txBody>
                  <a:tcPr/>
                </a:tc>
                <a:tc>
                  <a:txBody>
                    <a:bodyPr/>
                    <a:lstStyle/>
                    <a:p>
                      <a:pPr algn="ctr"/>
                      <a:r>
                        <a:rPr lang="en-GB" sz="1100">
                          <a:latin typeface="Arial" panose="020B0604020202020204" pitchFamily="34" charset="0"/>
                          <a:cs typeface="Arial" panose="020B0604020202020204" pitchFamily="34" charset="0"/>
                        </a:rPr>
                        <a:t>-91%</a:t>
                      </a:r>
                    </a:p>
                  </a:txBody>
                  <a:tcPr/>
                </a:tc>
                <a:tc>
                  <a:txBody>
                    <a:bodyPr/>
                    <a:lstStyle/>
                    <a:p>
                      <a:pPr algn="ctr"/>
                      <a:r>
                        <a:rPr lang="en-GB" sz="1100">
                          <a:latin typeface="Arial" panose="020B0604020202020204" pitchFamily="34" charset="0"/>
                          <a:cs typeface="Arial" panose="020B0604020202020204" pitchFamily="34" charset="0"/>
                        </a:rPr>
                        <a:t>1 / 11</a:t>
                      </a:r>
                    </a:p>
                  </a:txBody>
                  <a:tcPr/>
                </a:tc>
                <a:extLst>
                  <a:ext uri="{0D108BD9-81ED-4DB2-BD59-A6C34878D82A}">
                    <a16:rowId xmlns:a16="http://schemas.microsoft.com/office/drawing/2014/main" val="475080980"/>
                  </a:ext>
                </a:extLst>
              </a:tr>
              <a:tr h="263364">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AMHO South Assessment Team</a:t>
                      </a:r>
                    </a:p>
                  </a:txBody>
                  <a:tcPr/>
                </a:tc>
                <a:tc>
                  <a:txBody>
                    <a:bodyPr/>
                    <a:lstStyle/>
                    <a:p>
                      <a:r>
                        <a:rPr lang="en-GB" sz="1100">
                          <a:latin typeface="Arial" panose="020B0604020202020204" pitchFamily="34" charset="0"/>
                          <a:cs typeface="Arial" panose="020B0604020202020204" pitchFamily="34" charset="0"/>
                        </a:rPr>
                        <a:t>Urgent referrals</a:t>
                      </a:r>
                    </a:p>
                  </a:txBody>
                  <a:tcPr/>
                </a:tc>
                <a:tc>
                  <a:txBody>
                    <a:bodyPr/>
                    <a:lstStyle/>
                    <a:p>
                      <a:pPr algn="ctr"/>
                      <a:r>
                        <a:rPr lang="en-GB" sz="1100">
                          <a:latin typeface="Arial" panose="020B0604020202020204" pitchFamily="34" charset="0"/>
                          <a:cs typeface="Arial" panose="020B0604020202020204" pitchFamily="34" charset="0"/>
                        </a:rPr>
                        <a:t>-15%</a:t>
                      </a:r>
                    </a:p>
                  </a:txBody>
                  <a:tcPr/>
                </a:tc>
                <a:tc>
                  <a:txBody>
                    <a:bodyPr/>
                    <a:lstStyle/>
                    <a:p>
                      <a:pPr algn="ctr"/>
                      <a:r>
                        <a:rPr lang="en-GB" sz="1100">
                          <a:latin typeface="Arial" panose="020B0604020202020204" pitchFamily="34" charset="0"/>
                          <a:cs typeface="Arial" panose="020B0604020202020204" pitchFamily="34" charset="0"/>
                        </a:rPr>
                        <a:t>39 / 46</a:t>
                      </a:r>
                    </a:p>
                  </a:txBody>
                  <a:tcPr/>
                </a:tc>
                <a:extLst>
                  <a:ext uri="{0D108BD9-81ED-4DB2-BD59-A6C34878D82A}">
                    <a16:rowId xmlns:a16="http://schemas.microsoft.com/office/drawing/2014/main" val="3810308256"/>
                  </a:ext>
                </a:extLst>
              </a:tr>
              <a:tr h="268891">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AMHO South Treatment Team</a:t>
                      </a:r>
                    </a:p>
                  </a:txBody>
                  <a:tcPr/>
                </a:tc>
                <a:tc>
                  <a:txBody>
                    <a:bodyPr/>
                    <a:lstStyle/>
                    <a:p>
                      <a:r>
                        <a:rPr lang="en-GB" sz="1100">
                          <a:latin typeface="Arial" panose="020B0604020202020204" pitchFamily="34" charset="0"/>
                          <a:cs typeface="Arial" panose="020B0604020202020204" pitchFamily="34" charset="0"/>
                        </a:rPr>
                        <a:t>Urgent referrals</a:t>
                      </a:r>
                    </a:p>
                  </a:txBody>
                  <a:tcPr/>
                </a:tc>
                <a:tc>
                  <a:txBody>
                    <a:bodyPr/>
                    <a:lstStyle/>
                    <a:p>
                      <a:pPr algn="ctr"/>
                      <a:r>
                        <a:rPr lang="en-GB" sz="1100">
                          <a:latin typeface="Arial" panose="020B0604020202020204" pitchFamily="34" charset="0"/>
                          <a:cs typeface="Arial" panose="020B0604020202020204" pitchFamily="34" charset="0"/>
                        </a:rPr>
                        <a:t>-67%</a:t>
                      </a:r>
                    </a:p>
                  </a:txBody>
                  <a:tcPr/>
                </a:tc>
                <a:tc>
                  <a:txBody>
                    <a:bodyPr/>
                    <a:lstStyle/>
                    <a:p>
                      <a:pPr algn="ctr"/>
                      <a:r>
                        <a:rPr lang="en-GB" sz="1100">
                          <a:latin typeface="Arial" panose="020B0604020202020204" pitchFamily="34" charset="0"/>
                          <a:cs typeface="Arial" panose="020B0604020202020204" pitchFamily="34" charset="0"/>
                        </a:rPr>
                        <a:t>2 / 6</a:t>
                      </a:r>
                    </a:p>
                  </a:txBody>
                  <a:tcPr/>
                </a:tc>
                <a:extLst>
                  <a:ext uri="{0D108BD9-81ED-4DB2-BD59-A6C34878D82A}">
                    <a16:rowId xmlns:a16="http://schemas.microsoft.com/office/drawing/2014/main" val="3167854434"/>
                  </a:ext>
                </a:extLst>
              </a:tr>
            </a:tbl>
          </a:graphicData>
        </a:graphic>
      </p:graphicFrame>
    </p:spTree>
    <p:extLst>
      <p:ext uri="{BB962C8B-B14F-4D97-AF65-F5344CB8AC3E}">
        <p14:creationId xmlns:p14="http://schemas.microsoft.com/office/powerpoint/2010/main" val="3475950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Activity Exceptions: Low</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nvGraphicFramePr>
        <p:xfrm>
          <a:off x="262368" y="450226"/>
          <a:ext cx="8625908" cy="5455285"/>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482882">
                <a:tc>
                  <a:txBody>
                    <a:bodyPr/>
                    <a:lstStyle/>
                    <a:p>
                      <a:r>
                        <a:rPr lang="en-GB" sz="1100" b="0" u="none">
                          <a:latin typeface="Arial"/>
                          <a:cs typeface="Arial"/>
                        </a:rPr>
                        <a:t>The following services/teams have lower levels of activity than pre-pandemic levels</a:t>
                      </a:r>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4972403">
                <a:tc>
                  <a:txBody>
                    <a:bodyPr/>
                    <a:lstStyle/>
                    <a:p>
                      <a:pPr marL="0" indent="0">
                        <a:buFont typeface="Arial" panose="020B0604020202020204" pitchFamily="34" charset="0"/>
                        <a:buNone/>
                      </a:pPr>
                      <a:endParaRPr lang="en-GB" sz="1200" b="1" kern="1200">
                        <a:solidFill>
                          <a:schemeClr val="tx1"/>
                        </a:solidFill>
                        <a:effectLst/>
                        <a:latin typeface="Ariall"/>
                        <a:ea typeface="+mn-ea"/>
                        <a:cs typeface="Arial"/>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3" name="Table 4">
            <a:extLst>
              <a:ext uri="{FF2B5EF4-FFF2-40B4-BE49-F238E27FC236}">
                <a16:creationId xmlns:a16="http://schemas.microsoft.com/office/drawing/2014/main" id="{F2A4DA04-3C48-4977-AEEE-DAC8AD527922}"/>
              </a:ext>
            </a:extLst>
          </p:cNvPr>
          <p:cNvGraphicFramePr>
            <a:graphicFrameLocks noGrp="1"/>
          </p:cNvGraphicFramePr>
          <p:nvPr>
            <p:extLst>
              <p:ext uri="{D42A27DB-BD31-4B8C-83A1-F6EECF244321}">
                <p14:modId xmlns:p14="http://schemas.microsoft.com/office/powerpoint/2010/main" val="3064794297"/>
              </p:ext>
            </p:extLst>
          </p:nvPr>
        </p:nvGraphicFramePr>
        <p:xfrm>
          <a:off x="269010" y="787869"/>
          <a:ext cx="8625909" cy="3600666"/>
        </p:xfrm>
        <a:graphic>
          <a:graphicData uri="http://schemas.openxmlformats.org/drawingml/2006/table">
            <a:tbl>
              <a:tblPr firstRow="1" bandRow="1">
                <a:tableStyleId>{7DF18680-E054-41AD-8BC1-D1AEF772440D}</a:tableStyleId>
              </a:tblPr>
              <a:tblGrid>
                <a:gridCol w="1936862">
                  <a:extLst>
                    <a:ext uri="{9D8B030D-6E8A-4147-A177-3AD203B41FA5}">
                      <a16:colId xmlns:a16="http://schemas.microsoft.com/office/drawing/2014/main" val="550557686"/>
                    </a:ext>
                  </a:extLst>
                </a:gridCol>
                <a:gridCol w="3176833">
                  <a:extLst>
                    <a:ext uri="{9D8B030D-6E8A-4147-A177-3AD203B41FA5}">
                      <a16:colId xmlns:a16="http://schemas.microsoft.com/office/drawing/2014/main" val="3622261743"/>
                    </a:ext>
                  </a:extLst>
                </a:gridCol>
                <a:gridCol w="1131217">
                  <a:extLst>
                    <a:ext uri="{9D8B030D-6E8A-4147-A177-3AD203B41FA5}">
                      <a16:colId xmlns:a16="http://schemas.microsoft.com/office/drawing/2014/main" val="2702317945"/>
                    </a:ext>
                  </a:extLst>
                </a:gridCol>
                <a:gridCol w="1225484">
                  <a:extLst>
                    <a:ext uri="{9D8B030D-6E8A-4147-A177-3AD203B41FA5}">
                      <a16:colId xmlns:a16="http://schemas.microsoft.com/office/drawing/2014/main" val="1290616317"/>
                    </a:ext>
                  </a:extLst>
                </a:gridCol>
                <a:gridCol w="1155513">
                  <a:extLst>
                    <a:ext uri="{9D8B030D-6E8A-4147-A177-3AD203B41FA5}">
                      <a16:colId xmlns:a16="http://schemas.microsoft.com/office/drawing/2014/main" val="3212281880"/>
                    </a:ext>
                  </a:extLst>
                </a:gridCol>
              </a:tblGrid>
              <a:tr h="422958">
                <a:tc>
                  <a:txBody>
                    <a:bodyPr/>
                    <a:lstStyle/>
                    <a:p>
                      <a:r>
                        <a:rPr lang="en-GB" sz="1100" b="0">
                          <a:latin typeface="Arial" panose="020B0604020202020204" pitchFamily="34" charset="0"/>
                          <a:cs typeface="Arial" panose="020B0604020202020204" pitchFamily="34" charset="0"/>
                        </a:rPr>
                        <a:t>Directorate</a:t>
                      </a:r>
                    </a:p>
                  </a:txBody>
                  <a:tcPr/>
                </a:tc>
                <a:tc>
                  <a:txBody>
                    <a:bodyPr/>
                    <a:lstStyle/>
                    <a:p>
                      <a:r>
                        <a:rPr lang="en-GB" sz="1100" b="0">
                          <a:latin typeface="Arial" panose="020B0604020202020204" pitchFamily="34" charset="0"/>
                          <a:cs typeface="Arial" panose="020B0604020202020204" pitchFamily="34" charset="0"/>
                        </a:rPr>
                        <a:t>Service</a:t>
                      </a:r>
                    </a:p>
                  </a:txBody>
                  <a:tcPr/>
                </a:tc>
                <a:tc>
                  <a:txBody>
                    <a:bodyPr/>
                    <a:lstStyle/>
                    <a:p>
                      <a:r>
                        <a:rPr lang="en-GB" sz="1100" b="0">
                          <a:latin typeface="Arial" panose="020B0604020202020204" pitchFamily="34" charset="0"/>
                          <a:cs typeface="Arial" panose="020B0604020202020204" pitchFamily="34" charset="0"/>
                        </a:rPr>
                        <a:t>Currency</a:t>
                      </a:r>
                    </a:p>
                  </a:txBody>
                  <a:tcPr/>
                </a:tc>
                <a:tc>
                  <a:txBody>
                    <a:bodyPr/>
                    <a:lstStyle/>
                    <a:p>
                      <a:r>
                        <a:rPr lang="en-GB" sz="1100" b="0">
                          <a:latin typeface="Arial" panose="020B0604020202020204" pitchFamily="34" charset="0"/>
                          <a:cs typeface="Arial" panose="020B0604020202020204" pitchFamily="34" charset="0"/>
                        </a:rPr>
                        <a:t>Activity compared to 19/20 monthly average</a:t>
                      </a:r>
                    </a:p>
                  </a:txBody>
                  <a:tcPr/>
                </a:tc>
                <a:tc>
                  <a:txBody>
                    <a:bodyPr/>
                    <a:lstStyle/>
                    <a:p>
                      <a:r>
                        <a:rPr lang="en-GB" sz="1100" b="0">
                          <a:latin typeface="Arial" panose="020B0604020202020204" pitchFamily="34" charset="0"/>
                          <a:cs typeface="Arial" panose="020B0604020202020204" pitchFamily="34" charset="0"/>
                        </a:rPr>
                        <a:t>No </a:t>
                      </a:r>
                      <a:r>
                        <a:rPr lang="en-GB" sz="1100" b="0" err="1">
                          <a:latin typeface="Arial" panose="020B0604020202020204" pitchFamily="34" charset="0"/>
                          <a:cs typeface="Arial" panose="020B0604020202020204" pitchFamily="34" charset="0"/>
                        </a:rPr>
                        <a:t>thi</a:t>
                      </a:r>
                      <a:r>
                        <a:rPr lang="en-GB" sz="1100" b="0">
                          <a:latin typeface="Arial" panose="020B0604020202020204" pitchFamily="34" charset="0"/>
                          <a:cs typeface="Arial" panose="020B0604020202020204" pitchFamily="34" charset="0"/>
                        </a:rPr>
                        <a:t> month / 19/20 monthly average</a:t>
                      </a:r>
                    </a:p>
                  </a:txBody>
                  <a:tcPr/>
                </a:tc>
                <a:extLst>
                  <a:ext uri="{0D108BD9-81ED-4DB2-BD59-A6C34878D82A}">
                    <a16:rowId xmlns:a16="http://schemas.microsoft.com/office/drawing/2014/main" val="41365480"/>
                  </a:ext>
                </a:extLst>
              </a:tr>
              <a:tr h="278494">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Oxon Complex Needs</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-82%</a:t>
                      </a:r>
                    </a:p>
                  </a:txBody>
                  <a:tcPr/>
                </a:tc>
                <a:tc>
                  <a:txBody>
                    <a:bodyPr/>
                    <a:lstStyle/>
                    <a:p>
                      <a:pPr algn="ctr"/>
                      <a:r>
                        <a:rPr lang="en-GB" sz="1100">
                          <a:latin typeface="Arial" panose="020B0604020202020204" pitchFamily="34" charset="0"/>
                          <a:cs typeface="Arial" panose="020B0604020202020204" pitchFamily="34" charset="0"/>
                        </a:rPr>
                        <a:t>46 / 257</a:t>
                      </a:r>
                    </a:p>
                  </a:txBody>
                  <a:tcPr/>
                </a:tc>
                <a:extLst>
                  <a:ext uri="{0D108BD9-81ED-4DB2-BD59-A6C34878D82A}">
                    <a16:rowId xmlns:a16="http://schemas.microsoft.com/office/drawing/2014/main" val="1385122420"/>
                  </a:ext>
                </a:extLst>
              </a:tr>
              <a:tr h="280311">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Oxon Getting Help</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-16%</a:t>
                      </a:r>
                    </a:p>
                  </a:txBody>
                  <a:tcPr/>
                </a:tc>
                <a:tc>
                  <a:txBody>
                    <a:bodyPr/>
                    <a:lstStyle/>
                    <a:p>
                      <a:pPr algn="ctr"/>
                      <a:r>
                        <a:rPr lang="en-GB" sz="1100">
                          <a:latin typeface="Arial" panose="020B0604020202020204" pitchFamily="34" charset="0"/>
                          <a:cs typeface="Arial" panose="020B0604020202020204" pitchFamily="34" charset="0"/>
                        </a:rPr>
                        <a:t>534 / 649</a:t>
                      </a:r>
                    </a:p>
                  </a:txBody>
                  <a:tcPr/>
                </a:tc>
                <a:extLst>
                  <a:ext uri="{0D108BD9-81ED-4DB2-BD59-A6C34878D82A}">
                    <a16:rowId xmlns:a16="http://schemas.microsoft.com/office/drawing/2014/main" val="2365859753"/>
                  </a:ext>
                </a:extLst>
              </a:tr>
              <a:tr h="280311">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S Swindon Getting More Help</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-27%</a:t>
                      </a:r>
                    </a:p>
                  </a:txBody>
                  <a:tcPr/>
                </a:tc>
                <a:tc>
                  <a:txBody>
                    <a:bodyPr/>
                    <a:lstStyle/>
                    <a:p>
                      <a:pPr algn="ctr"/>
                      <a:r>
                        <a:rPr lang="en-GB" sz="1100">
                          <a:latin typeface="Arial" panose="020B0604020202020204" pitchFamily="34" charset="0"/>
                          <a:cs typeface="Arial" panose="020B0604020202020204" pitchFamily="34" charset="0"/>
                        </a:rPr>
                        <a:t>409 / 557</a:t>
                      </a:r>
                    </a:p>
                  </a:txBody>
                  <a:tcPr/>
                </a:tc>
                <a:extLst>
                  <a:ext uri="{0D108BD9-81ED-4DB2-BD59-A6C34878D82A}">
                    <a16:rowId xmlns:a16="http://schemas.microsoft.com/office/drawing/2014/main" val="1355993248"/>
                  </a:ext>
                </a:extLst>
              </a:tr>
              <a:tr h="280311">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S Swindon LD Getting More Help</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-65%</a:t>
                      </a:r>
                    </a:p>
                  </a:txBody>
                  <a:tcPr/>
                </a:tc>
                <a:tc>
                  <a:txBody>
                    <a:bodyPr/>
                    <a:lstStyle/>
                    <a:p>
                      <a:pPr algn="ctr"/>
                      <a:r>
                        <a:rPr lang="en-GB" sz="1100">
                          <a:latin typeface="Arial" panose="020B0604020202020204" pitchFamily="34" charset="0"/>
                          <a:cs typeface="Arial" panose="020B0604020202020204" pitchFamily="34" charset="0"/>
                        </a:rPr>
                        <a:t>38 / 109</a:t>
                      </a:r>
                    </a:p>
                  </a:txBody>
                  <a:tcPr/>
                </a:tc>
                <a:extLst>
                  <a:ext uri="{0D108BD9-81ED-4DB2-BD59-A6C34878D82A}">
                    <a16:rowId xmlns:a16="http://schemas.microsoft.com/office/drawing/2014/main" val="2045957639"/>
                  </a:ext>
                </a:extLst>
              </a:tr>
              <a:tr h="308342">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Swindon OSCA Risk</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-74%</a:t>
                      </a:r>
                    </a:p>
                  </a:txBody>
                  <a:tcPr/>
                </a:tc>
                <a:tc>
                  <a:txBody>
                    <a:bodyPr/>
                    <a:lstStyle/>
                    <a:p>
                      <a:pPr algn="ctr"/>
                      <a:r>
                        <a:rPr lang="en-GB" sz="1100">
                          <a:latin typeface="Arial" panose="020B0604020202020204" pitchFamily="34" charset="0"/>
                          <a:cs typeface="Arial" panose="020B0604020202020204" pitchFamily="34" charset="0"/>
                        </a:rPr>
                        <a:t>12 / 144</a:t>
                      </a:r>
                    </a:p>
                  </a:txBody>
                  <a:tcPr/>
                </a:tc>
                <a:extLst>
                  <a:ext uri="{0D108BD9-81ED-4DB2-BD59-A6C34878D82A}">
                    <a16:rowId xmlns:a16="http://schemas.microsoft.com/office/drawing/2014/main" val="3288772410"/>
                  </a:ext>
                </a:extLst>
              </a:tr>
              <a:tr h="280311">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W Banes Getting More Help</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-43%</a:t>
                      </a:r>
                    </a:p>
                  </a:txBody>
                  <a:tcPr/>
                </a:tc>
                <a:tc>
                  <a:txBody>
                    <a:bodyPr/>
                    <a:lstStyle/>
                    <a:p>
                      <a:pPr algn="ctr"/>
                      <a:r>
                        <a:rPr lang="en-GB" sz="1100">
                          <a:latin typeface="Arial" panose="020B0604020202020204" pitchFamily="34" charset="0"/>
                          <a:cs typeface="Arial" panose="020B0604020202020204" pitchFamily="34" charset="0"/>
                        </a:rPr>
                        <a:t>156 / 272</a:t>
                      </a:r>
                    </a:p>
                  </a:txBody>
                  <a:tcPr/>
                </a:tc>
                <a:extLst>
                  <a:ext uri="{0D108BD9-81ED-4DB2-BD59-A6C34878D82A}">
                    <a16:rowId xmlns:a16="http://schemas.microsoft.com/office/drawing/2014/main" val="3416681112"/>
                  </a:ext>
                </a:extLst>
              </a:tr>
              <a:tr h="298998">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W Banes OSCA Risk</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-67%</a:t>
                      </a:r>
                    </a:p>
                  </a:txBody>
                  <a:tcPr/>
                </a:tc>
                <a:tc>
                  <a:txBody>
                    <a:bodyPr/>
                    <a:lstStyle/>
                    <a:p>
                      <a:pPr algn="ctr"/>
                      <a:r>
                        <a:rPr lang="en-GB" sz="1100">
                          <a:latin typeface="Arial" panose="020B0604020202020204" pitchFamily="34" charset="0"/>
                          <a:cs typeface="Arial" panose="020B0604020202020204" pitchFamily="34" charset="0"/>
                        </a:rPr>
                        <a:t>32 / 97</a:t>
                      </a:r>
                    </a:p>
                  </a:txBody>
                  <a:tcPr/>
                </a:tc>
                <a:extLst>
                  <a:ext uri="{0D108BD9-81ED-4DB2-BD59-A6C34878D82A}">
                    <a16:rowId xmlns:a16="http://schemas.microsoft.com/office/drawing/2014/main" val="502351884"/>
                  </a:ext>
                </a:extLst>
              </a:tr>
              <a:tr h="266451">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W Melksham SPOC</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-83%</a:t>
                      </a:r>
                    </a:p>
                  </a:txBody>
                  <a:tcPr/>
                </a:tc>
                <a:tc>
                  <a:txBody>
                    <a:bodyPr/>
                    <a:lstStyle/>
                    <a:p>
                      <a:pPr algn="ctr"/>
                      <a:r>
                        <a:rPr lang="en-GB" sz="1100">
                          <a:latin typeface="Arial" panose="020B0604020202020204" pitchFamily="34" charset="0"/>
                          <a:cs typeface="Arial" panose="020B0604020202020204" pitchFamily="34" charset="0"/>
                        </a:rPr>
                        <a:t>1 / 6</a:t>
                      </a:r>
                    </a:p>
                  </a:txBody>
                  <a:tcPr/>
                </a:tc>
                <a:extLst>
                  <a:ext uri="{0D108BD9-81ED-4DB2-BD59-A6C34878D82A}">
                    <a16:rowId xmlns:a16="http://schemas.microsoft.com/office/drawing/2014/main" val="510585718"/>
                  </a:ext>
                </a:extLst>
              </a:tr>
              <a:tr h="284826">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BSW CAMHS Wilts OSCA Risk</a:t>
                      </a:r>
                    </a:p>
                  </a:txBody>
                  <a:tcPr/>
                </a:tc>
                <a:tc>
                  <a:txBody>
                    <a:bodyPr/>
                    <a:lstStyle/>
                    <a:p>
                      <a:r>
                        <a:rPr lang="en-GB" sz="1100">
                          <a:latin typeface="Arial" panose="020B0604020202020204" pitchFamily="34" charset="0"/>
                          <a:cs typeface="Arial" panose="020B0604020202020204" pitchFamily="34" charset="0"/>
                        </a:rPr>
                        <a:t>Appointments</a:t>
                      </a:r>
                    </a:p>
                  </a:txBody>
                  <a:tcPr/>
                </a:tc>
                <a:tc>
                  <a:txBody>
                    <a:bodyPr/>
                    <a:lstStyle/>
                    <a:p>
                      <a:pPr algn="ctr"/>
                      <a:r>
                        <a:rPr lang="en-GB" sz="1100">
                          <a:latin typeface="Arial" panose="020B0604020202020204" pitchFamily="34" charset="0"/>
                          <a:cs typeface="Arial" panose="020B0604020202020204" pitchFamily="34" charset="0"/>
                        </a:rPr>
                        <a:t>-92%</a:t>
                      </a:r>
                    </a:p>
                  </a:txBody>
                  <a:tcPr/>
                </a:tc>
                <a:tc>
                  <a:txBody>
                    <a:bodyPr/>
                    <a:lstStyle/>
                    <a:p>
                      <a:pPr algn="ctr"/>
                      <a:r>
                        <a:rPr lang="en-GB" sz="1100">
                          <a:latin typeface="Arial" panose="020B0604020202020204" pitchFamily="34" charset="0"/>
                          <a:cs typeface="Arial" panose="020B0604020202020204" pitchFamily="34" charset="0"/>
                        </a:rPr>
                        <a:t>34 / 429</a:t>
                      </a:r>
                    </a:p>
                  </a:txBody>
                  <a:tcPr/>
                </a:tc>
                <a:extLst>
                  <a:ext uri="{0D108BD9-81ED-4DB2-BD59-A6C34878D82A}">
                    <a16:rowId xmlns:a16="http://schemas.microsoft.com/office/drawing/2014/main" val="1565757293"/>
                  </a:ext>
                </a:extLst>
              </a:tr>
              <a:tr h="280311">
                <a:tc>
                  <a:txBody>
                    <a:bodyPr/>
                    <a:lstStyle/>
                    <a:p>
                      <a:r>
                        <a:rPr lang="en-GB" sz="1100">
                          <a:latin typeface="Arial" panose="020B0604020202020204" pitchFamily="34" charset="0"/>
                          <a:cs typeface="Arial" panose="020B0604020202020204" pitchFamily="34" charset="0"/>
                        </a:rPr>
                        <a:t>Oxon &amp; BSW Mental Health</a:t>
                      </a:r>
                    </a:p>
                  </a:txBody>
                  <a:tcPr/>
                </a:tc>
                <a:tc>
                  <a:txBody>
                    <a:bodyPr/>
                    <a:lstStyle/>
                    <a:p>
                      <a:r>
                        <a:rPr lang="en-GB" sz="1100">
                          <a:latin typeface="Arial" panose="020B0604020202020204" pitchFamily="34" charset="0"/>
                          <a:cs typeface="Arial" panose="020B0604020202020204" pitchFamily="34" charset="0"/>
                        </a:rPr>
                        <a:t>Older Adult Cherwell Ward</a:t>
                      </a:r>
                    </a:p>
                  </a:txBody>
                  <a:tcPr/>
                </a:tc>
                <a:tc>
                  <a:txBody>
                    <a:bodyPr/>
                    <a:lstStyle/>
                    <a:p>
                      <a:r>
                        <a:rPr lang="en-GB" sz="1100">
                          <a:latin typeface="Arial" panose="020B0604020202020204" pitchFamily="34" charset="0"/>
                          <a:cs typeface="Arial" panose="020B0604020202020204" pitchFamily="34" charset="0"/>
                        </a:rPr>
                        <a:t>Admissions</a:t>
                      </a:r>
                    </a:p>
                  </a:txBody>
                  <a:tcPr/>
                </a:tc>
                <a:tc>
                  <a:txBody>
                    <a:bodyPr/>
                    <a:lstStyle/>
                    <a:p>
                      <a:pPr algn="ctr"/>
                      <a:r>
                        <a:rPr lang="en-GB" sz="1100">
                          <a:latin typeface="Arial" panose="020B0604020202020204" pitchFamily="34" charset="0"/>
                          <a:cs typeface="Arial" panose="020B0604020202020204" pitchFamily="34" charset="0"/>
                        </a:rPr>
                        <a:t>-40%</a:t>
                      </a:r>
                    </a:p>
                  </a:txBody>
                  <a:tcPr/>
                </a:tc>
                <a:tc>
                  <a:txBody>
                    <a:bodyPr/>
                    <a:lstStyle/>
                    <a:p>
                      <a:pPr algn="ctr"/>
                      <a:r>
                        <a:rPr lang="en-GB" sz="1100">
                          <a:latin typeface="Arial" panose="020B0604020202020204" pitchFamily="34" charset="0"/>
                          <a:cs typeface="Arial" panose="020B0604020202020204" pitchFamily="34" charset="0"/>
                        </a:rPr>
                        <a:t>3 / 5</a:t>
                      </a:r>
                    </a:p>
                  </a:txBody>
                  <a:tcPr/>
                </a:tc>
                <a:extLst>
                  <a:ext uri="{0D108BD9-81ED-4DB2-BD59-A6C34878D82A}">
                    <a16:rowId xmlns:a16="http://schemas.microsoft.com/office/drawing/2014/main" val="1745918165"/>
                  </a:ext>
                </a:extLst>
              </a:tr>
            </a:tbl>
          </a:graphicData>
        </a:graphic>
      </p:graphicFrame>
    </p:spTree>
    <p:extLst>
      <p:ext uri="{BB962C8B-B14F-4D97-AF65-F5344CB8AC3E}">
        <p14:creationId xmlns:p14="http://schemas.microsoft.com/office/powerpoint/2010/main" val="315357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Directorate highlights and escalations: Mental Health, Learning Disabilities and Autism</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579540390"/>
              </p:ext>
            </p:extLst>
          </p:nvPr>
        </p:nvGraphicFramePr>
        <p:xfrm>
          <a:off x="262368" y="450227"/>
          <a:ext cx="8625908" cy="3104088"/>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375077">
                <a:tc>
                  <a:txBody>
                    <a:bodyPr/>
                    <a:lstStyle/>
                    <a:p>
                      <a:r>
                        <a:rPr lang="en-GB" sz="1100" b="1" u="none">
                          <a:latin typeface="Arial"/>
                          <a:cs typeface="Arial"/>
                        </a:rPr>
                        <a:t>Executive Director commentary: </a:t>
                      </a:r>
                      <a:endParaRPr lang="en-GB" sz="1100" b="1" u="none">
                        <a:latin typeface="Arial" panose="020B0604020202020204" pitchFamily="34" charset="0"/>
                        <a:cs typeface="Arial" panose="020B0604020202020204" pitchFamily="34" charset="0"/>
                      </a:endParaRPr>
                    </a:p>
                    <a:p>
                      <a:r>
                        <a:rPr lang="en-GB" sz="1100" b="0" u="none">
                          <a:latin typeface="Arial"/>
                          <a:cs typeface="Arial"/>
                        </a:rPr>
                        <a:t>Tehmeena Ajmal, Executive Managing Director, Mental Health, Learning Disabilities and Autism</a:t>
                      </a:r>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2700228">
                <a:tc>
                  <a:txBody>
                    <a:bodyPr/>
                    <a:lstStyle/>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3" name="Table 4">
            <a:extLst>
              <a:ext uri="{FF2B5EF4-FFF2-40B4-BE49-F238E27FC236}">
                <a16:creationId xmlns:a16="http://schemas.microsoft.com/office/drawing/2014/main" id="{F2A4DA04-3C48-4977-AEEE-DAC8AD527922}"/>
              </a:ext>
            </a:extLst>
          </p:cNvPr>
          <p:cNvGraphicFramePr>
            <a:graphicFrameLocks noGrp="1"/>
          </p:cNvGraphicFramePr>
          <p:nvPr>
            <p:extLst>
              <p:ext uri="{D42A27DB-BD31-4B8C-83A1-F6EECF244321}">
                <p14:modId xmlns:p14="http://schemas.microsoft.com/office/powerpoint/2010/main" val="3096673159"/>
              </p:ext>
            </p:extLst>
          </p:nvPr>
        </p:nvGraphicFramePr>
        <p:xfrm>
          <a:off x="262368" y="972832"/>
          <a:ext cx="8619264" cy="2552700"/>
        </p:xfrm>
        <a:graphic>
          <a:graphicData uri="http://schemas.openxmlformats.org/drawingml/2006/table">
            <a:tbl>
              <a:tblPr firstRow="1" bandRow="1">
                <a:tableStyleId>{7DF18680-E054-41AD-8BC1-D1AEF772440D}</a:tableStyleId>
              </a:tblPr>
              <a:tblGrid>
                <a:gridCol w="1792675">
                  <a:extLst>
                    <a:ext uri="{9D8B030D-6E8A-4147-A177-3AD203B41FA5}">
                      <a16:colId xmlns:a16="http://schemas.microsoft.com/office/drawing/2014/main" val="550557686"/>
                    </a:ext>
                  </a:extLst>
                </a:gridCol>
                <a:gridCol w="1053917">
                  <a:extLst>
                    <a:ext uri="{9D8B030D-6E8A-4147-A177-3AD203B41FA5}">
                      <a16:colId xmlns:a16="http://schemas.microsoft.com/office/drawing/2014/main" val="3622261743"/>
                    </a:ext>
                  </a:extLst>
                </a:gridCol>
                <a:gridCol w="5772672">
                  <a:extLst>
                    <a:ext uri="{9D8B030D-6E8A-4147-A177-3AD203B41FA5}">
                      <a16:colId xmlns:a16="http://schemas.microsoft.com/office/drawing/2014/main" val="2702317945"/>
                    </a:ext>
                  </a:extLst>
                </a:gridCol>
              </a:tblGrid>
              <a:tr h="370840">
                <a:tc>
                  <a:txBody>
                    <a:bodyPr/>
                    <a:lstStyle/>
                    <a:p>
                      <a:r>
                        <a:rPr lang="en-GB" sz="1100" b="0">
                          <a:latin typeface="Arial" panose="020B0604020202020204" pitchFamily="34" charset="0"/>
                          <a:cs typeface="Arial" panose="020B0604020202020204" pitchFamily="34" charset="0"/>
                        </a:rPr>
                        <a:t>Headline</a:t>
                      </a:r>
                    </a:p>
                  </a:txBody>
                  <a:tcPr/>
                </a:tc>
                <a:tc>
                  <a:txBody>
                    <a:bodyPr/>
                    <a:lstStyle/>
                    <a:p>
                      <a:r>
                        <a:rPr lang="en-GB" sz="1100" b="0">
                          <a:latin typeface="Arial" panose="020B0604020202020204" pitchFamily="34" charset="0"/>
                          <a:cs typeface="Arial" panose="020B0604020202020204" pitchFamily="34" charset="0"/>
                        </a:rPr>
                        <a:t>Risk, Issue or Highlight?</a:t>
                      </a:r>
                    </a:p>
                  </a:txBody>
                  <a:tcPr/>
                </a:tc>
                <a:tc>
                  <a:txBody>
                    <a:bodyPr/>
                    <a:lstStyle/>
                    <a:p>
                      <a:r>
                        <a:rPr lang="en-GB" sz="1100" b="0">
                          <a:latin typeface="Arial" panose="020B0604020202020204" pitchFamily="34" charset="0"/>
                          <a:cs typeface="Arial" panose="020B0604020202020204" pitchFamily="34" charset="0"/>
                        </a:rPr>
                        <a:t>Description (including action plan where applicable and please quote performance/data where applicable)</a:t>
                      </a:r>
                    </a:p>
                  </a:txBody>
                  <a:tcPr/>
                </a:tc>
                <a:extLst>
                  <a:ext uri="{0D108BD9-81ED-4DB2-BD59-A6C34878D82A}">
                    <a16:rowId xmlns:a16="http://schemas.microsoft.com/office/drawing/2014/main" val="41365480"/>
                  </a:ext>
                </a:extLst>
              </a:tr>
              <a:tr h="370840">
                <a:tc>
                  <a:txBody>
                    <a:bodyPr/>
                    <a:lstStyle/>
                    <a:p>
                      <a:r>
                        <a:rPr lang="en-GB" sz="1050">
                          <a:latin typeface="Arial" panose="020B0604020202020204" pitchFamily="34" charset="0"/>
                          <a:cs typeface="Arial" panose="020B0604020202020204" pitchFamily="34" charset="0"/>
                        </a:rPr>
                        <a:t>Workforce challenges</a:t>
                      </a:r>
                    </a:p>
                  </a:txBody>
                  <a:tcPr/>
                </a:tc>
                <a:tc>
                  <a:txBody>
                    <a:bodyPr/>
                    <a:lstStyle/>
                    <a:p>
                      <a:r>
                        <a:rPr lang="en-GB" sz="1050">
                          <a:latin typeface="Arial" panose="020B0604020202020204" pitchFamily="34" charset="0"/>
                          <a:cs typeface="Arial" panose="020B0604020202020204" pitchFamily="34" charset="0"/>
                        </a:rPr>
                        <a:t>Issue</a:t>
                      </a:r>
                    </a:p>
                  </a:txBody>
                  <a:tcPr/>
                </a:tc>
                <a:tc>
                  <a:txBody>
                    <a:bodyPr/>
                    <a:lstStyle/>
                    <a:p>
                      <a:r>
                        <a:rPr lang="en-GB" sz="1050">
                          <a:latin typeface="Arial" panose="020B0604020202020204" pitchFamily="34" charset="0"/>
                          <a:cs typeface="Arial" panose="020B0604020202020204" pitchFamily="34" charset="0"/>
                        </a:rPr>
                        <a:t>Ongoing vacancy rates, including challenges with attracting staff, and with timely onboarding of successful candidates. Directorates are developing targeted approaches to recruitment and advertising, and working closely with HR to support with recruitment processes.</a:t>
                      </a:r>
                    </a:p>
                  </a:txBody>
                  <a:tcPr/>
                </a:tc>
                <a:extLst>
                  <a:ext uri="{0D108BD9-81ED-4DB2-BD59-A6C34878D82A}">
                    <a16:rowId xmlns:a16="http://schemas.microsoft.com/office/drawing/2014/main" val="1385122420"/>
                  </a:ext>
                </a:extLst>
              </a:tr>
              <a:tr h="370840">
                <a:tc>
                  <a:txBody>
                    <a:bodyPr/>
                    <a:lstStyle/>
                    <a:p>
                      <a:r>
                        <a:rPr lang="en-GB" sz="1050">
                          <a:latin typeface="Arial" panose="020B0604020202020204" pitchFamily="34" charset="0"/>
                          <a:cs typeface="Arial" panose="020B0604020202020204" pitchFamily="34" charset="0"/>
                        </a:rPr>
                        <a:t>Female inpatient capacity</a:t>
                      </a:r>
                    </a:p>
                  </a:txBody>
                  <a:tcPr/>
                </a:tc>
                <a:tc>
                  <a:txBody>
                    <a:bodyPr/>
                    <a:lstStyle/>
                    <a:p>
                      <a:r>
                        <a:rPr lang="en-GB" sz="1050">
                          <a:latin typeface="Arial" panose="020B0604020202020204" pitchFamily="34" charset="0"/>
                          <a:cs typeface="Arial" panose="020B0604020202020204" pitchFamily="34" charset="0"/>
                        </a:rPr>
                        <a:t>Issue </a:t>
                      </a:r>
                    </a:p>
                  </a:txBody>
                  <a:tcPr/>
                </a:tc>
                <a:tc>
                  <a:txBody>
                    <a:bodyPr/>
                    <a:lstStyle/>
                    <a:p>
                      <a:r>
                        <a:rPr lang="en-GB" sz="1050">
                          <a:latin typeface="Arial" panose="020B0604020202020204" pitchFamily="34" charset="0"/>
                          <a:cs typeface="Arial" panose="020B0604020202020204" pitchFamily="34" charset="0"/>
                        </a:rPr>
                        <a:t>National challenge with female beds, and complex patients with EUPD are putting pressure on our inpatient wards and HBPOS. Daily reviews across the trust, including opportunities for early discharge are undertaken to maintain flow and manage risk</a:t>
                      </a:r>
                    </a:p>
                  </a:txBody>
                  <a:tcPr/>
                </a:tc>
                <a:extLst>
                  <a:ext uri="{0D108BD9-81ED-4DB2-BD59-A6C34878D82A}">
                    <a16:rowId xmlns:a16="http://schemas.microsoft.com/office/drawing/2014/main" val="2365859753"/>
                  </a:ext>
                </a:extLst>
              </a:tr>
              <a:tr h="370840">
                <a:tc>
                  <a:txBody>
                    <a:bodyPr/>
                    <a:lstStyle/>
                    <a:p>
                      <a:r>
                        <a:rPr lang="en-GB" sz="1050">
                          <a:latin typeface="Arial" panose="020B0604020202020204" pitchFamily="34" charset="0"/>
                          <a:cs typeface="Arial" panose="020B0604020202020204" pitchFamily="34" charset="0"/>
                        </a:rPr>
                        <a:t>CIP programme</a:t>
                      </a:r>
                    </a:p>
                  </a:txBody>
                  <a:tcPr/>
                </a:tc>
                <a:tc>
                  <a:txBody>
                    <a:bodyPr/>
                    <a:lstStyle/>
                    <a:p>
                      <a:r>
                        <a:rPr lang="en-GB" sz="1050">
                          <a:latin typeface="Arial" panose="020B0604020202020204" pitchFamily="34" charset="0"/>
                          <a:cs typeface="Arial" panose="020B0604020202020204" pitchFamily="34" charset="0"/>
                        </a:rPr>
                        <a:t>Risk</a:t>
                      </a:r>
                    </a:p>
                  </a:txBody>
                  <a:tcPr/>
                </a:tc>
                <a:tc>
                  <a:txBody>
                    <a:bodyPr/>
                    <a:lstStyle/>
                    <a:p>
                      <a:r>
                        <a:rPr lang="en-GB" sz="1050">
                          <a:latin typeface="Arial" panose="020B0604020202020204" pitchFamily="34" charset="0"/>
                          <a:cs typeface="Arial" panose="020B0604020202020204" pitchFamily="34" charset="0"/>
                        </a:rPr>
                        <a:t>Significant savings to be identified in addition to reduction on covid funding. Coordinated approach across directorates, service change and financial teams to identify opportunities for transformational change to deliver savings.</a:t>
                      </a:r>
                    </a:p>
                  </a:txBody>
                  <a:tcPr/>
                </a:tc>
                <a:extLst>
                  <a:ext uri="{0D108BD9-81ED-4DB2-BD59-A6C34878D82A}">
                    <a16:rowId xmlns:a16="http://schemas.microsoft.com/office/drawing/2014/main" val="1355993248"/>
                  </a:ext>
                </a:extLst>
              </a:tr>
              <a:tr h="370840">
                <a:tc>
                  <a:txBody>
                    <a:bodyPr/>
                    <a:lstStyle/>
                    <a:p>
                      <a:r>
                        <a:rPr lang="en-GB" sz="1050">
                          <a:latin typeface="Arial" panose="020B0604020202020204" pitchFamily="34" charset="0"/>
                          <a:cs typeface="Arial" panose="020B0604020202020204" pitchFamily="34" charset="0"/>
                        </a:rPr>
                        <a:t>CAMHS/NDC</a:t>
                      </a:r>
                    </a:p>
                  </a:txBody>
                  <a:tcPr/>
                </a:tc>
                <a:tc>
                  <a:txBody>
                    <a:bodyPr/>
                    <a:lstStyle/>
                    <a:p>
                      <a:r>
                        <a:rPr lang="en-GB" sz="1050">
                          <a:latin typeface="Arial" panose="020B0604020202020204" pitchFamily="34" charset="0"/>
                          <a:cs typeface="Arial" panose="020B0604020202020204" pitchFamily="34" charset="0"/>
                        </a:rPr>
                        <a:t>Issue</a:t>
                      </a:r>
                    </a:p>
                  </a:txBody>
                  <a:tcPr/>
                </a:tc>
                <a:tc>
                  <a:txBody>
                    <a:bodyPr/>
                    <a:lstStyle/>
                    <a:p>
                      <a:r>
                        <a:rPr lang="en-GB" sz="1050">
                          <a:latin typeface="Arial" panose="020B0604020202020204" pitchFamily="34" charset="0"/>
                          <a:cs typeface="Arial" panose="020B0604020202020204" pitchFamily="34" charset="0"/>
                        </a:rPr>
                        <a:t>Waiting times for neuro developmental conditions pathway continue to be extremely long. Coordinated approach across BOB to identify potential solutions</a:t>
                      </a:r>
                    </a:p>
                  </a:txBody>
                  <a:tcPr/>
                </a:tc>
                <a:extLst>
                  <a:ext uri="{0D108BD9-81ED-4DB2-BD59-A6C34878D82A}">
                    <a16:rowId xmlns:a16="http://schemas.microsoft.com/office/drawing/2014/main" val="2045957639"/>
                  </a:ext>
                </a:extLst>
              </a:tr>
            </a:tbl>
          </a:graphicData>
        </a:graphic>
      </p:graphicFrame>
    </p:spTree>
    <p:extLst>
      <p:ext uri="{BB962C8B-B14F-4D97-AF65-F5344CB8AC3E}">
        <p14:creationId xmlns:p14="http://schemas.microsoft.com/office/powerpoint/2010/main" val="412367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Directorate highlights: mental health, learning disability and autism</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1914806435"/>
              </p:ext>
            </p:extLst>
          </p:nvPr>
        </p:nvGraphicFramePr>
        <p:xfrm>
          <a:off x="262368" y="450227"/>
          <a:ext cx="8625908" cy="5433060"/>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347428">
                <a:tc>
                  <a:txBody>
                    <a:bodyPr/>
                    <a:lstStyle/>
                    <a:p>
                      <a:r>
                        <a:rPr lang="en-GB" sz="1100" b="1" u="none">
                          <a:latin typeface="Arial"/>
                          <a:cs typeface="Arial"/>
                        </a:rPr>
                        <a:t>Executive Director commentary: </a:t>
                      </a:r>
                      <a:endParaRPr lang="en-GB" sz="1100" b="1" u="none">
                        <a:latin typeface="Arial" panose="020B0604020202020204" pitchFamily="34" charset="0"/>
                        <a:cs typeface="Arial" panose="020B0604020202020204" pitchFamily="34" charset="0"/>
                      </a:endParaRPr>
                    </a:p>
                    <a:p>
                      <a:r>
                        <a:rPr lang="en-GB" sz="1100" b="0" u="none">
                          <a:latin typeface="Arial"/>
                          <a:cs typeface="Arial"/>
                        </a:rPr>
                        <a:t>Tehmeena Ajmal, Executive Managing Director, Mental Health &amp; Learning Disabilities</a:t>
                      </a:r>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3577590">
                <a:tc>
                  <a:txBody>
                    <a:bodyPr/>
                    <a:lstStyle/>
                    <a:p>
                      <a:pPr marL="0" indent="0">
                        <a:buFont typeface="Arial" panose="020B0604020202020204" pitchFamily="34" charset="0"/>
                        <a:buNone/>
                      </a:pPr>
                      <a:r>
                        <a:rPr lang="en-GB" sz="1050" b="1" kern="1200">
                          <a:solidFill>
                            <a:schemeClr val="tx1"/>
                          </a:solidFill>
                          <a:effectLst/>
                          <a:latin typeface="Arial" panose="020B0604020202020204" pitchFamily="34" charset="0"/>
                          <a:ea typeface="+mn-ea"/>
                          <a:cs typeface="Arial" panose="020B0604020202020204" pitchFamily="34" charset="0"/>
                        </a:rPr>
                        <a:t>MH Inpatient services</a:t>
                      </a:r>
                      <a:r>
                        <a:rPr lang="en-GB" sz="1050" kern="120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GB" sz="1050" kern="1200">
                          <a:solidFill>
                            <a:schemeClr val="tx1"/>
                          </a:solidFill>
                          <a:effectLst/>
                          <a:latin typeface="Arial" panose="020B0604020202020204" pitchFamily="34" charset="0"/>
                          <a:ea typeface="+mn-ea"/>
                          <a:cs typeface="Arial" panose="020B0604020202020204" pitchFamily="34" charset="0"/>
                        </a:rPr>
                        <a:t> the teams have continued their focus on reducing length of stay across all inpatient wards and progress continues to be realised. It is likely that the average length of stay will remain volatile given the impact of patients discharged after a long length of stay. Specifically to note that </a:t>
                      </a:r>
                      <a:r>
                        <a:rPr lang="en-GB" sz="1050" b="0" kern="1200">
                          <a:solidFill>
                            <a:schemeClr val="tx1"/>
                          </a:solidFill>
                          <a:effectLst/>
                          <a:latin typeface="Arial" panose="020B0604020202020204" pitchFamily="34" charset="0"/>
                          <a:ea typeface="+mn-ea"/>
                          <a:cs typeface="Arial" panose="020B0604020202020204" pitchFamily="34" charset="0"/>
                        </a:rPr>
                        <a:t>Ruby Ward is experiencing ongoing challenges with medical cover and some recent concerns from CQC and the team are working hard to identify mitigations, including a short term cap on bed numbers. </a:t>
                      </a:r>
                    </a:p>
                    <a:p>
                      <a:pPr marL="171450" lvl="0" indent="-171450">
                        <a:buFont typeface="Arial" panose="020B0604020202020204" pitchFamily="34" charset="0"/>
                        <a:buChar char="•"/>
                      </a:pPr>
                      <a:r>
                        <a:rPr lang="en-GB" sz="1050" b="0" kern="1200">
                          <a:solidFill>
                            <a:schemeClr val="tx1"/>
                          </a:solidFill>
                          <a:effectLst/>
                          <a:latin typeface="Arial" panose="020B0604020202020204" pitchFamily="34" charset="0"/>
                          <a:ea typeface="+mn-ea"/>
                          <a:cs typeface="Arial" panose="020B0604020202020204" pitchFamily="34" charset="0"/>
                        </a:rPr>
                        <a:t>There has been a national shortage of female beds in recent weeks and this has created pressure on our health based places of safety</a:t>
                      </a:r>
                      <a:endParaRPr lang="en-US" sz="1050" b="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050" b="0" kern="1200">
                          <a:solidFill>
                            <a:schemeClr val="tx1"/>
                          </a:solidFill>
                          <a:effectLst/>
                          <a:latin typeface="Arial" panose="020B0604020202020204" pitchFamily="34" charset="0"/>
                          <a:ea typeface="+mn-ea"/>
                          <a:cs typeface="Arial" panose="020B0604020202020204" pitchFamily="34" charset="0"/>
                        </a:rPr>
                        <a:t>An increase in </a:t>
                      </a:r>
                      <a:r>
                        <a:rPr lang="en-GB" sz="1050" b="0" kern="1200">
                          <a:solidFill>
                            <a:schemeClr val="tx1"/>
                          </a:solidFill>
                          <a:effectLst/>
                          <a:latin typeface="Arial" panose="020B0604020202020204" pitchFamily="34" charset="0"/>
                          <a:ea typeface="+mn-ea"/>
                          <a:cs typeface="Arial" panose="020B0604020202020204" pitchFamily="34" charset="0"/>
                        </a:rPr>
                        <a:t>covid infections is having an impact on staffing; however, wards teams continue to manage outbreaks well</a:t>
                      </a:r>
                    </a:p>
                    <a:p>
                      <a:pPr marL="0" indent="0">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050" b="1" kern="1200">
                          <a:solidFill>
                            <a:schemeClr val="tx1"/>
                          </a:solidFill>
                          <a:effectLst/>
                          <a:latin typeface="Arial" panose="020B0604020202020204" pitchFamily="34" charset="0"/>
                          <a:ea typeface="+mn-ea"/>
                          <a:cs typeface="Arial" panose="020B0604020202020204" pitchFamily="34" charset="0"/>
                        </a:rPr>
                        <a:t>Forensic services</a:t>
                      </a:r>
                    </a:p>
                    <a:p>
                      <a:pPr marL="171450" indent="-171450">
                        <a:buFont typeface="Arial" panose="020B0604020202020204" pitchFamily="34" charset="0"/>
                        <a:buChar char="•"/>
                      </a:pPr>
                      <a:r>
                        <a:rPr lang="en-GB" sz="1050" b="0" kern="1200">
                          <a:solidFill>
                            <a:schemeClr val="tx1"/>
                          </a:solidFill>
                          <a:effectLst/>
                          <a:latin typeface="Arial" panose="020B0604020202020204" pitchFamily="34" charset="0"/>
                          <a:ea typeface="+mn-ea"/>
                          <a:cs typeface="Arial" panose="020B0604020202020204" pitchFamily="34" charset="0"/>
                        </a:rPr>
                        <a:t>the community activity is now being reported differently on Carenotes which may have resulted in the increase in activity – the team is investigating this but likely to be a data error. </a:t>
                      </a:r>
                    </a:p>
                    <a:p>
                      <a:pPr marL="0" indent="0">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a:solidFill>
                            <a:schemeClr val="tx1"/>
                          </a:solidFill>
                          <a:effectLst/>
                          <a:latin typeface="Arial" panose="020B0604020202020204" pitchFamily="34" charset="0"/>
                          <a:ea typeface="+mn-ea"/>
                          <a:cs typeface="Arial" panose="020B0604020202020204" pitchFamily="34" charset="0"/>
                        </a:rPr>
                        <a:t>Workforce</a:t>
                      </a:r>
                      <a:r>
                        <a:rPr lang="en-GB" sz="1050" kern="1200">
                          <a:solidFill>
                            <a:schemeClr val="tx1"/>
                          </a:solidFill>
                          <a:effectLst/>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Arial" panose="020B0604020202020204" pitchFamily="34" charset="0"/>
                          <a:ea typeface="+mn-ea"/>
                          <a:cs typeface="Arial" panose="020B0604020202020204" pitchFamily="34" charset="0"/>
                        </a:rPr>
                        <a:t>this continues to be a key concern, with pressures across directorates and corporate services having an impact on recruitment and onboarding processes. Teams are working closely together to mitigate.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Arial" panose="020B0604020202020204" pitchFamily="34" charset="0"/>
                          <a:ea typeface="+mn-ea"/>
                          <a:cs typeface="Arial" panose="020B0604020202020204" pitchFamily="34" charset="0"/>
                        </a:rPr>
                        <a:t>In Bucks the Directorate has now created a recruitment and retention forum chaired by the head of nursing with input from HR/Recruitment colleagues working to a 12 month schedule of planned recruitment activities.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50" b="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a:solidFill>
                            <a:schemeClr val="tx1"/>
                          </a:solidFill>
                          <a:effectLst/>
                          <a:latin typeface="Arial" panose="020B0604020202020204" pitchFamily="34" charset="0"/>
                          <a:ea typeface="+mn-ea"/>
                          <a:cs typeface="Arial" panose="020B0604020202020204" pitchFamily="34" charset="0"/>
                        </a:rPr>
                        <a:t>Partnerships </a:t>
                      </a:r>
                      <a:endParaRPr lang="en-GB" sz="1050" b="0" kern="1200">
                        <a:solidFill>
                          <a:schemeClr val="tx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kern="1200">
                          <a:solidFill>
                            <a:schemeClr val="tx1"/>
                          </a:solidFill>
                          <a:effectLst/>
                          <a:latin typeface="Arial" panose="020B0604020202020204" pitchFamily="34" charset="0"/>
                          <a:ea typeface="+mn-ea"/>
                          <a:cs typeface="Arial" panose="020B0604020202020204" pitchFamily="34" charset="0"/>
                        </a:rPr>
                        <a:t>the Talking Space Plus service is an integrated partnership in Oxfordshire between the Trust, Oxfordshire MIND and PML. We have entered into a around of contract negotiations for the delivery of Step 2 for 2022/23.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kern="1200">
                          <a:solidFill>
                            <a:schemeClr val="tx1"/>
                          </a:solidFill>
                          <a:effectLst/>
                          <a:latin typeface="Arial" panose="020B0604020202020204" pitchFamily="34" charset="0"/>
                          <a:ea typeface="+mn-ea"/>
                          <a:cs typeface="Arial" panose="020B0604020202020204" pitchFamily="34" charset="0"/>
                        </a:rPr>
                        <a:t>The Oxfordshire Place Board is also considering the renewal of the Outcomes Based Contract with voluntary sector partners, with a delegated budget and stretching to above 65 and below 18. </a:t>
                      </a:r>
                    </a:p>
                    <a:p>
                      <a:pPr marL="0" lvl="0" indent="0">
                        <a:buFont typeface="Arial" panose="020B0604020202020204" pitchFamily="34" charset="0"/>
                        <a:buNone/>
                      </a:pPr>
                      <a:endParaRPr lang="en-GB" sz="105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a:solidFill>
                            <a:schemeClr val="tx1"/>
                          </a:solidFill>
                          <a:effectLst/>
                          <a:latin typeface="Arial" panose="020B0604020202020204" pitchFamily="34" charset="0"/>
                          <a:ea typeface="+mn-ea"/>
                          <a:cs typeface="Arial" panose="020B0604020202020204" pitchFamily="34" charset="0"/>
                        </a:rPr>
                        <a:t>CAMHS</a:t>
                      </a:r>
                      <a:r>
                        <a:rPr lang="en-GB" sz="1050" kern="1200">
                          <a:solidFill>
                            <a:schemeClr val="tx1"/>
                          </a:solidFill>
                          <a:effectLst/>
                          <a:latin typeface="Arial" panose="020B0604020202020204" pitchFamily="34" charset="0"/>
                          <a:ea typeface="+mn-ea"/>
                          <a:cs typeface="Arial" panose="020B0604020202020204" pitchFamily="34" charset="0"/>
                        </a:rPr>
                        <a:t> demand remains high across the whole trust. In Oxfordshire the team met with HOSC and achieved recognition for the severe challenges the service is under and an agreement for review the whole pathway within the county’s emotional health and wellbeing strategy.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kern="1200">
                          <a:solidFill>
                            <a:schemeClr val="tx1"/>
                          </a:solidFill>
                          <a:effectLst/>
                          <a:latin typeface="Arial" panose="020B0604020202020204" pitchFamily="34" charset="0"/>
                          <a:ea typeface="+mn-ea"/>
                          <a:cs typeface="Arial" panose="020B0604020202020204" pitchFamily="34" charset="0"/>
                        </a:rPr>
                        <a:t>Across BOB the three rapid improvement events are being concluded, with the intention of developing an ICB-wide solution to long waits in the neuro developmental conditions pathway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a:solidFill>
                            <a:schemeClr val="tx1"/>
                          </a:solidFill>
                          <a:effectLst/>
                          <a:latin typeface="Arial" panose="020B0604020202020204" pitchFamily="34" charset="0"/>
                          <a:ea typeface="+mn-ea"/>
                          <a:cs typeface="Arial" panose="020B0604020202020204" pitchFamily="34" charset="0"/>
                        </a:rPr>
                        <a:t>Learning disability </a:t>
                      </a:r>
                      <a:r>
                        <a:rPr lang="en-GB" sz="1050" kern="1200">
                          <a:solidFill>
                            <a:schemeClr val="tx1"/>
                          </a:solidFill>
                          <a:effectLst/>
                          <a:latin typeface="Arial" panose="020B0604020202020204" pitchFamily="34" charset="0"/>
                          <a:ea typeface="+mn-ea"/>
                          <a:cs typeface="Arial" panose="020B0604020202020204" pitchFamily="34" charset="0"/>
                        </a:rPr>
                        <a:t>acuity remains high, and while demand is reaching pre-pandemic numbers the wider system response has not recovered since the pandemic</a:t>
                      </a: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val="813360412"/>
                  </a:ext>
                </a:extLst>
              </a:tr>
            </a:tbl>
          </a:graphicData>
        </a:graphic>
      </p:graphicFrame>
    </p:spTree>
    <p:extLst>
      <p:ext uri="{BB962C8B-B14F-4D97-AF65-F5344CB8AC3E}">
        <p14:creationId xmlns:p14="http://schemas.microsoft.com/office/powerpoint/2010/main" val="277854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Directorate highlights and escalations: </a:t>
            </a: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Primary, Community and Dental Care</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1729657000"/>
              </p:ext>
            </p:extLst>
          </p:nvPr>
        </p:nvGraphicFramePr>
        <p:xfrm>
          <a:off x="262368" y="450227"/>
          <a:ext cx="8625908" cy="2301240"/>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0">
                <a:tc>
                  <a:txBody>
                    <a:bodyPr/>
                    <a:lstStyle/>
                    <a:p>
                      <a:r>
                        <a:rPr lang="en-GB" sz="1100" b="1" u="none">
                          <a:latin typeface="Arial"/>
                          <a:cs typeface="Arial"/>
                        </a:rPr>
                        <a:t>Executive Director commentary: </a:t>
                      </a:r>
                      <a:endParaRPr lang="en-GB" sz="1100" b="1" u="none">
                        <a:latin typeface="Arial" panose="020B0604020202020204" pitchFamily="34" charset="0"/>
                        <a:cs typeface="Arial" panose="020B0604020202020204" pitchFamily="34" charset="0"/>
                      </a:endParaRPr>
                    </a:p>
                    <a:p>
                      <a:r>
                        <a:rPr lang="en-GB" sz="1100" b="0" u="none">
                          <a:latin typeface="Arial"/>
                          <a:cs typeface="Arial"/>
                        </a:rPr>
                        <a:t>Dr Ben Riley, Executive Managing Director for Primary, Community and Dental Care </a:t>
                      </a:r>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469594">
                <a:tc>
                  <a:txBody>
                    <a:bodyPr/>
                    <a:lstStyle/>
                    <a:p>
                      <a:pPr marL="0" indent="0">
                        <a:buFont typeface="Arial" panose="020B0604020202020204" pitchFamily="34" charset="0"/>
                        <a:buNone/>
                      </a:pPr>
                      <a:endParaRPr lang="en-GB" sz="1200" b="1" kern="1200">
                        <a:solidFill>
                          <a:schemeClr val="tx1"/>
                        </a:solidFill>
                        <a:effectLst/>
                        <a:latin typeface="Ariall"/>
                        <a:ea typeface="+mn-ea"/>
                        <a:cs typeface="Arial"/>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3" name="Table 4">
            <a:extLst>
              <a:ext uri="{FF2B5EF4-FFF2-40B4-BE49-F238E27FC236}">
                <a16:creationId xmlns:a16="http://schemas.microsoft.com/office/drawing/2014/main" id="{F2A4DA04-3C48-4977-AEEE-DAC8AD527922}"/>
              </a:ext>
            </a:extLst>
          </p:cNvPr>
          <p:cNvGraphicFramePr>
            <a:graphicFrameLocks noGrp="1"/>
          </p:cNvGraphicFramePr>
          <p:nvPr>
            <p:extLst>
              <p:ext uri="{D42A27DB-BD31-4B8C-83A1-F6EECF244321}">
                <p14:modId xmlns:p14="http://schemas.microsoft.com/office/powerpoint/2010/main" val="1977790179"/>
              </p:ext>
            </p:extLst>
          </p:nvPr>
        </p:nvGraphicFramePr>
        <p:xfrm>
          <a:off x="269012" y="1005391"/>
          <a:ext cx="8619264" cy="4801518"/>
        </p:xfrm>
        <a:graphic>
          <a:graphicData uri="http://schemas.openxmlformats.org/drawingml/2006/table">
            <a:tbl>
              <a:tblPr firstRow="1" bandRow="1">
                <a:tableStyleId>{7DF18680-E054-41AD-8BC1-D1AEF772440D}</a:tableStyleId>
              </a:tblPr>
              <a:tblGrid>
                <a:gridCol w="1792675">
                  <a:extLst>
                    <a:ext uri="{9D8B030D-6E8A-4147-A177-3AD203B41FA5}">
                      <a16:colId xmlns:a16="http://schemas.microsoft.com/office/drawing/2014/main" val="550557686"/>
                    </a:ext>
                  </a:extLst>
                </a:gridCol>
                <a:gridCol w="1053917">
                  <a:extLst>
                    <a:ext uri="{9D8B030D-6E8A-4147-A177-3AD203B41FA5}">
                      <a16:colId xmlns:a16="http://schemas.microsoft.com/office/drawing/2014/main" val="3622261743"/>
                    </a:ext>
                  </a:extLst>
                </a:gridCol>
                <a:gridCol w="5772672">
                  <a:extLst>
                    <a:ext uri="{9D8B030D-6E8A-4147-A177-3AD203B41FA5}">
                      <a16:colId xmlns:a16="http://schemas.microsoft.com/office/drawing/2014/main" val="2702317945"/>
                    </a:ext>
                  </a:extLst>
                </a:gridCol>
              </a:tblGrid>
              <a:tr h="490666">
                <a:tc>
                  <a:txBody>
                    <a:bodyPr/>
                    <a:lstStyle/>
                    <a:p>
                      <a:r>
                        <a:rPr lang="en-GB" sz="1100" b="0">
                          <a:latin typeface="Arial" panose="020B0604020202020204" pitchFamily="34" charset="0"/>
                          <a:cs typeface="Arial" panose="020B0604020202020204" pitchFamily="34" charset="0"/>
                        </a:rPr>
                        <a:t>Headline</a:t>
                      </a:r>
                    </a:p>
                  </a:txBody>
                  <a:tcPr/>
                </a:tc>
                <a:tc>
                  <a:txBody>
                    <a:bodyPr/>
                    <a:lstStyle/>
                    <a:p>
                      <a:r>
                        <a:rPr lang="en-GB" sz="1100" b="0">
                          <a:latin typeface="Arial" panose="020B0604020202020204" pitchFamily="34" charset="0"/>
                          <a:cs typeface="Arial" panose="020B0604020202020204" pitchFamily="34" charset="0"/>
                        </a:rPr>
                        <a:t>Risk, Issue or Highlight?</a:t>
                      </a:r>
                    </a:p>
                  </a:txBody>
                  <a:tcPr/>
                </a:tc>
                <a:tc>
                  <a:txBody>
                    <a:bodyPr/>
                    <a:lstStyle/>
                    <a:p>
                      <a:r>
                        <a:rPr lang="en-GB" sz="1100" b="0">
                          <a:latin typeface="Arial" panose="020B0604020202020204" pitchFamily="34" charset="0"/>
                          <a:cs typeface="Arial" panose="020B0604020202020204" pitchFamily="34" charset="0"/>
                        </a:rPr>
                        <a:t>Description (including action plan where applicable and please quote performance/data where applicable)</a:t>
                      </a:r>
                    </a:p>
                  </a:txBody>
                  <a:tcPr/>
                </a:tc>
                <a:extLst>
                  <a:ext uri="{0D108BD9-81ED-4DB2-BD59-A6C34878D82A}">
                    <a16:rowId xmlns:a16="http://schemas.microsoft.com/office/drawing/2014/main" val="41365480"/>
                  </a:ext>
                </a:extLst>
              </a:tr>
              <a:tr h="657142">
                <a:tc>
                  <a:txBody>
                    <a:bodyPr/>
                    <a:lstStyle/>
                    <a:p>
                      <a:r>
                        <a:rPr lang="en-GB" sz="1050">
                          <a:latin typeface="Arial" panose="020B0604020202020204" pitchFamily="34" charset="0"/>
                          <a:cs typeface="Arial" panose="020B0604020202020204" pitchFamily="34" charset="0"/>
                        </a:rPr>
                        <a:t>Workforce challenges</a:t>
                      </a:r>
                    </a:p>
                  </a:txBody>
                  <a:tcPr/>
                </a:tc>
                <a:tc>
                  <a:txBody>
                    <a:bodyPr/>
                    <a:lstStyle/>
                    <a:p>
                      <a:r>
                        <a:rPr lang="en-GB" sz="1050">
                          <a:latin typeface="Arial" panose="020B0604020202020204" pitchFamily="34" charset="0"/>
                          <a:cs typeface="Arial" panose="020B0604020202020204" pitchFamily="34" charset="0"/>
                        </a:rPr>
                        <a:t>Issue</a:t>
                      </a:r>
                    </a:p>
                  </a:txBody>
                  <a:tcPr/>
                </a:tc>
                <a:tc>
                  <a:txBody>
                    <a:bodyPr/>
                    <a:lstStyle/>
                    <a:p>
                      <a:r>
                        <a:rPr lang="en-GB" sz="1050">
                          <a:latin typeface="Arial" panose="020B0604020202020204" pitchFamily="34" charset="0"/>
                          <a:cs typeface="Arial" panose="020B0604020202020204" pitchFamily="34" charset="0"/>
                        </a:rPr>
                        <a:t>Ongoing vacancy rates, including challenges with attracting staff, and with timely onboarding of successful candidates. Directorates are developing targeted approaches to recruitment and advertising, and working closely with HR to support with recruitment processes.</a:t>
                      </a:r>
                    </a:p>
                  </a:txBody>
                  <a:tcPr/>
                </a:tc>
                <a:extLst>
                  <a:ext uri="{0D108BD9-81ED-4DB2-BD59-A6C34878D82A}">
                    <a16:rowId xmlns:a16="http://schemas.microsoft.com/office/drawing/2014/main" val="1385122420"/>
                  </a:ext>
                </a:extLst>
              </a:tr>
              <a:tr h="657142">
                <a:tc>
                  <a:txBody>
                    <a:bodyPr/>
                    <a:lstStyle/>
                    <a:p>
                      <a:r>
                        <a:rPr lang="en-GB" sz="1050">
                          <a:latin typeface="Arial" panose="020B0604020202020204" pitchFamily="34" charset="0"/>
                          <a:cs typeface="Arial" panose="020B0604020202020204" pitchFamily="34" charset="0"/>
                        </a:rPr>
                        <a:t>CIP programme</a:t>
                      </a:r>
                    </a:p>
                  </a:txBody>
                  <a:tcPr/>
                </a:tc>
                <a:tc>
                  <a:txBody>
                    <a:bodyPr/>
                    <a:lstStyle/>
                    <a:p>
                      <a:r>
                        <a:rPr lang="en-GB" sz="1050">
                          <a:latin typeface="Arial" panose="020B0604020202020204" pitchFamily="34" charset="0"/>
                          <a:cs typeface="Arial" panose="020B0604020202020204" pitchFamily="34" charset="0"/>
                        </a:rPr>
                        <a:t>Risk</a:t>
                      </a:r>
                    </a:p>
                  </a:txBody>
                  <a:tcPr/>
                </a:tc>
                <a:tc>
                  <a:txBody>
                    <a:bodyPr/>
                    <a:lstStyle/>
                    <a:p>
                      <a:r>
                        <a:rPr lang="en-GB" sz="1050">
                          <a:latin typeface="Arial" panose="020B0604020202020204" pitchFamily="34" charset="0"/>
                          <a:cs typeface="Arial" panose="020B0604020202020204" pitchFamily="34" charset="0"/>
                        </a:rPr>
                        <a:t>Significant savings to be identified in addition to reduction on covid funding. Coordinated approach across directorates, service change and financial teams to identify opportunities for transformational change to deliver savings.</a:t>
                      </a:r>
                    </a:p>
                  </a:txBody>
                  <a:tcPr/>
                </a:tc>
                <a:extLst>
                  <a:ext uri="{0D108BD9-81ED-4DB2-BD59-A6C34878D82A}">
                    <a16:rowId xmlns:a16="http://schemas.microsoft.com/office/drawing/2014/main" val="3531809570"/>
                  </a:ext>
                </a:extLst>
              </a:tr>
              <a:tr h="657142">
                <a:tc>
                  <a:txBody>
                    <a:bodyPr/>
                    <a:lstStyle/>
                    <a:p>
                      <a:r>
                        <a:rPr lang="en-GB" sz="1050">
                          <a:latin typeface="Arial" panose="020B0604020202020204" pitchFamily="34" charset="0"/>
                          <a:cs typeface="Arial" panose="020B0604020202020204" pitchFamily="34" charset="0"/>
                        </a:rPr>
                        <a:t>Health Visiting – space and workforce challenges</a:t>
                      </a:r>
                    </a:p>
                  </a:txBody>
                  <a:tcPr/>
                </a:tc>
                <a:tc>
                  <a:txBody>
                    <a:bodyPr/>
                    <a:lstStyle/>
                    <a:p>
                      <a:r>
                        <a:rPr lang="en-GB" sz="1050">
                          <a:latin typeface="Arial" panose="020B0604020202020204" pitchFamily="34" charset="0"/>
                          <a:cs typeface="Arial" panose="020B0604020202020204" pitchFamily="34" charset="0"/>
                        </a:rPr>
                        <a:t>Issue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a:solidFill>
                            <a:schemeClr val="dk1"/>
                          </a:solidFill>
                          <a:latin typeface="Arial" panose="020B0604020202020204" pitchFamily="34" charset="0"/>
                          <a:ea typeface="+mn-ea"/>
                          <a:cs typeface="Arial" panose="020B0604020202020204" pitchFamily="34" charset="0"/>
                        </a:rPr>
                        <a:t>Staff within health visiting are trying to restore the service to pre pandemic offer and work with children and families face to face as far as possible. This is being hampered by available space and workforce. </a:t>
                      </a:r>
                    </a:p>
                  </a:txBody>
                  <a:tcPr/>
                </a:tc>
                <a:extLst>
                  <a:ext uri="{0D108BD9-81ED-4DB2-BD59-A6C34878D82A}">
                    <a16:rowId xmlns:a16="http://schemas.microsoft.com/office/drawing/2014/main" val="805307970"/>
                  </a:ext>
                </a:extLst>
              </a:tr>
              <a:tr h="473142">
                <a:tc>
                  <a:txBody>
                    <a:bodyPr/>
                    <a:lstStyle/>
                    <a:p>
                      <a:r>
                        <a:rPr lang="en-GB" sz="1050">
                          <a:latin typeface="Arial" panose="020B0604020202020204" pitchFamily="34" charset="0"/>
                          <a:cs typeface="Arial" panose="020B0604020202020204" pitchFamily="34" charset="0"/>
                        </a:rPr>
                        <a:t>Childrens Therapy Service Waits</a:t>
                      </a:r>
                    </a:p>
                  </a:txBody>
                  <a:tcPr/>
                </a:tc>
                <a:tc>
                  <a:txBody>
                    <a:bodyPr/>
                    <a:lstStyle/>
                    <a:p>
                      <a:r>
                        <a:rPr lang="en-GB" sz="1050">
                          <a:latin typeface="Arial" panose="020B0604020202020204" pitchFamily="34" charset="0"/>
                          <a:cs typeface="Arial" panose="020B0604020202020204" pitchFamily="34" charset="0"/>
                        </a:rPr>
                        <a:t>Issue</a:t>
                      </a:r>
                    </a:p>
                  </a:txBody>
                  <a:tcPr/>
                </a:tc>
                <a:tc>
                  <a:txBody>
                    <a:bodyPr/>
                    <a:lstStyle/>
                    <a:p>
                      <a:r>
                        <a:rPr lang="en-US" sz="1050" kern="1200">
                          <a:solidFill>
                            <a:schemeClr val="dk1"/>
                          </a:solidFill>
                          <a:effectLst/>
                          <a:latin typeface="Arial" panose="020B0604020202020204" pitchFamily="34" charset="0"/>
                          <a:ea typeface="+mn-ea"/>
                          <a:cs typeface="Arial" panose="020B0604020202020204" pitchFamily="34" charset="0"/>
                        </a:rPr>
                        <a:t>Long waits for assessment and treatment having a detrimental impact on outcomes for children, especially accessing education</a:t>
                      </a:r>
                    </a:p>
                  </a:txBody>
                  <a:tcPr/>
                </a:tc>
                <a:extLst>
                  <a:ext uri="{0D108BD9-81ED-4DB2-BD59-A6C34878D82A}">
                    <a16:rowId xmlns:a16="http://schemas.microsoft.com/office/drawing/2014/main" val="3617491068"/>
                  </a:ext>
                </a:extLst>
              </a:tr>
              <a:tr h="1025142">
                <a:tc>
                  <a:txBody>
                    <a:bodyPr/>
                    <a:lstStyle/>
                    <a:p>
                      <a:r>
                        <a:rPr lang="en-US" sz="1050" kern="1200">
                          <a:solidFill>
                            <a:schemeClr val="dk1"/>
                          </a:solidFill>
                          <a:effectLst/>
                          <a:latin typeface="Arial" panose="020B0604020202020204" pitchFamily="34" charset="0"/>
                          <a:ea typeface="+mn-ea"/>
                          <a:cs typeface="Arial" panose="020B0604020202020204" pitchFamily="34" charset="0"/>
                        </a:rPr>
                        <a:t>End of Life beds in Community Hospitals </a:t>
                      </a:r>
                      <a:endParaRPr lang="en-GB" sz="1050">
                        <a:latin typeface="Arial" panose="020B0604020202020204" pitchFamily="34" charset="0"/>
                        <a:cs typeface="Arial" panose="020B0604020202020204" pitchFamily="34" charset="0"/>
                      </a:endParaRPr>
                    </a:p>
                  </a:txBody>
                  <a:tcPr/>
                </a:tc>
                <a:tc>
                  <a:txBody>
                    <a:bodyPr/>
                    <a:lstStyle/>
                    <a:p>
                      <a:r>
                        <a:rPr lang="en-GB" sz="1050">
                          <a:latin typeface="Arial" panose="020B0604020202020204" pitchFamily="34" charset="0"/>
                          <a:cs typeface="Arial" panose="020B0604020202020204" pitchFamily="34" charset="0"/>
                        </a:rPr>
                        <a:t>For information</a:t>
                      </a:r>
                    </a:p>
                  </a:txBody>
                  <a:tcPr/>
                </a:tc>
                <a:tc>
                  <a:txBody>
                    <a:bodyPr/>
                    <a:lstStyle/>
                    <a:p>
                      <a:r>
                        <a:rPr lang="en-US" sz="1050" kern="1200">
                          <a:solidFill>
                            <a:schemeClr val="dk1"/>
                          </a:solidFill>
                          <a:effectLst/>
                          <a:latin typeface="Arial" panose="020B0604020202020204" pitchFamily="34" charset="0"/>
                          <a:ea typeface="+mn-ea"/>
                          <a:cs typeface="Arial" panose="020B0604020202020204" pitchFamily="34" charset="0"/>
                        </a:rPr>
                        <a:t>An end of project review has been completed. The CCG target was 1 patient per month and there have been 7 admissions (1 readmission) since the launch of beds at Wallingford Hospital. One patient has died on the ward, all other patients were on symptom management and have benefited greatly. Further three patients were too unwell to transfer from acute hospital and were not transferred. Working relationship with Sue Ryder is developing well. </a:t>
                      </a:r>
                      <a:endParaRPr lang="en-GB" sz="105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846335779"/>
                  </a:ext>
                </a:extLst>
              </a:tr>
              <a:tr h="841142">
                <a:tc>
                  <a:txBody>
                    <a:bodyPr/>
                    <a:lstStyle/>
                    <a:p>
                      <a:r>
                        <a:rPr lang="en-GB" sz="1050" b="0" kern="1200">
                          <a:solidFill>
                            <a:schemeClr val="tx1"/>
                          </a:solidFill>
                          <a:effectLst/>
                          <a:latin typeface="Ariall"/>
                          <a:ea typeface="+mn-ea"/>
                          <a:cs typeface="Arial"/>
                        </a:rPr>
                        <a:t>Launch of Directorate Quality Improvement (QI) Hub  </a:t>
                      </a:r>
                      <a:endParaRPr lang="en-GB" sz="1050" b="0">
                        <a:latin typeface="Arial" panose="020B0604020202020204" pitchFamily="34" charset="0"/>
                        <a:cs typeface="Arial" panose="020B0604020202020204" pitchFamily="34" charset="0"/>
                      </a:endParaRPr>
                    </a:p>
                  </a:txBody>
                  <a:tcPr/>
                </a:tc>
                <a:tc>
                  <a:txBody>
                    <a:bodyPr/>
                    <a:lstStyle/>
                    <a:p>
                      <a:r>
                        <a:rPr lang="en-GB" sz="1050">
                          <a:latin typeface="Arial" panose="020B0604020202020204" pitchFamily="34" charset="0"/>
                          <a:cs typeface="Arial" panose="020B0604020202020204" pitchFamily="34" charset="0"/>
                        </a:rPr>
                        <a:t>Highlight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Ariall"/>
                          <a:ea typeface="+mn-ea"/>
                          <a:cs typeface="Arial"/>
                        </a:rPr>
                        <a:t>Primary, Community and Dental directorate QI hub was launched in November 2021. </a:t>
                      </a:r>
                      <a:r>
                        <a:rPr lang="en-GB" sz="1050" b="0" i="0" u="none" strike="noStrike" kern="1200" noProof="0">
                          <a:effectLst/>
                          <a:latin typeface="Ariall"/>
                        </a:rPr>
                        <a:t>Next community hub meeting 29</a:t>
                      </a:r>
                      <a:r>
                        <a:rPr lang="en-GB" sz="1050" b="0" i="0" u="none" strike="noStrike" kern="1200" baseline="30000" noProof="0">
                          <a:effectLst/>
                          <a:latin typeface="Ariall"/>
                        </a:rPr>
                        <a:t>th</a:t>
                      </a:r>
                      <a:r>
                        <a:rPr lang="en-GB" sz="1050" b="0" i="0" u="none" strike="noStrike" kern="1200" noProof="0">
                          <a:effectLst/>
                          <a:latin typeface="Ariall"/>
                        </a:rPr>
                        <a:t> March 2022, this date was pushed from February due to capacity issues in the directorate. Some directorate staff have gone through training and identified priority projects.</a:t>
                      </a:r>
                      <a:endParaRPr lang="en-GB" sz="1050">
                        <a:latin typeface="Ariall"/>
                      </a:endParaRPr>
                    </a:p>
                  </a:txBody>
                  <a:tcPr/>
                </a:tc>
                <a:extLst>
                  <a:ext uri="{0D108BD9-81ED-4DB2-BD59-A6C34878D82A}">
                    <a16:rowId xmlns:a16="http://schemas.microsoft.com/office/drawing/2014/main" val="2365859753"/>
                  </a:ext>
                </a:extLst>
              </a:tr>
            </a:tbl>
          </a:graphicData>
        </a:graphic>
      </p:graphicFrame>
    </p:spTree>
    <p:extLst>
      <p:ext uri="{BB962C8B-B14F-4D97-AF65-F5344CB8AC3E}">
        <p14:creationId xmlns:p14="http://schemas.microsoft.com/office/powerpoint/2010/main" val="349811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62368" y="130826"/>
            <a:ext cx="8625909"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Directorate highlights and escalations: </a:t>
            </a:r>
            <a:r>
              <a:rPr lang="en-GB" sz="1600" b="1">
                <a:solidFill>
                  <a:schemeClr val="bg1"/>
                </a:solidFill>
                <a:latin typeface="Segoe UI" panose="020B0502040204020203" pitchFamily="34" charset="0"/>
                <a:ea typeface="Calibri" panose="020F0502020204030204" pitchFamily="34" charset="0"/>
                <a:cs typeface="Segoe UI" panose="020B0502040204020203" pitchFamily="34" charset="0"/>
              </a:rPr>
              <a:t>Primary, Community and Dental Care</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nvGraphicFramePr>
        <p:xfrm>
          <a:off x="262368" y="450227"/>
          <a:ext cx="8625908" cy="2301240"/>
        </p:xfrm>
        <a:graphic>
          <a:graphicData uri="http://schemas.openxmlformats.org/drawingml/2006/table">
            <a:tbl>
              <a:tblPr firstRow="1" bandRow="1">
                <a:tableStyleId>{5FD0F851-EC5A-4D38-B0AD-8093EC10F338}</a:tableStyleId>
              </a:tblPr>
              <a:tblGrid>
                <a:gridCol w="8625908">
                  <a:extLst>
                    <a:ext uri="{9D8B030D-6E8A-4147-A177-3AD203B41FA5}">
                      <a16:colId xmlns:a16="http://schemas.microsoft.com/office/drawing/2014/main" val="1178387086"/>
                    </a:ext>
                  </a:extLst>
                </a:gridCol>
              </a:tblGrid>
              <a:tr h="0">
                <a:tc>
                  <a:txBody>
                    <a:bodyPr/>
                    <a:lstStyle/>
                    <a:p>
                      <a:r>
                        <a:rPr lang="en-GB" sz="1100" b="1" u="none">
                          <a:latin typeface="Arial"/>
                          <a:cs typeface="Arial"/>
                        </a:rPr>
                        <a:t>Executive Director commentary: </a:t>
                      </a:r>
                      <a:endParaRPr lang="en-GB" sz="1100" b="1" u="none">
                        <a:latin typeface="Arial" panose="020B0604020202020204" pitchFamily="34" charset="0"/>
                        <a:cs typeface="Arial" panose="020B0604020202020204" pitchFamily="34" charset="0"/>
                      </a:endParaRPr>
                    </a:p>
                    <a:p>
                      <a:r>
                        <a:rPr lang="en-GB" sz="1100" b="0" u="none">
                          <a:latin typeface="Arial"/>
                          <a:cs typeface="Arial"/>
                        </a:rPr>
                        <a:t>Dr Ben Riley, Executive Managing Director for Primary, Community and Dental Care </a:t>
                      </a:r>
                      <a:endParaRPr lang="en-GB" sz="1100" b="0" i="0" u="none">
                        <a:latin typeface="Arial"/>
                        <a:cs typeface="Arial"/>
                      </a:endParaRPr>
                    </a:p>
                  </a:txBody>
                  <a:tcPr marL="68580" marR="68580" marT="34290" marB="34290"/>
                </a:tc>
                <a:extLst>
                  <a:ext uri="{0D108BD9-81ED-4DB2-BD59-A6C34878D82A}">
                    <a16:rowId xmlns:a16="http://schemas.microsoft.com/office/drawing/2014/main" val="711604409"/>
                  </a:ext>
                </a:extLst>
              </a:tr>
              <a:tr h="469594">
                <a:tc>
                  <a:txBody>
                    <a:bodyPr/>
                    <a:lstStyle/>
                    <a:p>
                      <a:pPr marL="0" indent="0">
                        <a:buFont typeface="Arial" panose="020B0604020202020204" pitchFamily="34" charset="0"/>
                        <a:buNone/>
                      </a:pPr>
                      <a:endParaRPr lang="en-GB" sz="1200" b="1" kern="1200">
                        <a:solidFill>
                          <a:schemeClr val="tx1"/>
                        </a:solidFill>
                        <a:effectLst/>
                        <a:latin typeface="Ariall"/>
                        <a:ea typeface="+mn-ea"/>
                        <a:cs typeface="Arial"/>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0" lvl="0" indent="0">
                        <a:buFont typeface="Arial" panose="020B0604020202020204" pitchFamily="34" charset="0"/>
                        <a:buNone/>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endParaRPr lang="en-GB" sz="1200" kern="1200">
                        <a:solidFill>
                          <a:schemeClr val="tx1"/>
                        </a:solidFill>
                        <a:effectLst/>
                        <a:latin typeface="Arial" panose="020B0604020202020204" pitchFamily="34" charset="0"/>
                        <a:ea typeface="+mn-ea"/>
                        <a:cs typeface="Arial" panose="020B0604020202020204" pitchFamily="34" charset="0"/>
                      </a:endParaRPr>
                    </a:p>
                  </a:txBody>
                  <a:tcPr marL="68580" marR="68580" marT="34290" marB="34290">
                    <a:solidFill>
                      <a:schemeClr val="bg1"/>
                    </a:solidFill>
                  </a:tcPr>
                </a:tc>
                <a:extLst>
                  <a:ext uri="{0D108BD9-81ED-4DB2-BD59-A6C34878D82A}">
                    <a16:rowId xmlns:a16="http://schemas.microsoft.com/office/drawing/2014/main" val="813360412"/>
                  </a:ext>
                </a:extLst>
              </a:tr>
            </a:tbl>
          </a:graphicData>
        </a:graphic>
      </p:graphicFrame>
      <p:graphicFrame>
        <p:nvGraphicFramePr>
          <p:cNvPr id="3" name="Table 4">
            <a:extLst>
              <a:ext uri="{FF2B5EF4-FFF2-40B4-BE49-F238E27FC236}">
                <a16:creationId xmlns:a16="http://schemas.microsoft.com/office/drawing/2014/main" id="{F2A4DA04-3C48-4977-AEEE-DAC8AD527922}"/>
              </a:ext>
            </a:extLst>
          </p:cNvPr>
          <p:cNvGraphicFramePr>
            <a:graphicFrameLocks noGrp="1"/>
          </p:cNvGraphicFramePr>
          <p:nvPr>
            <p:extLst>
              <p:ext uri="{D42A27DB-BD31-4B8C-83A1-F6EECF244321}">
                <p14:modId xmlns:p14="http://schemas.microsoft.com/office/powerpoint/2010/main" val="1787349664"/>
              </p:ext>
            </p:extLst>
          </p:nvPr>
        </p:nvGraphicFramePr>
        <p:xfrm>
          <a:off x="269012" y="1005391"/>
          <a:ext cx="8619264" cy="2689860"/>
        </p:xfrm>
        <a:graphic>
          <a:graphicData uri="http://schemas.openxmlformats.org/drawingml/2006/table">
            <a:tbl>
              <a:tblPr firstRow="1" bandRow="1">
                <a:tableStyleId>{7DF18680-E054-41AD-8BC1-D1AEF772440D}</a:tableStyleId>
              </a:tblPr>
              <a:tblGrid>
                <a:gridCol w="1792675">
                  <a:extLst>
                    <a:ext uri="{9D8B030D-6E8A-4147-A177-3AD203B41FA5}">
                      <a16:colId xmlns:a16="http://schemas.microsoft.com/office/drawing/2014/main" val="550557686"/>
                    </a:ext>
                  </a:extLst>
                </a:gridCol>
                <a:gridCol w="1053917">
                  <a:extLst>
                    <a:ext uri="{9D8B030D-6E8A-4147-A177-3AD203B41FA5}">
                      <a16:colId xmlns:a16="http://schemas.microsoft.com/office/drawing/2014/main" val="3622261743"/>
                    </a:ext>
                  </a:extLst>
                </a:gridCol>
                <a:gridCol w="5772672">
                  <a:extLst>
                    <a:ext uri="{9D8B030D-6E8A-4147-A177-3AD203B41FA5}">
                      <a16:colId xmlns:a16="http://schemas.microsoft.com/office/drawing/2014/main" val="2702317945"/>
                    </a:ext>
                  </a:extLst>
                </a:gridCol>
              </a:tblGrid>
              <a:tr h="370840">
                <a:tc>
                  <a:txBody>
                    <a:bodyPr/>
                    <a:lstStyle/>
                    <a:p>
                      <a:r>
                        <a:rPr lang="en-GB" sz="1100" b="0">
                          <a:latin typeface="Arial" panose="020B0604020202020204" pitchFamily="34" charset="0"/>
                          <a:cs typeface="Arial" panose="020B0604020202020204" pitchFamily="34" charset="0"/>
                        </a:rPr>
                        <a:t>Headline</a:t>
                      </a:r>
                    </a:p>
                  </a:txBody>
                  <a:tcPr/>
                </a:tc>
                <a:tc>
                  <a:txBody>
                    <a:bodyPr/>
                    <a:lstStyle/>
                    <a:p>
                      <a:r>
                        <a:rPr lang="en-GB" sz="1100" b="0">
                          <a:latin typeface="Arial" panose="020B0604020202020204" pitchFamily="34" charset="0"/>
                          <a:cs typeface="Arial" panose="020B0604020202020204" pitchFamily="34" charset="0"/>
                        </a:rPr>
                        <a:t>Risk, Issue or Highlight?</a:t>
                      </a:r>
                    </a:p>
                  </a:txBody>
                  <a:tcPr/>
                </a:tc>
                <a:tc>
                  <a:txBody>
                    <a:bodyPr/>
                    <a:lstStyle/>
                    <a:p>
                      <a:r>
                        <a:rPr lang="en-GB" sz="1100" b="0">
                          <a:latin typeface="Arial" panose="020B0604020202020204" pitchFamily="34" charset="0"/>
                          <a:cs typeface="Arial" panose="020B0604020202020204" pitchFamily="34" charset="0"/>
                        </a:rPr>
                        <a:t>Description (including action plan where applicable and please quote performance/data where applicable)</a:t>
                      </a:r>
                    </a:p>
                  </a:txBody>
                  <a:tcPr/>
                </a:tc>
                <a:extLst>
                  <a:ext uri="{0D108BD9-81ED-4DB2-BD59-A6C34878D82A}">
                    <a16:rowId xmlns:a16="http://schemas.microsoft.com/office/drawing/2014/main" val="41365480"/>
                  </a:ext>
                </a:extLst>
              </a:tr>
              <a:tr h="370840">
                <a:tc>
                  <a:txBody>
                    <a:bodyPr/>
                    <a:lstStyle/>
                    <a:p>
                      <a:r>
                        <a:rPr lang="en-GB" sz="1050" b="0" i="0" u="none" strike="noStrike" kern="1200" noProof="0">
                          <a:effectLst/>
                          <a:latin typeface="Ariall"/>
                        </a:rPr>
                        <a:t>Patient/Service user experience </a:t>
                      </a:r>
                      <a:endParaRPr lang="en-GB" sz="1050" b="0">
                        <a:latin typeface="Arial" panose="020B0604020202020204" pitchFamily="34" charset="0"/>
                        <a:cs typeface="Arial" panose="020B0604020202020204" pitchFamily="34" charset="0"/>
                      </a:endParaRPr>
                    </a:p>
                  </a:txBody>
                  <a:tcPr/>
                </a:tc>
                <a:tc>
                  <a:txBody>
                    <a:bodyPr/>
                    <a:lstStyle/>
                    <a:p>
                      <a:r>
                        <a:rPr lang="en-GB" sz="1050">
                          <a:latin typeface="Arial" panose="020B0604020202020204" pitchFamily="34" charset="0"/>
                          <a:cs typeface="Arial" panose="020B0604020202020204" pitchFamily="34" charset="0"/>
                        </a:rPr>
                        <a:t>Highlight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i="0" u="none" strike="noStrike" kern="1200" noProof="0">
                          <a:effectLst/>
                          <a:latin typeface="Arial" panose="020B0604020202020204" pitchFamily="34" charset="0"/>
                          <a:cs typeface="Arial" panose="020B0604020202020204" pitchFamily="34" charset="0"/>
                        </a:rPr>
                        <a:t>The </a:t>
                      </a:r>
                      <a:r>
                        <a:rPr lang="en-GB" sz="1050" b="0" i="0" u="none" strike="noStrike" kern="1200" noProof="0" err="1">
                          <a:effectLst/>
                          <a:latin typeface="Arial" panose="020B0604020202020204" pitchFamily="34" charset="0"/>
                          <a:cs typeface="Arial" panose="020B0604020202020204" pitchFamily="34" charset="0"/>
                        </a:rPr>
                        <a:t>Iwantgreatcare</a:t>
                      </a:r>
                      <a:r>
                        <a:rPr lang="en-GB" sz="1050" b="0" i="0" u="none" strike="noStrike" kern="1200" noProof="0">
                          <a:effectLst/>
                          <a:latin typeface="Arial" panose="020B0604020202020204" pitchFamily="34" charset="0"/>
                          <a:cs typeface="Arial" panose="020B0604020202020204" pitchFamily="34" charset="0"/>
                        </a:rPr>
                        <a:t> (IWGC) text messaging service was trialled for the first time in the MIU and OOH service in the directorate. Changes in guidance around patients waiting areas had meant that most patients would have to wait in cars instead of waiting rooms. This has impacted on service user experience and collecting patient feedback has been challenging. The IWGC text messaging service was trialled in the services in Feb 2022. The service feedback has increased by 119% (193 reviews) in 3 weeks of start of the trial. </a:t>
                      </a:r>
                    </a:p>
                  </a:txBody>
                  <a:tcPr/>
                </a:tc>
                <a:extLst>
                  <a:ext uri="{0D108BD9-81ED-4DB2-BD59-A6C34878D82A}">
                    <a16:rowId xmlns:a16="http://schemas.microsoft.com/office/drawing/2014/main" val="1355993248"/>
                  </a:ext>
                </a:extLst>
              </a:tr>
              <a:tr h="370840">
                <a:tc>
                  <a:txBody>
                    <a:bodyPr/>
                    <a:lstStyle/>
                    <a:p>
                      <a:r>
                        <a:rPr lang="en-GB" sz="1050">
                          <a:latin typeface="Arial" panose="020B0604020202020204" pitchFamily="34" charset="0"/>
                          <a:cs typeface="Arial" panose="020B0604020202020204" pitchFamily="34" charset="0"/>
                        </a:rPr>
                        <a:t>Chat Health</a:t>
                      </a:r>
                    </a:p>
                  </a:txBody>
                  <a:tcPr/>
                </a:tc>
                <a:tc>
                  <a:txBody>
                    <a:bodyPr/>
                    <a:lstStyle/>
                    <a:p>
                      <a:r>
                        <a:rPr lang="en-GB" sz="1050">
                          <a:latin typeface="Arial" panose="020B0604020202020204" pitchFamily="34" charset="0"/>
                          <a:cs typeface="Arial" panose="020B0604020202020204" pitchFamily="34" charset="0"/>
                        </a:rPr>
                        <a:t>Highlight</a:t>
                      </a:r>
                    </a:p>
                  </a:txBody>
                  <a:tcPr/>
                </a:tc>
                <a:tc>
                  <a:txBody>
                    <a:bodyPr/>
                    <a:lstStyle/>
                    <a:p>
                      <a:pPr marL="0" lvl="0" indent="0" algn="l">
                        <a:lnSpc>
                          <a:spcPct val="100000"/>
                        </a:lnSpc>
                        <a:spcBef>
                          <a:spcPts val="0"/>
                        </a:spcBef>
                        <a:spcAft>
                          <a:spcPts val="0"/>
                        </a:spcAft>
                        <a:buFont typeface="Arial" panose="020B0604020202020204" pitchFamily="34" charset="0"/>
                        <a:buNone/>
                      </a:pPr>
                      <a:r>
                        <a:rPr lang="en-GB" sz="1050" b="0" i="0" u="none" strike="noStrike" kern="1200" noProof="0">
                          <a:effectLst/>
                          <a:latin typeface="Arial" panose="020B0604020202020204" pitchFamily="34" charset="0"/>
                          <a:cs typeface="Arial" panose="020B0604020202020204" pitchFamily="34" charset="0"/>
                        </a:rPr>
                        <a:t>The confidential text messaging service to seek health professional guidance was launched in  Oxfordshire, on 14 Feb 2022. The service is aimed at meeting the needs of specific groups within Health visiting service - these are parents of children aged 0-4, parents of children aged 5-11 and young people themselves aged 11-19. Messages are assigned to the most appropriately skilled healthcare professional rostered for the service. The service has been a great success and within a month of launch the service has received overwhelming response. Oxfordshire has received and responded to 2468 messages.</a:t>
                      </a:r>
                    </a:p>
                  </a:txBody>
                  <a:tcPr/>
                </a:tc>
                <a:extLst>
                  <a:ext uri="{0D108BD9-81ED-4DB2-BD59-A6C34878D82A}">
                    <a16:rowId xmlns:a16="http://schemas.microsoft.com/office/drawing/2014/main" val="989795664"/>
                  </a:ext>
                </a:extLst>
              </a:tr>
            </a:tbl>
          </a:graphicData>
        </a:graphic>
      </p:graphicFrame>
    </p:spTree>
    <p:extLst>
      <p:ext uri="{BB962C8B-B14F-4D97-AF65-F5344CB8AC3E}">
        <p14:creationId xmlns:p14="http://schemas.microsoft.com/office/powerpoint/2010/main" val="263308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286718" y="185070"/>
            <a:ext cx="8578313" cy="245311"/>
          </a:xfrm>
          <a:prstGeom prst="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a:lnSpc>
                <a:spcPct val="115000"/>
              </a:lnSpc>
              <a:spcAft>
                <a:spcPts val="563"/>
              </a:spcAft>
            </a:pPr>
            <a:r>
              <a:rPr lang="en-GB" sz="1600" b="1">
                <a:solidFill>
                  <a:prstClr val="white"/>
                </a:solidFill>
                <a:latin typeface="Segoe UI" panose="020B0502040204020203" pitchFamily="34" charset="0"/>
                <a:ea typeface="Calibri" panose="020F0502020204030204" pitchFamily="34" charset="0"/>
                <a:cs typeface="Segoe UI" panose="020B0502040204020203" pitchFamily="34" charset="0"/>
              </a:rPr>
              <a:t>Directorate highlights: Primary, Community and Dental Care</a:t>
            </a:r>
            <a:endParaRPr lang="en-GB" sz="1600">
              <a:solidFill>
                <a:prstClr val="white"/>
              </a:solidFill>
              <a:latin typeface="Segoe UI" panose="020B0502040204020203" pitchFamily="34" charset="0"/>
              <a:ea typeface="Calibri" panose="020F0502020204030204" pitchFamily="34" charset="0"/>
              <a:cs typeface="Segoe UI" panose="020B0502040204020203" pitchFamily="34" charset="0"/>
            </a:endParaRPr>
          </a:p>
        </p:txBody>
      </p:sp>
      <p:graphicFrame>
        <p:nvGraphicFramePr>
          <p:cNvPr id="9" name="Table 5">
            <a:extLst>
              <a:ext uri="{FF2B5EF4-FFF2-40B4-BE49-F238E27FC236}">
                <a16:creationId xmlns:a16="http://schemas.microsoft.com/office/drawing/2014/main" id="{EA44A144-68C3-4A21-B5ED-A89F4C98A8F3}"/>
              </a:ext>
            </a:extLst>
          </p:cNvPr>
          <p:cNvGraphicFramePr>
            <a:graphicFrameLocks noGrp="1"/>
          </p:cNvGraphicFramePr>
          <p:nvPr>
            <p:extLst>
              <p:ext uri="{D42A27DB-BD31-4B8C-83A1-F6EECF244321}">
                <p14:modId xmlns:p14="http://schemas.microsoft.com/office/powerpoint/2010/main" val="2074889167"/>
              </p:ext>
            </p:extLst>
          </p:nvPr>
        </p:nvGraphicFramePr>
        <p:xfrm>
          <a:off x="286719" y="508105"/>
          <a:ext cx="8578312" cy="5368980"/>
        </p:xfrm>
        <a:graphic>
          <a:graphicData uri="http://schemas.openxmlformats.org/drawingml/2006/table">
            <a:tbl>
              <a:tblPr firstRow="1" bandRow="1">
                <a:tableStyleId>{5FD0F851-EC5A-4D38-B0AD-8093EC10F338}</a:tableStyleId>
              </a:tblPr>
              <a:tblGrid>
                <a:gridCol w="8578312">
                  <a:extLst>
                    <a:ext uri="{9D8B030D-6E8A-4147-A177-3AD203B41FA5}">
                      <a16:colId xmlns:a16="http://schemas.microsoft.com/office/drawing/2014/main" val="1178387086"/>
                    </a:ext>
                  </a:extLst>
                </a:gridCol>
              </a:tblGrid>
              <a:tr h="308910">
                <a:tc>
                  <a:txBody>
                    <a:bodyPr/>
                    <a:lstStyle/>
                    <a:p>
                      <a:r>
                        <a:rPr lang="en-GB" sz="1050" b="1" u="none">
                          <a:latin typeface="Arial" panose="020B0604020202020204" pitchFamily="34" charset="0"/>
                          <a:cs typeface="Arial" panose="020B0604020202020204" pitchFamily="34" charset="0"/>
                        </a:rPr>
                        <a:t>Executive Director commentary: </a:t>
                      </a:r>
                    </a:p>
                    <a:p>
                      <a:r>
                        <a:rPr lang="en-GB" sz="1050" b="0" u="none">
                          <a:latin typeface="Arial" panose="020B0604020202020204" pitchFamily="34" charset="0"/>
                          <a:cs typeface="Arial" panose="020B0604020202020204" pitchFamily="34" charset="0"/>
                        </a:rPr>
                        <a:t>Dr Ben Riley, Executive Managing Director, Primary, Community and Dental Care</a:t>
                      </a:r>
                      <a:endParaRPr lang="en-GB" sz="1050" b="0" i="0" u="none">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711604409"/>
                  </a:ext>
                </a:extLst>
              </a:tr>
              <a:tr h="3749315">
                <a:tc>
                  <a:txBody>
                    <a:bodyPr/>
                    <a:lstStyle/>
                    <a:p>
                      <a:pPr marL="171450" indent="-171450">
                        <a:buFont typeface="Arial" panose="020B0604020202020204" pitchFamily="34" charset="0"/>
                        <a:buChar char="•"/>
                      </a:pPr>
                      <a:endParaRPr lang="en-GB" sz="1050" b="0" i="0" u="none" strike="noStrike" kern="1200" noProof="0">
                        <a:effectLst/>
                        <a:highlight>
                          <a:srgbClr val="FFFF00"/>
                        </a:highlight>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GB" sz="1050" b="1" kern="1200">
                          <a:solidFill>
                            <a:schemeClr val="tx1"/>
                          </a:solidFill>
                          <a:effectLst/>
                          <a:latin typeface="Arial" panose="020B0604020202020204" pitchFamily="34" charset="0"/>
                          <a:ea typeface="+mn-ea"/>
                          <a:cs typeface="Arial" panose="020B0604020202020204" pitchFamily="34" charset="0"/>
                        </a:rPr>
                        <a:t>Demand/Pressures </a:t>
                      </a:r>
                      <a:r>
                        <a:rPr lang="en-GB" sz="1050" kern="1200">
                          <a:solidFill>
                            <a:schemeClr val="tx1"/>
                          </a:solidFill>
                          <a:effectLst/>
                          <a:latin typeface="Arial" panose="020B0604020202020204" pitchFamily="34" charset="0"/>
                          <a:ea typeface="+mn-ea"/>
                          <a:cs typeface="Arial" panose="020B0604020202020204" pitchFamily="34" charset="0"/>
                        </a:rPr>
                        <a:t>- We continue to operate in a system that is highly challenged from a demand and capacity perspective. Our services, especially community hospitals, Urgent Community Response, District Nurses, and our Community Therapy staff continue to work hard to support system flow and ensure patients are cared for as close to their own homes as possible. the pressure on primary and community care services across the Oxfordshire system continues to be impacted further due to steady increases in Covid 19 related staff absences.                                            The Directorate led a system day aimed to prevent conveyance to hospital and instead maintain patients safely at home. Call before you Convey requested that paramedics rang through to our Single Point of Access and sought clinical help assessing that patient and to consider if an alternative plan could be made to keep the patient at home. The day was a huge success and allowed us to see our own potential but also enabled us to demonstrate to the system what we are capable of as a trusted, effective community provider. We have been asked to share this good practice at several external events.</a:t>
                      </a:r>
                    </a:p>
                    <a:p>
                      <a:endParaRPr lang="en-GB" sz="105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50" b="1" kern="1200">
                          <a:solidFill>
                            <a:schemeClr val="tx1"/>
                          </a:solidFill>
                          <a:effectLst/>
                          <a:latin typeface="Arial" panose="020B0604020202020204" pitchFamily="34" charset="0"/>
                          <a:ea typeface="+mn-ea"/>
                          <a:cs typeface="Arial" panose="020B0604020202020204" pitchFamily="34" charset="0"/>
                        </a:rPr>
                        <a:t>The Urgent Community Response referral rates </a:t>
                      </a:r>
                      <a:r>
                        <a:rPr lang="en-GB" sz="1050" kern="1200">
                          <a:solidFill>
                            <a:schemeClr val="tx1"/>
                          </a:solidFill>
                          <a:effectLst/>
                          <a:latin typeface="Arial" panose="020B0604020202020204" pitchFamily="34" charset="0"/>
                          <a:ea typeface="+mn-ea"/>
                          <a:cs typeface="Arial" panose="020B0604020202020204" pitchFamily="34" charset="0"/>
                        </a:rPr>
                        <a:t>continue to steadily rise, we are now accepting 13-15 patients per day into this service, which was our original target for daily activity. We are working collaboratively with the OUH to ensure we utilise the skills of the reablement workforce they are no longer using to provide reablement (the HART workforce) to augment and further develop this capacity and ensure we continue to develop this urgent response to best meet the needs of our patients.</a:t>
                      </a:r>
                    </a:p>
                    <a:p>
                      <a:pPr marL="17145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50" b="1" kern="1200">
                          <a:solidFill>
                            <a:schemeClr val="tx1"/>
                          </a:solidFill>
                          <a:effectLst/>
                          <a:latin typeface="Arial" panose="020B0604020202020204" pitchFamily="34" charset="0"/>
                          <a:ea typeface="+mn-ea"/>
                          <a:cs typeface="Arial" panose="020B0604020202020204" pitchFamily="34" charset="0"/>
                        </a:rPr>
                        <a:t>The Urgent care Centre is now fully operational </a:t>
                      </a:r>
                      <a:r>
                        <a:rPr lang="en-GB" sz="1050" kern="1200">
                          <a:solidFill>
                            <a:schemeClr val="tx1"/>
                          </a:solidFill>
                          <a:effectLst/>
                          <a:latin typeface="Arial" panose="020B0604020202020204" pitchFamily="34" charset="0"/>
                          <a:ea typeface="+mn-ea"/>
                          <a:cs typeface="Arial" panose="020B0604020202020204" pitchFamily="34" charset="0"/>
                        </a:rPr>
                        <a:t>in Banbury supporting patients attending the Emergency department at the Horton to access more appropriate care. This service operates 7 days a week and is run in conjunction with PML and our Out of Hours Service. Patient feedback is being sought via text messaging and to date is extremely positive. OUH feedback is excellent also with them recognising the excellent service being provided and the benefit to the flow issues.</a:t>
                      </a:r>
                    </a:p>
                    <a:p>
                      <a:pPr marL="171450" indent="-171450">
                        <a:buFont typeface="Arial" panose="020B0604020202020204" pitchFamily="34" charset="0"/>
                        <a:buChar char="•"/>
                      </a:pPr>
                      <a:endParaRPr lang="en-GB" sz="1050" kern="1200">
                        <a:solidFill>
                          <a:schemeClr val="tx1"/>
                        </a:solidFill>
                        <a:effectLst/>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1050" b="1" kern="1200">
                          <a:solidFill>
                            <a:schemeClr val="tx1"/>
                          </a:solidFill>
                          <a:effectLst/>
                          <a:latin typeface="Arial" panose="020B0604020202020204" pitchFamily="34" charset="0"/>
                          <a:ea typeface="+mn-ea"/>
                          <a:cs typeface="Arial" panose="020B0604020202020204" pitchFamily="34" charset="0"/>
                        </a:rPr>
                        <a:t>The District Nursing improvement </a:t>
                      </a:r>
                      <a:r>
                        <a:rPr lang="en-GB" sz="1050" kern="1200">
                          <a:solidFill>
                            <a:schemeClr val="tx1"/>
                          </a:solidFill>
                          <a:effectLst/>
                          <a:latin typeface="Arial" panose="020B0604020202020204" pitchFamily="34" charset="0"/>
                          <a:ea typeface="+mn-ea"/>
                          <a:cs typeface="Arial" panose="020B0604020202020204" pitchFamily="34" charset="0"/>
                        </a:rPr>
                        <a:t>plan continues to get a solid grip of the issues facing the service. We have regular system discussions about improvements in this service- working closely with our Primary Care colleagues. We are looking to add some medical support from the directorate into that discussion. The recent far reaching recruitment campaign had a positive impact for us and staff seeing those adverts were thrilled to see something so tangible.</a:t>
                      </a:r>
                    </a:p>
                    <a:p>
                      <a:pPr marL="0" indent="0">
                        <a:buFont typeface="Arial" panose="020B0604020202020204" pitchFamily="34" charset="0"/>
                        <a:buNone/>
                      </a:pPr>
                      <a:r>
                        <a:rPr lang="en-GB" sz="1100" kern="1200">
                          <a:solidFill>
                            <a:schemeClr val="tx1"/>
                          </a:solidFill>
                          <a:effectLst/>
                          <a:latin typeface="Arial" panose="020B0604020202020204" pitchFamily="34" charset="0"/>
                          <a:ea typeface="+mn-ea"/>
                          <a:cs typeface="Arial" panose="020B0604020202020204" pitchFamily="34" charset="0"/>
                        </a:rPr>
                        <a:t> </a:t>
                      </a:r>
                    </a:p>
                    <a:p>
                      <a:pPr marL="171450" indent="-171450">
                        <a:buFont typeface="Arial" panose="020B0604020202020204" pitchFamily="34" charset="0"/>
                        <a:buChar char="•"/>
                      </a:pPr>
                      <a:endParaRPr lang="en-GB" sz="1050" b="0" i="0" u="none" strike="noStrike" kern="1200" noProof="0">
                        <a:effectLst/>
                        <a:highlight>
                          <a:srgbClr val="FFFF00"/>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050" b="0" i="0" u="none" strike="noStrike" kern="1200" noProof="0">
                        <a:effectLst/>
                        <a:highlight>
                          <a:srgbClr val="FFFF00"/>
                        </a:highlight>
                        <a:latin typeface="Arial" panose="020B0604020202020204" pitchFamily="34" charset="0"/>
                        <a:cs typeface="Arial" panose="020B0604020202020204" pitchFamily="34" charset="0"/>
                      </a:endParaRPr>
                    </a:p>
                    <a:p>
                      <a:pPr marL="0" lvl="0" indent="0">
                        <a:buFont typeface="Arial" panose="020B0604020202020204" pitchFamily="34" charset="0"/>
                        <a:buNone/>
                      </a:pPr>
                      <a:endParaRPr lang="en-GB" sz="1050" b="0" i="0" u="none" strike="noStrike" kern="1200" noProof="0">
                        <a:effectLst/>
                        <a:latin typeface="Arial" panose="020B0604020202020204" pitchFamily="34" charset="0"/>
                        <a:cs typeface="Arial" panose="020B0604020202020204" pitchFamily="34" charset="0"/>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val="813360412"/>
                  </a:ext>
                </a:extLst>
              </a:tr>
              <a:tr h="263580">
                <a:tc>
                  <a:txBody>
                    <a:bodyPr/>
                    <a:lstStyle/>
                    <a:p>
                      <a:pPr marL="0" lvl="0" indent="0">
                        <a:buFont typeface="Arial" panose="020B0604020202020204" pitchFamily="34" charset="0"/>
                        <a:buNone/>
                      </a:pPr>
                      <a:endParaRPr lang="en-GB" sz="1050" b="0" i="0" u="none" strike="noStrike" kern="1200" noProof="0">
                        <a:effectLst/>
                        <a:latin typeface="Arial" panose="020B0604020202020204" pitchFamily="34" charset="0"/>
                        <a:cs typeface="Arial" panose="020B0604020202020204" pitchFamily="34" charset="0"/>
                      </a:endParaRPr>
                    </a:p>
                  </a:txBody>
                  <a:tcPr marL="68580" marR="68580" marT="34290" marB="34290">
                    <a:solidFill>
                      <a:schemeClr val="accent5">
                        <a:lumMod val="20000"/>
                        <a:lumOff val="80000"/>
                      </a:schemeClr>
                    </a:solidFill>
                  </a:tcPr>
                </a:tc>
                <a:extLst>
                  <a:ext uri="{0D108BD9-81ED-4DB2-BD59-A6C34878D82A}">
                    <a16:rowId xmlns:a16="http://schemas.microsoft.com/office/drawing/2014/main" val="3523917203"/>
                  </a:ext>
                </a:extLst>
              </a:tr>
            </a:tbl>
          </a:graphicData>
        </a:graphic>
      </p:graphicFrame>
    </p:spTree>
    <p:extLst>
      <p:ext uri="{BB962C8B-B14F-4D97-AF65-F5344CB8AC3E}">
        <p14:creationId xmlns:p14="http://schemas.microsoft.com/office/powerpoint/2010/main" val="4133535981"/>
      </p:ext>
    </p:extLst>
  </p:cSld>
  <p:clrMapOvr>
    <a:masterClrMapping/>
  </p:clrMapOvr>
</p:sld>
</file>

<file path=ppt/theme/theme1.xml><?xml version="1.0" encoding="utf-8"?>
<a:theme xmlns:a="http://schemas.openxmlformats.org/drawingml/2006/main" name="PowerPoint Template - Light - foo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8B237449814D4E9C02814710B68625" ma:contentTypeVersion="4" ma:contentTypeDescription="Create a new document." ma:contentTypeScope="" ma:versionID="1235abcc8f03abebd51c75cfbcdbb627">
  <xsd:schema xmlns:xsd="http://www.w3.org/2001/XMLSchema" xmlns:xs="http://www.w3.org/2001/XMLSchema" xmlns:p="http://schemas.microsoft.com/office/2006/metadata/properties" xmlns:ns2="250169f9-d2da-4118-b53a-263316cd62ce" targetNamespace="http://schemas.microsoft.com/office/2006/metadata/properties" ma:root="true" ma:fieldsID="a911cc9c4047fa7d51f23cad0855bf73" ns2:_="">
    <xsd:import namespace="250169f9-d2da-4118-b53a-263316cd62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169f9-d2da-4118-b53a-263316cd62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B9E0D2-49B8-49C1-BD94-631921B58750}">
  <ds:schemaRefs>
    <ds:schemaRef ds:uri="http://schemas.microsoft.com/sharepoint/v3/contenttype/forms"/>
  </ds:schemaRefs>
</ds:datastoreItem>
</file>

<file path=customXml/itemProps2.xml><?xml version="1.0" encoding="utf-8"?>
<ds:datastoreItem xmlns:ds="http://schemas.openxmlformats.org/officeDocument/2006/customXml" ds:itemID="{1621A68C-E600-4CA5-A9B7-C5ABEB7D5EB0}">
  <ds:schemaRefs>
    <ds:schemaRef ds:uri="http://purl.org/dc/terms/"/>
    <ds:schemaRef ds:uri="http://purl.org/dc/elements/1.1/"/>
    <ds:schemaRef ds:uri="http://purl.org/dc/dcmitype/"/>
    <ds:schemaRef ds:uri="http://schemas.microsoft.com/office/infopath/2007/PartnerControls"/>
    <ds:schemaRef ds:uri="250169f9-d2da-4118-b53a-263316cd62ce"/>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9EC9680-D752-4FD6-8227-23F2BD83F00E}">
  <ds:schemaRefs>
    <ds:schemaRef ds:uri="250169f9-d2da-4118-b53a-263316cd62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 - Light - foot</Template>
  <TotalTime>0</TotalTime>
  <Words>12629</Words>
  <Application>Microsoft Office PowerPoint</Application>
  <PresentationFormat>On-screen Show (4:3)</PresentationFormat>
  <Paragraphs>1501</Paragraphs>
  <Slides>48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Arial,Sans-Serif</vt:lpstr>
      <vt:lpstr>Ariall</vt:lpstr>
      <vt:lpstr>Calibri</vt:lpstr>
      <vt:lpstr>Courier New</vt:lpstr>
      <vt:lpstr>Segoe UI</vt:lpstr>
      <vt:lpstr>Segoe UI Emoji</vt:lpstr>
      <vt:lpstr>Segoe UI Light</vt:lpstr>
      <vt:lpstr>Wingdings</vt:lpstr>
      <vt:lpstr>Wingdings,Sans-Serif</vt:lpstr>
      <vt:lpstr>PowerPoint Template - Light - foot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Health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Operating Officer’s Report</dc:title>
  <dc:creator>Hardisty Dominic (RNU) Oxford Health</dc:creator>
  <cp:lastModifiedBy>McDonald Nicola (RNU) Oxford Health</cp:lastModifiedBy>
  <cp:revision>2</cp:revision>
  <dcterms:created xsi:type="dcterms:W3CDTF">2016-03-08T14:56:08Z</dcterms:created>
  <dcterms:modified xsi:type="dcterms:W3CDTF">2022-03-23T14:33:23Z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0x010100818B237449814D4E9C02814710B68625</vt:lpwstr>
  </property>
</Properties>
</file>