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80"/>
  </p:notesMasterIdLst>
  <p:sldIdLst>
    <p:sldId id="340" r:id="rId5"/>
    <p:sldId id="366" r:id="rId6"/>
    <p:sldId id="578" r:id="rId7"/>
    <p:sldId id="332" r:id="rId8"/>
    <p:sldId id="590" r:id="rId9"/>
    <p:sldId id="601" r:id="rId10"/>
    <p:sldId id="753" r:id="rId11"/>
    <p:sldId id="769" r:id="rId12"/>
    <p:sldId id="770" r:id="rId13"/>
    <p:sldId id="602" r:id="rId14"/>
    <p:sldId id="771" r:id="rId15"/>
    <p:sldId id="772" r:id="rId16"/>
    <p:sldId id="773" r:id="rId17"/>
    <p:sldId id="774" r:id="rId18"/>
    <p:sldId id="775" r:id="rId19"/>
    <p:sldId id="757" r:id="rId20"/>
    <p:sldId id="751" r:id="rId21"/>
    <p:sldId id="777" r:id="rId22"/>
    <p:sldId id="779" r:id="rId23"/>
    <p:sldId id="793" r:id="rId24"/>
    <p:sldId id="781" r:id="rId25"/>
    <p:sldId id="754" r:id="rId26"/>
    <p:sldId id="791" r:id="rId27"/>
    <p:sldId id="783" r:id="rId28"/>
    <p:sldId id="784" r:id="rId29"/>
    <p:sldId id="785" r:id="rId30"/>
    <p:sldId id="755" r:id="rId31"/>
    <p:sldId id="792" r:id="rId32"/>
    <p:sldId id="780" r:id="rId33"/>
    <p:sldId id="782" r:id="rId34"/>
    <p:sldId id="794" r:id="rId35"/>
    <p:sldId id="786" r:id="rId36"/>
    <p:sldId id="787" r:id="rId37"/>
    <p:sldId id="788" r:id="rId38"/>
    <p:sldId id="789" r:id="rId39"/>
    <p:sldId id="790" r:id="rId40"/>
    <p:sldId id="795" r:id="rId41"/>
    <p:sldId id="616" r:id="rId42"/>
    <p:sldId id="822" r:id="rId43"/>
    <p:sldId id="823" r:id="rId44"/>
    <p:sldId id="824" r:id="rId45"/>
    <p:sldId id="825" r:id="rId46"/>
    <p:sldId id="826" r:id="rId47"/>
    <p:sldId id="827" r:id="rId48"/>
    <p:sldId id="828" r:id="rId49"/>
    <p:sldId id="829" r:id="rId50"/>
    <p:sldId id="830" r:id="rId51"/>
    <p:sldId id="593" r:id="rId52"/>
    <p:sldId id="738" r:id="rId53"/>
    <p:sldId id="739" r:id="rId54"/>
    <p:sldId id="740" r:id="rId55"/>
    <p:sldId id="741" r:id="rId56"/>
    <p:sldId id="708" r:id="rId57"/>
    <p:sldId id="831" r:id="rId58"/>
    <p:sldId id="832" r:id="rId59"/>
    <p:sldId id="833" r:id="rId60"/>
    <p:sldId id="834" r:id="rId61"/>
    <p:sldId id="835" r:id="rId62"/>
    <p:sldId id="836" r:id="rId63"/>
    <p:sldId id="837" r:id="rId64"/>
    <p:sldId id="838" r:id="rId65"/>
    <p:sldId id="839" r:id="rId66"/>
    <p:sldId id="840" r:id="rId67"/>
    <p:sldId id="841" r:id="rId68"/>
    <p:sldId id="842" r:id="rId69"/>
    <p:sldId id="843" r:id="rId70"/>
    <p:sldId id="844" r:id="rId71"/>
    <p:sldId id="845" r:id="rId72"/>
    <p:sldId id="846" r:id="rId73"/>
    <p:sldId id="847" r:id="rId74"/>
    <p:sldId id="848" r:id="rId75"/>
    <p:sldId id="849" r:id="rId76"/>
    <p:sldId id="747" r:id="rId77"/>
    <p:sldId id="749" r:id="rId78"/>
    <p:sldId id="768"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ge Claire (RNU) Oxford Health" initials="PC(OH" lastIdx="1" clrIdx="0">
    <p:extLst>
      <p:ext uri="{19B8F6BF-5375-455C-9EA6-DF929625EA0E}">
        <p15:presenceInfo xmlns:p15="http://schemas.microsoft.com/office/powerpoint/2012/main" userId="S::Claire.Page@oxfordhealth.nhs.uk::189a765a-f1df-4654-9dd6-9fa51bf19d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42E"/>
    <a:srgbClr val="FFFF99"/>
    <a:srgbClr val="FFCC00"/>
    <a:srgbClr val="FFFF66"/>
    <a:srgbClr val="F82A08"/>
    <a:srgbClr val="FA7660"/>
    <a:srgbClr val="FCA89A"/>
    <a:srgbClr val="E8B5B5"/>
    <a:srgbClr val="A1232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17" autoAdjust="0"/>
    <p:restoredTop sz="94360" autoAdjust="0"/>
  </p:normalViewPr>
  <p:slideViewPr>
    <p:cSldViewPr snapToGrid="0">
      <p:cViewPr varScale="1">
        <p:scale>
          <a:sx n="81" d="100"/>
          <a:sy n="81" d="100"/>
        </p:scale>
        <p:origin x="193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ohft365-my.sharepoint.com/personal/jeremy_player_oxfordhealth_nhs_uk/Documents/Desktop/BOB%20report%20-%20Section%201%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hft365-my.sharepoint.com/personal/jeremy_player_oxfordhealth_nhs_uk/Documents/Desktop/BOB%20report%20-%20Section%201%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95385196481725"/>
          <c:y val="5.1536871282241478E-2"/>
          <c:w val="0.72602804358783635"/>
          <c:h val="0.62659652153748824"/>
        </c:manualLayout>
      </c:layout>
      <c:lineChart>
        <c:grouping val="standard"/>
        <c:varyColors val="0"/>
        <c:ser>
          <c:idx val="0"/>
          <c:order val="0"/>
          <c:tx>
            <c:strRef>
              <c:f>'CYP Neuro developmental Data'!$C$7</c:f>
              <c:strCache>
                <c:ptCount val="1"/>
                <c:pt idx="0">
                  <c:v>Total Referrals - still waiting</c:v>
                </c:pt>
              </c:strCache>
            </c:strRef>
          </c:tx>
          <c:spPr>
            <a:ln w="28575" cap="rnd">
              <a:solidFill>
                <a:srgbClr val="005EB8"/>
              </a:solidFill>
              <a:round/>
            </a:ln>
            <a:effectLst/>
          </c:spPr>
          <c:marker>
            <c:symbol val="none"/>
          </c:marker>
          <c:cat>
            <c:numRef>
              <c:f>'CYP Neuro developmental Data'!$D$6:$K$6</c:f>
              <c:numCache>
                <c:formatCode>General</c:formatCode>
                <c:ptCount val="8"/>
                <c:pt idx="0" formatCode="mmm\-yy">
                  <c:v>44378</c:v>
                </c:pt>
                <c:pt idx="2" formatCode="mmm\-yy">
                  <c:v>44440</c:v>
                </c:pt>
                <c:pt idx="4" formatCode="mmm\-yy">
                  <c:v>44501</c:v>
                </c:pt>
                <c:pt idx="6" formatCode="mmm\-yy">
                  <c:v>44562</c:v>
                </c:pt>
                <c:pt idx="7" formatCode="mmm\-yy">
                  <c:v>44593</c:v>
                </c:pt>
              </c:numCache>
            </c:numRef>
          </c:cat>
          <c:val>
            <c:numRef>
              <c:f>'CYP Neuro developmental Data'!$D$7:$K$7</c:f>
              <c:numCache>
                <c:formatCode>General</c:formatCode>
                <c:ptCount val="8"/>
                <c:pt idx="0" formatCode="#,##0">
                  <c:v>1638</c:v>
                </c:pt>
                <c:pt idx="2" formatCode="#,##0">
                  <c:v>1613</c:v>
                </c:pt>
                <c:pt idx="4" formatCode="#,##0">
                  <c:v>1946</c:v>
                </c:pt>
                <c:pt idx="6">
                  <c:v>2033</c:v>
                </c:pt>
                <c:pt idx="7" formatCode="#,##0">
                  <c:v>2134</c:v>
                </c:pt>
              </c:numCache>
            </c:numRef>
          </c:val>
          <c:smooth val="0"/>
          <c:extLst>
            <c:ext xmlns:c16="http://schemas.microsoft.com/office/drawing/2014/chart" uri="{C3380CC4-5D6E-409C-BE32-E72D297353CC}">
              <c16:uniqueId val="{00000000-3E43-44C8-AB0E-59171C46FE4D}"/>
            </c:ext>
          </c:extLst>
        </c:ser>
        <c:dLbls>
          <c:showLegendKey val="0"/>
          <c:showVal val="0"/>
          <c:showCatName val="0"/>
          <c:showSerName val="0"/>
          <c:showPercent val="0"/>
          <c:showBubbleSize val="0"/>
        </c:dLbls>
        <c:smooth val="0"/>
        <c:axId val="1100818000"/>
        <c:axId val="1100816336"/>
      </c:lineChart>
      <c:dateAx>
        <c:axId val="110081800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00816336"/>
        <c:crosses val="autoZero"/>
        <c:auto val="1"/>
        <c:lblOffset val="100"/>
        <c:baseTimeUnit val="months"/>
      </c:dateAx>
      <c:valAx>
        <c:axId val="11008163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GB"/>
                  <a:t>Patients Waiting (No.)</a:t>
                </a:r>
              </a:p>
            </c:rich>
          </c:tx>
          <c:layout>
            <c:manualLayout>
              <c:xMode val="edge"/>
              <c:yMode val="edge"/>
              <c:x val="2.7777777777777779E-3"/>
              <c:y val="0.1838695683872849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008180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97212911301915"/>
          <c:y val="5.1536871282241478E-2"/>
          <c:w val="0.72830973174833769"/>
          <c:h val="0.62646701657866877"/>
        </c:manualLayout>
      </c:layout>
      <c:lineChart>
        <c:grouping val="standard"/>
        <c:varyColors val="0"/>
        <c:ser>
          <c:idx val="0"/>
          <c:order val="0"/>
          <c:tx>
            <c:strRef>
              <c:f>'CYP Neuro developmental Data'!$C$17</c:f>
              <c:strCache>
                <c:ptCount val="1"/>
                <c:pt idx="0">
                  <c:v>Total Referrals - still waiting</c:v>
                </c:pt>
              </c:strCache>
            </c:strRef>
          </c:tx>
          <c:spPr>
            <a:ln w="28575" cap="rnd">
              <a:solidFill>
                <a:srgbClr val="005EB8"/>
              </a:solidFill>
              <a:round/>
            </a:ln>
            <a:effectLst/>
          </c:spPr>
          <c:marker>
            <c:symbol val="none"/>
          </c:marker>
          <c:cat>
            <c:numRef>
              <c:f>'CYP Neuro developmental Data'!$D$16:$K$16</c:f>
              <c:numCache>
                <c:formatCode>General</c:formatCode>
                <c:ptCount val="8"/>
                <c:pt idx="0" formatCode="mmm\-yy">
                  <c:v>44378</c:v>
                </c:pt>
                <c:pt idx="2" formatCode="mmm\-yy">
                  <c:v>44440</c:v>
                </c:pt>
                <c:pt idx="4" formatCode="mmm\-yy">
                  <c:v>44501</c:v>
                </c:pt>
                <c:pt idx="6" formatCode="mmm\-yy">
                  <c:v>44562</c:v>
                </c:pt>
                <c:pt idx="7" formatCode="mmm\-yy">
                  <c:v>44593</c:v>
                </c:pt>
              </c:numCache>
            </c:numRef>
          </c:cat>
          <c:val>
            <c:numRef>
              <c:f>'CYP Neuro developmental Data'!$D$17:$K$17</c:f>
              <c:numCache>
                <c:formatCode>General</c:formatCode>
                <c:ptCount val="8"/>
                <c:pt idx="0" formatCode="#,##0">
                  <c:v>1708</c:v>
                </c:pt>
                <c:pt idx="2" formatCode="#,##0">
                  <c:v>1896</c:v>
                </c:pt>
                <c:pt idx="4" formatCode="#,##0">
                  <c:v>1991</c:v>
                </c:pt>
                <c:pt idx="6" formatCode="#,##0">
                  <c:v>2103</c:v>
                </c:pt>
                <c:pt idx="7" formatCode="#,##0">
                  <c:v>2090</c:v>
                </c:pt>
              </c:numCache>
            </c:numRef>
          </c:val>
          <c:smooth val="0"/>
          <c:extLst>
            <c:ext xmlns:c16="http://schemas.microsoft.com/office/drawing/2014/chart" uri="{C3380CC4-5D6E-409C-BE32-E72D297353CC}">
              <c16:uniqueId val="{00000000-6CED-4335-9912-F4BBA4649969}"/>
            </c:ext>
          </c:extLst>
        </c:ser>
        <c:dLbls>
          <c:showLegendKey val="0"/>
          <c:showVal val="0"/>
          <c:showCatName val="0"/>
          <c:showSerName val="0"/>
          <c:showPercent val="0"/>
          <c:showBubbleSize val="0"/>
        </c:dLbls>
        <c:smooth val="0"/>
        <c:axId val="1222327328"/>
        <c:axId val="1222328160"/>
      </c:lineChart>
      <c:dateAx>
        <c:axId val="12223273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222328160"/>
        <c:crosses val="autoZero"/>
        <c:auto val="1"/>
        <c:lblOffset val="100"/>
        <c:baseTimeUnit val="months"/>
      </c:dateAx>
      <c:valAx>
        <c:axId val="12223281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GB"/>
                  <a:t>Patients</a:t>
                </a:r>
                <a:r>
                  <a:rPr lang="en-GB" baseline="0"/>
                  <a:t> Watiing (No.)</a:t>
                </a:r>
                <a:endParaRPr lang="en-GB"/>
              </a:p>
            </c:rich>
          </c:tx>
          <c:layout>
            <c:manualLayout>
              <c:xMode val="edge"/>
              <c:yMode val="edge"/>
              <c:x val="2.7777777777777779E-3"/>
              <c:y val="0.1661847477398658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2223273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6FDD60-3626-4725-B7A3-A0B3857E024E}" type="datetimeFigureOut">
              <a:rPr lang="en-GB" smtClean="0"/>
              <a:pPr/>
              <a:t>23/03/2022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98978-EC84-48D0-8693-0764FA5B8BA3}" type="slidenum">
              <a:rPr lang="en-GB" smtClean="0"/>
              <a:pPr/>
              <a:t>‹#›</a:t>
            </a:fld>
            <a:endParaRPr lang="en-GB"/>
          </a:p>
        </p:txBody>
      </p:sp>
    </p:spTree>
    <p:extLst>
      <p:ext uri="{BB962C8B-B14F-4D97-AF65-F5344CB8AC3E}">
        <p14:creationId xmlns:p14="http://schemas.microsoft.com/office/powerpoint/2010/main" val="371141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7</a:t>
            </a:fld>
            <a:endParaRPr lang="en-GB"/>
          </a:p>
        </p:txBody>
      </p:sp>
    </p:spTree>
    <p:extLst>
      <p:ext uri="{BB962C8B-B14F-4D97-AF65-F5344CB8AC3E}">
        <p14:creationId xmlns:p14="http://schemas.microsoft.com/office/powerpoint/2010/main" val="397295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18</a:t>
            </a:fld>
            <a:endParaRPr lang="en-GB"/>
          </a:p>
        </p:txBody>
      </p:sp>
    </p:spTree>
    <p:extLst>
      <p:ext uri="{BB962C8B-B14F-4D97-AF65-F5344CB8AC3E}">
        <p14:creationId xmlns:p14="http://schemas.microsoft.com/office/powerpoint/2010/main" val="380281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19</a:t>
            </a:fld>
            <a:endParaRPr lang="en-GB"/>
          </a:p>
        </p:txBody>
      </p:sp>
    </p:spTree>
    <p:extLst>
      <p:ext uri="{BB962C8B-B14F-4D97-AF65-F5344CB8AC3E}">
        <p14:creationId xmlns:p14="http://schemas.microsoft.com/office/powerpoint/2010/main" val="3351500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20</a:t>
            </a:fld>
            <a:endParaRPr lang="en-GB"/>
          </a:p>
        </p:txBody>
      </p:sp>
    </p:spTree>
    <p:extLst>
      <p:ext uri="{BB962C8B-B14F-4D97-AF65-F5344CB8AC3E}">
        <p14:creationId xmlns:p14="http://schemas.microsoft.com/office/powerpoint/2010/main" val="2157467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21</a:t>
            </a:fld>
            <a:endParaRPr lang="en-GB"/>
          </a:p>
        </p:txBody>
      </p:sp>
    </p:spTree>
    <p:extLst>
      <p:ext uri="{BB962C8B-B14F-4D97-AF65-F5344CB8AC3E}">
        <p14:creationId xmlns:p14="http://schemas.microsoft.com/office/powerpoint/2010/main" val="1228347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22</a:t>
            </a:fld>
            <a:endParaRPr lang="en-GB"/>
          </a:p>
        </p:txBody>
      </p:sp>
    </p:spTree>
    <p:extLst>
      <p:ext uri="{BB962C8B-B14F-4D97-AF65-F5344CB8AC3E}">
        <p14:creationId xmlns:p14="http://schemas.microsoft.com/office/powerpoint/2010/main" val="131287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23</a:t>
            </a:fld>
            <a:endParaRPr lang="en-GB"/>
          </a:p>
        </p:txBody>
      </p:sp>
    </p:spTree>
    <p:extLst>
      <p:ext uri="{BB962C8B-B14F-4D97-AF65-F5344CB8AC3E}">
        <p14:creationId xmlns:p14="http://schemas.microsoft.com/office/powerpoint/2010/main" val="1942589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24</a:t>
            </a:fld>
            <a:endParaRPr lang="en-GB"/>
          </a:p>
        </p:txBody>
      </p:sp>
    </p:spTree>
    <p:extLst>
      <p:ext uri="{BB962C8B-B14F-4D97-AF65-F5344CB8AC3E}">
        <p14:creationId xmlns:p14="http://schemas.microsoft.com/office/powerpoint/2010/main" val="2319631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25</a:t>
            </a:fld>
            <a:endParaRPr lang="en-GB"/>
          </a:p>
        </p:txBody>
      </p:sp>
    </p:spTree>
    <p:extLst>
      <p:ext uri="{BB962C8B-B14F-4D97-AF65-F5344CB8AC3E}">
        <p14:creationId xmlns:p14="http://schemas.microsoft.com/office/powerpoint/2010/main" val="255493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26</a:t>
            </a:fld>
            <a:endParaRPr lang="en-GB"/>
          </a:p>
        </p:txBody>
      </p:sp>
    </p:spTree>
    <p:extLst>
      <p:ext uri="{BB962C8B-B14F-4D97-AF65-F5344CB8AC3E}">
        <p14:creationId xmlns:p14="http://schemas.microsoft.com/office/powerpoint/2010/main" val="2562935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27</a:t>
            </a:fld>
            <a:endParaRPr lang="en-GB"/>
          </a:p>
        </p:txBody>
      </p:sp>
    </p:spTree>
    <p:extLst>
      <p:ext uri="{BB962C8B-B14F-4D97-AF65-F5344CB8AC3E}">
        <p14:creationId xmlns:p14="http://schemas.microsoft.com/office/powerpoint/2010/main" val="263364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8</a:t>
            </a:fld>
            <a:endParaRPr lang="en-GB"/>
          </a:p>
        </p:txBody>
      </p:sp>
    </p:spTree>
    <p:extLst>
      <p:ext uri="{BB962C8B-B14F-4D97-AF65-F5344CB8AC3E}">
        <p14:creationId xmlns:p14="http://schemas.microsoft.com/office/powerpoint/2010/main" val="1228927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28</a:t>
            </a:fld>
            <a:endParaRPr lang="en-GB"/>
          </a:p>
        </p:txBody>
      </p:sp>
    </p:spTree>
    <p:extLst>
      <p:ext uri="{BB962C8B-B14F-4D97-AF65-F5344CB8AC3E}">
        <p14:creationId xmlns:p14="http://schemas.microsoft.com/office/powerpoint/2010/main" val="134761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29</a:t>
            </a:fld>
            <a:endParaRPr lang="en-GB"/>
          </a:p>
        </p:txBody>
      </p:sp>
    </p:spTree>
    <p:extLst>
      <p:ext uri="{BB962C8B-B14F-4D97-AF65-F5344CB8AC3E}">
        <p14:creationId xmlns:p14="http://schemas.microsoft.com/office/powerpoint/2010/main" val="4288935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30</a:t>
            </a:fld>
            <a:endParaRPr lang="en-GB"/>
          </a:p>
        </p:txBody>
      </p:sp>
    </p:spTree>
    <p:extLst>
      <p:ext uri="{BB962C8B-B14F-4D97-AF65-F5344CB8AC3E}">
        <p14:creationId xmlns:p14="http://schemas.microsoft.com/office/powerpoint/2010/main" val="496524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31</a:t>
            </a:fld>
            <a:endParaRPr lang="en-GB"/>
          </a:p>
        </p:txBody>
      </p:sp>
    </p:spTree>
    <p:extLst>
      <p:ext uri="{BB962C8B-B14F-4D97-AF65-F5344CB8AC3E}">
        <p14:creationId xmlns:p14="http://schemas.microsoft.com/office/powerpoint/2010/main" val="391092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32</a:t>
            </a:fld>
            <a:endParaRPr lang="en-GB"/>
          </a:p>
        </p:txBody>
      </p:sp>
    </p:spTree>
    <p:extLst>
      <p:ext uri="{BB962C8B-B14F-4D97-AF65-F5344CB8AC3E}">
        <p14:creationId xmlns:p14="http://schemas.microsoft.com/office/powerpoint/2010/main" val="543633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33</a:t>
            </a:fld>
            <a:endParaRPr lang="en-GB"/>
          </a:p>
        </p:txBody>
      </p:sp>
    </p:spTree>
    <p:extLst>
      <p:ext uri="{BB962C8B-B14F-4D97-AF65-F5344CB8AC3E}">
        <p14:creationId xmlns:p14="http://schemas.microsoft.com/office/powerpoint/2010/main" val="3144568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34</a:t>
            </a:fld>
            <a:endParaRPr lang="en-GB"/>
          </a:p>
        </p:txBody>
      </p:sp>
    </p:spTree>
    <p:extLst>
      <p:ext uri="{BB962C8B-B14F-4D97-AF65-F5344CB8AC3E}">
        <p14:creationId xmlns:p14="http://schemas.microsoft.com/office/powerpoint/2010/main" val="3477135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35</a:t>
            </a:fld>
            <a:endParaRPr lang="en-GB"/>
          </a:p>
        </p:txBody>
      </p:sp>
    </p:spTree>
    <p:extLst>
      <p:ext uri="{BB962C8B-B14F-4D97-AF65-F5344CB8AC3E}">
        <p14:creationId xmlns:p14="http://schemas.microsoft.com/office/powerpoint/2010/main" val="3739080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36</a:t>
            </a:fld>
            <a:endParaRPr lang="en-GB"/>
          </a:p>
        </p:txBody>
      </p:sp>
    </p:spTree>
    <p:extLst>
      <p:ext uri="{BB962C8B-B14F-4D97-AF65-F5344CB8AC3E}">
        <p14:creationId xmlns:p14="http://schemas.microsoft.com/office/powerpoint/2010/main" val="1115611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37</a:t>
            </a:fld>
            <a:endParaRPr lang="en-GB"/>
          </a:p>
        </p:txBody>
      </p:sp>
    </p:spTree>
    <p:extLst>
      <p:ext uri="{BB962C8B-B14F-4D97-AF65-F5344CB8AC3E}">
        <p14:creationId xmlns:p14="http://schemas.microsoft.com/office/powerpoint/2010/main" val="290910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9</a:t>
            </a:fld>
            <a:endParaRPr lang="en-GB"/>
          </a:p>
        </p:txBody>
      </p:sp>
    </p:spTree>
    <p:extLst>
      <p:ext uri="{BB962C8B-B14F-4D97-AF65-F5344CB8AC3E}">
        <p14:creationId xmlns:p14="http://schemas.microsoft.com/office/powerpoint/2010/main" val="108025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11</a:t>
            </a:fld>
            <a:endParaRPr lang="en-GB"/>
          </a:p>
        </p:txBody>
      </p:sp>
    </p:spTree>
    <p:extLst>
      <p:ext uri="{BB962C8B-B14F-4D97-AF65-F5344CB8AC3E}">
        <p14:creationId xmlns:p14="http://schemas.microsoft.com/office/powerpoint/2010/main" val="40117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12</a:t>
            </a:fld>
            <a:endParaRPr lang="en-GB"/>
          </a:p>
        </p:txBody>
      </p:sp>
    </p:spTree>
    <p:extLst>
      <p:ext uri="{BB962C8B-B14F-4D97-AF65-F5344CB8AC3E}">
        <p14:creationId xmlns:p14="http://schemas.microsoft.com/office/powerpoint/2010/main" val="232652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13</a:t>
            </a:fld>
            <a:endParaRPr lang="en-GB"/>
          </a:p>
        </p:txBody>
      </p:sp>
    </p:spTree>
    <p:extLst>
      <p:ext uri="{BB962C8B-B14F-4D97-AF65-F5344CB8AC3E}">
        <p14:creationId xmlns:p14="http://schemas.microsoft.com/office/powerpoint/2010/main" val="261249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14</a:t>
            </a:fld>
            <a:endParaRPr lang="en-GB"/>
          </a:p>
        </p:txBody>
      </p:sp>
    </p:spTree>
    <p:extLst>
      <p:ext uri="{BB962C8B-B14F-4D97-AF65-F5344CB8AC3E}">
        <p14:creationId xmlns:p14="http://schemas.microsoft.com/office/powerpoint/2010/main" val="369798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15</a:t>
            </a:fld>
            <a:endParaRPr lang="en-GB"/>
          </a:p>
        </p:txBody>
      </p:sp>
    </p:spTree>
    <p:extLst>
      <p:ext uri="{BB962C8B-B14F-4D97-AF65-F5344CB8AC3E}">
        <p14:creationId xmlns:p14="http://schemas.microsoft.com/office/powerpoint/2010/main" val="2003729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17</a:t>
            </a:fld>
            <a:endParaRPr lang="en-GB"/>
          </a:p>
        </p:txBody>
      </p:sp>
    </p:spTree>
    <p:extLst>
      <p:ext uri="{BB962C8B-B14F-4D97-AF65-F5344CB8AC3E}">
        <p14:creationId xmlns:p14="http://schemas.microsoft.com/office/powerpoint/2010/main" val="3291929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755576" y="4077072"/>
            <a:ext cx="6400800" cy="1296144"/>
          </a:xfrm>
        </p:spPr>
        <p:txBody>
          <a:bodyPr/>
          <a:lstStyle>
            <a:lvl1pPr marL="0" indent="0" algn="l">
              <a:buNone/>
              <a:defRPr>
                <a:solidFill>
                  <a:srgbClr val="003B6F"/>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5"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6" name="Slide Number Placeholder 5"/>
          <p:cNvSpPr>
            <a:spLocks noGrp="1"/>
          </p:cNvSpPr>
          <p:nvPr>
            <p:ph type="sldNum" sz="quarter" idx="12"/>
          </p:nvPr>
        </p:nvSpPr>
        <p:spPr>
          <a:xfrm>
            <a:off x="7740472" y="5697280"/>
            <a:ext cx="1080000" cy="252000"/>
          </a:xfrm>
          <a:prstGeom prst="rect">
            <a:avLst/>
          </a:prstGeo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556792"/>
            <a:ext cx="8229600" cy="4104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8"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9"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640"/>
            <a:ext cx="2057400" cy="547260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88640"/>
            <a:ext cx="6019800" cy="54726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8"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9"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lvl1pPr>
              <a:defRPr/>
            </a:lvl1pPr>
          </a:lstStyle>
          <a:p>
            <a:fld id="{C6D190D8-2B40-9E48-A8B7-DABEEB415F7B}" type="slidenum">
              <a:rPr lang="en-GB"/>
              <a:pPr/>
              <a:t>‹#›</a:t>
            </a:fld>
            <a:endParaRPr lang="en-GB"/>
          </a:p>
        </p:txBody>
      </p:sp>
      <p:sp>
        <p:nvSpPr>
          <p:cNvPr id="8" name="Title 1"/>
          <p:cNvSpPr>
            <a:spLocks noGrp="1"/>
          </p:cNvSpPr>
          <p:nvPr>
            <p:ph type="title"/>
          </p:nvPr>
        </p:nvSpPr>
        <p:spPr>
          <a:xfrm>
            <a:off x="385763" y="1700808"/>
            <a:ext cx="8229600" cy="2232248"/>
          </a:xfrm>
        </p:spPr>
        <p:txBody>
          <a:bodyPr/>
          <a:lstStyle>
            <a:lvl1pPr algn="ctr">
              <a:defRPr/>
            </a:lvl1pPr>
          </a:lstStyle>
          <a:p>
            <a:r>
              <a:rPr lang="en-US"/>
              <a:t>Click to edit Master title style</a:t>
            </a:r>
            <a:endParaRPr lang="en-GB"/>
          </a:p>
        </p:txBody>
      </p:sp>
      <p:pic>
        <p:nvPicPr>
          <p:cNvPr id="2" name="Picture 1" descr="Power-point-bgnd-Title-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831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484784"/>
            <a:ext cx="8229600" cy="4104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8"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9" name="Slide Number Placeholder 5"/>
          <p:cNvSpPr>
            <a:spLocks noGrp="1"/>
          </p:cNvSpPr>
          <p:nvPr>
            <p:ph type="sldNum" sz="quarter" idx="12"/>
          </p:nvPr>
        </p:nvSpPr>
        <p:spPr>
          <a:xfrm>
            <a:off x="7740472" y="5697280"/>
            <a:ext cx="1080000" cy="252000"/>
          </a:xfrm>
        </p:spPr>
        <p:txBody>
          <a:bodyPr bIns="0" anchor="t" anchorCtr="0"/>
          <a:lstStyle>
            <a:lvl1pPr>
              <a:defRPr sz="1400">
                <a:solidFill>
                  <a:srgbClr val="003B6F"/>
                </a:solidFill>
                <a:latin typeface="Segoe UI" pitchFamily="34" charset="0"/>
                <a:ea typeface="Segoe UI" pitchFamily="34" charset="0"/>
                <a:cs typeface="Segoe UI" pitchFamily="34" charset="0"/>
              </a:defRPr>
            </a:lvl1pPr>
          </a:lstStyle>
          <a:p>
            <a:pPr algn="r"/>
            <a:fld id="{7D25DE80-30C0-4CD1-8796-223F4303B188}" type="slidenum">
              <a:rPr lang="en-GB" smtClean="0"/>
              <a:pPr algn="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633043"/>
            <a:ext cx="7772400" cy="1362075"/>
          </a:xfrm>
        </p:spPr>
        <p:txBody>
          <a:bodyPr anchor="t"/>
          <a:lstStyle>
            <a:lvl1pPr algn="l">
              <a:defRPr sz="4000" b="0" cap="none"/>
            </a:lvl1pPr>
          </a:lstStyle>
          <a:p>
            <a:r>
              <a:rPr lang="en-US"/>
              <a:t>Click To Edit Master Title Style</a:t>
            </a:r>
            <a:endParaRPr lang="en-GB"/>
          </a:p>
        </p:txBody>
      </p:sp>
      <p:sp>
        <p:nvSpPr>
          <p:cNvPr id="3" name="Text Placeholder 2"/>
          <p:cNvSpPr>
            <a:spLocks noGrp="1"/>
          </p:cNvSpPr>
          <p:nvPr>
            <p:ph type="body" idx="1"/>
          </p:nvPr>
        </p:nvSpPr>
        <p:spPr>
          <a:xfrm>
            <a:off x="722313" y="213285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23528" y="5715511"/>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8" name="Footer Placeholder 4"/>
          <p:cNvSpPr>
            <a:spLocks noGrp="1"/>
          </p:cNvSpPr>
          <p:nvPr>
            <p:ph type="ftr" sz="quarter" idx="11"/>
          </p:nvPr>
        </p:nvSpPr>
        <p:spPr>
          <a:xfrm>
            <a:off x="2051720" y="5715511"/>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9" name="Slide Number Placeholder 5"/>
          <p:cNvSpPr>
            <a:spLocks noGrp="1"/>
          </p:cNvSpPr>
          <p:nvPr>
            <p:ph type="sldNum" sz="quarter" idx="12"/>
          </p:nvPr>
        </p:nvSpPr>
        <p:spPr>
          <a:xfrm>
            <a:off x="7740472" y="5715511"/>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12776"/>
            <a:ext cx="4038600" cy="4237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12776"/>
            <a:ext cx="4038600" cy="4237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9"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10"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41277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0848"/>
            <a:ext cx="4040188" cy="36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41277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60848"/>
            <a:ext cx="4041775" cy="36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11"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12"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7"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8"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6"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7"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88640"/>
            <a:ext cx="5111750" cy="5400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12776"/>
            <a:ext cx="3008313" cy="4176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9"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10"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93096"/>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88640"/>
            <a:ext cx="5486400" cy="40324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85638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9"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10"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27781"/>
            <a:ext cx="8229600" cy="115212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67544" y="1523925"/>
            <a:ext cx="8229600" cy="3777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3657" y="0"/>
            <a:ext cx="251520" cy="595788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5958000"/>
            <a:ext cx="9144000" cy="9000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51520" y="5961186"/>
            <a:ext cx="8640000" cy="88119"/>
          </a:xfrm>
          <a:prstGeom prst="rect">
            <a:avLst/>
          </a:prstGeom>
          <a:solidFill>
            <a:srgbClr val="002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51520" y="0"/>
            <a:ext cx="8640000" cy="900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888020" y="1336"/>
            <a:ext cx="251520" cy="595788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51520" y="6309900"/>
            <a:ext cx="2808312" cy="215444"/>
          </a:xfrm>
          <a:prstGeom prst="rect">
            <a:avLst/>
          </a:prstGeom>
          <a:noFill/>
        </p:spPr>
        <p:txBody>
          <a:bodyPr wrap="square" lIns="0" tIns="0" rIns="0" bIns="0" rtlCol="0">
            <a:spAutoFit/>
          </a:bodyPr>
          <a:lstStyle/>
          <a:p>
            <a:r>
              <a:rPr lang="en-GB" sz="1400">
                <a:solidFill>
                  <a:schemeClr val="bg1"/>
                </a:solidFill>
                <a:latin typeface="Segoe UI Light" pitchFamily="34" charset="0"/>
              </a:rPr>
              <a:t>Caring, safe and excellent</a:t>
            </a:r>
          </a:p>
        </p:txBody>
      </p:sp>
      <p:sp>
        <p:nvSpPr>
          <p:cNvPr id="15" name="Date Placeholder 3"/>
          <p:cNvSpPr>
            <a:spLocks noGrp="1"/>
          </p:cNvSpPr>
          <p:nvPr>
            <p:ph type="dt" sz="half" idx="2"/>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16" name="Footer Placeholder 4"/>
          <p:cNvSpPr>
            <a:spLocks noGrp="1"/>
          </p:cNvSpPr>
          <p:nvPr>
            <p:ph type="ftr" sz="quarter" idx="3"/>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17" name="Slide Number Placeholder 5"/>
          <p:cNvSpPr>
            <a:spLocks noGrp="1"/>
          </p:cNvSpPr>
          <p:nvPr>
            <p:ph type="sldNum" sz="quarter" idx="4"/>
          </p:nvPr>
        </p:nvSpPr>
        <p:spPr>
          <a:xfrm>
            <a:off x="7740472" y="5697280"/>
            <a:ext cx="1080000" cy="252000"/>
          </a:xfrm>
          <a:prstGeom prst="rect">
            <a:avLst/>
          </a:prstGeom>
        </p:spPr>
        <p:txBody>
          <a:bodyPr bIns="0" anchor="t" anchorCtr="0"/>
          <a:lstStyle>
            <a:lvl1pPr>
              <a:defRPr sz="1400">
                <a:solidFill>
                  <a:srgbClr val="003B6F"/>
                </a:solidFill>
                <a:latin typeface="Segoe UI" pitchFamily="34" charset="0"/>
                <a:ea typeface="Segoe UI" pitchFamily="34" charset="0"/>
                <a:cs typeface="Segoe UI" pitchFamily="34" charset="0"/>
              </a:defRPr>
            </a:lvl1pPr>
          </a:lstStyle>
          <a:p>
            <a:pPr algn="r"/>
            <a:fld id="{7D25DE80-30C0-4CD1-8796-223F4303B188}" type="slidenum">
              <a:rPr lang="en-GB" smtClean="0"/>
              <a:pPr algn="r"/>
              <a:t>‹#›</a:t>
            </a:fld>
            <a:endParaRPr lang="en-GB"/>
          </a:p>
        </p:txBody>
      </p:sp>
      <p:pic>
        <p:nvPicPr>
          <p:cNvPr id="18" name="Picture 17" descr="powerpointlogo.jpg"/>
          <p:cNvPicPr>
            <a:picLocks noChangeAspect="1"/>
          </p:cNvPicPr>
          <p:nvPr/>
        </p:nvPicPr>
        <p:blipFill>
          <a:blip r:embed="rId14" cstate="print"/>
          <a:stretch>
            <a:fillRect/>
          </a:stretch>
        </p:blipFill>
        <p:spPr>
          <a:xfrm>
            <a:off x="7011079" y="6237312"/>
            <a:ext cx="1881401" cy="3861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4400" kern="1200">
          <a:solidFill>
            <a:srgbClr val="003B6F"/>
          </a:solidFill>
          <a:latin typeface="Segoe UI Ligh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3B6F"/>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rgbClr val="003B6F"/>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rgbClr val="003B6F"/>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rgbClr val="003B6F"/>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rgbClr val="003B6F"/>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jpe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png"/><Relationship Id="rId1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jpe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7.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png"/><Relationship Id="rId14" Type="http://schemas.openxmlformats.org/officeDocument/2006/relationships/image" Target="../media/image64.pn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53.jpeg"/><Relationship Id="rId7"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3.png"/><Relationship Id="rId7" Type="http://schemas.openxmlformats.org/officeDocument/2006/relationships/image" Target="../media/image8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84.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7.png"/><Relationship Id="rId7" Type="http://schemas.openxmlformats.org/officeDocument/2006/relationships/image" Target="../media/image8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88.png"/><Relationship Id="rId4" Type="http://schemas.openxmlformats.org/officeDocument/2006/relationships/image" Target="../media/image10.jpeg"/><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22.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02.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08.pn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6.png"/><Relationship Id="rId7"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7.jpeg"/><Relationship Id="rId4" Type="http://schemas.openxmlformats.org/officeDocument/2006/relationships/image" Target="../media/image117.png"/></Relationships>
</file>

<file path=ppt/slides/_rels/slide2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2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25.png"/></Relationships>
</file>

<file path=ppt/slides/_rels/slide3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0.jpeg"/><Relationship Id="rId7" Type="http://schemas.openxmlformats.org/officeDocument/2006/relationships/image" Target="../media/image1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0.png"/><Relationship Id="rId7" Type="http://schemas.openxmlformats.org/officeDocument/2006/relationships/image" Target="../media/image1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34.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5.png"/><Relationship Id="rId7" Type="http://schemas.openxmlformats.org/officeDocument/2006/relationships/image" Target="../media/image13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37.png"/><Relationship Id="rId4" Type="http://schemas.openxmlformats.org/officeDocument/2006/relationships/image" Target="../media/image136.png"/><Relationship Id="rId9"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41.pn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7.jpeg"/><Relationship Id="rId4" Type="http://schemas.openxmlformats.org/officeDocument/2006/relationships/image" Target="../media/image142.png"/></Relationships>
</file>

<file path=ppt/slides/_rels/slide3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7.jpe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1.xml"/><Relationship Id="rId5" Type="http://schemas.openxmlformats.org/officeDocument/2006/relationships/image" Target="../media/image155.png"/><Relationship Id="rId4" Type="http://schemas.openxmlformats.org/officeDocument/2006/relationships/image" Target="../media/image154.png"/></Relationships>
</file>

<file path=ppt/slides/_rels/slide4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44.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1.xml"/><Relationship Id="rId5" Type="http://schemas.openxmlformats.org/officeDocument/2006/relationships/image" Target="../media/image166.png"/><Relationship Id="rId4" Type="http://schemas.openxmlformats.org/officeDocument/2006/relationships/image" Target="../media/image16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package" Target="../embeddings/Microsoft_Excel_Worksheet1.xlsx"/><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package" Target="../embeddings/Microsoft_Excel_Worksheet2.xlsx"/><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image" Target="../media/image172.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image" Target="../media/image174.png"/><Relationship Id="rId1" Type="http://schemas.openxmlformats.org/officeDocument/2006/relationships/slideLayout" Target="../slideLayouts/slideLayout1.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s>
</file>

<file path=ppt/slides/_rels/slide6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1.xml"/><Relationship Id="rId4" Type="http://schemas.openxmlformats.org/officeDocument/2006/relationships/image" Target="../media/image182.png"/></Relationships>
</file>

<file path=ppt/slides/_rels/slide6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1.xml"/><Relationship Id="rId4" Type="http://schemas.openxmlformats.org/officeDocument/2006/relationships/image" Target="../media/image185.png"/></Relationships>
</file>

<file path=ppt/slides/_rels/slide64.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1.xml"/><Relationship Id="rId4" Type="http://schemas.openxmlformats.org/officeDocument/2006/relationships/image" Target="../media/image188.png"/></Relationships>
</file>

<file path=ppt/slides/_rels/slide6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1.xml"/><Relationship Id="rId4" Type="http://schemas.openxmlformats.org/officeDocument/2006/relationships/image" Target="../media/image191.png"/></Relationships>
</file>

<file path=ppt/slides/_rels/slide66.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1.xml"/><Relationship Id="rId4" Type="http://schemas.openxmlformats.org/officeDocument/2006/relationships/image" Target="../media/image194.png"/></Relationships>
</file>

<file path=ppt/slides/_rels/slide67.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1.xml"/><Relationship Id="rId4" Type="http://schemas.openxmlformats.org/officeDocument/2006/relationships/image" Target="../media/image197.png"/></Relationships>
</file>

<file path=ppt/slides/_rels/slide68.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1.xml"/><Relationship Id="rId4" Type="http://schemas.openxmlformats.org/officeDocument/2006/relationships/image" Target="../media/image200.png"/></Relationships>
</file>

<file path=ppt/slides/_rels/slide69.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1.xml"/><Relationship Id="rId4" Type="http://schemas.openxmlformats.org/officeDocument/2006/relationships/image" Target="../media/image203.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9.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1.xml"/><Relationship Id="rId4" Type="http://schemas.openxmlformats.org/officeDocument/2006/relationships/image" Target="../media/image206.png"/></Relationships>
</file>

<file path=ppt/slides/_rels/slide71.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1.xml"/><Relationship Id="rId4" Type="http://schemas.openxmlformats.org/officeDocument/2006/relationships/image" Target="../media/image209.png"/></Relationships>
</file>

<file path=ppt/slides/_rels/slide7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10.em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1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9.jpe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9.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45586" y="107205"/>
            <a:ext cx="5184576" cy="58326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5" name="Text Box 731">
            <a:extLst>
              <a:ext uri="{FF2B5EF4-FFF2-40B4-BE49-F238E27FC236}">
                <a16:creationId xmlns:a16="http://schemas.microsoft.com/office/drawing/2014/main" id="{BC58F79C-3A44-46BD-B2D2-5138A0412969}"/>
              </a:ext>
            </a:extLst>
          </p:cNvPr>
          <p:cNvSpPr txBox="1">
            <a:spLocks/>
          </p:cNvSpPr>
          <p:nvPr/>
        </p:nvSpPr>
        <p:spPr>
          <a:xfrm>
            <a:off x="1079612" y="1436622"/>
            <a:ext cx="4716524" cy="17689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tabLst>
                <a:tab pos="9093835" algn="r"/>
              </a:tabLst>
            </a:pPr>
            <a:r>
              <a:rPr lang="en-GB" sz="2400" b="1" dirty="0">
                <a:solidFill>
                  <a:schemeClr val="bg1"/>
                </a:solidFill>
                <a:latin typeface="Arial" panose="020B0604020202020204" pitchFamily="34" charset="0"/>
                <a:ea typeface="Calibri" panose="020F0502020204030204" pitchFamily="34" charset="0"/>
                <a:cs typeface="Arial" panose="020B0604020202020204" pitchFamily="34" charset="0"/>
              </a:rPr>
              <a:t>Integrated Performance Report (IPR) - Supporting Report</a:t>
            </a:r>
          </a:p>
          <a:p>
            <a:pPr>
              <a:tabLst>
                <a:tab pos="9093835" algn="r"/>
              </a:tabLst>
            </a:pPr>
            <a:endParaRPr lang="en-GB"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9093835" algn="r"/>
              </a:tabLst>
            </a:pPr>
            <a:r>
              <a:rPr lang="en-GB" dirty="0">
                <a:solidFill>
                  <a:schemeClr val="bg1"/>
                </a:solidFill>
                <a:latin typeface="Arial"/>
                <a:ea typeface="Calibri" panose="020F0502020204030204" pitchFamily="34" charset="0"/>
                <a:cs typeface="Arial"/>
              </a:rPr>
              <a:t>COVID-19</a:t>
            </a:r>
          </a:p>
          <a:p>
            <a:pPr marL="342900" indent="-342900">
              <a:buFont typeface="Arial" panose="020B0604020202020204" pitchFamily="34" charset="0"/>
              <a:buChar char="•"/>
              <a:tabLst>
                <a:tab pos="9093835" algn="r"/>
              </a:tabLst>
            </a:pP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Patient Activity and Demand</a:t>
            </a:r>
          </a:p>
          <a:p>
            <a:pPr marL="342900" indent="-342900">
              <a:buFont typeface="Arial" panose="020B0604020202020204" pitchFamily="34" charset="0"/>
              <a:buChar char="•"/>
              <a:tabLst>
                <a:tab pos="9093835" algn="r"/>
              </a:tabLst>
            </a:pPr>
            <a:r>
              <a:rPr lang="en-GB" dirty="0">
                <a:solidFill>
                  <a:schemeClr val="bg1"/>
                </a:solidFill>
                <a:latin typeface="Arial"/>
                <a:ea typeface="Calibri" panose="020F0502020204030204" pitchFamily="34" charset="0"/>
                <a:cs typeface="Arial"/>
              </a:rPr>
              <a:t>Benchmarking – how we compare</a:t>
            </a:r>
            <a:endParaRPr lang="en-GB"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9093835" algn="r"/>
              </a:tabLst>
            </a:pPr>
            <a:r>
              <a:rPr lang="en-GB" dirty="0">
                <a:solidFill>
                  <a:schemeClr val="bg1"/>
                </a:solidFill>
                <a:latin typeface="Arial"/>
                <a:ea typeface="Calibri" panose="020F0502020204030204" pitchFamily="34" charset="0"/>
                <a:cs typeface="Arial"/>
              </a:rPr>
              <a:t>Waiting Times and Waiting Lists</a:t>
            </a:r>
          </a:p>
          <a:p>
            <a:pPr marL="342900" indent="-342900">
              <a:buFont typeface="Arial" panose="020B0604020202020204" pitchFamily="34" charset="0"/>
              <a:buChar char="•"/>
              <a:tabLst>
                <a:tab pos="9093835" algn="r"/>
              </a:tabLst>
            </a:pPr>
            <a:r>
              <a:rPr lang="en-GB" dirty="0">
                <a:solidFill>
                  <a:schemeClr val="bg1"/>
                </a:solidFill>
                <a:latin typeface="Arial"/>
                <a:ea typeface="Calibri" panose="020F0502020204030204" pitchFamily="34" charset="0"/>
                <a:cs typeface="Arial"/>
              </a:rPr>
              <a:t>Contractual KPI Performance </a:t>
            </a:r>
            <a:endParaRPr lang="en-GB" sz="1600" dirty="0">
              <a:solidFill>
                <a:schemeClr val="bg1"/>
              </a:solidFill>
              <a:latin typeface="Calibri"/>
              <a:ea typeface="Calibri" panose="020F0502020204030204" pitchFamily="34" charset="0"/>
              <a:cs typeface="Calibri"/>
            </a:endParaRPr>
          </a:p>
          <a:p>
            <a:pPr marL="342900" indent="-342900">
              <a:buFont typeface="Arial" panose="020B0604020202020204" pitchFamily="34" charset="0"/>
              <a:buChar char="•"/>
              <a:tabLst>
                <a:tab pos="9093835" algn="r"/>
              </a:tabLst>
            </a:pPr>
            <a:endParaRPr lang="en-GB" sz="2000" dirty="0">
              <a:solidFill>
                <a:schemeClr val="bg1"/>
              </a:solidFill>
              <a:latin typeface="Arial"/>
              <a:ea typeface="Calibri" panose="020F0502020204030204" pitchFamily="34" charset="0"/>
              <a:cs typeface="Arial"/>
            </a:endParaRPr>
          </a:p>
          <a:p>
            <a:pPr>
              <a:tabLst>
                <a:tab pos="9093835" algn="r"/>
              </a:tabLst>
            </a:pPr>
            <a:r>
              <a:rPr lang="en-GB" sz="2000" dirty="0">
                <a:solidFill>
                  <a:schemeClr val="bg1"/>
                </a:solidFill>
                <a:latin typeface="Arial" panose="020B0604020202020204" pitchFamily="34" charset="0"/>
                <a:ea typeface="Calibri" panose="020F0502020204030204" pitchFamily="34" charset="0"/>
                <a:cs typeface="Arial" panose="020B0604020202020204" pitchFamily="34" charset="0"/>
              </a:rPr>
              <a:t>Trust Board Meeting – March 2022</a:t>
            </a:r>
          </a:p>
          <a:p>
            <a:pPr>
              <a:tabLst>
                <a:tab pos="9093835" algn="r"/>
              </a:tabLst>
            </a:pPr>
            <a:r>
              <a:rPr lang="en-GB" sz="28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endParaRPr lang="en-GB"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F0EC2F69-F664-44D5-846C-3353FA573C6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273030" y="4119582"/>
            <a:ext cx="1227644" cy="1227644"/>
          </a:xfrm>
          <a:prstGeom prst="rect">
            <a:avLst/>
          </a:prstGeom>
        </p:spPr>
      </p:pic>
      <p:pic>
        <p:nvPicPr>
          <p:cNvPr id="12" name="Picture 11" descr="Icon&#10;&#10;Description automatically generated">
            <a:extLst>
              <a:ext uri="{FF2B5EF4-FFF2-40B4-BE49-F238E27FC236}">
                <a16:creationId xmlns:a16="http://schemas.microsoft.com/office/drawing/2014/main" id="{15B387B2-E372-4177-BE5C-E33759996F4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6429" l="3571" r="96875">
                        <a14:foregroundMark x1="40625" y1="19196" x2="86607" y2="33482"/>
                        <a14:foregroundMark x1="86607" y1="33482" x2="69643" y2="81250"/>
                        <a14:foregroundMark x1="69643" y1="81250" x2="20089" y2="72768"/>
                        <a14:foregroundMark x1="20089" y1="72768" x2="7589" y2="53571"/>
                        <a14:foregroundMark x1="10268" y1="41518" x2="20536" y2="16518"/>
                        <a14:foregroundMark x1="33482" y1="12946" x2="62054" y2="7143"/>
                        <a14:foregroundMark x1="65179" y1="9375" x2="89286" y2="23214"/>
                        <a14:foregroundMark x1="91964" y1="37946" x2="85268" y2="77232"/>
                        <a14:foregroundMark x1="75446" y1="82589" x2="24107" y2="77232"/>
                        <a14:foregroundMark x1="24107" y1="77232" x2="7589" y2="28571"/>
                        <a14:foregroundMark x1="7589" y1="28571" x2="50000" y2="0"/>
                        <a14:foregroundMark x1="50000" y1="0" x2="57589" y2="893"/>
                        <a14:foregroundMark x1="6250" y1="34375" x2="25000" y2="81696"/>
                        <a14:foregroundMark x1="25000" y1="81696" x2="30804" y2="89286"/>
                        <a14:foregroundMark x1="30804" y1="89286" x2="81250" y2="85714"/>
                        <a14:foregroundMark x1="81250" y1="85714" x2="86607" y2="83482"/>
                        <a14:foregroundMark x1="86607" y1="75000" x2="97321" y2="42411"/>
                        <a14:foregroundMark x1="4464" y1="41518" x2="19643" y2="82589"/>
                        <a14:foregroundMark x1="3571" y1="71429" x2="34375" y2="96429"/>
                        <a14:foregroundMark x1="34375" y1="96429" x2="77232" y2="92857"/>
                      </a14:backgroundRemoval>
                    </a14:imgEffect>
                  </a14:imgLayer>
                </a14:imgProps>
              </a:ext>
              <a:ext uri="{28A0092B-C50C-407E-A947-70E740481C1C}">
                <a14:useLocalDpi xmlns:a14="http://schemas.microsoft.com/office/drawing/2010/main" val="0"/>
              </a:ext>
            </a:extLst>
          </a:blip>
          <a:stretch>
            <a:fillRect/>
          </a:stretch>
        </p:blipFill>
        <p:spPr>
          <a:xfrm>
            <a:off x="7500674" y="4240495"/>
            <a:ext cx="985817" cy="985817"/>
          </a:xfrm>
          <a:prstGeom prst="rect">
            <a:avLst/>
          </a:prstGeom>
        </p:spPr>
      </p:pic>
    </p:spTree>
    <p:extLst>
      <p:ext uri="{BB962C8B-B14F-4D97-AF65-F5344CB8AC3E}">
        <p14:creationId xmlns:p14="http://schemas.microsoft.com/office/powerpoint/2010/main" val="17204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80588" y="74463"/>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060869" y="1238534"/>
            <a:ext cx="4590510" cy="366606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r>
              <a:rPr lang="en-GB" sz="1050" dirty="0">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a:p>
            <a:r>
              <a:rPr lang="en-GB"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Section 2b:</a:t>
            </a:r>
          </a:p>
          <a:p>
            <a:pPr>
              <a:lnSpc>
                <a:spcPct val="107000"/>
              </a:lnSpc>
              <a:spcAft>
                <a:spcPts val="800"/>
              </a:spcAft>
            </a:pPr>
            <a:r>
              <a:rPr lang="en-GB" sz="27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Inpatient</a:t>
            </a:r>
            <a:r>
              <a:rPr lang="en-GB" sz="2700" dirty="0">
                <a:solidFill>
                  <a:schemeClr val="bg1"/>
                </a:solidFill>
                <a:effectLst/>
                <a:latin typeface="Arial" panose="020B0604020202020204" pitchFamily="34" charset="0"/>
                <a:ea typeface="Calibri" panose="020F0502020204030204" pitchFamily="34" charset="0"/>
                <a:cs typeface="Arial" panose="020B0604020202020204" pitchFamily="34" charset="0"/>
              </a:rPr>
              <a:t> Patient Activity and Demand </a:t>
            </a:r>
            <a:endParaRPr lang="en-GB" sz="27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solidFill>
                  <a:schemeClr val="bg1"/>
                </a:solidFill>
                <a:latin typeface="Arial" panose="020B0604020202020204" pitchFamily="34" charset="0"/>
                <a:ea typeface="Calibri" panose="020F0502020204030204" pitchFamily="34" charset="0"/>
                <a:cs typeface="Arial" panose="020B0604020202020204" pitchFamily="34" charset="0"/>
              </a:rPr>
              <a:t>Inpatient admissions and length of stay </a:t>
            </a:r>
            <a:r>
              <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overview and noteworthy exceptions</a:t>
            </a:r>
            <a:endPar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GB"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1400" b="1" dirty="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en-GB" sz="1400" dirty="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en-GB"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679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24645"/>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Patient Activity and Demand Overview: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Inpatient </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admissions and length of stay (LOS)</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nvGraphicFramePr>
        <p:xfrm>
          <a:off x="272334" y="484685"/>
          <a:ext cx="8620430" cy="5249481"/>
        </p:xfrm>
        <a:graphic>
          <a:graphicData uri="http://schemas.openxmlformats.org/drawingml/2006/table">
            <a:tbl>
              <a:tblPr firstRow="1" bandRow="1">
                <a:tableStyleId>{7DF18680-E054-41AD-8BC1-D1AEF772440D}</a:tableStyleId>
              </a:tblPr>
              <a:tblGrid>
                <a:gridCol w="872885">
                  <a:extLst>
                    <a:ext uri="{9D8B030D-6E8A-4147-A177-3AD203B41FA5}">
                      <a16:colId xmlns:a16="http://schemas.microsoft.com/office/drawing/2014/main" val="978586781"/>
                    </a:ext>
                  </a:extLst>
                </a:gridCol>
                <a:gridCol w="1470788">
                  <a:extLst>
                    <a:ext uri="{9D8B030D-6E8A-4147-A177-3AD203B41FA5}">
                      <a16:colId xmlns:a16="http://schemas.microsoft.com/office/drawing/2014/main" val="1797118576"/>
                    </a:ext>
                  </a:extLst>
                </a:gridCol>
                <a:gridCol w="499029">
                  <a:extLst>
                    <a:ext uri="{9D8B030D-6E8A-4147-A177-3AD203B41FA5}">
                      <a16:colId xmlns:a16="http://schemas.microsoft.com/office/drawing/2014/main" val="1284646355"/>
                    </a:ext>
                  </a:extLst>
                </a:gridCol>
                <a:gridCol w="511866">
                  <a:extLst>
                    <a:ext uri="{9D8B030D-6E8A-4147-A177-3AD203B41FA5}">
                      <a16:colId xmlns:a16="http://schemas.microsoft.com/office/drawing/2014/main" val="4031979291"/>
                    </a:ext>
                  </a:extLst>
                </a:gridCol>
                <a:gridCol w="520122">
                  <a:extLst>
                    <a:ext uri="{9D8B030D-6E8A-4147-A177-3AD203B41FA5}">
                      <a16:colId xmlns:a16="http://schemas.microsoft.com/office/drawing/2014/main" val="1737309110"/>
                    </a:ext>
                  </a:extLst>
                </a:gridCol>
                <a:gridCol w="544889">
                  <a:extLst>
                    <a:ext uri="{9D8B030D-6E8A-4147-A177-3AD203B41FA5}">
                      <a16:colId xmlns:a16="http://schemas.microsoft.com/office/drawing/2014/main" val="3242774040"/>
                    </a:ext>
                  </a:extLst>
                </a:gridCol>
                <a:gridCol w="1365987">
                  <a:extLst>
                    <a:ext uri="{9D8B030D-6E8A-4147-A177-3AD203B41FA5}">
                      <a16:colId xmlns:a16="http://schemas.microsoft.com/office/drawing/2014/main" val="3778358738"/>
                    </a:ext>
                  </a:extLst>
                </a:gridCol>
                <a:gridCol w="444500">
                  <a:extLst>
                    <a:ext uri="{9D8B030D-6E8A-4147-A177-3AD203B41FA5}">
                      <a16:colId xmlns:a16="http://schemas.microsoft.com/office/drawing/2014/main" val="48270995"/>
                    </a:ext>
                  </a:extLst>
                </a:gridCol>
                <a:gridCol w="546100">
                  <a:extLst>
                    <a:ext uri="{9D8B030D-6E8A-4147-A177-3AD203B41FA5}">
                      <a16:colId xmlns:a16="http://schemas.microsoft.com/office/drawing/2014/main" val="2013568675"/>
                    </a:ext>
                  </a:extLst>
                </a:gridCol>
                <a:gridCol w="781050">
                  <a:extLst>
                    <a:ext uri="{9D8B030D-6E8A-4147-A177-3AD203B41FA5}">
                      <a16:colId xmlns:a16="http://schemas.microsoft.com/office/drawing/2014/main" val="3746122572"/>
                    </a:ext>
                  </a:extLst>
                </a:gridCol>
                <a:gridCol w="591109">
                  <a:extLst>
                    <a:ext uri="{9D8B030D-6E8A-4147-A177-3AD203B41FA5}">
                      <a16:colId xmlns:a16="http://schemas.microsoft.com/office/drawing/2014/main" val="1276777439"/>
                    </a:ext>
                  </a:extLst>
                </a:gridCol>
                <a:gridCol w="472105">
                  <a:extLst>
                    <a:ext uri="{9D8B030D-6E8A-4147-A177-3AD203B41FA5}">
                      <a16:colId xmlns:a16="http://schemas.microsoft.com/office/drawing/2014/main" val="3029258040"/>
                    </a:ext>
                  </a:extLst>
                </a:gridCol>
              </a:tblGrid>
              <a:tr h="246766">
                <a:tc>
                  <a:txBody>
                    <a:bodyPr/>
                    <a:lstStyle/>
                    <a:p>
                      <a:endParaRPr lang="en-GB" sz="900" b="0" i="0" u="none">
                        <a:latin typeface="Arial" panose="020B0604020202020204" pitchFamily="34" charset="0"/>
                        <a:cs typeface="Arial" panose="020B0604020202020204" pitchFamily="34" charset="0"/>
                      </a:endParaRPr>
                    </a:p>
                  </a:txBody>
                  <a:tcPr marL="68580" marR="68580" marT="34290" marB="34290" anchor="ctr"/>
                </a:tc>
                <a:tc gridSpan="5">
                  <a:txBody>
                    <a:bodyPr/>
                    <a:lstStyle/>
                    <a:p>
                      <a:pPr algn="ctr"/>
                      <a:r>
                        <a:rPr lang="en-GB" sz="900" b="0" i="0" u="none">
                          <a:latin typeface="Arial" panose="020B0604020202020204" pitchFamily="34" charset="0"/>
                          <a:cs typeface="Arial" panose="020B0604020202020204" pitchFamily="34" charset="0"/>
                        </a:rPr>
                        <a:t>Admissions</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gridSpan="6">
                  <a:txBody>
                    <a:bodyPr/>
                    <a:lstStyle/>
                    <a:p>
                      <a:pPr algn="ctr"/>
                      <a:r>
                        <a:rPr lang="en-GB" sz="900" b="0" i="0" u="none" dirty="0">
                          <a:latin typeface="Arial" panose="020B0604020202020204" pitchFamily="34" charset="0"/>
                          <a:cs typeface="Arial" panose="020B0604020202020204" pitchFamily="34" charset="0"/>
                        </a:rPr>
                        <a:t>Length of Stay (</a:t>
                      </a:r>
                      <a:r>
                        <a:rPr lang="en-GB" sz="900" b="0" i="0" u="none" dirty="0" err="1">
                          <a:latin typeface="Arial" panose="020B0604020202020204" pitchFamily="34" charset="0"/>
                          <a:cs typeface="Arial" panose="020B0604020202020204" pitchFamily="34" charset="0"/>
                        </a:rPr>
                        <a:t>exc</a:t>
                      </a:r>
                      <a:r>
                        <a:rPr lang="en-GB" sz="900" b="0" i="0" u="none" dirty="0">
                          <a:latin typeface="Arial" panose="020B0604020202020204" pitchFamily="34" charset="0"/>
                          <a:cs typeface="Arial" panose="020B0604020202020204" pitchFamily="34" charset="0"/>
                        </a:rPr>
                        <a:t> leave/delay)</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4062742947"/>
                  </a:ext>
                </a:extLst>
              </a:tr>
              <a:tr h="813956">
                <a:tc>
                  <a:txBody>
                    <a:bodyPr/>
                    <a:lstStyle/>
                    <a:p>
                      <a:r>
                        <a:rPr lang="en-GB" sz="750" b="0" i="0" u="none">
                          <a:latin typeface="Arial" panose="020B0604020202020204" pitchFamily="34" charset="0"/>
                          <a:cs typeface="Arial" panose="020B0604020202020204" pitchFamily="34" charset="0"/>
                        </a:rPr>
                        <a:t>Specialty</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Trend over time </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Activity this month</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2019/20  average</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Trend over time</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Activity in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Assurance</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2019/20 average</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a:t>
                      </a:r>
                    </a:p>
                  </a:txBody>
                  <a:tcPr marL="68580" marR="68580" marT="34290" marB="34290" anchor="ctr">
                    <a:solidFill>
                      <a:schemeClr val="accent5">
                        <a:lumMod val="60000"/>
                        <a:lumOff val="40000"/>
                      </a:schemeClr>
                    </a:solidFill>
                  </a:tcPr>
                </a:tc>
                <a:extLst>
                  <a:ext uri="{0D108BD9-81ED-4DB2-BD59-A6C34878D82A}">
                    <a16:rowId xmlns:a16="http://schemas.microsoft.com/office/drawing/2014/main" val="894100909"/>
                  </a:ext>
                </a:extLst>
              </a:tr>
              <a:tr h="825141">
                <a:tc>
                  <a:txBody>
                    <a:bodyPr/>
                    <a:lstStyle/>
                    <a:p>
                      <a:r>
                        <a:rPr lang="en-US" sz="900" b="1">
                          <a:latin typeface="Arial" panose="020B0604020202020204" pitchFamily="34" charset="0"/>
                          <a:cs typeface="Arial" panose="020B0604020202020204" pitchFamily="34" charset="0"/>
                        </a:rPr>
                        <a:t>Trust </a:t>
                      </a:r>
                    </a:p>
                    <a:p>
                      <a:endParaRPr lang="en-US" sz="900" b="0">
                        <a:latin typeface="Arial" panose="020B0604020202020204" pitchFamily="34" charset="0"/>
                        <a:cs typeface="Arial" panose="020B0604020202020204" pitchFamily="34" charset="0"/>
                      </a:endParaRPr>
                    </a:p>
                    <a:p>
                      <a:endParaRPr lang="en-US" sz="900" b="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r>
                        <a:rPr lang="en-GB" sz="900" b="1" dirty="0">
                          <a:latin typeface="Arial" panose="020B0604020202020204" pitchFamily="34" charset="0"/>
                          <a:cs typeface="Arial" panose="020B0604020202020204" pitchFamily="34" charset="0"/>
                        </a:rPr>
                        <a:t>231</a:t>
                      </a:r>
                    </a:p>
                  </a:txBody>
                  <a:tcPr marL="68580" marR="68580" marT="34290" marB="34290" anchor="ctr">
                    <a:solidFill>
                      <a:srgbClr val="EEF5F8"/>
                    </a:solidFill>
                  </a:tcPr>
                </a:tc>
                <a:tc>
                  <a:txBody>
                    <a:bodyPr/>
                    <a:lstStyle/>
                    <a:p>
                      <a:pPr algn="ct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algn="ctr"/>
                      <a:r>
                        <a:rPr lang="en-GB" sz="900" b="1">
                          <a:latin typeface="Arial" panose="020B0604020202020204" pitchFamily="34" charset="0"/>
                          <a:cs typeface="Arial" panose="020B0604020202020204" pitchFamily="34" charset="0"/>
                        </a:rPr>
                        <a:t>242</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-5%</a:t>
                      </a:r>
                    </a:p>
                  </a:txBody>
                  <a:tcPr marL="68580" marR="68580" marT="34290" marB="34290" anchor="ctr">
                    <a:solidFill>
                      <a:schemeClr val="accent4">
                        <a:lumMod val="75000"/>
                        <a:alpha val="55000"/>
                      </a:schemeClr>
                    </a:solidFill>
                  </a:tcP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40</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latin typeface="Arial" panose="020B0604020202020204" pitchFamily="34" charset="0"/>
                          <a:cs typeface="Arial" panose="020B0604020202020204" pitchFamily="34" charset="0"/>
                        </a:rPr>
                        <a:t>Positive improvement v 19/20</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65</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-38%</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246101900"/>
                  </a:ext>
                </a:extLst>
              </a:tr>
              <a:tr h="838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Community Services </a:t>
                      </a:r>
                    </a:p>
                  </a:txBody>
                  <a:tcPr marL="68580" marR="68580" marT="34290" marB="34290">
                    <a:solidFill>
                      <a:srgbClr val="EEF5F8"/>
                    </a:solidFill>
                  </a:tcPr>
                </a:tc>
                <a:tc>
                  <a:txBody>
                    <a:bodyPr/>
                    <a:lstStyle/>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122</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112</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+9%</a:t>
                      </a:r>
                    </a:p>
                  </a:txBody>
                  <a:tcPr marL="68580" marR="68580" marT="34290" marB="34290" anchor="ctr">
                    <a:solidFill>
                      <a:schemeClr val="accent5">
                        <a:lumMod val="75000"/>
                        <a:alpha val="55000"/>
                      </a:schemeClr>
                    </a:solidFill>
                  </a:tcP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23</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Positive improvement v 19/20</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25</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-8%</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2590498271"/>
                  </a:ext>
                </a:extLst>
              </a:tr>
              <a:tr h="826812">
                <a:tc>
                  <a:txBody>
                    <a:bodyPr/>
                    <a:lstStyle/>
                    <a:p>
                      <a:pPr algn="r"/>
                      <a:r>
                        <a:rPr lang="en-GB" sz="900" b="0" i="0">
                          <a:solidFill>
                            <a:schemeClr val="tx1"/>
                          </a:solidFill>
                          <a:latin typeface="Arial" panose="020B0604020202020204" pitchFamily="34" charset="0"/>
                          <a:cs typeface="Arial" panose="020B0604020202020204" pitchFamily="34" charset="0"/>
                        </a:rPr>
                        <a:t>Community Stroke</a:t>
                      </a:r>
                      <a:endParaRPr lang="en-GB" sz="900" b="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panose="020B0604020202020204" pitchFamily="34" charset="0"/>
                          <a:cs typeface="Arial" panose="020B0604020202020204" pitchFamily="34" charset="0"/>
                        </a:rPr>
                        <a:t>15</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panose="020B0604020202020204" pitchFamily="34" charset="0"/>
                          <a:cs typeface="Arial" panose="020B0604020202020204" pitchFamily="34" charset="0"/>
                        </a:rPr>
                        <a:t>13</a:t>
                      </a:r>
                    </a:p>
                  </a:txBody>
                  <a:tcPr marL="68580" marR="68580" marT="34290" marB="34290" anchor="ctr">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+15%</a:t>
                      </a:r>
                    </a:p>
                  </a:txBody>
                  <a:tcPr marL="68580" marR="68580" marT="34290" marB="34290" anchor="ctr">
                    <a:solidFill>
                      <a:schemeClr val="accent5">
                        <a:lumMod val="75000"/>
                        <a:alpha val="55000"/>
                      </a:schemeClr>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26</a:t>
                      </a:r>
                    </a:p>
                  </a:txBody>
                  <a:tcPr marL="68580" marR="68580" marT="34290" marB="34290" anchor="ctr">
                    <a:solidFill>
                      <a:srgbClr val="D9E8EF"/>
                    </a:solidFill>
                  </a:tcPr>
                </a:tc>
                <a:tc>
                  <a:txBody>
                    <a:bodyPr/>
                    <a:lstStyle/>
                    <a:p>
                      <a:pPr algn="ct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Positive improvement v 19/20</a:t>
                      </a:r>
                    </a:p>
                  </a:txBody>
                  <a:tcPr marL="68580" marR="68580" marT="34290" marB="34290" anchor="ctr">
                    <a:solidFill>
                      <a:srgbClr val="D9E8EF"/>
                    </a:solidFill>
                  </a:tcPr>
                </a:tc>
                <a:tc>
                  <a:txBody>
                    <a:bodyPr/>
                    <a:lstStyle/>
                    <a:p>
                      <a:pPr algn="ctr"/>
                      <a:r>
                        <a:rPr lang="en-GB" sz="900" b="1" i="0">
                          <a:solidFill>
                            <a:schemeClr val="tx1"/>
                          </a:solidFill>
                          <a:latin typeface="Arial" panose="020B0604020202020204" pitchFamily="34" charset="0"/>
                          <a:cs typeface="Arial" panose="020B0604020202020204" pitchFamily="34" charset="0"/>
                        </a:rPr>
                        <a:t>29</a:t>
                      </a:r>
                    </a:p>
                  </a:txBody>
                  <a:tcPr marL="68580" marR="68580" marT="34290" marB="34290" anchor="ctr">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-10%</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1204687900"/>
                  </a:ext>
                </a:extLst>
              </a:tr>
              <a:tr h="819150">
                <a:tc>
                  <a:txBody>
                    <a:bodyPr/>
                    <a:lstStyle/>
                    <a:p>
                      <a:pPr algn="r"/>
                      <a:r>
                        <a:rPr lang="en-GB" sz="900" b="0" i="0">
                          <a:solidFill>
                            <a:schemeClr val="tx1"/>
                          </a:solidFill>
                          <a:latin typeface="Arial" panose="020B0604020202020204" pitchFamily="34" charset="0"/>
                          <a:cs typeface="Arial" panose="020B0604020202020204" pitchFamily="34" charset="0"/>
                        </a:rPr>
                        <a:t>Community Rehab</a:t>
                      </a:r>
                    </a:p>
                  </a:txBody>
                  <a:tcPr marL="68580" marR="68580" marT="34290" marB="34290">
                    <a:solidFill>
                      <a:srgbClr val="D9E8EF"/>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panose="020B0604020202020204" pitchFamily="34" charset="0"/>
                          <a:cs typeface="Arial" panose="020B0604020202020204" pitchFamily="34" charset="0"/>
                        </a:rPr>
                        <a:t>85</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panose="020B0604020202020204" pitchFamily="34" charset="0"/>
                          <a:cs typeface="Arial" panose="020B0604020202020204" pitchFamily="34" charset="0"/>
                        </a:rPr>
                        <a:t>80</a:t>
                      </a:r>
                    </a:p>
                  </a:txBody>
                  <a:tcPr marL="68580" marR="68580" marT="34290" marB="34290" anchor="ctr">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+6%</a:t>
                      </a:r>
                    </a:p>
                  </a:txBody>
                  <a:tcPr marL="68580" marR="68580" marT="34290" marB="34290" anchor="ctr">
                    <a:solidFill>
                      <a:schemeClr val="accent5">
                        <a:lumMod val="75000"/>
                        <a:alpha val="55000"/>
                      </a:schemeClr>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26</a:t>
                      </a:r>
                    </a:p>
                  </a:txBody>
                  <a:tcPr marL="68580" marR="68580" marT="34290" marB="34290" anchor="ctr">
                    <a:solidFill>
                      <a:srgbClr val="D9E8EF"/>
                    </a:solidFill>
                  </a:tcPr>
                </a:tc>
                <a:tc>
                  <a:txBody>
                    <a:bodyPr/>
                    <a:lstStyle/>
                    <a:p>
                      <a:pPr algn="ctr"/>
                      <a:endParaRPr lang="en-GB" sz="900" b="1" i="1">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Positive improvement v 19/20</a:t>
                      </a:r>
                    </a:p>
                  </a:txBody>
                  <a:tcPr marL="68580" marR="68580" marT="34290" marB="34290" anchor="ctr">
                    <a:solidFill>
                      <a:srgbClr val="D9E8EF"/>
                    </a:solidFill>
                  </a:tcPr>
                </a:tc>
                <a:tc>
                  <a:txBody>
                    <a:bodyPr/>
                    <a:lstStyle/>
                    <a:p>
                      <a:pPr algn="ctr"/>
                      <a:r>
                        <a:rPr lang="en-GB" sz="900" b="1" i="1">
                          <a:solidFill>
                            <a:schemeClr val="tx1"/>
                          </a:solidFill>
                          <a:latin typeface="Arial" panose="020B0604020202020204" pitchFamily="34" charset="0"/>
                          <a:cs typeface="Arial" panose="020B0604020202020204" pitchFamily="34" charset="0"/>
                        </a:rPr>
                        <a:t>27</a:t>
                      </a:r>
                    </a:p>
                  </a:txBody>
                  <a:tcPr marL="68580" marR="68580" marT="34290" marB="34290" anchor="ctr">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-4%</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1183773485"/>
                  </a:ext>
                </a:extLst>
              </a:tr>
              <a:tr h="879456">
                <a:tc>
                  <a:txBody>
                    <a:bodyPr/>
                    <a:lstStyle/>
                    <a:p>
                      <a:pPr algn="r"/>
                      <a:r>
                        <a:rPr lang="en-GB" sz="900" b="0" i="0">
                          <a:solidFill>
                            <a:schemeClr val="tx1"/>
                          </a:solidFill>
                          <a:latin typeface="Arial" panose="020B0604020202020204" pitchFamily="34" charset="0"/>
                          <a:cs typeface="Arial" panose="020B0604020202020204" pitchFamily="34" charset="0"/>
                        </a:rPr>
                        <a:t>Community EMU</a:t>
                      </a:r>
                    </a:p>
                  </a:txBody>
                  <a:tcPr marL="68580" marR="68580" marT="34290" marB="34290">
                    <a:solidFill>
                      <a:srgbClr val="D9E8EF"/>
                    </a:solidFill>
                  </a:tcPr>
                </a:tc>
                <a:tc>
                  <a:txBody>
                    <a:bodyPr/>
                    <a:lstStyle/>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19</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18</a:t>
                      </a: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+6%</a:t>
                      </a:r>
                    </a:p>
                  </a:txBody>
                  <a:tcPr marL="68580" marR="68580" marT="34290" marB="34290" anchor="ctr">
                    <a:solidFill>
                      <a:schemeClr val="accent5">
                        <a:lumMod val="75000"/>
                        <a:alpha val="55000"/>
                      </a:schemeClr>
                    </a:solidFill>
                  </a:tcP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r>
                        <a:rPr lang="en-GB" sz="900" b="1" dirty="0">
                          <a:latin typeface="Arial" panose="020B0604020202020204" pitchFamily="34" charset="0"/>
                          <a:cs typeface="Arial" panose="020B0604020202020204" pitchFamily="34" charset="0"/>
                        </a:rPr>
                        <a:t>8</a:t>
                      </a:r>
                    </a:p>
                  </a:txBody>
                  <a:tcPr marL="68580" marR="68580" marT="34290" marB="34290" anchor="ctr">
                    <a:solidFill>
                      <a:srgbClr val="D9E8EF"/>
                    </a:solidFill>
                  </a:tcPr>
                </a:tc>
                <a:tc>
                  <a:txBody>
                    <a:bodyPr/>
                    <a:lstStyle/>
                    <a:p>
                      <a:pPr algn="ctr"/>
                      <a:endParaRPr lang="en-GB" sz="900" b="1">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Positive improvement v 19/20</a:t>
                      </a:r>
                    </a:p>
                  </a:txBody>
                  <a:tcPr marL="68580" marR="68580" marT="34290" marB="34290" anchor="ctr">
                    <a:solidFill>
                      <a:srgbClr val="D9E8EF"/>
                    </a:solidFill>
                  </a:tcPr>
                </a:tc>
                <a:tc>
                  <a:txBody>
                    <a:bodyPr/>
                    <a:lstStyle/>
                    <a:p>
                      <a:pPr algn="ctr"/>
                      <a:r>
                        <a:rPr lang="en-GB" sz="900" b="1">
                          <a:latin typeface="Arial" panose="020B0604020202020204" pitchFamily="34" charset="0"/>
                          <a:cs typeface="Arial" panose="020B0604020202020204" pitchFamily="34" charset="0"/>
                        </a:rPr>
                        <a:t>9</a:t>
                      </a: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-11%</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3695147774"/>
                  </a:ext>
                </a:extLst>
              </a:tr>
            </a:tbl>
          </a:graphicData>
        </a:graphic>
      </p:graphicFrame>
      <p:pic>
        <p:nvPicPr>
          <p:cNvPr id="27" name="Picture 7" descr="A picture containing diagram&#10;&#10;Description automatically generated">
            <a:extLst>
              <a:ext uri="{FF2B5EF4-FFF2-40B4-BE49-F238E27FC236}">
                <a16:creationId xmlns:a16="http://schemas.microsoft.com/office/drawing/2014/main" id="{1CF54B54-FACB-4CAA-AD84-3F8957C63E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143" y="1804037"/>
            <a:ext cx="397391"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7" descr="A picture containing diagram&#10;&#10;Description automatically generated">
            <a:extLst>
              <a:ext uri="{FF2B5EF4-FFF2-40B4-BE49-F238E27FC236}">
                <a16:creationId xmlns:a16="http://schemas.microsoft.com/office/drawing/2014/main" id="{E3B163D7-90BC-4F3F-99A8-935993848A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942" y="5069235"/>
            <a:ext cx="397391"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7" descr="A picture containing diagram&#10;&#10;Description automatically generated">
            <a:extLst>
              <a:ext uri="{FF2B5EF4-FFF2-40B4-BE49-F238E27FC236}">
                <a16:creationId xmlns:a16="http://schemas.microsoft.com/office/drawing/2014/main" id="{50F5D108-3B38-4C5F-81E8-7784819E4C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943" y="4272932"/>
            <a:ext cx="397391"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7" descr="A picture containing diagram&#10;&#10;Description automatically generated">
            <a:extLst>
              <a:ext uri="{FF2B5EF4-FFF2-40B4-BE49-F238E27FC236}">
                <a16:creationId xmlns:a16="http://schemas.microsoft.com/office/drawing/2014/main" id="{2657AD3F-0ABE-49EF-AE61-8E654E61E0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5792" y="3451869"/>
            <a:ext cx="397391"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7" descr="A picture containing diagram&#10;&#10;Description automatically generated">
            <a:extLst>
              <a:ext uri="{FF2B5EF4-FFF2-40B4-BE49-F238E27FC236}">
                <a16:creationId xmlns:a16="http://schemas.microsoft.com/office/drawing/2014/main" id="{EDA739A7-5DF0-4329-9CE6-1171E43B08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942" y="2647960"/>
            <a:ext cx="397391"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7" descr="A picture containing diagram&#10;&#10;Description automatically generated">
            <a:extLst>
              <a:ext uri="{FF2B5EF4-FFF2-40B4-BE49-F238E27FC236}">
                <a16:creationId xmlns:a16="http://schemas.microsoft.com/office/drawing/2014/main" id="{03E8DD72-9BA4-4BCE-8B73-223ADE75A8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322" y="1736635"/>
            <a:ext cx="397391"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7" descr="A picture containing diagram&#10;&#10;Description automatically generated">
            <a:extLst>
              <a:ext uri="{FF2B5EF4-FFF2-40B4-BE49-F238E27FC236}">
                <a16:creationId xmlns:a16="http://schemas.microsoft.com/office/drawing/2014/main" id="{6AC8C8A9-3D8C-42E7-A348-07D0A43D2C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9636" y="4959561"/>
            <a:ext cx="397391"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7" descr="A picture containing diagram&#10;&#10;Description automatically generated">
            <a:extLst>
              <a:ext uri="{FF2B5EF4-FFF2-40B4-BE49-F238E27FC236}">
                <a16:creationId xmlns:a16="http://schemas.microsoft.com/office/drawing/2014/main" id="{4B928EBA-6EFD-4C99-968B-0B58528BFB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9636" y="4130790"/>
            <a:ext cx="397391"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7" descr="A picture containing diagram&#10;&#10;Description automatically generated">
            <a:extLst>
              <a:ext uri="{FF2B5EF4-FFF2-40B4-BE49-F238E27FC236}">
                <a16:creationId xmlns:a16="http://schemas.microsoft.com/office/drawing/2014/main" id="{BA49AA19-E967-4A9E-B590-2E025F7CED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9636" y="3340011"/>
            <a:ext cx="397391"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7" descr="A picture containing diagram&#10;&#10;Description automatically generated">
            <a:extLst>
              <a:ext uri="{FF2B5EF4-FFF2-40B4-BE49-F238E27FC236}">
                <a16:creationId xmlns:a16="http://schemas.microsoft.com/office/drawing/2014/main" id="{659A7B19-E5EF-4843-862E-619F68E5E8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322" y="2550274"/>
            <a:ext cx="397391" cy="49148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78D2E34-C9D6-47C9-813B-0341B3D08905}"/>
              </a:ext>
            </a:extLst>
          </p:cNvPr>
          <p:cNvPicPr>
            <a:picLocks noChangeAspect="1"/>
          </p:cNvPicPr>
          <p:nvPr/>
        </p:nvPicPr>
        <p:blipFill>
          <a:blip r:embed="rId5"/>
          <a:stretch>
            <a:fillRect/>
          </a:stretch>
        </p:blipFill>
        <p:spPr>
          <a:xfrm>
            <a:off x="1241092" y="1583249"/>
            <a:ext cx="1280166" cy="724488"/>
          </a:xfrm>
          <a:prstGeom prst="rect">
            <a:avLst/>
          </a:prstGeom>
          <a:ln>
            <a:solidFill>
              <a:schemeClr val="tx2"/>
            </a:solidFill>
          </a:ln>
        </p:spPr>
      </p:pic>
      <p:pic>
        <p:nvPicPr>
          <p:cNvPr id="18" name="Picture 17">
            <a:extLst>
              <a:ext uri="{FF2B5EF4-FFF2-40B4-BE49-F238E27FC236}">
                <a16:creationId xmlns:a16="http://schemas.microsoft.com/office/drawing/2014/main" id="{3AAA5F9E-6337-40D4-825A-0370795E85CA}"/>
              </a:ext>
            </a:extLst>
          </p:cNvPr>
          <p:cNvPicPr>
            <a:picLocks noChangeAspect="1"/>
          </p:cNvPicPr>
          <p:nvPr/>
        </p:nvPicPr>
        <p:blipFill>
          <a:blip r:embed="rId6"/>
          <a:stretch>
            <a:fillRect/>
          </a:stretch>
        </p:blipFill>
        <p:spPr>
          <a:xfrm>
            <a:off x="1241093" y="2408207"/>
            <a:ext cx="1280166" cy="724488"/>
          </a:xfrm>
          <a:prstGeom prst="rect">
            <a:avLst/>
          </a:prstGeom>
          <a:ln>
            <a:solidFill>
              <a:schemeClr val="tx2"/>
            </a:solidFill>
          </a:ln>
        </p:spPr>
      </p:pic>
      <p:pic>
        <p:nvPicPr>
          <p:cNvPr id="20" name="Picture 19">
            <a:extLst>
              <a:ext uri="{FF2B5EF4-FFF2-40B4-BE49-F238E27FC236}">
                <a16:creationId xmlns:a16="http://schemas.microsoft.com/office/drawing/2014/main" id="{568E57DF-6A29-4333-A3F3-D248FB8CBB23}"/>
              </a:ext>
            </a:extLst>
          </p:cNvPr>
          <p:cNvPicPr>
            <a:picLocks noChangeAspect="1"/>
          </p:cNvPicPr>
          <p:nvPr/>
        </p:nvPicPr>
        <p:blipFill>
          <a:blip r:embed="rId7"/>
          <a:stretch>
            <a:fillRect/>
          </a:stretch>
        </p:blipFill>
        <p:spPr>
          <a:xfrm>
            <a:off x="1241093" y="3241730"/>
            <a:ext cx="1280166" cy="724488"/>
          </a:xfrm>
          <a:prstGeom prst="rect">
            <a:avLst/>
          </a:prstGeom>
          <a:ln>
            <a:solidFill>
              <a:schemeClr val="tx2"/>
            </a:solidFill>
          </a:ln>
        </p:spPr>
      </p:pic>
      <p:pic>
        <p:nvPicPr>
          <p:cNvPr id="30" name="Picture 29">
            <a:extLst>
              <a:ext uri="{FF2B5EF4-FFF2-40B4-BE49-F238E27FC236}">
                <a16:creationId xmlns:a16="http://schemas.microsoft.com/office/drawing/2014/main" id="{454B47E8-184D-4EB4-8D46-80545C4FB3F4}"/>
              </a:ext>
            </a:extLst>
          </p:cNvPr>
          <p:cNvPicPr>
            <a:picLocks noChangeAspect="1"/>
          </p:cNvPicPr>
          <p:nvPr/>
        </p:nvPicPr>
        <p:blipFill>
          <a:blip r:embed="rId8"/>
          <a:stretch>
            <a:fillRect/>
          </a:stretch>
        </p:blipFill>
        <p:spPr>
          <a:xfrm>
            <a:off x="1250925" y="4081025"/>
            <a:ext cx="1270334" cy="724488"/>
          </a:xfrm>
          <a:prstGeom prst="rect">
            <a:avLst/>
          </a:prstGeom>
          <a:ln>
            <a:solidFill>
              <a:schemeClr val="tx2"/>
            </a:solidFill>
          </a:ln>
        </p:spPr>
      </p:pic>
      <p:pic>
        <p:nvPicPr>
          <p:cNvPr id="32" name="Picture 31">
            <a:extLst>
              <a:ext uri="{FF2B5EF4-FFF2-40B4-BE49-F238E27FC236}">
                <a16:creationId xmlns:a16="http://schemas.microsoft.com/office/drawing/2014/main" id="{8E9AB4FF-EE91-4FF1-BA63-A4FF30A48819}"/>
              </a:ext>
            </a:extLst>
          </p:cNvPr>
          <p:cNvPicPr>
            <a:picLocks noChangeAspect="1"/>
          </p:cNvPicPr>
          <p:nvPr/>
        </p:nvPicPr>
        <p:blipFill>
          <a:blip r:embed="rId9"/>
          <a:stretch>
            <a:fillRect/>
          </a:stretch>
        </p:blipFill>
        <p:spPr>
          <a:xfrm>
            <a:off x="1250924" y="4915621"/>
            <a:ext cx="1270334" cy="724488"/>
          </a:xfrm>
          <a:prstGeom prst="rect">
            <a:avLst/>
          </a:prstGeom>
          <a:ln>
            <a:solidFill>
              <a:schemeClr val="tx2"/>
            </a:solidFill>
          </a:ln>
        </p:spPr>
      </p:pic>
      <p:pic>
        <p:nvPicPr>
          <p:cNvPr id="35" name="Picture 34">
            <a:extLst>
              <a:ext uri="{FF2B5EF4-FFF2-40B4-BE49-F238E27FC236}">
                <a16:creationId xmlns:a16="http://schemas.microsoft.com/office/drawing/2014/main" id="{3FDA91AF-9E22-4232-9E3E-394C8276F669}"/>
              </a:ext>
            </a:extLst>
          </p:cNvPr>
          <p:cNvPicPr>
            <a:picLocks noChangeAspect="1"/>
          </p:cNvPicPr>
          <p:nvPr/>
        </p:nvPicPr>
        <p:blipFill>
          <a:blip r:embed="rId10"/>
          <a:stretch>
            <a:fillRect/>
          </a:stretch>
        </p:blipFill>
        <p:spPr>
          <a:xfrm>
            <a:off x="4730018" y="1638890"/>
            <a:ext cx="1280166" cy="635612"/>
          </a:xfrm>
          <a:prstGeom prst="rect">
            <a:avLst/>
          </a:prstGeom>
          <a:ln>
            <a:solidFill>
              <a:schemeClr val="tx2"/>
            </a:solidFill>
          </a:ln>
        </p:spPr>
      </p:pic>
      <p:pic>
        <p:nvPicPr>
          <p:cNvPr id="37" name="Picture 36">
            <a:extLst>
              <a:ext uri="{FF2B5EF4-FFF2-40B4-BE49-F238E27FC236}">
                <a16:creationId xmlns:a16="http://schemas.microsoft.com/office/drawing/2014/main" id="{FEF4A037-0A31-468D-A8C3-A27BE4E3A328}"/>
              </a:ext>
            </a:extLst>
          </p:cNvPr>
          <p:cNvPicPr>
            <a:picLocks noChangeAspect="1"/>
          </p:cNvPicPr>
          <p:nvPr/>
        </p:nvPicPr>
        <p:blipFill>
          <a:blip r:embed="rId11"/>
          <a:stretch>
            <a:fillRect/>
          </a:stretch>
        </p:blipFill>
        <p:spPr>
          <a:xfrm>
            <a:off x="4730018" y="2437821"/>
            <a:ext cx="1280166" cy="694874"/>
          </a:xfrm>
          <a:prstGeom prst="rect">
            <a:avLst/>
          </a:prstGeom>
          <a:ln>
            <a:solidFill>
              <a:schemeClr val="tx2"/>
            </a:solidFill>
          </a:ln>
        </p:spPr>
      </p:pic>
      <p:pic>
        <p:nvPicPr>
          <p:cNvPr id="39" name="Picture 38">
            <a:extLst>
              <a:ext uri="{FF2B5EF4-FFF2-40B4-BE49-F238E27FC236}">
                <a16:creationId xmlns:a16="http://schemas.microsoft.com/office/drawing/2014/main" id="{9397F91D-7F71-4B4E-A9AD-04CBEFC3DCA6}"/>
              </a:ext>
            </a:extLst>
          </p:cNvPr>
          <p:cNvPicPr>
            <a:picLocks noChangeAspect="1"/>
          </p:cNvPicPr>
          <p:nvPr/>
        </p:nvPicPr>
        <p:blipFill>
          <a:blip r:embed="rId12"/>
          <a:stretch>
            <a:fillRect/>
          </a:stretch>
        </p:blipFill>
        <p:spPr>
          <a:xfrm>
            <a:off x="4757238" y="3296014"/>
            <a:ext cx="1252946" cy="670204"/>
          </a:xfrm>
          <a:prstGeom prst="rect">
            <a:avLst/>
          </a:prstGeom>
          <a:ln>
            <a:solidFill>
              <a:schemeClr val="tx2"/>
            </a:solidFill>
          </a:ln>
        </p:spPr>
      </p:pic>
      <p:pic>
        <p:nvPicPr>
          <p:cNvPr id="41" name="Picture 40">
            <a:extLst>
              <a:ext uri="{FF2B5EF4-FFF2-40B4-BE49-F238E27FC236}">
                <a16:creationId xmlns:a16="http://schemas.microsoft.com/office/drawing/2014/main" id="{202658EE-6730-46FF-97D9-E63F521E04A6}"/>
              </a:ext>
            </a:extLst>
          </p:cNvPr>
          <p:cNvPicPr>
            <a:picLocks noChangeAspect="1"/>
          </p:cNvPicPr>
          <p:nvPr/>
        </p:nvPicPr>
        <p:blipFill>
          <a:blip r:embed="rId13"/>
          <a:stretch>
            <a:fillRect/>
          </a:stretch>
        </p:blipFill>
        <p:spPr>
          <a:xfrm>
            <a:off x="4760329" y="4071619"/>
            <a:ext cx="1249855" cy="739333"/>
          </a:xfrm>
          <a:prstGeom prst="rect">
            <a:avLst/>
          </a:prstGeom>
          <a:ln>
            <a:solidFill>
              <a:schemeClr val="tx2"/>
            </a:solidFill>
          </a:ln>
        </p:spPr>
      </p:pic>
      <p:pic>
        <p:nvPicPr>
          <p:cNvPr id="43" name="Picture 42">
            <a:extLst>
              <a:ext uri="{FF2B5EF4-FFF2-40B4-BE49-F238E27FC236}">
                <a16:creationId xmlns:a16="http://schemas.microsoft.com/office/drawing/2014/main" id="{D3F17FA6-C214-4E53-8F5D-A3ED55C09AD0}"/>
              </a:ext>
            </a:extLst>
          </p:cNvPr>
          <p:cNvPicPr>
            <a:picLocks noChangeAspect="1"/>
          </p:cNvPicPr>
          <p:nvPr/>
        </p:nvPicPr>
        <p:blipFill>
          <a:blip r:embed="rId14"/>
          <a:stretch>
            <a:fillRect/>
          </a:stretch>
        </p:blipFill>
        <p:spPr>
          <a:xfrm>
            <a:off x="4757238" y="4904883"/>
            <a:ext cx="1249855" cy="735226"/>
          </a:xfrm>
          <a:prstGeom prst="rect">
            <a:avLst/>
          </a:prstGeom>
          <a:ln>
            <a:solidFill>
              <a:schemeClr val="tx2"/>
            </a:solidFill>
          </a:ln>
        </p:spPr>
      </p:pic>
    </p:spTree>
    <p:extLst>
      <p:ext uri="{BB962C8B-B14F-4D97-AF65-F5344CB8AC3E}">
        <p14:creationId xmlns:p14="http://schemas.microsoft.com/office/powerpoint/2010/main" val="228098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24645"/>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Patient Activity and Demand Overview: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Inpatient</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 admissions and length of stay (LOS)</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nvGraphicFramePr>
        <p:xfrm>
          <a:off x="272334" y="554624"/>
          <a:ext cx="8738315" cy="4929165"/>
        </p:xfrm>
        <a:graphic>
          <a:graphicData uri="http://schemas.openxmlformats.org/drawingml/2006/table">
            <a:tbl>
              <a:tblPr firstRow="1" bandRow="1">
                <a:tableStyleId>{7DF18680-E054-41AD-8BC1-D1AEF772440D}</a:tableStyleId>
              </a:tblPr>
              <a:tblGrid>
                <a:gridCol w="1075677">
                  <a:extLst>
                    <a:ext uri="{9D8B030D-6E8A-4147-A177-3AD203B41FA5}">
                      <a16:colId xmlns:a16="http://schemas.microsoft.com/office/drawing/2014/main" val="978586781"/>
                    </a:ext>
                  </a:extLst>
                </a:gridCol>
                <a:gridCol w="1403796">
                  <a:extLst>
                    <a:ext uri="{9D8B030D-6E8A-4147-A177-3AD203B41FA5}">
                      <a16:colId xmlns:a16="http://schemas.microsoft.com/office/drawing/2014/main" val="1797118576"/>
                    </a:ext>
                  </a:extLst>
                </a:gridCol>
                <a:gridCol w="523123">
                  <a:extLst>
                    <a:ext uri="{9D8B030D-6E8A-4147-A177-3AD203B41FA5}">
                      <a16:colId xmlns:a16="http://schemas.microsoft.com/office/drawing/2014/main" val="1284646355"/>
                    </a:ext>
                  </a:extLst>
                </a:gridCol>
                <a:gridCol w="609124">
                  <a:extLst>
                    <a:ext uri="{9D8B030D-6E8A-4147-A177-3AD203B41FA5}">
                      <a16:colId xmlns:a16="http://schemas.microsoft.com/office/drawing/2014/main" val="4250964825"/>
                    </a:ext>
                  </a:extLst>
                </a:gridCol>
                <a:gridCol w="550382">
                  <a:extLst>
                    <a:ext uri="{9D8B030D-6E8A-4147-A177-3AD203B41FA5}">
                      <a16:colId xmlns:a16="http://schemas.microsoft.com/office/drawing/2014/main" val="1737309110"/>
                    </a:ext>
                  </a:extLst>
                </a:gridCol>
                <a:gridCol w="489224">
                  <a:extLst>
                    <a:ext uri="{9D8B030D-6E8A-4147-A177-3AD203B41FA5}">
                      <a16:colId xmlns:a16="http://schemas.microsoft.com/office/drawing/2014/main" val="3242774040"/>
                    </a:ext>
                  </a:extLst>
                </a:gridCol>
                <a:gridCol w="1377074">
                  <a:extLst>
                    <a:ext uri="{9D8B030D-6E8A-4147-A177-3AD203B41FA5}">
                      <a16:colId xmlns:a16="http://schemas.microsoft.com/office/drawing/2014/main" val="3778358738"/>
                    </a:ext>
                  </a:extLst>
                </a:gridCol>
                <a:gridCol w="417566">
                  <a:extLst>
                    <a:ext uri="{9D8B030D-6E8A-4147-A177-3AD203B41FA5}">
                      <a16:colId xmlns:a16="http://schemas.microsoft.com/office/drawing/2014/main" val="48270995"/>
                    </a:ext>
                  </a:extLst>
                </a:gridCol>
                <a:gridCol w="546100">
                  <a:extLst>
                    <a:ext uri="{9D8B030D-6E8A-4147-A177-3AD203B41FA5}">
                      <a16:colId xmlns:a16="http://schemas.microsoft.com/office/drawing/2014/main" val="2158078962"/>
                    </a:ext>
                  </a:extLst>
                </a:gridCol>
                <a:gridCol w="838200">
                  <a:extLst>
                    <a:ext uri="{9D8B030D-6E8A-4147-A177-3AD203B41FA5}">
                      <a16:colId xmlns:a16="http://schemas.microsoft.com/office/drawing/2014/main" val="3931119795"/>
                    </a:ext>
                  </a:extLst>
                </a:gridCol>
                <a:gridCol w="467540">
                  <a:extLst>
                    <a:ext uri="{9D8B030D-6E8A-4147-A177-3AD203B41FA5}">
                      <a16:colId xmlns:a16="http://schemas.microsoft.com/office/drawing/2014/main" val="1276777439"/>
                    </a:ext>
                  </a:extLst>
                </a:gridCol>
                <a:gridCol w="440509">
                  <a:extLst>
                    <a:ext uri="{9D8B030D-6E8A-4147-A177-3AD203B41FA5}">
                      <a16:colId xmlns:a16="http://schemas.microsoft.com/office/drawing/2014/main" val="3029258040"/>
                    </a:ext>
                  </a:extLst>
                </a:gridCol>
              </a:tblGrid>
              <a:tr h="246766">
                <a:tc>
                  <a:txBody>
                    <a:bodyPr/>
                    <a:lstStyle/>
                    <a:p>
                      <a:endParaRPr lang="en-GB" sz="900" b="0" i="0" u="none">
                        <a:latin typeface="Arial" panose="020B0604020202020204" pitchFamily="34" charset="0"/>
                        <a:cs typeface="Arial" panose="020B0604020202020204" pitchFamily="34" charset="0"/>
                      </a:endParaRPr>
                    </a:p>
                  </a:txBody>
                  <a:tcPr marL="68580" marR="68580" marT="34290" marB="34290" anchor="ctr"/>
                </a:tc>
                <a:tc gridSpan="5">
                  <a:txBody>
                    <a:bodyPr/>
                    <a:lstStyle/>
                    <a:p>
                      <a:pPr algn="ctr"/>
                      <a:r>
                        <a:rPr lang="en-GB" sz="900" b="0" i="0" u="none">
                          <a:latin typeface="Arial"/>
                          <a:cs typeface="Arial"/>
                        </a:rPr>
                        <a:t>Admissions</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gridSpan="6">
                  <a:txBody>
                    <a:bodyPr/>
                    <a:lstStyle/>
                    <a:p>
                      <a:pPr algn="ctr"/>
                      <a:r>
                        <a:rPr lang="en-GB" sz="900" b="0" i="0" u="none">
                          <a:latin typeface="Arial"/>
                          <a:cs typeface="Arial"/>
                        </a:rPr>
                        <a:t>Length of Stay</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4062742947"/>
                  </a:ext>
                </a:extLst>
              </a:tr>
              <a:tr h="436490">
                <a:tc>
                  <a:txBody>
                    <a:bodyPr/>
                    <a:lstStyle/>
                    <a:p>
                      <a:r>
                        <a:rPr lang="en-GB" sz="700" b="0" i="0" u="none">
                          <a:latin typeface="Arial"/>
                          <a:cs typeface="Arial"/>
                        </a:rPr>
                        <a:t>Specialty</a:t>
                      </a:r>
                    </a:p>
                  </a:txBody>
                  <a:tcPr marL="68580" marR="68580" marT="34290" marB="34290" anchor="ctr">
                    <a:solidFill>
                      <a:schemeClr val="accent5">
                        <a:lumMod val="60000"/>
                        <a:lumOff val="40000"/>
                      </a:schemeClr>
                    </a:solidFill>
                  </a:tcPr>
                </a:tc>
                <a:tc>
                  <a:txBody>
                    <a:bodyPr/>
                    <a:lstStyle/>
                    <a:p>
                      <a:pPr algn="ctr"/>
                      <a:r>
                        <a:rPr lang="en-GB" sz="700" b="0" i="0" u="none">
                          <a:latin typeface="Arial"/>
                          <a:cs typeface="Arial"/>
                        </a:rPr>
                        <a:t>Trend over time </a:t>
                      </a:r>
                      <a:endParaRPr lang="en-GB" sz="700" b="0" i="0" u="none">
                        <a:latin typeface="Arial" panose="020B0604020202020204" pitchFamily="34" charset="0"/>
                        <a:cs typeface="Arial" panose="020B0604020202020204" pitchFamily="34" charset="0"/>
                      </a:endParaRPr>
                    </a:p>
                  </a:txBody>
                  <a:tcPr marL="68580" marR="68580" marT="34290" marB="34290" anchor="ctr">
                    <a:solidFill>
                      <a:schemeClr val="accent5">
                        <a:lumMod val="60000"/>
                        <a:lumOff val="40000"/>
                      </a:schemeClr>
                    </a:solidFill>
                  </a:tcPr>
                </a:tc>
                <a:tc>
                  <a:txBody>
                    <a:bodyPr/>
                    <a:lstStyle/>
                    <a:p>
                      <a:pPr algn="ctr"/>
                      <a:r>
                        <a:rPr lang="en-GB" sz="700" b="0" i="0" u="none">
                          <a:latin typeface="Arial"/>
                          <a:cs typeface="Arial"/>
                        </a:rPr>
                        <a:t>Activity in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700" b="0" i="0" u="none">
                          <a:latin typeface="Arial"/>
                          <a:cs typeface="Arial"/>
                        </a:rPr>
                        <a:t>2019/20  average</a:t>
                      </a:r>
                    </a:p>
                  </a:txBody>
                  <a:tcPr marL="68580" marR="68580" marT="34290" marB="34290" anchor="ctr">
                    <a:solidFill>
                      <a:schemeClr val="accent5">
                        <a:lumMod val="60000"/>
                        <a:lumOff val="40000"/>
                      </a:schemeClr>
                    </a:solidFill>
                  </a:tcPr>
                </a:tc>
                <a:tc>
                  <a:txBody>
                    <a:bodyPr/>
                    <a:lstStyle/>
                    <a:p>
                      <a:pPr algn="ctr"/>
                      <a:r>
                        <a:rPr lang="en-GB" sz="700" b="0" i="0" u="none">
                          <a:latin typeface="Arial"/>
                          <a:cs typeface="Arial"/>
                        </a:rPr>
                        <a:t>+/-%</a:t>
                      </a:r>
                    </a:p>
                  </a:txBody>
                  <a:tcPr marL="68580" marR="68580" marT="34290" marB="34290" anchor="ctr">
                    <a:solidFill>
                      <a:schemeClr val="accent5">
                        <a:lumMod val="60000"/>
                        <a:lumOff val="40000"/>
                      </a:schemeClr>
                    </a:solidFill>
                  </a:tcPr>
                </a:tc>
                <a:tc>
                  <a:txBody>
                    <a:bodyPr/>
                    <a:lstStyle/>
                    <a:p>
                      <a:pPr algn="ctr"/>
                      <a:r>
                        <a:rPr lang="en-GB" sz="700" b="0" i="0" u="none">
                          <a:latin typeface="Arial"/>
                          <a:cs typeface="Arial"/>
                        </a:rPr>
                        <a:t>Trend over time</a:t>
                      </a:r>
                    </a:p>
                  </a:txBody>
                  <a:tcPr marL="68580" marR="68580" marT="34290" marB="34290" anchor="ctr">
                    <a:solidFill>
                      <a:schemeClr val="accent5">
                        <a:lumMod val="60000"/>
                        <a:lumOff val="40000"/>
                      </a:schemeClr>
                    </a:solidFill>
                  </a:tcPr>
                </a:tc>
                <a:tc>
                  <a:txBody>
                    <a:bodyPr/>
                    <a:lstStyle/>
                    <a:p>
                      <a:pPr algn="ctr"/>
                      <a:r>
                        <a:rPr lang="en-GB" sz="700" b="0" i="0" u="none">
                          <a:latin typeface="Arial"/>
                          <a:cs typeface="Arial"/>
                        </a:rPr>
                        <a:t>Activity in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700" b="0" i="0" u="none">
                          <a:latin typeface="Arial"/>
                          <a:cs typeface="Arial"/>
                        </a:rPr>
                        <a:t>Assurance</a:t>
                      </a:r>
                    </a:p>
                  </a:txBody>
                  <a:tcPr marL="68580" marR="68580" marT="34290" marB="34290" anchor="ctr">
                    <a:solidFill>
                      <a:schemeClr val="accent5">
                        <a:lumMod val="60000"/>
                        <a:lumOff val="40000"/>
                      </a:schemeClr>
                    </a:solidFill>
                  </a:tcPr>
                </a:tc>
                <a:tc>
                  <a:txBody>
                    <a:bodyPr/>
                    <a:lstStyle/>
                    <a:p>
                      <a:pPr algn="ctr"/>
                      <a:r>
                        <a:rPr lang="en-GB" sz="700" b="0" i="0" u="none">
                          <a:latin typeface="Arial"/>
                          <a:cs typeface="Arial"/>
                        </a:rPr>
                        <a:t>2019/20 average</a:t>
                      </a:r>
                    </a:p>
                  </a:txBody>
                  <a:tcPr marL="68580" marR="68580" marT="34290" marB="34290" anchor="ctr">
                    <a:solidFill>
                      <a:schemeClr val="accent5">
                        <a:lumMod val="60000"/>
                        <a:lumOff val="40000"/>
                      </a:schemeClr>
                    </a:solidFill>
                  </a:tcPr>
                </a:tc>
                <a:tc>
                  <a:txBody>
                    <a:bodyPr/>
                    <a:lstStyle/>
                    <a:p>
                      <a:pPr algn="ctr"/>
                      <a:r>
                        <a:rPr lang="en-GB" sz="700" b="0" i="0" u="none">
                          <a:latin typeface="Arial"/>
                          <a:cs typeface="Arial"/>
                        </a:rPr>
                        <a:t>+/-%</a:t>
                      </a:r>
                    </a:p>
                  </a:txBody>
                  <a:tcPr marL="68580" marR="68580" marT="34290" marB="34290" anchor="ctr">
                    <a:solidFill>
                      <a:schemeClr val="accent5">
                        <a:lumMod val="60000"/>
                        <a:lumOff val="40000"/>
                      </a:schemeClr>
                    </a:solidFill>
                  </a:tcPr>
                </a:tc>
                <a:extLst>
                  <a:ext uri="{0D108BD9-81ED-4DB2-BD59-A6C34878D82A}">
                    <a16:rowId xmlns:a16="http://schemas.microsoft.com/office/drawing/2014/main" val="894100909"/>
                  </a:ext>
                </a:extLst>
              </a:tr>
              <a:tr h="825141">
                <a:tc>
                  <a:txBody>
                    <a:bodyPr/>
                    <a:lstStyle/>
                    <a:p>
                      <a:r>
                        <a:rPr lang="en-GB" sz="900" b="1">
                          <a:latin typeface="Arial"/>
                          <a:cs typeface="Arial"/>
                        </a:rPr>
                        <a:t>Adult Mental Health </a:t>
                      </a:r>
                      <a:endParaRPr lang="en-GB" sz="900" b="1">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p>
                      <a:pPr algn="ctr"/>
                      <a:endParaRPr lang="en-GB" sz="850" b="0" i="1" dirty="0">
                        <a:solidFill>
                          <a:srgbClr val="FFFF99"/>
                        </a:solidFill>
                        <a:latin typeface="Arial" panose="020B0604020202020204" pitchFamily="34" charset="0"/>
                        <a:cs typeface="Arial" panose="020B0604020202020204" pitchFamily="34" charset="0"/>
                      </a:endParaRPr>
                    </a:p>
                    <a:p>
                      <a:pPr algn="ctr"/>
                      <a:endParaRPr lang="en-GB" sz="850" b="0" i="1" dirty="0">
                        <a:solidFill>
                          <a:srgbClr val="FFFF99"/>
                        </a:solidFill>
                        <a:latin typeface="Arial" panose="020B0604020202020204" pitchFamily="34" charset="0"/>
                        <a:cs typeface="Arial" panose="020B0604020202020204" pitchFamily="34" charset="0"/>
                      </a:endParaRPr>
                    </a:p>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a:cs typeface="Arial"/>
                        </a:rPr>
                        <a:t>79</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a:cs typeface="Arial"/>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a:cs typeface="Arial"/>
                        </a:rPr>
                        <a:t>91</a:t>
                      </a:r>
                    </a:p>
                  </a:txBody>
                  <a:tcPr marL="68580" marR="68580" marT="34290" marB="34290" anchor="ctr">
                    <a:solidFill>
                      <a:srgbClr val="EEF5F8"/>
                    </a:solidFill>
                  </a:tcPr>
                </a:tc>
                <a:tc>
                  <a:txBody>
                    <a:bodyPr/>
                    <a:lstStyle/>
                    <a:p>
                      <a:pPr algn="ctr"/>
                      <a:r>
                        <a:rPr lang="en-GB" sz="900" b="1" i="0" dirty="0">
                          <a:solidFill>
                            <a:schemeClr val="tx1"/>
                          </a:solidFill>
                          <a:latin typeface="Arial"/>
                          <a:cs typeface="Arial"/>
                        </a:rPr>
                        <a:t>-13%</a:t>
                      </a:r>
                    </a:p>
                  </a:txBody>
                  <a:tcPr marL="68580" marR="68580" marT="34290" marB="34290" anchor="ctr">
                    <a:solidFill>
                      <a:schemeClr val="accent4">
                        <a:lumMod val="75000"/>
                        <a:alpha val="55000"/>
                      </a:schemeClr>
                    </a:solidFill>
                  </a:tcPr>
                </a:tc>
                <a:tc>
                  <a:txBody>
                    <a:bodyPr/>
                    <a:lstStyle/>
                    <a:p>
                      <a:pPr algn="ctr"/>
                      <a:endParaRPr lang="en-GB" sz="850" b="0" i="1">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r>
                        <a:rPr lang="en-GB" sz="900" b="1" i="0" dirty="0">
                          <a:solidFill>
                            <a:schemeClr val="tx1"/>
                          </a:solidFill>
                          <a:latin typeface="Arial"/>
                          <a:cs typeface="Arial"/>
                        </a:rPr>
                        <a:t>48</a:t>
                      </a:r>
                    </a:p>
                  </a:txBody>
                  <a:tcPr marL="68580" marR="68580" marT="34290" marB="34290" anchor="ctr">
                    <a:solidFill>
                      <a:srgbClr val="EEF5F8"/>
                    </a:solidFill>
                  </a:tcPr>
                </a:tc>
                <a:tc>
                  <a:txBody>
                    <a:bodyPr/>
                    <a:lstStyle/>
                    <a:p>
                      <a:pPr algn="ctr"/>
                      <a:endParaRPr lang="en-GB" sz="900" b="1" i="0">
                        <a:solidFill>
                          <a:schemeClr val="tx1"/>
                        </a:solidFill>
                        <a:latin typeface="Arial"/>
                        <a:cs typeface="Arial"/>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Positive improvement v 19/20</a:t>
                      </a:r>
                    </a:p>
                  </a:txBody>
                  <a:tcPr marL="68580" marR="68580" marT="34290" marB="34290" anchor="ctr">
                    <a:solidFill>
                      <a:srgbClr val="EEF5F8"/>
                    </a:solidFill>
                  </a:tcPr>
                </a:tc>
                <a:tc>
                  <a:txBody>
                    <a:bodyPr/>
                    <a:lstStyle/>
                    <a:p>
                      <a:pPr algn="ctr"/>
                      <a:r>
                        <a:rPr lang="en-GB" sz="900" b="1" i="0">
                          <a:solidFill>
                            <a:schemeClr val="tx1"/>
                          </a:solidFill>
                          <a:latin typeface="Arial"/>
                          <a:cs typeface="Arial"/>
                        </a:rPr>
                        <a:t>51</a:t>
                      </a:r>
                    </a:p>
                  </a:txBody>
                  <a:tcPr marL="68580" marR="68580" marT="34290" marB="34290" anchor="ctr">
                    <a:solidFill>
                      <a:srgbClr val="EEF5F8"/>
                    </a:solidFill>
                  </a:tcPr>
                </a:tc>
                <a:tc>
                  <a:txBody>
                    <a:bodyPr/>
                    <a:lstStyle/>
                    <a:p>
                      <a:pPr algn="ctr"/>
                      <a:r>
                        <a:rPr lang="en-GB" sz="900" b="1" i="0" dirty="0">
                          <a:solidFill>
                            <a:schemeClr val="tx1"/>
                          </a:solidFill>
                          <a:latin typeface="Arial"/>
                          <a:cs typeface="Arial"/>
                        </a:rPr>
                        <a:t>-6%</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246101900"/>
                  </a:ext>
                </a:extLst>
              </a:tr>
              <a:tr h="838200">
                <a:tc>
                  <a:txBody>
                    <a:bodyPr/>
                    <a:lstStyle/>
                    <a:p>
                      <a:pPr algn="r"/>
                      <a:r>
                        <a:rPr lang="en-GB" sz="900" b="0" i="0">
                          <a:solidFill>
                            <a:schemeClr val="tx1"/>
                          </a:solidFill>
                          <a:latin typeface="Arial"/>
                          <a:cs typeface="Arial"/>
                        </a:rPr>
                        <a:t>Buckinghamshire</a:t>
                      </a:r>
                    </a:p>
                    <a:p>
                      <a:pPr algn="r"/>
                      <a:r>
                        <a:rPr lang="en-GB" sz="900" b="0" i="0">
                          <a:solidFill>
                            <a:schemeClr val="tx1"/>
                          </a:solidFill>
                          <a:latin typeface="Arial"/>
                          <a:cs typeface="Arial"/>
                        </a:rPr>
                        <a:t>(inc Opal)</a:t>
                      </a:r>
                    </a:p>
                  </a:txBody>
                  <a:tcPr marL="68580" marR="68580" marT="34290" marB="34290">
                    <a:solidFill>
                      <a:srgbClr val="D9E8EF"/>
                    </a:solidFill>
                  </a:tcPr>
                </a:tc>
                <a:tc>
                  <a:txBody>
                    <a:bodyPr/>
                    <a:lstStyle/>
                    <a:p>
                      <a:pPr algn="ctr"/>
                      <a:endParaRPr lang="en-GB" sz="850" b="0" i="1">
                        <a:solidFill>
                          <a:srgbClr val="FFFF99"/>
                        </a:solidFill>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a:cs typeface="Arial"/>
                        </a:rPr>
                        <a:t>31</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a:cs typeface="Arial"/>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a:cs typeface="Arial"/>
                        </a:rPr>
                        <a:t>41</a:t>
                      </a:r>
                    </a:p>
                  </a:txBody>
                  <a:tcPr marL="68580" marR="68580" marT="34290" marB="34290" anchor="ctr">
                    <a:solidFill>
                      <a:srgbClr val="D9E8EF"/>
                    </a:solidFill>
                  </a:tcPr>
                </a:tc>
                <a:tc>
                  <a:txBody>
                    <a:bodyPr/>
                    <a:lstStyle/>
                    <a:p>
                      <a:pPr algn="ctr"/>
                      <a:r>
                        <a:rPr lang="en-GB" sz="900" b="1" i="0" dirty="0">
                          <a:solidFill>
                            <a:schemeClr val="tx1"/>
                          </a:solidFill>
                          <a:latin typeface="Arial"/>
                          <a:cs typeface="Arial"/>
                        </a:rPr>
                        <a:t>-24%</a:t>
                      </a:r>
                    </a:p>
                  </a:txBody>
                  <a:tcPr marL="68580" marR="68580" marT="34290" marB="34290" anchor="ctr">
                    <a:solidFill>
                      <a:schemeClr val="accent4">
                        <a:lumMod val="75000"/>
                        <a:alpha val="55000"/>
                      </a:schemeClr>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r>
                        <a:rPr lang="en-GB" sz="900" b="1" i="0" dirty="0">
                          <a:solidFill>
                            <a:schemeClr val="tx1"/>
                          </a:solidFill>
                          <a:latin typeface="Arial"/>
                          <a:cs typeface="Arial"/>
                        </a:rPr>
                        <a:t>53</a:t>
                      </a:r>
                    </a:p>
                  </a:txBody>
                  <a:tcPr marL="68580" marR="68580" marT="34290" marB="34290" anchor="ctr">
                    <a:solidFill>
                      <a:srgbClr val="D9E8EF"/>
                    </a:solidFill>
                  </a:tcPr>
                </a:tc>
                <a:tc>
                  <a:txBody>
                    <a:bodyPr/>
                    <a:lstStyle/>
                    <a:p>
                      <a:pPr algn="ctr"/>
                      <a:endParaRPr lang="en-GB" sz="900" b="1" i="1">
                        <a:solidFill>
                          <a:schemeClr val="tx1"/>
                        </a:solidFill>
                        <a:latin typeface="Arial"/>
                        <a:cs typeface="Arial"/>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Positive improvement v 19/20</a:t>
                      </a:r>
                    </a:p>
                  </a:txBody>
                  <a:tcPr marL="68580" marR="68580" marT="34290" marB="34290" anchor="ctr">
                    <a:solidFill>
                      <a:srgbClr val="D9E8EF"/>
                    </a:solidFill>
                  </a:tcPr>
                </a:tc>
                <a:tc>
                  <a:txBody>
                    <a:bodyPr/>
                    <a:lstStyle/>
                    <a:p>
                      <a:pPr algn="ctr"/>
                      <a:r>
                        <a:rPr lang="en-GB" sz="900" b="1" i="0">
                          <a:solidFill>
                            <a:schemeClr val="tx1"/>
                          </a:solidFill>
                          <a:latin typeface="Arial"/>
                          <a:cs typeface="Arial"/>
                        </a:rPr>
                        <a:t>57</a:t>
                      </a:r>
                    </a:p>
                  </a:txBody>
                  <a:tcPr marL="68580" marR="68580" marT="34290" marB="34290" anchor="ctr">
                    <a:solidFill>
                      <a:srgbClr val="D9E8EF"/>
                    </a:solidFill>
                  </a:tcPr>
                </a:tc>
                <a:tc>
                  <a:txBody>
                    <a:bodyPr/>
                    <a:lstStyle/>
                    <a:p>
                      <a:pPr algn="ctr"/>
                      <a:r>
                        <a:rPr lang="en-GB" sz="900" b="1" i="0" dirty="0">
                          <a:solidFill>
                            <a:schemeClr val="tx1"/>
                          </a:solidFill>
                          <a:latin typeface="Arial"/>
                          <a:cs typeface="Arial"/>
                        </a:rPr>
                        <a:t>-7%</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2590498271"/>
                  </a:ext>
                </a:extLst>
              </a:tr>
              <a:tr h="826812">
                <a:tc>
                  <a:txBody>
                    <a:bodyPr/>
                    <a:lstStyle/>
                    <a:p>
                      <a:pPr algn="r"/>
                      <a:r>
                        <a:rPr lang="en-GB" sz="900" b="0" i="0">
                          <a:solidFill>
                            <a:schemeClr val="tx1"/>
                          </a:solidFill>
                          <a:latin typeface="Arial"/>
                          <a:cs typeface="Arial"/>
                        </a:rPr>
                        <a:t>Oxfordshire</a:t>
                      </a:r>
                    </a:p>
                  </a:txBody>
                  <a:tcPr marL="68580" marR="68580" marT="34290" marB="34290">
                    <a:solidFill>
                      <a:srgbClr val="D9E8EF"/>
                    </a:solidFill>
                  </a:tcPr>
                </a:tc>
                <a:tc>
                  <a:txBody>
                    <a:bodyPr/>
                    <a:lstStyle/>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48</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a:cs typeface="Arial"/>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a:cs typeface="Arial"/>
                        </a:rPr>
                        <a:t>50</a:t>
                      </a:r>
                    </a:p>
                  </a:txBody>
                  <a:tcPr marL="68580" marR="68580" marT="34290" marB="34290" anchor="ctr">
                    <a:solidFill>
                      <a:srgbClr val="D9E8EF"/>
                    </a:solidFill>
                  </a:tcPr>
                </a:tc>
                <a:tc>
                  <a:txBody>
                    <a:bodyPr/>
                    <a:lstStyle/>
                    <a:p>
                      <a:pPr algn="ctr"/>
                      <a:r>
                        <a:rPr lang="en-GB" sz="900" b="1" dirty="0">
                          <a:latin typeface="Arial"/>
                          <a:cs typeface="Arial"/>
                        </a:rPr>
                        <a:t>-4%</a:t>
                      </a:r>
                    </a:p>
                  </a:txBody>
                  <a:tcPr marL="68580" marR="68580" marT="34290" marB="34290" anchor="ctr">
                    <a:solidFill>
                      <a:schemeClr val="accent4">
                        <a:lumMod val="75000"/>
                        <a:alpha val="55000"/>
                      </a:schemeClr>
                    </a:solidFill>
                  </a:tcP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r>
                        <a:rPr lang="en-GB" sz="900" b="1" dirty="0">
                          <a:latin typeface="Arial"/>
                          <a:cs typeface="Arial"/>
                        </a:rPr>
                        <a:t>41</a:t>
                      </a:r>
                    </a:p>
                  </a:txBody>
                  <a:tcPr marL="68580" marR="68580" marT="34290" marB="34290" anchor="ctr">
                    <a:solidFill>
                      <a:srgbClr val="D9E8EF"/>
                    </a:solidFill>
                  </a:tcPr>
                </a:tc>
                <a:tc>
                  <a:txBody>
                    <a:bodyPr/>
                    <a:lstStyle/>
                    <a:p>
                      <a:pPr algn="ctr"/>
                      <a:endParaRPr lang="en-GB" sz="900" b="1">
                        <a:latin typeface="Arial"/>
                        <a:cs typeface="Arial"/>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cs typeface="Arial" panose="020B0604020202020204" pitchFamily="34" charset="0"/>
                        </a:rPr>
                        <a:t>Positive improvement v 19/20</a:t>
                      </a:r>
                    </a:p>
                  </a:txBody>
                  <a:tcPr marL="68580" marR="68580" marT="34290" marB="34290" anchor="ctr">
                    <a:solidFill>
                      <a:srgbClr val="D9E8EF"/>
                    </a:solidFill>
                  </a:tcPr>
                </a:tc>
                <a:tc>
                  <a:txBody>
                    <a:bodyPr/>
                    <a:lstStyle/>
                    <a:p>
                      <a:pPr algn="ctr"/>
                      <a:r>
                        <a:rPr lang="en-GB" sz="900" b="1">
                          <a:latin typeface="Arial"/>
                          <a:cs typeface="Arial"/>
                        </a:rPr>
                        <a:t>46</a:t>
                      </a:r>
                    </a:p>
                  </a:txBody>
                  <a:tcPr marL="68580" marR="68580" marT="34290" marB="34290" anchor="ctr">
                    <a:solidFill>
                      <a:srgbClr val="D9E8EF"/>
                    </a:solidFill>
                  </a:tcPr>
                </a:tc>
                <a:tc>
                  <a:txBody>
                    <a:bodyPr/>
                    <a:lstStyle/>
                    <a:p>
                      <a:pPr algn="ctr"/>
                      <a:r>
                        <a:rPr lang="en-GB" sz="900" b="1" dirty="0">
                          <a:latin typeface="Arial"/>
                          <a:cs typeface="Arial"/>
                        </a:rPr>
                        <a:t>-11%</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1204687900"/>
                  </a:ext>
                </a:extLst>
              </a:tr>
              <a:tr h="819150">
                <a:tc>
                  <a:txBody>
                    <a:bodyPr/>
                    <a:lstStyle/>
                    <a:p>
                      <a:pPr algn="l"/>
                      <a:r>
                        <a:rPr lang="en-GB" sz="900" b="1" i="0">
                          <a:solidFill>
                            <a:schemeClr val="tx1"/>
                          </a:solidFill>
                          <a:latin typeface="Arial"/>
                          <a:cs typeface="Arial"/>
                        </a:rPr>
                        <a:t>CYP Mental Health</a:t>
                      </a:r>
                      <a:br>
                        <a:rPr lang="en-GB" sz="900" b="1" i="0">
                          <a:solidFill>
                            <a:srgbClr val="000000"/>
                          </a:solidFill>
                          <a:latin typeface="Arial"/>
                          <a:cs typeface="Arial"/>
                        </a:rPr>
                      </a:br>
                      <a:r>
                        <a:rPr lang="en-GB" sz="700" b="0" i="0">
                          <a:solidFill>
                            <a:schemeClr val="tx1"/>
                          </a:solidFill>
                          <a:latin typeface="Arial"/>
                          <a:cs typeface="Arial"/>
                        </a:rPr>
                        <a:t>(information presented is OHFT provision only, use of resources is managed as part of a provider collaborative)</a:t>
                      </a:r>
                    </a:p>
                  </a:txBody>
                  <a:tcPr marL="68580" marR="68580" marT="34290" marB="34290">
                    <a:solidFill>
                      <a:srgbClr val="EEF5F8"/>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a:cs typeface="Arial"/>
                        </a:rPr>
                        <a:t>8</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a:cs typeface="Arial"/>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a:cs typeface="Arial"/>
                        </a:rPr>
                        <a:t>9</a:t>
                      </a:r>
                    </a:p>
                  </a:txBody>
                  <a:tcPr marL="68580" marR="68580" marT="34290" marB="34290" anchor="ctr">
                    <a:solidFill>
                      <a:srgbClr val="EEF5F8"/>
                    </a:solidFill>
                  </a:tcPr>
                </a:tc>
                <a:tc>
                  <a:txBody>
                    <a:bodyPr/>
                    <a:lstStyle/>
                    <a:p>
                      <a:pPr algn="ctr"/>
                      <a:r>
                        <a:rPr lang="en-GB" sz="900" b="1" i="0" dirty="0">
                          <a:solidFill>
                            <a:schemeClr val="tx1"/>
                          </a:solidFill>
                          <a:latin typeface="Arial"/>
                          <a:cs typeface="Arial"/>
                        </a:rPr>
                        <a:t>-11%</a:t>
                      </a:r>
                    </a:p>
                  </a:txBody>
                  <a:tcPr marL="68580" marR="68580" marT="34290" marB="34290" anchor="ctr">
                    <a:solidFill>
                      <a:schemeClr val="accent4">
                        <a:lumMod val="75000"/>
                        <a:alpha val="55000"/>
                      </a:schemeClr>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r>
                        <a:rPr lang="en-GB" sz="900" b="1" i="0" dirty="0">
                          <a:solidFill>
                            <a:schemeClr val="tx1"/>
                          </a:solidFill>
                          <a:latin typeface="Arial"/>
                          <a:cs typeface="Arial"/>
                        </a:rPr>
                        <a:t>134</a:t>
                      </a:r>
                    </a:p>
                  </a:txBody>
                  <a:tcPr marL="68580" marR="68580" marT="34290" marB="34290" anchor="ctr">
                    <a:solidFill>
                      <a:srgbClr val="EEF5F8"/>
                    </a:solidFill>
                  </a:tcPr>
                </a:tc>
                <a:tc>
                  <a:txBody>
                    <a:bodyPr/>
                    <a:lstStyle/>
                    <a:p>
                      <a:pPr algn="ctr"/>
                      <a:endParaRPr lang="en-GB" sz="900" b="1" i="0">
                        <a:solidFill>
                          <a:schemeClr val="tx1"/>
                        </a:solidFill>
                        <a:latin typeface="Arial"/>
                        <a:cs typeface="Arial"/>
                      </a:endParaRPr>
                    </a:p>
                  </a:txBody>
                  <a:tcPr marL="68580" marR="68580" marT="34290" marB="34290" anchor="ctr">
                    <a:solidFill>
                      <a:srgbClr val="EEF5F8"/>
                    </a:solidFill>
                  </a:tcPr>
                </a:tc>
                <a:tc>
                  <a:txBody>
                    <a:bodyPr/>
                    <a:lstStyle/>
                    <a:p>
                      <a:pPr algn="ctr"/>
                      <a:r>
                        <a:rPr lang="en-GB" sz="800" b="1" i="0" dirty="0">
                          <a:solidFill>
                            <a:schemeClr val="tx1"/>
                          </a:solidFill>
                          <a:latin typeface="Arial"/>
                          <a:cs typeface="Arial"/>
                        </a:rPr>
                        <a:t>Worsening position v 19/20</a:t>
                      </a:r>
                    </a:p>
                  </a:txBody>
                  <a:tcPr marL="68580" marR="68580" marT="34290" marB="34290" anchor="ctr">
                    <a:solidFill>
                      <a:srgbClr val="EEF5F8"/>
                    </a:solidFill>
                  </a:tcPr>
                </a:tc>
                <a:tc>
                  <a:txBody>
                    <a:bodyPr/>
                    <a:lstStyle/>
                    <a:p>
                      <a:pPr algn="ctr"/>
                      <a:r>
                        <a:rPr lang="en-GB" sz="900" b="1" i="0">
                          <a:solidFill>
                            <a:schemeClr val="tx1"/>
                          </a:solidFill>
                          <a:latin typeface="Arial"/>
                          <a:cs typeface="Arial"/>
                        </a:rPr>
                        <a:t>81</a:t>
                      </a:r>
                    </a:p>
                  </a:txBody>
                  <a:tcPr marL="68580" marR="68580" marT="34290" marB="34290" anchor="ctr">
                    <a:solidFill>
                      <a:srgbClr val="EEF5F8"/>
                    </a:solidFill>
                  </a:tcPr>
                </a:tc>
                <a:tc>
                  <a:txBody>
                    <a:bodyPr/>
                    <a:lstStyle/>
                    <a:p>
                      <a:pPr algn="ctr"/>
                      <a:r>
                        <a:rPr lang="en-GB" sz="900" b="1" i="0" dirty="0">
                          <a:solidFill>
                            <a:schemeClr val="tx1"/>
                          </a:solidFill>
                          <a:latin typeface="Arial"/>
                          <a:cs typeface="Arial"/>
                        </a:rPr>
                        <a:t>+65%</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1183773485"/>
                  </a:ext>
                </a:extLst>
              </a:tr>
              <a:tr h="879456">
                <a:tc>
                  <a:txBody>
                    <a:bodyPr/>
                    <a:lstStyle/>
                    <a:p>
                      <a:pPr algn="l"/>
                      <a:r>
                        <a:rPr lang="en-GB" sz="900" b="1" i="0">
                          <a:solidFill>
                            <a:schemeClr val="tx1"/>
                          </a:solidFill>
                          <a:latin typeface="Arial"/>
                          <a:cs typeface="Arial"/>
                        </a:rPr>
                        <a:t>Eating Disorders</a:t>
                      </a:r>
                    </a:p>
                    <a:p>
                      <a:pPr lvl="0" algn="l">
                        <a:buNone/>
                      </a:pPr>
                      <a:r>
                        <a:rPr lang="en-GB" sz="700" b="0" i="0" u="none" strike="noStrike" noProof="0">
                          <a:solidFill>
                            <a:schemeClr val="tx1"/>
                          </a:solidFill>
                          <a:latin typeface="Arial"/>
                        </a:rPr>
                        <a:t>(information presented is OHFT provision only, use of resources is managed as part of a provider collaborative)</a:t>
                      </a:r>
                      <a:endParaRPr lang="en-GB" sz="700"/>
                    </a:p>
                  </a:txBody>
                  <a:tcPr marL="68580" marR="68580" marT="34290" marB="34290">
                    <a:solidFill>
                      <a:srgbClr val="EEF5F8"/>
                    </a:solidFill>
                  </a:tcP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4</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 </a:t>
                      </a:r>
                      <a:endParaRPr lang="en-GB" sz="900" b="1" dirty="0">
                        <a:latin typeface="Arial"/>
                        <a:cs typeface="Arial"/>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a:cs typeface="Arial"/>
                        </a:rPr>
                        <a:t>7</a:t>
                      </a:r>
                    </a:p>
                  </a:txBody>
                  <a:tcPr marL="68580" marR="68580" marT="34290" marB="34290" anchor="ctr">
                    <a:solidFill>
                      <a:srgbClr val="EEF5F8"/>
                    </a:solidFill>
                  </a:tcPr>
                </a:tc>
                <a:tc>
                  <a:txBody>
                    <a:bodyPr/>
                    <a:lstStyle/>
                    <a:p>
                      <a:pPr algn="ctr"/>
                      <a:r>
                        <a:rPr lang="en-GB" sz="900" b="1" dirty="0">
                          <a:latin typeface="Arial"/>
                          <a:cs typeface="Arial"/>
                        </a:rPr>
                        <a:t>-43%</a:t>
                      </a:r>
                    </a:p>
                  </a:txBody>
                  <a:tcPr marL="68580" marR="68580" marT="34290" marB="34290" anchor="ctr">
                    <a:solidFill>
                      <a:schemeClr val="accent4">
                        <a:lumMod val="75000"/>
                        <a:alpha val="55000"/>
                      </a:schemeClr>
                    </a:solidFill>
                  </a:tcP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r>
                        <a:rPr lang="en-GB" sz="900" b="1" dirty="0">
                          <a:latin typeface="Arial"/>
                          <a:cs typeface="Arial"/>
                        </a:rPr>
                        <a:t>137</a:t>
                      </a:r>
                    </a:p>
                  </a:txBody>
                  <a:tcPr marL="68580" marR="68580" marT="34290" marB="34290" anchor="ctr">
                    <a:solidFill>
                      <a:srgbClr val="EEF5F8"/>
                    </a:solidFill>
                  </a:tcPr>
                </a:tc>
                <a:tc>
                  <a:txBody>
                    <a:bodyPr/>
                    <a:lstStyle/>
                    <a:p>
                      <a:pPr algn="ctr"/>
                      <a:endParaRPr lang="en-GB" sz="900" b="1">
                        <a:latin typeface="Arial"/>
                        <a:cs typeface="Arial"/>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Worsening position v 19/20</a:t>
                      </a:r>
                    </a:p>
                  </a:txBody>
                  <a:tcPr marL="68580" marR="68580" marT="34290" marB="34290" anchor="ctr">
                    <a:solidFill>
                      <a:srgbClr val="EEF5F8"/>
                    </a:solidFill>
                  </a:tcPr>
                </a:tc>
                <a:tc>
                  <a:txBody>
                    <a:bodyPr/>
                    <a:lstStyle/>
                    <a:p>
                      <a:pPr algn="ctr"/>
                      <a:r>
                        <a:rPr lang="en-GB" sz="900" b="1">
                          <a:latin typeface="Arial"/>
                          <a:cs typeface="Arial"/>
                        </a:rPr>
                        <a:t>76</a:t>
                      </a:r>
                    </a:p>
                  </a:txBody>
                  <a:tcPr marL="68580" marR="68580" marT="34290" marB="34290" anchor="ctr">
                    <a:solidFill>
                      <a:srgbClr val="EEF5F8"/>
                    </a:solidFill>
                  </a:tcPr>
                </a:tc>
                <a:tc>
                  <a:txBody>
                    <a:bodyPr/>
                    <a:lstStyle/>
                    <a:p>
                      <a:pPr algn="ctr"/>
                      <a:r>
                        <a:rPr lang="en-GB" sz="900" b="1" dirty="0">
                          <a:latin typeface="Arial"/>
                          <a:cs typeface="Arial"/>
                        </a:rPr>
                        <a:t>+80%</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3695147774"/>
                  </a:ext>
                </a:extLst>
              </a:tr>
            </a:tbl>
          </a:graphicData>
        </a:graphic>
      </p:graphicFrame>
      <p:pic>
        <p:nvPicPr>
          <p:cNvPr id="25" name="Picture 7" descr="A picture containing diagram&#10;&#10;Description automatically generated">
            <a:extLst>
              <a:ext uri="{FF2B5EF4-FFF2-40B4-BE49-F238E27FC236}">
                <a16:creationId xmlns:a16="http://schemas.microsoft.com/office/drawing/2014/main" id="{FCF360D2-C107-4653-A3E4-AE1B0490F0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600" y="1374211"/>
            <a:ext cx="478399"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7" descr="A picture containing diagram&#10;&#10;Description automatically generated">
            <a:extLst>
              <a:ext uri="{FF2B5EF4-FFF2-40B4-BE49-F238E27FC236}">
                <a16:creationId xmlns:a16="http://schemas.microsoft.com/office/drawing/2014/main" id="{2E2E3148-2951-4EC8-A102-37E4C9CE3A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2254" y="2251945"/>
            <a:ext cx="478399"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7" descr="A picture containing diagram&#10;&#10;Description automatically generated">
            <a:extLst>
              <a:ext uri="{FF2B5EF4-FFF2-40B4-BE49-F238E27FC236}">
                <a16:creationId xmlns:a16="http://schemas.microsoft.com/office/drawing/2014/main" id="{07C7F72C-4587-49ED-ACE0-D0FB7BBDD1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5740" y="3071532"/>
            <a:ext cx="478399"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7" descr="A picture containing diagram&#10;&#10;Description automatically generated">
            <a:extLst>
              <a:ext uri="{FF2B5EF4-FFF2-40B4-BE49-F238E27FC236}">
                <a16:creationId xmlns:a16="http://schemas.microsoft.com/office/drawing/2014/main" id="{B93DE69B-D3B0-4957-8585-21C40E6925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5740" y="3855587"/>
            <a:ext cx="478399"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7" descr="A picture containing diagram&#10;&#10;Description automatically generated">
            <a:extLst>
              <a:ext uri="{FF2B5EF4-FFF2-40B4-BE49-F238E27FC236}">
                <a16:creationId xmlns:a16="http://schemas.microsoft.com/office/drawing/2014/main" id="{4984763B-0F55-4D4A-B5B5-97755ACE95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609" y="1384411"/>
            <a:ext cx="378635"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6" name="Picture 7" descr="A picture containing diagram&#10;&#10;Description automatically generated">
            <a:extLst>
              <a:ext uri="{FF2B5EF4-FFF2-40B4-BE49-F238E27FC236}">
                <a16:creationId xmlns:a16="http://schemas.microsoft.com/office/drawing/2014/main" id="{7FF6F49C-C826-45E4-B7D9-D01F8C667C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253" y="2275258"/>
            <a:ext cx="378635"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7" name="Picture 7" descr="A picture containing diagram&#10;&#10;Description automatically generated">
            <a:extLst>
              <a:ext uri="{FF2B5EF4-FFF2-40B4-BE49-F238E27FC236}">
                <a16:creationId xmlns:a16="http://schemas.microsoft.com/office/drawing/2014/main" id="{860EEBB0-3F44-4A71-A4DB-CC1287D4D2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254" y="3092737"/>
            <a:ext cx="378635"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7" descr="A picture containing diagram&#10;&#10;Description automatically generated">
            <a:extLst>
              <a:ext uri="{FF2B5EF4-FFF2-40B4-BE49-F238E27FC236}">
                <a16:creationId xmlns:a16="http://schemas.microsoft.com/office/drawing/2014/main" id="{0BEB26C5-7615-47D4-BDA0-92DC7CB23C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255" y="3903797"/>
            <a:ext cx="378635"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7" descr="A picture containing diagram&#10;&#10;Description automatically generated">
            <a:extLst>
              <a:ext uri="{FF2B5EF4-FFF2-40B4-BE49-F238E27FC236}">
                <a16:creationId xmlns:a16="http://schemas.microsoft.com/office/drawing/2014/main" id="{FBF0D1ED-3126-41C7-9FCB-845769361F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253" y="4721276"/>
            <a:ext cx="378635"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339E46E-B636-447D-A035-866845EAB476}"/>
              </a:ext>
            </a:extLst>
          </p:cNvPr>
          <p:cNvPicPr>
            <a:picLocks noChangeAspect="1"/>
          </p:cNvPicPr>
          <p:nvPr/>
        </p:nvPicPr>
        <p:blipFill>
          <a:blip r:embed="rId5"/>
          <a:stretch>
            <a:fillRect/>
          </a:stretch>
        </p:blipFill>
        <p:spPr>
          <a:xfrm>
            <a:off x="1386461" y="1272806"/>
            <a:ext cx="1294595" cy="698037"/>
          </a:xfrm>
          <a:prstGeom prst="rect">
            <a:avLst/>
          </a:prstGeom>
          <a:ln>
            <a:solidFill>
              <a:schemeClr val="tx2"/>
            </a:solidFill>
          </a:ln>
        </p:spPr>
      </p:pic>
      <p:pic>
        <p:nvPicPr>
          <p:cNvPr id="16" name="Picture 15">
            <a:extLst>
              <a:ext uri="{FF2B5EF4-FFF2-40B4-BE49-F238E27FC236}">
                <a16:creationId xmlns:a16="http://schemas.microsoft.com/office/drawing/2014/main" id="{23FB719C-BFA3-45AA-8A46-5C95D52D9906}"/>
              </a:ext>
            </a:extLst>
          </p:cNvPr>
          <p:cNvPicPr>
            <a:picLocks noChangeAspect="1"/>
          </p:cNvPicPr>
          <p:nvPr/>
        </p:nvPicPr>
        <p:blipFill>
          <a:blip r:embed="rId6"/>
          <a:stretch>
            <a:fillRect/>
          </a:stretch>
        </p:blipFill>
        <p:spPr>
          <a:xfrm>
            <a:off x="1386461" y="2158267"/>
            <a:ext cx="1294595" cy="698038"/>
          </a:xfrm>
          <a:prstGeom prst="rect">
            <a:avLst/>
          </a:prstGeom>
          <a:ln>
            <a:solidFill>
              <a:schemeClr val="tx2"/>
            </a:solidFill>
          </a:ln>
        </p:spPr>
      </p:pic>
      <p:pic>
        <p:nvPicPr>
          <p:cNvPr id="18" name="Picture 17">
            <a:extLst>
              <a:ext uri="{FF2B5EF4-FFF2-40B4-BE49-F238E27FC236}">
                <a16:creationId xmlns:a16="http://schemas.microsoft.com/office/drawing/2014/main" id="{97B9A74D-7217-45AB-8E64-6BF3C5545248}"/>
              </a:ext>
            </a:extLst>
          </p:cNvPr>
          <p:cNvPicPr>
            <a:picLocks noChangeAspect="1"/>
          </p:cNvPicPr>
          <p:nvPr/>
        </p:nvPicPr>
        <p:blipFill>
          <a:blip r:embed="rId7"/>
          <a:stretch>
            <a:fillRect/>
          </a:stretch>
        </p:blipFill>
        <p:spPr>
          <a:xfrm>
            <a:off x="1410024" y="2936123"/>
            <a:ext cx="1294596" cy="698037"/>
          </a:xfrm>
          <a:prstGeom prst="rect">
            <a:avLst/>
          </a:prstGeom>
          <a:ln>
            <a:solidFill>
              <a:schemeClr val="tx2"/>
            </a:solidFill>
          </a:ln>
        </p:spPr>
      </p:pic>
      <p:pic>
        <p:nvPicPr>
          <p:cNvPr id="20" name="Picture 19">
            <a:extLst>
              <a:ext uri="{FF2B5EF4-FFF2-40B4-BE49-F238E27FC236}">
                <a16:creationId xmlns:a16="http://schemas.microsoft.com/office/drawing/2014/main" id="{821E3FBE-7151-4B4A-AD58-3484D1D8B874}"/>
              </a:ext>
            </a:extLst>
          </p:cNvPr>
          <p:cNvPicPr>
            <a:picLocks noChangeAspect="1"/>
          </p:cNvPicPr>
          <p:nvPr/>
        </p:nvPicPr>
        <p:blipFill>
          <a:blip r:embed="rId8"/>
          <a:stretch>
            <a:fillRect/>
          </a:stretch>
        </p:blipFill>
        <p:spPr>
          <a:xfrm>
            <a:off x="1410024" y="3764303"/>
            <a:ext cx="1294596" cy="698038"/>
          </a:xfrm>
          <a:prstGeom prst="rect">
            <a:avLst/>
          </a:prstGeom>
          <a:ln>
            <a:solidFill>
              <a:schemeClr val="tx2"/>
            </a:solidFill>
          </a:ln>
        </p:spPr>
      </p:pic>
      <p:pic>
        <p:nvPicPr>
          <p:cNvPr id="22" name="Picture 21">
            <a:extLst>
              <a:ext uri="{FF2B5EF4-FFF2-40B4-BE49-F238E27FC236}">
                <a16:creationId xmlns:a16="http://schemas.microsoft.com/office/drawing/2014/main" id="{AC5EDA0C-C228-416F-9C5C-E6F6599837BF}"/>
              </a:ext>
            </a:extLst>
          </p:cNvPr>
          <p:cNvPicPr>
            <a:picLocks noChangeAspect="1"/>
          </p:cNvPicPr>
          <p:nvPr/>
        </p:nvPicPr>
        <p:blipFill>
          <a:blip r:embed="rId9"/>
          <a:stretch>
            <a:fillRect/>
          </a:stretch>
        </p:blipFill>
        <p:spPr>
          <a:xfrm>
            <a:off x="1410025" y="4697949"/>
            <a:ext cx="1294596" cy="698039"/>
          </a:xfrm>
          <a:prstGeom prst="rect">
            <a:avLst/>
          </a:prstGeom>
          <a:ln>
            <a:solidFill>
              <a:schemeClr val="tx2"/>
            </a:solidFill>
          </a:ln>
        </p:spPr>
      </p:pic>
      <p:pic>
        <p:nvPicPr>
          <p:cNvPr id="24" name="Picture 23">
            <a:extLst>
              <a:ext uri="{FF2B5EF4-FFF2-40B4-BE49-F238E27FC236}">
                <a16:creationId xmlns:a16="http://schemas.microsoft.com/office/drawing/2014/main" id="{B842EFEA-0C3E-4463-A765-529F69FD7C86}"/>
              </a:ext>
            </a:extLst>
          </p:cNvPr>
          <p:cNvPicPr>
            <a:picLocks noChangeAspect="1"/>
          </p:cNvPicPr>
          <p:nvPr/>
        </p:nvPicPr>
        <p:blipFill>
          <a:blip r:embed="rId10"/>
          <a:stretch>
            <a:fillRect/>
          </a:stretch>
        </p:blipFill>
        <p:spPr>
          <a:xfrm>
            <a:off x="4971495" y="1314732"/>
            <a:ext cx="1207363" cy="656111"/>
          </a:xfrm>
          <a:prstGeom prst="rect">
            <a:avLst/>
          </a:prstGeom>
          <a:ln>
            <a:solidFill>
              <a:schemeClr val="tx2"/>
            </a:solidFill>
          </a:ln>
        </p:spPr>
      </p:pic>
      <p:pic>
        <p:nvPicPr>
          <p:cNvPr id="30" name="Picture 29">
            <a:extLst>
              <a:ext uri="{FF2B5EF4-FFF2-40B4-BE49-F238E27FC236}">
                <a16:creationId xmlns:a16="http://schemas.microsoft.com/office/drawing/2014/main" id="{26AC00F5-06A0-46B9-B38E-0E6D8DCBD567}"/>
              </a:ext>
            </a:extLst>
          </p:cNvPr>
          <p:cNvPicPr>
            <a:picLocks noChangeAspect="1"/>
          </p:cNvPicPr>
          <p:nvPr/>
        </p:nvPicPr>
        <p:blipFill>
          <a:blip r:embed="rId11"/>
          <a:stretch>
            <a:fillRect/>
          </a:stretch>
        </p:blipFill>
        <p:spPr>
          <a:xfrm>
            <a:off x="4971495" y="2110897"/>
            <a:ext cx="1207363" cy="698037"/>
          </a:xfrm>
          <a:prstGeom prst="rect">
            <a:avLst/>
          </a:prstGeom>
          <a:ln>
            <a:solidFill>
              <a:schemeClr val="tx2"/>
            </a:solidFill>
          </a:ln>
        </p:spPr>
      </p:pic>
      <p:pic>
        <p:nvPicPr>
          <p:cNvPr id="32" name="Picture 31">
            <a:extLst>
              <a:ext uri="{FF2B5EF4-FFF2-40B4-BE49-F238E27FC236}">
                <a16:creationId xmlns:a16="http://schemas.microsoft.com/office/drawing/2014/main" id="{ECD21BD7-1256-49E8-8830-6468AADC1272}"/>
              </a:ext>
            </a:extLst>
          </p:cNvPr>
          <p:cNvPicPr>
            <a:picLocks noChangeAspect="1"/>
          </p:cNvPicPr>
          <p:nvPr/>
        </p:nvPicPr>
        <p:blipFill>
          <a:blip r:embed="rId12"/>
          <a:stretch>
            <a:fillRect/>
          </a:stretch>
        </p:blipFill>
        <p:spPr>
          <a:xfrm>
            <a:off x="4971495" y="2934489"/>
            <a:ext cx="1207363" cy="698037"/>
          </a:xfrm>
          <a:prstGeom prst="rect">
            <a:avLst/>
          </a:prstGeom>
          <a:ln>
            <a:solidFill>
              <a:schemeClr val="tx2"/>
            </a:solidFill>
          </a:ln>
        </p:spPr>
      </p:pic>
      <p:pic>
        <p:nvPicPr>
          <p:cNvPr id="41" name="Picture 40">
            <a:extLst>
              <a:ext uri="{FF2B5EF4-FFF2-40B4-BE49-F238E27FC236}">
                <a16:creationId xmlns:a16="http://schemas.microsoft.com/office/drawing/2014/main" id="{284F3C66-3A0F-42DA-89B5-D3954708EB12}"/>
              </a:ext>
            </a:extLst>
          </p:cNvPr>
          <p:cNvPicPr>
            <a:picLocks noChangeAspect="1"/>
          </p:cNvPicPr>
          <p:nvPr/>
        </p:nvPicPr>
        <p:blipFill>
          <a:blip r:embed="rId13"/>
          <a:stretch>
            <a:fillRect/>
          </a:stretch>
        </p:blipFill>
        <p:spPr>
          <a:xfrm>
            <a:off x="4971495" y="3800142"/>
            <a:ext cx="1207363" cy="698037"/>
          </a:xfrm>
          <a:prstGeom prst="rect">
            <a:avLst/>
          </a:prstGeom>
          <a:ln>
            <a:solidFill>
              <a:schemeClr val="tx2"/>
            </a:solidFill>
          </a:ln>
        </p:spPr>
      </p:pic>
      <p:pic>
        <p:nvPicPr>
          <p:cNvPr id="3" name="Picture 2">
            <a:extLst>
              <a:ext uri="{FF2B5EF4-FFF2-40B4-BE49-F238E27FC236}">
                <a16:creationId xmlns:a16="http://schemas.microsoft.com/office/drawing/2014/main" id="{06BE72B3-8845-4270-A2BD-D2FADD93820F}"/>
              </a:ext>
            </a:extLst>
          </p:cNvPr>
          <p:cNvPicPr>
            <a:picLocks noChangeAspect="1"/>
          </p:cNvPicPr>
          <p:nvPr/>
        </p:nvPicPr>
        <p:blipFill>
          <a:blip r:embed="rId14"/>
          <a:stretch>
            <a:fillRect/>
          </a:stretch>
        </p:blipFill>
        <p:spPr>
          <a:xfrm>
            <a:off x="5013169" y="4665795"/>
            <a:ext cx="1165689" cy="698037"/>
          </a:xfrm>
          <a:prstGeom prst="rect">
            <a:avLst/>
          </a:prstGeom>
          <a:ln>
            <a:solidFill>
              <a:schemeClr val="tx2"/>
            </a:solidFill>
          </a:ln>
        </p:spPr>
      </p:pic>
      <p:pic>
        <p:nvPicPr>
          <p:cNvPr id="29" name="Picture 4" descr="Image result for Icon For Concern. Size: 95 x 96. Source: icon-library.com">
            <a:extLst>
              <a:ext uri="{FF2B5EF4-FFF2-40B4-BE49-F238E27FC236}">
                <a16:creationId xmlns:a16="http://schemas.microsoft.com/office/drawing/2014/main" id="{26880043-69D1-4697-934A-5005F235FB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32254" y="4733334"/>
            <a:ext cx="485126" cy="49023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16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24645"/>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Patient Activity and Demand Overview: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Inpatient</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 admissions and length of stay (LOS)</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nvGraphicFramePr>
        <p:xfrm>
          <a:off x="272335" y="571927"/>
          <a:ext cx="8620433" cy="3992559"/>
        </p:xfrm>
        <a:graphic>
          <a:graphicData uri="http://schemas.openxmlformats.org/drawingml/2006/table">
            <a:tbl>
              <a:tblPr firstRow="1" bandRow="1">
                <a:tableStyleId>{7DF18680-E054-41AD-8BC1-D1AEF772440D}</a:tableStyleId>
              </a:tblPr>
              <a:tblGrid>
                <a:gridCol w="1068193">
                  <a:extLst>
                    <a:ext uri="{9D8B030D-6E8A-4147-A177-3AD203B41FA5}">
                      <a16:colId xmlns:a16="http://schemas.microsoft.com/office/drawing/2014/main" val="978586781"/>
                    </a:ext>
                  </a:extLst>
                </a:gridCol>
                <a:gridCol w="1389062">
                  <a:extLst>
                    <a:ext uri="{9D8B030D-6E8A-4147-A177-3AD203B41FA5}">
                      <a16:colId xmlns:a16="http://schemas.microsoft.com/office/drawing/2014/main" val="1797118576"/>
                    </a:ext>
                  </a:extLst>
                </a:gridCol>
                <a:gridCol w="531328">
                  <a:extLst>
                    <a:ext uri="{9D8B030D-6E8A-4147-A177-3AD203B41FA5}">
                      <a16:colId xmlns:a16="http://schemas.microsoft.com/office/drawing/2014/main" val="1284646355"/>
                    </a:ext>
                  </a:extLst>
                </a:gridCol>
                <a:gridCol w="523694">
                  <a:extLst>
                    <a:ext uri="{9D8B030D-6E8A-4147-A177-3AD203B41FA5}">
                      <a16:colId xmlns:a16="http://schemas.microsoft.com/office/drawing/2014/main" val="1494099702"/>
                    </a:ext>
                  </a:extLst>
                </a:gridCol>
                <a:gridCol w="523694">
                  <a:extLst>
                    <a:ext uri="{9D8B030D-6E8A-4147-A177-3AD203B41FA5}">
                      <a16:colId xmlns:a16="http://schemas.microsoft.com/office/drawing/2014/main" val="1737309110"/>
                    </a:ext>
                  </a:extLst>
                </a:gridCol>
                <a:gridCol w="453989">
                  <a:extLst>
                    <a:ext uri="{9D8B030D-6E8A-4147-A177-3AD203B41FA5}">
                      <a16:colId xmlns:a16="http://schemas.microsoft.com/office/drawing/2014/main" val="3242774040"/>
                    </a:ext>
                  </a:extLst>
                </a:gridCol>
                <a:gridCol w="1257505">
                  <a:extLst>
                    <a:ext uri="{9D8B030D-6E8A-4147-A177-3AD203B41FA5}">
                      <a16:colId xmlns:a16="http://schemas.microsoft.com/office/drawing/2014/main" val="3778358738"/>
                    </a:ext>
                  </a:extLst>
                </a:gridCol>
                <a:gridCol w="444500">
                  <a:extLst>
                    <a:ext uri="{9D8B030D-6E8A-4147-A177-3AD203B41FA5}">
                      <a16:colId xmlns:a16="http://schemas.microsoft.com/office/drawing/2014/main" val="48270995"/>
                    </a:ext>
                  </a:extLst>
                </a:gridCol>
                <a:gridCol w="520700">
                  <a:extLst>
                    <a:ext uri="{9D8B030D-6E8A-4147-A177-3AD203B41FA5}">
                      <a16:colId xmlns:a16="http://schemas.microsoft.com/office/drawing/2014/main" val="3650870949"/>
                    </a:ext>
                  </a:extLst>
                </a:gridCol>
                <a:gridCol w="831913">
                  <a:extLst>
                    <a:ext uri="{9D8B030D-6E8A-4147-A177-3AD203B41FA5}">
                      <a16:colId xmlns:a16="http://schemas.microsoft.com/office/drawing/2014/main" val="2108549927"/>
                    </a:ext>
                  </a:extLst>
                </a:gridCol>
                <a:gridCol w="603750">
                  <a:extLst>
                    <a:ext uri="{9D8B030D-6E8A-4147-A177-3AD203B41FA5}">
                      <a16:colId xmlns:a16="http://schemas.microsoft.com/office/drawing/2014/main" val="1276777439"/>
                    </a:ext>
                  </a:extLst>
                </a:gridCol>
                <a:gridCol w="472105">
                  <a:extLst>
                    <a:ext uri="{9D8B030D-6E8A-4147-A177-3AD203B41FA5}">
                      <a16:colId xmlns:a16="http://schemas.microsoft.com/office/drawing/2014/main" val="3029258040"/>
                    </a:ext>
                  </a:extLst>
                </a:gridCol>
              </a:tblGrid>
              <a:tr h="246766">
                <a:tc>
                  <a:txBody>
                    <a:bodyPr/>
                    <a:lstStyle/>
                    <a:p>
                      <a:endParaRPr lang="en-GB" sz="900" b="0" i="0" u="none">
                        <a:latin typeface="Arial" panose="020B0604020202020204" pitchFamily="34" charset="0"/>
                        <a:cs typeface="Arial" panose="020B0604020202020204" pitchFamily="34" charset="0"/>
                      </a:endParaRPr>
                    </a:p>
                  </a:txBody>
                  <a:tcPr marL="68580" marR="68580" marT="34290" marB="34290" anchor="ctr"/>
                </a:tc>
                <a:tc gridSpan="5">
                  <a:txBody>
                    <a:bodyPr/>
                    <a:lstStyle/>
                    <a:p>
                      <a:pPr algn="ctr"/>
                      <a:r>
                        <a:rPr lang="en-GB" sz="900" b="0" i="0" u="none">
                          <a:latin typeface="Arial" panose="020B0604020202020204" pitchFamily="34" charset="0"/>
                          <a:cs typeface="Arial" panose="020B0604020202020204" pitchFamily="34" charset="0"/>
                        </a:rPr>
                        <a:t>Admissions</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gridSpan="6">
                  <a:txBody>
                    <a:bodyPr/>
                    <a:lstStyle/>
                    <a:p>
                      <a:pPr algn="ctr"/>
                      <a:r>
                        <a:rPr lang="en-GB" sz="900" b="0" i="0" u="none">
                          <a:latin typeface="Arial" panose="020B0604020202020204" pitchFamily="34" charset="0"/>
                          <a:cs typeface="Arial" panose="020B0604020202020204" pitchFamily="34" charset="0"/>
                        </a:rPr>
                        <a:t>Length of Stay</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4062742947"/>
                  </a:ext>
                </a:extLst>
              </a:tr>
              <a:tr h="436490">
                <a:tc>
                  <a:txBody>
                    <a:bodyPr/>
                    <a:lstStyle/>
                    <a:p>
                      <a:r>
                        <a:rPr lang="en-GB" sz="750" b="0" i="0" u="none">
                          <a:latin typeface="Arial" panose="020B0604020202020204" pitchFamily="34" charset="0"/>
                          <a:cs typeface="Arial" panose="020B0604020202020204" pitchFamily="34" charset="0"/>
                        </a:rPr>
                        <a:t>Specialty</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Trend over time </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Activity in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2019/20  average</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Trend over time</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Activity in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5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Assurance</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2019/20 average</a:t>
                      </a:r>
                    </a:p>
                  </a:txBody>
                  <a:tcPr marL="68580" marR="68580" marT="34290" marB="34290" anchor="ctr">
                    <a:solidFill>
                      <a:schemeClr val="accent5">
                        <a:lumMod val="60000"/>
                        <a:lumOff val="40000"/>
                      </a:schemeClr>
                    </a:solidFill>
                  </a:tcPr>
                </a:tc>
                <a:tc>
                  <a:txBody>
                    <a:bodyPr/>
                    <a:lstStyle/>
                    <a:p>
                      <a:pPr algn="ctr"/>
                      <a:r>
                        <a:rPr lang="en-GB" sz="750" b="0" i="0" u="none">
                          <a:latin typeface="Arial" panose="020B0604020202020204" pitchFamily="34" charset="0"/>
                          <a:cs typeface="Arial" panose="020B0604020202020204" pitchFamily="34" charset="0"/>
                        </a:rPr>
                        <a:t>+/-%</a:t>
                      </a:r>
                    </a:p>
                  </a:txBody>
                  <a:tcPr marL="68580" marR="68580" marT="34290" marB="34290" anchor="ctr">
                    <a:solidFill>
                      <a:schemeClr val="accent5">
                        <a:lumMod val="60000"/>
                        <a:lumOff val="40000"/>
                      </a:schemeClr>
                    </a:solidFill>
                  </a:tcPr>
                </a:tc>
                <a:extLst>
                  <a:ext uri="{0D108BD9-81ED-4DB2-BD59-A6C34878D82A}">
                    <a16:rowId xmlns:a16="http://schemas.microsoft.com/office/drawing/2014/main" val="894100909"/>
                  </a:ext>
                </a:extLst>
              </a:tr>
              <a:tr h="825141">
                <a:tc>
                  <a:txBody>
                    <a:bodyPr/>
                    <a:lstStyle/>
                    <a:p>
                      <a:r>
                        <a:rPr lang="en-GB" sz="900" b="1">
                          <a:latin typeface="Arial" panose="020B0604020202020204" pitchFamily="34" charset="0"/>
                          <a:cs typeface="Arial" panose="020B0604020202020204" pitchFamily="34" charset="0"/>
                        </a:rPr>
                        <a:t>Older Adult Mental Health </a:t>
                      </a:r>
                    </a:p>
                  </a:txBody>
                  <a:tcPr marL="68580" marR="68580" marT="34290" marB="34290">
                    <a:solidFill>
                      <a:srgbClr val="EEF5F8"/>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panose="020B0604020202020204" pitchFamily="34" charset="0"/>
                          <a:cs typeface="Arial" panose="020B0604020202020204" pitchFamily="34" charset="0"/>
                        </a:rPr>
                        <a:t>11</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panose="020B0604020202020204" pitchFamily="34" charset="0"/>
                          <a:cs typeface="Arial" panose="020B0604020202020204" pitchFamily="34" charset="0"/>
                        </a:rPr>
                        <a:t>15</a:t>
                      </a:r>
                    </a:p>
                  </a:txBody>
                  <a:tcPr marL="68580" marR="68580" marT="34290" marB="34290" anchor="ctr">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-27%</a:t>
                      </a:r>
                    </a:p>
                  </a:txBody>
                  <a:tcPr marL="68580" marR="68580" marT="34290" marB="34290" anchor="ctr">
                    <a:solidFill>
                      <a:schemeClr val="accent4">
                        <a:lumMod val="75000"/>
                        <a:alpha val="55000"/>
                      </a:schemeClr>
                    </a:solidFill>
                  </a:tcPr>
                </a:tc>
                <a:tc>
                  <a:txBody>
                    <a:bodyPr/>
                    <a:lstStyle/>
                    <a:p>
                      <a:pPr algn="ctr"/>
                      <a:endParaRPr lang="en-GB" sz="850" b="0" i="1">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63</a:t>
                      </a:r>
                    </a:p>
                  </a:txBody>
                  <a:tcPr marL="68580" marR="68580" marT="34290" marB="34290" anchor="ctr">
                    <a:solidFill>
                      <a:srgbClr val="EEF5F8"/>
                    </a:solidFill>
                  </a:tcPr>
                </a:tc>
                <a:tc>
                  <a:txBody>
                    <a:bodyPr/>
                    <a:lstStyle/>
                    <a:p>
                      <a:pPr algn="ct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Positive improvement v 19/20</a:t>
                      </a:r>
                    </a:p>
                  </a:txBody>
                  <a:tcPr marL="68580" marR="68580" marT="34290" marB="34290" anchor="ctr">
                    <a:solidFill>
                      <a:srgbClr val="EEF5F8"/>
                    </a:solidFill>
                  </a:tcPr>
                </a:tc>
                <a:tc>
                  <a:txBody>
                    <a:bodyPr/>
                    <a:lstStyle/>
                    <a:p>
                      <a:pPr algn="ctr"/>
                      <a:r>
                        <a:rPr lang="en-GB" sz="900" b="1" i="0">
                          <a:solidFill>
                            <a:schemeClr val="tx1"/>
                          </a:solidFill>
                          <a:latin typeface="Arial" panose="020B0604020202020204" pitchFamily="34" charset="0"/>
                          <a:cs typeface="Arial" panose="020B0604020202020204" pitchFamily="34" charset="0"/>
                        </a:rPr>
                        <a:t>85</a:t>
                      </a:r>
                    </a:p>
                  </a:txBody>
                  <a:tcPr marL="68580" marR="68580" marT="34290" marB="34290" anchor="ctr">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-26%</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246101900"/>
                  </a:ext>
                </a:extLst>
              </a:tr>
              <a:tr h="838200">
                <a:tc>
                  <a:txBody>
                    <a:bodyPr/>
                    <a:lstStyle/>
                    <a:p>
                      <a:pPr algn="r"/>
                      <a:r>
                        <a:rPr lang="en-GB" sz="900" b="0" i="0">
                          <a:solidFill>
                            <a:schemeClr val="tx1"/>
                          </a:solidFill>
                          <a:latin typeface="Arial" panose="020B0604020202020204" pitchFamily="34" charset="0"/>
                          <a:cs typeface="Arial" panose="020B0604020202020204" pitchFamily="34" charset="0"/>
                        </a:rPr>
                        <a:t>Buckinghamshire</a:t>
                      </a:r>
                    </a:p>
                  </a:txBody>
                  <a:tcPr marL="68580" marR="68580" marT="34290" marB="34290">
                    <a:solidFill>
                      <a:srgbClr val="D9E8EF"/>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panose="020B0604020202020204" pitchFamily="34" charset="0"/>
                          <a:cs typeface="Arial" panose="020B0604020202020204" pitchFamily="34" charset="0"/>
                        </a:rPr>
                        <a:t>2</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panose="020B0604020202020204" pitchFamily="34" charset="0"/>
                          <a:cs typeface="Arial" panose="020B0604020202020204" pitchFamily="34" charset="0"/>
                        </a:rPr>
                        <a:t>7</a:t>
                      </a:r>
                    </a:p>
                  </a:txBody>
                  <a:tcPr marL="68580" marR="68580" marT="34290" marB="34290" anchor="ctr">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-71%</a:t>
                      </a:r>
                    </a:p>
                  </a:txBody>
                  <a:tcPr marL="68580" marR="68580" marT="34290" marB="34290" anchor="ctr">
                    <a:solidFill>
                      <a:schemeClr val="accent4">
                        <a:lumMod val="75000"/>
                        <a:alpha val="55000"/>
                      </a:schemeClr>
                    </a:solidFill>
                  </a:tcPr>
                </a:tc>
                <a:tc>
                  <a:txBody>
                    <a:bodyPr/>
                    <a:lstStyle/>
                    <a:p>
                      <a:pPr algn="ctr"/>
                      <a:endParaRPr lang="en-GB" sz="850" b="0" i="1">
                        <a:solidFill>
                          <a:srgbClr val="FFFF99"/>
                        </a:solidFill>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59</a:t>
                      </a:r>
                    </a:p>
                  </a:txBody>
                  <a:tcPr marL="68580" marR="68580" marT="34290" marB="34290" anchor="ctr">
                    <a:solidFill>
                      <a:srgbClr val="D9E8EF"/>
                    </a:solidFill>
                  </a:tcPr>
                </a:tc>
                <a:tc>
                  <a:txBody>
                    <a:bodyPr/>
                    <a:lstStyle/>
                    <a:p>
                      <a:pPr algn="ct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Positive improvement v 19/20</a:t>
                      </a:r>
                    </a:p>
                  </a:txBody>
                  <a:tcPr marL="68580" marR="68580" marT="34290" marB="34290" anchor="ctr">
                    <a:solidFill>
                      <a:srgbClr val="D9E8EF"/>
                    </a:solidFill>
                  </a:tcPr>
                </a:tc>
                <a:tc>
                  <a:txBody>
                    <a:bodyPr/>
                    <a:lstStyle/>
                    <a:p>
                      <a:pPr algn="ctr"/>
                      <a:r>
                        <a:rPr lang="en-GB" sz="900" b="1" i="0">
                          <a:solidFill>
                            <a:schemeClr val="tx1"/>
                          </a:solidFill>
                          <a:latin typeface="Arial" panose="020B0604020202020204" pitchFamily="34" charset="0"/>
                          <a:cs typeface="Arial" panose="020B0604020202020204" pitchFamily="34" charset="0"/>
                        </a:rPr>
                        <a:t>75</a:t>
                      </a:r>
                    </a:p>
                  </a:txBody>
                  <a:tcPr marL="68580" marR="68580" marT="34290" marB="34290" anchor="ctr">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-21%</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2590498271"/>
                  </a:ext>
                </a:extLst>
              </a:tr>
              <a:tr h="826812">
                <a:tc>
                  <a:txBody>
                    <a:bodyPr/>
                    <a:lstStyle/>
                    <a:p>
                      <a:pPr algn="r"/>
                      <a:r>
                        <a:rPr lang="en-GB" sz="900" b="0" i="0">
                          <a:solidFill>
                            <a:schemeClr val="tx1"/>
                          </a:solidFill>
                          <a:latin typeface="Arial" panose="020B0604020202020204" pitchFamily="34" charset="0"/>
                          <a:cs typeface="Arial" panose="020B0604020202020204" pitchFamily="34" charset="0"/>
                        </a:rPr>
                        <a:t>Oxfordshire</a:t>
                      </a:r>
                    </a:p>
                  </a:txBody>
                  <a:tcPr marL="68580" marR="68580" marT="34290" marB="34290">
                    <a:solidFill>
                      <a:srgbClr val="D9E8EF"/>
                    </a:solidFill>
                  </a:tcP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9</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8</a:t>
                      </a: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+13%</a:t>
                      </a:r>
                    </a:p>
                  </a:txBody>
                  <a:tcPr marL="68580" marR="68580" marT="34290" marB="34290" anchor="ctr">
                    <a:solidFill>
                      <a:schemeClr val="accent5">
                        <a:lumMod val="75000"/>
                        <a:alpha val="55000"/>
                      </a:schemeClr>
                    </a:solidFill>
                  </a:tcPr>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r>
                        <a:rPr lang="en-GB" sz="900" b="1" dirty="0">
                          <a:latin typeface="Arial" panose="020B0604020202020204" pitchFamily="34" charset="0"/>
                          <a:cs typeface="Arial" panose="020B0604020202020204" pitchFamily="34" charset="0"/>
                        </a:rPr>
                        <a:t>67</a:t>
                      </a:r>
                    </a:p>
                  </a:txBody>
                  <a:tcPr marL="68580" marR="68580" marT="34290" marB="34290" anchor="ctr">
                    <a:solidFill>
                      <a:srgbClr val="D9E8EF"/>
                    </a:solidFill>
                  </a:tcPr>
                </a:tc>
                <a:tc>
                  <a:txBody>
                    <a:bodyPr/>
                    <a:lstStyle/>
                    <a:p>
                      <a:pPr algn="ctr"/>
                      <a:endParaRPr lang="en-GB" sz="900" b="1" i="0">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Positive improvement v 19/20</a:t>
                      </a:r>
                    </a:p>
                  </a:txBody>
                  <a:tcPr marL="68580" marR="68580" marT="34290" marB="34290" anchor="ctr">
                    <a:solidFill>
                      <a:srgbClr val="D9E8EF"/>
                    </a:solidFill>
                  </a:tcPr>
                </a:tc>
                <a:tc>
                  <a:txBody>
                    <a:bodyPr/>
                    <a:lstStyle/>
                    <a:p>
                      <a:pPr algn="ctr"/>
                      <a:r>
                        <a:rPr lang="en-GB" sz="900" b="1" i="0">
                          <a:latin typeface="Arial" panose="020B0604020202020204" pitchFamily="34" charset="0"/>
                          <a:cs typeface="Arial" panose="020B0604020202020204" pitchFamily="34" charset="0"/>
                        </a:rPr>
                        <a:t>92</a:t>
                      </a: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-27%</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1204687900"/>
                  </a:ext>
                </a:extLst>
              </a:tr>
              <a:tr h="819150">
                <a:tc>
                  <a:txBody>
                    <a:bodyPr/>
                    <a:lstStyle/>
                    <a:p>
                      <a:pPr algn="l"/>
                      <a:r>
                        <a:rPr lang="en-GB" sz="900" b="1" i="0">
                          <a:solidFill>
                            <a:schemeClr val="tx1"/>
                          </a:solidFill>
                          <a:latin typeface="Arial" panose="020B0604020202020204" pitchFamily="34" charset="0"/>
                          <a:cs typeface="Arial" panose="020B0604020202020204" pitchFamily="34" charset="0"/>
                        </a:rPr>
                        <a:t>Forensic</a:t>
                      </a:r>
                    </a:p>
                  </a:txBody>
                  <a:tcPr marL="68580" marR="68580" marT="34290" marB="34290">
                    <a:solidFill>
                      <a:srgbClr val="EEF5F8"/>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panose="020B0604020202020204" pitchFamily="34" charset="0"/>
                          <a:cs typeface="Arial" panose="020B0604020202020204" pitchFamily="34" charset="0"/>
                        </a:rPr>
                        <a:t>7</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panose="020B0604020202020204" pitchFamily="34" charset="0"/>
                          <a:cs typeface="Arial" panose="020B0604020202020204" pitchFamily="34" charset="0"/>
                        </a:rPr>
                        <a:t>5</a:t>
                      </a:r>
                    </a:p>
                  </a:txBody>
                  <a:tcPr marL="68580" marR="68580" marT="34290" marB="34290" anchor="ctr">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+40%</a:t>
                      </a:r>
                    </a:p>
                  </a:txBody>
                  <a:tcPr marL="68580" marR="68580" marT="34290" marB="34290" anchor="ctr">
                    <a:solidFill>
                      <a:schemeClr val="accent5">
                        <a:lumMod val="75000"/>
                        <a:alpha val="55000"/>
                      </a:schemeClr>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196</a:t>
                      </a:r>
                    </a:p>
                  </a:txBody>
                  <a:tcPr marL="68580" marR="68580" marT="34290" marB="34290" anchor="ctr">
                    <a:solidFill>
                      <a:srgbClr val="EEF5F8"/>
                    </a:solidFill>
                  </a:tcPr>
                </a:tc>
                <a:tc>
                  <a:txBody>
                    <a:bodyPr/>
                    <a:lstStyle/>
                    <a:p>
                      <a:pPr algn="ct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Positive improvement v 19/20</a:t>
                      </a:r>
                    </a:p>
                  </a:txBody>
                  <a:tcPr marL="68580" marR="68580" marT="34290" marB="34290" anchor="ctr">
                    <a:solidFill>
                      <a:srgbClr val="EEF5F8"/>
                    </a:solidFill>
                  </a:tcPr>
                </a:tc>
                <a:tc>
                  <a:txBody>
                    <a:bodyPr/>
                    <a:lstStyle/>
                    <a:p>
                      <a:pPr algn="ctr"/>
                      <a:r>
                        <a:rPr lang="en-GB" sz="900" b="1" i="0">
                          <a:solidFill>
                            <a:schemeClr val="tx1"/>
                          </a:solidFill>
                          <a:latin typeface="Arial" panose="020B0604020202020204" pitchFamily="34" charset="0"/>
                          <a:cs typeface="Arial" panose="020B0604020202020204" pitchFamily="34" charset="0"/>
                        </a:rPr>
                        <a:t>915</a:t>
                      </a:r>
                    </a:p>
                  </a:txBody>
                  <a:tcPr marL="68580" marR="68580" marT="34290" marB="34290" anchor="ctr">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-79%</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1183773485"/>
                  </a:ext>
                </a:extLst>
              </a:tr>
            </a:tbl>
          </a:graphicData>
        </a:graphic>
      </p:graphicFrame>
      <p:pic>
        <p:nvPicPr>
          <p:cNvPr id="20" name="Picture 7" descr="A picture containing diagram&#10;&#10;Description automatically generated">
            <a:extLst>
              <a:ext uri="{FF2B5EF4-FFF2-40B4-BE49-F238E27FC236}">
                <a16:creationId xmlns:a16="http://schemas.microsoft.com/office/drawing/2014/main" id="{BDC5A3AE-FBB3-465A-AE78-4358C03141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854" y="1408412"/>
            <a:ext cx="429294"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7" descr="A picture containing diagram&#10;&#10;Description automatically generated">
            <a:extLst>
              <a:ext uri="{FF2B5EF4-FFF2-40B4-BE49-F238E27FC236}">
                <a16:creationId xmlns:a16="http://schemas.microsoft.com/office/drawing/2014/main" id="{F386D616-8891-4042-A919-2A69E63EB7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8050" y="2253668"/>
            <a:ext cx="429294"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7" descr="A picture containing diagram&#10;&#10;Description automatically generated">
            <a:extLst>
              <a:ext uri="{FF2B5EF4-FFF2-40B4-BE49-F238E27FC236}">
                <a16:creationId xmlns:a16="http://schemas.microsoft.com/office/drawing/2014/main" id="{776FF26E-41CD-48E9-BE40-D17E3948AB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7522" y="3038608"/>
            <a:ext cx="429294"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7" descr="A picture containing diagram&#10;&#10;Description automatically generated">
            <a:extLst>
              <a:ext uri="{FF2B5EF4-FFF2-40B4-BE49-F238E27FC236}">
                <a16:creationId xmlns:a16="http://schemas.microsoft.com/office/drawing/2014/main" id="{701E1DFB-21C8-4A27-92EA-688C68C2E2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7522" y="3854002"/>
            <a:ext cx="429294"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7" descr="A picture containing diagram&#10;&#10;Description automatically generated">
            <a:extLst>
              <a:ext uri="{FF2B5EF4-FFF2-40B4-BE49-F238E27FC236}">
                <a16:creationId xmlns:a16="http://schemas.microsoft.com/office/drawing/2014/main" id="{8CF0A8AA-81BE-47F8-8C85-278AC8E180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358" y="1388771"/>
            <a:ext cx="429294"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7" descr="A picture containing diagram&#10;&#10;Description automatically generated">
            <a:extLst>
              <a:ext uri="{FF2B5EF4-FFF2-40B4-BE49-F238E27FC236}">
                <a16:creationId xmlns:a16="http://schemas.microsoft.com/office/drawing/2014/main" id="{36CCA814-CDC3-426E-AF08-C980792B75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357" y="2204164"/>
            <a:ext cx="429294"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7" descr="A picture containing diagram&#10;&#10;Description automatically generated">
            <a:extLst>
              <a:ext uri="{FF2B5EF4-FFF2-40B4-BE49-F238E27FC236}">
                <a16:creationId xmlns:a16="http://schemas.microsoft.com/office/drawing/2014/main" id="{795A42D1-DEB3-4F99-AA81-7266C2D654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357" y="2989104"/>
            <a:ext cx="429294"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7" descr="A picture containing diagram&#10;&#10;Description automatically generated">
            <a:extLst>
              <a:ext uri="{FF2B5EF4-FFF2-40B4-BE49-F238E27FC236}">
                <a16:creationId xmlns:a16="http://schemas.microsoft.com/office/drawing/2014/main" id="{DDBD4EC8-2AE3-432F-A582-9EA1E8C94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356" y="3854002"/>
            <a:ext cx="429294"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F49FA23-0E98-4B82-B050-ECFEC48C550C}"/>
              </a:ext>
            </a:extLst>
          </p:cNvPr>
          <p:cNvPicPr>
            <a:picLocks noChangeAspect="1"/>
          </p:cNvPicPr>
          <p:nvPr/>
        </p:nvPicPr>
        <p:blipFill>
          <a:blip r:embed="rId4"/>
          <a:stretch>
            <a:fillRect/>
          </a:stretch>
        </p:blipFill>
        <p:spPr>
          <a:xfrm>
            <a:off x="1369676" y="1322740"/>
            <a:ext cx="1269727" cy="682091"/>
          </a:xfrm>
          <a:prstGeom prst="rect">
            <a:avLst/>
          </a:prstGeom>
          <a:ln>
            <a:solidFill>
              <a:schemeClr val="tx2"/>
            </a:solidFill>
          </a:ln>
        </p:spPr>
      </p:pic>
      <p:pic>
        <p:nvPicPr>
          <p:cNvPr id="14" name="Picture 13">
            <a:extLst>
              <a:ext uri="{FF2B5EF4-FFF2-40B4-BE49-F238E27FC236}">
                <a16:creationId xmlns:a16="http://schemas.microsoft.com/office/drawing/2014/main" id="{00584661-ECD0-4979-BD40-BA9165965431}"/>
              </a:ext>
            </a:extLst>
          </p:cNvPr>
          <p:cNvPicPr>
            <a:picLocks noChangeAspect="1"/>
          </p:cNvPicPr>
          <p:nvPr/>
        </p:nvPicPr>
        <p:blipFill>
          <a:blip r:embed="rId5"/>
          <a:stretch>
            <a:fillRect/>
          </a:stretch>
        </p:blipFill>
        <p:spPr>
          <a:xfrm>
            <a:off x="1375768" y="2145026"/>
            <a:ext cx="1263635" cy="682091"/>
          </a:xfrm>
          <a:prstGeom prst="rect">
            <a:avLst/>
          </a:prstGeom>
          <a:ln>
            <a:solidFill>
              <a:schemeClr val="tx2"/>
            </a:solidFill>
          </a:ln>
        </p:spPr>
      </p:pic>
      <p:pic>
        <p:nvPicPr>
          <p:cNvPr id="16" name="Picture 15">
            <a:extLst>
              <a:ext uri="{FF2B5EF4-FFF2-40B4-BE49-F238E27FC236}">
                <a16:creationId xmlns:a16="http://schemas.microsoft.com/office/drawing/2014/main" id="{721A6996-9E15-4BD3-BB41-4F7DB743B1A2}"/>
              </a:ext>
            </a:extLst>
          </p:cNvPr>
          <p:cNvPicPr>
            <a:picLocks noChangeAspect="1"/>
          </p:cNvPicPr>
          <p:nvPr/>
        </p:nvPicPr>
        <p:blipFill>
          <a:blip r:embed="rId6"/>
          <a:stretch>
            <a:fillRect/>
          </a:stretch>
        </p:blipFill>
        <p:spPr>
          <a:xfrm>
            <a:off x="1369676" y="2950303"/>
            <a:ext cx="1263635" cy="759041"/>
          </a:xfrm>
          <a:prstGeom prst="rect">
            <a:avLst/>
          </a:prstGeom>
          <a:ln>
            <a:solidFill>
              <a:schemeClr val="tx2"/>
            </a:solidFill>
          </a:ln>
        </p:spPr>
      </p:pic>
      <p:pic>
        <p:nvPicPr>
          <p:cNvPr id="18" name="Picture 17">
            <a:extLst>
              <a:ext uri="{FF2B5EF4-FFF2-40B4-BE49-F238E27FC236}">
                <a16:creationId xmlns:a16="http://schemas.microsoft.com/office/drawing/2014/main" id="{3999BA4F-0214-432A-8564-DDF25B764003}"/>
              </a:ext>
            </a:extLst>
          </p:cNvPr>
          <p:cNvPicPr>
            <a:picLocks noChangeAspect="1"/>
          </p:cNvPicPr>
          <p:nvPr/>
        </p:nvPicPr>
        <p:blipFill>
          <a:blip r:embed="rId7"/>
          <a:stretch>
            <a:fillRect/>
          </a:stretch>
        </p:blipFill>
        <p:spPr>
          <a:xfrm>
            <a:off x="1369676" y="3796487"/>
            <a:ext cx="1263635" cy="658581"/>
          </a:xfrm>
          <a:prstGeom prst="rect">
            <a:avLst/>
          </a:prstGeom>
          <a:ln>
            <a:solidFill>
              <a:schemeClr val="tx2"/>
            </a:solidFill>
          </a:ln>
        </p:spPr>
      </p:pic>
      <p:pic>
        <p:nvPicPr>
          <p:cNvPr id="3" name="Picture 2">
            <a:extLst>
              <a:ext uri="{FF2B5EF4-FFF2-40B4-BE49-F238E27FC236}">
                <a16:creationId xmlns:a16="http://schemas.microsoft.com/office/drawing/2014/main" id="{09D8DA79-D8C5-4776-ABF5-ACB8A39BB065}"/>
              </a:ext>
            </a:extLst>
          </p:cNvPr>
          <p:cNvPicPr>
            <a:picLocks noChangeAspect="1"/>
          </p:cNvPicPr>
          <p:nvPr/>
        </p:nvPicPr>
        <p:blipFill>
          <a:blip r:embed="rId8"/>
          <a:stretch>
            <a:fillRect/>
          </a:stretch>
        </p:blipFill>
        <p:spPr>
          <a:xfrm>
            <a:off x="4796456" y="1322740"/>
            <a:ext cx="1145221" cy="682091"/>
          </a:xfrm>
          <a:prstGeom prst="rect">
            <a:avLst/>
          </a:prstGeom>
          <a:ln>
            <a:solidFill>
              <a:schemeClr val="tx2"/>
            </a:solidFill>
          </a:ln>
        </p:spPr>
      </p:pic>
      <p:pic>
        <p:nvPicPr>
          <p:cNvPr id="6" name="Picture 5">
            <a:extLst>
              <a:ext uri="{FF2B5EF4-FFF2-40B4-BE49-F238E27FC236}">
                <a16:creationId xmlns:a16="http://schemas.microsoft.com/office/drawing/2014/main" id="{F13148BC-56C3-46D2-9967-1EA716F990C7}"/>
              </a:ext>
            </a:extLst>
          </p:cNvPr>
          <p:cNvPicPr>
            <a:picLocks noChangeAspect="1"/>
          </p:cNvPicPr>
          <p:nvPr/>
        </p:nvPicPr>
        <p:blipFill>
          <a:blip r:embed="rId9"/>
          <a:stretch>
            <a:fillRect/>
          </a:stretch>
        </p:blipFill>
        <p:spPr>
          <a:xfrm>
            <a:off x="4796456" y="2120219"/>
            <a:ext cx="1145221" cy="747942"/>
          </a:xfrm>
          <a:prstGeom prst="rect">
            <a:avLst/>
          </a:prstGeom>
          <a:ln>
            <a:solidFill>
              <a:schemeClr val="tx2"/>
            </a:solidFill>
          </a:ln>
        </p:spPr>
      </p:pic>
      <p:pic>
        <p:nvPicPr>
          <p:cNvPr id="8" name="Picture 7">
            <a:extLst>
              <a:ext uri="{FF2B5EF4-FFF2-40B4-BE49-F238E27FC236}">
                <a16:creationId xmlns:a16="http://schemas.microsoft.com/office/drawing/2014/main" id="{854B9B7F-F84A-4AC7-B0E9-0A142DEF8E59}"/>
              </a:ext>
            </a:extLst>
          </p:cNvPr>
          <p:cNvPicPr>
            <a:picLocks noChangeAspect="1"/>
          </p:cNvPicPr>
          <p:nvPr/>
        </p:nvPicPr>
        <p:blipFill>
          <a:blip r:embed="rId10"/>
          <a:stretch>
            <a:fillRect/>
          </a:stretch>
        </p:blipFill>
        <p:spPr>
          <a:xfrm>
            <a:off x="4796456" y="2907363"/>
            <a:ext cx="1145221" cy="747942"/>
          </a:xfrm>
          <a:prstGeom prst="rect">
            <a:avLst/>
          </a:prstGeom>
          <a:ln>
            <a:solidFill>
              <a:schemeClr val="tx2"/>
            </a:solidFill>
          </a:ln>
        </p:spPr>
      </p:pic>
      <p:pic>
        <p:nvPicPr>
          <p:cNvPr id="10" name="Picture 9">
            <a:extLst>
              <a:ext uri="{FF2B5EF4-FFF2-40B4-BE49-F238E27FC236}">
                <a16:creationId xmlns:a16="http://schemas.microsoft.com/office/drawing/2014/main" id="{B6C87934-500E-473B-8737-A78DBD373C46}"/>
              </a:ext>
            </a:extLst>
          </p:cNvPr>
          <p:cNvPicPr>
            <a:picLocks noChangeAspect="1"/>
          </p:cNvPicPr>
          <p:nvPr/>
        </p:nvPicPr>
        <p:blipFill>
          <a:blip r:embed="rId11"/>
          <a:stretch>
            <a:fillRect/>
          </a:stretch>
        </p:blipFill>
        <p:spPr>
          <a:xfrm>
            <a:off x="4796456" y="3741791"/>
            <a:ext cx="1145221" cy="682091"/>
          </a:xfrm>
          <a:prstGeom prst="rect">
            <a:avLst/>
          </a:prstGeom>
          <a:ln>
            <a:solidFill>
              <a:schemeClr val="tx2"/>
            </a:solidFill>
          </a:ln>
        </p:spPr>
      </p:pic>
    </p:spTree>
    <p:extLst>
      <p:ext uri="{BB962C8B-B14F-4D97-AF65-F5344CB8AC3E}">
        <p14:creationId xmlns:p14="http://schemas.microsoft.com/office/powerpoint/2010/main" val="20544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24645"/>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Patient Activity and Demand Overview: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Inpatient</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 bed occupancy</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3AAD2768-BE91-4F69-8F92-AACE90B8DEF6}"/>
              </a:ext>
            </a:extLst>
          </p:cNvPr>
          <p:cNvGraphicFramePr>
            <a:graphicFrameLocks noGrp="1"/>
          </p:cNvGraphicFramePr>
          <p:nvPr/>
        </p:nvGraphicFramePr>
        <p:xfrm>
          <a:off x="272334" y="564127"/>
          <a:ext cx="8489927" cy="4982023"/>
        </p:xfrm>
        <a:graphic>
          <a:graphicData uri="http://schemas.openxmlformats.org/drawingml/2006/table">
            <a:tbl>
              <a:tblPr firstRow="1" bandRow="1">
                <a:tableStyleId>{7DF18680-E054-41AD-8BC1-D1AEF772440D}</a:tableStyleId>
              </a:tblPr>
              <a:tblGrid>
                <a:gridCol w="2114513">
                  <a:extLst>
                    <a:ext uri="{9D8B030D-6E8A-4147-A177-3AD203B41FA5}">
                      <a16:colId xmlns:a16="http://schemas.microsoft.com/office/drawing/2014/main" val="978586781"/>
                    </a:ext>
                  </a:extLst>
                </a:gridCol>
                <a:gridCol w="2123158">
                  <a:extLst>
                    <a:ext uri="{9D8B030D-6E8A-4147-A177-3AD203B41FA5}">
                      <a16:colId xmlns:a16="http://schemas.microsoft.com/office/drawing/2014/main" val="1797118576"/>
                    </a:ext>
                  </a:extLst>
                </a:gridCol>
                <a:gridCol w="986959">
                  <a:extLst>
                    <a:ext uri="{9D8B030D-6E8A-4147-A177-3AD203B41FA5}">
                      <a16:colId xmlns:a16="http://schemas.microsoft.com/office/drawing/2014/main" val="1284646355"/>
                    </a:ext>
                  </a:extLst>
                </a:gridCol>
                <a:gridCol w="900901">
                  <a:extLst>
                    <a:ext uri="{9D8B030D-6E8A-4147-A177-3AD203B41FA5}">
                      <a16:colId xmlns:a16="http://schemas.microsoft.com/office/drawing/2014/main" val="2766026639"/>
                    </a:ext>
                  </a:extLst>
                </a:gridCol>
                <a:gridCol w="1080396">
                  <a:extLst>
                    <a:ext uri="{9D8B030D-6E8A-4147-A177-3AD203B41FA5}">
                      <a16:colId xmlns:a16="http://schemas.microsoft.com/office/drawing/2014/main" val="1737309110"/>
                    </a:ext>
                  </a:extLst>
                </a:gridCol>
                <a:gridCol w="1284000">
                  <a:extLst>
                    <a:ext uri="{9D8B030D-6E8A-4147-A177-3AD203B41FA5}">
                      <a16:colId xmlns:a16="http://schemas.microsoft.com/office/drawing/2014/main" val="3242774040"/>
                    </a:ext>
                  </a:extLst>
                </a:gridCol>
              </a:tblGrid>
              <a:tr h="256326">
                <a:tc>
                  <a:txBody>
                    <a:bodyPr/>
                    <a:lstStyle/>
                    <a:p>
                      <a:endParaRPr lang="en-GB" sz="900" b="0" i="0" u="none">
                        <a:latin typeface="Arial" panose="020B0604020202020204" pitchFamily="34" charset="0"/>
                        <a:cs typeface="Arial" panose="020B0604020202020204" pitchFamily="34" charset="0"/>
                      </a:endParaRPr>
                    </a:p>
                  </a:txBody>
                  <a:tcPr marL="68580" marR="68580" marT="34290" marB="34290" anchor="ctr"/>
                </a:tc>
                <a:tc gridSpan="5">
                  <a:txBody>
                    <a:bodyPr/>
                    <a:lstStyle/>
                    <a:p>
                      <a:pPr algn="ctr"/>
                      <a:r>
                        <a:rPr lang="en-GB" sz="900" b="0" i="0" u="none">
                          <a:latin typeface="Arial"/>
                          <a:cs typeface="Arial"/>
                        </a:rPr>
                        <a:t>Bed Occupancy</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4062742947"/>
                  </a:ext>
                </a:extLst>
              </a:tr>
              <a:tr h="788096">
                <a:tc>
                  <a:txBody>
                    <a:bodyPr/>
                    <a:lstStyle/>
                    <a:p>
                      <a:r>
                        <a:rPr lang="en-GB" sz="850" b="0" i="0" u="none">
                          <a:latin typeface="Arial"/>
                          <a:cs typeface="Arial"/>
                        </a:rPr>
                        <a:t>Specialty</a:t>
                      </a:r>
                    </a:p>
                  </a:txBody>
                  <a:tcPr marL="68580" marR="68580" marT="34290" marB="34290" anchor="ctr">
                    <a:solidFill>
                      <a:schemeClr val="accent5">
                        <a:lumMod val="60000"/>
                        <a:lumOff val="40000"/>
                      </a:schemeClr>
                    </a:solidFill>
                  </a:tcPr>
                </a:tc>
                <a:tc>
                  <a:txBody>
                    <a:bodyPr/>
                    <a:lstStyle/>
                    <a:p>
                      <a:pPr algn="ctr"/>
                      <a:r>
                        <a:rPr lang="en-GB" sz="850" b="0" i="0" u="none">
                          <a:latin typeface="Arial"/>
                          <a:cs typeface="Arial"/>
                        </a:rPr>
                        <a:t>Trend over time </a:t>
                      </a:r>
                      <a:endParaRPr lang="en-GB" sz="850" b="0" i="0" u="none">
                        <a:latin typeface="Arial" panose="020B0604020202020204" pitchFamily="34" charset="0"/>
                        <a:cs typeface="Arial" panose="020B0604020202020204" pitchFamily="34" charset="0"/>
                      </a:endParaRPr>
                    </a:p>
                  </a:txBody>
                  <a:tcPr marL="68580" marR="68580" marT="34290" marB="34290" anchor="ctr">
                    <a:solidFill>
                      <a:schemeClr val="accent5">
                        <a:lumMod val="60000"/>
                        <a:lumOff val="40000"/>
                      </a:schemeClr>
                    </a:solidFill>
                  </a:tcPr>
                </a:tc>
                <a:tc>
                  <a:txBody>
                    <a:bodyPr/>
                    <a:lstStyle/>
                    <a:p>
                      <a:pPr algn="ctr"/>
                      <a:r>
                        <a:rPr lang="en-GB" sz="850" b="0" i="0" u="none">
                          <a:latin typeface="Arial"/>
                          <a:cs typeface="Arial"/>
                        </a:rPr>
                        <a:t>Activity this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850" b="0" i="0" u="none">
                          <a:latin typeface="Arial"/>
                          <a:cs typeface="Arial"/>
                        </a:rPr>
                        <a:t>2019/20</a:t>
                      </a:r>
                    </a:p>
                  </a:txBody>
                  <a:tcPr marL="68580" marR="68580" marT="34290" marB="34290" anchor="ctr">
                    <a:solidFill>
                      <a:schemeClr val="accent5">
                        <a:lumMod val="60000"/>
                        <a:lumOff val="40000"/>
                      </a:schemeClr>
                    </a:solidFill>
                  </a:tcPr>
                </a:tc>
                <a:tc>
                  <a:txBody>
                    <a:bodyPr/>
                    <a:lstStyle/>
                    <a:p>
                      <a:pPr algn="ctr"/>
                      <a:r>
                        <a:rPr lang="en-GB" sz="850" b="0" i="0" u="none">
                          <a:latin typeface="Arial"/>
                          <a:cs typeface="Arial"/>
                        </a:rPr>
                        <a:t>Variance*</a:t>
                      </a:r>
                    </a:p>
                  </a:txBody>
                  <a:tcPr marL="68580" marR="68580" marT="34290" marB="34290" anchor="ctr">
                    <a:solidFill>
                      <a:schemeClr val="accent5">
                        <a:lumMod val="60000"/>
                        <a:lumOff val="40000"/>
                      </a:schemeClr>
                    </a:solidFill>
                  </a:tcPr>
                </a:tc>
                <a:extLst>
                  <a:ext uri="{0D108BD9-81ED-4DB2-BD59-A6C34878D82A}">
                    <a16:rowId xmlns:a16="http://schemas.microsoft.com/office/drawing/2014/main" val="894100909"/>
                  </a:ext>
                </a:extLst>
              </a:tr>
              <a:tr h="795683">
                <a:tc>
                  <a:txBody>
                    <a:bodyPr/>
                    <a:lstStyle/>
                    <a:p>
                      <a:r>
                        <a:rPr lang="en-GB" sz="900" b="1">
                          <a:latin typeface="Arial"/>
                          <a:cs typeface="Arial"/>
                        </a:rPr>
                        <a:t>Adult Mental Health </a:t>
                      </a:r>
                      <a:endParaRPr lang="en-GB" sz="9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900" b="0">
                        <a:latin typeface="Arial" panose="020B0604020202020204" pitchFamily="34" charset="0"/>
                        <a:cs typeface="Arial" panose="020B0604020202020204" pitchFamily="34" charset="0"/>
                      </a:endParaRPr>
                    </a:p>
                  </a:txBody>
                  <a:tcPr marL="68580" marR="68580" marT="34290" marB="34290"/>
                </a:tc>
                <a:tc>
                  <a:txBody>
                    <a:bodyPr/>
                    <a:lstStyle/>
                    <a:p>
                      <a:pPr marL="0" algn="ctr" defTabSz="914400" rtl="0" eaLnBrk="1" latinLnBrk="0" hangingPunct="1"/>
                      <a:r>
                        <a:rPr lang="en-GB" sz="850" b="1" kern="1200" dirty="0">
                          <a:solidFill>
                            <a:schemeClr val="dk1"/>
                          </a:solidFill>
                          <a:latin typeface="Arial"/>
                          <a:ea typeface="+mn-ea"/>
                          <a:cs typeface="Arial"/>
                        </a:rPr>
                        <a:t>84.73%</a:t>
                      </a:r>
                    </a:p>
                  </a:txBody>
                  <a:tcPr marL="68580" marR="68580" marT="34290" marB="34290" anchor="ctr"/>
                </a:tc>
                <a:tc>
                  <a:txBody>
                    <a:bodyPr/>
                    <a:lstStyle/>
                    <a:p>
                      <a:pPr algn="ctr"/>
                      <a:endParaRPr lang="en-GB" sz="850" b="1" kern="1200">
                        <a:solidFill>
                          <a:schemeClr val="dk1"/>
                        </a:solidFill>
                        <a:latin typeface="Arial"/>
                        <a:ea typeface="+mn-ea"/>
                        <a:cs typeface="Arial"/>
                      </a:endParaRPr>
                    </a:p>
                  </a:txBody>
                  <a:tcPr marL="68580" marR="68580" marT="34290" marB="34290" anchor="ctr"/>
                </a:tc>
                <a:tc>
                  <a:txBody>
                    <a:bodyPr/>
                    <a:lstStyle/>
                    <a:p>
                      <a:pPr algn="ctr"/>
                      <a:r>
                        <a:rPr lang="en-GB" sz="850" b="1" kern="1200">
                          <a:solidFill>
                            <a:schemeClr val="dk1"/>
                          </a:solidFill>
                          <a:latin typeface="Arial"/>
                          <a:ea typeface="+mn-ea"/>
                          <a:cs typeface="Arial"/>
                        </a:rPr>
                        <a:t>91.8%</a:t>
                      </a:r>
                    </a:p>
                  </a:txBody>
                  <a:tcPr marL="68580" marR="68580" marT="34290" marB="34290" anchor="ctr"/>
                </a:tc>
                <a:tc>
                  <a:txBody>
                    <a:bodyPr/>
                    <a:lstStyle/>
                    <a:p>
                      <a:pPr algn="ctr"/>
                      <a:r>
                        <a:rPr lang="en-GB" sz="900" b="1" dirty="0">
                          <a:latin typeface="Arial"/>
                          <a:cs typeface="Arial"/>
                        </a:rPr>
                        <a:t>-8%</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246101900"/>
                  </a:ext>
                </a:extLst>
              </a:tr>
              <a:tr h="801378">
                <a:tc>
                  <a:txBody>
                    <a:bodyPr/>
                    <a:lstStyle/>
                    <a:p>
                      <a:pPr algn="r"/>
                      <a:r>
                        <a:rPr lang="en-GB" sz="900" b="0" i="0">
                          <a:solidFill>
                            <a:schemeClr val="tx1"/>
                          </a:solidFill>
                          <a:latin typeface="Arial"/>
                          <a:cs typeface="Arial"/>
                        </a:rPr>
                        <a:t>Buckinghamshire</a:t>
                      </a:r>
                    </a:p>
                  </a:txBody>
                  <a:tcPr marL="68580" marR="68580" marT="34290" marB="34290">
                    <a:solidFill>
                      <a:srgbClr val="D9E8EF"/>
                    </a:solidFill>
                  </a:tcPr>
                </a:tc>
                <a:tc>
                  <a:txBody>
                    <a:bodyPr/>
                    <a:lstStyle/>
                    <a:p>
                      <a:pPr algn="ctr"/>
                      <a:endParaRPr lang="en-GB" sz="900" b="0" dirty="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dirty="0">
                          <a:solidFill>
                            <a:schemeClr val="dk1"/>
                          </a:solidFill>
                          <a:latin typeface="Arial"/>
                          <a:ea typeface="+mn-ea"/>
                          <a:cs typeface="Arial"/>
                        </a:rPr>
                        <a:t>85.60%</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50" b="1" kern="1200">
                        <a:solidFill>
                          <a:schemeClr val="dk1"/>
                        </a:solidFill>
                        <a:latin typeface="Arial"/>
                        <a:ea typeface="+mn-ea"/>
                        <a:cs typeface="Arial"/>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a:solidFill>
                            <a:schemeClr val="dk1"/>
                          </a:solidFill>
                          <a:latin typeface="Arial"/>
                          <a:ea typeface="+mn-ea"/>
                          <a:cs typeface="Arial"/>
                        </a:rPr>
                        <a:t>93.0%</a:t>
                      </a:r>
                    </a:p>
                  </a:txBody>
                  <a:tcPr marL="68580" marR="68580" marT="34290" marB="34290" anchor="ctr">
                    <a:solidFill>
                      <a:srgbClr val="D9E8EF"/>
                    </a:solidFill>
                  </a:tcPr>
                </a:tc>
                <a:tc>
                  <a:txBody>
                    <a:bodyPr/>
                    <a:lstStyle/>
                    <a:p>
                      <a:pPr algn="ctr"/>
                      <a:r>
                        <a:rPr lang="en-GB" sz="900" b="1" dirty="0">
                          <a:latin typeface="Arial"/>
                          <a:cs typeface="Arial"/>
                        </a:rPr>
                        <a:t>-8%</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2590498271"/>
                  </a:ext>
                </a:extLst>
              </a:tr>
              <a:tr h="842331">
                <a:tc>
                  <a:txBody>
                    <a:bodyPr/>
                    <a:lstStyle/>
                    <a:p>
                      <a:pPr algn="r"/>
                      <a:r>
                        <a:rPr lang="en-GB" sz="900" b="0" i="0">
                          <a:solidFill>
                            <a:schemeClr val="tx1"/>
                          </a:solidFill>
                          <a:latin typeface="Arial"/>
                          <a:cs typeface="Arial"/>
                        </a:rPr>
                        <a:t>Oxfordshire</a:t>
                      </a:r>
                    </a:p>
                  </a:txBody>
                  <a:tcPr marL="68580" marR="68580" marT="34290" marB="34290">
                    <a:solidFill>
                      <a:srgbClr val="D9E8EF"/>
                    </a:solidFill>
                  </a:tcPr>
                </a:tc>
                <a:tc>
                  <a:txBody>
                    <a:bodyPr/>
                    <a:lstStyle/>
                    <a:p>
                      <a:pPr algn="ctr"/>
                      <a:endParaRPr lang="en-GB" sz="900" b="0" dirty="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dirty="0">
                          <a:solidFill>
                            <a:schemeClr val="dk1"/>
                          </a:solidFill>
                          <a:latin typeface="Arial"/>
                          <a:ea typeface="+mn-ea"/>
                          <a:cs typeface="Arial"/>
                        </a:rPr>
                        <a:t>84.10%</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50" b="1" kern="1200">
                        <a:solidFill>
                          <a:schemeClr val="dk1"/>
                        </a:solidFill>
                        <a:latin typeface="Arial"/>
                        <a:ea typeface="+mn-ea"/>
                        <a:cs typeface="Arial"/>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a:solidFill>
                            <a:schemeClr val="dk1"/>
                          </a:solidFill>
                          <a:latin typeface="Arial"/>
                          <a:ea typeface="+mn-ea"/>
                          <a:cs typeface="Arial"/>
                        </a:rPr>
                        <a:t>91.0%</a:t>
                      </a:r>
                    </a:p>
                  </a:txBody>
                  <a:tcPr marL="68580" marR="68580" marT="34290" marB="34290" anchor="ctr">
                    <a:solidFill>
                      <a:srgbClr val="D9E8EF"/>
                    </a:solidFill>
                  </a:tcPr>
                </a:tc>
                <a:tc>
                  <a:txBody>
                    <a:bodyPr/>
                    <a:lstStyle/>
                    <a:p>
                      <a:pPr algn="ctr"/>
                      <a:r>
                        <a:rPr lang="en-GB" sz="900" b="1" dirty="0">
                          <a:latin typeface="Arial"/>
                          <a:cs typeface="Arial"/>
                        </a:rPr>
                        <a:t>-8%</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1566860769"/>
                  </a:ext>
                </a:extLst>
              </a:tr>
              <a:tr h="795683">
                <a:tc>
                  <a:txBody>
                    <a:bodyPr/>
                    <a:lstStyle/>
                    <a:p>
                      <a:pPr algn="l"/>
                      <a:r>
                        <a:rPr lang="en-GB" sz="900" b="1" i="0">
                          <a:solidFill>
                            <a:schemeClr val="tx1"/>
                          </a:solidFill>
                          <a:latin typeface="Arial"/>
                          <a:cs typeface="Arial"/>
                        </a:rPr>
                        <a:t>CYP Mental Health</a:t>
                      </a:r>
                    </a:p>
                    <a:p>
                      <a:pPr lvl="0" algn="l">
                        <a:buNone/>
                      </a:pPr>
                      <a:r>
                        <a:rPr lang="en-GB" sz="700" b="0" i="0" u="none" strike="noStrike" noProof="0">
                          <a:solidFill>
                            <a:schemeClr val="tx1"/>
                          </a:solidFill>
                          <a:latin typeface="Arial"/>
                        </a:rPr>
                        <a:t>(information presented is OHFT provision only, use of resources is managed as part of a provider collaborative)</a:t>
                      </a:r>
                      <a:endParaRPr lang="en-GB" sz="700"/>
                    </a:p>
                  </a:txBody>
                  <a:tcPr marL="68580" marR="68580" marT="34290" marB="34290">
                    <a:solidFill>
                      <a:srgbClr val="EEF5F8"/>
                    </a:solidFill>
                  </a:tcPr>
                </a:tc>
                <a:tc>
                  <a:txBody>
                    <a:bodyPr/>
                    <a:lstStyle/>
                    <a:p>
                      <a:pPr algn="ctr"/>
                      <a:endParaRPr lang="en-GB" sz="900" b="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dirty="0">
                          <a:solidFill>
                            <a:schemeClr val="dk1"/>
                          </a:solidFill>
                          <a:latin typeface="Arial"/>
                          <a:ea typeface="+mn-ea"/>
                          <a:cs typeface="Arial"/>
                        </a:rPr>
                        <a:t>76.90%</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50" b="1" kern="1200">
                        <a:solidFill>
                          <a:schemeClr val="dk1"/>
                        </a:solidFill>
                        <a:latin typeface="Arial"/>
                        <a:ea typeface="+mn-ea"/>
                        <a:cs typeface="Arial"/>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a:solidFill>
                            <a:schemeClr val="dk1"/>
                          </a:solidFill>
                          <a:latin typeface="Arial"/>
                          <a:ea typeface="+mn-ea"/>
                          <a:cs typeface="Arial"/>
                        </a:rPr>
                        <a:t>73.6%</a:t>
                      </a:r>
                    </a:p>
                  </a:txBody>
                  <a:tcPr marL="68580" marR="68580" marT="34290" marB="34290" anchor="ctr">
                    <a:solidFill>
                      <a:srgbClr val="EEF5F8"/>
                    </a:solidFill>
                  </a:tcPr>
                </a:tc>
                <a:tc>
                  <a:txBody>
                    <a:bodyPr/>
                    <a:lstStyle/>
                    <a:p>
                      <a:pPr algn="ctr"/>
                      <a:r>
                        <a:rPr lang="en-GB" sz="900" b="1" dirty="0">
                          <a:latin typeface="Arial"/>
                          <a:cs typeface="Arial"/>
                        </a:rPr>
                        <a:t>+4%</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1204687900"/>
                  </a:ext>
                </a:extLst>
              </a:tr>
              <a:tr h="702526">
                <a:tc>
                  <a:txBody>
                    <a:bodyPr/>
                    <a:lstStyle/>
                    <a:p>
                      <a:pPr algn="l"/>
                      <a:r>
                        <a:rPr lang="en-GB" sz="900" b="1" i="0">
                          <a:solidFill>
                            <a:schemeClr val="tx1"/>
                          </a:solidFill>
                          <a:latin typeface="Arial"/>
                          <a:cs typeface="Arial"/>
                        </a:rPr>
                        <a:t>Eating Disorders</a:t>
                      </a:r>
                    </a:p>
                    <a:p>
                      <a:pPr lvl="0" algn="l">
                        <a:buNone/>
                      </a:pPr>
                      <a:r>
                        <a:rPr lang="en-GB" sz="700" b="0" i="0" u="none" strike="noStrike" noProof="0">
                          <a:solidFill>
                            <a:schemeClr val="tx1"/>
                          </a:solidFill>
                          <a:latin typeface="Arial"/>
                        </a:rPr>
                        <a:t>(information presented is OHFT provision only, use of resources is managed as part of a provider collaborative)</a:t>
                      </a:r>
                      <a:endParaRPr lang="en-GB" sz="700"/>
                    </a:p>
                  </a:txBody>
                  <a:tcPr marL="68580" marR="68580" marT="34290" marB="34290">
                    <a:solidFill>
                      <a:srgbClr val="EEF5F8"/>
                    </a:solidFill>
                  </a:tcPr>
                </a:tc>
                <a:tc>
                  <a:txBody>
                    <a:bodyPr/>
                    <a:lstStyle/>
                    <a:p>
                      <a:pPr algn="ctr"/>
                      <a:endParaRPr lang="en-GB" sz="900" b="0" dirty="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dirty="0">
                          <a:solidFill>
                            <a:schemeClr val="dk1"/>
                          </a:solidFill>
                          <a:latin typeface="Arial"/>
                          <a:ea typeface="+mn-ea"/>
                          <a:cs typeface="Arial"/>
                        </a:rPr>
                        <a:t>62.23%</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50" b="1" kern="1200">
                        <a:solidFill>
                          <a:schemeClr val="dk1"/>
                        </a:solidFill>
                        <a:latin typeface="Arial"/>
                        <a:ea typeface="+mn-ea"/>
                        <a:cs typeface="Arial"/>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a:solidFill>
                            <a:schemeClr val="dk1"/>
                          </a:solidFill>
                          <a:latin typeface="Arial"/>
                          <a:ea typeface="+mn-ea"/>
                          <a:cs typeface="Arial"/>
                        </a:rPr>
                        <a:t>74.1%</a:t>
                      </a:r>
                    </a:p>
                  </a:txBody>
                  <a:tcPr marL="68580" marR="68580" marT="34290" marB="34290" anchor="ctr">
                    <a:solidFill>
                      <a:srgbClr val="EEF5F8"/>
                    </a:solidFill>
                  </a:tcPr>
                </a:tc>
                <a:tc>
                  <a:txBody>
                    <a:bodyPr/>
                    <a:lstStyle/>
                    <a:p>
                      <a:pPr algn="ctr"/>
                      <a:r>
                        <a:rPr lang="en-GB" sz="900" b="1" dirty="0">
                          <a:latin typeface="Arial"/>
                          <a:cs typeface="Arial"/>
                        </a:rPr>
                        <a:t>-16%</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1957718579"/>
                  </a:ext>
                </a:extLst>
              </a:tr>
            </a:tbl>
          </a:graphicData>
        </a:graphic>
      </p:graphicFrame>
      <p:pic>
        <p:nvPicPr>
          <p:cNvPr id="16" name="Picture 7" descr="A picture containing diagram&#10;&#10;Description automatically generated">
            <a:extLst>
              <a:ext uri="{FF2B5EF4-FFF2-40B4-BE49-F238E27FC236}">
                <a16:creationId xmlns:a16="http://schemas.microsoft.com/office/drawing/2014/main" id="{0F1FC246-038F-4E81-A4D3-93270650B3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8897" y="4942885"/>
            <a:ext cx="478399"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7" descr="A picture containing diagram&#10;&#10;Description automatically generated">
            <a:extLst>
              <a:ext uri="{FF2B5EF4-FFF2-40B4-BE49-F238E27FC236}">
                <a16:creationId xmlns:a16="http://schemas.microsoft.com/office/drawing/2014/main" id="{F193F7B9-DD5D-4629-987B-5E01C4BE16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8895" y="4166997"/>
            <a:ext cx="478399"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9CEDA4B-6C65-4418-9710-A406039CEE32}"/>
              </a:ext>
            </a:extLst>
          </p:cNvPr>
          <p:cNvPicPr>
            <a:picLocks noChangeAspect="1"/>
          </p:cNvPicPr>
          <p:nvPr/>
        </p:nvPicPr>
        <p:blipFill>
          <a:blip r:embed="rId4"/>
          <a:stretch>
            <a:fillRect/>
          </a:stretch>
        </p:blipFill>
        <p:spPr>
          <a:xfrm>
            <a:off x="2429631" y="1693018"/>
            <a:ext cx="1973694" cy="668442"/>
          </a:xfrm>
          <a:prstGeom prst="rect">
            <a:avLst/>
          </a:prstGeom>
          <a:ln>
            <a:solidFill>
              <a:schemeClr val="tx2"/>
            </a:solidFill>
          </a:ln>
        </p:spPr>
      </p:pic>
      <p:pic>
        <p:nvPicPr>
          <p:cNvPr id="7" name="Picture 6">
            <a:extLst>
              <a:ext uri="{FF2B5EF4-FFF2-40B4-BE49-F238E27FC236}">
                <a16:creationId xmlns:a16="http://schemas.microsoft.com/office/drawing/2014/main" id="{20B4DCBF-5B89-4C2D-BD96-B3A28D5D301A}"/>
              </a:ext>
            </a:extLst>
          </p:cNvPr>
          <p:cNvPicPr>
            <a:picLocks noChangeAspect="1"/>
          </p:cNvPicPr>
          <p:nvPr/>
        </p:nvPicPr>
        <p:blipFill>
          <a:blip r:embed="rId5"/>
          <a:stretch>
            <a:fillRect/>
          </a:stretch>
        </p:blipFill>
        <p:spPr>
          <a:xfrm>
            <a:off x="2429631" y="2464975"/>
            <a:ext cx="1973694" cy="668442"/>
          </a:xfrm>
          <a:prstGeom prst="rect">
            <a:avLst/>
          </a:prstGeom>
          <a:ln>
            <a:solidFill>
              <a:schemeClr val="tx2"/>
            </a:solidFill>
          </a:ln>
        </p:spPr>
      </p:pic>
      <p:pic>
        <p:nvPicPr>
          <p:cNvPr id="9" name="Picture 8">
            <a:extLst>
              <a:ext uri="{FF2B5EF4-FFF2-40B4-BE49-F238E27FC236}">
                <a16:creationId xmlns:a16="http://schemas.microsoft.com/office/drawing/2014/main" id="{321BD89A-217E-4C39-A332-6C09B07EEF82}"/>
              </a:ext>
            </a:extLst>
          </p:cNvPr>
          <p:cNvPicPr>
            <a:picLocks noChangeAspect="1"/>
          </p:cNvPicPr>
          <p:nvPr/>
        </p:nvPicPr>
        <p:blipFill>
          <a:blip r:embed="rId6"/>
          <a:stretch>
            <a:fillRect/>
          </a:stretch>
        </p:blipFill>
        <p:spPr>
          <a:xfrm>
            <a:off x="2429632" y="3236932"/>
            <a:ext cx="1973694" cy="758019"/>
          </a:xfrm>
          <a:prstGeom prst="rect">
            <a:avLst/>
          </a:prstGeom>
          <a:ln>
            <a:solidFill>
              <a:schemeClr val="tx2"/>
            </a:solidFill>
          </a:ln>
        </p:spPr>
      </p:pic>
      <p:pic>
        <p:nvPicPr>
          <p:cNvPr id="11" name="Picture 10">
            <a:extLst>
              <a:ext uri="{FF2B5EF4-FFF2-40B4-BE49-F238E27FC236}">
                <a16:creationId xmlns:a16="http://schemas.microsoft.com/office/drawing/2014/main" id="{64E3A00F-47B9-4730-9134-85D64ACEC256}"/>
              </a:ext>
            </a:extLst>
          </p:cNvPr>
          <p:cNvPicPr>
            <a:picLocks noChangeAspect="1"/>
          </p:cNvPicPr>
          <p:nvPr/>
        </p:nvPicPr>
        <p:blipFill>
          <a:blip r:embed="rId7"/>
          <a:stretch>
            <a:fillRect/>
          </a:stretch>
        </p:blipFill>
        <p:spPr>
          <a:xfrm>
            <a:off x="2429632" y="4097749"/>
            <a:ext cx="1973694" cy="687315"/>
          </a:xfrm>
          <a:prstGeom prst="rect">
            <a:avLst/>
          </a:prstGeom>
          <a:ln>
            <a:solidFill>
              <a:schemeClr val="tx2"/>
            </a:solidFill>
          </a:ln>
        </p:spPr>
      </p:pic>
      <p:pic>
        <p:nvPicPr>
          <p:cNvPr id="13" name="Picture 12">
            <a:extLst>
              <a:ext uri="{FF2B5EF4-FFF2-40B4-BE49-F238E27FC236}">
                <a16:creationId xmlns:a16="http://schemas.microsoft.com/office/drawing/2014/main" id="{0453C25C-30B9-45E0-9FBD-CE9702D41305}"/>
              </a:ext>
            </a:extLst>
          </p:cNvPr>
          <p:cNvPicPr>
            <a:picLocks noChangeAspect="1"/>
          </p:cNvPicPr>
          <p:nvPr/>
        </p:nvPicPr>
        <p:blipFill>
          <a:blip r:embed="rId8"/>
          <a:stretch>
            <a:fillRect/>
          </a:stretch>
        </p:blipFill>
        <p:spPr>
          <a:xfrm>
            <a:off x="2429632" y="4905160"/>
            <a:ext cx="1973694" cy="552074"/>
          </a:xfrm>
          <a:prstGeom prst="rect">
            <a:avLst/>
          </a:prstGeom>
          <a:ln>
            <a:solidFill>
              <a:schemeClr val="tx2"/>
            </a:solidFill>
          </a:ln>
        </p:spPr>
      </p:pic>
      <p:pic>
        <p:nvPicPr>
          <p:cNvPr id="20" name="Picture 19" descr="A picture containing icon&#10;&#10;Description automatically generated">
            <a:extLst>
              <a:ext uri="{FF2B5EF4-FFF2-40B4-BE49-F238E27FC236}">
                <a16:creationId xmlns:a16="http://schemas.microsoft.com/office/drawing/2014/main" id="{0B814389-12B9-433D-A651-A8BA019161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7156" y="1693018"/>
            <a:ext cx="470138" cy="470138"/>
          </a:xfrm>
          <a:prstGeom prst="rect">
            <a:avLst/>
          </a:prstGeom>
          <a:ln>
            <a:solidFill>
              <a:schemeClr val="tx2"/>
            </a:solidFill>
          </a:ln>
        </p:spPr>
      </p:pic>
      <p:pic>
        <p:nvPicPr>
          <p:cNvPr id="21" name="Picture 20" descr="A picture containing icon&#10;&#10;Description automatically generated">
            <a:extLst>
              <a:ext uri="{FF2B5EF4-FFF2-40B4-BE49-F238E27FC236}">
                <a16:creationId xmlns:a16="http://schemas.microsoft.com/office/drawing/2014/main" id="{C7B9BDC5-CBAF-4A64-9D4F-CD4094F4C8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7156" y="2585000"/>
            <a:ext cx="470138" cy="470138"/>
          </a:xfrm>
          <a:prstGeom prst="rect">
            <a:avLst/>
          </a:prstGeom>
          <a:ln>
            <a:solidFill>
              <a:schemeClr val="tx2"/>
            </a:solidFill>
          </a:ln>
        </p:spPr>
      </p:pic>
      <p:pic>
        <p:nvPicPr>
          <p:cNvPr id="22" name="Picture 21" descr="A picture containing icon&#10;&#10;Description automatically generated">
            <a:extLst>
              <a:ext uri="{FF2B5EF4-FFF2-40B4-BE49-F238E27FC236}">
                <a16:creationId xmlns:a16="http://schemas.microsoft.com/office/drawing/2014/main" id="{D53E86D4-A37D-4A6A-A8C4-62DC33DC42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7156" y="3429000"/>
            <a:ext cx="470138" cy="470138"/>
          </a:xfrm>
          <a:prstGeom prst="rect">
            <a:avLst/>
          </a:prstGeom>
          <a:ln>
            <a:solidFill>
              <a:schemeClr val="tx2"/>
            </a:solidFill>
          </a:ln>
        </p:spPr>
      </p:pic>
    </p:spTree>
    <p:extLst>
      <p:ext uri="{BB962C8B-B14F-4D97-AF65-F5344CB8AC3E}">
        <p14:creationId xmlns:p14="http://schemas.microsoft.com/office/powerpoint/2010/main" val="396576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24645"/>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Patient Activity and Demand Overview: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Inpatient</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 bed occupancy</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3AAD2768-BE91-4F69-8F92-AACE90B8DEF6}"/>
              </a:ext>
            </a:extLst>
          </p:cNvPr>
          <p:cNvGraphicFramePr>
            <a:graphicFrameLocks noGrp="1"/>
          </p:cNvGraphicFramePr>
          <p:nvPr/>
        </p:nvGraphicFramePr>
        <p:xfrm>
          <a:off x="272333" y="617393"/>
          <a:ext cx="8489928" cy="4466346"/>
        </p:xfrm>
        <a:graphic>
          <a:graphicData uri="http://schemas.openxmlformats.org/drawingml/2006/table">
            <a:tbl>
              <a:tblPr firstRow="1" bandRow="1">
                <a:tableStyleId>{7DF18680-E054-41AD-8BC1-D1AEF772440D}</a:tableStyleId>
              </a:tblPr>
              <a:tblGrid>
                <a:gridCol w="2170798">
                  <a:extLst>
                    <a:ext uri="{9D8B030D-6E8A-4147-A177-3AD203B41FA5}">
                      <a16:colId xmlns:a16="http://schemas.microsoft.com/office/drawing/2014/main" val="978586781"/>
                    </a:ext>
                  </a:extLst>
                </a:gridCol>
                <a:gridCol w="1829350">
                  <a:extLst>
                    <a:ext uri="{9D8B030D-6E8A-4147-A177-3AD203B41FA5}">
                      <a16:colId xmlns:a16="http://schemas.microsoft.com/office/drawing/2014/main" val="1797118576"/>
                    </a:ext>
                  </a:extLst>
                </a:gridCol>
                <a:gridCol w="1044988">
                  <a:extLst>
                    <a:ext uri="{9D8B030D-6E8A-4147-A177-3AD203B41FA5}">
                      <a16:colId xmlns:a16="http://schemas.microsoft.com/office/drawing/2014/main" val="1284646355"/>
                    </a:ext>
                  </a:extLst>
                </a:gridCol>
                <a:gridCol w="1080396">
                  <a:extLst>
                    <a:ext uri="{9D8B030D-6E8A-4147-A177-3AD203B41FA5}">
                      <a16:colId xmlns:a16="http://schemas.microsoft.com/office/drawing/2014/main" val="3463949520"/>
                    </a:ext>
                  </a:extLst>
                </a:gridCol>
                <a:gridCol w="1080396">
                  <a:extLst>
                    <a:ext uri="{9D8B030D-6E8A-4147-A177-3AD203B41FA5}">
                      <a16:colId xmlns:a16="http://schemas.microsoft.com/office/drawing/2014/main" val="1737309110"/>
                    </a:ext>
                  </a:extLst>
                </a:gridCol>
                <a:gridCol w="1284000">
                  <a:extLst>
                    <a:ext uri="{9D8B030D-6E8A-4147-A177-3AD203B41FA5}">
                      <a16:colId xmlns:a16="http://schemas.microsoft.com/office/drawing/2014/main" val="3242774040"/>
                    </a:ext>
                  </a:extLst>
                </a:gridCol>
              </a:tblGrid>
              <a:tr h="256326">
                <a:tc>
                  <a:txBody>
                    <a:bodyPr/>
                    <a:lstStyle/>
                    <a:p>
                      <a:endParaRPr lang="en-GB" sz="900" b="0" i="0" u="none">
                        <a:latin typeface="Arial" panose="020B0604020202020204" pitchFamily="34" charset="0"/>
                        <a:cs typeface="Arial" panose="020B0604020202020204" pitchFamily="34" charset="0"/>
                      </a:endParaRPr>
                    </a:p>
                  </a:txBody>
                  <a:tcPr marL="68580" marR="68580" marT="34290" marB="34290" anchor="ctr"/>
                </a:tc>
                <a:tc gridSpan="5">
                  <a:txBody>
                    <a:bodyPr/>
                    <a:lstStyle/>
                    <a:p>
                      <a:pPr algn="ctr"/>
                      <a:r>
                        <a:rPr lang="en-GB" sz="900" b="0" i="0" u="none">
                          <a:latin typeface="Arial" panose="020B0604020202020204" pitchFamily="34" charset="0"/>
                          <a:cs typeface="Arial" panose="020B0604020202020204" pitchFamily="34" charset="0"/>
                        </a:rPr>
                        <a:t>Bed Occupancy</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4062742947"/>
                  </a:ext>
                </a:extLst>
              </a:tr>
              <a:tr h="788096">
                <a:tc>
                  <a:txBody>
                    <a:bodyPr/>
                    <a:lstStyle/>
                    <a:p>
                      <a:r>
                        <a:rPr lang="en-GB" sz="850" b="0" i="0" u="none">
                          <a:latin typeface="Arial" panose="020B0604020202020204" pitchFamily="34" charset="0"/>
                          <a:cs typeface="Arial" panose="020B0604020202020204" pitchFamily="34" charset="0"/>
                        </a:rPr>
                        <a:t>Specialty</a:t>
                      </a:r>
                    </a:p>
                  </a:txBody>
                  <a:tcPr marL="68580" marR="68580" marT="34290" marB="34290" anchor="ctr">
                    <a:solidFill>
                      <a:schemeClr val="accent5">
                        <a:lumMod val="60000"/>
                        <a:lumOff val="40000"/>
                      </a:schemeClr>
                    </a:solidFill>
                  </a:tcPr>
                </a:tc>
                <a:tc>
                  <a:txBody>
                    <a:bodyPr/>
                    <a:lstStyle/>
                    <a:p>
                      <a:pPr algn="ctr"/>
                      <a:r>
                        <a:rPr lang="en-GB" sz="850" b="0" i="0" u="none">
                          <a:latin typeface="Arial" panose="020B0604020202020204" pitchFamily="34" charset="0"/>
                          <a:cs typeface="Arial" panose="020B0604020202020204" pitchFamily="34" charset="0"/>
                        </a:rPr>
                        <a:t>Trend over time </a:t>
                      </a:r>
                    </a:p>
                  </a:txBody>
                  <a:tcPr marL="68580" marR="68580" marT="34290" marB="34290" anchor="ctr">
                    <a:solidFill>
                      <a:schemeClr val="accent5">
                        <a:lumMod val="60000"/>
                        <a:lumOff val="40000"/>
                      </a:schemeClr>
                    </a:solidFill>
                  </a:tcPr>
                </a:tc>
                <a:tc>
                  <a:txBody>
                    <a:bodyPr/>
                    <a:lstStyle/>
                    <a:p>
                      <a:pPr algn="ctr"/>
                      <a:r>
                        <a:rPr lang="en-GB" sz="850" b="0" i="0" u="none" dirty="0">
                          <a:latin typeface="Arial" panose="020B0604020202020204" pitchFamily="34" charset="0"/>
                          <a:cs typeface="Arial" panose="020B0604020202020204" pitchFamily="34" charset="0"/>
                        </a:rPr>
                        <a:t>Activity this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850" b="0" i="0" u="none">
                          <a:latin typeface="Arial" panose="020B0604020202020204" pitchFamily="34" charset="0"/>
                          <a:cs typeface="Arial" panose="020B0604020202020204" pitchFamily="34" charset="0"/>
                        </a:rPr>
                        <a:t>2019/20</a:t>
                      </a:r>
                    </a:p>
                  </a:txBody>
                  <a:tcPr marL="68580" marR="68580" marT="34290" marB="34290" anchor="ctr">
                    <a:solidFill>
                      <a:schemeClr val="accent5">
                        <a:lumMod val="60000"/>
                        <a:lumOff val="40000"/>
                      </a:schemeClr>
                    </a:solidFill>
                  </a:tcPr>
                </a:tc>
                <a:tc>
                  <a:txBody>
                    <a:bodyPr/>
                    <a:lstStyle/>
                    <a:p>
                      <a:pPr algn="ctr"/>
                      <a:r>
                        <a:rPr lang="en-GB" sz="850" b="0" i="0" u="none">
                          <a:latin typeface="Arial" panose="020B0604020202020204" pitchFamily="34" charset="0"/>
                          <a:cs typeface="Arial" panose="020B0604020202020204" pitchFamily="34" charset="0"/>
                        </a:rPr>
                        <a:t>Variance*</a:t>
                      </a:r>
                    </a:p>
                  </a:txBody>
                  <a:tcPr marL="68580" marR="68580" marT="34290" marB="34290" anchor="ctr">
                    <a:solidFill>
                      <a:schemeClr val="accent5">
                        <a:lumMod val="60000"/>
                        <a:lumOff val="40000"/>
                      </a:schemeClr>
                    </a:solidFill>
                  </a:tcPr>
                </a:tc>
                <a:extLst>
                  <a:ext uri="{0D108BD9-81ED-4DB2-BD59-A6C34878D82A}">
                    <a16:rowId xmlns:a16="http://schemas.microsoft.com/office/drawing/2014/main" val="894100909"/>
                  </a:ext>
                </a:extLst>
              </a:tr>
              <a:tr h="795683">
                <a:tc>
                  <a:txBody>
                    <a:bodyPr/>
                    <a:lstStyle/>
                    <a:p>
                      <a:r>
                        <a:rPr lang="en-GB" sz="900" b="1">
                          <a:latin typeface="Arial" panose="020B0604020202020204" pitchFamily="34" charset="0"/>
                          <a:cs typeface="Arial" panose="020B0604020202020204" pitchFamily="34" charset="0"/>
                        </a:rPr>
                        <a:t>Older Adult Mental Health </a:t>
                      </a:r>
                    </a:p>
                  </a:txBody>
                  <a:tcPr marL="68580" marR="68580" marT="34290" marB="34290"/>
                </a:tc>
                <a:tc>
                  <a:txBody>
                    <a:bodyPr/>
                    <a:lstStyle/>
                    <a:p>
                      <a:pPr algn="ctr"/>
                      <a:endParaRPr lang="en-GB" sz="900" b="0" dirty="0">
                        <a:latin typeface="Arial" panose="020B0604020202020204" pitchFamily="34" charset="0"/>
                        <a:cs typeface="Arial" panose="020B0604020202020204" pitchFamily="34" charset="0"/>
                      </a:endParaRPr>
                    </a:p>
                    <a:p>
                      <a:pPr algn="ctr"/>
                      <a:endParaRPr lang="en-GB" sz="900" b="0" dirty="0">
                        <a:latin typeface="Arial" panose="020B0604020202020204" pitchFamily="34" charset="0"/>
                        <a:cs typeface="Arial" panose="020B0604020202020204" pitchFamily="34" charset="0"/>
                      </a:endParaRPr>
                    </a:p>
                    <a:p>
                      <a:pPr algn="ctr"/>
                      <a:endParaRPr lang="en-GB" sz="900" b="0" dirty="0">
                        <a:latin typeface="Arial" panose="020B0604020202020204" pitchFamily="34" charset="0"/>
                        <a:cs typeface="Arial" panose="020B0604020202020204" pitchFamily="34" charset="0"/>
                      </a:endParaRPr>
                    </a:p>
                    <a:p>
                      <a:pPr algn="ctr"/>
                      <a:endParaRPr lang="en-GB" sz="900" b="0" dirty="0">
                        <a:latin typeface="Arial" panose="020B0604020202020204" pitchFamily="34" charset="0"/>
                        <a:cs typeface="Arial" panose="020B0604020202020204" pitchFamily="34" charset="0"/>
                      </a:endParaRPr>
                    </a:p>
                    <a:p>
                      <a:pPr algn="ctr"/>
                      <a:endParaRPr lang="en-GB" sz="900" b="0" dirty="0">
                        <a:latin typeface="Arial" panose="020B0604020202020204" pitchFamily="34" charset="0"/>
                        <a:cs typeface="Arial" panose="020B0604020202020204" pitchFamily="34" charset="0"/>
                      </a:endParaRPr>
                    </a:p>
                  </a:txBody>
                  <a:tcPr marL="68580" marR="68580" marT="34290" marB="34290"/>
                </a:tc>
                <a:tc>
                  <a:txBody>
                    <a:bodyPr/>
                    <a:lstStyle/>
                    <a:p>
                      <a:pPr marL="0" algn="ctr" defTabSz="914400" rtl="0" eaLnBrk="1" latinLnBrk="0" hangingPunct="1"/>
                      <a:r>
                        <a:rPr lang="en-GB" sz="850" b="1" kern="1200" dirty="0">
                          <a:solidFill>
                            <a:schemeClr val="dk1"/>
                          </a:solidFill>
                          <a:latin typeface="Arial" panose="020B0604020202020204" pitchFamily="34" charset="0"/>
                          <a:ea typeface="+mn-ea"/>
                          <a:cs typeface="Arial" panose="020B0604020202020204" pitchFamily="34" charset="0"/>
                        </a:rPr>
                        <a:t>94.57%</a:t>
                      </a:r>
                    </a:p>
                  </a:txBody>
                  <a:tcPr marL="68580" marR="68580" marT="34290" marB="34290" anchor="ctr"/>
                </a:tc>
                <a:tc>
                  <a:txBody>
                    <a:bodyPr/>
                    <a:lstStyle/>
                    <a:p>
                      <a:pPr algn="ctr"/>
                      <a:endParaRPr lang="en-GB" sz="850" b="1" kern="1200">
                        <a:solidFill>
                          <a:schemeClr val="dk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algn="ctr"/>
                      <a:r>
                        <a:rPr lang="en-GB" sz="850" b="1" kern="1200">
                          <a:solidFill>
                            <a:schemeClr val="dk1"/>
                          </a:solidFill>
                          <a:latin typeface="Arial" panose="020B0604020202020204" pitchFamily="34" charset="0"/>
                          <a:ea typeface="+mn-ea"/>
                          <a:cs typeface="Arial" panose="020B0604020202020204" pitchFamily="34" charset="0"/>
                        </a:rPr>
                        <a:t>90.6%</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+4%</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246101900"/>
                  </a:ext>
                </a:extLst>
              </a:tr>
              <a:tr h="891877">
                <a:tc>
                  <a:txBody>
                    <a:bodyPr/>
                    <a:lstStyle/>
                    <a:p>
                      <a:pPr algn="r"/>
                      <a:r>
                        <a:rPr lang="en-GB" sz="900" b="0" i="0">
                          <a:solidFill>
                            <a:schemeClr val="tx1"/>
                          </a:solidFill>
                          <a:latin typeface="Arial" panose="020B0604020202020204" pitchFamily="34" charset="0"/>
                          <a:cs typeface="Arial" panose="020B0604020202020204" pitchFamily="34" charset="0"/>
                        </a:rPr>
                        <a:t>Buckinghamshire</a:t>
                      </a:r>
                    </a:p>
                  </a:txBody>
                  <a:tcPr marL="68580" marR="68580" marT="34290" marB="34290">
                    <a:solidFill>
                      <a:srgbClr val="D9E8EF"/>
                    </a:solidFill>
                  </a:tcPr>
                </a:tc>
                <a:tc>
                  <a:txBody>
                    <a:bodyPr/>
                    <a:lstStyle/>
                    <a:p>
                      <a:pPr algn="ctr"/>
                      <a:endParaRPr lang="en-GB" sz="900" b="0">
                        <a:latin typeface="Arial" panose="020B0604020202020204" pitchFamily="34" charset="0"/>
                        <a:cs typeface="Arial" panose="020B0604020202020204" pitchFamily="34" charset="0"/>
                      </a:endParaRPr>
                    </a:p>
                    <a:p>
                      <a:pPr algn="ctr"/>
                      <a:endParaRPr lang="en-GB" sz="900" b="0">
                        <a:latin typeface="Arial" panose="020B0604020202020204" pitchFamily="34" charset="0"/>
                        <a:cs typeface="Arial" panose="020B0604020202020204" pitchFamily="34" charset="0"/>
                      </a:endParaRPr>
                    </a:p>
                    <a:p>
                      <a:pPr algn="ctr"/>
                      <a:endParaRPr lang="en-GB" sz="900" b="0">
                        <a:latin typeface="Arial" panose="020B0604020202020204" pitchFamily="34" charset="0"/>
                        <a:cs typeface="Arial" panose="020B0604020202020204" pitchFamily="34" charset="0"/>
                      </a:endParaRPr>
                    </a:p>
                    <a:p>
                      <a:pPr algn="ctr"/>
                      <a:endParaRPr lang="en-GB" sz="900" b="0">
                        <a:latin typeface="Arial" panose="020B0604020202020204" pitchFamily="34" charset="0"/>
                        <a:cs typeface="Arial" panose="020B0604020202020204" pitchFamily="34" charset="0"/>
                      </a:endParaRPr>
                    </a:p>
                    <a:p>
                      <a:pPr algn="ctr"/>
                      <a:endParaRPr lang="en-GB" sz="900" b="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dirty="0">
                          <a:solidFill>
                            <a:schemeClr val="dk1"/>
                          </a:solidFill>
                          <a:latin typeface="Arial" panose="020B0604020202020204" pitchFamily="34" charset="0"/>
                          <a:ea typeface="+mn-ea"/>
                          <a:cs typeface="Arial" panose="020B0604020202020204" pitchFamily="34" charset="0"/>
                        </a:rPr>
                        <a:t>95.18%</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50" b="1" kern="1200">
                        <a:solidFill>
                          <a:schemeClr val="dk1"/>
                        </a:solidFill>
                        <a:latin typeface="Arial" panose="020B0604020202020204" pitchFamily="34" charset="0"/>
                        <a:ea typeface="+mn-ea"/>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a:solidFill>
                            <a:schemeClr val="dk1"/>
                          </a:solidFill>
                          <a:latin typeface="Arial" panose="020B0604020202020204" pitchFamily="34" charset="0"/>
                          <a:ea typeface="+mn-ea"/>
                          <a:cs typeface="Arial" panose="020B0604020202020204" pitchFamily="34" charset="0"/>
                        </a:rPr>
                        <a:t>92.0%</a:t>
                      </a: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+3%</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2590498271"/>
                  </a:ext>
                </a:extLst>
              </a:tr>
              <a:tr h="842331">
                <a:tc>
                  <a:txBody>
                    <a:bodyPr/>
                    <a:lstStyle/>
                    <a:p>
                      <a:pPr algn="r"/>
                      <a:r>
                        <a:rPr lang="en-GB" sz="900" b="0" i="0">
                          <a:solidFill>
                            <a:schemeClr val="tx1"/>
                          </a:solidFill>
                          <a:latin typeface="Arial" panose="020B0604020202020204" pitchFamily="34" charset="0"/>
                          <a:cs typeface="Arial" panose="020B0604020202020204" pitchFamily="34" charset="0"/>
                        </a:rPr>
                        <a:t>Oxfordshire</a:t>
                      </a:r>
                    </a:p>
                  </a:txBody>
                  <a:tcPr marL="68580" marR="68580" marT="34290" marB="34290">
                    <a:solidFill>
                      <a:srgbClr val="D9E8EF"/>
                    </a:solidFill>
                  </a:tcPr>
                </a:tc>
                <a:tc>
                  <a:txBody>
                    <a:bodyPr/>
                    <a:lstStyle/>
                    <a:p>
                      <a:pPr algn="ctr"/>
                      <a:endParaRPr lang="en-GB" sz="900" b="0" dirty="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dirty="0">
                          <a:solidFill>
                            <a:schemeClr val="dk1"/>
                          </a:solidFill>
                          <a:latin typeface="Arial" panose="020B0604020202020204" pitchFamily="34" charset="0"/>
                          <a:ea typeface="+mn-ea"/>
                          <a:cs typeface="Arial" panose="020B0604020202020204" pitchFamily="34" charset="0"/>
                        </a:rPr>
                        <a:t>94.13%</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50" b="1" kern="1200">
                        <a:solidFill>
                          <a:schemeClr val="dk1"/>
                        </a:solidFill>
                        <a:latin typeface="Arial" panose="020B0604020202020204" pitchFamily="34" charset="0"/>
                        <a:ea typeface="+mn-ea"/>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a:solidFill>
                            <a:schemeClr val="dk1"/>
                          </a:solidFill>
                          <a:latin typeface="Arial" panose="020B0604020202020204" pitchFamily="34" charset="0"/>
                          <a:ea typeface="+mn-ea"/>
                          <a:cs typeface="Arial" panose="020B0604020202020204" pitchFamily="34" charset="0"/>
                        </a:rPr>
                        <a:t>89.7%</a:t>
                      </a: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+5%</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1566860769"/>
                  </a:ext>
                </a:extLst>
              </a:tr>
              <a:tr h="892033">
                <a:tc>
                  <a:txBody>
                    <a:bodyPr/>
                    <a:lstStyle/>
                    <a:p>
                      <a:pPr algn="l"/>
                      <a:r>
                        <a:rPr lang="en-GB" sz="900" b="1" i="0">
                          <a:solidFill>
                            <a:schemeClr val="tx1"/>
                          </a:solidFill>
                          <a:latin typeface="Arial" panose="020B0604020202020204" pitchFamily="34" charset="0"/>
                          <a:cs typeface="Arial" panose="020B0604020202020204" pitchFamily="34" charset="0"/>
                        </a:rPr>
                        <a:t>Forensic</a:t>
                      </a:r>
                    </a:p>
                  </a:txBody>
                  <a:tcPr marL="68580" marR="68580" marT="34290" marB="34290">
                    <a:solidFill>
                      <a:srgbClr val="EEF5F8"/>
                    </a:solidFill>
                  </a:tcPr>
                </a:tc>
                <a:tc>
                  <a:txBody>
                    <a:bodyPr/>
                    <a:lstStyle/>
                    <a:p>
                      <a:pPr algn="ctr"/>
                      <a:endParaRPr lang="en-GB" sz="900" b="0" dirty="0">
                        <a:latin typeface="Arial" panose="020B0604020202020204" pitchFamily="34" charset="0"/>
                        <a:cs typeface="Arial" panose="020B0604020202020204" pitchFamily="34" charset="0"/>
                      </a:endParaRPr>
                    </a:p>
                    <a:p>
                      <a:pPr algn="ctr"/>
                      <a:endParaRPr lang="en-GB" sz="900" b="0" dirty="0">
                        <a:latin typeface="Arial" panose="020B0604020202020204" pitchFamily="34" charset="0"/>
                        <a:cs typeface="Arial" panose="020B0604020202020204" pitchFamily="34" charset="0"/>
                      </a:endParaRPr>
                    </a:p>
                    <a:p>
                      <a:pPr algn="ctr"/>
                      <a:endParaRPr lang="en-GB" sz="900" b="0" dirty="0">
                        <a:latin typeface="Arial" panose="020B0604020202020204" pitchFamily="34" charset="0"/>
                        <a:cs typeface="Arial" panose="020B0604020202020204" pitchFamily="34" charset="0"/>
                      </a:endParaRPr>
                    </a:p>
                    <a:p>
                      <a:pPr algn="ctr"/>
                      <a:endParaRPr lang="en-GB" sz="900" b="0" dirty="0">
                        <a:latin typeface="Arial" panose="020B0604020202020204" pitchFamily="34" charset="0"/>
                        <a:cs typeface="Arial" panose="020B0604020202020204" pitchFamily="34" charset="0"/>
                      </a:endParaRPr>
                    </a:p>
                    <a:p>
                      <a:pPr algn="ctr"/>
                      <a:endParaRPr lang="en-GB" sz="900" b="0" dirty="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dirty="0">
                          <a:solidFill>
                            <a:schemeClr val="dk1"/>
                          </a:solidFill>
                          <a:latin typeface="Arial" panose="020B0604020202020204" pitchFamily="34" charset="0"/>
                          <a:ea typeface="+mn-ea"/>
                          <a:cs typeface="Arial" panose="020B0604020202020204" pitchFamily="34" charset="0"/>
                        </a:rPr>
                        <a:t>88.26%</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50" b="1" kern="1200">
                        <a:solidFill>
                          <a:schemeClr val="dk1"/>
                        </a:solidFill>
                        <a:latin typeface="Arial" panose="020B0604020202020204" pitchFamily="34" charset="0"/>
                        <a:ea typeface="+mn-ea"/>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a:solidFill>
                            <a:schemeClr val="dk1"/>
                          </a:solidFill>
                          <a:latin typeface="Arial" panose="020B0604020202020204" pitchFamily="34" charset="0"/>
                          <a:ea typeface="+mn-ea"/>
                          <a:cs typeface="Arial" panose="020B0604020202020204" pitchFamily="34" charset="0"/>
                        </a:rPr>
                        <a:t>87.0%</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+1%</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1204687900"/>
                  </a:ext>
                </a:extLst>
              </a:tr>
            </a:tbl>
          </a:graphicData>
        </a:graphic>
      </p:graphicFrame>
      <p:pic>
        <p:nvPicPr>
          <p:cNvPr id="12" name="Picture 7" descr="A picture containing diagram&#10;&#10;Description automatically generated">
            <a:extLst>
              <a:ext uri="{FF2B5EF4-FFF2-40B4-BE49-F238E27FC236}">
                <a16:creationId xmlns:a16="http://schemas.microsoft.com/office/drawing/2014/main" id="{46C4CB46-1399-4464-916D-9EEC732F4C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0032" y="4322408"/>
            <a:ext cx="478399"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7" descr="A picture containing diagram&#10;&#10;Description automatically generated">
            <a:extLst>
              <a:ext uri="{FF2B5EF4-FFF2-40B4-BE49-F238E27FC236}">
                <a16:creationId xmlns:a16="http://schemas.microsoft.com/office/drawing/2014/main" id="{5CB0632B-8DD2-4905-838A-CAAC8190B9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0032" y="3455903"/>
            <a:ext cx="478399"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7" descr="A picture containing diagram&#10;&#10;Description automatically generated">
            <a:extLst>
              <a:ext uri="{FF2B5EF4-FFF2-40B4-BE49-F238E27FC236}">
                <a16:creationId xmlns:a16="http://schemas.microsoft.com/office/drawing/2014/main" id="{83DA5BEC-8D9E-4548-B7A3-9A6B770FDC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0033" y="2648330"/>
            <a:ext cx="478399"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7" descr="A picture containing diagram&#10;&#10;Description automatically generated">
            <a:extLst>
              <a:ext uri="{FF2B5EF4-FFF2-40B4-BE49-F238E27FC236}">
                <a16:creationId xmlns:a16="http://schemas.microsoft.com/office/drawing/2014/main" id="{2CA6D0BE-65AC-4E6C-851D-FBFB55BB1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0034" y="1781825"/>
            <a:ext cx="478399" cy="5143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C4D77C-4C94-4F57-80AD-2BD460509D52}"/>
              </a:ext>
            </a:extLst>
          </p:cNvPr>
          <p:cNvSpPr txBox="1"/>
          <p:nvPr/>
        </p:nvSpPr>
        <p:spPr>
          <a:xfrm>
            <a:off x="520505" y="5430129"/>
            <a:ext cx="7877907" cy="276999"/>
          </a:xfrm>
          <a:prstGeom prst="rect">
            <a:avLst/>
          </a:prstGeom>
          <a:noFill/>
        </p:spPr>
        <p:txBody>
          <a:bodyPr wrap="square" rtlCol="0">
            <a:spAutoFit/>
          </a:bodyPr>
          <a:lstStyle/>
          <a:p>
            <a:r>
              <a:rPr lang="en-GB" sz="1200"/>
              <a:t>* Data for Community Hospitals bed occupancy not currently available</a:t>
            </a:r>
          </a:p>
        </p:txBody>
      </p:sp>
      <p:pic>
        <p:nvPicPr>
          <p:cNvPr id="6" name="Picture 5">
            <a:extLst>
              <a:ext uri="{FF2B5EF4-FFF2-40B4-BE49-F238E27FC236}">
                <a16:creationId xmlns:a16="http://schemas.microsoft.com/office/drawing/2014/main" id="{68A0BCAF-BAB8-4CBE-990F-9DBA78117029}"/>
              </a:ext>
            </a:extLst>
          </p:cNvPr>
          <p:cNvPicPr>
            <a:picLocks noChangeAspect="1"/>
          </p:cNvPicPr>
          <p:nvPr/>
        </p:nvPicPr>
        <p:blipFill>
          <a:blip r:embed="rId4"/>
          <a:stretch>
            <a:fillRect/>
          </a:stretch>
        </p:blipFill>
        <p:spPr>
          <a:xfrm>
            <a:off x="2494624" y="1709979"/>
            <a:ext cx="1713392" cy="704747"/>
          </a:xfrm>
          <a:prstGeom prst="rect">
            <a:avLst/>
          </a:prstGeom>
          <a:ln>
            <a:solidFill>
              <a:schemeClr val="tx2"/>
            </a:solidFill>
          </a:ln>
        </p:spPr>
      </p:pic>
      <p:pic>
        <p:nvPicPr>
          <p:cNvPr id="8" name="Picture 7">
            <a:extLst>
              <a:ext uri="{FF2B5EF4-FFF2-40B4-BE49-F238E27FC236}">
                <a16:creationId xmlns:a16="http://schemas.microsoft.com/office/drawing/2014/main" id="{2545F17F-280B-4E8C-8C8B-7AB84882401D}"/>
              </a:ext>
            </a:extLst>
          </p:cNvPr>
          <p:cNvPicPr>
            <a:picLocks noChangeAspect="1"/>
          </p:cNvPicPr>
          <p:nvPr/>
        </p:nvPicPr>
        <p:blipFill>
          <a:blip r:embed="rId5"/>
          <a:stretch>
            <a:fillRect/>
          </a:stretch>
        </p:blipFill>
        <p:spPr>
          <a:xfrm>
            <a:off x="2494624" y="2533687"/>
            <a:ext cx="1713392" cy="704747"/>
          </a:xfrm>
          <a:prstGeom prst="rect">
            <a:avLst/>
          </a:prstGeom>
          <a:ln>
            <a:solidFill>
              <a:schemeClr val="tx2"/>
            </a:solidFill>
          </a:ln>
        </p:spPr>
      </p:pic>
      <p:pic>
        <p:nvPicPr>
          <p:cNvPr id="10" name="Picture 9">
            <a:extLst>
              <a:ext uri="{FF2B5EF4-FFF2-40B4-BE49-F238E27FC236}">
                <a16:creationId xmlns:a16="http://schemas.microsoft.com/office/drawing/2014/main" id="{81D476A6-35E8-4B56-A811-486D4C08572F}"/>
              </a:ext>
            </a:extLst>
          </p:cNvPr>
          <p:cNvPicPr>
            <a:picLocks noChangeAspect="1"/>
          </p:cNvPicPr>
          <p:nvPr/>
        </p:nvPicPr>
        <p:blipFill>
          <a:blip r:embed="rId6"/>
          <a:stretch>
            <a:fillRect/>
          </a:stretch>
        </p:blipFill>
        <p:spPr>
          <a:xfrm>
            <a:off x="2494625" y="3429000"/>
            <a:ext cx="1713392" cy="704747"/>
          </a:xfrm>
          <a:prstGeom prst="rect">
            <a:avLst/>
          </a:prstGeom>
          <a:ln>
            <a:solidFill>
              <a:schemeClr val="tx2"/>
            </a:solidFill>
          </a:ln>
        </p:spPr>
      </p:pic>
      <p:pic>
        <p:nvPicPr>
          <p:cNvPr id="16" name="Picture 15">
            <a:extLst>
              <a:ext uri="{FF2B5EF4-FFF2-40B4-BE49-F238E27FC236}">
                <a16:creationId xmlns:a16="http://schemas.microsoft.com/office/drawing/2014/main" id="{C2E836C5-91FB-4588-A71B-A60BF9286BE1}"/>
              </a:ext>
            </a:extLst>
          </p:cNvPr>
          <p:cNvPicPr>
            <a:picLocks noChangeAspect="1"/>
          </p:cNvPicPr>
          <p:nvPr/>
        </p:nvPicPr>
        <p:blipFill>
          <a:blip r:embed="rId7"/>
          <a:stretch>
            <a:fillRect/>
          </a:stretch>
        </p:blipFill>
        <p:spPr>
          <a:xfrm>
            <a:off x="2494624" y="4252708"/>
            <a:ext cx="1713392" cy="704747"/>
          </a:xfrm>
          <a:prstGeom prst="rect">
            <a:avLst/>
          </a:prstGeom>
          <a:ln>
            <a:solidFill>
              <a:schemeClr val="tx2"/>
            </a:solidFill>
          </a:ln>
        </p:spPr>
      </p:pic>
    </p:spTree>
    <p:extLst>
      <p:ext uri="{BB962C8B-B14F-4D97-AF65-F5344CB8AC3E}">
        <p14:creationId xmlns:p14="http://schemas.microsoft.com/office/powerpoint/2010/main" val="1708224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16632"/>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289307" y="1200204"/>
            <a:ext cx="4590510" cy="3419206"/>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r>
              <a:rPr lang="en-GB" sz="1050">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r>
              <a:rPr lang="en-GB" sz="1600">
                <a:solidFill>
                  <a:schemeClr val="bg1"/>
                </a:solidFill>
                <a:latin typeface="Arial" panose="020B0604020202020204" pitchFamily="34" charset="0"/>
                <a:ea typeface="Calibri" panose="020F0502020204030204" pitchFamily="34" charset="0"/>
                <a:cs typeface="Times New Roman" panose="02020603050405020304" pitchFamily="18" charset="0"/>
              </a:rPr>
              <a:t>Section 2c:</a:t>
            </a:r>
          </a:p>
          <a:p>
            <a:pPr>
              <a:lnSpc>
                <a:spcPct val="107000"/>
              </a:lnSpc>
              <a:spcAft>
                <a:spcPts val="800"/>
              </a:spcAft>
            </a:pPr>
            <a:r>
              <a:rPr lang="en-GB" sz="2700" b="1">
                <a:solidFill>
                  <a:schemeClr val="bg1"/>
                </a:solidFill>
                <a:effectLst/>
                <a:latin typeface="Arial" panose="020B0604020202020204" pitchFamily="34" charset="0"/>
                <a:ea typeface="Calibri" panose="020F0502020204030204" pitchFamily="34" charset="0"/>
                <a:cs typeface="Arial" panose="020B0604020202020204" pitchFamily="34" charset="0"/>
              </a:rPr>
              <a:t>Community &amp; Inpatient</a:t>
            </a:r>
            <a:r>
              <a:rPr lang="en-GB" sz="2700">
                <a:solidFill>
                  <a:schemeClr val="bg1"/>
                </a:solidFill>
                <a:effectLst/>
                <a:latin typeface="Arial" panose="020B0604020202020204" pitchFamily="34" charset="0"/>
                <a:ea typeface="Calibri" panose="020F0502020204030204" pitchFamily="34" charset="0"/>
                <a:cs typeface="Arial" panose="020B0604020202020204" pitchFamily="34" charset="0"/>
              </a:rPr>
              <a:t> Patient Activity and Demand</a:t>
            </a:r>
          </a:p>
          <a:p>
            <a:pPr>
              <a:lnSpc>
                <a:spcPct val="107000"/>
              </a:lnSpc>
              <a:spcAft>
                <a:spcPts val="800"/>
              </a:spcAft>
            </a:pPr>
            <a:endParaRPr lang="en-GB" sz="270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solidFill>
                  <a:schemeClr val="bg1"/>
                </a:solidFill>
                <a:effectLst/>
                <a:latin typeface="Arial" panose="020B0604020202020204" pitchFamily="34" charset="0"/>
                <a:ea typeface="Calibri" panose="020F0502020204030204" pitchFamily="34" charset="0"/>
                <a:cs typeface="Arial" panose="020B0604020202020204" pitchFamily="34" charset="0"/>
              </a:rPr>
              <a:t>Narrative regarding noteworthy exceptions</a:t>
            </a:r>
            <a:endParaRPr lang="en-GB" sz="140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en-GB" sz="140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en-GB" sz="140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7154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6097" y="15987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Community Services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1229921333"/>
              </p:ext>
            </p:extLst>
          </p:nvPr>
        </p:nvGraphicFramePr>
        <p:xfrm>
          <a:off x="268224" y="568237"/>
          <a:ext cx="8618306" cy="5341620"/>
        </p:xfrm>
        <a:graphic>
          <a:graphicData uri="http://schemas.openxmlformats.org/drawingml/2006/table">
            <a:tbl>
              <a:tblPr firstRow="1" bandRow="1">
                <a:tableStyleId>{7DF18680-E054-41AD-8BC1-D1AEF772440D}</a:tableStyleId>
              </a:tblPr>
              <a:tblGrid>
                <a:gridCol w="798576">
                  <a:extLst>
                    <a:ext uri="{9D8B030D-6E8A-4147-A177-3AD203B41FA5}">
                      <a16:colId xmlns:a16="http://schemas.microsoft.com/office/drawing/2014/main" val="978586781"/>
                    </a:ext>
                  </a:extLst>
                </a:gridCol>
                <a:gridCol w="873995">
                  <a:extLst>
                    <a:ext uri="{9D8B030D-6E8A-4147-A177-3AD203B41FA5}">
                      <a16:colId xmlns:a16="http://schemas.microsoft.com/office/drawing/2014/main" val="1254374751"/>
                    </a:ext>
                  </a:extLst>
                </a:gridCol>
                <a:gridCol w="1186135">
                  <a:extLst>
                    <a:ext uri="{9D8B030D-6E8A-4147-A177-3AD203B41FA5}">
                      <a16:colId xmlns:a16="http://schemas.microsoft.com/office/drawing/2014/main" val="1797118576"/>
                    </a:ext>
                  </a:extLst>
                </a:gridCol>
                <a:gridCol w="533010">
                  <a:extLst>
                    <a:ext uri="{9D8B030D-6E8A-4147-A177-3AD203B41FA5}">
                      <a16:colId xmlns:a16="http://schemas.microsoft.com/office/drawing/2014/main" val="3413024127"/>
                    </a:ext>
                  </a:extLst>
                </a:gridCol>
                <a:gridCol w="583588">
                  <a:extLst>
                    <a:ext uri="{9D8B030D-6E8A-4147-A177-3AD203B41FA5}">
                      <a16:colId xmlns:a16="http://schemas.microsoft.com/office/drawing/2014/main" val="2276990854"/>
                    </a:ext>
                  </a:extLst>
                </a:gridCol>
                <a:gridCol w="559293">
                  <a:extLst>
                    <a:ext uri="{9D8B030D-6E8A-4147-A177-3AD203B41FA5}">
                      <a16:colId xmlns:a16="http://schemas.microsoft.com/office/drawing/2014/main" val="369448054"/>
                    </a:ext>
                  </a:extLst>
                </a:gridCol>
                <a:gridCol w="568171">
                  <a:extLst>
                    <a:ext uri="{9D8B030D-6E8A-4147-A177-3AD203B41FA5}">
                      <a16:colId xmlns:a16="http://schemas.microsoft.com/office/drawing/2014/main" val="3242774040"/>
                    </a:ext>
                  </a:extLst>
                </a:gridCol>
                <a:gridCol w="3515538">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dirty="0">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r>
                        <a:rPr lang="en-GB" sz="800" b="0" dirty="0">
                          <a:latin typeface="Arial" panose="020B0604020202020204" pitchFamily="34" charset="0"/>
                          <a:cs typeface="Arial" panose="020B0604020202020204" pitchFamily="34" charset="0"/>
                        </a:rPr>
                        <a:t>Community Services </a:t>
                      </a:r>
                    </a:p>
                    <a:p>
                      <a:r>
                        <a:rPr lang="en-GB" sz="800" b="0" dirty="0">
                          <a:latin typeface="Arial" panose="020B0604020202020204" pitchFamily="34" charset="0"/>
                          <a:cs typeface="Arial" panose="020B0604020202020204" pitchFamily="34" charset="0"/>
                        </a:rPr>
                        <a:t>Care Home Support Service</a:t>
                      </a:r>
                    </a:p>
                  </a:txBody>
                  <a:tcPr marL="68580" marR="68580" marT="34290" marB="34290"/>
                </a:tc>
                <a:tc>
                  <a:txBody>
                    <a:bodyPr/>
                    <a:lstStyle/>
                    <a:p>
                      <a:r>
                        <a:rPr lang="en-GB" sz="800" b="0" dirty="0">
                          <a:latin typeface="Arial" panose="020B0604020202020204" pitchFamily="34" charset="0"/>
                          <a:cs typeface="Arial" panose="020B0604020202020204" pitchFamily="34" charset="0"/>
                        </a:rPr>
                        <a:t>Referrals: Care Home Support Service</a:t>
                      </a:r>
                    </a:p>
                  </a:txBody>
                  <a:tcPr marL="68580" marR="68580" marT="34290" marB="34290"/>
                </a:tc>
                <a:tc>
                  <a:txBody>
                    <a:bodyPr/>
                    <a:lstStyle/>
                    <a:p>
                      <a:pPr algn="ctr"/>
                      <a:endParaRPr lang="en-GB" sz="80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cs typeface="Arial" panose="020B0604020202020204" pitchFamily="34" charset="0"/>
                        </a:rPr>
                        <a:t>289</a:t>
                      </a:r>
                    </a:p>
                  </a:txBody>
                  <a:tcPr marL="68580" marR="68580" marT="34290" marB="34290" anchor="ctr"/>
                </a:tc>
                <a:tc>
                  <a:txBody>
                    <a:bodyPr/>
                    <a:lstStyle/>
                    <a:p>
                      <a:pPr algn="ctr"/>
                      <a:endParaRPr lang="en-GB" sz="800" b="1">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800" b="1" dirty="0">
                          <a:latin typeface="Arial" panose="020B0604020202020204" pitchFamily="34" charset="0"/>
                          <a:cs typeface="Arial" panose="020B0604020202020204" pitchFamily="34" charset="0"/>
                        </a:rPr>
                        <a:t>141</a:t>
                      </a:r>
                    </a:p>
                  </a:txBody>
                  <a:tcPr marL="68580" marR="68580" marT="34290" marB="34290" anchor="ctr"/>
                </a:tc>
                <a:tc>
                  <a:txBody>
                    <a:bodyPr/>
                    <a:lstStyle/>
                    <a:p>
                      <a:pPr algn="ctr"/>
                      <a:r>
                        <a:rPr lang="en-GB" sz="800" b="1" dirty="0">
                          <a:latin typeface="Arial" panose="020B0604020202020204" pitchFamily="34" charset="0"/>
                          <a:cs typeface="Arial" panose="020B0604020202020204" pitchFamily="34" charset="0"/>
                        </a:rPr>
                        <a:t>+105%</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8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800" b="0" kern="1200" dirty="0">
                          <a:solidFill>
                            <a:schemeClr val="tx1"/>
                          </a:solidFill>
                          <a:latin typeface="Arial" panose="020B0604020202020204" pitchFamily="34" charset="0"/>
                          <a:ea typeface="+mn-ea"/>
                          <a:cs typeface="Arial" panose="020B0604020202020204" pitchFamily="34" charset="0"/>
                        </a:rPr>
                        <a:t> No referral numbers for the last 13 months have been above average and on or near the UCL. </a:t>
                      </a:r>
                      <a:r>
                        <a:rPr lang="en-GB" sz="800" b="0" kern="1200" dirty="0">
                          <a:solidFill>
                            <a:srgbClr val="7030A0"/>
                          </a:solidFill>
                          <a:latin typeface="Arial" panose="020B0604020202020204" pitchFamily="34" charset="0"/>
                          <a:ea typeface="+mn-ea"/>
                          <a:cs typeface="Arial" panose="020B0604020202020204" pitchFamily="34" charset="0"/>
                        </a:rPr>
                        <a:t>Is it expected? </a:t>
                      </a:r>
                      <a:r>
                        <a:rPr lang="en-GB" sz="800" b="0" kern="1200" dirty="0">
                          <a:solidFill>
                            <a:schemeClr val="tx1"/>
                          </a:solidFill>
                          <a:latin typeface="Arial" panose="020B0604020202020204" pitchFamily="34" charset="0"/>
                          <a:ea typeface="+mn-ea"/>
                          <a:cs typeface="Arial" panose="020B0604020202020204" pitchFamily="34" charset="0"/>
                        </a:rPr>
                        <a:t>Yes, during COVID there was limited access to Care Homes.   The service now receiving far higher volumes of referrals than pre pandemic levels, in Feb 105% more than 19/20 average.  Development of new care homes has also placed additional pressures on the service.    </a:t>
                      </a:r>
                    </a:p>
                    <a:p>
                      <a:pPr algn="l"/>
                      <a:r>
                        <a:rPr lang="en-GB" sz="800" b="0" kern="1200" dirty="0">
                          <a:solidFill>
                            <a:srgbClr val="7030A0"/>
                          </a:solidFill>
                          <a:latin typeface="Arial" panose="020B0604020202020204" pitchFamily="34" charset="0"/>
                          <a:ea typeface="+mn-ea"/>
                          <a:cs typeface="Arial" panose="020B0604020202020204" pitchFamily="34" charset="0"/>
                        </a:rPr>
                        <a:t>It is a problem? </a:t>
                      </a:r>
                      <a:r>
                        <a:rPr lang="en-GB" sz="800" b="0" i="0" u="none" strike="noStrike" kern="1200" noProof="0" dirty="0">
                          <a:solidFill>
                            <a:schemeClr val="tx1"/>
                          </a:solidFill>
                          <a:latin typeface="Arial" panose="020B0604020202020204" pitchFamily="34" charset="0"/>
                          <a:cs typeface="Arial" panose="020B0604020202020204" pitchFamily="34" charset="0"/>
                        </a:rPr>
                        <a:t>Yes, the staffing levels have not increased in line with this increased demand.</a:t>
                      </a:r>
                      <a:endParaRPr lang="en-GB" sz="800" b="0" i="0" u="none" strike="noStrike" kern="1200" noProof="0" dirty="0">
                        <a:latin typeface="Arial" panose="020B0604020202020204" pitchFamily="34" charset="0"/>
                        <a:cs typeface="Arial" panose="020B0604020202020204" pitchFamily="34" charset="0"/>
                      </a:endParaRPr>
                    </a:p>
                    <a:p>
                      <a:pPr algn="l"/>
                      <a:r>
                        <a:rPr lang="en-GB" sz="800" b="0" kern="1200" dirty="0">
                          <a:solidFill>
                            <a:srgbClr val="7030A0"/>
                          </a:solidFill>
                          <a:latin typeface="Arial" panose="020B0604020202020204" pitchFamily="34" charset="0"/>
                          <a:ea typeface="+mn-ea"/>
                          <a:cs typeface="Arial" panose="020B0604020202020204" pitchFamily="34" charset="0"/>
                        </a:rPr>
                        <a:t>Is any action required? </a:t>
                      </a:r>
                      <a:r>
                        <a:rPr lang="en-GB" sz="800" b="0" i="0" u="none" strike="noStrike" kern="1200" dirty="0">
                          <a:solidFill>
                            <a:schemeClr val="tx1"/>
                          </a:solidFill>
                          <a:latin typeface="Arial" panose="020B0604020202020204" pitchFamily="34" charset="0"/>
                          <a:ea typeface="+mn-ea"/>
                          <a:cs typeface="Arial" panose="020B0604020202020204" pitchFamily="34" charset="0"/>
                        </a:rPr>
                        <a:t>Yes, the service is  seeking to develop a business case to reflect this increased demand.</a:t>
                      </a:r>
                    </a:p>
                  </a:txBody>
                  <a:tcPr marL="68580" marR="68580" marT="34290" marB="34290"/>
                </a:tc>
                <a:extLst>
                  <a:ext uri="{0D108BD9-81ED-4DB2-BD59-A6C34878D82A}">
                    <a16:rowId xmlns:a16="http://schemas.microsoft.com/office/drawing/2014/main" val="2576837191"/>
                  </a:ext>
                </a:extLst>
              </a:tr>
              <a:tr h="823671">
                <a:tc>
                  <a:txBody>
                    <a:bodyPr/>
                    <a:lstStyle/>
                    <a:p>
                      <a:r>
                        <a:rPr lang="en-GB" sz="800" b="0" dirty="0">
                          <a:latin typeface="Arial" panose="020B0604020202020204" pitchFamily="34" charset="0"/>
                          <a:cs typeface="Arial" panose="020B0604020202020204" pitchFamily="34" charset="0"/>
                        </a:rPr>
                        <a:t>Community Services Community Health Urgent Care</a:t>
                      </a:r>
                    </a:p>
                  </a:txBody>
                  <a:tcPr marL="68580" marR="68580" marT="34290" marB="34290"/>
                </a:tc>
                <a:tc>
                  <a:txBody>
                    <a:bodyPr/>
                    <a:lstStyle/>
                    <a:p>
                      <a:r>
                        <a:rPr lang="en-GB" sz="800" b="0" dirty="0">
                          <a:latin typeface="Arial" panose="020B0604020202020204" pitchFamily="34" charset="0"/>
                          <a:cs typeface="Arial" panose="020B0604020202020204" pitchFamily="34" charset="0"/>
                        </a:rPr>
                        <a:t>Referrals:</a:t>
                      </a:r>
                    </a:p>
                    <a:p>
                      <a:r>
                        <a:rPr lang="en-GB" sz="800" b="0" dirty="0">
                          <a:latin typeface="Arial" panose="020B0604020202020204" pitchFamily="34" charset="0"/>
                          <a:cs typeface="Arial" panose="020B0604020202020204" pitchFamily="34" charset="0"/>
                        </a:rPr>
                        <a:t>EMUs, RACU, H@H</a:t>
                      </a: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cs typeface="Arial" panose="020B0604020202020204" pitchFamily="34" charset="0"/>
                        </a:rPr>
                        <a:t>503</a:t>
                      </a:r>
                    </a:p>
                  </a:txBody>
                  <a:tcPr marL="68580" marR="68580" marT="34290" marB="34290" anchor="ctr"/>
                </a:tc>
                <a:tc>
                  <a:txBody>
                    <a:bodyPr/>
                    <a:lstStyle/>
                    <a:p>
                      <a:pPr algn="ctr"/>
                      <a:endParaRPr lang="en-GB" sz="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800" b="1" dirty="0">
                          <a:latin typeface="Arial" panose="020B0604020202020204" pitchFamily="34" charset="0"/>
                          <a:cs typeface="Arial" panose="020B0604020202020204" pitchFamily="34" charset="0"/>
                        </a:rPr>
                        <a:t>487</a:t>
                      </a:r>
                    </a:p>
                  </a:txBody>
                  <a:tcPr marL="68580" marR="68580" marT="34290" marB="34290" anchor="ctr"/>
                </a:tc>
                <a:tc>
                  <a:txBody>
                    <a:bodyPr/>
                    <a:lstStyle/>
                    <a:p>
                      <a:pPr algn="ctr"/>
                      <a:r>
                        <a:rPr lang="en-GB" sz="800" b="1" dirty="0">
                          <a:latin typeface="Arial" panose="020B0604020202020204" pitchFamily="34" charset="0"/>
                          <a:cs typeface="Arial" panose="020B0604020202020204" pitchFamily="34" charset="0"/>
                        </a:rPr>
                        <a:t>+3%</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8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800" b="0" kern="1200" dirty="0">
                          <a:solidFill>
                            <a:schemeClr val="tx1"/>
                          </a:solidFill>
                          <a:latin typeface="Arial" panose="020B0604020202020204" pitchFamily="34" charset="0"/>
                          <a:ea typeface="+mn-ea"/>
                          <a:cs typeface="Arial" panose="020B0604020202020204" pitchFamily="34" charset="0"/>
                        </a:rPr>
                        <a:t> No referral numbers for the last 10 months have been above average (see visual).   In addition the service has seen emergency referrals above the UCL for the last 3 months.</a:t>
                      </a:r>
                    </a:p>
                    <a:p>
                      <a:pPr marL="0" algn="l" defTabSz="914400" rtl="0" eaLnBrk="1" latinLnBrk="0" hangingPunct="1"/>
                      <a:r>
                        <a:rPr lang="en-GB" sz="800" b="0" kern="1200" dirty="0">
                          <a:solidFill>
                            <a:srgbClr val="7030A0"/>
                          </a:solidFill>
                          <a:latin typeface="Arial" panose="020B0604020202020204" pitchFamily="34" charset="0"/>
                          <a:ea typeface="+mn-ea"/>
                          <a:cs typeface="Arial" panose="020B0604020202020204" pitchFamily="34" charset="0"/>
                        </a:rPr>
                        <a:t>Is it expected? </a:t>
                      </a:r>
                      <a:r>
                        <a:rPr lang="en-GB" sz="800" b="0" kern="1200" dirty="0">
                          <a:solidFill>
                            <a:schemeClr val="tx1"/>
                          </a:solidFill>
                          <a:latin typeface="Arial" panose="020B0604020202020204" pitchFamily="34" charset="0"/>
                          <a:ea typeface="+mn-ea"/>
                          <a:cs typeface="Arial" panose="020B0604020202020204" pitchFamily="34" charset="0"/>
                        </a:rPr>
                        <a:t> Yes, the average is impacted by lower referral numbers during pandemic</a:t>
                      </a:r>
                    </a:p>
                    <a:p>
                      <a:pPr algn="l"/>
                      <a:r>
                        <a:rPr lang="en-GB" sz="800" b="0" kern="1200" dirty="0">
                          <a:solidFill>
                            <a:srgbClr val="7030A0"/>
                          </a:solidFill>
                          <a:latin typeface="Arial" panose="020B0604020202020204" pitchFamily="34" charset="0"/>
                          <a:ea typeface="+mn-ea"/>
                          <a:cs typeface="Arial" panose="020B0604020202020204" pitchFamily="34" charset="0"/>
                        </a:rPr>
                        <a:t>It is a problem? </a:t>
                      </a:r>
                      <a:r>
                        <a:rPr lang="en-GB" sz="800" b="0" kern="1200" dirty="0">
                          <a:solidFill>
                            <a:schemeClr val="tx1"/>
                          </a:solidFill>
                          <a:latin typeface="Arial" panose="020B0604020202020204" pitchFamily="34" charset="0"/>
                          <a:ea typeface="+mn-ea"/>
                          <a:cs typeface="Arial" panose="020B0604020202020204" pitchFamily="34" charset="0"/>
                        </a:rPr>
                        <a:t>Yes for EMU and RACU CBYC (calls before you convey) and SDEC (same day emergency care) will increase demand.  For H@H there is and will be increasing demand due to CBCY for more complex patients to be treated in the community.</a:t>
                      </a:r>
                      <a:endParaRPr lang="en-GB" sz="800" b="0" i="0" u="none" strike="noStrike" kern="1200" noProof="0" dirty="0">
                        <a:solidFill>
                          <a:schemeClr val="tx1"/>
                        </a:solidFill>
                        <a:latin typeface="Arial" panose="020B0604020202020204" pitchFamily="34" charset="0"/>
                        <a:cs typeface="Arial" panose="020B0604020202020204" pitchFamily="34" charset="0"/>
                      </a:endParaRPr>
                    </a:p>
                    <a:p>
                      <a:pPr algn="l"/>
                      <a:r>
                        <a:rPr lang="en-GB" sz="800" b="0" kern="1200" dirty="0">
                          <a:solidFill>
                            <a:srgbClr val="7030A0"/>
                          </a:solidFill>
                          <a:latin typeface="Arial" panose="020B0604020202020204" pitchFamily="34" charset="0"/>
                          <a:ea typeface="+mn-ea"/>
                          <a:cs typeface="Arial" panose="020B0604020202020204" pitchFamily="34" charset="0"/>
                        </a:rPr>
                        <a:t>Is any action required? </a:t>
                      </a:r>
                      <a:r>
                        <a:rPr lang="en-GB" sz="800" b="0" i="0" u="none" strike="noStrike" kern="1200" dirty="0">
                          <a:solidFill>
                            <a:schemeClr val="tx1"/>
                          </a:solidFill>
                          <a:latin typeface="Arial" panose="020B0604020202020204" pitchFamily="34" charset="0"/>
                          <a:ea typeface="+mn-ea"/>
                          <a:cs typeface="Arial" panose="020B0604020202020204" pitchFamily="34" charset="0"/>
                        </a:rPr>
                        <a:t> Ongoing monitoring</a:t>
                      </a:r>
                      <a:endParaRPr lang="en-GB" sz="8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2876869430"/>
                  </a:ext>
                </a:extLst>
              </a:tr>
              <a:tr h="823671">
                <a:tc>
                  <a:txBody>
                    <a:bodyPr/>
                    <a:lstStyle/>
                    <a:p>
                      <a:r>
                        <a:rPr lang="en-GB" sz="800" b="0" dirty="0">
                          <a:latin typeface="Arial" panose="020B0604020202020204" pitchFamily="34" charset="0"/>
                          <a:cs typeface="Arial" panose="020B0604020202020204" pitchFamily="34" charset="0"/>
                        </a:rPr>
                        <a:t>Community Services</a:t>
                      </a:r>
                    </a:p>
                    <a:p>
                      <a:r>
                        <a:rPr lang="en-GB" sz="800" b="0" dirty="0">
                          <a:latin typeface="Arial" panose="020B0604020202020204" pitchFamily="34" charset="0"/>
                          <a:cs typeface="Arial" panose="020B0604020202020204" pitchFamily="34" charset="0"/>
                        </a:rPr>
                        <a:t>Diabetes</a:t>
                      </a:r>
                    </a:p>
                  </a:txBody>
                  <a:tcPr marL="68580" marR="68580" marT="34290" marB="34290"/>
                </a:tc>
                <a:tc>
                  <a:txBody>
                    <a:bodyPr/>
                    <a:lstStyle/>
                    <a:p>
                      <a:r>
                        <a:rPr lang="en-GB" sz="800" b="0" dirty="0">
                          <a:latin typeface="Arial" panose="020B0604020202020204" pitchFamily="34" charset="0"/>
                          <a:cs typeface="Arial" panose="020B0604020202020204" pitchFamily="34" charset="0"/>
                        </a:rPr>
                        <a:t>Referrals:</a:t>
                      </a:r>
                    </a:p>
                    <a:p>
                      <a:r>
                        <a:rPr lang="en-GB" sz="800" b="0">
                          <a:latin typeface="Arial" panose="020B0604020202020204" pitchFamily="34" charset="0"/>
                          <a:cs typeface="Arial" panose="020B0604020202020204" pitchFamily="34" charset="0"/>
                        </a:rPr>
                        <a:t>Diabetes</a:t>
                      </a:r>
                      <a:endParaRPr lang="en-GB" sz="800" b="0" dirty="0">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cs typeface="Arial" panose="020B0604020202020204" pitchFamily="34" charset="0"/>
                        </a:rPr>
                        <a:t>316</a:t>
                      </a:r>
                    </a:p>
                  </a:txBody>
                  <a:tcPr marL="68580" marR="68580" marT="34290" marB="34290" anchor="ctr"/>
                </a:tc>
                <a:tc>
                  <a:txBody>
                    <a:bodyPr/>
                    <a:lstStyle/>
                    <a:p>
                      <a:pPr algn="ctr"/>
                      <a:endParaRPr lang="en-GB" sz="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800" b="1" dirty="0">
                          <a:latin typeface="Arial" panose="020B0604020202020204" pitchFamily="34" charset="0"/>
                          <a:cs typeface="Arial" panose="020B0604020202020204" pitchFamily="34" charset="0"/>
                        </a:rPr>
                        <a:t>317</a:t>
                      </a:r>
                    </a:p>
                  </a:txBody>
                  <a:tcPr marL="68580" marR="68580" marT="34290" marB="34290" anchor="ctr"/>
                </a:tc>
                <a:tc>
                  <a:txBody>
                    <a:bodyPr/>
                    <a:lstStyle/>
                    <a:p>
                      <a:pPr algn="ctr"/>
                      <a:r>
                        <a:rPr lang="en-GB" sz="800" b="1" dirty="0">
                          <a:latin typeface="Arial" panose="020B0604020202020204" pitchFamily="34" charset="0"/>
                          <a:cs typeface="Arial" panose="020B0604020202020204" pitchFamily="34" charset="0"/>
                        </a:rPr>
                        <a:t>0%</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8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800" b="0" kern="1200" dirty="0">
                          <a:solidFill>
                            <a:schemeClr val="tx1"/>
                          </a:solidFill>
                          <a:latin typeface="Arial" panose="020B0604020202020204" pitchFamily="34" charset="0"/>
                          <a:ea typeface="+mn-ea"/>
                          <a:cs typeface="Arial" panose="020B0604020202020204" pitchFamily="34" charset="0"/>
                        </a:rPr>
                        <a:t>Referrals for the last 14 months have been higher than average. </a:t>
                      </a:r>
                    </a:p>
                    <a:p>
                      <a:pPr marL="0" algn="l" defTabSz="914400" rtl="0" eaLnBrk="1" latinLnBrk="0" hangingPunct="1"/>
                      <a:r>
                        <a:rPr lang="en-GB" sz="800" b="0" kern="1200" dirty="0">
                          <a:solidFill>
                            <a:srgbClr val="7030A0"/>
                          </a:solidFill>
                          <a:latin typeface="Arial" panose="020B0604020202020204" pitchFamily="34" charset="0"/>
                          <a:ea typeface="+mn-ea"/>
                          <a:cs typeface="Arial" panose="020B0604020202020204" pitchFamily="34" charset="0"/>
                        </a:rPr>
                        <a:t>Is it expected</a:t>
                      </a:r>
                      <a:r>
                        <a:rPr lang="en-GB" sz="800" b="0" kern="1200" dirty="0">
                          <a:solidFill>
                            <a:schemeClr val="tx1"/>
                          </a:solidFill>
                          <a:latin typeface="Arial" panose="020B0604020202020204" pitchFamily="34" charset="0"/>
                          <a:ea typeface="+mn-ea"/>
                          <a:cs typeface="Arial" panose="020B0604020202020204" pitchFamily="34" charset="0"/>
                        </a:rPr>
                        <a:t>?  Yes, services saw a reduction in referrals during initial Covid waves.  More patients living with diabetes are now wanting a refresher on how to manage this long term condition.</a:t>
                      </a:r>
                    </a:p>
                    <a:p>
                      <a:pPr algn="l"/>
                      <a:r>
                        <a:rPr lang="en-GB" sz="800" b="0" kern="1200" dirty="0">
                          <a:solidFill>
                            <a:srgbClr val="7030A0"/>
                          </a:solidFill>
                          <a:latin typeface="Arial" panose="020B0604020202020204" pitchFamily="34" charset="0"/>
                          <a:ea typeface="+mn-ea"/>
                          <a:cs typeface="Arial" panose="020B0604020202020204" pitchFamily="34" charset="0"/>
                        </a:rPr>
                        <a:t>It is a problem? </a:t>
                      </a:r>
                      <a:r>
                        <a:rPr lang="en-GB" sz="800" b="0" kern="1200" dirty="0">
                          <a:solidFill>
                            <a:schemeClr val="tx1"/>
                          </a:solidFill>
                          <a:latin typeface="Arial" panose="020B0604020202020204" pitchFamily="34" charset="0"/>
                          <a:ea typeface="+mn-ea"/>
                          <a:cs typeface="Arial" panose="020B0604020202020204" pitchFamily="34" charset="0"/>
                        </a:rPr>
                        <a:t>No</a:t>
                      </a:r>
                      <a:endParaRPr lang="en-GB" sz="800" b="0" i="0" u="none" strike="noStrike" kern="1200" noProof="0" dirty="0">
                        <a:solidFill>
                          <a:schemeClr val="tx1"/>
                        </a:solidFill>
                        <a:latin typeface="Arial" panose="020B0604020202020204" pitchFamily="34" charset="0"/>
                        <a:cs typeface="Arial" panose="020B0604020202020204" pitchFamily="34" charset="0"/>
                      </a:endParaRPr>
                    </a:p>
                    <a:p>
                      <a:pPr algn="l"/>
                      <a:r>
                        <a:rPr lang="en-GB" sz="800" b="0" kern="1200" dirty="0">
                          <a:solidFill>
                            <a:srgbClr val="7030A0"/>
                          </a:solidFill>
                          <a:latin typeface="Arial" panose="020B0604020202020204" pitchFamily="34" charset="0"/>
                          <a:ea typeface="+mn-ea"/>
                          <a:cs typeface="Arial" panose="020B0604020202020204" pitchFamily="34" charset="0"/>
                        </a:rPr>
                        <a:t>Is any action required?  </a:t>
                      </a:r>
                      <a:r>
                        <a:rPr lang="en-GB" sz="800" b="0" kern="1200" dirty="0">
                          <a:solidFill>
                            <a:schemeClr val="tx1"/>
                          </a:solidFill>
                          <a:latin typeface="Arial" panose="020B0604020202020204" pitchFamily="34" charset="0"/>
                          <a:ea typeface="+mn-ea"/>
                          <a:cs typeface="Arial" panose="020B0604020202020204" pitchFamily="34" charset="0"/>
                        </a:rPr>
                        <a:t>No, ongoing monitoring.</a:t>
                      </a:r>
                      <a:endParaRPr lang="en-GB" sz="800" b="0" i="0" u="none" strike="noStrike" kern="1200" noProof="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718254423"/>
                  </a:ext>
                </a:extLst>
              </a:tr>
              <a:tr h="823671">
                <a:tc>
                  <a:txBody>
                    <a:bodyPr/>
                    <a:lstStyle/>
                    <a:p>
                      <a:r>
                        <a:rPr lang="en-GB" sz="800" b="0" dirty="0">
                          <a:latin typeface="Arial" panose="020B0604020202020204" pitchFamily="34" charset="0"/>
                          <a:cs typeface="Arial" panose="020B0604020202020204" pitchFamily="34" charset="0"/>
                        </a:rPr>
                        <a:t>Community Services</a:t>
                      </a:r>
                    </a:p>
                    <a:p>
                      <a:r>
                        <a:rPr lang="en-GB" sz="800" b="0" dirty="0">
                          <a:latin typeface="Arial" panose="020B0604020202020204" pitchFamily="34" charset="0"/>
                          <a:cs typeface="Arial" panose="020B0604020202020204" pitchFamily="34" charset="0"/>
                        </a:rPr>
                        <a:t>District Nursing </a:t>
                      </a:r>
                    </a:p>
                  </a:txBody>
                  <a:tcPr marL="68580" marR="68580" marT="34290" marB="34290"/>
                </a:tc>
                <a:tc>
                  <a:txBody>
                    <a:bodyPr/>
                    <a:lstStyle/>
                    <a:p>
                      <a:r>
                        <a:rPr lang="en-GB" sz="800" b="0" dirty="0">
                          <a:latin typeface="Arial" panose="020B0604020202020204" pitchFamily="34" charset="0"/>
                          <a:cs typeface="Arial" panose="020B0604020202020204" pitchFamily="34" charset="0"/>
                        </a:rPr>
                        <a:t>Referrals: District Nursing</a:t>
                      </a: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cs typeface="Arial" panose="020B0604020202020204" pitchFamily="34" charset="0"/>
                        </a:rPr>
                        <a:t>2839</a:t>
                      </a:r>
                    </a:p>
                  </a:txBody>
                  <a:tcPr marL="68580" marR="68580" marT="34290" marB="34290" anchor="ctr"/>
                </a:tc>
                <a:tc>
                  <a:txBody>
                    <a:bodyPr/>
                    <a:lstStyle/>
                    <a:p>
                      <a:pPr algn="ctr"/>
                      <a:endParaRPr lang="en-GB" sz="8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800" b="1" dirty="0">
                          <a:latin typeface="Arial" panose="020B0604020202020204" pitchFamily="34" charset="0"/>
                          <a:cs typeface="Arial" panose="020B0604020202020204" pitchFamily="34" charset="0"/>
                        </a:rPr>
                        <a:t>2409</a:t>
                      </a:r>
                    </a:p>
                  </a:txBody>
                  <a:tcPr marL="68580" marR="68580" marT="34290" marB="34290" anchor="ctr"/>
                </a:tc>
                <a:tc>
                  <a:txBody>
                    <a:bodyPr/>
                    <a:lstStyle/>
                    <a:p>
                      <a:pPr algn="ctr"/>
                      <a:r>
                        <a:rPr lang="en-GB" sz="800" b="1" dirty="0">
                          <a:latin typeface="Arial" panose="020B0604020202020204" pitchFamily="34" charset="0"/>
                          <a:cs typeface="Arial" panose="020B0604020202020204" pitchFamily="34" charset="0"/>
                        </a:rPr>
                        <a:t>+18%</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8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800" b="0" kern="1200" dirty="0">
                          <a:solidFill>
                            <a:schemeClr val="tx1"/>
                          </a:solidFill>
                          <a:latin typeface="Arial" panose="020B0604020202020204" pitchFamily="34" charset="0"/>
                          <a:ea typeface="+mn-ea"/>
                          <a:cs typeface="Arial" panose="020B0604020202020204" pitchFamily="34" charset="0"/>
                        </a:rPr>
                        <a:t> No referral numbers for the last 7 months have been below average.   This is across all referral urgencies.  The average is impacted by a surge in referrals between Aug and Dec 2020.</a:t>
                      </a:r>
                    </a:p>
                    <a:p>
                      <a:pPr marL="0" algn="l" defTabSz="914400" rtl="0" eaLnBrk="1" latinLnBrk="0" hangingPunct="1"/>
                      <a:r>
                        <a:rPr lang="en-GB" sz="800" b="0" kern="1200" dirty="0">
                          <a:solidFill>
                            <a:srgbClr val="7030A0"/>
                          </a:solidFill>
                          <a:latin typeface="Arial" panose="020B0604020202020204" pitchFamily="34" charset="0"/>
                          <a:ea typeface="+mn-ea"/>
                          <a:cs typeface="Arial" panose="020B0604020202020204" pitchFamily="34" charset="0"/>
                        </a:rPr>
                        <a:t>Is it expected? </a:t>
                      </a:r>
                      <a:r>
                        <a:rPr lang="en-GB" sz="800" b="0" kern="1200" dirty="0">
                          <a:solidFill>
                            <a:schemeClr val="tx1"/>
                          </a:solidFill>
                          <a:latin typeface="Arial" panose="020B0604020202020204" pitchFamily="34" charset="0"/>
                          <a:ea typeface="+mn-ea"/>
                          <a:cs typeface="Arial" panose="020B0604020202020204" pitchFamily="34" charset="0"/>
                        </a:rPr>
                        <a:t> Yes as above data impacted by surge post lockdown.</a:t>
                      </a:r>
                    </a:p>
                    <a:p>
                      <a:pPr algn="l"/>
                      <a:r>
                        <a:rPr lang="en-GB" sz="800" b="0" kern="1200" dirty="0">
                          <a:solidFill>
                            <a:srgbClr val="7030A0"/>
                          </a:solidFill>
                          <a:latin typeface="Arial" panose="020B0604020202020204" pitchFamily="34" charset="0"/>
                          <a:ea typeface="+mn-ea"/>
                          <a:cs typeface="Arial" panose="020B0604020202020204" pitchFamily="34" charset="0"/>
                        </a:rPr>
                        <a:t>It is a problem? </a:t>
                      </a:r>
                      <a:r>
                        <a:rPr lang="en-GB" sz="800" b="0" kern="1200" dirty="0">
                          <a:solidFill>
                            <a:schemeClr val="tx1"/>
                          </a:solidFill>
                          <a:latin typeface="Arial" panose="020B0604020202020204" pitchFamily="34" charset="0"/>
                          <a:ea typeface="+mn-ea"/>
                          <a:cs typeface="Arial" panose="020B0604020202020204" pitchFamily="34" charset="0"/>
                        </a:rPr>
                        <a:t>Yes the service is receiving higher volumes of referrals than pre-pandemic (+18% in Feb).  The service remains on level red 1 escalation due to capacity concerns and increased caseload complexity to meet the demand.</a:t>
                      </a:r>
                      <a:endParaRPr lang="en-GB" sz="800" b="0" i="0" u="none" strike="noStrike" kern="1200" noProof="0" dirty="0">
                        <a:solidFill>
                          <a:schemeClr val="tx1"/>
                        </a:solidFill>
                        <a:latin typeface="Arial" panose="020B0604020202020204" pitchFamily="34" charset="0"/>
                        <a:cs typeface="Arial" panose="020B0604020202020204" pitchFamily="34" charset="0"/>
                      </a:endParaRPr>
                    </a:p>
                    <a:p>
                      <a:pPr algn="l"/>
                      <a:r>
                        <a:rPr lang="en-GB" sz="800" b="0" kern="1200" dirty="0">
                          <a:solidFill>
                            <a:srgbClr val="7030A0"/>
                          </a:solidFill>
                          <a:latin typeface="Arial" panose="020B0604020202020204" pitchFamily="34" charset="0"/>
                          <a:ea typeface="+mn-ea"/>
                          <a:cs typeface="Arial" panose="020B0604020202020204" pitchFamily="34" charset="0"/>
                        </a:rPr>
                        <a:t>Is any action required? </a:t>
                      </a:r>
                      <a:r>
                        <a:rPr lang="en-GB" sz="800" b="0" i="0" u="none" strike="noStrike" kern="1200" dirty="0">
                          <a:solidFill>
                            <a:srgbClr val="7030A0"/>
                          </a:solidFill>
                          <a:latin typeface="Arial" panose="020B0604020202020204" pitchFamily="34" charset="0"/>
                          <a:ea typeface="+mn-ea"/>
                          <a:cs typeface="Arial" panose="020B0604020202020204" pitchFamily="34" charset="0"/>
                        </a:rPr>
                        <a:t> </a:t>
                      </a:r>
                      <a:r>
                        <a:rPr lang="en-GB" sz="800" b="0" i="0" u="none" strike="noStrike" kern="1200" dirty="0">
                          <a:solidFill>
                            <a:schemeClr val="tx1"/>
                          </a:solidFill>
                          <a:latin typeface="Arial" panose="020B0604020202020204" pitchFamily="34" charset="0"/>
                          <a:ea typeface="+mn-ea"/>
                          <a:cs typeface="Arial" panose="020B0604020202020204" pitchFamily="34" charset="0"/>
                        </a:rPr>
                        <a:t>Ongoing </a:t>
                      </a:r>
                      <a:endParaRPr lang="en-GB" sz="8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4069628875"/>
                  </a:ext>
                </a:extLst>
              </a:tr>
            </a:tbl>
          </a:graphicData>
        </a:graphic>
      </p:graphicFrame>
      <p:pic>
        <p:nvPicPr>
          <p:cNvPr id="7" name="Picture 6">
            <a:extLst>
              <a:ext uri="{FF2B5EF4-FFF2-40B4-BE49-F238E27FC236}">
                <a16:creationId xmlns:a16="http://schemas.microsoft.com/office/drawing/2014/main" id="{93CFD5F9-44BA-4BED-A7C1-0A7A84F61800}"/>
              </a:ext>
            </a:extLst>
          </p:cNvPr>
          <p:cNvPicPr>
            <a:picLocks noChangeAspect="1"/>
          </p:cNvPicPr>
          <p:nvPr/>
        </p:nvPicPr>
        <p:blipFill>
          <a:blip r:embed="rId3"/>
          <a:stretch>
            <a:fillRect/>
          </a:stretch>
        </p:blipFill>
        <p:spPr>
          <a:xfrm>
            <a:off x="2021750" y="1171566"/>
            <a:ext cx="1029843" cy="799278"/>
          </a:xfrm>
          <a:prstGeom prst="rect">
            <a:avLst/>
          </a:prstGeom>
          <a:ln>
            <a:solidFill>
              <a:schemeClr val="tx2"/>
            </a:solidFill>
          </a:ln>
        </p:spPr>
      </p:pic>
      <p:pic>
        <p:nvPicPr>
          <p:cNvPr id="14" name="Picture 2" descr="Image result for icon for no action needed">
            <a:extLst>
              <a:ext uri="{FF2B5EF4-FFF2-40B4-BE49-F238E27FC236}">
                <a16:creationId xmlns:a16="http://schemas.microsoft.com/office/drawing/2014/main" id="{FD7808AA-03CD-4C4B-AADC-209861013D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134" y="1364082"/>
            <a:ext cx="440630" cy="49023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BF7D8D9-5BAF-4ACB-B231-C65D8E2E0D01}"/>
              </a:ext>
            </a:extLst>
          </p:cNvPr>
          <p:cNvPicPr>
            <a:picLocks noChangeAspect="1"/>
          </p:cNvPicPr>
          <p:nvPr/>
        </p:nvPicPr>
        <p:blipFill>
          <a:blip r:embed="rId5"/>
          <a:stretch>
            <a:fillRect/>
          </a:stretch>
        </p:blipFill>
        <p:spPr>
          <a:xfrm>
            <a:off x="2021749" y="2826371"/>
            <a:ext cx="1029843" cy="714282"/>
          </a:xfrm>
          <a:prstGeom prst="rect">
            <a:avLst/>
          </a:prstGeom>
          <a:ln>
            <a:solidFill>
              <a:schemeClr val="tx2"/>
            </a:solidFill>
          </a:ln>
        </p:spPr>
      </p:pic>
      <p:pic>
        <p:nvPicPr>
          <p:cNvPr id="17" name="Picture 4" descr="Image result for Icon For Concern. Size: 95 x 96. Source: icon-library.com">
            <a:extLst>
              <a:ext uri="{FF2B5EF4-FFF2-40B4-BE49-F238E27FC236}">
                <a16:creationId xmlns:a16="http://schemas.microsoft.com/office/drawing/2014/main" id="{6F17823A-57EC-4E03-9F9F-76792EE34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083" y="2869725"/>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8593EE-B2F3-4E48-A2BE-823458596C35}"/>
              </a:ext>
            </a:extLst>
          </p:cNvPr>
          <p:cNvPicPr>
            <a:picLocks noChangeAspect="1"/>
          </p:cNvPicPr>
          <p:nvPr/>
        </p:nvPicPr>
        <p:blipFill>
          <a:blip r:embed="rId7"/>
          <a:stretch>
            <a:fillRect/>
          </a:stretch>
        </p:blipFill>
        <p:spPr>
          <a:xfrm>
            <a:off x="2021748" y="3899907"/>
            <a:ext cx="1082966" cy="658141"/>
          </a:xfrm>
          <a:prstGeom prst="rect">
            <a:avLst/>
          </a:prstGeom>
          <a:ln>
            <a:solidFill>
              <a:schemeClr val="tx2"/>
            </a:solidFill>
          </a:ln>
        </p:spPr>
      </p:pic>
      <p:pic>
        <p:nvPicPr>
          <p:cNvPr id="11" name="Picture 2" descr="Image result for icon for no action needed">
            <a:extLst>
              <a:ext uri="{FF2B5EF4-FFF2-40B4-BE49-F238E27FC236}">
                <a16:creationId xmlns:a16="http://schemas.microsoft.com/office/drawing/2014/main" id="{5BA58693-2DD9-4572-9477-F90B878D1B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134" y="4015999"/>
            <a:ext cx="440630" cy="49023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2" name="Picture 4" descr="Image result for Icon For Concern. Size: 95 x 96. Source: icon-library.com">
            <a:extLst>
              <a:ext uri="{FF2B5EF4-FFF2-40B4-BE49-F238E27FC236}">
                <a16:creationId xmlns:a16="http://schemas.microsoft.com/office/drawing/2014/main" id="{5B71D865-9688-4AAF-8330-A2ABA07031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9599" y="5109649"/>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A702EA9-3C59-4E4C-9DD2-2B04F8F6212E}"/>
              </a:ext>
            </a:extLst>
          </p:cNvPr>
          <p:cNvPicPr>
            <a:picLocks noChangeAspect="1"/>
          </p:cNvPicPr>
          <p:nvPr/>
        </p:nvPicPr>
        <p:blipFill>
          <a:blip r:embed="rId8"/>
          <a:stretch>
            <a:fillRect/>
          </a:stretch>
        </p:blipFill>
        <p:spPr>
          <a:xfrm>
            <a:off x="2021748" y="5026801"/>
            <a:ext cx="1029843" cy="658142"/>
          </a:xfrm>
          <a:prstGeom prst="rect">
            <a:avLst/>
          </a:prstGeom>
          <a:ln>
            <a:solidFill>
              <a:schemeClr val="tx2"/>
            </a:solidFill>
          </a:ln>
        </p:spPr>
      </p:pic>
    </p:spTree>
    <p:extLst>
      <p:ext uri="{BB962C8B-B14F-4D97-AF65-F5344CB8AC3E}">
        <p14:creationId xmlns:p14="http://schemas.microsoft.com/office/powerpoint/2010/main" val="3355244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6097" y="15987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Community Services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2328863599"/>
              </p:ext>
            </p:extLst>
          </p:nvPr>
        </p:nvGraphicFramePr>
        <p:xfrm>
          <a:off x="266098" y="568237"/>
          <a:ext cx="8620432" cy="5288991"/>
        </p:xfrm>
        <a:graphic>
          <a:graphicData uri="http://schemas.openxmlformats.org/drawingml/2006/table">
            <a:tbl>
              <a:tblPr firstRow="1" bandRow="1">
                <a:tableStyleId>{7DF18680-E054-41AD-8BC1-D1AEF772440D}</a:tableStyleId>
              </a:tblPr>
              <a:tblGrid>
                <a:gridCol w="800702">
                  <a:extLst>
                    <a:ext uri="{9D8B030D-6E8A-4147-A177-3AD203B41FA5}">
                      <a16:colId xmlns:a16="http://schemas.microsoft.com/office/drawing/2014/main" val="978586781"/>
                    </a:ext>
                  </a:extLst>
                </a:gridCol>
                <a:gridCol w="873995">
                  <a:extLst>
                    <a:ext uri="{9D8B030D-6E8A-4147-A177-3AD203B41FA5}">
                      <a16:colId xmlns:a16="http://schemas.microsoft.com/office/drawing/2014/main" val="1254374751"/>
                    </a:ext>
                  </a:extLst>
                </a:gridCol>
                <a:gridCol w="1186135">
                  <a:extLst>
                    <a:ext uri="{9D8B030D-6E8A-4147-A177-3AD203B41FA5}">
                      <a16:colId xmlns:a16="http://schemas.microsoft.com/office/drawing/2014/main" val="1797118576"/>
                    </a:ext>
                  </a:extLst>
                </a:gridCol>
                <a:gridCol w="533010">
                  <a:extLst>
                    <a:ext uri="{9D8B030D-6E8A-4147-A177-3AD203B41FA5}">
                      <a16:colId xmlns:a16="http://schemas.microsoft.com/office/drawing/2014/main" val="3413024127"/>
                    </a:ext>
                  </a:extLst>
                </a:gridCol>
                <a:gridCol w="583588">
                  <a:extLst>
                    <a:ext uri="{9D8B030D-6E8A-4147-A177-3AD203B41FA5}">
                      <a16:colId xmlns:a16="http://schemas.microsoft.com/office/drawing/2014/main" val="2276990854"/>
                    </a:ext>
                  </a:extLst>
                </a:gridCol>
                <a:gridCol w="559293">
                  <a:extLst>
                    <a:ext uri="{9D8B030D-6E8A-4147-A177-3AD203B41FA5}">
                      <a16:colId xmlns:a16="http://schemas.microsoft.com/office/drawing/2014/main" val="369448054"/>
                    </a:ext>
                  </a:extLst>
                </a:gridCol>
                <a:gridCol w="568171">
                  <a:extLst>
                    <a:ext uri="{9D8B030D-6E8A-4147-A177-3AD203B41FA5}">
                      <a16:colId xmlns:a16="http://schemas.microsoft.com/office/drawing/2014/main" val="3242774040"/>
                    </a:ext>
                  </a:extLst>
                </a:gridCol>
                <a:gridCol w="3515538">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Community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Phlebotomy</a:t>
                      </a:r>
                    </a:p>
                  </a:txBody>
                  <a:tcPr marL="68580" marR="68580" marT="34290" marB="34290"/>
                </a:tc>
                <a:tc>
                  <a:txBody>
                    <a:bodyPr/>
                    <a:lstStyle/>
                    <a:p>
                      <a:r>
                        <a:rPr lang="en-GB" sz="900" b="0">
                          <a:latin typeface="Arial" panose="020B0604020202020204" pitchFamily="34" charset="0"/>
                          <a:cs typeface="Arial" panose="020B0604020202020204" pitchFamily="34" charset="0"/>
                        </a:rPr>
                        <a:t>Referrals: Phlebotomy</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126</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a:latin typeface="Arial" panose="020B0604020202020204" pitchFamily="34" charset="0"/>
                          <a:cs typeface="Arial" panose="020B0604020202020204" pitchFamily="34" charset="0"/>
                        </a:rPr>
                        <a:t>139</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-9%</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 No referral numbers for the last 11 months below average with some months below the LCL.  This relates to routine referrals.</a:t>
                      </a:r>
                    </a:p>
                    <a:p>
                      <a:pPr algn="l"/>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Yes – this has been impacted by the supply chain affecting the stock of blood tubes</a:t>
                      </a:r>
                    </a:p>
                    <a:p>
                      <a:pPr algn="l"/>
                      <a:r>
                        <a:rPr lang="en-GB" sz="900" b="0" kern="1200" dirty="0">
                          <a:solidFill>
                            <a:srgbClr val="7030A0"/>
                          </a:solidFill>
                          <a:latin typeface="Arial"/>
                          <a:ea typeface="+mn-ea"/>
                          <a:cs typeface="Arial"/>
                        </a:rPr>
                        <a:t>It is a problem? </a:t>
                      </a:r>
                      <a:r>
                        <a:rPr lang="en-GB" sz="900" b="0" i="0" u="none" strike="noStrike" kern="1200" noProof="0" dirty="0">
                          <a:solidFill>
                            <a:schemeClr val="tx1"/>
                          </a:solidFill>
                          <a:latin typeface="Arial"/>
                        </a:rPr>
                        <a:t>No concerns to raise</a:t>
                      </a:r>
                      <a:endParaRPr lang="en-GB" sz="900" b="0" i="0" u="none" strike="noStrike" kern="1200" noProof="0" dirty="0"/>
                    </a:p>
                    <a:p>
                      <a:pPr algn="l"/>
                      <a:r>
                        <a:rPr lang="en-GB" sz="900" b="0" kern="1200" dirty="0">
                          <a:solidFill>
                            <a:srgbClr val="7030A0"/>
                          </a:solidFill>
                          <a:latin typeface="Arial"/>
                          <a:ea typeface="+mn-ea"/>
                          <a:cs typeface="Arial"/>
                        </a:rPr>
                        <a:t>Is any action required?</a:t>
                      </a:r>
                      <a:r>
                        <a:rPr lang="en-GB" sz="900" b="0" kern="1200" dirty="0">
                          <a:solidFill>
                            <a:schemeClr val="tx1"/>
                          </a:solidFill>
                          <a:latin typeface="Arial"/>
                          <a:ea typeface="+mn-ea"/>
                          <a:cs typeface="Arial"/>
                        </a:rPr>
                        <a:t> O</a:t>
                      </a:r>
                      <a:r>
                        <a:rPr lang="en-GB" sz="900" b="0" i="0" u="none" strike="noStrike" kern="1200" dirty="0">
                          <a:solidFill>
                            <a:schemeClr val="tx1"/>
                          </a:solidFill>
                          <a:latin typeface="Arial"/>
                          <a:ea typeface="+mn-ea"/>
                          <a:cs typeface="+mn-cs"/>
                        </a:rPr>
                        <a:t>ngoing monitoring of situation re national supply chain issues.</a:t>
                      </a:r>
                    </a:p>
                  </a:txBody>
                  <a:tcPr marL="68580" marR="68580" marT="34290" marB="34290"/>
                </a:tc>
                <a:extLst>
                  <a:ext uri="{0D108BD9-81ED-4DB2-BD59-A6C34878D82A}">
                    <a16:rowId xmlns:a16="http://schemas.microsoft.com/office/drawing/2014/main" val="2576837191"/>
                  </a:ext>
                </a:extLst>
              </a:tr>
              <a:tr h="823671">
                <a:tc>
                  <a:txBody>
                    <a:bodyPr/>
                    <a:lstStyle/>
                    <a:p>
                      <a:r>
                        <a:rPr lang="en-GB" sz="900" b="0" dirty="0">
                          <a:latin typeface="Arial" panose="020B0604020202020204" pitchFamily="34" charset="0"/>
                          <a:cs typeface="Arial" panose="020B0604020202020204" pitchFamily="34" charset="0"/>
                        </a:rPr>
                        <a:t>Community Services</a:t>
                      </a:r>
                    </a:p>
                    <a:p>
                      <a:r>
                        <a:rPr lang="en-GB" sz="900" b="0" dirty="0">
                          <a:latin typeface="Arial" panose="020B0604020202020204" pitchFamily="34" charset="0"/>
                          <a:cs typeface="Arial" panose="020B0604020202020204" pitchFamily="34" charset="0"/>
                        </a:rPr>
                        <a:t>Community Therapy Service</a:t>
                      </a:r>
                    </a:p>
                  </a:txBody>
                  <a:tcPr marL="68580" marR="68580" marT="34290" marB="34290"/>
                </a:tc>
                <a:tc>
                  <a:txBody>
                    <a:bodyPr/>
                    <a:lstStyle/>
                    <a:p>
                      <a:r>
                        <a:rPr lang="en-GB" sz="900" b="0" dirty="0">
                          <a:latin typeface="Arial" panose="020B0604020202020204" pitchFamily="34" charset="0"/>
                          <a:cs typeface="Arial" panose="020B0604020202020204" pitchFamily="34" charset="0"/>
                        </a:rPr>
                        <a:t>Emergency &amp; Urgent Referrals:</a:t>
                      </a:r>
                    </a:p>
                    <a:p>
                      <a:r>
                        <a:rPr lang="en-GB" sz="900" b="0" dirty="0">
                          <a:latin typeface="Arial" panose="020B0604020202020204" pitchFamily="34" charset="0"/>
                          <a:cs typeface="Arial" panose="020B0604020202020204" pitchFamily="34" charset="0"/>
                        </a:rPr>
                        <a:t>CTS</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5</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84</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-94%</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 No referral numbers for Emergency referrals for the last 15 months below average with some months below the LCL (see visual).  Urgent referrals have been below average for the last 7 months.</a:t>
                      </a:r>
                    </a:p>
                    <a:p>
                      <a:pPr algn="l"/>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Yes, there has been a change in the type of referrals which CTS service receive following development of urgent care pathways</a:t>
                      </a:r>
                    </a:p>
                    <a:p>
                      <a:pPr algn="l"/>
                      <a:r>
                        <a:rPr lang="en-GB" sz="900" b="0" kern="1200" dirty="0">
                          <a:solidFill>
                            <a:srgbClr val="7030A0"/>
                          </a:solidFill>
                          <a:latin typeface="Arial"/>
                          <a:ea typeface="+mn-ea"/>
                          <a:cs typeface="Arial"/>
                        </a:rPr>
                        <a:t>It is a problem? </a:t>
                      </a:r>
                      <a:r>
                        <a:rPr lang="en-GB" sz="900" b="0" i="0" u="none" strike="noStrike" kern="1200" noProof="0" dirty="0">
                          <a:solidFill>
                            <a:schemeClr val="tx1"/>
                          </a:solidFill>
                          <a:latin typeface="Arial"/>
                        </a:rPr>
                        <a:t> No </a:t>
                      </a:r>
                      <a:endParaRPr lang="en-GB" sz="900" b="0" i="0" u="none" strike="noStrike" kern="1200" noProof="0" dirty="0"/>
                    </a:p>
                    <a:p>
                      <a:pPr algn="l"/>
                      <a:r>
                        <a:rPr lang="en-GB" sz="900" b="0" kern="1200" dirty="0">
                          <a:solidFill>
                            <a:srgbClr val="7030A0"/>
                          </a:solidFill>
                          <a:latin typeface="Arial"/>
                          <a:ea typeface="+mn-ea"/>
                          <a:cs typeface="Arial"/>
                        </a:rPr>
                        <a:t>Is any action required?</a:t>
                      </a:r>
                      <a:r>
                        <a:rPr lang="en-GB" sz="900" b="0" kern="1200" dirty="0">
                          <a:solidFill>
                            <a:schemeClr val="tx1"/>
                          </a:solidFill>
                          <a:latin typeface="Arial"/>
                          <a:ea typeface="+mn-ea"/>
                          <a:cs typeface="Arial"/>
                        </a:rPr>
                        <a:t>  Ongoing monitoring</a:t>
                      </a:r>
                      <a:endParaRPr lang="en-GB" sz="900" b="0" i="0" u="none" strike="noStrike" kern="1200" dirty="0">
                        <a:solidFill>
                          <a:schemeClr val="tx1"/>
                        </a:solidFill>
                        <a:latin typeface="Arial"/>
                        <a:ea typeface="+mn-ea"/>
                        <a:cs typeface="+mn-cs"/>
                      </a:endParaRPr>
                    </a:p>
                    <a:p>
                      <a:pPr marL="0" algn="l" defTabSz="914400" rtl="0" eaLnBrk="1" latinLnBrk="0" hangingPunct="1"/>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2876869430"/>
                  </a:ext>
                </a:extLst>
              </a:tr>
              <a:tr h="823671">
                <a:tc>
                  <a:txBody>
                    <a:bodyPr/>
                    <a:lstStyle/>
                    <a:p>
                      <a:r>
                        <a:rPr lang="en-GB" sz="900" b="0" dirty="0">
                          <a:latin typeface="Arial" panose="020B0604020202020204" pitchFamily="34" charset="0"/>
                          <a:cs typeface="Arial" panose="020B0604020202020204" pitchFamily="34" charset="0"/>
                        </a:rPr>
                        <a:t>Community Services</a:t>
                      </a:r>
                    </a:p>
                    <a:p>
                      <a:r>
                        <a:rPr lang="en-GB" sz="900" b="0" dirty="0" err="1">
                          <a:latin typeface="Arial" panose="020B0604020202020204" pitchFamily="34" charset="0"/>
                          <a:cs typeface="Arial" panose="020B0604020202020204" pitchFamily="34" charset="0"/>
                        </a:rPr>
                        <a:t>Childrens</a:t>
                      </a:r>
                      <a:r>
                        <a:rPr lang="en-GB" sz="900" b="0" dirty="0">
                          <a:latin typeface="Arial" panose="020B0604020202020204" pitchFamily="34" charset="0"/>
                          <a:cs typeface="Arial" panose="020B0604020202020204" pitchFamily="34" charset="0"/>
                        </a:rPr>
                        <a:t> Integrated </a:t>
                      </a:r>
                      <a:r>
                        <a:rPr lang="en-GB" sz="900" b="0" dirty="0" err="1">
                          <a:latin typeface="Arial" panose="020B0604020202020204" pitchFamily="34" charset="0"/>
                          <a:cs typeface="Arial" panose="020B0604020202020204" pitchFamily="34" charset="0"/>
                        </a:rPr>
                        <a:t>Therpies</a:t>
                      </a:r>
                      <a:endParaRPr lang="en-GB" sz="900" b="0" dirty="0">
                        <a:latin typeface="Arial" panose="020B0604020202020204" pitchFamily="34" charset="0"/>
                        <a:cs typeface="Arial" panose="020B0604020202020204" pitchFamily="34" charset="0"/>
                      </a:endParaRPr>
                    </a:p>
                  </a:txBody>
                  <a:tcPr marL="68580" marR="68580" marT="34290" marB="34290"/>
                </a:tc>
                <a:tc>
                  <a:txBody>
                    <a:bodyPr/>
                    <a:lstStyle/>
                    <a:p>
                      <a:r>
                        <a:rPr lang="en-GB" sz="900" b="0" dirty="0">
                          <a:latin typeface="Arial" panose="020B0604020202020204" pitchFamily="34" charset="0"/>
                          <a:cs typeface="Arial" panose="020B0604020202020204" pitchFamily="34" charset="0"/>
                        </a:rPr>
                        <a:t>Urgent Referrals: CIT</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108</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25</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+332%</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No referral numbers for Urgent referrals for the last 11 months above average with some months above the UCL (see visual).   </a:t>
                      </a:r>
                    </a:p>
                    <a:p>
                      <a:pPr rtl="0" fontAlgn="base"/>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Yes</a:t>
                      </a:r>
                      <a:r>
                        <a:rPr lang="en-US" sz="900" b="0" kern="1200" dirty="0">
                          <a:solidFill>
                            <a:srgbClr val="7030A0"/>
                          </a:solidFill>
                          <a:latin typeface="Arial" panose="020B0604020202020204" pitchFamily="34" charset="0"/>
                          <a:ea typeface="+mn-ea"/>
                          <a:cs typeface="Arial" panose="020B0604020202020204" pitchFamily="34" charset="0"/>
                        </a:rPr>
                        <a:t>​</a:t>
                      </a:r>
                    </a:p>
                    <a:p>
                      <a:pPr rtl="0" fontAlgn="base"/>
                      <a:r>
                        <a:rPr lang="en-GB" sz="900" b="0" kern="1200" dirty="0">
                          <a:solidFill>
                            <a:srgbClr val="7030A0"/>
                          </a:solidFill>
                          <a:latin typeface="Arial" panose="020B0604020202020204" pitchFamily="34" charset="0"/>
                          <a:ea typeface="+mn-ea"/>
                          <a:cs typeface="Arial" panose="020B0604020202020204" pitchFamily="34" charset="0"/>
                        </a:rPr>
                        <a:t>It is a problem? </a:t>
                      </a:r>
                      <a:r>
                        <a:rPr lang="en-GB" sz="900" b="0" kern="1200" dirty="0">
                          <a:solidFill>
                            <a:schemeClr val="tx1"/>
                          </a:solidFill>
                          <a:latin typeface="Arial" panose="020B0604020202020204" pitchFamily="34" charset="0"/>
                          <a:ea typeface="+mn-ea"/>
                          <a:cs typeface="Arial" panose="020B0604020202020204" pitchFamily="34" charset="0"/>
                        </a:rPr>
                        <a:t>No concerns to raise</a:t>
                      </a:r>
                      <a:r>
                        <a:rPr lang="en-US" sz="900" b="0" kern="1200" dirty="0">
                          <a:solidFill>
                            <a:srgbClr val="7030A0"/>
                          </a:solidFill>
                          <a:latin typeface="Arial" panose="020B0604020202020204" pitchFamily="34" charset="0"/>
                          <a:ea typeface="+mn-ea"/>
                          <a:cs typeface="Arial" panose="020B0604020202020204" pitchFamily="34" charset="0"/>
                        </a:rPr>
                        <a:t>​</a:t>
                      </a:r>
                    </a:p>
                    <a:p>
                      <a:pPr rtl="0" fontAlgn="base"/>
                      <a:r>
                        <a:rPr lang="en-GB" sz="900" b="0" kern="1200" dirty="0">
                          <a:solidFill>
                            <a:srgbClr val="7030A0"/>
                          </a:solidFill>
                          <a:latin typeface="Arial" panose="020B0604020202020204" pitchFamily="34" charset="0"/>
                          <a:ea typeface="+mn-ea"/>
                          <a:cs typeface="Arial" panose="020B0604020202020204" pitchFamily="34" charset="0"/>
                        </a:rPr>
                        <a:t>Is any action required? </a:t>
                      </a:r>
                      <a:r>
                        <a:rPr lang="en-GB" sz="900" b="0" kern="1200" dirty="0">
                          <a:solidFill>
                            <a:schemeClr val="tx1"/>
                          </a:solidFill>
                          <a:latin typeface="Arial" panose="020B0604020202020204" pitchFamily="34" charset="0"/>
                          <a:ea typeface="+mn-ea"/>
                          <a:cs typeface="Arial" panose="020B0604020202020204" pitchFamily="34" charset="0"/>
                        </a:rPr>
                        <a:t>CIT has been undergoing a full service review and are in the process of developing a business case and proposing a new model of care</a:t>
                      </a:r>
                      <a:endParaRPr lang="en-US" sz="900" b="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900" b="0" kern="1200" dirty="0">
                        <a:solidFill>
                          <a:srgbClr val="7030A0"/>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3718254423"/>
                  </a:ext>
                </a:extLst>
              </a:tr>
              <a:tr h="823671">
                <a:tc>
                  <a:txBody>
                    <a:bodyPr/>
                    <a:lstStyle/>
                    <a:p>
                      <a:r>
                        <a:rPr lang="en-GB" sz="900" b="0" dirty="0">
                          <a:latin typeface="Arial" panose="020B0604020202020204" pitchFamily="34" charset="0"/>
                          <a:cs typeface="Arial" panose="020B0604020202020204" pitchFamily="34" charset="0"/>
                        </a:rPr>
                        <a:t>Community Services Respiratory</a:t>
                      </a:r>
                    </a:p>
                  </a:txBody>
                  <a:tcPr marL="68580" marR="68580" marT="34290" marB="34290"/>
                </a:tc>
                <a:tc>
                  <a:txBody>
                    <a:bodyPr/>
                    <a:lstStyle/>
                    <a:p>
                      <a:r>
                        <a:rPr lang="en-GB" sz="900" b="0" dirty="0">
                          <a:latin typeface="Arial" panose="020B0604020202020204" pitchFamily="34" charset="0"/>
                          <a:cs typeface="Arial" panose="020B0604020202020204" pitchFamily="34" charset="0"/>
                        </a:rPr>
                        <a:t>Emergency Referrals: Respiratory</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62</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7</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+786%</a:t>
                      </a:r>
                    </a:p>
                  </a:txBody>
                  <a:tcPr marL="68580" marR="68580" marT="34290" marB="34290" anchor="ctr">
                    <a:solidFill>
                      <a:schemeClr val="accent5">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latin typeface="Arial" panose="020B0604020202020204" pitchFamily="34" charset="0"/>
                          <a:ea typeface="+mn-ea"/>
                          <a:cs typeface="Arial" panose="020B0604020202020204" pitchFamily="34" charset="0"/>
                        </a:rPr>
                        <a:t>Not required first month outside normal process limit, monitor position.</a:t>
                      </a:r>
                      <a:endParaRPr lang="en-GB" sz="900" b="0" dirty="0">
                        <a:solidFill>
                          <a:schemeClr val="tx1"/>
                        </a:solidFill>
                        <a:latin typeface="Arial" panose="020B0604020202020204" pitchFamily="34" charset="0"/>
                        <a:cs typeface="Arial" panose="020B0604020202020204" pitchFamily="34" charset="0"/>
                      </a:endParaRPr>
                    </a:p>
                    <a:p>
                      <a:pPr marL="0" algn="l" defTabSz="914400" rtl="0" eaLnBrk="1" latinLnBrk="0" hangingPunct="1"/>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4069628875"/>
                  </a:ext>
                </a:extLst>
              </a:tr>
            </a:tbl>
          </a:graphicData>
        </a:graphic>
      </p:graphicFrame>
      <p:pic>
        <p:nvPicPr>
          <p:cNvPr id="6" name="Picture 5">
            <a:extLst>
              <a:ext uri="{FF2B5EF4-FFF2-40B4-BE49-F238E27FC236}">
                <a16:creationId xmlns:a16="http://schemas.microsoft.com/office/drawing/2014/main" id="{295E5763-1725-4690-9093-7CD85509A7A4}"/>
              </a:ext>
            </a:extLst>
          </p:cNvPr>
          <p:cNvPicPr>
            <a:picLocks noChangeAspect="1"/>
          </p:cNvPicPr>
          <p:nvPr/>
        </p:nvPicPr>
        <p:blipFill>
          <a:blip r:embed="rId3"/>
          <a:stretch>
            <a:fillRect/>
          </a:stretch>
        </p:blipFill>
        <p:spPr>
          <a:xfrm>
            <a:off x="1975485" y="1240155"/>
            <a:ext cx="1060323" cy="665854"/>
          </a:xfrm>
          <a:prstGeom prst="rect">
            <a:avLst/>
          </a:prstGeom>
          <a:ln>
            <a:solidFill>
              <a:schemeClr val="tx2"/>
            </a:solidFill>
          </a:ln>
        </p:spPr>
      </p:pic>
      <p:pic>
        <p:nvPicPr>
          <p:cNvPr id="15" name="Picture 2" descr="Image result for icon for no action needed">
            <a:extLst>
              <a:ext uri="{FF2B5EF4-FFF2-40B4-BE49-F238E27FC236}">
                <a16:creationId xmlns:a16="http://schemas.microsoft.com/office/drawing/2014/main" id="{637E1293-6EB3-480C-9C10-F101A9BB10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134" y="1364082"/>
            <a:ext cx="440630" cy="49023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5AA77C9-00AB-4BEE-9350-4D6C715BEFD4}"/>
              </a:ext>
            </a:extLst>
          </p:cNvPr>
          <p:cNvPicPr>
            <a:picLocks noChangeAspect="1"/>
          </p:cNvPicPr>
          <p:nvPr/>
        </p:nvPicPr>
        <p:blipFill>
          <a:blip r:embed="rId5"/>
          <a:stretch>
            <a:fillRect/>
          </a:stretch>
        </p:blipFill>
        <p:spPr>
          <a:xfrm>
            <a:off x="1975485" y="2406536"/>
            <a:ext cx="1060323" cy="737616"/>
          </a:xfrm>
          <a:prstGeom prst="rect">
            <a:avLst/>
          </a:prstGeom>
          <a:ln>
            <a:solidFill>
              <a:schemeClr val="tx2"/>
            </a:solidFill>
          </a:ln>
        </p:spPr>
      </p:pic>
      <p:pic>
        <p:nvPicPr>
          <p:cNvPr id="16" name="Picture 4" descr="Image result for Icon For Concern. Size: 95 x 96. Source: icon-library.com">
            <a:extLst>
              <a:ext uri="{FF2B5EF4-FFF2-40B4-BE49-F238E27FC236}">
                <a16:creationId xmlns:a16="http://schemas.microsoft.com/office/drawing/2014/main" id="{74D08D63-F99C-4B01-9867-747434D46D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7134" y="2429844"/>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1B87327-2A76-460B-98F2-4FE58EF1D419}"/>
              </a:ext>
            </a:extLst>
          </p:cNvPr>
          <p:cNvPicPr>
            <a:picLocks noChangeAspect="1"/>
          </p:cNvPicPr>
          <p:nvPr/>
        </p:nvPicPr>
        <p:blipFill>
          <a:blip r:embed="rId7"/>
          <a:stretch>
            <a:fillRect/>
          </a:stretch>
        </p:blipFill>
        <p:spPr>
          <a:xfrm>
            <a:off x="2015320" y="3987552"/>
            <a:ext cx="999554" cy="665854"/>
          </a:xfrm>
          <a:prstGeom prst="rect">
            <a:avLst/>
          </a:prstGeom>
          <a:ln>
            <a:solidFill>
              <a:schemeClr val="tx2"/>
            </a:solidFill>
          </a:ln>
        </p:spPr>
      </p:pic>
      <p:pic>
        <p:nvPicPr>
          <p:cNvPr id="19" name="Picture 2" descr="Image result for icon for no action needed">
            <a:extLst>
              <a:ext uri="{FF2B5EF4-FFF2-40B4-BE49-F238E27FC236}">
                <a16:creationId xmlns:a16="http://schemas.microsoft.com/office/drawing/2014/main" id="{CD0B13D4-B0D6-4A0B-8A99-8345B3613D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134" y="4136253"/>
            <a:ext cx="440630" cy="49023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81E0BEA1-4A26-4EF9-97C1-B354CFB08382}"/>
              </a:ext>
            </a:extLst>
          </p:cNvPr>
          <p:cNvPicPr>
            <a:picLocks noChangeAspect="1"/>
          </p:cNvPicPr>
          <p:nvPr/>
        </p:nvPicPr>
        <p:blipFill>
          <a:blip r:embed="rId8"/>
          <a:stretch>
            <a:fillRect/>
          </a:stretch>
        </p:blipFill>
        <p:spPr>
          <a:xfrm>
            <a:off x="1975485" y="5053860"/>
            <a:ext cx="1079225" cy="784299"/>
          </a:xfrm>
          <a:prstGeom prst="rect">
            <a:avLst/>
          </a:prstGeom>
          <a:ln>
            <a:solidFill>
              <a:schemeClr val="tx2"/>
            </a:solidFill>
          </a:ln>
        </p:spPr>
      </p:pic>
      <p:pic>
        <p:nvPicPr>
          <p:cNvPr id="22" name="Picture 21" descr="A picture containing icon&#10;&#10;Description automatically generated">
            <a:extLst>
              <a:ext uri="{FF2B5EF4-FFF2-40B4-BE49-F238E27FC236}">
                <a16:creationId xmlns:a16="http://schemas.microsoft.com/office/drawing/2014/main" id="{419F37AC-69FC-4543-805E-BABE562D4A7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7134" y="5168929"/>
            <a:ext cx="440630" cy="440630"/>
          </a:xfrm>
          <a:prstGeom prst="rect">
            <a:avLst/>
          </a:prstGeom>
          <a:ln>
            <a:solidFill>
              <a:schemeClr val="tx2"/>
            </a:solidFill>
          </a:ln>
        </p:spPr>
      </p:pic>
    </p:spTree>
    <p:extLst>
      <p:ext uri="{BB962C8B-B14F-4D97-AF65-F5344CB8AC3E}">
        <p14:creationId xmlns:p14="http://schemas.microsoft.com/office/powerpoint/2010/main" val="925276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6097" y="15987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Community Services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412845163"/>
              </p:ext>
            </p:extLst>
          </p:nvPr>
        </p:nvGraphicFramePr>
        <p:xfrm>
          <a:off x="266098" y="568237"/>
          <a:ext cx="8620432" cy="4808931"/>
        </p:xfrm>
        <a:graphic>
          <a:graphicData uri="http://schemas.openxmlformats.org/drawingml/2006/table">
            <a:tbl>
              <a:tblPr firstRow="1" bandRow="1">
                <a:tableStyleId>{7DF18680-E054-41AD-8BC1-D1AEF772440D}</a:tableStyleId>
              </a:tblPr>
              <a:tblGrid>
                <a:gridCol w="800702">
                  <a:extLst>
                    <a:ext uri="{9D8B030D-6E8A-4147-A177-3AD203B41FA5}">
                      <a16:colId xmlns:a16="http://schemas.microsoft.com/office/drawing/2014/main" val="978586781"/>
                    </a:ext>
                  </a:extLst>
                </a:gridCol>
                <a:gridCol w="873995">
                  <a:extLst>
                    <a:ext uri="{9D8B030D-6E8A-4147-A177-3AD203B41FA5}">
                      <a16:colId xmlns:a16="http://schemas.microsoft.com/office/drawing/2014/main" val="1254374751"/>
                    </a:ext>
                  </a:extLst>
                </a:gridCol>
                <a:gridCol w="1186135">
                  <a:extLst>
                    <a:ext uri="{9D8B030D-6E8A-4147-A177-3AD203B41FA5}">
                      <a16:colId xmlns:a16="http://schemas.microsoft.com/office/drawing/2014/main" val="1797118576"/>
                    </a:ext>
                  </a:extLst>
                </a:gridCol>
                <a:gridCol w="533010">
                  <a:extLst>
                    <a:ext uri="{9D8B030D-6E8A-4147-A177-3AD203B41FA5}">
                      <a16:colId xmlns:a16="http://schemas.microsoft.com/office/drawing/2014/main" val="3413024127"/>
                    </a:ext>
                  </a:extLst>
                </a:gridCol>
                <a:gridCol w="583588">
                  <a:extLst>
                    <a:ext uri="{9D8B030D-6E8A-4147-A177-3AD203B41FA5}">
                      <a16:colId xmlns:a16="http://schemas.microsoft.com/office/drawing/2014/main" val="2276990854"/>
                    </a:ext>
                  </a:extLst>
                </a:gridCol>
                <a:gridCol w="559293">
                  <a:extLst>
                    <a:ext uri="{9D8B030D-6E8A-4147-A177-3AD203B41FA5}">
                      <a16:colId xmlns:a16="http://schemas.microsoft.com/office/drawing/2014/main" val="369448054"/>
                    </a:ext>
                  </a:extLst>
                </a:gridCol>
                <a:gridCol w="568171">
                  <a:extLst>
                    <a:ext uri="{9D8B030D-6E8A-4147-A177-3AD203B41FA5}">
                      <a16:colId xmlns:a16="http://schemas.microsoft.com/office/drawing/2014/main" val="3242774040"/>
                    </a:ext>
                  </a:extLst>
                </a:gridCol>
                <a:gridCol w="3515538">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Community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Tissue Viability</a:t>
                      </a:r>
                    </a:p>
                  </a:txBody>
                  <a:tcPr marL="68580" marR="68580" marT="34290" marB="34290"/>
                </a:tc>
                <a:tc>
                  <a:txBody>
                    <a:bodyPr/>
                    <a:lstStyle/>
                    <a:p>
                      <a:r>
                        <a:rPr lang="en-GB" sz="900" b="0" dirty="0">
                          <a:latin typeface="Arial" panose="020B0604020202020204" pitchFamily="34" charset="0"/>
                          <a:cs typeface="Arial" panose="020B0604020202020204" pitchFamily="34" charset="0"/>
                        </a:rPr>
                        <a:t>Emergency Referrals: Tissue Viability</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96</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13</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+638%</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 No referral numbers for Emergency referrals for the last 5 months above UCL.  Urgent referrals have been above UCL for last 2 months.  Routine referral volumes have decreased and have been below LCL for the last 5 months.</a:t>
                      </a:r>
                    </a:p>
                    <a:p>
                      <a:pPr algn="l"/>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Yes, the service has been responding to higher levels of activity to support the DN service which is currently on Red Level 1 escalation due to capacity concerns vs demand/complexity.</a:t>
                      </a:r>
                    </a:p>
                    <a:p>
                      <a:pPr algn="l"/>
                      <a:r>
                        <a:rPr lang="en-GB" sz="900" b="0" kern="1200" dirty="0">
                          <a:solidFill>
                            <a:srgbClr val="7030A0"/>
                          </a:solidFill>
                          <a:latin typeface="Arial"/>
                          <a:ea typeface="+mn-ea"/>
                          <a:cs typeface="Arial"/>
                        </a:rPr>
                        <a:t>It is a problem? </a:t>
                      </a:r>
                      <a:r>
                        <a:rPr lang="en-GB" sz="900" b="0" i="0" u="none" strike="noStrike" kern="1200" noProof="0" dirty="0">
                          <a:solidFill>
                            <a:schemeClr val="tx1"/>
                          </a:solidFill>
                          <a:latin typeface="Arial"/>
                        </a:rPr>
                        <a:t> Yes, across all DN and community nursing service lines a review of contacts/service specifications and negotiation with CCG is required. </a:t>
                      </a:r>
                      <a:endParaRPr lang="en-GB" sz="900" b="0" i="0" u="none" strike="noStrike" kern="1200" noProof="0" dirty="0"/>
                    </a:p>
                    <a:p>
                      <a:pPr algn="l"/>
                      <a:r>
                        <a:rPr lang="en-GB" sz="900" b="0" kern="1200" dirty="0">
                          <a:solidFill>
                            <a:srgbClr val="7030A0"/>
                          </a:solidFill>
                          <a:latin typeface="Arial"/>
                          <a:ea typeface="+mn-ea"/>
                          <a:cs typeface="Arial"/>
                        </a:rPr>
                        <a:t>Is any action required?</a:t>
                      </a:r>
                      <a:r>
                        <a:rPr lang="en-GB" sz="900" b="0" kern="1200" dirty="0">
                          <a:solidFill>
                            <a:schemeClr val="tx1"/>
                          </a:solidFill>
                          <a:latin typeface="Arial"/>
                          <a:ea typeface="+mn-ea"/>
                          <a:cs typeface="Arial"/>
                        </a:rPr>
                        <a:t>  Yes, review as above has commenced.  A </a:t>
                      </a:r>
                      <a:r>
                        <a:rPr lang="en-GB" sz="900" b="0" kern="1200" dirty="0" err="1">
                          <a:solidFill>
                            <a:schemeClr val="tx1"/>
                          </a:solidFill>
                          <a:latin typeface="Arial"/>
                          <a:ea typeface="+mn-ea"/>
                          <a:cs typeface="Arial"/>
                        </a:rPr>
                        <a:t>woundcare</a:t>
                      </a:r>
                      <a:r>
                        <a:rPr lang="en-GB" sz="900" b="0" kern="1200" dirty="0">
                          <a:solidFill>
                            <a:schemeClr val="tx1"/>
                          </a:solidFill>
                          <a:latin typeface="Arial"/>
                          <a:ea typeface="+mn-ea"/>
                          <a:cs typeface="Arial"/>
                        </a:rPr>
                        <a:t> recovery plan is being agreed for the DN service.</a:t>
                      </a:r>
                      <a:endParaRPr lang="en-GB" sz="900" b="0" i="0" u="none" strike="noStrike" kern="1200" dirty="0">
                        <a:solidFill>
                          <a:schemeClr val="tx1"/>
                        </a:solidFill>
                        <a:latin typeface="Arial"/>
                        <a:ea typeface="+mn-ea"/>
                        <a:cs typeface="+mn-cs"/>
                      </a:endParaRPr>
                    </a:p>
                    <a:p>
                      <a:pPr marL="0" algn="l" defTabSz="914400" rtl="0" eaLnBrk="1" latinLnBrk="0" hangingPunct="1"/>
                      <a:endParaRPr lang="en-GB" sz="900" b="0" i="0" u="none" strike="noStrike" kern="1200" dirty="0">
                        <a:solidFill>
                          <a:schemeClr val="tx1"/>
                        </a:solidFill>
                        <a:latin typeface="Arial"/>
                        <a:ea typeface="+mn-ea"/>
                        <a:cs typeface="+mn-cs"/>
                      </a:endParaRPr>
                    </a:p>
                  </a:txBody>
                  <a:tcPr marL="68580" marR="68580" marT="34290" marB="34290"/>
                </a:tc>
                <a:extLst>
                  <a:ext uri="{0D108BD9-81ED-4DB2-BD59-A6C34878D82A}">
                    <a16:rowId xmlns:a16="http://schemas.microsoft.com/office/drawing/2014/main" val="2576837191"/>
                  </a:ext>
                </a:extLst>
              </a:tr>
              <a:tr h="823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Community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SPA</a:t>
                      </a:r>
                    </a:p>
                  </a:txBody>
                  <a:tcPr marL="68580" marR="68580" marT="34290" marB="34290"/>
                </a:tc>
                <a:tc>
                  <a:txBody>
                    <a:bodyPr/>
                    <a:lstStyle/>
                    <a:p>
                      <a:r>
                        <a:rPr lang="en-GB" sz="900" b="0" dirty="0">
                          <a:latin typeface="Arial" panose="020B0604020202020204" pitchFamily="34" charset="0"/>
                          <a:cs typeface="Arial" panose="020B0604020202020204" pitchFamily="34" charset="0"/>
                        </a:rPr>
                        <a:t>Routine Referrals: SPA</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86</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139</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-38%</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 No referral numbers for Routine referrals for the last 7 months below average.    Overall all urgencies combined the referral numbers to SPA are in line with averages.</a:t>
                      </a:r>
                    </a:p>
                    <a:p>
                      <a:pPr algn="l"/>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No</a:t>
                      </a:r>
                    </a:p>
                    <a:p>
                      <a:pPr algn="l"/>
                      <a:r>
                        <a:rPr lang="en-GB" sz="900" b="0" kern="1200" dirty="0">
                          <a:solidFill>
                            <a:srgbClr val="7030A0"/>
                          </a:solidFill>
                          <a:latin typeface="Arial"/>
                          <a:ea typeface="+mn-ea"/>
                          <a:cs typeface="Arial"/>
                        </a:rPr>
                        <a:t>It is a problem? </a:t>
                      </a:r>
                      <a:r>
                        <a:rPr lang="en-GB" sz="900" b="0" i="0" u="none" strike="noStrike" kern="1200" noProof="0" dirty="0">
                          <a:solidFill>
                            <a:schemeClr val="tx1"/>
                          </a:solidFill>
                          <a:latin typeface="Arial"/>
                        </a:rPr>
                        <a:t> No</a:t>
                      </a:r>
                      <a:endParaRPr lang="en-GB" sz="900" b="0" i="0" u="none" strike="noStrike" kern="1200" noProof="0" dirty="0"/>
                    </a:p>
                    <a:p>
                      <a:pPr algn="l"/>
                      <a:r>
                        <a:rPr lang="en-GB" sz="900" b="0" kern="1200" dirty="0">
                          <a:solidFill>
                            <a:srgbClr val="7030A0"/>
                          </a:solidFill>
                          <a:latin typeface="Arial"/>
                          <a:ea typeface="+mn-ea"/>
                          <a:cs typeface="Arial"/>
                        </a:rPr>
                        <a:t>Is any action required?</a:t>
                      </a:r>
                      <a:r>
                        <a:rPr lang="en-GB" sz="900" b="0" kern="1200" dirty="0">
                          <a:solidFill>
                            <a:schemeClr val="tx1"/>
                          </a:solidFill>
                          <a:latin typeface="Arial"/>
                          <a:ea typeface="+mn-ea"/>
                          <a:cs typeface="Arial"/>
                        </a:rPr>
                        <a:t>  No. however, this is likely to indicate an increase in acuity of DN/CTS activity.</a:t>
                      </a:r>
                    </a:p>
                    <a:p>
                      <a:pPr algn="l"/>
                      <a:endParaRPr lang="en-GB" sz="900" b="0" i="0" u="none" strike="noStrike" kern="1200" dirty="0">
                        <a:solidFill>
                          <a:schemeClr val="tx1"/>
                        </a:solidFill>
                        <a:latin typeface="Arial"/>
                        <a:ea typeface="+mn-ea"/>
                        <a:cs typeface="+mn-cs"/>
                      </a:endParaRPr>
                    </a:p>
                  </a:txBody>
                  <a:tcPr marL="68580" marR="68580" marT="34290" marB="34290"/>
                </a:tc>
                <a:extLst>
                  <a:ext uri="{0D108BD9-81ED-4DB2-BD59-A6C34878D82A}">
                    <a16:rowId xmlns:a16="http://schemas.microsoft.com/office/drawing/2014/main" val="2876869430"/>
                  </a:ext>
                </a:extLst>
              </a:tr>
              <a:tr h="823671">
                <a:tc>
                  <a:txBody>
                    <a:bodyPr/>
                    <a:lstStyle/>
                    <a:p>
                      <a:r>
                        <a:rPr lang="en-GB" sz="900" b="0" dirty="0">
                          <a:latin typeface="Arial" panose="020B0604020202020204" pitchFamily="34" charset="0"/>
                          <a:cs typeface="Arial" panose="020B0604020202020204" pitchFamily="34" charset="0"/>
                        </a:rPr>
                        <a:t>Community Services</a:t>
                      </a:r>
                    </a:p>
                    <a:p>
                      <a:r>
                        <a:rPr lang="en-GB" sz="900" b="0" dirty="0">
                          <a:latin typeface="Arial" panose="020B0604020202020204" pitchFamily="34" charset="0"/>
                          <a:cs typeface="Arial" panose="020B0604020202020204" pitchFamily="34" charset="0"/>
                        </a:rPr>
                        <a:t>Out of Hours Services</a:t>
                      </a:r>
                    </a:p>
                  </a:txBody>
                  <a:tcPr marL="68580" marR="68580" marT="34290" marB="34290"/>
                </a:tc>
                <a:tc>
                  <a:txBody>
                    <a:bodyPr/>
                    <a:lstStyle/>
                    <a:p>
                      <a:r>
                        <a:rPr lang="en-GB" sz="900" b="0" dirty="0">
                          <a:latin typeface="Arial" panose="020B0604020202020204" pitchFamily="34" charset="0"/>
                          <a:cs typeface="Arial" panose="020B0604020202020204" pitchFamily="34" charset="0"/>
                        </a:rPr>
                        <a:t>Referrals: Out of Hours Banbury</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41</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313</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-87%</a:t>
                      </a:r>
                    </a:p>
                  </a:txBody>
                  <a:tcPr marL="68580" marR="68580" marT="34290" marB="34290" anchor="ctr">
                    <a:solidFill>
                      <a:schemeClr val="accent4">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latin typeface="Arial" panose="020B0604020202020204" pitchFamily="34" charset="0"/>
                          <a:ea typeface="+mn-ea"/>
                          <a:cs typeface="Arial" panose="020B0604020202020204" pitchFamily="34" charset="0"/>
                        </a:rPr>
                        <a:t>Not required first month outside normal process limit, monitor position.</a:t>
                      </a:r>
                      <a:endParaRPr lang="en-GB" sz="9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718254423"/>
                  </a:ext>
                </a:extLst>
              </a:tr>
            </a:tbl>
          </a:graphicData>
        </a:graphic>
      </p:graphicFrame>
      <p:pic>
        <p:nvPicPr>
          <p:cNvPr id="12" name="Picture 4" descr="Image result for Icon For Concern. Size: 95 x 96. Source: icon-library.com">
            <a:extLst>
              <a:ext uri="{FF2B5EF4-FFF2-40B4-BE49-F238E27FC236}">
                <a16:creationId xmlns:a16="http://schemas.microsoft.com/office/drawing/2014/main" id="{BF006F9C-8BE1-4DD1-878B-CDC73A26B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134" y="1277700"/>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75696C-D62A-4F0A-9CB7-FAC1D15F041F}"/>
              </a:ext>
            </a:extLst>
          </p:cNvPr>
          <p:cNvPicPr>
            <a:picLocks noChangeAspect="1"/>
          </p:cNvPicPr>
          <p:nvPr/>
        </p:nvPicPr>
        <p:blipFill>
          <a:blip r:embed="rId4"/>
          <a:stretch>
            <a:fillRect/>
          </a:stretch>
        </p:blipFill>
        <p:spPr>
          <a:xfrm>
            <a:off x="1966723" y="1176528"/>
            <a:ext cx="1111758" cy="841248"/>
          </a:xfrm>
          <a:prstGeom prst="rect">
            <a:avLst/>
          </a:prstGeom>
          <a:ln>
            <a:solidFill>
              <a:schemeClr val="tx2"/>
            </a:solidFill>
          </a:ln>
        </p:spPr>
      </p:pic>
      <p:pic>
        <p:nvPicPr>
          <p:cNvPr id="17" name="Picture 4" descr="Image result for Icon For Concern. Size: 95 x 96. Source: icon-library.com">
            <a:extLst>
              <a:ext uri="{FF2B5EF4-FFF2-40B4-BE49-F238E27FC236}">
                <a16:creationId xmlns:a16="http://schemas.microsoft.com/office/drawing/2014/main" id="{E286BDEB-9CCD-4F77-A26F-9562A46B7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134" y="3555383"/>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4C6B6F8-0FBD-465F-B8CC-432580617E2D}"/>
              </a:ext>
            </a:extLst>
          </p:cNvPr>
          <p:cNvPicPr>
            <a:picLocks noChangeAspect="1"/>
          </p:cNvPicPr>
          <p:nvPr/>
        </p:nvPicPr>
        <p:blipFill>
          <a:blip r:embed="rId5"/>
          <a:stretch>
            <a:fillRect/>
          </a:stretch>
        </p:blipFill>
        <p:spPr>
          <a:xfrm>
            <a:off x="1994536" y="3355074"/>
            <a:ext cx="1111758" cy="841247"/>
          </a:xfrm>
          <a:prstGeom prst="rect">
            <a:avLst/>
          </a:prstGeom>
          <a:ln>
            <a:solidFill>
              <a:schemeClr val="tx2"/>
            </a:solidFill>
          </a:ln>
        </p:spPr>
      </p:pic>
      <p:pic>
        <p:nvPicPr>
          <p:cNvPr id="5" name="Picture 4">
            <a:extLst>
              <a:ext uri="{FF2B5EF4-FFF2-40B4-BE49-F238E27FC236}">
                <a16:creationId xmlns:a16="http://schemas.microsoft.com/office/drawing/2014/main" id="{4E2ED859-E553-46F1-980A-338124A9810D}"/>
              </a:ext>
            </a:extLst>
          </p:cNvPr>
          <p:cNvPicPr>
            <a:picLocks noChangeAspect="1"/>
          </p:cNvPicPr>
          <p:nvPr/>
        </p:nvPicPr>
        <p:blipFill>
          <a:blip r:embed="rId6"/>
          <a:stretch>
            <a:fillRect/>
          </a:stretch>
        </p:blipFill>
        <p:spPr>
          <a:xfrm>
            <a:off x="2008442" y="4600887"/>
            <a:ext cx="1083946" cy="621444"/>
          </a:xfrm>
          <a:prstGeom prst="rect">
            <a:avLst/>
          </a:prstGeom>
          <a:ln>
            <a:solidFill>
              <a:schemeClr val="tx2"/>
            </a:solidFill>
          </a:ln>
        </p:spPr>
      </p:pic>
      <p:pic>
        <p:nvPicPr>
          <p:cNvPr id="18" name="Picture 17" descr="A picture containing icon&#10;&#10;Description automatically generated">
            <a:extLst>
              <a:ext uri="{FF2B5EF4-FFF2-40B4-BE49-F238E27FC236}">
                <a16:creationId xmlns:a16="http://schemas.microsoft.com/office/drawing/2014/main" id="{E3852E6A-5057-490F-AB65-8B97100DE9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7134" y="4691294"/>
            <a:ext cx="440630" cy="440630"/>
          </a:xfrm>
          <a:prstGeom prst="rect">
            <a:avLst/>
          </a:prstGeom>
          <a:ln>
            <a:solidFill>
              <a:schemeClr val="tx2"/>
            </a:solidFill>
          </a:ln>
        </p:spPr>
      </p:pic>
    </p:spTree>
    <p:extLst>
      <p:ext uri="{BB962C8B-B14F-4D97-AF65-F5344CB8AC3E}">
        <p14:creationId xmlns:p14="http://schemas.microsoft.com/office/powerpoint/2010/main" val="119856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07206"/>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196625" y="1446369"/>
            <a:ext cx="4590510" cy="173150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r>
              <a:rPr lang="en-GB" sz="1050">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r>
              <a:rPr lang="en-GB" sz="1600">
                <a:solidFill>
                  <a:schemeClr val="bg1"/>
                </a:solidFill>
                <a:latin typeface="Arial" panose="020B0604020202020204" pitchFamily="34" charset="0"/>
                <a:ea typeface="Calibri" panose="020F0502020204030204" pitchFamily="34" charset="0"/>
                <a:cs typeface="Times New Roman" panose="02020603050405020304" pitchFamily="18" charset="0"/>
              </a:rPr>
              <a:t>Section 1: </a:t>
            </a:r>
          </a:p>
          <a:p>
            <a:r>
              <a:rPr lang="en-GB" sz="2700">
                <a:solidFill>
                  <a:schemeClr val="bg1"/>
                </a:solidFill>
                <a:latin typeface="Arial" panose="020B0604020202020204" pitchFamily="34" charset="0"/>
                <a:ea typeface="Calibri" panose="020F0502020204030204" pitchFamily="34" charset="0"/>
                <a:cs typeface="Times New Roman" panose="02020603050405020304" pitchFamily="18" charset="0"/>
              </a:rPr>
              <a:t>COVID-19 Headlines</a:t>
            </a:r>
          </a:p>
          <a:p>
            <a:pPr>
              <a:lnSpc>
                <a:spcPct val="107000"/>
              </a:lnSpc>
              <a:spcAft>
                <a:spcPts val="600"/>
              </a:spcAft>
            </a:pPr>
            <a:r>
              <a:rPr lang="en-GB" sz="1050" b="1">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31219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6097" y="15987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Community Services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1886952584"/>
              </p:ext>
            </p:extLst>
          </p:nvPr>
        </p:nvGraphicFramePr>
        <p:xfrm>
          <a:off x="266098" y="568237"/>
          <a:ext cx="8620432" cy="4945380"/>
        </p:xfrm>
        <a:graphic>
          <a:graphicData uri="http://schemas.openxmlformats.org/drawingml/2006/table">
            <a:tbl>
              <a:tblPr firstRow="1" bandRow="1">
                <a:tableStyleId>{7DF18680-E054-41AD-8BC1-D1AEF772440D}</a:tableStyleId>
              </a:tblPr>
              <a:tblGrid>
                <a:gridCol w="800702">
                  <a:extLst>
                    <a:ext uri="{9D8B030D-6E8A-4147-A177-3AD203B41FA5}">
                      <a16:colId xmlns:a16="http://schemas.microsoft.com/office/drawing/2014/main" val="978586781"/>
                    </a:ext>
                  </a:extLst>
                </a:gridCol>
                <a:gridCol w="873995">
                  <a:extLst>
                    <a:ext uri="{9D8B030D-6E8A-4147-A177-3AD203B41FA5}">
                      <a16:colId xmlns:a16="http://schemas.microsoft.com/office/drawing/2014/main" val="1254374751"/>
                    </a:ext>
                  </a:extLst>
                </a:gridCol>
                <a:gridCol w="1186135">
                  <a:extLst>
                    <a:ext uri="{9D8B030D-6E8A-4147-A177-3AD203B41FA5}">
                      <a16:colId xmlns:a16="http://schemas.microsoft.com/office/drawing/2014/main" val="1797118576"/>
                    </a:ext>
                  </a:extLst>
                </a:gridCol>
                <a:gridCol w="533010">
                  <a:extLst>
                    <a:ext uri="{9D8B030D-6E8A-4147-A177-3AD203B41FA5}">
                      <a16:colId xmlns:a16="http://schemas.microsoft.com/office/drawing/2014/main" val="3413024127"/>
                    </a:ext>
                  </a:extLst>
                </a:gridCol>
                <a:gridCol w="583588">
                  <a:extLst>
                    <a:ext uri="{9D8B030D-6E8A-4147-A177-3AD203B41FA5}">
                      <a16:colId xmlns:a16="http://schemas.microsoft.com/office/drawing/2014/main" val="2276990854"/>
                    </a:ext>
                  </a:extLst>
                </a:gridCol>
                <a:gridCol w="559293">
                  <a:extLst>
                    <a:ext uri="{9D8B030D-6E8A-4147-A177-3AD203B41FA5}">
                      <a16:colId xmlns:a16="http://schemas.microsoft.com/office/drawing/2014/main" val="369448054"/>
                    </a:ext>
                  </a:extLst>
                </a:gridCol>
                <a:gridCol w="568171">
                  <a:extLst>
                    <a:ext uri="{9D8B030D-6E8A-4147-A177-3AD203B41FA5}">
                      <a16:colId xmlns:a16="http://schemas.microsoft.com/office/drawing/2014/main" val="3242774040"/>
                    </a:ext>
                  </a:extLst>
                </a:gridCol>
                <a:gridCol w="3515538">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823671">
                <a:tc>
                  <a:txBody>
                    <a:bodyPr/>
                    <a:lstStyle/>
                    <a:p>
                      <a:r>
                        <a:rPr lang="en-GB" sz="900" b="0" dirty="0">
                          <a:latin typeface="Arial" panose="020B0604020202020204" pitchFamily="34" charset="0"/>
                          <a:cs typeface="Arial" panose="020B0604020202020204" pitchFamily="34" charset="0"/>
                        </a:rPr>
                        <a:t>Community Services</a:t>
                      </a:r>
                    </a:p>
                    <a:p>
                      <a:r>
                        <a:rPr lang="en-GB" sz="900" b="0" dirty="0">
                          <a:latin typeface="Arial" panose="020B0604020202020204" pitchFamily="34" charset="0"/>
                          <a:cs typeface="Arial" panose="020B0604020202020204" pitchFamily="34" charset="0"/>
                        </a:rPr>
                        <a:t>Out of Hours Services</a:t>
                      </a:r>
                    </a:p>
                  </a:txBody>
                  <a:tcPr marL="68580" marR="68580" marT="34290" marB="34290"/>
                </a:tc>
                <a:tc>
                  <a:txBody>
                    <a:bodyPr/>
                    <a:lstStyle/>
                    <a:p>
                      <a:r>
                        <a:rPr lang="en-GB" sz="900" b="0" dirty="0">
                          <a:latin typeface="Arial" panose="020B0604020202020204" pitchFamily="34" charset="0"/>
                          <a:cs typeface="Arial" panose="020B0604020202020204" pitchFamily="34" charset="0"/>
                        </a:rPr>
                        <a:t>Referrals: Out of Hours Henley</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10</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87</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-89%</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 No referral numbers for the last 9 months below average.</a:t>
                      </a:r>
                    </a:p>
                    <a:p>
                      <a:pPr algn="l"/>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Yes, all referrals managed via countywide telephone triage since start of Covid 19</a:t>
                      </a:r>
                    </a:p>
                    <a:p>
                      <a:pPr algn="l"/>
                      <a:r>
                        <a:rPr lang="en-GB" sz="900" b="0" kern="1200" dirty="0">
                          <a:solidFill>
                            <a:srgbClr val="7030A0"/>
                          </a:solidFill>
                          <a:latin typeface="Arial"/>
                          <a:ea typeface="+mn-ea"/>
                          <a:cs typeface="Arial"/>
                        </a:rPr>
                        <a:t>It is a problem? </a:t>
                      </a:r>
                      <a:r>
                        <a:rPr lang="en-GB" sz="900" b="0" i="0" u="none" strike="noStrike" kern="1200" noProof="0" dirty="0">
                          <a:solidFill>
                            <a:schemeClr val="tx1"/>
                          </a:solidFill>
                          <a:latin typeface="Arial"/>
                        </a:rPr>
                        <a:t> No</a:t>
                      </a:r>
                      <a:endParaRPr lang="en-GB" sz="900" b="0" i="0" u="none" strike="noStrike" kern="1200" noProof="0" dirty="0"/>
                    </a:p>
                    <a:p>
                      <a:pPr algn="l"/>
                      <a:r>
                        <a:rPr lang="en-GB" sz="900" b="0" kern="1200" dirty="0">
                          <a:solidFill>
                            <a:srgbClr val="7030A0"/>
                          </a:solidFill>
                          <a:latin typeface="Arial"/>
                          <a:ea typeface="+mn-ea"/>
                          <a:cs typeface="Arial"/>
                        </a:rPr>
                        <a:t>Is any action required?</a:t>
                      </a:r>
                      <a:r>
                        <a:rPr lang="en-GB" sz="900" b="0" kern="1200" dirty="0">
                          <a:solidFill>
                            <a:schemeClr val="tx1"/>
                          </a:solidFill>
                          <a:latin typeface="Arial"/>
                          <a:ea typeface="+mn-ea"/>
                          <a:cs typeface="Arial"/>
                        </a:rPr>
                        <a:t>  No</a:t>
                      </a:r>
                      <a:endParaRPr lang="en-GB" sz="900" b="0" i="0" u="none" strike="noStrike" kern="1200" dirty="0">
                        <a:solidFill>
                          <a:schemeClr val="tx1"/>
                        </a:solidFill>
                        <a:latin typeface="Arial"/>
                        <a:ea typeface="+mn-ea"/>
                        <a:cs typeface="+mn-cs"/>
                      </a:endParaRPr>
                    </a:p>
                    <a:p>
                      <a:pPr marL="0" algn="l" defTabSz="914400" rtl="0" eaLnBrk="1" latinLnBrk="0" hangingPunct="1"/>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4069628875"/>
                  </a:ext>
                </a:extLst>
              </a:tr>
              <a:tr h="823671">
                <a:tc>
                  <a:txBody>
                    <a:bodyPr/>
                    <a:lstStyle/>
                    <a:p>
                      <a:r>
                        <a:rPr lang="en-GB" sz="900" b="0" dirty="0">
                          <a:latin typeface="Arial" panose="020B0604020202020204" pitchFamily="34" charset="0"/>
                          <a:cs typeface="Arial" panose="020B0604020202020204" pitchFamily="34" charset="0"/>
                        </a:rPr>
                        <a:t>Community Services</a:t>
                      </a:r>
                    </a:p>
                    <a:p>
                      <a:r>
                        <a:rPr lang="en-GB" sz="900" b="0" dirty="0">
                          <a:latin typeface="Arial" panose="020B0604020202020204" pitchFamily="34" charset="0"/>
                          <a:cs typeface="Arial" panose="020B0604020202020204" pitchFamily="34" charset="0"/>
                        </a:rPr>
                        <a:t>Minor Injuries Unit</a:t>
                      </a:r>
                    </a:p>
                    <a:p>
                      <a:r>
                        <a:rPr lang="en-GB" sz="900" b="0" dirty="0">
                          <a:latin typeface="Arial" panose="020B0604020202020204" pitchFamily="34" charset="0"/>
                          <a:cs typeface="Arial" panose="020B0604020202020204" pitchFamily="34" charset="0"/>
                        </a:rPr>
                        <a:t> </a:t>
                      </a:r>
                    </a:p>
                  </a:txBody>
                  <a:tcPr marL="68580" marR="68580" marT="34290" marB="34290"/>
                </a:tc>
                <a:tc>
                  <a:txBody>
                    <a:bodyPr/>
                    <a:lstStyle/>
                    <a:p>
                      <a:r>
                        <a:rPr lang="en-GB" sz="900" b="0" dirty="0">
                          <a:latin typeface="Arial" panose="020B0604020202020204" pitchFamily="34" charset="0"/>
                          <a:cs typeface="Arial" panose="020B0604020202020204" pitchFamily="34" charset="0"/>
                        </a:rPr>
                        <a:t>Appointments: MIU</a:t>
                      </a:r>
                    </a:p>
                    <a:p>
                      <a:r>
                        <a:rPr lang="en-GB" sz="900" b="0" dirty="0">
                          <a:latin typeface="Arial" panose="020B0604020202020204" pitchFamily="34" charset="0"/>
                          <a:cs typeface="Arial" panose="020B0604020202020204" pitchFamily="34" charset="0"/>
                        </a:rPr>
                        <a:t>Henley</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918</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963</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-5%</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 No appointment numbers for the last 10 months below average.</a:t>
                      </a:r>
                    </a:p>
                    <a:p>
                      <a:pPr algn="l"/>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Yes and expected to see increase appointments as part of seasonal variation over summer</a:t>
                      </a:r>
                    </a:p>
                    <a:p>
                      <a:pPr algn="l"/>
                      <a:r>
                        <a:rPr lang="en-GB" sz="900" b="0" kern="1200" dirty="0">
                          <a:solidFill>
                            <a:srgbClr val="7030A0"/>
                          </a:solidFill>
                          <a:latin typeface="Arial"/>
                          <a:ea typeface="+mn-ea"/>
                          <a:cs typeface="Arial"/>
                        </a:rPr>
                        <a:t>It is a problem? </a:t>
                      </a:r>
                      <a:r>
                        <a:rPr lang="en-GB" sz="900" b="0" i="0" u="none" strike="noStrike" kern="1200" noProof="0" dirty="0">
                          <a:solidFill>
                            <a:schemeClr val="tx1"/>
                          </a:solidFill>
                          <a:latin typeface="Arial"/>
                        </a:rPr>
                        <a:t> Yes</a:t>
                      </a:r>
                      <a:endParaRPr lang="en-GB" sz="900" b="0" i="0" u="none" strike="noStrike" kern="1200" noProof="0" dirty="0"/>
                    </a:p>
                    <a:p>
                      <a:pPr algn="l"/>
                      <a:r>
                        <a:rPr lang="en-GB" sz="900" b="0" kern="1200" dirty="0">
                          <a:solidFill>
                            <a:srgbClr val="7030A0"/>
                          </a:solidFill>
                          <a:latin typeface="Arial"/>
                          <a:ea typeface="+mn-ea"/>
                          <a:cs typeface="Arial"/>
                        </a:rPr>
                        <a:t>Is any action required?</a:t>
                      </a:r>
                      <a:r>
                        <a:rPr lang="en-GB" sz="900" b="0" kern="1200" dirty="0">
                          <a:solidFill>
                            <a:schemeClr val="tx1"/>
                          </a:solidFill>
                          <a:latin typeface="Arial"/>
                          <a:ea typeface="+mn-ea"/>
                          <a:cs typeface="Arial"/>
                        </a:rPr>
                        <a:t>  Yes, QI project to review MIU capacity and demand in process </a:t>
                      </a:r>
                      <a:endParaRPr lang="en-GB" sz="900" b="0" i="0" u="none" strike="noStrike" kern="1200" dirty="0">
                        <a:solidFill>
                          <a:schemeClr val="tx1"/>
                        </a:solidFill>
                        <a:latin typeface="Arial"/>
                        <a:ea typeface="+mn-ea"/>
                        <a:cs typeface="+mn-cs"/>
                      </a:endParaRPr>
                    </a:p>
                    <a:p>
                      <a:pPr marL="0" algn="l" defTabSz="914400" rtl="0" eaLnBrk="1" latinLnBrk="0" hangingPunct="1"/>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3608742780"/>
                  </a:ext>
                </a:extLst>
              </a:tr>
              <a:tr h="823671">
                <a:tc>
                  <a:txBody>
                    <a:bodyPr/>
                    <a:lstStyle/>
                    <a:p>
                      <a:r>
                        <a:rPr lang="en-GB" sz="900" b="0" dirty="0">
                          <a:latin typeface="Arial" panose="020B0604020202020204" pitchFamily="34" charset="0"/>
                          <a:cs typeface="Arial" panose="020B0604020202020204" pitchFamily="34" charset="0"/>
                        </a:rPr>
                        <a:t>Community Services</a:t>
                      </a:r>
                    </a:p>
                    <a:p>
                      <a:r>
                        <a:rPr lang="en-GB" sz="900" b="0" dirty="0">
                          <a:latin typeface="Arial" panose="020B0604020202020204" pitchFamily="34" charset="0"/>
                          <a:cs typeface="Arial" panose="020B0604020202020204" pitchFamily="34" charset="0"/>
                        </a:rPr>
                        <a:t>Out of Hours</a:t>
                      </a:r>
                    </a:p>
                    <a:p>
                      <a:r>
                        <a:rPr lang="en-GB" sz="900" b="0" dirty="0">
                          <a:latin typeface="Arial" panose="020B0604020202020204" pitchFamily="34" charset="0"/>
                          <a:cs typeface="Arial" panose="020B0604020202020204" pitchFamily="34" charset="0"/>
                        </a:rPr>
                        <a:t> </a:t>
                      </a:r>
                    </a:p>
                  </a:txBody>
                  <a:tcPr marL="68580" marR="68580" marT="34290" marB="34290"/>
                </a:tc>
                <a:tc>
                  <a:txBody>
                    <a:bodyPr/>
                    <a:lstStyle/>
                    <a:p>
                      <a:r>
                        <a:rPr lang="en-GB" sz="900" b="0" dirty="0">
                          <a:latin typeface="Arial" panose="020B0604020202020204" pitchFamily="34" charset="0"/>
                          <a:cs typeface="Arial" panose="020B0604020202020204" pitchFamily="34" charset="0"/>
                        </a:rPr>
                        <a:t>Appointments: Out of Hours</a:t>
                      </a:r>
                    </a:p>
                    <a:p>
                      <a:r>
                        <a:rPr lang="en-GB" sz="900" b="0" dirty="0">
                          <a:latin typeface="Arial" panose="020B0604020202020204" pitchFamily="34" charset="0"/>
                          <a:cs typeface="Arial" panose="020B0604020202020204" pitchFamily="34" charset="0"/>
                        </a:rPr>
                        <a:t>Witney</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459</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867</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-47%</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 No, all appointment numbers for the last 7 months above average.  Length of appointment times for telephone triage and face to face appointments at base taking longer due to Covid and increased acuity.</a:t>
                      </a:r>
                    </a:p>
                    <a:p>
                      <a:pPr algn="l"/>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Yes</a:t>
                      </a:r>
                    </a:p>
                    <a:p>
                      <a:pPr algn="l"/>
                      <a:r>
                        <a:rPr lang="en-GB" sz="900" b="0" kern="1200" dirty="0">
                          <a:solidFill>
                            <a:srgbClr val="7030A0"/>
                          </a:solidFill>
                          <a:latin typeface="Arial"/>
                          <a:ea typeface="+mn-ea"/>
                          <a:cs typeface="Arial"/>
                        </a:rPr>
                        <a:t>It is a problem? </a:t>
                      </a:r>
                      <a:r>
                        <a:rPr lang="en-GB" sz="900" b="0" i="0" u="none" strike="noStrike" kern="1200" noProof="0" dirty="0">
                          <a:solidFill>
                            <a:schemeClr val="tx1"/>
                          </a:solidFill>
                          <a:latin typeface="Arial"/>
                        </a:rPr>
                        <a:t> Yes, limited physical space to extend</a:t>
                      </a:r>
                      <a:endParaRPr lang="en-GB" sz="900" b="0" i="0" u="none" strike="noStrike" kern="1200" noProof="0" dirty="0"/>
                    </a:p>
                    <a:p>
                      <a:pPr algn="l"/>
                      <a:r>
                        <a:rPr lang="en-GB" sz="900" b="0" kern="1200" dirty="0">
                          <a:solidFill>
                            <a:srgbClr val="7030A0"/>
                          </a:solidFill>
                          <a:latin typeface="Arial"/>
                          <a:ea typeface="+mn-ea"/>
                          <a:cs typeface="Arial"/>
                        </a:rPr>
                        <a:t>Is any action required?</a:t>
                      </a:r>
                      <a:r>
                        <a:rPr lang="en-GB" sz="900" b="0" kern="1200" dirty="0">
                          <a:solidFill>
                            <a:schemeClr val="tx1"/>
                          </a:solidFill>
                          <a:latin typeface="Arial"/>
                          <a:ea typeface="+mn-ea"/>
                          <a:cs typeface="Arial"/>
                        </a:rPr>
                        <a:t>  Site expansion (in process) and review of tariff costs (in process)</a:t>
                      </a:r>
                      <a:endParaRPr lang="en-GB" sz="900" b="0" i="0" u="none" strike="noStrike" kern="1200" dirty="0">
                        <a:solidFill>
                          <a:schemeClr val="tx1"/>
                        </a:solidFill>
                        <a:latin typeface="Arial"/>
                        <a:ea typeface="+mn-ea"/>
                        <a:cs typeface="+mn-cs"/>
                      </a:endParaRPr>
                    </a:p>
                    <a:p>
                      <a:pPr marL="0" algn="l" defTabSz="914400" rtl="0" eaLnBrk="1" latinLnBrk="0" hangingPunct="1"/>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3592328540"/>
                  </a:ext>
                </a:extLst>
              </a:tr>
              <a:tr h="823671">
                <a:tc>
                  <a:txBody>
                    <a:bodyPr/>
                    <a:lstStyle/>
                    <a:p>
                      <a:r>
                        <a:rPr lang="en-GB" sz="900" b="0" dirty="0">
                          <a:latin typeface="Arial" panose="020B0604020202020204" pitchFamily="34" charset="0"/>
                          <a:cs typeface="Arial" panose="020B0604020202020204" pitchFamily="34" charset="0"/>
                        </a:rPr>
                        <a:t>Community Services</a:t>
                      </a:r>
                    </a:p>
                    <a:p>
                      <a:r>
                        <a:rPr lang="en-GB" sz="900" b="0" dirty="0">
                          <a:latin typeface="Arial" panose="020B0604020202020204" pitchFamily="34" charset="0"/>
                          <a:cs typeface="Arial" panose="020B0604020202020204" pitchFamily="34" charset="0"/>
                        </a:rPr>
                        <a:t>Community Hospitals</a:t>
                      </a:r>
                    </a:p>
                  </a:txBody>
                  <a:tcPr marL="68580" marR="68580" marT="34290" marB="34290"/>
                </a:tc>
                <a:tc>
                  <a:txBody>
                    <a:bodyPr/>
                    <a:lstStyle/>
                    <a:p>
                      <a:r>
                        <a:rPr lang="en-GB" sz="900" b="0" dirty="0">
                          <a:latin typeface="Arial" panose="020B0604020202020204" pitchFamily="34" charset="0"/>
                          <a:cs typeface="Arial" panose="020B0604020202020204" pitchFamily="34" charset="0"/>
                        </a:rPr>
                        <a:t>Admissions:</a:t>
                      </a:r>
                    </a:p>
                    <a:p>
                      <a:r>
                        <a:rPr lang="en-GB" sz="900" b="0" dirty="0">
                          <a:latin typeface="Arial" panose="020B0604020202020204" pitchFamily="34" charset="0"/>
                          <a:cs typeface="Arial" panose="020B0604020202020204" pitchFamily="34" charset="0"/>
                        </a:rPr>
                        <a:t>Witney </a:t>
                      </a:r>
                      <a:r>
                        <a:rPr lang="en-GB" sz="900" b="0" dirty="0" err="1">
                          <a:latin typeface="Arial" panose="020B0604020202020204" pitchFamily="34" charset="0"/>
                          <a:cs typeface="Arial" panose="020B0604020202020204" pitchFamily="34" charset="0"/>
                        </a:rPr>
                        <a:t>Wenrisc</a:t>
                      </a:r>
                      <a:r>
                        <a:rPr lang="en-GB" sz="900" b="0" dirty="0">
                          <a:latin typeface="Arial" panose="020B0604020202020204" pitchFamily="34" charset="0"/>
                          <a:cs typeface="Arial" panose="020B0604020202020204" pitchFamily="34" charset="0"/>
                        </a:rPr>
                        <a:t> EMU Basket of Care</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10</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18</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-44%</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No for the last 3 months admission numbers for EMU BoC to Witney </a:t>
                      </a:r>
                      <a:r>
                        <a:rPr lang="en-GB" sz="900" b="0" kern="1200" dirty="0" err="1">
                          <a:solidFill>
                            <a:srgbClr val="7030A0"/>
                          </a:solidFill>
                          <a:latin typeface="Arial" panose="020B0604020202020204" pitchFamily="34" charset="0"/>
                          <a:ea typeface="+mn-ea"/>
                          <a:cs typeface="Arial" panose="020B0604020202020204" pitchFamily="34" charset="0"/>
                        </a:rPr>
                        <a:t>Wenrisc</a:t>
                      </a:r>
                      <a:r>
                        <a:rPr lang="en-GB" sz="900" b="0" kern="1200" dirty="0">
                          <a:solidFill>
                            <a:srgbClr val="7030A0"/>
                          </a:solidFill>
                          <a:latin typeface="Arial" panose="020B0604020202020204" pitchFamily="34" charset="0"/>
                          <a:ea typeface="+mn-ea"/>
                          <a:cs typeface="Arial" panose="020B0604020202020204" pitchFamily="34" charset="0"/>
                        </a:rPr>
                        <a:t> have been above the UCL.</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p>
                  </a:txBody>
                  <a:tcPr marL="68580" marR="68580" marT="34290" marB="34290"/>
                </a:tc>
                <a:extLst>
                  <a:ext uri="{0D108BD9-81ED-4DB2-BD59-A6C34878D82A}">
                    <a16:rowId xmlns:a16="http://schemas.microsoft.com/office/drawing/2014/main" val="3174729372"/>
                  </a:ext>
                </a:extLst>
              </a:tr>
            </a:tbl>
          </a:graphicData>
        </a:graphic>
      </p:graphicFrame>
      <p:pic>
        <p:nvPicPr>
          <p:cNvPr id="8" name="Picture 7">
            <a:extLst>
              <a:ext uri="{FF2B5EF4-FFF2-40B4-BE49-F238E27FC236}">
                <a16:creationId xmlns:a16="http://schemas.microsoft.com/office/drawing/2014/main" id="{BB597648-AA2A-495A-8A74-A0116E4DCBFC}"/>
              </a:ext>
            </a:extLst>
          </p:cNvPr>
          <p:cNvPicPr>
            <a:picLocks noChangeAspect="1"/>
          </p:cNvPicPr>
          <p:nvPr/>
        </p:nvPicPr>
        <p:blipFill>
          <a:blip r:embed="rId3"/>
          <a:stretch>
            <a:fillRect/>
          </a:stretch>
        </p:blipFill>
        <p:spPr>
          <a:xfrm>
            <a:off x="1967642" y="1161923"/>
            <a:ext cx="1083945" cy="621444"/>
          </a:xfrm>
          <a:prstGeom prst="rect">
            <a:avLst/>
          </a:prstGeom>
          <a:ln>
            <a:solidFill>
              <a:schemeClr val="tx2"/>
            </a:solidFill>
          </a:ln>
        </p:spPr>
      </p:pic>
      <p:pic>
        <p:nvPicPr>
          <p:cNvPr id="13" name="Picture 4" descr="Image result for Icon For Concern. Size: 95 x 96. Source: icon-library.com">
            <a:extLst>
              <a:ext uri="{FF2B5EF4-FFF2-40B4-BE49-F238E27FC236}">
                <a16:creationId xmlns:a16="http://schemas.microsoft.com/office/drawing/2014/main" id="{E3A9DFDF-58FF-4059-AFDA-ECA3AC50C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240" y="1298974"/>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24E1DBB-3ABD-4E65-ADB5-7E40BA84C8AB}"/>
              </a:ext>
            </a:extLst>
          </p:cNvPr>
          <p:cNvPicPr>
            <a:picLocks noChangeAspect="1"/>
          </p:cNvPicPr>
          <p:nvPr/>
        </p:nvPicPr>
        <p:blipFill>
          <a:blip r:embed="rId5"/>
          <a:stretch>
            <a:fillRect/>
          </a:stretch>
        </p:blipFill>
        <p:spPr>
          <a:xfrm>
            <a:off x="1967642" y="2334784"/>
            <a:ext cx="1083945" cy="727729"/>
          </a:xfrm>
          <a:prstGeom prst="rect">
            <a:avLst/>
          </a:prstGeom>
          <a:ln>
            <a:solidFill>
              <a:schemeClr val="tx2"/>
            </a:solidFill>
          </a:ln>
        </p:spPr>
      </p:pic>
      <p:pic>
        <p:nvPicPr>
          <p:cNvPr id="16" name="Picture 4" descr="Image result for Icon For Concern. Size: 95 x 96. Source: icon-library.com">
            <a:extLst>
              <a:ext uri="{FF2B5EF4-FFF2-40B4-BE49-F238E27FC236}">
                <a16:creationId xmlns:a16="http://schemas.microsoft.com/office/drawing/2014/main" id="{0BDD78AD-6C91-438C-AD08-F07758453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0240" y="2258019"/>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E1256A0-4EB1-4BF9-8516-CCF68F363AAE}"/>
              </a:ext>
            </a:extLst>
          </p:cNvPr>
          <p:cNvPicPr>
            <a:picLocks noChangeAspect="1"/>
          </p:cNvPicPr>
          <p:nvPr/>
        </p:nvPicPr>
        <p:blipFill>
          <a:blip r:embed="rId6"/>
          <a:stretch>
            <a:fillRect/>
          </a:stretch>
        </p:blipFill>
        <p:spPr>
          <a:xfrm>
            <a:off x="1967642" y="3416684"/>
            <a:ext cx="1056577" cy="661952"/>
          </a:xfrm>
          <a:prstGeom prst="rect">
            <a:avLst/>
          </a:prstGeom>
          <a:ln>
            <a:solidFill>
              <a:schemeClr val="tx2"/>
            </a:solidFill>
          </a:ln>
        </p:spPr>
      </p:pic>
      <p:pic>
        <p:nvPicPr>
          <p:cNvPr id="15" name="Picture 4" descr="Image result for Icon For Concern. Size: 95 x 96. Source: icon-library.com">
            <a:extLst>
              <a:ext uri="{FF2B5EF4-FFF2-40B4-BE49-F238E27FC236}">
                <a16:creationId xmlns:a16="http://schemas.microsoft.com/office/drawing/2014/main" id="{8F0BD731-8F19-430D-A130-C7CEA77381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493" y="3410461"/>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15F045C-B1A1-4AF4-B723-204D5C7DD3FE}"/>
              </a:ext>
            </a:extLst>
          </p:cNvPr>
          <p:cNvPicPr>
            <a:picLocks noChangeAspect="1"/>
          </p:cNvPicPr>
          <p:nvPr/>
        </p:nvPicPr>
        <p:blipFill>
          <a:blip r:embed="rId7"/>
          <a:stretch>
            <a:fillRect/>
          </a:stretch>
        </p:blipFill>
        <p:spPr>
          <a:xfrm>
            <a:off x="1967642" y="4730231"/>
            <a:ext cx="1056576" cy="688806"/>
          </a:xfrm>
          <a:prstGeom prst="rect">
            <a:avLst/>
          </a:prstGeom>
          <a:ln>
            <a:solidFill>
              <a:schemeClr val="tx2"/>
            </a:solidFill>
          </a:ln>
        </p:spPr>
      </p:pic>
      <p:pic>
        <p:nvPicPr>
          <p:cNvPr id="20" name="Picture 4" descr="Image result for Icon For Concern. Size: 95 x 96. Source: icon-library.com">
            <a:extLst>
              <a:ext uri="{FF2B5EF4-FFF2-40B4-BE49-F238E27FC236}">
                <a16:creationId xmlns:a16="http://schemas.microsoft.com/office/drawing/2014/main" id="{9DF217BA-0D0C-4DCD-B066-CE8874BAB7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493" y="4854319"/>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26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6097" y="15987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Community Services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254833368"/>
              </p:ext>
            </p:extLst>
          </p:nvPr>
        </p:nvGraphicFramePr>
        <p:xfrm>
          <a:off x="266098" y="568237"/>
          <a:ext cx="8620432" cy="4739640"/>
        </p:xfrm>
        <a:graphic>
          <a:graphicData uri="http://schemas.openxmlformats.org/drawingml/2006/table">
            <a:tbl>
              <a:tblPr firstRow="1" bandRow="1">
                <a:tableStyleId>{7DF18680-E054-41AD-8BC1-D1AEF772440D}</a:tableStyleId>
              </a:tblPr>
              <a:tblGrid>
                <a:gridCol w="800702">
                  <a:extLst>
                    <a:ext uri="{9D8B030D-6E8A-4147-A177-3AD203B41FA5}">
                      <a16:colId xmlns:a16="http://schemas.microsoft.com/office/drawing/2014/main" val="978586781"/>
                    </a:ext>
                  </a:extLst>
                </a:gridCol>
                <a:gridCol w="873995">
                  <a:extLst>
                    <a:ext uri="{9D8B030D-6E8A-4147-A177-3AD203B41FA5}">
                      <a16:colId xmlns:a16="http://schemas.microsoft.com/office/drawing/2014/main" val="1254374751"/>
                    </a:ext>
                  </a:extLst>
                </a:gridCol>
                <a:gridCol w="1186135">
                  <a:extLst>
                    <a:ext uri="{9D8B030D-6E8A-4147-A177-3AD203B41FA5}">
                      <a16:colId xmlns:a16="http://schemas.microsoft.com/office/drawing/2014/main" val="1797118576"/>
                    </a:ext>
                  </a:extLst>
                </a:gridCol>
                <a:gridCol w="533010">
                  <a:extLst>
                    <a:ext uri="{9D8B030D-6E8A-4147-A177-3AD203B41FA5}">
                      <a16:colId xmlns:a16="http://schemas.microsoft.com/office/drawing/2014/main" val="3413024127"/>
                    </a:ext>
                  </a:extLst>
                </a:gridCol>
                <a:gridCol w="583588">
                  <a:extLst>
                    <a:ext uri="{9D8B030D-6E8A-4147-A177-3AD203B41FA5}">
                      <a16:colId xmlns:a16="http://schemas.microsoft.com/office/drawing/2014/main" val="2276990854"/>
                    </a:ext>
                  </a:extLst>
                </a:gridCol>
                <a:gridCol w="559293">
                  <a:extLst>
                    <a:ext uri="{9D8B030D-6E8A-4147-A177-3AD203B41FA5}">
                      <a16:colId xmlns:a16="http://schemas.microsoft.com/office/drawing/2014/main" val="369448054"/>
                    </a:ext>
                  </a:extLst>
                </a:gridCol>
                <a:gridCol w="568171">
                  <a:extLst>
                    <a:ext uri="{9D8B030D-6E8A-4147-A177-3AD203B41FA5}">
                      <a16:colId xmlns:a16="http://schemas.microsoft.com/office/drawing/2014/main" val="3242774040"/>
                    </a:ext>
                  </a:extLst>
                </a:gridCol>
                <a:gridCol w="3515538">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823671">
                <a:tc>
                  <a:txBody>
                    <a:bodyPr/>
                    <a:lstStyle/>
                    <a:p>
                      <a:r>
                        <a:rPr lang="en-GB" sz="900" b="0">
                          <a:latin typeface="Arial" panose="020B0604020202020204" pitchFamily="34" charset="0"/>
                          <a:cs typeface="Arial" panose="020B0604020202020204" pitchFamily="34" charset="0"/>
                        </a:rPr>
                        <a:t>Community Services</a:t>
                      </a:r>
                      <a:br>
                        <a:rPr lang="en-GB" sz="900" b="0">
                          <a:latin typeface="Arial" panose="020B0604020202020204" pitchFamily="34" charset="0"/>
                          <a:cs typeface="Arial" panose="020B0604020202020204" pitchFamily="34" charset="0"/>
                        </a:rPr>
                      </a:br>
                      <a:r>
                        <a:rPr lang="en-GB" sz="900" b="0">
                          <a:latin typeface="Arial" panose="020B0604020202020204" pitchFamily="34" charset="0"/>
                          <a:cs typeface="Arial" panose="020B0604020202020204" pitchFamily="34" charset="0"/>
                        </a:rPr>
                        <a:t>Care Home Support Service</a:t>
                      </a:r>
                    </a:p>
                  </a:txBody>
                  <a:tcPr marL="68580" marR="68580" marT="34290" marB="34290"/>
                </a:tc>
                <a:tc>
                  <a:txBody>
                    <a:bodyPr/>
                    <a:lstStyle/>
                    <a:p>
                      <a:r>
                        <a:rPr lang="en-GB" sz="900" b="0" dirty="0">
                          <a:latin typeface="Arial" panose="020B0604020202020204" pitchFamily="34" charset="0"/>
                          <a:cs typeface="Arial" panose="020B0604020202020204" pitchFamily="34" charset="0"/>
                        </a:rPr>
                        <a:t>Appointments: Care Home Support Service</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972</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a:latin typeface="Arial" panose="020B0604020202020204" pitchFamily="34" charset="0"/>
                          <a:cs typeface="Arial" panose="020B0604020202020204" pitchFamily="34" charset="0"/>
                        </a:rPr>
                        <a:t>114</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+753%</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No appointment numbers for the last 11 months have been above average and some months above the UCL.</a:t>
                      </a:r>
                      <a:r>
                        <a:rPr lang="en-GB" sz="900" b="0" kern="1200" dirty="0">
                          <a:solidFill>
                            <a:srgbClr val="7030A0"/>
                          </a:solidFill>
                          <a:latin typeface="Arial" panose="020B0604020202020204" pitchFamily="34" charset="0"/>
                          <a:ea typeface="+mn-ea"/>
                          <a:cs typeface="Arial" panose="020B0604020202020204" pitchFamily="34" charset="0"/>
                        </a:rPr>
                        <a:t> </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Yes, during COVID there was limited access to Care Homes. The service is now returning to business as usual.   Additionally since Sept 2020 the service has been more accurately capturing all activity volumes  </a:t>
                      </a:r>
                    </a:p>
                    <a:p>
                      <a:pPr algn="l"/>
                      <a:r>
                        <a:rPr lang="en-GB" sz="900" b="0" kern="1200" dirty="0">
                          <a:solidFill>
                            <a:srgbClr val="7030A0"/>
                          </a:solidFill>
                          <a:latin typeface="Arial" panose="020B0604020202020204" pitchFamily="34" charset="0"/>
                          <a:ea typeface="+mn-ea"/>
                          <a:cs typeface="Arial" panose="020B0604020202020204" pitchFamily="34" charset="0"/>
                        </a:rPr>
                        <a:t>Is it a problem? </a:t>
                      </a:r>
                      <a:r>
                        <a:rPr lang="en-GB" sz="900" b="0" i="0" u="none" strike="noStrike" kern="1200" noProof="0" dirty="0">
                          <a:solidFill>
                            <a:schemeClr val="tx1"/>
                          </a:solidFill>
                          <a:latin typeface="Arial"/>
                        </a:rPr>
                        <a:t>Yes, the staffing levels have not increased in line with this increased demand.</a:t>
                      </a:r>
                      <a:endParaRPr lang="en-GB" sz="900" b="0" i="0" u="none" strike="noStrike" kern="1200" noProof="0" dirty="0"/>
                    </a:p>
                    <a:p>
                      <a:pPr algn="l"/>
                      <a:r>
                        <a:rPr lang="en-GB" sz="900" b="0" kern="1200" dirty="0">
                          <a:solidFill>
                            <a:srgbClr val="7030A0"/>
                          </a:solidFill>
                          <a:latin typeface="Arial"/>
                          <a:ea typeface="+mn-ea"/>
                          <a:cs typeface="Arial"/>
                        </a:rPr>
                        <a:t>Is any action required? </a:t>
                      </a:r>
                      <a:r>
                        <a:rPr lang="en-GB" sz="900" b="0" i="0" u="none" strike="noStrike" kern="1200" dirty="0">
                          <a:solidFill>
                            <a:schemeClr val="tx1"/>
                          </a:solidFill>
                          <a:latin typeface="Arial"/>
                          <a:ea typeface="+mn-ea"/>
                          <a:cs typeface="+mn-cs"/>
                        </a:rPr>
                        <a:t>Yes, the service is  seeking to develop a business case to reflect this increased demand.</a:t>
                      </a:r>
                    </a:p>
                  </a:txBody>
                  <a:tcPr marL="68580" marR="68580" marT="34290" marB="34290"/>
                </a:tc>
                <a:extLst>
                  <a:ext uri="{0D108BD9-81ED-4DB2-BD59-A6C34878D82A}">
                    <a16:rowId xmlns:a16="http://schemas.microsoft.com/office/drawing/2014/main" val="2876869430"/>
                  </a:ext>
                </a:extLst>
              </a:tr>
              <a:tr h="823671">
                <a:tc>
                  <a:txBody>
                    <a:bodyPr/>
                    <a:lstStyle/>
                    <a:p>
                      <a:r>
                        <a:rPr lang="en-GB" sz="900" b="0" dirty="0">
                          <a:latin typeface="Arial" panose="020B0604020202020204" pitchFamily="34" charset="0"/>
                          <a:cs typeface="Arial" panose="020B0604020202020204" pitchFamily="34" charset="0"/>
                        </a:rPr>
                        <a:t>Community Services</a:t>
                      </a:r>
                      <a:br>
                        <a:rPr lang="en-GB" sz="900" b="0" dirty="0">
                          <a:latin typeface="Arial" panose="020B0604020202020204" pitchFamily="34" charset="0"/>
                          <a:cs typeface="Arial" panose="020B0604020202020204" pitchFamily="34" charset="0"/>
                        </a:rPr>
                      </a:br>
                      <a:r>
                        <a:rPr lang="en-GB" sz="900" b="0" dirty="0">
                          <a:latin typeface="Arial" panose="020B0604020202020204" pitchFamily="34" charset="0"/>
                          <a:cs typeface="Arial" panose="020B0604020202020204" pitchFamily="34" charset="0"/>
                        </a:rPr>
                        <a:t>Respiratory Service</a:t>
                      </a:r>
                    </a:p>
                  </a:txBody>
                  <a:tcPr marL="68580" marR="68580" marT="34290" marB="34290"/>
                </a:tc>
                <a:tc>
                  <a:txBody>
                    <a:bodyPr/>
                    <a:lstStyle/>
                    <a:p>
                      <a:r>
                        <a:rPr lang="en-GB" sz="900" b="0" dirty="0">
                          <a:latin typeface="Arial" panose="020B0604020202020204" pitchFamily="34" charset="0"/>
                          <a:cs typeface="Arial" panose="020B0604020202020204" pitchFamily="34" charset="0"/>
                        </a:rPr>
                        <a:t>Appointments: Respiratory</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1815</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1532</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+18%</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No appointment numbers for the last 14 months have been above average </a:t>
                      </a:r>
                      <a:endParaRPr lang="en-GB" sz="900" b="0" kern="1200" dirty="0">
                        <a:solidFill>
                          <a:srgbClr val="7030A0"/>
                        </a:solidFill>
                        <a:latin typeface="Arial" panose="020B0604020202020204" pitchFamily="34" charset="0"/>
                        <a:ea typeface="+mn-ea"/>
                        <a:cs typeface="Arial" panose="020B0604020202020204" pitchFamily="34" charset="0"/>
                      </a:endParaRP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Yes, there has been an increase in service delivery in response to Covid.  </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a problem? </a:t>
                      </a:r>
                      <a:r>
                        <a:rPr lang="en-GB" sz="900" b="0" kern="1200" dirty="0">
                          <a:solidFill>
                            <a:schemeClr val="tx1"/>
                          </a:solidFill>
                          <a:latin typeface="Arial" panose="020B0604020202020204" pitchFamily="34" charset="0"/>
                          <a:ea typeface="+mn-ea"/>
                          <a:cs typeface="Arial" panose="020B0604020202020204" pitchFamily="34" charset="0"/>
                        </a:rPr>
                        <a:t> None identified at this time</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Any action required? </a:t>
                      </a:r>
                      <a:r>
                        <a:rPr lang="en-GB" sz="900" b="0" kern="1200" dirty="0">
                          <a:solidFill>
                            <a:schemeClr val="tx1"/>
                          </a:solidFill>
                          <a:latin typeface="Arial" panose="020B0604020202020204" pitchFamily="34" charset="0"/>
                          <a:ea typeface="+mn-ea"/>
                          <a:cs typeface="Arial" panose="020B0604020202020204" pitchFamily="34" charset="0"/>
                        </a:rPr>
                        <a:t> Ongoing monitoring</a:t>
                      </a:r>
                    </a:p>
                  </a:txBody>
                  <a:tcPr marL="68580" marR="68580" marT="34290" marB="34290"/>
                </a:tc>
                <a:extLst>
                  <a:ext uri="{0D108BD9-81ED-4DB2-BD59-A6C34878D82A}">
                    <a16:rowId xmlns:a16="http://schemas.microsoft.com/office/drawing/2014/main" val="3718254423"/>
                  </a:ext>
                </a:extLst>
              </a:tr>
              <a:tr h="823671">
                <a:tc>
                  <a:txBody>
                    <a:bodyPr/>
                    <a:lstStyle/>
                    <a:p>
                      <a:r>
                        <a:rPr lang="en-GB" sz="900" b="0" dirty="0">
                          <a:latin typeface="Arial" panose="020B0604020202020204" pitchFamily="34" charset="0"/>
                          <a:cs typeface="Arial" panose="020B0604020202020204" pitchFamily="34" charset="0"/>
                        </a:rPr>
                        <a:t>Community Services</a:t>
                      </a:r>
                      <a:br>
                        <a:rPr lang="en-GB" sz="900" b="0" dirty="0">
                          <a:latin typeface="Arial" panose="020B0604020202020204" pitchFamily="34" charset="0"/>
                          <a:cs typeface="Arial" panose="020B0604020202020204" pitchFamily="34" charset="0"/>
                        </a:rPr>
                      </a:br>
                      <a:r>
                        <a:rPr lang="en-GB" sz="900" b="0" dirty="0">
                          <a:latin typeface="Arial" panose="020B0604020202020204" pitchFamily="34" charset="0"/>
                          <a:cs typeface="Arial" panose="020B0604020202020204" pitchFamily="34" charset="0"/>
                        </a:rPr>
                        <a:t>Diabetes Service</a:t>
                      </a:r>
                    </a:p>
                  </a:txBody>
                  <a:tcPr marL="68580" marR="68580" marT="34290" marB="34290"/>
                </a:tc>
                <a:tc>
                  <a:txBody>
                    <a:bodyPr/>
                    <a:lstStyle/>
                    <a:p>
                      <a:r>
                        <a:rPr lang="en-GB" sz="900" b="0" dirty="0">
                          <a:latin typeface="Arial" panose="020B0604020202020204" pitchFamily="34" charset="0"/>
                          <a:cs typeface="Arial" panose="020B0604020202020204" pitchFamily="34" charset="0"/>
                        </a:rPr>
                        <a:t>Appointments: Diabetes</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466</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582</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-20%</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No appointment numbers for the last 11 months have been below average </a:t>
                      </a:r>
                      <a:endParaRPr lang="en-GB" sz="900" b="0" kern="1200" dirty="0">
                        <a:solidFill>
                          <a:srgbClr val="7030A0"/>
                        </a:solidFill>
                        <a:latin typeface="Arial" panose="020B0604020202020204" pitchFamily="34" charset="0"/>
                        <a:ea typeface="+mn-ea"/>
                        <a:cs typeface="Arial" panose="020B0604020202020204" pitchFamily="34" charset="0"/>
                      </a:endParaRP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Yes, during covid the service carried additional caseload to support other services.  This caseload is now being scaled back with each case being risk assessed and activity will now returned to expected norms.  Additionally the education services offered by the service has not yet returned to pre-pandemic levels and currently issues with DNAs with average of 50/60%, in line with national average.</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a problem? </a:t>
                      </a:r>
                      <a:r>
                        <a:rPr lang="en-GB" sz="900" b="0" kern="1200" dirty="0">
                          <a:solidFill>
                            <a:schemeClr val="tx1"/>
                          </a:solidFill>
                          <a:latin typeface="Arial" panose="020B0604020202020204" pitchFamily="34" charset="0"/>
                          <a:ea typeface="+mn-ea"/>
                          <a:cs typeface="Arial" panose="020B0604020202020204" pitchFamily="34" charset="0"/>
                        </a:rPr>
                        <a:t> None identified at this time</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Any action required? </a:t>
                      </a:r>
                      <a:r>
                        <a:rPr lang="en-GB" sz="900" b="0" kern="1200" dirty="0">
                          <a:solidFill>
                            <a:schemeClr val="tx1"/>
                          </a:solidFill>
                          <a:latin typeface="Arial" panose="020B0604020202020204" pitchFamily="34" charset="0"/>
                          <a:ea typeface="+mn-ea"/>
                          <a:cs typeface="Arial" panose="020B0604020202020204" pitchFamily="34" charset="0"/>
                        </a:rPr>
                        <a:t> Ongoing monitoring</a:t>
                      </a:r>
                    </a:p>
                    <a:p>
                      <a:pPr marL="0" algn="l" defTabSz="914400" rtl="0" eaLnBrk="1" latinLnBrk="0" hangingPunct="1"/>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4069628875"/>
                  </a:ext>
                </a:extLst>
              </a:tr>
            </a:tbl>
          </a:graphicData>
        </a:graphic>
      </p:graphicFrame>
      <p:pic>
        <p:nvPicPr>
          <p:cNvPr id="19" name="Picture 2" descr="Image result for icon for no action needed">
            <a:extLst>
              <a:ext uri="{FF2B5EF4-FFF2-40B4-BE49-F238E27FC236}">
                <a16:creationId xmlns:a16="http://schemas.microsoft.com/office/drawing/2014/main" id="{28745F1A-6CBC-43E3-8977-AC33CEB9E9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9514" y="1658539"/>
            <a:ext cx="440630" cy="49023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C7CDC8E-AA87-419D-968C-A89EA4223E16}"/>
              </a:ext>
            </a:extLst>
          </p:cNvPr>
          <p:cNvPicPr>
            <a:picLocks noChangeAspect="1"/>
          </p:cNvPicPr>
          <p:nvPr/>
        </p:nvPicPr>
        <p:blipFill>
          <a:blip r:embed="rId4"/>
          <a:stretch>
            <a:fillRect/>
          </a:stretch>
        </p:blipFill>
        <p:spPr>
          <a:xfrm>
            <a:off x="2004153" y="2832312"/>
            <a:ext cx="1056577" cy="661952"/>
          </a:xfrm>
          <a:prstGeom prst="rect">
            <a:avLst/>
          </a:prstGeom>
          <a:ln>
            <a:solidFill>
              <a:schemeClr val="tx2"/>
            </a:solidFill>
          </a:ln>
        </p:spPr>
      </p:pic>
      <p:pic>
        <p:nvPicPr>
          <p:cNvPr id="20" name="Picture 19">
            <a:extLst>
              <a:ext uri="{FF2B5EF4-FFF2-40B4-BE49-F238E27FC236}">
                <a16:creationId xmlns:a16="http://schemas.microsoft.com/office/drawing/2014/main" id="{70FC39CF-3434-45C6-ADDF-3CBD8C7AD14B}"/>
              </a:ext>
            </a:extLst>
          </p:cNvPr>
          <p:cNvPicPr>
            <a:picLocks noChangeAspect="1"/>
          </p:cNvPicPr>
          <p:nvPr/>
        </p:nvPicPr>
        <p:blipFill>
          <a:blip r:embed="rId5"/>
          <a:stretch>
            <a:fillRect/>
          </a:stretch>
        </p:blipFill>
        <p:spPr>
          <a:xfrm>
            <a:off x="2004154" y="1477991"/>
            <a:ext cx="1056577" cy="719196"/>
          </a:xfrm>
          <a:prstGeom prst="rect">
            <a:avLst/>
          </a:prstGeom>
          <a:ln>
            <a:solidFill>
              <a:schemeClr val="tx2"/>
            </a:solidFill>
          </a:ln>
        </p:spPr>
      </p:pic>
      <p:pic>
        <p:nvPicPr>
          <p:cNvPr id="22" name="Picture 21">
            <a:extLst>
              <a:ext uri="{FF2B5EF4-FFF2-40B4-BE49-F238E27FC236}">
                <a16:creationId xmlns:a16="http://schemas.microsoft.com/office/drawing/2014/main" id="{35E51C32-717A-4706-ABF9-364B8D1ACFD6}"/>
              </a:ext>
            </a:extLst>
          </p:cNvPr>
          <p:cNvPicPr>
            <a:picLocks noChangeAspect="1"/>
          </p:cNvPicPr>
          <p:nvPr/>
        </p:nvPicPr>
        <p:blipFill>
          <a:blip r:embed="rId6"/>
          <a:stretch>
            <a:fillRect/>
          </a:stretch>
        </p:blipFill>
        <p:spPr>
          <a:xfrm>
            <a:off x="2004154" y="4042623"/>
            <a:ext cx="1056576" cy="661953"/>
          </a:xfrm>
          <a:prstGeom prst="rect">
            <a:avLst/>
          </a:prstGeom>
          <a:ln>
            <a:solidFill>
              <a:schemeClr val="tx2"/>
            </a:solidFill>
          </a:ln>
        </p:spPr>
      </p:pic>
      <p:pic>
        <p:nvPicPr>
          <p:cNvPr id="24" name="Picture 4" descr="Image result for Icon For Concern. Size: 95 x 96. Source: icon-library.com">
            <a:extLst>
              <a:ext uri="{FF2B5EF4-FFF2-40B4-BE49-F238E27FC236}">
                <a16:creationId xmlns:a16="http://schemas.microsoft.com/office/drawing/2014/main" id="{2F2B9588-1B13-411D-A1BF-309810F9EE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9514" y="2923521"/>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5" name="Picture 4" descr="Image result for Icon For Concern. Size: 95 x 96. Source: icon-library.com">
            <a:extLst>
              <a:ext uri="{FF2B5EF4-FFF2-40B4-BE49-F238E27FC236}">
                <a16:creationId xmlns:a16="http://schemas.microsoft.com/office/drawing/2014/main" id="{46426F76-4BF2-45A8-AFF7-090200E2A2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9514" y="4022359"/>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275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6097" y="15987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Bucks MH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3920553781"/>
              </p:ext>
            </p:extLst>
          </p:nvPr>
        </p:nvGraphicFramePr>
        <p:xfrm>
          <a:off x="266098" y="568237"/>
          <a:ext cx="8780248" cy="5288280"/>
        </p:xfrm>
        <a:graphic>
          <a:graphicData uri="http://schemas.openxmlformats.org/drawingml/2006/table">
            <a:tbl>
              <a:tblPr firstRow="1" bandRow="1">
                <a:tableStyleId>{7DF18680-E054-41AD-8BC1-D1AEF772440D}</a:tableStyleId>
              </a:tblPr>
              <a:tblGrid>
                <a:gridCol w="808322">
                  <a:extLst>
                    <a:ext uri="{9D8B030D-6E8A-4147-A177-3AD203B41FA5}">
                      <a16:colId xmlns:a16="http://schemas.microsoft.com/office/drawing/2014/main" val="978586781"/>
                    </a:ext>
                  </a:extLst>
                </a:gridCol>
                <a:gridCol w="899160">
                  <a:extLst>
                    <a:ext uri="{9D8B030D-6E8A-4147-A177-3AD203B41FA5}">
                      <a16:colId xmlns:a16="http://schemas.microsoft.com/office/drawing/2014/main" val="1254374751"/>
                    </a:ext>
                  </a:extLst>
                </a:gridCol>
                <a:gridCol w="1153350">
                  <a:extLst>
                    <a:ext uri="{9D8B030D-6E8A-4147-A177-3AD203B41FA5}">
                      <a16:colId xmlns:a16="http://schemas.microsoft.com/office/drawing/2014/main" val="1797118576"/>
                    </a:ext>
                  </a:extLst>
                </a:gridCol>
                <a:gridCol w="441893">
                  <a:extLst>
                    <a:ext uri="{9D8B030D-6E8A-4147-A177-3AD203B41FA5}">
                      <a16:colId xmlns:a16="http://schemas.microsoft.com/office/drawing/2014/main" val="3413024127"/>
                    </a:ext>
                  </a:extLst>
                </a:gridCol>
                <a:gridCol w="577049">
                  <a:extLst>
                    <a:ext uri="{9D8B030D-6E8A-4147-A177-3AD203B41FA5}">
                      <a16:colId xmlns:a16="http://schemas.microsoft.com/office/drawing/2014/main" val="2276990854"/>
                    </a:ext>
                  </a:extLst>
                </a:gridCol>
                <a:gridCol w="506027">
                  <a:extLst>
                    <a:ext uri="{9D8B030D-6E8A-4147-A177-3AD203B41FA5}">
                      <a16:colId xmlns:a16="http://schemas.microsoft.com/office/drawing/2014/main" val="369448054"/>
                    </a:ext>
                  </a:extLst>
                </a:gridCol>
                <a:gridCol w="506027">
                  <a:extLst>
                    <a:ext uri="{9D8B030D-6E8A-4147-A177-3AD203B41FA5}">
                      <a16:colId xmlns:a16="http://schemas.microsoft.com/office/drawing/2014/main" val="3242774040"/>
                    </a:ext>
                  </a:extLst>
                </a:gridCol>
                <a:gridCol w="3888420">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75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r>
                        <a:rPr lang="en-GB" sz="900" b="0" dirty="0">
                          <a:latin typeface="Arial" panose="020B0604020202020204" pitchFamily="34" charset="0"/>
                          <a:cs typeface="Arial" panose="020B0604020202020204" pitchFamily="34" charset="0"/>
                        </a:rPr>
                        <a:t>Bucks Adult Community</a:t>
                      </a:r>
                    </a:p>
                    <a:p>
                      <a:r>
                        <a:rPr lang="en-GB" sz="900" b="0" dirty="0">
                          <a:latin typeface="Arial" panose="020B0604020202020204" pitchFamily="34" charset="0"/>
                          <a:cs typeface="Arial" panose="020B0604020202020204" pitchFamily="34" charset="0"/>
                        </a:rPr>
                        <a:t>ADHD &amp; Autism Service</a:t>
                      </a:r>
                    </a:p>
                  </a:txBody>
                  <a:tcPr marL="68580" marR="68580" marT="34290" marB="34290"/>
                </a:tc>
                <a:tc>
                  <a:txBody>
                    <a:bodyPr/>
                    <a:lstStyle/>
                    <a:p>
                      <a:r>
                        <a:rPr lang="en-GB" sz="900" b="0" dirty="0">
                          <a:latin typeface="Arial" panose="020B0604020202020204" pitchFamily="34" charset="0"/>
                          <a:cs typeface="Arial" panose="020B0604020202020204" pitchFamily="34" charset="0"/>
                        </a:rPr>
                        <a:t>Referrals:</a:t>
                      </a:r>
                    </a:p>
                    <a:p>
                      <a:r>
                        <a:rPr lang="en-GB" sz="900" b="0" dirty="0">
                          <a:latin typeface="Arial" panose="020B0604020202020204" pitchFamily="34" charset="0"/>
                          <a:cs typeface="Arial" panose="020B0604020202020204" pitchFamily="34" charset="0"/>
                        </a:rPr>
                        <a:t>Autism &amp; ADHD teams combined</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panose="020B0604020202020204" pitchFamily="34" charset="0"/>
                          <a:cs typeface="Arial" panose="020B0604020202020204" pitchFamily="34" charset="0"/>
                        </a:rPr>
                        <a:t>103</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a:latin typeface="Arial" panose="020B0604020202020204" pitchFamily="34" charset="0"/>
                          <a:cs typeface="Arial" panose="020B0604020202020204" pitchFamily="34" charset="0"/>
                        </a:rPr>
                        <a:t>43</a:t>
                      </a:r>
                    </a:p>
                  </a:txBody>
                  <a:tcPr marL="68580" marR="68580" marT="34290" marB="34290" anchor="ctr"/>
                </a:tc>
                <a:tc>
                  <a:txBody>
                    <a:bodyPr/>
                    <a:lstStyle/>
                    <a:p>
                      <a:pPr algn="ctr"/>
                      <a:r>
                        <a:rPr lang="en-GB" sz="850" b="1" dirty="0">
                          <a:latin typeface="Arial" panose="020B0604020202020204" pitchFamily="34" charset="0"/>
                          <a:cs typeface="Arial" panose="020B0604020202020204" pitchFamily="34" charset="0"/>
                        </a:rPr>
                        <a:t>+188%</a:t>
                      </a:r>
                    </a:p>
                  </a:txBody>
                  <a:tcPr marL="68580" marR="68580" marT="34290" marB="34290" anchor="ctr">
                    <a:solidFill>
                      <a:schemeClr val="accent5">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No referrals for the last 8 months have been above average, this relates to routine referrals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Yes for ADHD as there is a national increase in demand of ADHD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It is a problem? </a:t>
                      </a:r>
                      <a:r>
                        <a:rPr lang="en-GB" sz="900" b="0" kern="1200" dirty="0">
                          <a:solidFill>
                            <a:schemeClr val="tx1"/>
                          </a:solidFill>
                          <a:latin typeface="Arial" panose="020B0604020202020204" pitchFamily="34" charset="0"/>
                          <a:ea typeface="+mn-ea"/>
                          <a:cs typeface="Arial" panose="020B0604020202020204" pitchFamily="34" charset="0"/>
                        </a:rPr>
                        <a:t> Yes, there are currently several hundred people on both ASD and ADHD waiting lists.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Any action required? </a:t>
                      </a:r>
                      <a:r>
                        <a:rPr lang="en-GB" sz="900" b="0" kern="1200" dirty="0">
                          <a:solidFill>
                            <a:schemeClr val="tx1"/>
                          </a:solidFill>
                          <a:latin typeface="Arial" panose="020B0604020202020204" pitchFamily="34" charset="0"/>
                          <a:ea typeface="+mn-ea"/>
                          <a:cs typeface="Arial" panose="020B0604020202020204" pitchFamily="34" charset="0"/>
                        </a:rPr>
                        <a:t> Yes, papers being drafted to increase permanent and temporary staffing.</a:t>
                      </a:r>
                    </a:p>
                  </a:txBody>
                  <a:tcPr marL="68580" marR="68580" marT="34290" marB="34290"/>
                </a:tc>
                <a:extLst>
                  <a:ext uri="{0D108BD9-81ED-4DB2-BD59-A6C34878D82A}">
                    <a16:rowId xmlns:a16="http://schemas.microsoft.com/office/drawing/2014/main" val="2576837191"/>
                  </a:ext>
                </a:extLst>
              </a:tr>
              <a:tr h="799036">
                <a:tc>
                  <a:txBody>
                    <a:bodyPr/>
                    <a:lstStyle/>
                    <a:p>
                      <a:r>
                        <a:rPr lang="en-GB" sz="900" b="0" dirty="0">
                          <a:latin typeface="Arial" panose="020B0604020202020204" pitchFamily="34" charset="0"/>
                          <a:cs typeface="Arial" panose="020B0604020202020204" pitchFamily="34" charset="0"/>
                        </a:rPr>
                        <a:t>Bucks Adult Community</a:t>
                      </a:r>
                    </a:p>
                    <a:p>
                      <a:r>
                        <a:rPr lang="en-GB" sz="900" b="0" dirty="0">
                          <a:latin typeface="Arial" panose="020B0604020202020204" pitchFamily="34" charset="0"/>
                          <a:cs typeface="Arial" panose="020B0604020202020204" pitchFamily="34" charset="0"/>
                        </a:rPr>
                        <a:t>Perinatal Team</a:t>
                      </a:r>
                    </a:p>
                  </a:txBody>
                  <a:tcPr marL="68580" marR="68580" marT="34290" marB="34290"/>
                </a:tc>
                <a:tc>
                  <a:txBody>
                    <a:bodyPr/>
                    <a:lstStyle/>
                    <a:p>
                      <a:r>
                        <a:rPr lang="en-GB" sz="900" b="0" dirty="0">
                          <a:latin typeface="Arial" panose="020B0604020202020204" pitchFamily="34" charset="0"/>
                          <a:cs typeface="Arial" panose="020B0604020202020204" pitchFamily="34" charset="0"/>
                        </a:rPr>
                        <a:t>Referrals:</a:t>
                      </a:r>
                    </a:p>
                    <a:p>
                      <a:r>
                        <a:rPr lang="en-GB" sz="900" b="0" dirty="0">
                          <a:latin typeface="Arial" panose="020B0604020202020204" pitchFamily="34" charset="0"/>
                          <a:cs typeface="Arial" panose="020B0604020202020204" pitchFamily="34" charset="0"/>
                        </a:rPr>
                        <a:t>Perinatal Team</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panose="020B0604020202020204" pitchFamily="34" charset="0"/>
                          <a:cs typeface="Arial" panose="020B0604020202020204" pitchFamily="34" charset="0"/>
                        </a:rPr>
                        <a:t>28</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20</a:t>
                      </a:r>
                    </a:p>
                  </a:txBody>
                  <a:tcPr marL="68580" marR="68580" marT="34290" marB="34290" anchor="ctr"/>
                </a:tc>
                <a:tc>
                  <a:txBody>
                    <a:bodyPr/>
                    <a:lstStyle/>
                    <a:p>
                      <a:pPr algn="ctr"/>
                      <a:r>
                        <a:rPr lang="en-GB" sz="850" b="1" dirty="0">
                          <a:latin typeface="Arial" panose="020B0604020202020204" pitchFamily="34" charset="0"/>
                          <a:cs typeface="Arial" panose="020B0604020202020204" pitchFamily="34" charset="0"/>
                        </a:rPr>
                        <a:t>+40%</a:t>
                      </a:r>
                    </a:p>
                  </a:txBody>
                  <a:tcPr marL="68580" marR="68580" marT="34290" marB="34290" anchor="ctr">
                    <a:solidFill>
                      <a:schemeClr val="accent5">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No referrals for the last 9 months have been above average.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Yes, In line with LTP ambition there is an expectation to increase numbers of women seen and </a:t>
                      </a:r>
                      <a:r>
                        <a:rPr lang="en-GB" sz="900" dirty="0">
                          <a:effectLst/>
                          <a:latin typeface="Arial" panose="020B0604020202020204" pitchFamily="34" charset="0"/>
                          <a:ea typeface="Calibri" panose="020F0502020204030204" pitchFamily="34" charset="0"/>
                          <a:cs typeface="Arial" panose="020B0604020202020204" pitchFamily="34" charset="0"/>
                        </a:rPr>
                        <a:t>Services are now at a point whereby demand is outstripping capacity. As well as the challenge of increasing demand, expectations around the scope and breadth of patient groups and interventions on offer have also increased.</a:t>
                      </a:r>
                      <a:endParaRPr lang="en-GB" sz="900" b="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It is a problem? Yes.  </a:t>
                      </a:r>
                      <a:r>
                        <a:rPr lang="en-GB" sz="900" dirty="0">
                          <a:effectLst/>
                          <a:latin typeface="Arial" panose="020B0604020202020204" pitchFamily="34" charset="0"/>
                          <a:ea typeface="Calibri" panose="020F0502020204030204" pitchFamily="34" charset="0"/>
                          <a:cs typeface="Arial" panose="020B0604020202020204" pitchFamily="34" charset="0"/>
                        </a:rPr>
                        <a:t>Not expanding services at this rate not only limits BOB’s ability to meet access requirements to treat and care for more women and partners but is also having an adverse impact on existing service delivery and workforce. Staff sickness has increased in recent months</a:t>
                      </a:r>
                      <a:endParaRPr lang="en-GB" sz="900" b="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Any action required? </a:t>
                      </a:r>
                      <a:r>
                        <a:rPr lang="en-GB" sz="900" b="0" kern="1200" dirty="0">
                          <a:solidFill>
                            <a:schemeClr val="tx1"/>
                          </a:solidFill>
                          <a:latin typeface="Arial" panose="020B0604020202020204" pitchFamily="34" charset="0"/>
                          <a:ea typeface="+mn-ea"/>
                          <a:cs typeface="Arial" panose="020B0604020202020204" pitchFamily="34" charset="0"/>
                        </a:rPr>
                        <a:t>Ongoing monitoring, support service and workforce  expansion in line with LTP.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2876869430"/>
                  </a:ext>
                </a:extLst>
              </a:tr>
              <a:tr h="823671">
                <a:tc>
                  <a:txBody>
                    <a:bodyPr/>
                    <a:lstStyle/>
                    <a:p>
                      <a:r>
                        <a:rPr lang="en-GB" sz="900" b="0">
                          <a:latin typeface="Arial" panose="020B0604020202020204" pitchFamily="34" charset="0"/>
                          <a:cs typeface="Arial" panose="020B0604020202020204" pitchFamily="34" charset="0"/>
                        </a:rPr>
                        <a:t>Bucks</a:t>
                      </a:r>
                    </a:p>
                    <a:p>
                      <a:r>
                        <a:rPr lang="en-GB" sz="900" b="0">
                          <a:latin typeface="Arial" panose="020B0604020202020204" pitchFamily="34" charset="0"/>
                          <a:cs typeface="Arial" panose="020B0604020202020204" pitchFamily="34" charset="0"/>
                        </a:rPr>
                        <a:t>Community </a:t>
                      </a:r>
                    </a:p>
                    <a:p>
                      <a:r>
                        <a:rPr lang="en-GB" sz="900" b="0">
                          <a:latin typeface="Arial" panose="020B0604020202020204" pitchFamily="34" charset="0"/>
                          <a:cs typeface="Arial" panose="020B0604020202020204" pitchFamily="34" charset="0"/>
                        </a:rPr>
                        <a:t>Memory Assessment Service</a:t>
                      </a:r>
                    </a:p>
                  </a:txBody>
                  <a:tcPr marL="68580" marR="68580" marT="34290" marB="34290"/>
                </a:tc>
                <a:tc>
                  <a:txBody>
                    <a:bodyPr/>
                    <a:lstStyle/>
                    <a:p>
                      <a:r>
                        <a:rPr lang="en-GB" sz="900" b="0">
                          <a:latin typeface="Arial" panose="020B0604020202020204" pitchFamily="34" charset="0"/>
                          <a:cs typeface="Arial" panose="020B0604020202020204" pitchFamily="34" charset="0"/>
                        </a:rPr>
                        <a:t>Referrals:</a:t>
                      </a:r>
                    </a:p>
                    <a:p>
                      <a:r>
                        <a:rPr lang="en-GB" sz="900" b="0">
                          <a:latin typeface="Arial" panose="020B0604020202020204" pitchFamily="34" charset="0"/>
                          <a:cs typeface="Arial" panose="020B0604020202020204" pitchFamily="34" charset="0"/>
                        </a:rPr>
                        <a:t>Memory Assessment Services</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panose="020B0604020202020204" pitchFamily="34" charset="0"/>
                          <a:cs typeface="Arial" panose="020B0604020202020204" pitchFamily="34" charset="0"/>
                        </a:rPr>
                        <a:t>170</a:t>
                      </a:r>
                    </a:p>
                  </a:txBody>
                  <a:tcPr marL="68580" marR="68580" marT="34290" marB="34290" anchor="ctr"/>
                </a:tc>
                <a:tc>
                  <a:txBody>
                    <a:bodyPr/>
                    <a:lstStyle/>
                    <a:p>
                      <a:pPr algn="ctr"/>
                      <a:endParaRPr lang="en-GB" sz="900" b="1">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a:latin typeface="Arial" panose="020B0604020202020204" pitchFamily="34" charset="0"/>
                          <a:cs typeface="Arial" panose="020B0604020202020204" pitchFamily="34" charset="0"/>
                        </a:rPr>
                        <a:t>143</a:t>
                      </a:r>
                    </a:p>
                  </a:txBody>
                  <a:tcPr marL="68580" marR="68580" marT="34290" marB="34290" anchor="ctr"/>
                </a:tc>
                <a:tc>
                  <a:txBody>
                    <a:bodyPr/>
                    <a:lstStyle/>
                    <a:p>
                      <a:pPr algn="ctr"/>
                      <a:r>
                        <a:rPr lang="en-GB" sz="850" b="1" dirty="0">
                          <a:latin typeface="Arial" panose="020B0604020202020204" pitchFamily="34" charset="0"/>
                          <a:cs typeface="Arial" panose="020B0604020202020204" pitchFamily="34" charset="0"/>
                        </a:rPr>
                        <a:t>+19%</a:t>
                      </a:r>
                    </a:p>
                  </a:txBody>
                  <a:tcPr marL="68580" marR="68580" marT="34290" marB="34290" anchor="ctr">
                    <a:solidFill>
                      <a:schemeClr val="accent5">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No referrals for the last 9 months have been above average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Yes, the service experienced significant reduction in referrals during the first wave of Covid, impacting on historical trends. Added staffing pressures have resulted in reduced availability if appointments.</a:t>
                      </a:r>
                      <a:br>
                        <a:rPr lang="en-GB" sz="900" b="0" kern="1200" dirty="0">
                          <a:solidFill>
                            <a:schemeClr val="tx1"/>
                          </a:solidFill>
                          <a:latin typeface="Arial" panose="020B0604020202020204" pitchFamily="34" charset="0"/>
                          <a:ea typeface="+mn-ea"/>
                          <a:cs typeface="Arial" panose="020B0604020202020204" pitchFamily="34" charset="0"/>
                        </a:rPr>
                      </a:br>
                      <a:r>
                        <a:rPr lang="en-GB" sz="900" b="0" kern="1200" dirty="0">
                          <a:solidFill>
                            <a:srgbClr val="7030A0"/>
                          </a:solidFill>
                          <a:latin typeface="Arial" panose="020B0604020202020204" pitchFamily="34" charset="0"/>
                          <a:ea typeface="+mn-ea"/>
                          <a:cs typeface="Arial" panose="020B0604020202020204" pitchFamily="34" charset="0"/>
                        </a:rPr>
                        <a:t>It is a problem? </a:t>
                      </a:r>
                      <a:r>
                        <a:rPr lang="en-GB" sz="900" b="0" kern="1200" dirty="0">
                          <a:solidFill>
                            <a:schemeClr val="tx1"/>
                          </a:solidFill>
                          <a:latin typeface="Arial" panose="020B0604020202020204" pitchFamily="34" charset="0"/>
                          <a:ea typeface="+mn-ea"/>
                          <a:cs typeface="Arial" panose="020B0604020202020204" pitchFamily="34" charset="0"/>
                        </a:rPr>
                        <a:t>No concerns to raised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Any action required? </a:t>
                      </a:r>
                      <a:r>
                        <a:rPr lang="en-GB" sz="900" b="0" kern="1200" dirty="0">
                          <a:solidFill>
                            <a:schemeClr val="tx1"/>
                          </a:solidFill>
                          <a:latin typeface="Arial" panose="020B0604020202020204" pitchFamily="34" charset="0"/>
                          <a:ea typeface="+mn-ea"/>
                          <a:cs typeface="Arial" panose="020B0604020202020204" pitchFamily="34" charset="0"/>
                        </a:rPr>
                        <a:t>Ongoing monitoring and continued recruitment efforts</a:t>
                      </a:r>
                    </a:p>
                  </a:txBody>
                  <a:tcPr marL="68580" marR="68580" marT="34290" marB="34290"/>
                </a:tc>
                <a:extLst>
                  <a:ext uri="{0D108BD9-81ED-4DB2-BD59-A6C34878D82A}">
                    <a16:rowId xmlns:a16="http://schemas.microsoft.com/office/drawing/2014/main" val="920097230"/>
                  </a:ext>
                </a:extLst>
              </a:tr>
            </a:tbl>
          </a:graphicData>
        </a:graphic>
      </p:graphicFrame>
      <p:pic>
        <p:nvPicPr>
          <p:cNvPr id="7" name="Picture 6">
            <a:extLst>
              <a:ext uri="{FF2B5EF4-FFF2-40B4-BE49-F238E27FC236}">
                <a16:creationId xmlns:a16="http://schemas.microsoft.com/office/drawing/2014/main" id="{37611400-B4B3-4661-B98D-09E17B069C55}"/>
              </a:ext>
            </a:extLst>
          </p:cNvPr>
          <p:cNvPicPr>
            <a:picLocks noChangeAspect="1"/>
          </p:cNvPicPr>
          <p:nvPr/>
        </p:nvPicPr>
        <p:blipFill>
          <a:blip r:embed="rId3"/>
          <a:stretch>
            <a:fillRect/>
          </a:stretch>
        </p:blipFill>
        <p:spPr>
          <a:xfrm>
            <a:off x="2011680" y="1194806"/>
            <a:ext cx="1066800" cy="931364"/>
          </a:xfrm>
          <a:prstGeom prst="rect">
            <a:avLst/>
          </a:prstGeom>
          <a:ln>
            <a:solidFill>
              <a:schemeClr val="tx2"/>
            </a:solidFill>
          </a:ln>
        </p:spPr>
      </p:pic>
      <p:pic>
        <p:nvPicPr>
          <p:cNvPr id="16" name="Picture 2" descr="Image result for icon for no action needed">
            <a:extLst>
              <a:ext uri="{FF2B5EF4-FFF2-40B4-BE49-F238E27FC236}">
                <a16:creationId xmlns:a16="http://schemas.microsoft.com/office/drawing/2014/main" id="{C8DA2135-1BEA-4A65-8330-0C6CB1E684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5742" y="1440173"/>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157D64C-7B64-474D-9B8E-413B600B058D}"/>
              </a:ext>
            </a:extLst>
          </p:cNvPr>
          <p:cNvPicPr>
            <a:picLocks noChangeAspect="1"/>
          </p:cNvPicPr>
          <p:nvPr/>
        </p:nvPicPr>
        <p:blipFill>
          <a:blip r:embed="rId5"/>
          <a:stretch>
            <a:fillRect/>
          </a:stretch>
        </p:blipFill>
        <p:spPr>
          <a:xfrm>
            <a:off x="2011681" y="2345436"/>
            <a:ext cx="1066800" cy="684276"/>
          </a:xfrm>
          <a:prstGeom prst="rect">
            <a:avLst/>
          </a:prstGeom>
          <a:ln>
            <a:solidFill>
              <a:schemeClr val="tx2"/>
            </a:solidFill>
          </a:ln>
        </p:spPr>
      </p:pic>
      <p:pic>
        <p:nvPicPr>
          <p:cNvPr id="17" name="Picture 4" descr="Image result for Icon For Concern. Size: 95 x 96. Source: icon-library.com">
            <a:extLst>
              <a:ext uri="{FF2B5EF4-FFF2-40B4-BE49-F238E27FC236}">
                <a16:creationId xmlns:a16="http://schemas.microsoft.com/office/drawing/2014/main" id="{CA60CBD2-A499-4336-8BC3-D862EA37B7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7495" y="2432703"/>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8" name="Picture 2" descr="Image result for icon for no action needed">
            <a:extLst>
              <a:ext uri="{FF2B5EF4-FFF2-40B4-BE49-F238E27FC236}">
                <a16:creationId xmlns:a16="http://schemas.microsoft.com/office/drawing/2014/main" id="{42288C85-F9BF-4C2E-A4E8-508E2267EE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481" y="4812011"/>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B9F349F-5279-45B5-AE2B-5285F459E992}"/>
              </a:ext>
            </a:extLst>
          </p:cNvPr>
          <p:cNvPicPr>
            <a:picLocks noChangeAspect="1"/>
          </p:cNvPicPr>
          <p:nvPr/>
        </p:nvPicPr>
        <p:blipFill>
          <a:blip r:embed="rId7"/>
          <a:stretch>
            <a:fillRect/>
          </a:stretch>
        </p:blipFill>
        <p:spPr>
          <a:xfrm>
            <a:off x="2011680" y="4731831"/>
            <a:ext cx="1066800" cy="666750"/>
          </a:xfrm>
          <a:prstGeom prst="rect">
            <a:avLst/>
          </a:prstGeom>
          <a:ln>
            <a:solidFill>
              <a:schemeClr val="tx2"/>
            </a:solidFill>
          </a:ln>
        </p:spPr>
      </p:pic>
    </p:spTree>
    <p:extLst>
      <p:ext uri="{BB962C8B-B14F-4D97-AF65-F5344CB8AC3E}">
        <p14:creationId xmlns:p14="http://schemas.microsoft.com/office/powerpoint/2010/main" val="3480175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6097" y="15987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Bucks MH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3654660364"/>
              </p:ext>
            </p:extLst>
          </p:nvPr>
        </p:nvGraphicFramePr>
        <p:xfrm>
          <a:off x="266098" y="568237"/>
          <a:ext cx="8780248" cy="4328160"/>
        </p:xfrm>
        <a:graphic>
          <a:graphicData uri="http://schemas.openxmlformats.org/drawingml/2006/table">
            <a:tbl>
              <a:tblPr firstRow="1" bandRow="1">
                <a:tableStyleId>{7DF18680-E054-41AD-8BC1-D1AEF772440D}</a:tableStyleId>
              </a:tblPr>
              <a:tblGrid>
                <a:gridCol w="808322">
                  <a:extLst>
                    <a:ext uri="{9D8B030D-6E8A-4147-A177-3AD203B41FA5}">
                      <a16:colId xmlns:a16="http://schemas.microsoft.com/office/drawing/2014/main" val="978586781"/>
                    </a:ext>
                  </a:extLst>
                </a:gridCol>
                <a:gridCol w="899160">
                  <a:extLst>
                    <a:ext uri="{9D8B030D-6E8A-4147-A177-3AD203B41FA5}">
                      <a16:colId xmlns:a16="http://schemas.microsoft.com/office/drawing/2014/main" val="1254374751"/>
                    </a:ext>
                  </a:extLst>
                </a:gridCol>
                <a:gridCol w="1153350">
                  <a:extLst>
                    <a:ext uri="{9D8B030D-6E8A-4147-A177-3AD203B41FA5}">
                      <a16:colId xmlns:a16="http://schemas.microsoft.com/office/drawing/2014/main" val="1797118576"/>
                    </a:ext>
                  </a:extLst>
                </a:gridCol>
                <a:gridCol w="441893">
                  <a:extLst>
                    <a:ext uri="{9D8B030D-6E8A-4147-A177-3AD203B41FA5}">
                      <a16:colId xmlns:a16="http://schemas.microsoft.com/office/drawing/2014/main" val="3413024127"/>
                    </a:ext>
                  </a:extLst>
                </a:gridCol>
                <a:gridCol w="577049">
                  <a:extLst>
                    <a:ext uri="{9D8B030D-6E8A-4147-A177-3AD203B41FA5}">
                      <a16:colId xmlns:a16="http://schemas.microsoft.com/office/drawing/2014/main" val="2276990854"/>
                    </a:ext>
                  </a:extLst>
                </a:gridCol>
                <a:gridCol w="506027">
                  <a:extLst>
                    <a:ext uri="{9D8B030D-6E8A-4147-A177-3AD203B41FA5}">
                      <a16:colId xmlns:a16="http://schemas.microsoft.com/office/drawing/2014/main" val="369448054"/>
                    </a:ext>
                  </a:extLst>
                </a:gridCol>
                <a:gridCol w="506027">
                  <a:extLst>
                    <a:ext uri="{9D8B030D-6E8A-4147-A177-3AD203B41FA5}">
                      <a16:colId xmlns:a16="http://schemas.microsoft.com/office/drawing/2014/main" val="3242774040"/>
                    </a:ext>
                  </a:extLst>
                </a:gridCol>
                <a:gridCol w="3888420">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75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823671">
                <a:tc>
                  <a:txBody>
                    <a:bodyPr/>
                    <a:lstStyle/>
                    <a:p>
                      <a:r>
                        <a:rPr lang="en-GB" sz="900" b="0" dirty="0">
                          <a:latin typeface="Arial" panose="020B0604020202020204" pitchFamily="34" charset="0"/>
                          <a:cs typeface="Arial" panose="020B0604020202020204" pitchFamily="34" charset="0"/>
                        </a:rPr>
                        <a:t>Bucks Adult Community</a:t>
                      </a:r>
                    </a:p>
                    <a:p>
                      <a:r>
                        <a:rPr lang="en-GB" sz="900" b="0" dirty="0">
                          <a:latin typeface="Arial" panose="020B0604020202020204" pitchFamily="34" charset="0"/>
                          <a:cs typeface="Arial" panose="020B0604020202020204" pitchFamily="34" charset="0"/>
                        </a:rPr>
                        <a:t>ADHD Service</a:t>
                      </a:r>
                    </a:p>
                  </a:txBody>
                  <a:tcPr marL="68580" marR="68580" marT="34290" marB="34290"/>
                </a:tc>
                <a:tc>
                  <a:txBody>
                    <a:bodyPr/>
                    <a:lstStyle/>
                    <a:p>
                      <a:r>
                        <a:rPr lang="en-GB" sz="900" b="0" dirty="0">
                          <a:latin typeface="Arial" panose="020B0604020202020204" pitchFamily="34" charset="0"/>
                          <a:cs typeface="Arial" panose="020B0604020202020204" pitchFamily="34" charset="0"/>
                        </a:rPr>
                        <a:t>Appointments:</a:t>
                      </a:r>
                    </a:p>
                    <a:p>
                      <a:r>
                        <a:rPr lang="en-GB" sz="900" b="0" dirty="0">
                          <a:latin typeface="Arial" panose="020B0604020202020204" pitchFamily="34" charset="0"/>
                          <a:cs typeface="Arial" panose="020B0604020202020204" pitchFamily="34" charset="0"/>
                        </a:rPr>
                        <a:t>ADHD Service</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panose="020B0604020202020204" pitchFamily="34" charset="0"/>
                          <a:cs typeface="Arial" panose="020B0604020202020204" pitchFamily="34" charset="0"/>
                        </a:rPr>
                        <a:t>83</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32</a:t>
                      </a:r>
                    </a:p>
                  </a:txBody>
                  <a:tcPr marL="68580" marR="68580" marT="34290" marB="34290" anchor="ctr"/>
                </a:tc>
                <a:tc>
                  <a:txBody>
                    <a:bodyPr/>
                    <a:lstStyle/>
                    <a:p>
                      <a:pPr algn="ctr"/>
                      <a:r>
                        <a:rPr lang="en-GB" sz="850" b="1" dirty="0">
                          <a:latin typeface="Arial" panose="020B0604020202020204" pitchFamily="34" charset="0"/>
                          <a:cs typeface="Arial" panose="020B0604020202020204" pitchFamily="34" charset="0"/>
                        </a:rPr>
                        <a:t>+159%</a:t>
                      </a:r>
                    </a:p>
                  </a:txBody>
                  <a:tcPr marL="68580" marR="68580" marT="34290" marB="34290" anchor="ctr">
                    <a:solidFill>
                      <a:schemeClr val="accent5">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No appointments for the last 2 months have been above the UCL.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Yes, activity is higher than in the previous years due to the ASD/ADHD waiting list initiative.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It is a problem? </a:t>
                      </a:r>
                      <a:r>
                        <a:rPr lang="en-GB" sz="900" b="0" kern="1200" dirty="0">
                          <a:solidFill>
                            <a:schemeClr val="tx1"/>
                          </a:solidFill>
                          <a:latin typeface="Arial" panose="020B0604020202020204" pitchFamily="34" charset="0"/>
                          <a:ea typeface="+mn-ea"/>
                          <a:cs typeface="Arial" panose="020B0604020202020204" pitchFamily="34" charset="0"/>
                        </a:rPr>
                        <a:t>  Yes Referrals to the service are much higher than the commissioned resource which leads to a large number of patients with long waits.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Any action required? </a:t>
                      </a:r>
                      <a:r>
                        <a:rPr lang="en-GB" sz="900" b="0" kern="1200" dirty="0">
                          <a:solidFill>
                            <a:schemeClr val="tx1"/>
                          </a:solidFill>
                          <a:latin typeface="Arial" panose="020B0604020202020204" pitchFamily="34" charset="0"/>
                          <a:ea typeface="+mn-ea"/>
                          <a:cs typeface="Arial" panose="020B0604020202020204" pitchFamily="34" charset="0"/>
                        </a:rPr>
                        <a:t> Ongoing monitoring</a:t>
                      </a:r>
                    </a:p>
                  </a:txBody>
                  <a:tcPr marL="68580" marR="68580" marT="34290" marB="34290"/>
                </a:tc>
                <a:extLst>
                  <a:ext uri="{0D108BD9-81ED-4DB2-BD59-A6C34878D82A}">
                    <a16:rowId xmlns:a16="http://schemas.microsoft.com/office/drawing/2014/main" val="483018436"/>
                  </a:ext>
                </a:extLst>
              </a:tr>
              <a:tr h="823671">
                <a:tc>
                  <a:txBody>
                    <a:bodyPr/>
                    <a:lstStyle/>
                    <a:p>
                      <a:r>
                        <a:rPr lang="en-GB" sz="900" b="0" dirty="0">
                          <a:latin typeface="Arial" panose="020B0604020202020204" pitchFamily="34" charset="0"/>
                          <a:cs typeface="Arial" panose="020B0604020202020204" pitchFamily="34" charset="0"/>
                        </a:rPr>
                        <a:t>Bucks Adult Community</a:t>
                      </a:r>
                    </a:p>
                    <a:p>
                      <a:r>
                        <a:rPr lang="en-GB" sz="900" b="0" dirty="0">
                          <a:latin typeface="Arial" panose="020B0604020202020204" pitchFamily="34" charset="0"/>
                          <a:cs typeface="Arial" panose="020B0604020202020204" pitchFamily="34" charset="0"/>
                        </a:rPr>
                        <a:t>Perinatal pre-conception team</a:t>
                      </a:r>
                    </a:p>
                  </a:txBody>
                  <a:tcPr marL="68580" marR="68580" marT="34290" marB="34290"/>
                </a:tc>
                <a:tc>
                  <a:txBody>
                    <a:bodyPr/>
                    <a:lstStyle/>
                    <a:p>
                      <a:r>
                        <a:rPr lang="en-GB" sz="900" b="0" dirty="0">
                          <a:latin typeface="Arial" panose="020B0604020202020204" pitchFamily="34" charset="0"/>
                          <a:cs typeface="Arial" panose="020B0604020202020204" pitchFamily="34" charset="0"/>
                        </a:rPr>
                        <a:t>Appointments:</a:t>
                      </a:r>
                    </a:p>
                    <a:p>
                      <a:r>
                        <a:rPr lang="en-GB" sz="900" b="0" dirty="0">
                          <a:latin typeface="Arial" panose="020B0604020202020204" pitchFamily="34" charset="0"/>
                          <a:cs typeface="Arial" panose="020B0604020202020204" pitchFamily="34" charset="0"/>
                        </a:rPr>
                        <a:t>Perinatal pre-conception team</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panose="020B0604020202020204" pitchFamily="34" charset="0"/>
                          <a:cs typeface="Arial" panose="020B0604020202020204" pitchFamily="34" charset="0"/>
                        </a:rPr>
                        <a:t>1</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32</a:t>
                      </a:r>
                    </a:p>
                  </a:txBody>
                  <a:tcPr marL="68580" marR="68580" marT="34290" marB="34290" anchor="ctr"/>
                </a:tc>
                <a:tc>
                  <a:txBody>
                    <a:bodyPr/>
                    <a:lstStyle/>
                    <a:p>
                      <a:pPr algn="ctr"/>
                      <a:r>
                        <a:rPr lang="en-GB" sz="850" b="1" dirty="0">
                          <a:latin typeface="Arial" panose="020B0604020202020204" pitchFamily="34" charset="0"/>
                          <a:cs typeface="Arial" panose="020B0604020202020204" pitchFamily="34" charset="0"/>
                        </a:rPr>
                        <a:t>-97%</a:t>
                      </a:r>
                    </a:p>
                  </a:txBody>
                  <a:tcPr marL="68580" marR="68580" marT="34290" marB="34290" anchor="ctr">
                    <a:solidFill>
                      <a:schemeClr val="accent4">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No appointments for the last 7 months have been below average.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Historically appointments although the pandemic has further impacted on the demand.  Situation is expected to improve as social distancing restrictions are being relaxed</a:t>
                      </a:r>
                      <a:r>
                        <a:rPr lang="en-GB" sz="900" b="0" kern="1200" dirty="0">
                          <a:solidFill>
                            <a:srgbClr val="7030A0"/>
                          </a:solidFill>
                          <a:latin typeface="Arial" panose="020B0604020202020204" pitchFamily="34" charset="0"/>
                          <a:ea typeface="+mn-ea"/>
                          <a:cs typeface="Arial" panose="020B0604020202020204" pitchFamily="34" charset="0"/>
                        </a:rPr>
                        <a:t>.</a:t>
                      </a:r>
                      <a:endParaRPr lang="en-GB" sz="900" b="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It is a problem? </a:t>
                      </a:r>
                      <a:r>
                        <a:rPr lang="en-GB" sz="900" b="0" kern="1200" dirty="0">
                          <a:solidFill>
                            <a:schemeClr val="tx1"/>
                          </a:solidFill>
                          <a:latin typeface="Arial" panose="020B0604020202020204" pitchFamily="34" charset="0"/>
                          <a:ea typeface="+mn-ea"/>
                          <a:cs typeface="Arial" panose="020B0604020202020204" pitchFamily="34" charset="0"/>
                        </a:rPr>
                        <a:t>  No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Any action required? </a:t>
                      </a:r>
                      <a:r>
                        <a:rPr lang="en-GB" sz="900" b="0" kern="1200" dirty="0">
                          <a:solidFill>
                            <a:schemeClr val="tx1"/>
                          </a:solidFill>
                          <a:latin typeface="Arial" panose="020B0604020202020204" pitchFamily="34" charset="0"/>
                          <a:ea typeface="+mn-ea"/>
                          <a:cs typeface="Arial" panose="020B0604020202020204" pitchFamily="34" charset="0"/>
                        </a:rPr>
                        <a:t> No Ongoing </a:t>
                      </a:r>
                      <a:r>
                        <a:rPr lang="en-GB" sz="900" b="0" kern="1200" dirty="0" err="1">
                          <a:solidFill>
                            <a:schemeClr val="tx1"/>
                          </a:solidFill>
                          <a:latin typeface="Arial" panose="020B0604020202020204" pitchFamily="34" charset="0"/>
                          <a:ea typeface="+mn-ea"/>
                          <a:cs typeface="Arial" panose="020B0604020202020204" pitchFamily="34" charset="0"/>
                        </a:rPr>
                        <a:t>montioring</a:t>
                      </a:r>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2872498760"/>
                  </a:ext>
                </a:extLst>
              </a:tr>
              <a:tr h="823671">
                <a:tc>
                  <a:txBody>
                    <a:bodyPr/>
                    <a:lstStyle/>
                    <a:p>
                      <a:r>
                        <a:rPr lang="en-GB" sz="900" b="0" dirty="0">
                          <a:latin typeface="Arial" panose="020B0604020202020204" pitchFamily="34" charset="0"/>
                          <a:cs typeface="Arial" panose="020B0604020202020204" pitchFamily="34" charset="0"/>
                        </a:rPr>
                        <a:t>Bucks Adult Street Triage</a:t>
                      </a:r>
                    </a:p>
                  </a:txBody>
                  <a:tcPr marL="68580" marR="68580" marT="34290" marB="34290" anchor="ctr"/>
                </a:tc>
                <a:tc>
                  <a:txBody>
                    <a:bodyPr/>
                    <a:lstStyle/>
                    <a:p>
                      <a:r>
                        <a:rPr lang="en-GB" sz="900" b="0" dirty="0">
                          <a:latin typeface="Arial" panose="020B0604020202020204" pitchFamily="34" charset="0"/>
                          <a:cs typeface="Arial" panose="020B0604020202020204" pitchFamily="34" charset="0"/>
                        </a:rPr>
                        <a:t>Appointments: Street Triage team</a:t>
                      </a:r>
                    </a:p>
                  </a:txBody>
                  <a:tcPr marL="68580" marR="68580" marT="34290" marB="34290" anchor="ct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13</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104</a:t>
                      </a:r>
                    </a:p>
                  </a:txBody>
                  <a:tcPr marL="68580" marR="68580" marT="34290" marB="34290" anchor="ctr"/>
                </a:tc>
                <a:tc>
                  <a:txBody>
                    <a:bodyPr/>
                    <a:lstStyle/>
                    <a:p>
                      <a:pPr algn="ctr"/>
                      <a:r>
                        <a:rPr lang="en-GB" sz="850" b="1" dirty="0">
                          <a:latin typeface="Arial" panose="020B0604020202020204" pitchFamily="34" charset="0"/>
                          <a:cs typeface="Arial" panose="020B0604020202020204" pitchFamily="34" charset="0"/>
                        </a:rPr>
                        <a:t>-88%</a:t>
                      </a:r>
                    </a:p>
                  </a:txBody>
                  <a:tcPr marL="68580" marR="68580" marT="34290" marB="34290" anchor="ctr">
                    <a:solidFill>
                      <a:schemeClr val="accent4">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No appointments for the last 8 months have been below average.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Yes, there have been challenges for the team due to the Covid restrictions that have meant clinicians have been unable to with the  same proximity to officers as they did previously.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It is a problem? </a:t>
                      </a:r>
                      <a:r>
                        <a:rPr lang="en-GB" sz="900" b="0" kern="1200" dirty="0">
                          <a:solidFill>
                            <a:schemeClr val="tx1"/>
                          </a:solidFill>
                          <a:latin typeface="Arial" panose="020B0604020202020204" pitchFamily="34" charset="0"/>
                          <a:ea typeface="+mn-ea"/>
                          <a:cs typeface="Arial" panose="020B0604020202020204" pitchFamily="34" charset="0"/>
                        </a:rPr>
                        <a:t> No.   All calls are triaged by the clinicians and those service users who require an appointment, either face to face or telephone, will receive one.  Other referrals are managed through signposting and advice.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Any action required? </a:t>
                      </a:r>
                      <a:r>
                        <a:rPr lang="en-GB" sz="900" b="0" kern="1200" dirty="0">
                          <a:solidFill>
                            <a:schemeClr val="tx1"/>
                          </a:solidFill>
                          <a:latin typeface="Arial" panose="020B0604020202020204" pitchFamily="34" charset="0"/>
                          <a:ea typeface="+mn-ea"/>
                          <a:cs typeface="Arial" panose="020B0604020202020204" pitchFamily="34" charset="0"/>
                        </a:rPr>
                        <a:t> None, although the service will change with the advent of the new tri-triage model of care.</a:t>
                      </a:r>
                    </a:p>
                  </a:txBody>
                  <a:tcPr marL="68580" marR="68580" marT="34290" marB="34290" anchor="ctr"/>
                </a:tc>
                <a:extLst>
                  <a:ext uri="{0D108BD9-81ED-4DB2-BD59-A6C34878D82A}">
                    <a16:rowId xmlns:a16="http://schemas.microsoft.com/office/drawing/2014/main" val="3848333497"/>
                  </a:ext>
                </a:extLst>
              </a:tr>
            </a:tbl>
          </a:graphicData>
        </a:graphic>
      </p:graphicFrame>
      <p:pic>
        <p:nvPicPr>
          <p:cNvPr id="11" name="Picture 4" descr="Image result for Icon For Concern. Size: 95 x 96. Source: icon-library.com">
            <a:extLst>
              <a:ext uri="{FF2B5EF4-FFF2-40B4-BE49-F238E27FC236}">
                <a16:creationId xmlns:a16="http://schemas.microsoft.com/office/drawing/2014/main" id="{D28F9A12-327E-4459-8C12-0CF762D14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813" y="1429297"/>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DE83C90-0FA2-4556-B64A-0682DEC1716D}"/>
              </a:ext>
            </a:extLst>
          </p:cNvPr>
          <p:cNvPicPr>
            <a:picLocks noChangeAspect="1"/>
          </p:cNvPicPr>
          <p:nvPr/>
        </p:nvPicPr>
        <p:blipFill>
          <a:blip r:embed="rId4"/>
          <a:stretch>
            <a:fillRect/>
          </a:stretch>
        </p:blipFill>
        <p:spPr>
          <a:xfrm>
            <a:off x="2011680" y="1293537"/>
            <a:ext cx="1066800" cy="732619"/>
          </a:xfrm>
          <a:prstGeom prst="rect">
            <a:avLst/>
          </a:prstGeom>
          <a:ln>
            <a:solidFill>
              <a:schemeClr val="tx2"/>
            </a:solidFill>
          </a:ln>
        </p:spPr>
      </p:pic>
      <p:pic>
        <p:nvPicPr>
          <p:cNvPr id="13" name="Picture 12">
            <a:extLst>
              <a:ext uri="{FF2B5EF4-FFF2-40B4-BE49-F238E27FC236}">
                <a16:creationId xmlns:a16="http://schemas.microsoft.com/office/drawing/2014/main" id="{380467A3-7FD6-4536-B296-AFD2BC4C9087}"/>
              </a:ext>
            </a:extLst>
          </p:cNvPr>
          <p:cNvPicPr>
            <a:picLocks noChangeAspect="1"/>
          </p:cNvPicPr>
          <p:nvPr/>
        </p:nvPicPr>
        <p:blipFill>
          <a:blip r:embed="rId5"/>
          <a:stretch>
            <a:fillRect/>
          </a:stretch>
        </p:blipFill>
        <p:spPr>
          <a:xfrm>
            <a:off x="2011680" y="2367913"/>
            <a:ext cx="1074420" cy="677697"/>
          </a:xfrm>
          <a:prstGeom prst="rect">
            <a:avLst/>
          </a:prstGeom>
          <a:ln>
            <a:solidFill>
              <a:schemeClr val="tx2"/>
            </a:solidFill>
          </a:ln>
        </p:spPr>
      </p:pic>
      <p:pic>
        <p:nvPicPr>
          <p:cNvPr id="14" name="Picture 13">
            <a:extLst>
              <a:ext uri="{FF2B5EF4-FFF2-40B4-BE49-F238E27FC236}">
                <a16:creationId xmlns:a16="http://schemas.microsoft.com/office/drawing/2014/main" id="{506CD4F5-2547-443A-A11A-C9D8A6DDF3F6}"/>
              </a:ext>
            </a:extLst>
          </p:cNvPr>
          <p:cNvPicPr>
            <a:picLocks noChangeAspect="1"/>
          </p:cNvPicPr>
          <p:nvPr/>
        </p:nvPicPr>
        <p:blipFill>
          <a:blip r:embed="rId6"/>
          <a:stretch>
            <a:fillRect/>
          </a:stretch>
        </p:blipFill>
        <p:spPr>
          <a:xfrm>
            <a:off x="2011681" y="3798807"/>
            <a:ext cx="1074419" cy="677697"/>
          </a:xfrm>
          <a:prstGeom prst="rect">
            <a:avLst/>
          </a:prstGeom>
          <a:ln>
            <a:solidFill>
              <a:schemeClr val="tx2"/>
            </a:solidFill>
          </a:ln>
        </p:spPr>
      </p:pic>
      <p:pic>
        <p:nvPicPr>
          <p:cNvPr id="15" name="Picture 4" descr="Image result for Icon For Concern. Size: 95 x 96. Source: icon-library.com">
            <a:extLst>
              <a:ext uri="{FF2B5EF4-FFF2-40B4-BE49-F238E27FC236}">
                <a16:creationId xmlns:a16="http://schemas.microsoft.com/office/drawing/2014/main" id="{0B1676EF-5ED1-4CC3-BD9F-0E9C69F17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495" y="3920254"/>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 name="Picture 4" descr="Image result for Icon For Concern. Size: 95 x 96. Source: icon-library.com">
            <a:extLst>
              <a:ext uri="{FF2B5EF4-FFF2-40B4-BE49-F238E27FC236}">
                <a16:creationId xmlns:a16="http://schemas.microsoft.com/office/drawing/2014/main" id="{FCFC8CF4-728D-424D-9E24-2F9E20920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495" y="2497117"/>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8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6097" y="15987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Bucks MH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2943484091"/>
              </p:ext>
            </p:extLst>
          </p:nvPr>
        </p:nvGraphicFramePr>
        <p:xfrm>
          <a:off x="266098" y="568237"/>
          <a:ext cx="8780248" cy="3299460"/>
        </p:xfrm>
        <a:graphic>
          <a:graphicData uri="http://schemas.openxmlformats.org/drawingml/2006/table">
            <a:tbl>
              <a:tblPr firstRow="1" bandRow="1">
                <a:tableStyleId>{7DF18680-E054-41AD-8BC1-D1AEF772440D}</a:tableStyleId>
              </a:tblPr>
              <a:tblGrid>
                <a:gridCol w="808322">
                  <a:extLst>
                    <a:ext uri="{9D8B030D-6E8A-4147-A177-3AD203B41FA5}">
                      <a16:colId xmlns:a16="http://schemas.microsoft.com/office/drawing/2014/main" val="978586781"/>
                    </a:ext>
                  </a:extLst>
                </a:gridCol>
                <a:gridCol w="899160">
                  <a:extLst>
                    <a:ext uri="{9D8B030D-6E8A-4147-A177-3AD203B41FA5}">
                      <a16:colId xmlns:a16="http://schemas.microsoft.com/office/drawing/2014/main" val="1254374751"/>
                    </a:ext>
                  </a:extLst>
                </a:gridCol>
                <a:gridCol w="1153350">
                  <a:extLst>
                    <a:ext uri="{9D8B030D-6E8A-4147-A177-3AD203B41FA5}">
                      <a16:colId xmlns:a16="http://schemas.microsoft.com/office/drawing/2014/main" val="1797118576"/>
                    </a:ext>
                  </a:extLst>
                </a:gridCol>
                <a:gridCol w="441893">
                  <a:extLst>
                    <a:ext uri="{9D8B030D-6E8A-4147-A177-3AD203B41FA5}">
                      <a16:colId xmlns:a16="http://schemas.microsoft.com/office/drawing/2014/main" val="3413024127"/>
                    </a:ext>
                  </a:extLst>
                </a:gridCol>
                <a:gridCol w="577049">
                  <a:extLst>
                    <a:ext uri="{9D8B030D-6E8A-4147-A177-3AD203B41FA5}">
                      <a16:colId xmlns:a16="http://schemas.microsoft.com/office/drawing/2014/main" val="2276990854"/>
                    </a:ext>
                  </a:extLst>
                </a:gridCol>
                <a:gridCol w="506027">
                  <a:extLst>
                    <a:ext uri="{9D8B030D-6E8A-4147-A177-3AD203B41FA5}">
                      <a16:colId xmlns:a16="http://schemas.microsoft.com/office/drawing/2014/main" val="369448054"/>
                    </a:ext>
                  </a:extLst>
                </a:gridCol>
                <a:gridCol w="506027">
                  <a:extLst>
                    <a:ext uri="{9D8B030D-6E8A-4147-A177-3AD203B41FA5}">
                      <a16:colId xmlns:a16="http://schemas.microsoft.com/office/drawing/2014/main" val="3242774040"/>
                    </a:ext>
                  </a:extLst>
                </a:gridCol>
                <a:gridCol w="3888420">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75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823671">
                <a:tc>
                  <a:txBody>
                    <a:bodyPr/>
                    <a:lstStyle/>
                    <a:p>
                      <a:r>
                        <a:rPr lang="en-GB" sz="900" b="0" dirty="0">
                          <a:latin typeface="Arial" panose="020B0604020202020204" pitchFamily="34" charset="0"/>
                          <a:cs typeface="Arial" panose="020B0604020202020204" pitchFamily="34" charset="0"/>
                        </a:rPr>
                        <a:t>Bucks Adult</a:t>
                      </a:r>
                    </a:p>
                    <a:p>
                      <a:r>
                        <a:rPr lang="en-GB" sz="900" b="0" dirty="0">
                          <a:latin typeface="Arial" panose="020B0604020202020204" pitchFamily="34" charset="0"/>
                          <a:cs typeface="Arial" panose="020B0604020202020204" pitchFamily="34" charset="0"/>
                        </a:rPr>
                        <a:t>Crisis Teams Combined</a:t>
                      </a:r>
                    </a:p>
                  </a:txBody>
                  <a:tcPr marL="68580" marR="68580" marT="34290" marB="34290" anchor="ctr"/>
                </a:tc>
                <a:tc>
                  <a:txBody>
                    <a:bodyPr/>
                    <a:lstStyle/>
                    <a:p>
                      <a:r>
                        <a:rPr lang="en-GB" sz="900" b="0" dirty="0">
                          <a:latin typeface="Arial" panose="020B0604020202020204" pitchFamily="34" charset="0"/>
                          <a:cs typeface="Arial" panose="020B0604020202020204" pitchFamily="34" charset="0"/>
                        </a:rPr>
                        <a:t>Appointments: Crisis Teams combined</a:t>
                      </a:r>
                    </a:p>
                  </a:txBody>
                  <a:tcPr marL="68580" marR="68580" marT="34290" marB="34290" anchor="ctr"/>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1012</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400</a:t>
                      </a:r>
                    </a:p>
                  </a:txBody>
                  <a:tcPr marL="68580" marR="68580" marT="34290" marB="34290" anchor="ctr"/>
                </a:tc>
                <a:tc>
                  <a:txBody>
                    <a:bodyPr/>
                    <a:lstStyle/>
                    <a:p>
                      <a:pPr algn="ctr"/>
                      <a:r>
                        <a:rPr lang="en-GB" sz="850" b="1" dirty="0">
                          <a:latin typeface="Arial" panose="020B0604020202020204" pitchFamily="34" charset="0"/>
                          <a:cs typeface="Arial" panose="020B0604020202020204" pitchFamily="34" charset="0"/>
                        </a:rPr>
                        <a:t>+153%</a:t>
                      </a:r>
                    </a:p>
                  </a:txBody>
                  <a:tcPr marL="68580" marR="68580" marT="34290" marB="34290" anchor="ctr">
                    <a:solidFill>
                      <a:schemeClr val="accent5">
                        <a:lumMod val="75000"/>
                        <a:alpha val="55000"/>
                      </a:schemeClr>
                    </a:solidFill>
                  </a:tcPr>
                </a:tc>
                <a:tc>
                  <a:txBody>
                    <a:bodyPr/>
                    <a:lstStyle/>
                    <a:p>
                      <a:pPr lvl="0" algn="l">
                        <a:buNone/>
                      </a:pPr>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have been above historical averages. This is driven by the CRHT from Oct 2020. Comparison against previous years is difficult due to service and system configuration changes which skew the data to some extent. </a:t>
                      </a:r>
                    </a:p>
                    <a:p>
                      <a:pPr lvl="0" algn="l">
                        <a:buNone/>
                      </a:pPr>
                      <a:r>
                        <a:rPr lang="en-GB" sz="900" b="0" kern="1200" dirty="0">
                          <a:solidFill>
                            <a:srgbClr val="7030A0"/>
                          </a:solidFill>
                          <a:latin typeface="Arial"/>
                          <a:ea typeface="+mn-ea"/>
                          <a:cs typeface="Arial"/>
                        </a:rPr>
                        <a:t>Is it expected? </a:t>
                      </a:r>
                      <a:r>
                        <a:rPr lang="en-GB" sz="900" b="0" kern="1200" dirty="0">
                          <a:solidFill>
                            <a:schemeClr val="tx1"/>
                          </a:solidFill>
                          <a:latin typeface="Arial"/>
                          <a:ea typeface="+mn-ea"/>
                          <a:cs typeface="Arial"/>
                        </a:rPr>
                        <a:t>The service delivery model has changed to increase telephone and digital consultations resulting in delivery of higher volume of appointments. </a:t>
                      </a:r>
                    </a:p>
                    <a:p>
                      <a:pPr lvl="0" algn="l">
                        <a:buNone/>
                      </a:pPr>
                      <a:r>
                        <a:rPr lang="en-GB" sz="900" b="0" kern="1200" dirty="0">
                          <a:solidFill>
                            <a:srgbClr val="7030A0"/>
                          </a:solidFill>
                          <a:latin typeface="Arial"/>
                          <a:ea typeface="+mn-ea"/>
                          <a:cs typeface="Arial"/>
                        </a:rPr>
                        <a:t>It is a problem? </a:t>
                      </a:r>
                      <a:r>
                        <a:rPr lang="en-GB" sz="900" b="0" kern="1200" dirty="0">
                          <a:solidFill>
                            <a:schemeClr val="tx1"/>
                          </a:solidFill>
                          <a:latin typeface="Arial"/>
                          <a:ea typeface="+mn-ea"/>
                          <a:cs typeface="Arial"/>
                        </a:rPr>
                        <a:t>There is a potential impact on the quality of appointments via telephone consultations. </a:t>
                      </a:r>
                    </a:p>
                    <a:p>
                      <a:pPr lvl="0" algn="l">
                        <a:buNone/>
                      </a:pPr>
                      <a:r>
                        <a:rPr lang="en-GB" sz="900" b="0" kern="1200" dirty="0">
                          <a:solidFill>
                            <a:srgbClr val="7030A0"/>
                          </a:solidFill>
                          <a:latin typeface="Arial"/>
                          <a:ea typeface="+mn-ea"/>
                          <a:cs typeface="Arial"/>
                        </a:rPr>
                        <a:t>Is any action required? </a:t>
                      </a:r>
                      <a:r>
                        <a:rPr lang="en-GB" sz="900" b="0" kern="1200" dirty="0">
                          <a:solidFill>
                            <a:schemeClr val="tx1"/>
                          </a:solidFill>
                          <a:latin typeface="Arial"/>
                          <a:ea typeface="+mn-ea"/>
                          <a:cs typeface="Arial"/>
                        </a:rPr>
                        <a:t>The service are encouraging more face to face and digital appointments so the position may reduce in coming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920097230"/>
                  </a:ext>
                </a:extLst>
              </a:tr>
              <a:tr h="823671">
                <a:tc>
                  <a:txBody>
                    <a:bodyPr/>
                    <a:lstStyle/>
                    <a:p>
                      <a:r>
                        <a:rPr lang="en-GB" sz="900" b="0" dirty="0">
                          <a:latin typeface="Arial"/>
                          <a:cs typeface="Arial"/>
                        </a:rPr>
                        <a:t>Bucks CAMHs </a:t>
                      </a:r>
                    </a:p>
                    <a:p>
                      <a:r>
                        <a:rPr lang="en-GB" sz="900" b="0" dirty="0">
                          <a:latin typeface="Arial"/>
                          <a:cs typeface="Arial"/>
                        </a:rPr>
                        <a:t>Learning Disabilities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CAMHS Learning Disabilities</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a:cs typeface="Arial"/>
                        </a:rPr>
                        <a:t>85</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118</a:t>
                      </a:r>
                    </a:p>
                  </a:txBody>
                  <a:tcPr marL="68580" marR="68580" marT="34290" marB="34290" anchor="ctr"/>
                </a:tc>
                <a:tc>
                  <a:txBody>
                    <a:bodyPr/>
                    <a:lstStyle/>
                    <a:p>
                      <a:pPr algn="ctr"/>
                      <a:r>
                        <a:rPr lang="en-GB" sz="900" b="1" dirty="0">
                          <a:latin typeface="Arial"/>
                          <a:cs typeface="Arial"/>
                        </a:rPr>
                        <a:t>-28%</a:t>
                      </a:r>
                    </a:p>
                  </a:txBody>
                  <a:tcPr marL="68580" marR="68580" marT="34290" marB="34290" anchor="ctr">
                    <a:solidFill>
                      <a:schemeClr val="accent4">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No appointments for the last 7 months have been below average.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Yes they have had significant staffing shortage with several vacancies, this has now improved.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It is a problem? </a:t>
                      </a:r>
                      <a:r>
                        <a:rPr lang="en-GB" sz="900" b="0" kern="1200" dirty="0">
                          <a:solidFill>
                            <a:schemeClr val="tx1"/>
                          </a:solidFill>
                          <a:latin typeface="Arial" panose="020B0604020202020204" pitchFamily="34" charset="0"/>
                          <a:ea typeface="+mn-ea"/>
                          <a:cs typeface="Arial" panose="020B0604020202020204" pitchFamily="34" charset="0"/>
                        </a:rPr>
                        <a:t>  No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Any action required? </a:t>
                      </a:r>
                      <a:r>
                        <a:rPr lang="en-GB" sz="900" b="0" kern="1200" dirty="0">
                          <a:solidFill>
                            <a:schemeClr val="tx1"/>
                          </a:solidFill>
                          <a:latin typeface="Arial" panose="020B0604020202020204" pitchFamily="34" charset="0"/>
                          <a:ea typeface="+mn-ea"/>
                          <a:cs typeface="Arial" panose="020B0604020202020204" pitchFamily="34" charset="0"/>
                        </a:rPr>
                        <a:t>No</a:t>
                      </a:r>
                      <a:r>
                        <a:rPr lang="en-GB" sz="900" b="0" kern="1200" dirty="0">
                          <a:solidFill>
                            <a:srgbClr val="7030A0"/>
                          </a:solidFill>
                          <a:latin typeface="Arial" panose="020B0604020202020204" pitchFamily="34" charset="0"/>
                          <a:ea typeface="+mn-ea"/>
                          <a:cs typeface="Arial" panose="020B0604020202020204" pitchFamily="34" charset="0"/>
                        </a:rPr>
                        <a:t> </a:t>
                      </a:r>
                      <a:r>
                        <a:rPr lang="en-GB" sz="900" b="0" kern="1200" dirty="0">
                          <a:solidFill>
                            <a:schemeClr val="tx1"/>
                          </a:solidFill>
                          <a:latin typeface="Arial" panose="020B0604020202020204" pitchFamily="34" charset="0"/>
                          <a:ea typeface="+mn-ea"/>
                          <a:cs typeface="Arial" panose="020B0604020202020204" pitchFamily="34" charset="0"/>
                        </a:rPr>
                        <a:t> </a:t>
                      </a:r>
                    </a:p>
                    <a:p>
                      <a:pPr marL="0" algn="l" defTabSz="914400" rtl="0" eaLnBrk="1" latinLnBrk="0" hangingPunct="1"/>
                      <a:endParaRPr lang="en-GB" sz="900" b="0" kern="1200" dirty="0">
                        <a:solidFill>
                          <a:schemeClr val="tx1"/>
                        </a:solidFill>
                        <a:latin typeface="Arial"/>
                        <a:ea typeface="+mn-ea"/>
                        <a:cs typeface="Arial"/>
                      </a:endParaRPr>
                    </a:p>
                  </a:txBody>
                  <a:tcPr marL="68580" marR="68580" marT="34290" marB="34290"/>
                </a:tc>
                <a:extLst>
                  <a:ext uri="{0D108BD9-81ED-4DB2-BD59-A6C34878D82A}">
                    <a16:rowId xmlns:a16="http://schemas.microsoft.com/office/drawing/2014/main" val="483018436"/>
                  </a:ext>
                </a:extLst>
              </a:tr>
            </a:tbl>
          </a:graphicData>
        </a:graphic>
      </p:graphicFrame>
      <p:pic>
        <p:nvPicPr>
          <p:cNvPr id="12" name="Picture 11">
            <a:extLst>
              <a:ext uri="{FF2B5EF4-FFF2-40B4-BE49-F238E27FC236}">
                <a16:creationId xmlns:a16="http://schemas.microsoft.com/office/drawing/2014/main" id="{579AC92E-A419-451E-8081-06B409D61E5D}"/>
              </a:ext>
            </a:extLst>
          </p:cNvPr>
          <p:cNvPicPr>
            <a:picLocks noChangeAspect="1"/>
          </p:cNvPicPr>
          <p:nvPr/>
        </p:nvPicPr>
        <p:blipFill>
          <a:blip r:embed="rId3"/>
          <a:stretch>
            <a:fillRect/>
          </a:stretch>
        </p:blipFill>
        <p:spPr>
          <a:xfrm>
            <a:off x="2011680" y="1703375"/>
            <a:ext cx="1074420" cy="677697"/>
          </a:xfrm>
          <a:prstGeom prst="rect">
            <a:avLst/>
          </a:prstGeom>
          <a:ln>
            <a:solidFill>
              <a:schemeClr val="tx2"/>
            </a:solidFill>
          </a:ln>
        </p:spPr>
      </p:pic>
      <p:pic>
        <p:nvPicPr>
          <p:cNvPr id="20" name="Picture 2" descr="Image result for icon for no action needed">
            <a:extLst>
              <a:ext uri="{FF2B5EF4-FFF2-40B4-BE49-F238E27FC236}">
                <a16:creationId xmlns:a16="http://schemas.microsoft.com/office/drawing/2014/main" id="{F6EF0414-AA14-484A-AF26-1E210DBA05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2882" y="1843136"/>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D52C8C75-1759-4DC5-9167-26C6948F27AC}"/>
              </a:ext>
            </a:extLst>
          </p:cNvPr>
          <p:cNvPicPr>
            <a:picLocks noChangeAspect="1"/>
          </p:cNvPicPr>
          <p:nvPr/>
        </p:nvPicPr>
        <p:blipFill>
          <a:blip r:embed="rId5"/>
          <a:stretch>
            <a:fillRect/>
          </a:stretch>
        </p:blipFill>
        <p:spPr>
          <a:xfrm>
            <a:off x="2011681" y="2954982"/>
            <a:ext cx="1074420" cy="677698"/>
          </a:xfrm>
          <a:prstGeom prst="rect">
            <a:avLst/>
          </a:prstGeom>
          <a:ln>
            <a:solidFill>
              <a:schemeClr val="tx2"/>
            </a:solidFill>
          </a:ln>
        </p:spPr>
      </p:pic>
      <p:pic>
        <p:nvPicPr>
          <p:cNvPr id="26" name="Picture 4" descr="Image result for Icon For Concern. Size: 95 x 96. Source: icon-library.com">
            <a:extLst>
              <a:ext uri="{FF2B5EF4-FFF2-40B4-BE49-F238E27FC236}">
                <a16:creationId xmlns:a16="http://schemas.microsoft.com/office/drawing/2014/main" id="{9C2505F0-2508-4F85-8538-C452397D7A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882" y="3073516"/>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709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6097" y="15987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Bucks MH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1618462637"/>
              </p:ext>
            </p:extLst>
          </p:nvPr>
        </p:nvGraphicFramePr>
        <p:xfrm>
          <a:off x="266098" y="568237"/>
          <a:ext cx="8780248" cy="5151120"/>
        </p:xfrm>
        <a:graphic>
          <a:graphicData uri="http://schemas.openxmlformats.org/drawingml/2006/table">
            <a:tbl>
              <a:tblPr firstRow="1" bandRow="1">
                <a:tableStyleId>{7DF18680-E054-41AD-8BC1-D1AEF772440D}</a:tableStyleId>
              </a:tblPr>
              <a:tblGrid>
                <a:gridCol w="808322">
                  <a:extLst>
                    <a:ext uri="{9D8B030D-6E8A-4147-A177-3AD203B41FA5}">
                      <a16:colId xmlns:a16="http://schemas.microsoft.com/office/drawing/2014/main" val="978586781"/>
                    </a:ext>
                  </a:extLst>
                </a:gridCol>
                <a:gridCol w="899160">
                  <a:extLst>
                    <a:ext uri="{9D8B030D-6E8A-4147-A177-3AD203B41FA5}">
                      <a16:colId xmlns:a16="http://schemas.microsoft.com/office/drawing/2014/main" val="1254374751"/>
                    </a:ext>
                  </a:extLst>
                </a:gridCol>
                <a:gridCol w="1153350">
                  <a:extLst>
                    <a:ext uri="{9D8B030D-6E8A-4147-A177-3AD203B41FA5}">
                      <a16:colId xmlns:a16="http://schemas.microsoft.com/office/drawing/2014/main" val="1797118576"/>
                    </a:ext>
                  </a:extLst>
                </a:gridCol>
                <a:gridCol w="441893">
                  <a:extLst>
                    <a:ext uri="{9D8B030D-6E8A-4147-A177-3AD203B41FA5}">
                      <a16:colId xmlns:a16="http://schemas.microsoft.com/office/drawing/2014/main" val="3413024127"/>
                    </a:ext>
                  </a:extLst>
                </a:gridCol>
                <a:gridCol w="577049">
                  <a:extLst>
                    <a:ext uri="{9D8B030D-6E8A-4147-A177-3AD203B41FA5}">
                      <a16:colId xmlns:a16="http://schemas.microsoft.com/office/drawing/2014/main" val="2276990854"/>
                    </a:ext>
                  </a:extLst>
                </a:gridCol>
                <a:gridCol w="506027">
                  <a:extLst>
                    <a:ext uri="{9D8B030D-6E8A-4147-A177-3AD203B41FA5}">
                      <a16:colId xmlns:a16="http://schemas.microsoft.com/office/drawing/2014/main" val="369448054"/>
                    </a:ext>
                  </a:extLst>
                </a:gridCol>
                <a:gridCol w="506027">
                  <a:extLst>
                    <a:ext uri="{9D8B030D-6E8A-4147-A177-3AD203B41FA5}">
                      <a16:colId xmlns:a16="http://schemas.microsoft.com/office/drawing/2014/main" val="3242774040"/>
                    </a:ext>
                  </a:extLst>
                </a:gridCol>
                <a:gridCol w="3888420">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75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r>
                        <a:rPr lang="en-GB" sz="900" b="0">
                          <a:latin typeface="Arial"/>
                          <a:cs typeface="Arial"/>
                        </a:rPr>
                        <a:t>Bucks</a:t>
                      </a:r>
                    </a:p>
                    <a:p>
                      <a:r>
                        <a:rPr lang="en-GB" sz="900" b="0">
                          <a:latin typeface="Arial"/>
                          <a:cs typeface="Arial"/>
                        </a:rPr>
                        <a:t>Older Adult MH Memory Services</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latin typeface="Arial"/>
                          <a:cs typeface="Arial"/>
                        </a:rPr>
                        <a:t>Appointments: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latin typeface="Arial"/>
                          <a:cs typeface="Arial"/>
                        </a:rPr>
                        <a:t>Memory Services</a:t>
                      </a:r>
                    </a:p>
                  </a:txBody>
                  <a:tcPr marL="68580" marR="68580" marT="34290" marB="34290" anchor="ct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a:cs typeface="Arial"/>
                        </a:rPr>
                        <a:t>505</a:t>
                      </a:r>
                    </a:p>
                  </a:txBody>
                  <a:tcPr marL="68580" marR="68580" marT="34290" marB="34290" anchor="ctr"/>
                </a:tc>
                <a:tc>
                  <a:txBody>
                    <a:bodyPr/>
                    <a:lstStyle/>
                    <a:p>
                      <a:pPr algn="ctr"/>
                      <a:endParaRPr lang="en-GB" sz="900" b="1">
                        <a:latin typeface="Arial"/>
                        <a:cs typeface="Arial"/>
                      </a:endParaRPr>
                    </a:p>
                  </a:txBody>
                  <a:tcPr marL="68580" marR="68580" marT="34290" marB="34290" anchor="ctr"/>
                </a:tc>
                <a:tc>
                  <a:txBody>
                    <a:bodyPr/>
                    <a:lstStyle/>
                    <a:p>
                      <a:pPr algn="ctr"/>
                      <a:r>
                        <a:rPr lang="en-GB" sz="900" b="1">
                          <a:latin typeface="Arial"/>
                          <a:cs typeface="Arial"/>
                        </a:rPr>
                        <a:t>430</a:t>
                      </a:r>
                    </a:p>
                  </a:txBody>
                  <a:tcPr marL="68580" marR="68580" marT="34290" marB="34290" anchor="ctr"/>
                </a:tc>
                <a:tc>
                  <a:txBody>
                    <a:bodyPr/>
                    <a:lstStyle/>
                    <a:p>
                      <a:pPr algn="ctr"/>
                      <a:r>
                        <a:rPr lang="en-GB" sz="900" b="1" dirty="0">
                          <a:latin typeface="Arial"/>
                          <a:cs typeface="Arial"/>
                        </a:rPr>
                        <a:t>+17%</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10 months have been above average with some months above or on UCL. </a:t>
                      </a:r>
                    </a:p>
                    <a:p>
                      <a:pPr marL="0" algn="l" defTabSz="914400" rtl="0" eaLnBrk="1" latinLnBrk="0" hangingPunct="1"/>
                      <a:r>
                        <a:rPr lang="en-GB" sz="900" b="0" kern="1200" dirty="0">
                          <a:solidFill>
                            <a:srgbClr val="7030A0"/>
                          </a:solidFill>
                          <a:latin typeface="Arial"/>
                          <a:ea typeface="+mn-ea"/>
                          <a:cs typeface="Arial"/>
                        </a:rPr>
                        <a:t>Is it expected? </a:t>
                      </a:r>
                      <a:r>
                        <a:rPr lang="en-GB" sz="900" b="0" kern="1200" dirty="0">
                          <a:solidFill>
                            <a:schemeClr val="tx1"/>
                          </a:solidFill>
                          <a:latin typeface="Arial"/>
                          <a:ea typeface="+mn-ea"/>
                          <a:cs typeface="Arial"/>
                        </a:rPr>
                        <a:t>Yes, the south teams have been delivery activity above commissioned levels to support reducing the wait for memory assessments. The service delivery model has changed to increase telephone and digital consultations resulting in delivery of higher volume of appointments.</a:t>
                      </a:r>
                    </a:p>
                    <a:p>
                      <a:pPr marL="0" algn="l" defTabSz="914400" rtl="0" eaLnBrk="1" latinLnBrk="0" hangingPunct="1"/>
                      <a:r>
                        <a:rPr lang="en-GB" sz="900" b="0" kern="1200" dirty="0">
                          <a:solidFill>
                            <a:srgbClr val="7030A0"/>
                          </a:solidFill>
                          <a:latin typeface="Arial"/>
                          <a:ea typeface="+mn-ea"/>
                          <a:cs typeface="Arial"/>
                        </a:rPr>
                        <a:t>It is a problem? </a:t>
                      </a:r>
                      <a:r>
                        <a:rPr lang="en-GB" sz="900" b="0" kern="1200" dirty="0">
                          <a:solidFill>
                            <a:schemeClr val="tx1"/>
                          </a:solidFill>
                          <a:latin typeface="Arial"/>
                          <a:ea typeface="+mn-ea"/>
                          <a:cs typeface="Arial"/>
                        </a:rPr>
                        <a:t>There is a potential impact on the quality of appointments via telephone consultations. Additionally, patients have chosen to wait longer as they did not want to have a digital consultation. </a:t>
                      </a:r>
                    </a:p>
                    <a:p>
                      <a:pPr marL="0" algn="l" defTabSz="914400" rtl="0" eaLnBrk="1" latinLnBrk="0" hangingPunct="1"/>
                      <a:r>
                        <a:rPr lang="en-GB" sz="900" b="0" kern="1200" dirty="0">
                          <a:solidFill>
                            <a:srgbClr val="7030A0"/>
                          </a:solidFill>
                          <a:latin typeface="Arial"/>
                          <a:ea typeface="+mn-ea"/>
                          <a:cs typeface="Arial"/>
                        </a:rPr>
                        <a:t>Is any action required? </a:t>
                      </a:r>
                      <a:r>
                        <a:rPr lang="en-GB" sz="900" b="0" kern="1200" dirty="0">
                          <a:solidFill>
                            <a:schemeClr val="tx1"/>
                          </a:solidFill>
                          <a:latin typeface="Arial"/>
                          <a:ea typeface="+mn-ea"/>
                          <a:cs typeface="Arial"/>
                        </a:rPr>
                        <a:t>The service are encouraging more face to face and digital appointments so the position may reduce in coming months. The service are exploring the model of delivery for memory services to support assessments in a timely manner and speed up provision of treatment</a:t>
                      </a:r>
                    </a:p>
                  </a:txBody>
                  <a:tcPr marL="68580" marR="68580" marT="34290" marB="34290" anchor="ctr"/>
                </a:tc>
                <a:extLst>
                  <a:ext uri="{0D108BD9-81ED-4DB2-BD59-A6C34878D82A}">
                    <a16:rowId xmlns:a16="http://schemas.microsoft.com/office/drawing/2014/main" val="2576837191"/>
                  </a:ext>
                </a:extLst>
              </a:tr>
              <a:tr h="799036">
                <a:tc>
                  <a:txBody>
                    <a:bodyPr/>
                    <a:lstStyle/>
                    <a:p>
                      <a:r>
                        <a:rPr lang="en-GB" sz="900" b="0">
                          <a:latin typeface="Arial" panose="020B0604020202020204" pitchFamily="34" charset="0"/>
                          <a:cs typeface="Arial" panose="020B0604020202020204" pitchFamily="34" charset="0"/>
                        </a:rPr>
                        <a:t>Bucks CAMHS</a:t>
                      </a:r>
                    </a:p>
                    <a:p>
                      <a:r>
                        <a:rPr lang="en-GB" sz="900" b="0">
                          <a:latin typeface="Arial" panose="020B0604020202020204" pitchFamily="34" charset="0"/>
                          <a:cs typeface="Arial" panose="020B0604020202020204" pitchFamily="34" charset="0"/>
                        </a:rPr>
                        <a:t>OSCA</a:t>
                      </a:r>
                    </a:p>
                  </a:txBody>
                  <a:tcPr marL="68580" marR="68580" marT="34290" marB="34290"/>
                </a:tc>
                <a:tc>
                  <a:txBody>
                    <a:bodyPr/>
                    <a:lstStyle/>
                    <a:p>
                      <a:r>
                        <a:rPr lang="en-GB" sz="900" b="0">
                          <a:latin typeface="Arial" panose="020B0604020202020204" pitchFamily="34" charset="0"/>
                          <a:cs typeface="Arial" panose="020B0604020202020204" pitchFamily="34" charset="0"/>
                        </a:rPr>
                        <a:t>Appointments: OSCA</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panose="020B0604020202020204" pitchFamily="34" charset="0"/>
                          <a:cs typeface="Arial" panose="020B0604020202020204" pitchFamily="34" charset="0"/>
                        </a:rPr>
                        <a:t>285</a:t>
                      </a:r>
                    </a:p>
                  </a:txBody>
                  <a:tcPr marL="68580" marR="68580" marT="34290" marB="34290" anchor="ctr"/>
                </a:tc>
                <a:tc>
                  <a:txBody>
                    <a:bodyPr/>
                    <a:lstStyle/>
                    <a:p>
                      <a:pPr algn="ctr"/>
                      <a:endParaRPr lang="en-GB" sz="900" b="1">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a:latin typeface="Arial" panose="020B0604020202020204" pitchFamily="34" charset="0"/>
                          <a:cs typeface="Arial" panose="020B0604020202020204" pitchFamily="34" charset="0"/>
                        </a:rPr>
                        <a:t>192</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+48%</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For the last 9 months appointment volumes for the OSCA Crisis and OSCA Outreach teams combined have been below average.  This month activity is higher than average for FY 19/20.  There has been variation in activity levels in last 2 years.</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Yes, there was surge period spike when schools returned following Covid restrictions.  That activity was outside normal ranges and now they are seeing normal expected demand for the service. </a:t>
                      </a:r>
                    </a:p>
                    <a:p>
                      <a:pPr algn="l"/>
                      <a:r>
                        <a:rPr lang="en-GB" sz="900" b="0" kern="1200" dirty="0">
                          <a:solidFill>
                            <a:srgbClr val="7030A0"/>
                          </a:solidFill>
                          <a:latin typeface="Arial"/>
                          <a:ea typeface="+mn-ea"/>
                          <a:cs typeface="Arial"/>
                        </a:rPr>
                        <a:t>It is a problem? </a:t>
                      </a:r>
                      <a:r>
                        <a:rPr lang="en-GB" sz="900" b="0" kern="1200" dirty="0">
                          <a:solidFill>
                            <a:schemeClr val="tx1"/>
                          </a:solidFill>
                          <a:latin typeface="Arial"/>
                          <a:ea typeface="+mn-ea"/>
                          <a:cs typeface="Arial"/>
                        </a:rPr>
                        <a:t>No</a:t>
                      </a:r>
                      <a:endParaRPr lang="en-GB" sz="900" b="0" i="0" u="none" strike="noStrike" kern="1200" noProof="0" dirty="0">
                        <a:solidFill>
                          <a:schemeClr val="tx1"/>
                        </a:solidFill>
                        <a:latin typeface="Arial"/>
                      </a:endParaRPr>
                    </a:p>
                    <a:p>
                      <a:pPr algn="l"/>
                      <a:r>
                        <a:rPr lang="en-GB" sz="900" b="0" kern="1200" dirty="0">
                          <a:solidFill>
                            <a:srgbClr val="7030A0"/>
                          </a:solidFill>
                          <a:latin typeface="Arial"/>
                          <a:ea typeface="+mn-ea"/>
                          <a:cs typeface="Arial"/>
                        </a:rPr>
                        <a:t>Is any action required? </a:t>
                      </a:r>
                      <a:r>
                        <a:rPr lang="en-GB" sz="900" b="0" kern="1200" dirty="0">
                          <a:solidFill>
                            <a:schemeClr val="tx1"/>
                          </a:solidFill>
                          <a:latin typeface="Arial"/>
                          <a:ea typeface="+mn-ea"/>
                          <a:cs typeface="Arial"/>
                        </a:rPr>
                        <a:t>Ongoing monitoring.</a:t>
                      </a:r>
                      <a:endParaRPr lang="en-GB" sz="900" b="0" i="0" u="none" strike="noStrike" kern="1200" noProof="0" dirty="0">
                        <a:solidFill>
                          <a:schemeClr val="tx1"/>
                        </a:solidFill>
                        <a:latin typeface="Arial"/>
                      </a:endParaRPr>
                    </a:p>
                  </a:txBody>
                  <a:tcPr marL="68580" marR="68580" marT="34290" marB="34290"/>
                </a:tc>
                <a:extLst>
                  <a:ext uri="{0D108BD9-81ED-4DB2-BD59-A6C34878D82A}">
                    <a16:rowId xmlns:a16="http://schemas.microsoft.com/office/drawing/2014/main" val="2876869430"/>
                  </a:ext>
                </a:extLst>
              </a:tr>
              <a:tr h="823671">
                <a:tc>
                  <a:txBody>
                    <a:bodyPr/>
                    <a:lstStyle/>
                    <a:p>
                      <a:r>
                        <a:rPr lang="en-GB" sz="900" b="0">
                          <a:latin typeface="Arial"/>
                          <a:cs typeface="Arial"/>
                        </a:rPr>
                        <a:t>Bucks CAMHs Reconnect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latin typeface="Arial"/>
                          <a:cs typeface="Arial"/>
                        </a:rPr>
                        <a:t>Appointments: Reconnect</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a:cs typeface="Arial"/>
                        </a:rPr>
                        <a:t>80</a:t>
                      </a:r>
                    </a:p>
                  </a:txBody>
                  <a:tcPr marL="68580" marR="68580" marT="34290" marB="34290" anchor="ctr"/>
                </a:tc>
                <a:tc>
                  <a:txBody>
                    <a:bodyPr/>
                    <a:lstStyle/>
                    <a:p>
                      <a:pPr algn="ctr"/>
                      <a:endParaRPr lang="en-GB" sz="900" b="1">
                        <a:latin typeface="Arial"/>
                        <a:cs typeface="Arial"/>
                      </a:endParaRPr>
                    </a:p>
                  </a:txBody>
                  <a:tcPr marL="68580" marR="68580" marT="34290" marB="34290" anchor="ctr"/>
                </a:tc>
                <a:tc>
                  <a:txBody>
                    <a:bodyPr/>
                    <a:lstStyle/>
                    <a:p>
                      <a:pPr algn="ctr"/>
                      <a:r>
                        <a:rPr lang="en-GB" sz="900" b="1">
                          <a:latin typeface="Arial"/>
                          <a:cs typeface="Arial"/>
                        </a:rPr>
                        <a:t>52</a:t>
                      </a:r>
                    </a:p>
                  </a:txBody>
                  <a:tcPr marL="68580" marR="68580" marT="34290" marB="34290" anchor="ctr"/>
                </a:tc>
                <a:tc>
                  <a:txBody>
                    <a:bodyPr/>
                    <a:lstStyle/>
                    <a:p>
                      <a:pPr algn="ctr"/>
                      <a:r>
                        <a:rPr lang="en-GB" sz="900" b="1" dirty="0">
                          <a:latin typeface="Arial"/>
                          <a:cs typeface="Arial"/>
                        </a:rPr>
                        <a:t>+54%</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a:t>
                      </a:r>
                      <a:r>
                        <a:rPr lang="en-GB" sz="900" b="0" kern="1200" dirty="0">
                          <a:solidFill>
                            <a:schemeClr val="tx1"/>
                          </a:solidFill>
                          <a:latin typeface="Arial"/>
                          <a:ea typeface="+mn-ea"/>
                          <a:cs typeface="Arial"/>
                        </a:rPr>
                        <a:t> No appointment numbers for last 10 months have been above average with some months above UCL. </a:t>
                      </a:r>
                    </a:p>
                    <a:p>
                      <a:pPr marL="0" algn="l" defTabSz="914400" rtl="0" eaLnBrk="1" latinLnBrk="0" hangingPunct="1"/>
                      <a:r>
                        <a:rPr lang="en-GB" sz="900" b="0" kern="1200" dirty="0">
                          <a:solidFill>
                            <a:srgbClr val="7030A0"/>
                          </a:solidFill>
                          <a:latin typeface="Arial"/>
                          <a:ea typeface="+mn-ea"/>
                          <a:cs typeface="Arial"/>
                        </a:rPr>
                        <a:t>Is it expected? </a:t>
                      </a:r>
                      <a:r>
                        <a:rPr lang="en-GB" sz="900" b="0" kern="1200" dirty="0">
                          <a:solidFill>
                            <a:schemeClr val="tx1"/>
                          </a:solidFill>
                          <a:latin typeface="Arial"/>
                          <a:ea typeface="+mn-ea"/>
                          <a:cs typeface="Arial"/>
                        </a:rPr>
                        <a:t>Yes, due the decrease in referrals to the service during Covid and staff shortages it is difficult to compare activity.</a:t>
                      </a:r>
                    </a:p>
                    <a:p>
                      <a:pPr marL="0" algn="l" defTabSz="914400" rtl="0" eaLnBrk="1" latinLnBrk="0" hangingPunct="1"/>
                      <a:r>
                        <a:rPr lang="en-GB" sz="900" b="0" kern="1200" dirty="0">
                          <a:solidFill>
                            <a:srgbClr val="7030A0"/>
                          </a:solidFill>
                          <a:latin typeface="Arial"/>
                          <a:ea typeface="+mn-ea"/>
                          <a:cs typeface="Arial"/>
                        </a:rPr>
                        <a:t>It is a problem? </a:t>
                      </a:r>
                      <a:r>
                        <a:rPr lang="en-GB" sz="900" b="0" kern="1200" dirty="0">
                          <a:solidFill>
                            <a:schemeClr val="tx1"/>
                          </a:solidFill>
                          <a:latin typeface="Arial"/>
                          <a:ea typeface="+mn-ea"/>
                          <a:cs typeface="Arial"/>
                        </a:rPr>
                        <a:t>No the activity now being delivery is more in line with normal expectations. </a:t>
                      </a:r>
                    </a:p>
                    <a:p>
                      <a:pPr marL="0" algn="l" defTabSz="914400" rtl="0" eaLnBrk="1" latinLnBrk="0" hangingPunct="1"/>
                      <a:r>
                        <a:rPr lang="en-GB" sz="900" b="0" kern="1200" dirty="0">
                          <a:solidFill>
                            <a:srgbClr val="7030A0"/>
                          </a:solidFill>
                          <a:latin typeface="Arial"/>
                          <a:ea typeface="+mn-ea"/>
                          <a:cs typeface="Arial"/>
                        </a:rPr>
                        <a:t>Is any action required? </a:t>
                      </a:r>
                      <a:r>
                        <a:rPr lang="en-GB" sz="900" b="0" kern="1200" dirty="0">
                          <a:solidFill>
                            <a:schemeClr val="tx1"/>
                          </a:solidFill>
                          <a:latin typeface="Arial"/>
                          <a:ea typeface="+mn-ea"/>
                          <a:cs typeface="Arial"/>
                        </a:rPr>
                        <a:t>No</a:t>
                      </a:r>
                    </a:p>
                  </a:txBody>
                  <a:tcPr marL="68580" marR="68580" marT="34290" marB="34290"/>
                </a:tc>
                <a:extLst>
                  <a:ext uri="{0D108BD9-81ED-4DB2-BD59-A6C34878D82A}">
                    <a16:rowId xmlns:a16="http://schemas.microsoft.com/office/drawing/2014/main" val="920097230"/>
                  </a:ext>
                </a:extLst>
              </a:tr>
            </a:tbl>
          </a:graphicData>
        </a:graphic>
      </p:graphicFrame>
      <p:pic>
        <p:nvPicPr>
          <p:cNvPr id="14" name="Picture 13">
            <a:extLst>
              <a:ext uri="{FF2B5EF4-FFF2-40B4-BE49-F238E27FC236}">
                <a16:creationId xmlns:a16="http://schemas.microsoft.com/office/drawing/2014/main" id="{3A24C239-0603-4CCB-85AD-1389BBEDE9CE}"/>
              </a:ext>
            </a:extLst>
          </p:cNvPr>
          <p:cNvPicPr>
            <a:picLocks noChangeAspect="1"/>
          </p:cNvPicPr>
          <p:nvPr/>
        </p:nvPicPr>
        <p:blipFill>
          <a:blip r:embed="rId3"/>
          <a:stretch>
            <a:fillRect/>
          </a:stretch>
        </p:blipFill>
        <p:spPr>
          <a:xfrm>
            <a:off x="1981200" y="1870337"/>
            <a:ext cx="1074420" cy="808069"/>
          </a:xfrm>
          <a:prstGeom prst="rect">
            <a:avLst/>
          </a:prstGeom>
          <a:ln>
            <a:solidFill>
              <a:schemeClr val="tx2"/>
            </a:solidFill>
          </a:ln>
        </p:spPr>
      </p:pic>
      <p:pic>
        <p:nvPicPr>
          <p:cNvPr id="21" name="Picture 2" descr="Image result for icon for no action needed">
            <a:extLst>
              <a:ext uri="{FF2B5EF4-FFF2-40B4-BE49-F238E27FC236}">
                <a16:creationId xmlns:a16="http://schemas.microsoft.com/office/drawing/2014/main" id="{F91F75AA-BD74-49D6-8B4A-7B16CB8686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8122" y="1986628"/>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3" name="Picture 2" descr="Image result for icon for no action needed">
            <a:extLst>
              <a:ext uri="{FF2B5EF4-FFF2-40B4-BE49-F238E27FC236}">
                <a16:creationId xmlns:a16="http://schemas.microsoft.com/office/drawing/2014/main" id="{7BB66DCD-80E5-4853-A702-3681B19021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8122" y="3845649"/>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07C228F-C9B5-4429-8760-394A55432A7B}"/>
              </a:ext>
            </a:extLst>
          </p:cNvPr>
          <p:cNvPicPr>
            <a:picLocks noChangeAspect="1"/>
          </p:cNvPicPr>
          <p:nvPr/>
        </p:nvPicPr>
        <p:blipFill>
          <a:blip r:embed="rId5"/>
          <a:stretch>
            <a:fillRect/>
          </a:stretch>
        </p:blipFill>
        <p:spPr>
          <a:xfrm>
            <a:off x="2071330" y="3627120"/>
            <a:ext cx="984290" cy="739489"/>
          </a:xfrm>
          <a:prstGeom prst="rect">
            <a:avLst/>
          </a:prstGeom>
          <a:ln>
            <a:solidFill>
              <a:schemeClr val="tx2"/>
            </a:solidFill>
          </a:ln>
        </p:spPr>
      </p:pic>
      <p:pic>
        <p:nvPicPr>
          <p:cNvPr id="17" name="Picture 2" descr="Image result for icon for no action needed">
            <a:extLst>
              <a:ext uri="{FF2B5EF4-FFF2-40B4-BE49-F238E27FC236}">
                <a16:creationId xmlns:a16="http://schemas.microsoft.com/office/drawing/2014/main" id="{8F97A653-0122-4387-A695-E614D5CEAC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8122" y="4974023"/>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049A46A-97F5-4E8F-A119-EE8BC561E2E1}"/>
              </a:ext>
            </a:extLst>
          </p:cNvPr>
          <p:cNvPicPr>
            <a:picLocks noChangeAspect="1"/>
          </p:cNvPicPr>
          <p:nvPr/>
        </p:nvPicPr>
        <p:blipFill>
          <a:blip r:embed="rId6"/>
          <a:stretch>
            <a:fillRect/>
          </a:stretch>
        </p:blipFill>
        <p:spPr>
          <a:xfrm>
            <a:off x="2071330" y="4787469"/>
            <a:ext cx="930950" cy="739489"/>
          </a:xfrm>
          <a:prstGeom prst="rect">
            <a:avLst/>
          </a:prstGeom>
          <a:ln>
            <a:solidFill>
              <a:schemeClr val="tx2"/>
            </a:solidFill>
          </a:ln>
        </p:spPr>
      </p:pic>
    </p:spTree>
    <p:extLst>
      <p:ext uri="{BB962C8B-B14F-4D97-AF65-F5344CB8AC3E}">
        <p14:creationId xmlns:p14="http://schemas.microsoft.com/office/powerpoint/2010/main" val="3126603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6097" y="15987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Bucks MH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2864763249"/>
              </p:ext>
            </p:extLst>
          </p:nvPr>
        </p:nvGraphicFramePr>
        <p:xfrm>
          <a:off x="266098" y="568237"/>
          <a:ext cx="8780248" cy="1584960"/>
        </p:xfrm>
        <a:graphic>
          <a:graphicData uri="http://schemas.openxmlformats.org/drawingml/2006/table">
            <a:tbl>
              <a:tblPr firstRow="1" bandRow="1">
                <a:tableStyleId>{7DF18680-E054-41AD-8BC1-D1AEF772440D}</a:tableStyleId>
              </a:tblPr>
              <a:tblGrid>
                <a:gridCol w="808322">
                  <a:extLst>
                    <a:ext uri="{9D8B030D-6E8A-4147-A177-3AD203B41FA5}">
                      <a16:colId xmlns:a16="http://schemas.microsoft.com/office/drawing/2014/main" val="978586781"/>
                    </a:ext>
                  </a:extLst>
                </a:gridCol>
                <a:gridCol w="899160">
                  <a:extLst>
                    <a:ext uri="{9D8B030D-6E8A-4147-A177-3AD203B41FA5}">
                      <a16:colId xmlns:a16="http://schemas.microsoft.com/office/drawing/2014/main" val="1254374751"/>
                    </a:ext>
                  </a:extLst>
                </a:gridCol>
                <a:gridCol w="1153350">
                  <a:extLst>
                    <a:ext uri="{9D8B030D-6E8A-4147-A177-3AD203B41FA5}">
                      <a16:colId xmlns:a16="http://schemas.microsoft.com/office/drawing/2014/main" val="1797118576"/>
                    </a:ext>
                  </a:extLst>
                </a:gridCol>
                <a:gridCol w="441893">
                  <a:extLst>
                    <a:ext uri="{9D8B030D-6E8A-4147-A177-3AD203B41FA5}">
                      <a16:colId xmlns:a16="http://schemas.microsoft.com/office/drawing/2014/main" val="3413024127"/>
                    </a:ext>
                  </a:extLst>
                </a:gridCol>
                <a:gridCol w="577049">
                  <a:extLst>
                    <a:ext uri="{9D8B030D-6E8A-4147-A177-3AD203B41FA5}">
                      <a16:colId xmlns:a16="http://schemas.microsoft.com/office/drawing/2014/main" val="2276990854"/>
                    </a:ext>
                  </a:extLst>
                </a:gridCol>
                <a:gridCol w="506027">
                  <a:extLst>
                    <a:ext uri="{9D8B030D-6E8A-4147-A177-3AD203B41FA5}">
                      <a16:colId xmlns:a16="http://schemas.microsoft.com/office/drawing/2014/main" val="369448054"/>
                    </a:ext>
                  </a:extLst>
                </a:gridCol>
                <a:gridCol w="506027">
                  <a:extLst>
                    <a:ext uri="{9D8B030D-6E8A-4147-A177-3AD203B41FA5}">
                      <a16:colId xmlns:a16="http://schemas.microsoft.com/office/drawing/2014/main" val="3242774040"/>
                    </a:ext>
                  </a:extLst>
                </a:gridCol>
                <a:gridCol w="3888420">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75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r>
                        <a:rPr lang="en-GB" sz="900" b="0" dirty="0">
                          <a:latin typeface="Arial"/>
                          <a:cs typeface="Arial"/>
                        </a:rPr>
                        <a:t>Bucks CAMHs </a:t>
                      </a:r>
                    </a:p>
                    <a:p>
                      <a:r>
                        <a:rPr lang="en-GB" sz="900" b="0" dirty="0">
                          <a:latin typeface="Arial"/>
                          <a:cs typeface="Arial"/>
                        </a:rPr>
                        <a:t>SPA</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CAMHS SPA</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a:cs typeface="Arial"/>
                        </a:rPr>
                        <a:t>212</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116</a:t>
                      </a:r>
                    </a:p>
                  </a:txBody>
                  <a:tcPr marL="68580" marR="68580" marT="34290" marB="34290" anchor="ctr"/>
                </a:tc>
                <a:tc>
                  <a:txBody>
                    <a:bodyPr/>
                    <a:lstStyle/>
                    <a:p>
                      <a:pPr algn="ctr"/>
                      <a:r>
                        <a:rPr lang="en-GB" sz="900" b="1" dirty="0">
                          <a:latin typeface="Arial"/>
                          <a:cs typeface="Arial"/>
                        </a:rPr>
                        <a:t>+83%</a:t>
                      </a:r>
                    </a:p>
                  </a:txBody>
                  <a:tcPr marL="68580" marR="68580" marT="34290" marB="34290" anchor="ctr">
                    <a:solidFill>
                      <a:schemeClr val="accent5">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No appointments for the last 7 months have been below average.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The data is impacted by a surge following end of lockdown.  The SPA continues to operate in same practice of offering triage and consultations.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It is a problem? </a:t>
                      </a:r>
                      <a:r>
                        <a:rPr lang="en-GB" sz="900" b="0" kern="1200" dirty="0">
                          <a:solidFill>
                            <a:schemeClr val="tx1"/>
                          </a:solidFill>
                          <a:latin typeface="Arial" panose="020B0604020202020204" pitchFamily="34" charset="0"/>
                          <a:ea typeface="+mn-ea"/>
                          <a:cs typeface="Arial" panose="020B0604020202020204" pitchFamily="34" charset="0"/>
                        </a:rPr>
                        <a:t>  No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Any action required? </a:t>
                      </a:r>
                      <a:r>
                        <a:rPr lang="en-GB" sz="900" b="0" kern="1200" dirty="0">
                          <a:solidFill>
                            <a:schemeClr val="tx1"/>
                          </a:solidFill>
                          <a:latin typeface="Arial" panose="020B0604020202020204" pitchFamily="34" charset="0"/>
                          <a:ea typeface="+mn-ea"/>
                          <a:cs typeface="Arial" panose="020B0604020202020204" pitchFamily="34" charset="0"/>
                        </a:rPr>
                        <a:t>No</a:t>
                      </a:r>
                      <a:r>
                        <a:rPr lang="en-GB" sz="900" b="0" kern="1200" dirty="0">
                          <a:solidFill>
                            <a:srgbClr val="7030A0"/>
                          </a:solidFill>
                          <a:latin typeface="Arial" panose="020B0604020202020204" pitchFamily="34" charset="0"/>
                          <a:ea typeface="+mn-ea"/>
                          <a:cs typeface="Arial" panose="020B0604020202020204" pitchFamily="34" charset="0"/>
                        </a:rPr>
                        <a:t> </a:t>
                      </a:r>
                      <a:r>
                        <a:rPr lang="en-GB" sz="900" b="0" kern="1200" dirty="0">
                          <a:solidFill>
                            <a:schemeClr val="tx1"/>
                          </a:solidFill>
                          <a:latin typeface="Arial" panose="020B0604020202020204" pitchFamily="34" charset="0"/>
                          <a:ea typeface="+mn-ea"/>
                          <a:cs typeface="Arial" panose="020B0604020202020204" pitchFamily="34" charset="0"/>
                        </a:rPr>
                        <a:t> </a:t>
                      </a:r>
                    </a:p>
                  </a:txBody>
                  <a:tcPr marL="68580" marR="68580" marT="34290" marB="34290"/>
                </a:tc>
                <a:extLst>
                  <a:ext uri="{0D108BD9-81ED-4DB2-BD59-A6C34878D82A}">
                    <a16:rowId xmlns:a16="http://schemas.microsoft.com/office/drawing/2014/main" val="2576837191"/>
                  </a:ext>
                </a:extLst>
              </a:tr>
            </a:tbl>
          </a:graphicData>
        </a:graphic>
      </p:graphicFrame>
      <p:pic>
        <p:nvPicPr>
          <p:cNvPr id="3" name="Picture 2">
            <a:extLst>
              <a:ext uri="{FF2B5EF4-FFF2-40B4-BE49-F238E27FC236}">
                <a16:creationId xmlns:a16="http://schemas.microsoft.com/office/drawing/2014/main" id="{B8345279-C797-4D2B-B980-79C083B66E50}"/>
              </a:ext>
            </a:extLst>
          </p:cNvPr>
          <p:cNvPicPr>
            <a:picLocks noChangeAspect="1"/>
          </p:cNvPicPr>
          <p:nvPr/>
        </p:nvPicPr>
        <p:blipFill>
          <a:blip r:embed="rId3"/>
          <a:stretch>
            <a:fillRect/>
          </a:stretch>
        </p:blipFill>
        <p:spPr>
          <a:xfrm>
            <a:off x="2026920" y="1174704"/>
            <a:ext cx="1028700" cy="760775"/>
          </a:xfrm>
          <a:prstGeom prst="rect">
            <a:avLst/>
          </a:prstGeom>
          <a:ln>
            <a:solidFill>
              <a:schemeClr val="tx2"/>
            </a:solidFill>
          </a:ln>
        </p:spPr>
      </p:pic>
      <p:pic>
        <p:nvPicPr>
          <p:cNvPr id="12" name="Picture 4" descr="Image result for Icon For Concern. Size: 95 x 96. Source: icon-library.com">
            <a:extLst>
              <a:ext uri="{FF2B5EF4-FFF2-40B4-BE49-F238E27FC236}">
                <a16:creationId xmlns:a16="http://schemas.microsoft.com/office/drawing/2014/main" id="{D673BDFB-40C7-4762-8FB3-C8D1566BE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160" y="1394868"/>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11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3" y="114937"/>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Oxon &amp; BSW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428048401"/>
              </p:ext>
            </p:extLst>
          </p:nvPr>
        </p:nvGraphicFramePr>
        <p:xfrm>
          <a:off x="261783" y="474977"/>
          <a:ext cx="8771369" cy="5196840"/>
        </p:xfrm>
        <a:graphic>
          <a:graphicData uri="http://schemas.openxmlformats.org/drawingml/2006/table">
            <a:tbl>
              <a:tblPr firstRow="1" bandRow="1">
                <a:tableStyleId>{7DF18680-E054-41AD-8BC1-D1AEF772440D}</a:tableStyleId>
              </a:tblPr>
              <a:tblGrid>
                <a:gridCol w="894204">
                  <a:extLst>
                    <a:ext uri="{9D8B030D-6E8A-4147-A177-3AD203B41FA5}">
                      <a16:colId xmlns:a16="http://schemas.microsoft.com/office/drawing/2014/main" val="978586781"/>
                    </a:ext>
                  </a:extLst>
                </a:gridCol>
                <a:gridCol w="809815">
                  <a:extLst>
                    <a:ext uri="{9D8B030D-6E8A-4147-A177-3AD203B41FA5}">
                      <a16:colId xmlns:a16="http://schemas.microsoft.com/office/drawing/2014/main" val="1254374751"/>
                    </a:ext>
                  </a:extLst>
                </a:gridCol>
                <a:gridCol w="1206903">
                  <a:extLst>
                    <a:ext uri="{9D8B030D-6E8A-4147-A177-3AD203B41FA5}">
                      <a16:colId xmlns:a16="http://schemas.microsoft.com/office/drawing/2014/main" val="1797118576"/>
                    </a:ext>
                  </a:extLst>
                </a:gridCol>
                <a:gridCol w="542343">
                  <a:extLst>
                    <a:ext uri="{9D8B030D-6E8A-4147-A177-3AD203B41FA5}">
                      <a16:colId xmlns:a16="http://schemas.microsoft.com/office/drawing/2014/main" val="3413024127"/>
                    </a:ext>
                  </a:extLst>
                </a:gridCol>
                <a:gridCol w="593806">
                  <a:extLst>
                    <a:ext uri="{9D8B030D-6E8A-4147-A177-3AD203B41FA5}">
                      <a16:colId xmlns:a16="http://schemas.microsoft.com/office/drawing/2014/main" val="2276990854"/>
                    </a:ext>
                  </a:extLst>
                </a:gridCol>
                <a:gridCol w="569086">
                  <a:extLst>
                    <a:ext uri="{9D8B030D-6E8A-4147-A177-3AD203B41FA5}">
                      <a16:colId xmlns:a16="http://schemas.microsoft.com/office/drawing/2014/main" val="369448054"/>
                    </a:ext>
                  </a:extLst>
                </a:gridCol>
                <a:gridCol w="515368">
                  <a:extLst>
                    <a:ext uri="{9D8B030D-6E8A-4147-A177-3AD203B41FA5}">
                      <a16:colId xmlns:a16="http://schemas.microsoft.com/office/drawing/2014/main" val="3242774040"/>
                    </a:ext>
                  </a:extLst>
                </a:gridCol>
                <a:gridCol w="3639844">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r>
                        <a:rPr lang="en-GB" sz="900" b="0" dirty="0">
                          <a:latin typeface="Arial"/>
                          <a:cs typeface="Arial"/>
                        </a:rPr>
                        <a:t>Oxon &amp; BSW</a:t>
                      </a:r>
                    </a:p>
                    <a:p>
                      <a:r>
                        <a:rPr lang="en-GB" sz="900" b="0" dirty="0">
                          <a:latin typeface="Arial"/>
                          <a:cs typeface="Arial"/>
                        </a:rPr>
                        <a:t>Adults Community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Referrals: ADHD</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a:cs typeface="Arial"/>
                        </a:rPr>
                        <a:t>3</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50" b="1" kern="1200" dirty="0">
                          <a:solidFill>
                            <a:schemeClr val="dk1"/>
                          </a:solidFill>
                          <a:latin typeface="Arial"/>
                          <a:ea typeface="+mn-ea"/>
                          <a:cs typeface="Arial"/>
                        </a:rPr>
                        <a:t>11</a:t>
                      </a:r>
                    </a:p>
                  </a:txBody>
                  <a:tcPr marL="68580" marR="68580" marT="34290" marB="34290" anchor="ctr"/>
                </a:tc>
                <a:tc>
                  <a:txBody>
                    <a:bodyPr/>
                    <a:lstStyle/>
                    <a:p>
                      <a:pPr algn="ctr"/>
                      <a:r>
                        <a:rPr lang="en-GB" sz="900" b="1" dirty="0">
                          <a:latin typeface="Arial"/>
                          <a:cs typeface="Arial"/>
                        </a:rPr>
                        <a:t>-73%</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 No referral numbers for the last 12 months have been below average, this relates to routine referrals.    </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See below</a:t>
                      </a:r>
                    </a:p>
                    <a:p>
                      <a:pPr marL="0" algn="l" defTabSz="914400" rtl="0" eaLnBrk="1" latinLnBrk="0" hangingPunct="1"/>
                      <a:r>
                        <a:rPr lang="en-GB" sz="900" b="0" kern="1200" dirty="0">
                          <a:solidFill>
                            <a:srgbClr val="7030A0"/>
                          </a:solidFill>
                          <a:latin typeface="Arial"/>
                          <a:ea typeface="+mn-ea"/>
                          <a:cs typeface="Arial"/>
                        </a:rPr>
                        <a:t>It is a problem? </a:t>
                      </a:r>
                      <a:r>
                        <a:rPr lang="en-GB" sz="900" b="0" i="0" u="none" strike="noStrike" kern="1200" noProof="0" dirty="0">
                          <a:solidFill>
                            <a:schemeClr val="tx1"/>
                          </a:solidFill>
                          <a:latin typeface="Arial"/>
                        </a:rPr>
                        <a:t>Unfortunately we have found issues within admin processes which mean referrals haven’t been correctly added to Care Notes – this is now being urgently addressed. The team do keep a spreadsheet which shows the following referral numbers:</a:t>
                      </a:r>
                    </a:p>
                    <a:p>
                      <a:r>
                        <a:rPr lang="en-GB" sz="1000" kern="1200" dirty="0">
                          <a:solidFill>
                            <a:schemeClr val="dk1"/>
                          </a:solidFill>
                          <a:effectLst/>
                          <a:latin typeface="+mn-lt"/>
                          <a:ea typeface="+mn-ea"/>
                          <a:cs typeface="+mn-cs"/>
                        </a:rPr>
                        <a:t>October ‘21 = 62		November ‘21 = 180</a:t>
                      </a:r>
                    </a:p>
                    <a:p>
                      <a:r>
                        <a:rPr lang="en-GB" sz="1000" kern="1200" dirty="0">
                          <a:solidFill>
                            <a:schemeClr val="dk1"/>
                          </a:solidFill>
                          <a:effectLst/>
                          <a:latin typeface="+mn-lt"/>
                          <a:ea typeface="+mn-ea"/>
                          <a:cs typeface="+mn-cs"/>
                        </a:rPr>
                        <a:t>December ’21 = 118	January ‘22 = 134</a:t>
                      </a:r>
                    </a:p>
                    <a:p>
                      <a:r>
                        <a:rPr lang="en-GB" sz="1000" kern="1200" dirty="0">
                          <a:solidFill>
                            <a:schemeClr val="dk1"/>
                          </a:solidFill>
                          <a:effectLst/>
                          <a:latin typeface="+mn-lt"/>
                          <a:ea typeface="+mn-ea"/>
                          <a:cs typeface="+mn-cs"/>
                        </a:rPr>
                        <a:t>February ‘22 = 94</a:t>
                      </a:r>
                    </a:p>
                    <a:p>
                      <a:pPr algn="l"/>
                      <a:r>
                        <a:rPr lang="en-GB" sz="900" b="0" kern="1200" dirty="0">
                          <a:solidFill>
                            <a:srgbClr val="7030A0"/>
                          </a:solidFill>
                          <a:latin typeface="Arial"/>
                          <a:ea typeface="+mn-ea"/>
                          <a:cs typeface="Arial"/>
                        </a:rPr>
                        <a:t>Is any action required? </a:t>
                      </a:r>
                      <a:r>
                        <a:rPr lang="en-GB" sz="900" b="0" kern="1200" dirty="0">
                          <a:solidFill>
                            <a:schemeClr val="tx1"/>
                          </a:solidFill>
                          <a:latin typeface="Arial"/>
                          <a:ea typeface="+mn-ea"/>
                          <a:cs typeface="Arial"/>
                        </a:rPr>
                        <a:t>As above</a:t>
                      </a:r>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2346127541"/>
                  </a:ext>
                </a:extLst>
              </a:tr>
              <a:tr h="878971">
                <a:tc>
                  <a:txBody>
                    <a:bodyPr/>
                    <a:lstStyle/>
                    <a:p>
                      <a:r>
                        <a:rPr lang="en-GB" sz="900" b="0" dirty="0">
                          <a:latin typeface="Arial"/>
                          <a:cs typeface="Arial"/>
                        </a:rPr>
                        <a:t>Oxon &amp; BSW</a:t>
                      </a:r>
                    </a:p>
                    <a:p>
                      <a:r>
                        <a:rPr lang="en-GB" sz="900" b="0" dirty="0">
                          <a:latin typeface="Arial"/>
                          <a:cs typeface="Arial"/>
                        </a:rPr>
                        <a:t>Adults Community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Emergency Referrals: North &amp; West Oxon Assessment Team</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a:cs typeface="Arial"/>
                        </a:rPr>
                        <a:t>1</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3</a:t>
                      </a:r>
                    </a:p>
                  </a:txBody>
                  <a:tcPr marL="68580" marR="68580" marT="34290" marB="34290" anchor="ctr"/>
                </a:tc>
                <a:tc>
                  <a:txBody>
                    <a:bodyPr/>
                    <a:lstStyle/>
                    <a:p>
                      <a:pPr algn="ctr"/>
                      <a:r>
                        <a:rPr lang="en-GB" sz="900" b="1" dirty="0">
                          <a:latin typeface="Arial"/>
                          <a:cs typeface="Arial"/>
                        </a:rPr>
                        <a:t>-67%</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 No referral numbers for Emergency referrals for the last 8 months have been below average.    </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See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a:ea typeface="+mn-ea"/>
                          <a:cs typeface="Arial"/>
                        </a:rPr>
                        <a:t>It is a problem? </a:t>
                      </a:r>
                      <a:r>
                        <a:rPr lang="en-GB" sz="900" b="0" dirty="0">
                          <a:solidFill>
                            <a:schemeClr val="tx1"/>
                          </a:solidFill>
                          <a:latin typeface="Arial" panose="020B0604020202020204" pitchFamily="34" charset="0"/>
                          <a:cs typeface="Arial" panose="020B0604020202020204" pitchFamily="34" charset="0"/>
                        </a:rPr>
                        <a:t>The drop correlates with the commencement of use of the </a:t>
                      </a:r>
                      <a:r>
                        <a:rPr lang="en-GB" sz="900" b="0" dirty="0" err="1">
                          <a:solidFill>
                            <a:schemeClr val="tx1"/>
                          </a:solidFill>
                          <a:latin typeface="Arial" panose="020B0604020202020204" pitchFamily="34" charset="0"/>
                          <a:cs typeface="Arial" panose="020B0604020202020204" pitchFamily="34" charset="0"/>
                        </a:rPr>
                        <a:t>ereferral</a:t>
                      </a:r>
                      <a:r>
                        <a:rPr lang="en-GB" sz="900" b="0" dirty="0">
                          <a:solidFill>
                            <a:schemeClr val="tx1"/>
                          </a:solidFill>
                          <a:latin typeface="Arial" panose="020B0604020202020204" pitchFamily="34" charset="0"/>
                          <a:cs typeface="Arial" panose="020B0604020202020204" pitchFamily="34" charset="0"/>
                        </a:rPr>
                        <a:t> forms which clearly documents the referral timeframes – the expectation is that GPs are now referring to the appropriate urgency</a:t>
                      </a:r>
                    </a:p>
                    <a:p>
                      <a:pPr algn="l"/>
                      <a:r>
                        <a:rPr lang="en-GB" sz="900" b="0" kern="1200" dirty="0">
                          <a:solidFill>
                            <a:srgbClr val="7030A0"/>
                          </a:solidFill>
                          <a:latin typeface="Arial"/>
                          <a:ea typeface="+mn-ea"/>
                          <a:cs typeface="Arial"/>
                        </a:rPr>
                        <a:t>Is any action required None</a:t>
                      </a:r>
                      <a:endParaRPr lang="en-GB" sz="9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576837191"/>
                  </a:ext>
                </a:extLst>
              </a:tr>
              <a:tr h="777544">
                <a:tc>
                  <a:txBody>
                    <a:bodyPr/>
                    <a:lstStyle/>
                    <a:p>
                      <a:r>
                        <a:rPr lang="en-GB" sz="900" b="0" dirty="0">
                          <a:latin typeface="Arial"/>
                          <a:cs typeface="Arial"/>
                        </a:rPr>
                        <a:t>Oxon &amp; BSW</a:t>
                      </a:r>
                    </a:p>
                    <a:p>
                      <a:r>
                        <a:rPr lang="en-GB" sz="900" b="0" dirty="0">
                          <a:latin typeface="Arial"/>
                          <a:cs typeface="Arial"/>
                        </a:rPr>
                        <a:t>Adults Community</a:t>
                      </a:r>
                    </a:p>
                  </a:txBody>
                  <a:tcPr marL="68580" marR="68580" marT="34290" marB="34290" anchor="ctr"/>
                </a:tc>
                <a:tc>
                  <a:txBody>
                    <a:bodyPr/>
                    <a:lstStyle/>
                    <a:p>
                      <a:r>
                        <a:rPr lang="en-GB" sz="900" b="0" dirty="0">
                          <a:latin typeface="Arial"/>
                          <a:cs typeface="Arial"/>
                        </a:rPr>
                        <a:t>Referrals: EIS Service (Urgent &amp; Routine)</a:t>
                      </a:r>
                    </a:p>
                  </a:txBody>
                  <a:tcPr marL="68580" marR="68580" marT="34290" marB="34290" anchor="ctr"/>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a:cs typeface="Arial"/>
                        </a:rPr>
                        <a:t>1</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11</a:t>
                      </a:r>
                    </a:p>
                  </a:txBody>
                  <a:tcPr marL="68580" marR="68580" marT="34290" marB="34290" anchor="ctr"/>
                </a:tc>
                <a:tc>
                  <a:txBody>
                    <a:bodyPr/>
                    <a:lstStyle/>
                    <a:p>
                      <a:pPr algn="ctr"/>
                      <a:r>
                        <a:rPr lang="en-GB" sz="900" b="1" dirty="0">
                          <a:latin typeface="Arial"/>
                          <a:cs typeface="Arial"/>
                        </a:rPr>
                        <a:t>-91%</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 No referral numbers for Urgent referrals for the last 14 months have been below average (see visual).  In contrast the volume of routine referrals has been above average for the last 7 months.  With numbers for urgencies combined in line with averages.    </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See below</a:t>
                      </a:r>
                    </a:p>
                    <a:p>
                      <a:r>
                        <a:rPr lang="en-GB" sz="900" b="0" kern="1200" dirty="0">
                          <a:solidFill>
                            <a:srgbClr val="7030A0"/>
                          </a:solidFill>
                          <a:latin typeface="Arial"/>
                          <a:ea typeface="+mn-ea"/>
                          <a:cs typeface="Arial"/>
                        </a:rPr>
                        <a:t>It is a problem? </a:t>
                      </a:r>
                      <a:r>
                        <a:rPr lang="en-GB" sz="900" kern="1200" dirty="0">
                          <a:solidFill>
                            <a:schemeClr val="dk1"/>
                          </a:solidFill>
                          <a:effectLst/>
                          <a:latin typeface="Arial" panose="020B0604020202020204" pitchFamily="34" charset="0"/>
                          <a:ea typeface="+mn-ea"/>
                          <a:cs typeface="Arial" panose="020B0604020202020204" pitchFamily="34" charset="0"/>
                        </a:rPr>
                        <a:t>We aim to deal with referrals as quickly as we can due to the Referral to Treatment target so Assessment Function clinicians do have conversations about referrals which may explain why the majority are recorded as routine. Having built relationships with surgeries and AMHTs there are more informal discussions about referrals</a:t>
                      </a:r>
                      <a:r>
                        <a:rPr lang="en-GB" sz="900" kern="1200" dirty="0">
                          <a:solidFill>
                            <a:schemeClr val="dk1"/>
                          </a:solidFill>
                          <a:effectLst/>
                          <a:latin typeface="+mn-lt"/>
                          <a:ea typeface="+mn-ea"/>
                          <a:cs typeface="+mn-cs"/>
                        </a:rPr>
                        <a:t>.</a:t>
                      </a:r>
                    </a:p>
                    <a:p>
                      <a:pPr algn="l"/>
                      <a:r>
                        <a:rPr lang="en-GB" sz="900" b="0" kern="1200" dirty="0">
                          <a:solidFill>
                            <a:srgbClr val="7030A0"/>
                          </a:solidFill>
                          <a:latin typeface="Arial"/>
                          <a:ea typeface="+mn-ea"/>
                          <a:cs typeface="Arial"/>
                        </a:rPr>
                        <a:t>Is any action required </a:t>
                      </a:r>
                      <a:r>
                        <a:rPr lang="en-GB" sz="900" b="0" kern="1200" dirty="0">
                          <a:solidFill>
                            <a:schemeClr val="tx1"/>
                          </a:solidFill>
                          <a:latin typeface="Arial"/>
                          <a:ea typeface="+mn-ea"/>
                          <a:cs typeface="Arial"/>
                        </a:rPr>
                        <a:t>None</a:t>
                      </a:r>
                      <a:endParaRPr lang="en-GB" sz="900" b="0"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3499381674"/>
                  </a:ext>
                </a:extLst>
              </a:tr>
            </a:tbl>
          </a:graphicData>
        </a:graphic>
      </p:graphicFrame>
      <p:pic>
        <p:nvPicPr>
          <p:cNvPr id="14" name="Picture 13">
            <a:extLst>
              <a:ext uri="{FF2B5EF4-FFF2-40B4-BE49-F238E27FC236}">
                <a16:creationId xmlns:a16="http://schemas.microsoft.com/office/drawing/2014/main" id="{E1EC3D62-7055-400A-A9E1-2D19B7CC091F}"/>
              </a:ext>
            </a:extLst>
          </p:cNvPr>
          <p:cNvPicPr>
            <a:picLocks noChangeAspect="1"/>
          </p:cNvPicPr>
          <p:nvPr/>
        </p:nvPicPr>
        <p:blipFill>
          <a:blip r:embed="rId3"/>
          <a:stretch>
            <a:fillRect/>
          </a:stretch>
        </p:blipFill>
        <p:spPr>
          <a:xfrm>
            <a:off x="2017585" y="1113167"/>
            <a:ext cx="1134047" cy="740017"/>
          </a:xfrm>
          <a:prstGeom prst="rect">
            <a:avLst/>
          </a:prstGeom>
          <a:ln>
            <a:solidFill>
              <a:schemeClr val="tx2"/>
            </a:solidFill>
          </a:ln>
        </p:spPr>
      </p:pic>
      <p:pic>
        <p:nvPicPr>
          <p:cNvPr id="16" name="Picture 4" descr="Image result for Icon For Concern. Size: 95 x 96. Source: icon-library.com">
            <a:extLst>
              <a:ext uri="{FF2B5EF4-FFF2-40B4-BE49-F238E27FC236}">
                <a16:creationId xmlns:a16="http://schemas.microsoft.com/office/drawing/2014/main" id="{2358CE92-3A2D-48CD-9BC6-BD5F06C43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502" y="1262860"/>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3609223-0D14-4CC2-B831-6B8DBF2AFFC3}"/>
              </a:ext>
            </a:extLst>
          </p:cNvPr>
          <p:cNvPicPr>
            <a:picLocks noChangeAspect="1"/>
          </p:cNvPicPr>
          <p:nvPr/>
        </p:nvPicPr>
        <p:blipFill>
          <a:blip r:embed="rId5"/>
          <a:stretch>
            <a:fillRect/>
          </a:stretch>
        </p:blipFill>
        <p:spPr>
          <a:xfrm>
            <a:off x="2017583" y="2862377"/>
            <a:ext cx="1134047" cy="740017"/>
          </a:xfrm>
          <a:prstGeom prst="rect">
            <a:avLst/>
          </a:prstGeom>
          <a:ln>
            <a:solidFill>
              <a:schemeClr val="tx2"/>
            </a:solidFill>
          </a:ln>
        </p:spPr>
      </p:pic>
      <p:pic>
        <p:nvPicPr>
          <p:cNvPr id="19" name="Picture 18">
            <a:extLst>
              <a:ext uri="{FF2B5EF4-FFF2-40B4-BE49-F238E27FC236}">
                <a16:creationId xmlns:a16="http://schemas.microsoft.com/office/drawing/2014/main" id="{EA3C3D82-6B29-4A20-B69C-6D0028378DBF}"/>
              </a:ext>
            </a:extLst>
          </p:cNvPr>
          <p:cNvPicPr>
            <a:picLocks noChangeAspect="1"/>
          </p:cNvPicPr>
          <p:nvPr/>
        </p:nvPicPr>
        <p:blipFill>
          <a:blip r:embed="rId6"/>
          <a:stretch>
            <a:fillRect/>
          </a:stretch>
        </p:blipFill>
        <p:spPr>
          <a:xfrm>
            <a:off x="1956624" y="4565962"/>
            <a:ext cx="1134047" cy="615505"/>
          </a:xfrm>
          <a:prstGeom prst="rect">
            <a:avLst/>
          </a:prstGeom>
          <a:ln>
            <a:solidFill>
              <a:schemeClr val="tx2"/>
            </a:solidFill>
          </a:ln>
        </p:spPr>
      </p:pic>
      <p:pic>
        <p:nvPicPr>
          <p:cNvPr id="25" name="Picture 4" descr="Image result for Icon For Concern. Size: 95 x 96. Source: icon-library.com">
            <a:extLst>
              <a:ext uri="{FF2B5EF4-FFF2-40B4-BE49-F238E27FC236}">
                <a16:creationId xmlns:a16="http://schemas.microsoft.com/office/drawing/2014/main" id="{A3DEB9A0-49D0-46D4-BB04-D4266E66C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502" y="2986772"/>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6" name="Picture 4" descr="Image result for Icon For Concern. Size: 95 x 96. Source: icon-library.com">
            <a:extLst>
              <a:ext uri="{FF2B5EF4-FFF2-40B4-BE49-F238E27FC236}">
                <a16:creationId xmlns:a16="http://schemas.microsoft.com/office/drawing/2014/main" id="{A0B88121-C430-468D-A500-AC1E2EB37B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502" y="4565962"/>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333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3" y="114937"/>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Oxon &amp; BSW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1275646635"/>
              </p:ext>
            </p:extLst>
          </p:nvPr>
        </p:nvGraphicFramePr>
        <p:xfrm>
          <a:off x="261783" y="474977"/>
          <a:ext cx="8771369" cy="5494020"/>
        </p:xfrm>
        <a:graphic>
          <a:graphicData uri="http://schemas.openxmlformats.org/drawingml/2006/table">
            <a:tbl>
              <a:tblPr firstRow="1" bandRow="1">
                <a:tableStyleId>{7DF18680-E054-41AD-8BC1-D1AEF772440D}</a:tableStyleId>
              </a:tblPr>
              <a:tblGrid>
                <a:gridCol w="894204">
                  <a:extLst>
                    <a:ext uri="{9D8B030D-6E8A-4147-A177-3AD203B41FA5}">
                      <a16:colId xmlns:a16="http://schemas.microsoft.com/office/drawing/2014/main" val="978586781"/>
                    </a:ext>
                  </a:extLst>
                </a:gridCol>
                <a:gridCol w="809815">
                  <a:extLst>
                    <a:ext uri="{9D8B030D-6E8A-4147-A177-3AD203B41FA5}">
                      <a16:colId xmlns:a16="http://schemas.microsoft.com/office/drawing/2014/main" val="1254374751"/>
                    </a:ext>
                  </a:extLst>
                </a:gridCol>
                <a:gridCol w="1206903">
                  <a:extLst>
                    <a:ext uri="{9D8B030D-6E8A-4147-A177-3AD203B41FA5}">
                      <a16:colId xmlns:a16="http://schemas.microsoft.com/office/drawing/2014/main" val="1797118576"/>
                    </a:ext>
                  </a:extLst>
                </a:gridCol>
                <a:gridCol w="542343">
                  <a:extLst>
                    <a:ext uri="{9D8B030D-6E8A-4147-A177-3AD203B41FA5}">
                      <a16:colId xmlns:a16="http://schemas.microsoft.com/office/drawing/2014/main" val="3413024127"/>
                    </a:ext>
                  </a:extLst>
                </a:gridCol>
                <a:gridCol w="593806">
                  <a:extLst>
                    <a:ext uri="{9D8B030D-6E8A-4147-A177-3AD203B41FA5}">
                      <a16:colId xmlns:a16="http://schemas.microsoft.com/office/drawing/2014/main" val="2276990854"/>
                    </a:ext>
                  </a:extLst>
                </a:gridCol>
                <a:gridCol w="569086">
                  <a:extLst>
                    <a:ext uri="{9D8B030D-6E8A-4147-A177-3AD203B41FA5}">
                      <a16:colId xmlns:a16="http://schemas.microsoft.com/office/drawing/2014/main" val="369448054"/>
                    </a:ext>
                  </a:extLst>
                </a:gridCol>
                <a:gridCol w="515368">
                  <a:extLst>
                    <a:ext uri="{9D8B030D-6E8A-4147-A177-3AD203B41FA5}">
                      <a16:colId xmlns:a16="http://schemas.microsoft.com/office/drawing/2014/main" val="3242774040"/>
                    </a:ext>
                  </a:extLst>
                </a:gridCol>
                <a:gridCol w="3639844">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823671">
                <a:tc>
                  <a:txBody>
                    <a:bodyPr/>
                    <a:lstStyle/>
                    <a:p>
                      <a:r>
                        <a:rPr lang="en-GB" sz="900" b="0" dirty="0">
                          <a:latin typeface="Arial"/>
                          <a:cs typeface="Arial"/>
                        </a:rPr>
                        <a:t>Oxon &amp; BSW</a:t>
                      </a:r>
                    </a:p>
                    <a:p>
                      <a:r>
                        <a:rPr lang="en-GB" sz="900" b="0" dirty="0">
                          <a:latin typeface="Arial"/>
                          <a:cs typeface="Arial"/>
                        </a:rPr>
                        <a:t>Adults Community</a:t>
                      </a:r>
                    </a:p>
                  </a:txBody>
                  <a:tcPr marL="68580" marR="68580" marT="34290" marB="34290"/>
                </a:tc>
                <a:tc>
                  <a:txBody>
                    <a:bodyPr/>
                    <a:lstStyle/>
                    <a:p>
                      <a:r>
                        <a:rPr lang="en-GB" sz="900" b="0" dirty="0">
                          <a:latin typeface="Arial"/>
                          <a:cs typeface="Arial"/>
                        </a:rPr>
                        <a:t>Urgent Referrals: AMHO South Assessment Team</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a:cs typeface="Arial"/>
                        </a:rPr>
                        <a:t>39</a:t>
                      </a:r>
                    </a:p>
                  </a:txBody>
                  <a:tcPr marL="68580" marR="68580" marT="34290" marB="34290" anchor="ctr"/>
                </a:tc>
                <a:tc>
                  <a:txBody>
                    <a:bodyPr/>
                    <a:lstStyle/>
                    <a:p>
                      <a:pPr algn="ctr"/>
                      <a:endParaRPr lang="en-GB" sz="900" b="1">
                        <a:latin typeface="Arial"/>
                        <a:cs typeface="Arial"/>
                      </a:endParaRPr>
                    </a:p>
                  </a:txBody>
                  <a:tcPr marL="68580" marR="68580" marT="34290" marB="34290" anchor="ctr"/>
                </a:tc>
                <a:tc>
                  <a:txBody>
                    <a:bodyPr/>
                    <a:lstStyle/>
                    <a:p>
                      <a:pPr algn="ctr"/>
                      <a:r>
                        <a:rPr lang="en-GB" sz="900" b="1" dirty="0">
                          <a:latin typeface="Arial"/>
                          <a:cs typeface="Arial"/>
                        </a:rPr>
                        <a:t>46</a:t>
                      </a:r>
                    </a:p>
                  </a:txBody>
                  <a:tcPr marL="68580" marR="68580" marT="34290" marB="34290" anchor="ctr"/>
                </a:tc>
                <a:tc>
                  <a:txBody>
                    <a:bodyPr/>
                    <a:lstStyle/>
                    <a:p>
                      <a:pPr algn="ctr"/>
                      <a:r>
                        <a:rPr lang="en-GB" sz="900" b="1" dirty="0">
                          <a:latin typeface="Arial"/>
                          <a:cs typeface="Arial"/>
                        </a:rPr>
                        <a:t>-15%</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 No referral numbers for Urgent referrals for the last 9 months have been below average.    </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See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a:ea typeface="+mn-ea"/>
                          <a:cs typeface="Arial"/>
                        </a:rPr>
                        <a:t>It is a problem? </a:t>
                      </a:r>
                      <a:r>
                        <a:rPr lang="en-GB" sz="900" b="0" dirty="0">
                          <a:solidFill>
                            <a:schemeClr val="tx1"/>
                          </a:solidFill>
                          <a:latin typeface="Arial" panose="020B0604020202020204" pitchFamily="34" charset="0"/>
                          <a:cs typeface="Arial" panose="020B0604020202020204" pitchFamily="34" charset="0"/>
                        </a:rPr>
                        <a:t>The drop correlates with the commencement of use of the e-referral forms which clearly documents the referral timeframes – the expectation is that GPs are now referring to the appropriate urgency</a:t>
                      </a:r>
                    </a:p>
                    <a:p>
                      <a:pPr algn="l"/>
                      <a:r>
                        <a:rPr lang="en-GB" sz="900" b="0" kern="1200" dirty="0">
                          <a:solidFill>
                            <a:srgbClr val="7030A0"/>
                          </a:solidFill>
                          <a:latin typeface="Arial"/>
                          <a:ea typeface="+mn-ea"/>
                          <a:cs typeface="Arial"/>
                        </a:rPr>
                        <a:t>Is any action required None</a:t>
                      </a:r>
                      <a:endParaRPr lang="en-GB" sz="9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876869430"/>
                  </a:ext>
                </a:extLst>
              </a:tr>
              <a:tr h="823671">
                <a:tc>
                  <a:txBody>
                    <a:bodyPr/>
                    <a:lstStyle/>
                    <a:p>
                      <a:r>
                        <a:rPr lang="en-GB" sz="900" b="0" dirty="0">
                          <a:latin typeface="Arial"/>
                          <a:cs typeface="Arial"/>
                        </a:rPr>
                        <a:t>Oxon &amp; BSW</a:t>
                      </a:r>
                    </a:p>
                    <a:p>
                      <a:r>
                        <a:rPr lang="en-GB" sz="900" b="0" dirty="0">
                          <a:latin typeface="Arial"/>
                          <a:cs typeface="Arial"/>
                        </a:rPr>
                        <a:t>Adults Community</a:t>
                      </a:r>
                    </a:p>
                  </a:txBody>
                  <a:tcPr marL="68580" marR="68580" marT="34290" marB="34290"/>
                </a:tc>
                <a:tc>
                  <a:txBody>
                    <a:bodyPr/>
                    <a:lstStyle/>
                    <a:p>
                      <a:r>
                        <a:rPr lang="en-GB" sz="900" b="0" dirty="0">
                          <a:latin typeface="Arial"/>
                          <a:cs typeface="Arial"/>
                        </a:rPr>
                        <a:t>Urgent Referrals: AMHO South Treatment Team</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a:cs typeface="Arial"/>
                        </a:rPr>
                        <a:t>2</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6</a:t>
                      </a:r>
                    </a:p>
                  </a:txBody>
                  <a:tcPr marL="68580" marR="68580" marT="34290" marB="34290" anchor="ctr"/>
                </a:tc>
                <a:tc>
                  <a:txBody>
                    <a:bodyPr/>
                    <a:lstStyle/>
                    <a:p>
                      <a:pPr algn="ctr"/>
                      <a:r>
                        <a:rPr lang="en-GB" sz="900" b="1" dirty="0">
                          <a:latin typeface="Arial"/>
                          <a:cs typeface="Arial"/>
                        </a:rPr>
                        <a:t>-67%</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 No referral numbers for Urgent referrals for the last 11 months have been below average.    </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See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a:ea typeface="+mn-ea"/>
                          <a:cs typeface="Arial"/>
                        </a:rPr>
                        <a:t>It is a problem? </a:t>
                      </a:r>
                      <a:r>
                        <a:rPr lang="en-GB" sz="900" b="0" dirty="0">
                          <a:solidFill>
                            <a:schemeClr val="tx1"/>
                          </a:solidFill>
                          <a:latin typeface="Arial" panose="020B0604020202020204" pitchFamily="34" charset="0"/>
                          <a:cs typeface="Arial" panose="020B0604020202020204" pitchFamily="34" charset="0"/>
                        </a:rPr>
                        <a:t>The drop correlates with the commencement of use of the e-referral forms which clearly documents the referral timeframes – the expectation is that GPs are now referring to the appropriate urgency</a:t>
                      </a:r>
                    </a:p>
                    <a:p>
                      <a:pPr algn="l"/>
                      <a:r>
                        <a:rPr lang="en-GB" sz="900" b="0" kern="1200" dirty="0">
                          <a:solidFill>
                            <a:srgbClr val="7030A0"/>
                          </a:solidFill>
                          <a:latin typeface="Arial"/>
                          <a:ea typeface="+mn-ea"/>
                          <a:cs typeface="Arial"/>
                        </a:rPr>
                        <a:t>Is any action required </a:t>
                      </a:r>
                      <a:r>
                        <a:rPr lang="en-GB" sz="900" b="0" kern="1200" dirty="0">
                          <a:solidFill>
                            <a:schemeClr val="tx1"/>
                          </a:solidFill>
                          <a:latin typeface="Arial"/>
                          <a:ea typeface="+mn-ea"/>
                          <a:cs typeface="Arial"/>
                        </a:rPr>
                        <a:t>None</a:t>
                      </a:r>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2289509734"/>
                  </a:ext>
                </a:extLst>
              </a:tr>
              <a:tr h="823671">
                <a:tc>
                  <a:txBody>
                    <a:bodyPr/>
                    <a:lstStyle/>
                    <a:p>
                      <a:r>
                        <a:rPr lang="en-GB" sz="900" b="0" dirty="0">
                          <a:latin typeface="Arial"/>
                          <a:cs typeface="Arial"/>
                        </a:rPr>
                        <a:t>Oxon &amp; BSW</a:t>
                      </a:r>
                    </a:p>
                    <a:p>
                      <a:r>
                        <a:rPr lang="en-GB" sz="900" b="0" dirty="0">
                          <a:latin typeface="Arial"/>
                          <a:cs typeface="Arial"/>
                        </a:rPr>
                        <a:t>Adults Community</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Referrals; SCAS Triage</a:t>
                      </a:r>
                    </a:p>
                  </a:txBody>
                  <a:tcPr marL="68580" marR="68580" marT="34290" marB="34290" anchor="ct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solidFill>
                            <a:schemeClr val="tx1"/>
                          </a:solidFill>
                          <a:latin typeface="Arial"/>
                          <a:cs typeface="Arial"/>
                        </a:rPr>
                        <a:t>351</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42</a:t>
                      </a:r>
                    </a:p>
                  </a:txBody>
                  <a:tcPr marL="68580" marR="68580" marT="34290" marB="34290" anchor="ctr"/>
                </a:tc>
                <a:tc>
                  <a:txBody>
                    <a:bodyPr/>
                    <a:lstStyle/>
                    <a:p>
                      <a:pPr algn="ctr"/>
                      <a:r>
                        <a:rPr lang="en-GB" sz="900" b="1" dirty="0">
                          <a:latin typeface="Arial"/>
                          <a:cs typeface="Arial"/>
                        </a:rPr>
                        <a:t>+736%</a:t>
                      </a:r>
                    </a:p>
                  </a:txBody>
                  <a:tcPr marL="68580" marR="68580" marT="34290" marB="34290" anchor="ctr">
                    <a:solidFill>
                      <a:schemeClr val="accent5">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No referral numbers for the last 13 months have been above or near the UCL based on last 2.5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Yes this is as a result of planned development of services. The SCAS service is a new service fully operational 24/7 from Dec 2020, alongside Home Treatment/CRHT which commenced in July 2020. Both of these have lead to the increase in referrals and appointments shown in the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It is a problem? </a:t>
                      </a:r>
                      <a:r>
                        <a:rPr lang="en-GB" sz="900" b="0" kern="1200" dirty="0">
                          <a:solidFill>
                            <a:schemeClr val="tx1"/>
                          </a:solidFill>
                          <a:latin typeface="Arial" panose="020B0604020202020204" pitchFamily="34" charset="0"/>
                          <a:ea typeface="+mn-ea"/>
                          <a:cs typeface="Arial" panose="020B0604020202020204" pitchFamily="34" charset="0"/>
                        </a:rPr>
                        <a:t>No</a:t>
                      </a:r>
                      <a:r>
                        <a:rPr lang="en-GB" sz="900" b="0" kern="1200" dirty="0">
                          <a:solidFill>
                            <a:srgbClr val="7030A0"/>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any action required? </a:t>
                      </a:r>
                      <a:r>
                        <a:rPr lang="en-GB" sz="900" b="0" kern="1200" dirty="0">
                          <a:solidFill>
                            <a:schemeClr val="tx1"/>
                          </a:solidFill>
                          <a:latin typeface="Arial" panose="020B0604020202020204" pitchFamily="34" charset="0"/>
                          <a:ea typeface="+mn-ea"/>
                          <a:cs typeface="Arial" panose="020B0604020202020204" pitchFamily="34" charset="0"/>
                        </a:rPr>
                        <a:t>No</a:t>
                      </a:r>
                    </a:p>
                  </a:txBody>
                  <a:tcPr marL="68580" marR="68580" marT="34290" marB="34290" anchor="ctr"/>
                </a:tc>
                <a:extLst>
                  <a:ext uri="{0D108BD9-81ED-4DB2-BD59-A6C34878D82A}">
                    <a16:rowId xmlns:a16="http://schemas.microsoft.com/office/drawing/2014/main" val="258260693"/>
                  </a:ext>
                </a:extLst>
              </a:tr>
              <a:tr h="823671">
                <a:tc>
                  <a:txBody>
                    <a:bodyPr/>
                    <a:lstStyle/>
                    <a:p>
                      <a:r>
                        <a:rPr lang="en-GB" sz="900" b="0" dirty="0">
                          <a:latin typeface="Arial"/>
                          <a:cs typeface="Arial"/>
                        </a:rPr>
                        <a:t>Oxon &amp; BSW</a:t>
                      </a:r>
                    </a:p>
                    <a:p>
                      <a:r>
                        <a:rPr lang="en-GB" sz="900" b="0" dirty="0">
                          <a:latin typeface="Arial"/>
                          <a:cs typeface="Arial"/>
                        </a:rPr>
                        <a:t>Adults Community</a:t>
                      </a:r>
                    </a:p>
                  </a:txBody>
                  <a:tcPr marL="68580" marR="68580" marT="34290" marB="34290"/>
                </a:tc>
                <a:tc>
                  <a:txBody>
                    <a:bodyPr/>
                    <a:lstStyle/>
                    <a:p>
                      <a:r>
                        <a:rPr lang="en-GB" sz="900" b="0" dirty="0">
                          <a:latin typeface="Arial"/>
                          <a:cs typeface="Arial"/>
                        </a:rPr>
                        <a:t>Appointments: AMHO Specialist Psychological Intervention Treatment Team</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a:cs typeface="Arial"/>
                        </a:rPr>
                        <a:t>45</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5</a:t>
                      </a:r>
                    </a:p>
                  </a:txBody>
                  <a:tcPr marL="68580" marR="68580" marT="34290" marB="34290" anchor="ctr"/>
                </a:tc>
                <a:tc>
                  <a:txBody>
                    <a:bodyPr/>
                    <a:lstStyle/>
                    <a:p>
                      <a:pPr algn="ctr"/>
                      <a:r>
                        <a:rPr lang="en-GB" sz="900" b="1" dirty="0">
                          <a:latin typeface="Arial"/>
                          <a:cs typeface="Arial"/>
                        </a:rPr>
                        <a:t>+800%</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For the last 9 months appointment volumes for routine referrals have been above average.   </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p>
                  </a:txBody>
                  <a:tcPr marL="68580" marR="68580" marT="34290" marB="34290"/>
                </a:tc>
                <a:extLst>
                  <a:ext uri="{0D108BD9-81ED-4DB2-BD59-A6C34878D82A}">
                    <a16:rowId xmlns:a16="http://schemas.microsoft.com/office/drawing/2014/main" val="3266913341"/>
                  </a:ext>
                </a:extLst>
              </a:tr>
            </a:tbl>
          </a:graphicData>
        </a:graphic>
      </p:graphicFrame>
      <p:pic>
        <p:nvPicPr>
          <p:cNvPr id="21" name="Picture 20">
            <a:extLst>
              <a:ext uri="{FF2B5EF4-FFF2-40B4-BE49-F238E27FC236}">
                <a16:creationId xmlns:a16="http://schemas.microsoft.com/office/drawing/2014/main" id="{5ACDE26F-90AB-4028-BB1A-8E9BC3FEEE69}"/>
              </a:ext>
            </a:extLst>
          </p:cNvPr>
          <p:cNvPicPr>
            <a:picLocks noChangeAspect="1"/>
          </p:cNvPicPr>
          <p:nvPr/>
        </p:nvPicPr>
        <p:blipFill>
          <a:blip r:embed="rId3"/>
          <a:stretch>
            <a:fillRect/>
          </a:stretch>
        </p:blipFill>
        <p:spPr>
          <a:xfrm>
            <a:off x="2017584" y="1108229"/>
            <a:ext cx="1134047" cy="617933"/>
          </a:xfrm>
          <a:prstGeom prst="rect">
            <a:avLst/>
          </a:prstGeom>
          <a:ln>
            <a:solidFill>
              <a:schemeClr val="tx2"/>
            </a:solidFill>
          </a:ln>
        </p:spPr>
      </p:pic>
      <p:pic>
        <p:nvPicPr>
          <p:cNvPr id="23" name="Picture 22">
            <a:extLst>
              <a:ext uri="{FF2B5EF4-FFF2-40B4-BE49-F238E27FC236}">
                <a16:creationId xmlns:a16="http://schemas.microsoft.com/office/drawing/2014/main" id="{57889BB5-8358-47C8-BE21-6694A6485A31}"/>
              </a:ext>
            </a:extLst>
          </p:cNvPr>
          <p:cNvPicPr>
            <a:picLocks noChangeAspect="1"/>
          </p:cNvPicPr>
          <p:nvPr/>
        </p:nvPicPr>
        <p:blipFill>
          <a:blip r:embed="rId4"/>
          <a:stretch>
            <a:fillRect/>
          </a:stretch>
        </p:blipFill>
        <p:spPr>
          <a:xfrm>
            <a:off x="2017584" y="2359413"/>
            <a:ext cx="1134047" cy="715660"/>
          </a:xfrm>
          <a:prstGeom prst="rect">
            <a:avLst/>
          </a:prstGeom>
          <a:ln>
            <a:solidFill>
              <a:schemeClr val="tx2"/>
            </a:solidFill>
          </a:ln>
        </p:spPr>
      </p:pic>
      <p:pic>
        <p:nvPicPr>
          <p:cNvPr id="27" name="Picture 4" descr="Image result for Icon For Concern. Size: 95 x 96. Source: icon-library.com">
            <a:extLst>
              <a:ext uri="{FF2B5EF4-FFF2-40B4-BE49-F238E27FC236}">
                <a16:creationId xmlns:a16="http://schemas.microsoft.com/office/drawing/2014/main" id="{B9BA9D64-996F-4BAD-A7E9-D8501EF1C0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502" y="1196880"/>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8" name="Picture 4" descr="Image result for Icon For Concern. Size: 95 x 96. Source: icon-library.com">
            <a:extLst>
              <a:ext uri="{FF2B5EF4-FFF2-40B4-BE49-F238E27FC236}">
                <a16:creationId xmlns:a16="http://schemas.microsoft.com/office/drawing/2014/main" id="{AB2A30AE-08A6-40D4-A94C-F00E2625E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502" y="2496928"/>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6B884BCE-7627-43A0-980A-C433267D0558}"/>
              </a:ext>
            </a:extLst>
          </p:cNvPr>
          <p:cNvPicPr>
            <a:picLocks noChangeAspect="1"/>
          </p:cNvPicPr>
          <p:nvPr/>
        </p:nvPicPr>
        <p:blipFill>
          <a:blip r:embed="rId6"/>
          <a:stretch>
            <a:fillRect/>
          </a:stretch>
        </p:blipFill>
        <p:spPr>
          <a:xfrm>
            <a:off x="2016042" y="3641786"/>
            <a:ext cx="1120902" cy="702537"/>
          </a:xfrm>
          <a:prstGeom prst="rect">
            <a:avLst/>
          </a:prstGeom>
          <a:ln>
            <a:solidFill>
              <a:schemeClr val="tx2"/>
            </a:solidFill>
          </a:ln>
        </p:spPr>
      </p:pic>
      <p:pic>
        <p:nvPicPr>
          <p:cNvPr id="18" name="Picture 2" descr="Image result for icon for no action needed">
            <a:extLst>
              <a:ext uri="{FF2B5EF4-FFF2-40B4-BE49-F238E27FC236}">
                <a16:creationId xmlns:a16="http://schemas.microsoft.com/office/drawing/2014/main" id="{1A42EDB9-2FAB-4686-B46D-87E0ADBE29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0069" y="3933308"/>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97472A60-6CC5-4F7D-BADC-C0DCF10B4340}"/>
              </a:ext>
            </a:extLst>
          </p:cNvPr>
          <p:cNvPicPr>
            <a:picLocks noChangeAspect="1"/>
          </p:cNvPicPr>
          <p:nvPr/>
        </p:nvPicPr>
        <p:blipFill>
          <a:blip r:embed="rId8"/>
          <a:stretch>
            <a:fillRect/>
          </a:stretch>
        </p:blipFill>
        <p:spPr>
          <a:xfrm>
            <a:off x="2016042" y="5024432"/>
            <a:ext cx="1120902" cy="702537"/>
          </a:xfrm>
          <a:prstGeom prst="rect">
            <a:avLst/>
          </a:prstGeom>
          <a:ln>
            <a:solidFill>
              <a:schemeClr val="tx2"/>
            </a:solidFill>
          </a:ln>
        </p:spPr>
      </p:pic>
      <p:pic>
        <p:nvPicPr>
          <p:cNvPr id="22" name="Picture 4" descr="Image result for Icon For Concern. Size: 95 x 96. Source: icon-library.com">
            <a:extLst>
              <a:ext uri="{FF2B5EF4-FFF2-40B4-BE49-F238E27FC236}">
                <a16:creationId xmlns:a16="http://schemas.microsoft.com/office/drawing/2014/main" id="{58D99A8C-DE25-408E-BEBC-5DD7E26455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502" y="5028619"/>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727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3" y="114937"/>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dirty="0">
                <a:solidFill>
                  <a:srgbClr val="E75094"/>
                </a:solidFill>
                <a:latin typeface="Arial"/>
                <a:ea typeface="Calibri" panose="020F0502020204030204" pitchFamily="34" charset="0"/>
                <a:cs typeface="Times New Roman"/>
              </a:rPr>
              <a:t> </a:t>
            </a:r>
            <a:r>
              <a:rPr lang="en-GB" sz="1600" dirty="0">
                <a:solidFill>
                  <a:schemeClr val="bg1"/>
                </a:solidFill>
                <a:latin typeface="Arial"/>
                <a:ea typeface="Calibri" panose="020F0502020204030204" pitchFamily="34" charset="0"/>
                <a:cs typeface="Arial"/>
              </a:rPr>
              <a:t>Patient Activity and Demand: </a:t>
            </a:r>
            <a:r>
              <a:rPr lang="en-GB" sz="1600" b="1" dirty="0">
                <a:solidFill>
                  <a:schemeClr val="bg1"/>
                </a:solidFill>
                <a:latin typeface="Arial"/>
                <a:ea typeface="Calibri" panose="020F0502020204030204" pitchFamily="34" charset="0"/>
                <a:cs typeface="Arial"/>
              </a:rPr>
              <a:t>Oxon &amp; BSW </a:t>
            </a:r>
            <a:r>
              <a:rPr lang="en-GB" sz="1600" dirty="0">
                <a:solidFill>
                  <a:schemeClr val="bg1"/>
                </a:solidFill>
                <a:latin typeface="Arial"/>
                <a:ea typeface="Calibri" panose="020F0502020204030204" pitchFamily="34" charset="0"/>
                <a:cs typeface="Arial"/>
              </a:rPr>
              <a:t>Noteworthy exceptions </a:t>
            </a:r>
            <a:endParaRPr lang="en-GB" sz="1600" b="1" dirty="0">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404353126"/>
              </p:ext>
            </p:extLst>
          </p:nvPr>
        </p:nvGraphicFramePr>
        <p:xfrm>
          <a:off x="261783" y="474977"/>
          <a:ext cx="8771369" cy="5356860"/>
        </p:xfrm>
        <a:graphic>
          <a:graphicData uri="http://schemas.openxmlformats.org/drawingml/2006/table">
            <a:tbl>
              <a:tblPr firstRow="1" bandRow="1">
                <a:tableStyleId>{7DF18680-E054-41AD-8BC1-D1AEF772440D}</a:tableStyleId>
              </a:tblPr>
              <a:tblGrid>
                <a:gridCol w="780633">
                  <a:extLst>
                    <a:ext uri="{9D8B030D-6E8A-4147-A177-3AD203B41FA5}">
                      <a16:colId xmlns:a16="http://schemas.microsoft.com/office/drawing/2014/main" val="978586781"/>
                    </a:ext>
                  </a:extLst>
                </a:gridCol>
                <a:gridCol w="923386">
                  <a:extLst>
                    <a:ext uri="{9D8B030D-6E8A-4147-A177-3AD203B41FA5}">
                      <a16:colId xmlns:a16="http://schemas.microsoft.com/office/drawing/2014/main" val="1254374751"/>
                    </a:ext>
                  </a:extLst>
                </a:gridCol>
                <a:gridCol w="1206903">
                  <a:extLst>
                    <a:ext uri="{9D8B030D-6E8A-4147-A177-3AD203B41FA5}">
                      <a16:colId xmlns:a16="http://schemas.microsoft.com/office/drawing/2014/main" val="1797118576"/>
                    </a:ext>
                  </a:extLst>
                </a:gridCol>
                <a:gridCol w="542343">
                  <a:extLst>
                    <a:ext uri="{9D8B030D-6E8A-4147-A177-3AD203B41FA5}">
                      <a16:colId xmlns:a16="http://schemas.microsoft.com/office/drawing/2014/main" val="3413024127"/>
                    </a:ext>
                  </a:extLst>
                </a:gridCol>
                <a:gridCol w="593806">
                  <a:extLst>
                    <a:ext uri="{9D8B030D-6E8A-4147-A177-3AD203B41FA5}">
                      <a16:colId xmlns:a16="http://schemas.microsoft.com/office/drawing/2014/main" val="2276990854"/>
                    </a:ext>
                  </a:extLst>
                </a:gridCol>
                <a:gridCol w="569086">
                  <a:extLst>
                    <a:ext uri="{9D8B030D-6E8A-4147-A177-3AD203B41FA5}">
                      <a16:colId xmlns:a16="http://schemas.microsoft.com/office/drawing/2014/main" val="369448054"/>
                    </a:ext>
                  </a:extLst>
                </a:gridCol>
                <a:gridCol w="515368">
                  <a:extLst>
                    <a:ext uri="{9D8B030D-6E8A-4147-A177-3AD203B41FA5}">
                      <a16:colId xmlns:a16="http://schemas.microsoft.com/office/drawing/2014/main" val="3242774040"/>
                    </a:ext>
                  </a:extLst>
                </a:gridCol>
                <a:gridCol w="3639844">
                  <a:extLst>
                    <a:ext uri="{9D8B030D-6E8A-4147-A177-3AD203B41FA5}">
                      <a16:colId xmlns:a16="http://schemas.microsoft.com/office/drawing/2014/main" val="3962911297"/>
                    </a:ext>
                  </a:extLst>
                </a:gridCol>
              </a:tblGrid>
              <a:tr h="451550">
                <a:tc>
                  <a:txBody>
                    <a:bodyPr/>
                    <a:lstStyle/>
                    <a:p>
                      <a:r>
                        <a:rPr lang="en-GB" sz="800" b="0" i="0" u="none" dirty="0">
                          <a:latin typeface="Arial"/>
                          <a:cs typeface="Arial"/>
                        </a:rPr>
                        <a:t>Specialty / Directorate</a:t>
                      </a:r>
                    </a:p>
                  </a:txBody>
                  <a:tcPr marL="68580" marR="68580" marT="34290" marB="34290"/>
                </a:tc>
                <a:tc>
                  <a:txBody>
                    <a:bodyPr/>
                    <a:lstStyle/>
                    <a:p>
                      <a:r>
                        <a:rPr lang="en-GB" sz="800" b="0" i="0" u="none" dirty="0">
                          <a:latin typeface="Arial"/>
                          <a:cs typeface="Arial"/>
                        </a:rPr>
                        <a:t>Currency / Service Line</a:t>
                      </a:r>
                    </a:p>
                  </a:txBody>
                  <a:tcPr marL="68580" marR="68580" marT="34290" marB="34290"/>
                </a:tc>
                <a:tc>
                  <a:txBody>
                    <a:bodyPr/>
                    <a:lstStyle/>
                    <a:p>
                      <a:pPr algn="ctr"/>
                      <a:r>
                        <a:rPr lang="en-GB" sz="800" b="0" u="none" dirty="0">
                          <a:latin typeface="Arial"/>
                          <a:cs typeface="Arial"/>
                        </a:rPr>
                        <a:t>Trend over time</a:t>
                      </a:r>
                      <a:endParaRPr lang="en-GB" sz="800" b="0" i="0" u="none" dirty="0">
                        <a:latin typeface="Arial"/>
                        <a:cs typeface="Arial"/>
                      </a:endParaRPr>
                    </a:p>
                  </a:txBody>
                  <a:tcPr marL="68580" marR="68580" marT="34290" marB="34290"/>
                </a:tc>
                <a:tc>
                  <a:txBody>
                    <a:bodyPr/>
                    <a:lstStyle/>
                    <a:p>
                      <a:pPr algn="ctr"/>
                      <a:r>
                        <a:rPr lang="en-GB" sz="800" b="0" i="0" u="none" dirty="0">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dirty="0">
                          <a:latin typeface="Arial"/>
                          <a:cs typeface="Arial"/>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dirty="0">
                          <a:latin typeface="Arial"/>
                          <a:cs typeface="Arial"/>
                        </a:rPr>
                        <a:t>2019/20 average</a:t>
                      </a:r>
                    </a:p>
                  </a:txBody>
                  <a:tcPr marL="68580" marR="68580" marT="34290" marB="34290"/>
                </a:tc>
                <a:tc>
                  <a:txBody>
                    <a:bodyPr/>
                    <a:lstStyle/>
                    <a:p>
                      <a:pPr algn="ctr"/>
                      <a:r>
                        <a:rPr lang="en-GB" sz="800" b="0" u="none" dirty="0">
                          <a:latin typeface="Arial"/>
                          <a:cs typeface="Arial"/>
                        </a:rPr>
                        <a:t>+/-%*</a:t>
                      </a:r>
                      <a:endParaRPr lang="en-GB" sz="800" b="0" i="0" u="none" dirty="0">
                        <a:latin typeface="Arial"/>
                        <a:cs typeface="Arial"/>
                      </a:endParaRPr>
                    </a:p>
                  </a:txBody>
                  <a:tcPr marL="68580" marR="68580" marT="34290" marB="34290"/>
                </a:tc>
                <a:tc>
                  <a:txBody>
                    <a:bodyPr/>
                    <a:lstStyle/>
                    <a:p>
                      <a:pPr algn="ctr"/>
                      <a:r>
                        <a:rPr lang="en-GB" sz="800" b="0" i="0" u="none" dirty="0">
                          <a:latin typeface="Arial"/>
                          <a:cs typeface="Arial"/>
                        </a:rPr>
                        <a:t>Commentary</a:t>
                      </a:r>
                    </a:p>
                  </a:txBody>
                  <a:tcPr marL="68580" marR="68580" marT="34290" marB="34290"/>
                </a:tc>
                <a:extLst>
                  <a:ext uri="{0D108BD9-81ED-4DB2-BD59-A6C34878D82A}">
                    <a16:rowId xmlns:a16="http://schemas.microsoft.com/office/drawing/2014/main" val="711604409"/>
                  </a:ext>
                </a:extLst>
              </a:tr>
              <a:tr h="878971">
                <a:tc>
                  <a:txBody>
                    <a:bodyPr/>
                    <a:lstStyle/>
                    <a:p>
                      <a:r>
                        <a:rPr lang="en-GB" sz="900" b="0" dirty="0">
                          <a:latin typeface="Arial" panose="020B0604020202020204" pitchFamily="34" charset="0"/>
                          <a:cs typeface="Arial" panose="020B0604020202020204" pitchFamily="34" charset="0"/>
                        </a:rPr>
                        <a:t>Oxon &amp; BSW Older Adults</a:t>
                      </a:r>
                    </a:p>
                  </a:txBody>
                  <a:tcPr marL="68580" marR="68580" marT="34290" marB="34290"/>
                </a:tc>
                <a:tc>
                  <a:txBody>
                    <a:bodyPr/>
                    <a:lstStyle/>
                    <a:p>
                      <a:r>
                        <a:rPr lang="en-GB" sz="900" b="0" dirty="0">
                          <a:latin typeface="Arial" panose="020B0604020202020204" pitchFamily="34" charset="0"/>
                          <a:cs typeface="Arial" panose="020B0604020202020204" pitchFamily="34" charset="0"/>
                        </a:rPr>
                        <a:t>Referrals: Memory Assessment Services</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panose="020B0604020202020204" pitchFamily="34" charset="0"/>
                          <a:cs typeface="Arial" panose="020B0604020202020204" pitchFamily="34" charset="0"/>
                        </a:rPr>
                        <a:t>150</a:t>
                      </a:r>
                    </a:p>
                  </a:txBody>
                  <a:tcPr marL="68580" marR="68580" marT="34290" marB="34290" anchor="ctr"/>
                </a:tc>
                <a:tc>
                  <a:txBody>
                    <a:bodyPr/>
                    <a:lstStyle/>
                    <a:p>
                      <a:pPr algn="ctr"/>
                      <a:endParaRPr lang="en-GB" sz="900" b="1">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a:cs typeface="Arial"/>
                        </a:rPr>
                        <a:t>113</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+33%</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For the last 12 months referral volumes have been above average.</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Yes, during the first wave of Covid there was a reduction in referrals made for memory assessments.</a:t>
                      </a:r>
                    </a:p>
                    <a:p>
                      <a:pPr algn="l"/>
                      <a:r>
                        <a:rPr lang="en-GB" sz="900" b="0" kern="1200" dirty="0">
                          <a:solidFill>
                            <a:srgbClr val="7030A0"/>
                          </a:solidFill>
                          <a:latin typeface="Arial"/>
                          <a:ea typeface="+mn-ea"/>
                          <a:cs typeface="Arial"/>
                        </a:rPr>
                        <a:t>It is a problem? </a:t>
                      </a:r>
                      <a:r>
                        <a:rPr lang="en-GB" sz="900" b="0" kern="1200" dirty="0">
                          <a:solidFill>
                            <a:schemeClr val="tx1"/>
                          </a:solidFill>
                          <a:latin typeface="Arial"/>
                          <a:ea typeface="+mn-ea"/>
                          <a:cs typeface="Arial"/>
                        </a:rPr>
                        <a:t>Yes capacity issues within CMHTs to meet the demand.  This is a long capacity gap since removal of S75 and lack of investment in service over a significant time frame.</a:t>
                      </a:r>
                      <a:endParaRPr lang="en-GB" sz="900" b="0" i="0" u="none" strike="noStrike" kern="1200" noProof="0" dirty="0">
                        <a:solidFill>
                          <a:schemeClr val="tx1"/>
                        </a:solidFill>
                        <a:latin typeface="Arial"/>
                      </a:endParaRPr>
                    </a:p>
                    <a:p>
                      <a:pPr algn="l"/>
                      <a:r>
                        <a:rPr lang="en-GB" sz="900" b="0" kern="1200" dirty="0">
                          <a:solidFill>
                            <a:srgbClr val="7030A0"/>
                          </a:solidFill>
                          <a:latin typeface="Arial"/>
                          <a:ea typeface="+mn-ea"/>
                          <a:cs typeface="Arial"/>
                        </a:rPr>
                        <a:t>Is any action required?</a:t>
                      </a:r>
                      <a:r>
                        <a:rPr lang="en-GB" sz="900" b="0" kern="1200" dirty="0">
                          <a:solidFill>
                            <a:schemeClr val="tx1"/>
                          </a:solidFill>
                          <a:latin typeface="Arial"/>
                          <a:ea typeface="+mn-ea"/>
                          <a:cs typeface="Arial"/>
                        </a:rPr>
                        <a:t> SBARD completed to increase resources across the CMHTs awaiting funding decision.</a:t>
                      </a:r>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2576837191"/>
                  </a:ext>
                </a:extLst>
              </a:tr>
              <a:tr h="777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panose="020B0604020202020204" pitchFamily="34" charset="0"/>
                          <a:cs typeface="Arial" panose="020B0604020202020204" pitchFamily="34" charset="0"/>
                        </a:rPr>
                        <a:t>Oxon &amp; BSW Older Adults</a:t>
                      </a:r>
                    </a:p>
                    <a:p>
                      <a:endParaRPr lang="en-GB" sz="900" b="0"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panose="020B0604020202020204" pitchFamily="34" charset="0"/>
                          <a:cs typeface="Arial" panose="020B0604020202020204" pitchFamily="34" charset="0"/>
                        </a:rPr>
                        <a:t>Referrals: Old Adult CMHTs</a:t>
                      </a:r>
                    </a:p>
                    <a:p>
                      <a:endParaRPr lang="en-GB" sz="90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endParaRPr lang="en-GB" sz="90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145</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129</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+12%</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For the last 9 months referral volumes for routine referrals have been above average.  The service has also seen a decline in the number of Urgent referrals, for the last 15 months these have been below average.</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dirty="0">
                          <a:effectLst/>
                          <a:latin typeface="Arial" panose="020B0604020202020204" pitchFamily="34" charset="0"/>
                          <a:ea typeface="Calibri" panose="020F0502020204030204" pitchFamily="34" charset="0"/>
                          <a:cs typeface="Arial" panose="020B0604020202020204" pitchFamily="34" charset="0"/>
                        </a:rPr>
                        <a:t>It is a surprise that there hasn’t been an increase in urgent as the teams feels much busier and the acuity feels higher. But the fact that there is an increase In routine referrals is expected especially when the normal supports routes to patients such as GP aren’t or charity / 3</a:t>
                      </a:r>
                      <a:r>
                        <a:rPr lang="en-GB" sz="900" baseline="30000" dirty="0">
                          <a:effectLst/>
                          <a:latin typeface="Arial" panose="020B0604020202020204" pitchFamily="34" charset="0"/>
                          <a:ea typeface="Calibri" panose="020F0502020204030204" pitchFamily="34" charset="0"/>
                          <a:cs typeface="Arial" panose="020B0604020202020204" pitchFamily="34" charset="0"/>
                        </a:rPr>
                        <a:t>rd</a:t>
                      </a:r>
                      <a:r>
                        <a:rPr lang="en-GB" sz="900" dirty="0">
                          <a:effectLst/>
                          <a:latin typeface="Arial" panose="020B0604020202020204" pitchFamily="34" charset="0"/>
                          <a:ea typeface="Calibri" panose="020F0502020204030204" pitchFamily="34" charset="0"/>
                          <a:cs typeface="Arial" panose="020B0604020202020204" pitchFamily="34" charset="0"/>
                        </a:rPr>
                        <a:t> sector aren’t as available. Triage has also been reviewed and is stricter meaning that there may be more focus on criteria and downgrading more as a result, this is linked to the business in the team. In addition within the improvements and need to manage triage better a number of routine/ urgent referrals will be responded to in a 2 week window as the triaged acuity is not so risky that the response needs to be within 7 days but to risk to wait for 28 days. </a:t>
                      </a:r>
                      <a:endParaRPr lang="en-GB" sz="900" b="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It is a problem? </a:t>
                      </a:r>
                      <a:r>
                        <a:rPr lang="en-GB" sz="900" b="0" kern="1200" dirty="0">
                          <a:solidFill>
                            <a:schemeClr val="tx1"/>
                          </a:solidFill>
                          <a:latin typeface="Arial" panose="020B0604020202020204" pitchFamily="34" charset="0"/>
                          <a:ea typeface="+mn-ea"/>
                          <a:cs typeface="Arial" panose="020B0604020202020204" pitchFamily="34" charset="0"/>
                        </a:rPr>
                        <a:t> </a:t>
                      </a:r>
                      <a:r>
                        <a:rPr lang="en-GB" sz="900" dirty="0">
                          <a:effectLst/>
                          <a:latin typeface="Arial" panose="020B0604020202020204" pitchFamily="34" charset="0"/>
                          <a:ea typeface="Calibri" panose="020F0502020204030204" pitchFamily="34" charset="0"/>
                          <a:cs typeface="Arial" panose="020B0604020202020204" pitchFamily="34" charset="0"/>
                        </a:rPr>
                        <a:t>The overall capacity of the teams, which have not changed for 12 years and the evident ongoing increase in demand has been significant. The current level of operation is not sustainable if there isn’t urgent investment into the OA services. </a:t>
                      </a:r>
                      <a:endParaRPr lang="en-GB" sz="900" b="0" dirty="0">
                        <a:solidFill>
                          <a:schemeClr val="tx1"/>
                        </a:solidFill>
                        <a:latin typeface="Arial" panose="020B0604020202020204" pitchFamily="34" charset="0"/>
                        <a:cs typeface="Arial" panose="020B0604020202020204" pitchFamily="34" charset="0"/>
                      </a:endParaRPr>
                    </a:p>
                    <a:p>
                      <a:pPr algn="l"/>
                      <a:r>
                        <a:rPr lang="en-GB" sz="900" b="0" kern="1200" dirty="0">
                          <a:solidFill>
                            <a:srgbClr val="7030A0"/>
                          </a:solidFill>
                          <a:latin typeface="Arial" panose="020B0604020202020204" pitchFamily="34" charset="0"/>
                          <a:ea typeface="+mn-ea"/>
                          <a:cs typeface="Arial" panose="020B0604020202020204" pitchFamily="34" charset="0"/>
                        </a:rPr>
                        <a:t>Is any action required?</a:t>
                      </a:r>
                      <a:r>
                        <a:rPr lang="en-GB" sz="900" b="0" kern="1200" dirty="0">
                          <a:solidFill>
                            <a:schemeClr val="tx1"/>
                          </a:solidFill>
                          <a:latin typeface="Arial" panose="020B0604020202020204" pitchFamily="34" charset="0"/>
                          <a:ea typeface="+mn-ea"/>
                          <a:cs typeface="Arial" panose="020B0604020202020204" pitchFamily="34" charset="0"/>
                        </a:rPr>
                        <a:t>  </a:t>
                      </a:r>
                      <a:r>
                        <a:rPr lang="en-GB" sz="900" dirty="0">
                          <a:effectLst/>
                          <a:latin typeface="Arial" panose="020B0604020202020204" pitchFamily="34" charset="0"/>
                          <a:ea typeface="Calibri" panose="020F0502020204030204" pitchFamily="34" charset="0"/>
                          <a:cs typeface="Arial" panose="020B0604020202020204" pitchFamily="34" charset="0"/>
                        </a:rPr>
                        <a:t>There is currently a QI project which requires support in terms of looking the skills and knowledge around triage as well as the quality of referrals and the work is going to include a clear process around supporting GPs and referrers to appropriately refer. </a:t>
                      </a:r>
                      <a:endParaRPr lang="en-GB" sz="900" b="0" kern="1200" dirty="0">
                        <a:solidFill>
                          <a:schemeClr val="tx1"/>
                        </a:solidFill>
                        <a:latin typeface="Arial" panose="020B0604020202020204" pitchFamily="34" charset="0"/>
                        <a:ea typeface="+mn-ea"/>
                        <a:cs typeface="Arial" panose="020B0604020202020204" pitchFamily="34" charset="0"/>
                      </a:endParaRPr>
                    </a:p>
                    <a:p>
                      <a:pPr lvl="0" algn="l">
                        <a:buNone/>
                      </a:pPr>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3499381674"/>
                  </a:ext>
                </a:extLst>
              </a:tr>
            </a:tbl>
          </a:graphicData>
        </a:graphic>
      </p:graphicFrame>
      <p:pic>
        <p:nvPicPr>
          <p:cNvPr id="6" name="Picture 5">
            <a:extLst>
              <a:ext uri="{FF2B5EF4-FFF2-40B4-BE49-F238E27FC236}">
                <a16:creationId xmlns:a16="http://schemas.microsoft.com/office/drawing/2014/main" id="{552C1F21-7405-4C66-99CE-68A897449503}"/>
              </a:ext>
            </a:extLst>
          </p:cNvPr>
          <p:cNvPicPr>
            <a:picLocks noChangeAspect="1"/>
          </p:cNvPicPr>
          <p:nvPr/>
        </p:nvPicPr>
        <p:blipFill>
          <a:blip r:embed="rId3"/>
          <a:stretch>
            <a:fillRect/>
          </a:stretch>
        </p:blipFill>
        <p:spPr>
          <a:xfrm>
            <a:off x="2018538" y="1120419"/>
            <a:ext cx="1120902" cy="810489"/>
          </a:xfrm>
          <a:prstGeom prst="rect">
            <a:avLst/>
          </a:prstGeom>
          <a:ln>
            <a:solidFill>
              <a:schemeClr val="tx2"/>
            </a:solidFill>
          </a:ln>
        </p:spPr>
      </p:pic>
      <p:pic>
        <p:nvPicPr>
          <p:cNvPr id="20" name="Picture 2" descr="Image result for icon for no action needed">
            <a:extLst>
              <a:ext uri="{FF2B5EF4-FFF2-40B4-BE49-F238E27FC236}">
                <a16:creationId xmlns:a16="http://schemas.microsoft.com/office/drawing/2014/main" id="{A3E9FF7B-B7E6-49DA-9A0B-DFD4F24CF1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0998" y="1389426"/>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1CC1BDB-6489-480C-A1A9-DFBDABC12224}"/>
              </a:ext>
            </a:extLst>
          </p:cNvPr>
          <p:cNvPicPr>
            <a:picLocks noChangeAspect="1"/>
          </p:cNvPicPr>
          <p:nvPr/>
        </p:nvPicPr>
        <p:blipFill>
          <a:blip r:embed="rId5"/>
          <a:stretch>
            <a:fillRect/>
          </a:stretch>
        </p:blipFill>
        <p:spPr>
          <a:xfrm>
            <a:off x="2018538" y="3656699"/>
            <a:ext cx="1120902" cy="702537"/>
          </a:xfrm>
          <a:prstGeom prst="rect">
            <a:avLst/>
          </a:prstGeom>
          <a:ln>
            <a:solidFill>
              <a:schemeClr val="tx2"/>
            </a:solidFill>
          </a:ln>
        </p:spPr>
      </p:pic>
      <p:pic>
        <p:nvPicPr>
          <p:cNvPr id="22" name="Picture 4" descr="Image result for Icon For Concern. Size: 95 x 96. Source: icon-library.com">
            <a:extLst>
              <a:ext uri="{FF2B5EF4-FFF2-40B4-BE49-F238E27FC236}">
                <a16:creationId xmlns:a16="http://schemas.microsoft.com/office/drawing/2014/main" id="{93E5D0D7-1A59-449B-9F5F-1CE85E7E9F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998" y="3787652"/>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7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43055"/>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a:solidFill>
                  <a:srgbClr val="E75094"/>
                </a:solidFill>
                <a:latin typeface="Arial"/>
                <a:ea typeface="Calibri" panose="020F0502020204030204" pitchFamily="34" charset="0"/>
                <a:cs typeface="Times New Roman"/>
              </a:rPr>
              <a:t> </a:t>
            </a:r>
            <a:r>
              <a:rPr lang="en-GB" sz="1400">
                <a:solidFill>
                  <a:schemeClr val="bg1"/>
                </a:solidFill>
                <a:latin typeface="Arial"/>
                <a:ea typeface="Calibri" panose="020F0502020204030204" pitchFamily="34" charset="0"/>
                <a:cs typeface="Times New Roman"/>
              </a:rPr>
              <a:t>1. </a:t>
            </a:r>
            <a:r>
              <a:rPr lang="en-GB" sz="1600">
                <a:solidFill>
                  <a:schemeClr val="bg1"/>
                </a:solidFill>
                <a:latin typeface="Arial"/>
                <a:ea typeface="Calibri" panose="020F0502020204030204" pitchFamily="34" charset="0"/>
                <a:cs typeface="Arial"/>
              </a:rPr>
              <a:t>COVID-19 Headlines</a:t>
            </a:r>
            <a:endParaRPr lang="en-GB" sz="1400">
              <a:solidFill>
                <a:schemeClr val="bg1"/>
              </a:solidFill>
              <a:latin typeface="Arial"/>
              <a:ea typeface="Calibri" panose="020F0502020204030204" pitchFamily="34" charset="0"/>
              <a:cs typeface="Arial"/>
            </a:endParaRPr>
          </a:p>
        </p:txBody>
      </p:sp>
      <p:graphicFrame>
        <p:nvGraphicFramePr>
          <p:cNvPr id="2" name="Table 1">
            <a:extLst>
              <a:ext uri="{FF2B5EF4-FFF2-40B4-BE49-F238E27FC236}">
                <a16:creationId xmlns:a16="http://schemas.microsoft.com/office/drawing/2014/main" id="{18915EDC-88CF-4396-AE05-83C81E56612D}"/>
              </a:ext>
            </a:extLst>
          </p:cNvPr>
          <p:cNvGraphicFramePr>
            <a:graphicFrameLocks noGrp="1"/>
          </p:cNvGraphicFramePr>
          <p:nvPr>
            <p:extLst>
              <p:ext uri="{D42A27DB-BD31-4B8C-83A1-F6EECF244321}">
                <p14:modId xmlns:p14="http://schemas.microsoft.com/office/powerpoint/2010/main" val="1179044095"/>
              </p:ext>
            </p:extLst>
          </p:nvPr>
        </p:nvGraphicFramePr>
        <p:xfrm>
          <a:off x="272333" y="3041749"/>
          <a:ext cx="8583929" cy="1157646"/>
        </p:xfrm>
        <a:graphic>
          <a:graphicData uri="http://schemas.openxmlformats.org/drawingml/2006/table">
            <a:tbl>
              <a:tblPr firstRow="1" firstCol="1" bandRow="1">
                <a:tableStyleId>{5FD0F851-EC5A-4D38-B0AD-8093EC10F338}</a:tableStyleId>
              </a:tblPr>
              <a:tblGrid>
                <a:gridCol w="4686166">
                  <a:extLst>
                    <a:ext uri="{9D8B030D-6E8A-4147-A177-3AD203B41FA5}">
                      <a16:colId xmlns:a16="http://schemas.microsoft.com/office/drawing/2014/main" val="2543246171"/>
                    </a:ext>
                  </a:extLst>
                </a:gridCol>
                <a:gridCol w="1074656">
                  <a:extLst>
                    <a:ext uri="{9D8B030D-6E8A-4147-A177-3AD203B41FA5}">
                      <a16:colId xmlns:a16="http://schemas.microsoft.com/office/drawing/2014/main" val="2884498818"/>
                    </a:ext>
                  </a:extLst>
                </a:gridCol>
                <a:gridCol w="1084082">
                  <a:extLst>
                    <a:ext uri="{9D8B030D-6E8A-4147-A177-3AD203B41FA5}">
                      <a16:colId xmlns:a16="http://schemas.microsoft.com/office/drawing/2014/main" val="3206701259"/>
                    </a:ext>
                  </a:extLst>
                </a:gridCol>
                <a:gridCol w="990343">
                  <a:extLst>
                    <a:ext uri="{9D8B030D-6E8A-4147-A177-3AD203B41FA5}">
                      <a16:colId xmlns:a16="http://schemas.microsoft.com/office/drawing/2014/main" val="2947602073"/>
                    </a:ext>
                  </a:extLst>
                </a:gridCol>
                <a:gridCol w="748682">
                  <a:extLst>
                    <a:ext uri="{9D8B030D-6E8A-4147-A177-3AD203B41FA5}">
                      <a16:colId xmlns:a16="http://schemas.microsoft.com/office/drawing/2014/main" val="1187484926"/>
                    </a:ext>
                  </a:extLst>
                </a:gridCol>
              </a:tblGrid>
              <a:tr h="249911">
                <a:tc>
                  <a:txBody>
                    <a:bodyPr/>
                    <a:lstStyle/>
                    <a:p>
                      <a:pPr algn="just">
                        <a:lnSpc>
                          <a:spcPct val="107000"/>
                        </a:lnSpc>
                        <a:spcAft>
                          <a:spcPts val="800"/>
                        </a:spcAft>
                      </a:pPr>
                      <a:r>
                        <a:rPr lang="en-GB" sz="1000">
                          <a:effectLst/>
                          <a:latin typeface="Arial" panose="020B0604020202020204" pitchFamily="34" charset="0"/>
                          <a:cs typeface="Arial" panose="020B0604020202020204" pitchFamily="34" charset="0"/>
                        </a:rPr>
                        <a:t>Activity</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000" dirty="0">
                          <a:effectLst/>
                          <a:latin typeface="Arial" panose="020B0604020202020204" pitchFamily="34" charset="0"/>
                          <a:cs typeface="Arial" panose="020B0604020202020204" pitchFamily="34" charset="0"/>
                        </a:rPr>
                        <a:t>On 17 Jan ‘22</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000" dirty="0">
                          <a:effectLst/>
                          <a:latin typeface="Arial" panose="020B0604020202020204" pitchFamily="34" charset="0"/>
                          <a:cs typeface="Arial" panose="020B0604020202020204" pitchFamily="34" charset="0"/>
                        </a:rPr>
                        <a:t>On 21 Mar ‘22</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000">
                          <a:effectLst/>
                          <a:latin typeface="Arial" panose="020B0604020202020204" pitchFamily="34" charset="0"/>
                          <a:cs typeface="Arial" panose="020B0604020202020204" pitchFamily="34" charset="0"/>
                        </a:rPr>
                        <a:t>Difference</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000">
                          <a:effectLst/>
                          <a:latin typeface="Arial" panose="020B0604020202020204" pitchFamily="34" charset="0"/>
                          <a:cs typeface="Arial" panose="020B0604020202020204" pitchFamily="34" charset="0"/>
                        </a:rPr>
                        <a:t>Trend</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8778825"/>
                  </a:ext>
                </a:extLst>
              </a:tr>
              <a:tr h="120242">
                <a:tc>
                  <a:txBody>
                    <a:bodyPr/>
                    <a:lstStyle/>
                    <a:p>
                      <a:pPr algn="just">
                        <a:lnSpc>
                          <a:spcPct val="107000"/>
                        </a:lnSpc>
                        <a:spcAft>
                          <a:spcPts val="800"/>
                        </a:spcAft>
                      </a:pPr>
                      <a:r>
                        <a:rPr lang="en-GB" sz="1000" b="0">
                          <a:solidFill>
                            <a:schemeClr val="tx1"/>
                          </a:solidFill>
                          <a:effectLst/>
                          <a:latin typeface="Arial" panose="020B0604020202020204" pitchFamily="34" charset="0"/>
                          <a:cs typeface="Arial" panose="020B0604020202020204" pitchFamily="34" charset="0"/>
                        </a:rPr>
                        <a:t>Cumulative number of inpatients confirmed COVID-19 positive </a:t>
                      </a:r>
                      <a:endParaRPr lang="en-GB" sz="1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486</a:t>
                      </a: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583</a:t>
                      </a: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cs typeface="Arial" panose="020B0604020202020204" pitchFamily="34" charset="0"/>
                        </a:rPr>
                        <a:t>+97</a:t>
                      </a:r>
                      <a:endPar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b="1">
                          <a:solidFill>
                            <a:srgbClr val="C00000"/>
                          </a:solidFill>
                          <a:effectLst/>
                          <a:latin typeface="Arial" panose="020B0604020202020204" pitchFamily="34" charset="0"/>
                          <a:cs typeface="Arial" panose="020B0604020202020204" pitchFamily="34" charset="0"/>
                          <a:sym typeface="Wingdings" panose="05000000000000000000" pitchFamily="2" charset="2"/>
                        </a:rPr>
                        <a:t>↑</a:t>
                      </a:r>
                      <a:endParaRPr lang="en-GB" sz="12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29800663"/>
                  </a:ext>
                </a:extLst>
              </a:tr>
              <a:tr h="102255">
                <a:tc>
                  <a:txBody>
                    <a:bodyPr/>
                    <a:lstStyle/>
                    <a:p>
                      <a:pPr algn="just">
                        <a:lnSpc>
                          <a:spcPct val="107000"/>
                        </a:lnSpc>
                        <a:spcAft>
                          <a:spcPts val="800"/>
                        </a:spcAft>
                      </a:pPr>
                      <a:r>
                        <a:rPr lang="en-GB" sz="1000" b="0">
                          <a:solidFill>
                            <a:schemeClr val="tx1"/>
                          </a:solidFill>
                          <a:effectLst/>
                          <a:latin typeface="Arial" panose="020B0604020202020204" pitchFamily="34" charset="0"/>
                          <a:cs typeface="Arial" panose="020B0604020202020204" pitchFamily="34" charset="0"/>
                        </a:rPr>
                        <a:t>Cumulative number of COVID-19 deaths in our inpatient settings</a:t>
                      </a:r>
                      <a:endParaRPr lang="en-GB" sz="1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35</a:t>
                      </a: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cs typeface="Arial" panose="020B0604020202020204" pitchFamily="34" charset="0"/>
                        </a:rPr>
                        <a:t>+1</a:t>
                      </a:r>
                      <a:endPar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200" b="1">
                          <a:solidFill>
                            <a:srgbClr val="C00000"/>
                          </a:solidFill>
                          <a:effectLst/>
                          <a:latin typeface="Arial" panose="020B0604020202020204" pitchFamily="34" charset="0"/>
                          <a:cs typeface="Arial" panose="020B0604020202020204" pitchFamily="34" charset="0"/>
                          <a:sym typeface="Wingdings" panose="05000000000000000000" pitchFamily="2" charset="2"/>
                        </a:rPr>
                        <a:t>↑</a:t>
                      </a:r>
                      <a:endParaRPr lang="en-GB" sz="12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49645951"/>
                  </a:ext>
                </a:extLst>
              </a:tr>
              <a:tr h="137509">
                <a:tc>
                  <a:txBody>
                    <a:bodyPr/>
                    <a:lstStyle/>
                    <a:p>
                      <a:pPr algn="just">
                        <a:lnSpc>
                          <a:spcPct val="107000"/>
                        </a:lnSpc>
                        <a:spcAft>
                          <a:spcPts val="800"/>
                        </a:spcAft>
                      </a:pPr>
                      <a:r>
                        <a:rPr lang="en-GB" sz="1000" b="0">
                          <a:solidFill>
                            <a:schemeClr val="tx1"/>
                          </a:solidFill>
                          <a:effectLst/>
                          <a:latin typeface="Arial"/>
                          <a:cs typeface="Arial"/>
                        </a:rPr>
                        <a:t>Cumulative number of community patients confirmed COVID-19 positive </a:t>
                      </a:r>
                      <a:endParaRPr lang="en-GB" sz="1000" b="0">
                        <a:solidFill>
                          <a:schemeClr val="tx1"/>
                        </a:solidFill>
                        <a:effectLst/>
                        <a:latin typeface="Arial"/>
                        <a:ea typeface="Calibri" panose="020F0502020204030204" pitchFamily="34" charset="0"/>
                        <a:cs typeface="Arial"/>
                      </a:endParaRP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840</a:t>
                      </a: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950</a:t>
                      </a: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cs typeface="Arial" panose="020B0604020202020204" pitchFamily="34" charset="0"/>
                        </a:rPr>
                        <a:t>+110</a:t>
                      </a:r>
                      <a:endPar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200" b="1">
                          <a:solidFill>
                            <a:srgbClr val="C00000"/>
                          </a:solidFill>
                          <a:effectLst/>
                          <a:latin typeface="Arial" panose="020B0604020202020204" pitchFamily="34" charset="0"/>
                          <a:cs typeface="Arial" panose="020B0604020202020204" pitchFamily="34" charset="0"/>
                        </a:rPr>
                        <a:t>↑</a:t>
                      </a:r>
                      <a:endParaRPr lang="en-GB" sz="12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37119477"/>
                  </a:ext>
                </a:extLst>
              </a:tr>
              <a:tr h="151739">
                <a:tc>
                  <a:txBody>
                    <a:bodyPr/>
                    <a:lstStyle/>
                    <a:p>
                      <a:pPr algn="just">
                        <a:lnSpc>
                          <a:spcPct val="107000"/>
                        </a:lnSpc>
                        <a:spcAft>
                          <a:spcPts val="800"/>
                        </a:spcAft>
                      </a:pPr>
                      <a:r>
                        <a:rPr lang="en-GB" sz="1000" b="0" dirty="0">
                          <a:solidFill>
                            <a:schemeClr val="tx1"/>
                          </a:solidFill>
                          <a:effectLst/>
                          <a:latin typeface="Arial" panose="020B0604020202020204" pitchFamily="34" charset="0"/>
                          <a:cs typeface="Arial" panose="020B0604020202020204" pitchFamily="34" charset="0"/>
                        </a:rPr>
                        <a:t>Number of staff impacted by COVID19 and not working</a:t>
                      </a:r>
                      <a:endPar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96</a:t>
                      </a: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109</a:t>
                      </a: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cs typeface="Arial" panose="020B0604020202020204" pitchFamily="34" charset="0"/>
                        </a:rPr>
                        <a:t>+13</a:t>
                      </a:r>
                      <a:endPar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200" b="1">
                          <a:solidFill>
                            <a:srgbClr val="C00000"/>
                          </a:solidFill>
                          <a:effectLst/>
                          <a:latin typeface="Arial" panose="020B0604020202020204" pitchFamily="34" charset="0"/>
                          <a:cs typeface="Arial" panose="020B0604020202020204" pitchFamily="34" charset="0"/>
                        </a:rPr>
                        <a:t>↑</a:t>
                      </a:r>
                      <a:endParaRPr lang="en-GB" sz="12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79027190"/>
                  </a:ext>
                </a:extLst>
              </a:tr>
              <a:tr h="52914">
                <a:tc>
                  <a:txBody>
                    <a:bodyPr/>
                    <a:lstStyle/>
                    <a:p>
                      <a:pPr algn="just">
                        <a:lnSpc>
                          <a:spcPct val="107000"/>
                        </a:lnSpc>
                        <a:spcAft>
                          <a:spcPts val="800"/>
                        </a:spcAft>
                      </a:pPr>
                      <a:r>
                        <a:rPr lang="en-GB" sz="1000" b="0">
                          <a:solidFill>
                            <a:schemeClr val="tx1"/>
                          </a:solidFill>
                          <a:effectLst/>
                          <a:latin typeface="Arial" panose="020B0604020202020204" pitchFamily="34" charset="0"/>
                          <a:cs typeface="Arial" panose="020B0604020202020204" pitchFamily="34" charset="0"/>
                        </a:rPr>
                        <a:t>Number of staff impacted by COVID and working from home</a:t>
                      </a:r>
                      <a:endParaRPr lang="en-GB" sz="10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tc>
                <a:tc>
                  <a:txBody>
                    <a:bodyPr/>
                    <a:lstStyle/>
                    <a:p>
                      <a:pPr algn="ctr">
                        <a:lnSpc>
                          <a:spcPct val="107000"/>
                        </a:lnSpc>
                        <a:spcAft>
                          <a:spcPts val="800"/>
                        </a:spcAft>
                      </a:pPr>
                      <a:r>
                        <a:rPr lang="en-GB" sz="1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pPr algn="ctr">
                        <a:lnSpc>
                          <a:spcPct val="107000"/>
                        </a:lnSpc>
                        <a:spcAft>
                          <a:spcPts val="800"/>
                        </a:spcAft>
                      </a:pPr>
                      <a:r>
                        <a:rPr lang="en-GB" sz="1200" b="1" dirty="0">
                          <a:solidFill>
                            <a:srgbClr val="C00000"/>
                          </a:solidFill>
                          <a:effectLst/>
                          <a:latin typeface="Arial" panose="020B0604020202020204" pitchFamily="34" charset="0"/>
                          <a:cs typeface="Arial" panose="020B0604020202020204" pitchFamily="34" charset="0"/>
                        </a:rPr>
                        <a:t>↑</a:t>
                      </a:r>
                      <a:endParaRPr lang="en-GB" sz="12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72431633"/>
                  </a:ext>
                </a:extLst>
              </a:tr>
            </a:tbl>
          </a:graphicData>
        </a:graphic>
      </p:graphicFrame>
      <p:sp>
        <p:nvSpPr>
          <p:cNvPr id="11" name="TextBox 10">
            <a:extLst>
              <a:ext uri="{FF2B5EF4-FFF2-40B4-BE49-F238E27FC236}">
                <a16:creationId xmlns:a16="http://schemas.microsoft.com/office/drawing/2014/main" id="{61A44FE0-C908-4E29-91A7-D657FC727956}"/>
              </a:ext>
            </a:extLst>
          </p:cNvPr>
          <p:cNvSpPr txBox="1"/>
          <p:nvPr/>
        </p:nvSpPr>
        <p:spPr>
          <a:xfrm>
            <a:off x="272333" y="577871"/>
            <a:ext cx="8697791" cy="276999"/>
          </a:xfrm>
          <a:prstGeom prst="rect">
            <a:avLst/>
          </a:prstGeom>
          <a:noFill/>
        </p:spPr>
        <p:txBody>
          <a:bodyPr wrap="square" lIns="91440" tIns="45720" rIns="91440" bIns="45720" anchor="t">
            <a:spAutoFit/>
          </a:bodyPr>
          <a:lstStyle/>
          <a:p>
            <a:r>
              <a:rPr lang="en-GB" sz="1200" b="1">
                <a:effectLst/>
                <a:latin typeface="Arial"/>
                <a:ea typeface="Calibri" panose="020F0502020204030204" pitchFamily="34" charset="0"/>
                <a:cs typeface="Arial"/>
              </a:rPr>
              <a:t>1.1 COVID-19 positive patients on inpatient wards as at </a:t>
            </a:r>
            <a:r>
              <a:rPr lang="en-GB" sz="1200" b="1">
                <a:latin typeface="Arial"/>
                <a:ea typeface="Calibri" panose="020F0502020204030204" pitchFamily="34" charset="0"/>
                <a:cs typeface="Arial"/>
              </a:rPr>
              <a:t>23 March</a:t>
            </a:r>
            <a:r>
              <a:rPr lang="en-GB" sz="1200" b="1">
                <a:effectLst/>
                <a:latin typeface="Arial"/>
                <a:ea typeface="Calibri" panose="020F0502020204030204" pitchFamily="34" charset="0"/>
                <a:cs typeface="Arial"/>
              </a:rPr>
              <a:t> 2022: </a:t>
            </a:r>
            <a:r>
              <a:rPr lang="en-GB" sz="1200">
                <a:latin typeface="Arial"/>
                <a:ea typeface="Calibri" panose="020F0502020204030204" pitchFamily="34" charset="0"/>
                <a:cs typeface="Arial"/>
              </a:rPr>
              <a:t>23</a:t>
            </a:r>
            <a:r>
              <a:rPr lang="en-GB" sz="1200" b="1">
                <a:latin typeface="Arial"/>
                <a:ea typeface="Calibri" panose="020F0502020204030204" pitchFamily="34" charset="0"/>
                <a:cs typeface="Arial"/>
              </a:rPr>
              <a:t> </a:t>
            </a:r>
            <a:r>
              <a:rPr lang="en-GB" sz="1200">
                <a:effectLst/>
                <a:latin typeface="Arial"/>
                <a:ea typeface="Calibri" panose="020F0502020204030204" pitchFamily="34" charset="0"/>
                <a:cs typeface="Arial"/>
              </a:rPr>
              <a:t>patients</a:t>
            </a:r>
            <a:endParaRPr lang="en-GB" sz="1200">
              <a:latin typeface="Calibri"/>
              <a:cs typeface="Calibri"/>
            </a:endParaRPr>
          </a:p>
        </p:txBody>
      </p:sp>
      <p:sp>
        <p:nvSpPr>
          <p:cNvPr id="15" name="TextBox 14">
            <a:extLst>
              <a:ext uri="{FF2B5EF4-FFF2-40B4-BE49-F238E27FC236}">
                <a16:creationId xmlns:a16="http://schemas.microsoft.com/office/drawing/2014/main" id="{C1A31874-952E-4604-A2C9-F9FC04D55E46}"/>
              </a:ext>
            </a:extLst>
          </p:cNvPr>
          <p:cNvSpPr txBox="1"/>
          <p:nvPr/>
        </p:nvSpPr>
        <p:spPr>
          <a:xfrm>
            <a:off x="231482" y="2741789"/>
            <a:ext cx="8697791" cy="276999"/>
          </a:xfrm>
          <a:prstGeom prst="rect">
            <a:avLst/>
          </a:prstGeom>
          <a:noFill/>
        </p:spPr>
        <p:txBody>
          <a:bodyPr wrap="square">
            <a:spAutoFit/>
          </a:bodyPr>
          <a:lstStyle/>
          <a:p>
            <a:r>
              <a:rPr lang="en-GB" sz="1200" b="1">
                <a:effectLst/>
                <a:latin typeface="Arial" panose="020B0604020202020204" pitchFamily="34" charset="0"/>
                <a:ea typeface="Calibri" panose="020F0502020204030204" pitchFamily="34" charset="0"/>
              </a:rPr>
              <a:t>1.2 Cumulative figures and staff impacted by COVID-19: </a:t>
            </a:r>
            <a:r>
              <a:rPr lang="en-GB" sz="1200" b="1">
                <a:latin typeface="Arial" panose="020B0604020202020204" pitchFamily="34" charset="0"/>
                <a:ea typeface="Calibri" panose="020F0502020204030204" pitchFamily="34" charset="0"/>
              </a:rPr>
              <a:t>decreased</a:t>
            </a:r>
            <a:r>
              <a:rPr lang="en-GB" sz="1200">
                <a:effectLst/>
                <a:latin typeface="Arial" panose="020B0604020202020204" pitchFamily="34" charset="0"/>
                <a:ea typeface="Calibri" panose="020F0502020204030204" pitchFamily="34" charset="0"/>
              </a:rPr>
              <a:t> this month</a:t>
            </a:r>
            <a:endParaRPr lang="en-GB" sz="1200"/>
          </a:p>
        </p:txBody>
      </p:sp>
      <p:sp>
        <p:nvSpPr>
          <p:cNvPr id="16" name="TextBox 15">
            <a:extLst>
              <a:ext uri="{FF2B5EF4-FFF2-40B4-BE49-F238E27FC236}">
                <a16:creationId xmlns:a16="http://schemas.microsoft.com/office/drawing/2014/main" id="{09465943-3820-406D-99B9-621CB3846668}"/>
              </a:ext>
            </a:extLst>
          </p:cNvPr>
          <p:cNvSpPr txBox="1"/>
          <p:nvPr/>
        </p:nvSpPr>
        <p:spPr>
          <a:xfrm>
            <a:off x="231482" y="4319526"/>
            <a:ext cx="8697791" cy="461665"/>
          </a:xfrm>
          <a:prstGeom prst="rect">
            <a:avLst/>
          </a:prstGeom>
          <a:noFill/>
        </p:spPr>
        <p:txBody>
          <a:bodyPr wrap="square">
            <a:spAutoFit/>
          </a:bodyPr>
          <a:lstStyle/>
          <a:p>
            <a:r>
              <a:rPr lang="en-GB" sz="1200" b="1" dirty="0">
                <a:effectLst/>
                <a:latin typeface="Arial" panose="020B0604020202020204" pitchFamily="34" charset="0"/>
                <a:ea typeface="Calibri" panose="020F0502020204030204" pitchFamily="34" charset="0"/>
              </a:rPr>
              <a:t>1.3 COVID-19 vaccination uptake as at 17 March 2022: </a:t>
            </a:r>
            <a:r>
              <a:rPr lang="en-GB" sz="1200" dirty="0">
                <a:effectLst/>
                <a:latin typeface="Arial" panose="020B0604020202020204" pitchFamily="34" charset="0"/>
                <a:ea typeface="Calibri" panose="020F0502020204030204" pitchFamily="34" charset="0"/>
              </a:rPr>
              <a:t>Dose 1 = 92.2%, Dose 2 = 90.3% and Dose 3 (eligible staff only) 69.7%.  Patient Facing Dose 1 = 92.3%, Dose 2 = 90.4% and Dose 3 (eligible staff only) 70.1%</a:t>
            </a:r>
            <a:endParaRPr lang="en-GB" sz="1200" dirty="0"/>
          </a:p>
        </p:txBody>
      </p:sp>
      <p:pic>
        <p:nvPicPr>
          <p:cNvPr id="7" name="Picture 6">
            <a:extLst>
              <a:ext uri="{FF2B5EF4-FFF2-40B4-BE49-F238E27FC236}">
                <a16:creationId xmlns:a16="http://schemas.microsoft.com/office/drawing/2014/main" id="{CFE45366-40E6-409C-A671-5E788D961AA2}"/>
              </a:ext>
            </a:extLst>
          </p:cNvPr>
          <p:cNvPicPr>
            <a:picLocks noChangeAspect="1"/>
          </p:cNvPicPr>
          <p:nvPr/>
        </p:nvPicPr>
        <p:blipFill>
          <a:blip r:embed="rId2"/>
          <a:stretch>
            <a:fillRect/>
          </a:stretch>
        </p:blipFill>
        <p:spPr>
          <a:xfrm>
            <a:off x="231482" y="4745285"/>
            <a:ext cx="8136876" cy="1193638"/>
          </a:xfrm>
          <a:prstGeom prst="rect">
            <a:avLst/>
          </a:prstGeom>
        </p:spPr>
      </p:pic>
      <p:pic>
        <p:nvPicPr>
          <p:cNvPr id="3" name="Picture 4" descr="Chart&#10;&#10;Description automatically generated">
            <a:extLst>
              <a:ext uri="{FF2B5EF4-FFF2-40B4-BE49-F238E27FC236}">
                <a16:creationId xmlns:a16="http://schemas.microsoft.com/office/drawing/2014/main" id="{34D6C418-7057-439B-B874-78B7468D2B41}"/>
              </a:ext>
            </a:extLst>
          </p:cNvPr>
          <p:cNvPicPr>
            <a:picLocks noChangeAspect="1"/>
          </p:cNvPicPr>
          <p:nvPr/>
        </p:nvPicPr>
        <p:blipFill>
          <a:blip r:embed="rId3"/>
          <a:stretch>
            <a:fillRect/>
          </a:stretch>
        </p:blipFill>
        <p:spPr>
          <a:xfrm>
            <a:off x="302400" y="859543"/>
            <a:ext cx="8530200" cy="1916914"/>
          </a:xfrm>
          <a:prstGeom prst="rect">
            <a:avLst/>
          </a:prstGeom>
        </p:spPr>
      </p:pic>
    </p:spTree>
    <p:extLst>
      <p:ext uri="{BB962C8B-B14F-4D97-AF65-F5344CB8AC3E}">
        <p14:creationId xmlns:p14="http://schemas.microsoft.com/office/powerpoint/2010/main" val="3297132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3" y="114937"/>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dirty="0">
                <a:solidFill>
                  <a:srgbClr val="E75094"/>
                </a:solidFill>
                <a:latin typeface="Arial"/>
                <a:ea typeface="Calibri" panose="020F0502020204030204" pitchFamily="34" charset="0"/>
                <a:cs typeface="Times New Roman"/>
              </a:rPr>
              <a:t> </a:t>
            </a:r>
            <a:r>
              <a:rPr lang="en-GB" sz="1600" dirty="0">
                <a:solidFill>
                  <a:schemeClr val="bg1"/>
                </a:solidFill>
                <a:latin typeface="Arial"/>
                <a:ea typeface="Calibri" panose="020F0502020204030204" pitchFamily="34" charset="0"/>
                <a:cs typeface="Arial"/>
              </a:rPr>
              <a:t>Patient Activity and Demand: </a:t>
            </a:r>
            <a:r>
              <a:rPr lang="en-GB" sz="1600" b="1" dirty="0">
                <a:solidFill>
                  <a:schemeClr val="bg1"/>
                </a:solidFill>
                <a:latin typeface="Arial"/>
                <a:ea typeface="Calibri" panose="020F0502020204030204" pitchFamily="34" charset="0"/>
                <a:cs typeface="Arial"/>
              </a:rPr>
              <a:t>Oxon &amp; BSW </a:t>
            </a:r>
            <a:r>
              <a:rPr lang="en-GB" sz="1600" dirty="0">
                <a:solidFill>
                  <a:schemeClr val="bg1"/>
                </a:solidFill>
                <a:latin typeface="Arial"/>
                <a:ea typeface="Calibri" panose="020F0502020204030204" pitchFamily="34" charset="0"/>
                <a:cs typeface="Arial"/>
              </a:rPr>
              <a:t>Noteworthy exceptions </a:t>
            </a:r>
            <a:endParaRPr lang="en-GB" sz="1600" b="1" dirty="0">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4253162920"/>
              </p:ext>
            </p:extLst>
          </p:nvPr>
        </p:nvGraphicFramePr>
        <p:xfrm>
          <a:off x="261783" y="474977"/>
          <a:ext cx="8771369" cy="3848100"/>
        </p:xfrm>
        <a:graphic>
          <a:graphicData uri="http://schemas.openxmlformats.org/drawingml/2006/table">
            <a:tbl>
              <a:tblPr firstRow="1" bandRow="1">
                <a:tableStyleId>{7DF18680-E054-41AD-8BC1-D1AEF772440D}</a:tableStyleId>
              </a:tblPr>
              <a:tblGrid>
                <a:gridCol w="780633">
                  <a:extLst>
                    <a:ext uri="{9D8B030D-6E8A-4147-A177-3AD203B41FA5}">
                      <a16:colId xmlns:a16="http://schemas.microsoft.com/office/drawing/2014/main" val="978586781"/>
                    </a:ext>
                  </a:extLst>
                </a:gridCol>
                <a:gridCol w="923386">
                  <a:extLst>
                    <a:ext uri="{9D8B030D-6E8A-4147-A177-3AD203B41FA5}">
                      <a16:colId xmlns:a16="http://schemas.microsoft.com/office/drawing/2014/main" val="1254374751"/>
                    </a:ext>
                  </a:extLst>
                </a:gridCol>
                <a:gridCol w="1206903">
                  <a:extLst>
                    <a:ext uri="{9D8B030D-6E8A-4147-A177-3AD203B41FA5}">
                      <a16:colId xmlns:a16="http://schemas.microsoft.com/office/drawing/2014/main" val="1797118576"/>
                    </a:ext>
                  </a:extLst>
                </a:gridCol>
                <a:gridCol w="542343">
                  <a:extLst>
                    <a:ext uri="{9D8B030D-6E8A-4147-A177-3AD203B41FA5}">
                      <a16:colId xmlns:a16="http://schemas.microsoft.com/office/drawing/2014/main" val="3413024127"/>
                    </a:ext>
                  </a:extLst>
                </a:gridCol>
                <a:gridCol w="593806">
                  <a:extLst>
                    <a:ext uri="{9D8B030D-6E8A-4147-A177-3AD203B41FA5}">
                      <a16:colId xmlns:a16="http://schemas.microsoft.com/office/drawing/2014/main" val="2276990854"/>
                    </a:ext>
                  </a:extLst>
                </a:gridCol>
                <a:gridCol w="569086">
                  <a:extLst>
                    <a:ext uri="{9D8B030D-6E8A-4147-A177-3AD203B41FA5}">
                      <a16:colId xmlns:a16="http://schemas.microsoft.com/office/drawing/2014/main" val="369448054"/>
                    </a:ext>
                  </a:extLst>
                </a:gridCol>
                <a:gridCol w="515368">
                  <a:extLst>
                    <a:ext uri="{9D8B030D-6E8A-4147-A177-3AD203B41FA5}">
                      <a16:colId xmlns:a16="http://schemas.microsoft.com/office/drawing/2014/main" val="3242774040"/>
                    </a:ext>
                  </a:extLst>
                </a:gridCol>
                <a:gridCol w="3639844">
                  <a:extLst>
                    <a:ext uri="{9D8B030D-6E8A-4147-A177-3AD203B41FA5}">
                      <a16:colId xmlns:a16="http://schemas.microsoft.com/office/drawing/2014/main" val="3962911297"/>
                    </a:ext>
                  </a:extLst>
                </a:gridCol>
              </a:tblGrid>
              <a:tr h="451550">
                <a:tc>
                  <a:txBody>
                    <a:bodyPr/>
                    <a:lstStyle/>
                    <a:p>
                      <a:r>
                        <a:rPr lang="en-GB" sz="800" b="0" i="0" u="none" dirty="0">
                          <a:latin typeface="Arial"/>
                          <a:cs typeface="Arial"/>
                        </a:rPr>
                        <a:t>Specialty / Directorate</a:t>
                      </a:r>
                    </a:p>
                  </a:txBody>
                  <a:tcPr marL="68580" marR="68580" marT="34290" marB="34290"/>
                </a:tc>
                <a:tc>
                  <a:txBody>
                    <a:bodyPr/>
                    <a:lstStyle/>
                    <a:p>
                      <a:r>
                        <a:rPr lang="en-GB" sz="800" b="0" i="0" u="none" dirty="0">
                          <a:latin typeface="Arial"/>
                          <a:cs typeface="Arial"/>
                        </a:rPr>
                        <a:t>Currency / Service Line</a:t>
                      </a:r>
                    </a:p>
                  </a:txBody>
                  <a:tcPr marL="68580" marR="68580" marT="34290" marB="34290"/>
                </a:tc>
                <a:tc>
                  <a:txBody>
                    <a:bodyPr/>
                    <a:lstStyle/>
                    <a:p>
                      <a:pPr algn="ctr"/>
                      <a:r>
                        <a:rPr lang="en-GB" sz="800" b="0" u="none" dirty="0">
                          <a:latin typeface="Arial"/>
                          <a:cs typeface="Arial"/>
                        </a:rPr>
                        <a:t>Trend over time</a:t>
                      </a:r>
                      <a:endParaRPr lang="en-GB" sz="800" b="0" i="0" u="none" dirty="0">
                        <a:latin typeface="Arial"/>
                        <a:cs typeface="Arial"/>
                      </a:endParaRPr>
                    </a:p>
                  </a:txBody>
                  <a:tcPr marL="68580" marR="68580" marT="34290" marB="34290"/>
                </a:tc>
                <a:tc>
                  <a:txBody>
                    <a:bodyPr/>
                    <a:lstStyle/>
                    <a:p>
                      <a:pPr algn="ctr"/>
                      <a:r>
                        <a:rPr lang="en-GB" sz="800" b="0" i="0" u="none" dirty="0">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dirty="0">
                          <a:latin typeface="Arial"/>
                          <a:cs typeface="Arial"/>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dirty="0">
                          <a:latin typeface="Arial"/>
                          <a:cs typeface="Arial"/>
                        </a:rPr>
                        <a:t>2019/20 average</a:t>
                      </a:r>
                    </a:p>
                  </a:txBody>
                  <a:tcPr marL="68580" marR="68580" marT="34290" marB="34290"/>
                </a:tc>
                <a:tc>
                  <a:txBody>
                    <a:bodyPr/>
                    <a:lstStyle/>
                    <a:p>
                      <a:pPr algn="ctr"/>
                      <a:r>
                        <a:rPr lang="en-GB" sz="800" b="0" u="none" dirty="0">
                          <a:latin typeface="Arial"/>
                          <a:cs typeface="Arial"/>
                        </a:rPr>
                        <a:t>+/-%*</a:t>
                      </a:r>
                      <a:endParaRPr lang="en-GB" sz="800" b="0" i="0" u="none" dirty="0">
                        <a:latin typeface="Arial"/>
                        <a:cs typeface="Arial"/>
                      </a:endParaRPr>
                    </a:p>
                  </a:txBody>
                  <a:tcPr marL="68580" marR="68580" marT="34290" marB="34290"/>
                </a:tc>
                <a:tc>
                  <a:txBody>
                    <a:bodyPr/>
                    <a:lstStyle/>
                    <a:p>
                      <a:pPr algn="ctr"/>
                      <a:r>
                        <a:rPr lang="en-GB" sz="800" b="0" i="0" u="none" dirty="0">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r>
                        <a:rPr lang="en-GB" sz="900" b="0" dirty="0">
                          <a:latin typeface="Arial"/>
                          <a:cs typeface="Arial"/>
                        </a:rPr>
                        <a:t>Oxon &amp; BSW</a:t>
                      </a:r>
                    </a:p>
                    <a:p>
                      <a:r>
                        <a:rPr lang="en-GB" sz="900" b="0" dirty="0">
                          <a:latin typeface="Arial"/>
                          <a:cs typeface="Arial"/>
                        </a:rPr>
                        <a:t>Urgent Care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SCAS Triage</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320</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116</a:t>
                      </a:r>
                    </a:p>
                  </a:txBody>
                  <a:tcPr marL="68580" marR="68580" marT="34290" marB="34290" anchor="ctr"/>
                </a:tc>
                <a:tc>
                  <a:txBody>
                    <a:bodyPr/>
                    <a:lstStyle/>
                    <a:p>
                      <a:pPr algn="ctr"/>
                      <a:r>
                        <a:rPr lang="en-GB" sz="900" b="1" dirty="0">
                          <a:latin typeface="Arial"/>
                          <a:cs typeface="Arial"/>
                        </a:rPr>
                        <a:t>+176% </a:t>
                      </a:r>
                    </a:p>
                  </a:txBody>
                  <a:tcPr marL="68580" marR="68580" marT="34290" marB="34290" anchor="ctr">
                    <a:solidFill>
                      <a:schemeClr val="accent5">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No appointment numbers for the last 14 months have been above or near the UCL based on last 2.5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Yes this is as a result of planned development of services. The SCAS service is a new service fully operational 24/7 from Dec 2020, alongside Home Treatment/CRHT which commenced in July 2020. Both of these have lead to the increase in referrals and appointments shown in the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It is a problem? </a:t>
                      </a:r>
                      <a:r>
                        <a:rPr lang="en-GB" sz="900" b="0" kern="1200" dirty="0">
                          <a:solidFill>
                            <a:schemeClr val="tx1"/>
                          </a:solidFill>
                          <a:latin typeface="Arial" panose="020B0604020202020204" pitchFamily="34" charset="0"/>
                          <a:ea typeface="+mn-ea"/>
                          <a:cs typeface="Arial" panose="020B0604020202020204" pitchFamily="34" charset="0"/>
                        </a:rPr>
                        <a:t>No</a:t>
                      </a:r>
                      <a:r>
                        <a:rPr lang="en-GB" sz="900" b="0" kern="1200" dirty="0">
                          <a:solidFill>
                            <a:srgbClr val="7030A0"/>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panose="020B0604020202020204" pitchFamily="34" charset="0"/>
                          <a:ea typeface="+mn-ea"/>
                          <a:cs typeface="Arial" panose="020B0604020202020204" pitchFamily="34" charset="0"/>
                        </a:rPr>
                        <a:t>Is any action required? </a:t>
                      </a:r>
                      <a:r>
                        <a:rPr lang="en-GB" sz="900" b="0" kern="1200" dirty="0">
                          <a:solidFill>
                            <a:schemeClr val="tx1"/>
                          </a:solidFill>
                          <a:latin typeface="Arial" panose="020B0604020202020204" pitchFamily="34" charset="0"/>
                          <a:ea typeface="+mn-ea"/>
                          <a:cs typeface="Arial" panose="020B0604020202020204" pitchFamily="34" charset="0"/>
                        </a:rPr>
                        <a:t>No</a:t>
                      </a:r>
                    </a:p>
                  </a:txBody>
                  <a:tcPr marL="68580" marR="68580" marT="34290" marB="34290"/>
                </a:tc>
                <a:extLst>
                  <a:ext uri="{0D108BD9-81ED-4DB2-BD59-A6C34878D82A}">
                    <a16:rowId xmlns:a16="http://schemas.microsoft.com/office/drawing/2014/main" val="2346127541"/>
                  </a:ext>
                </a:extLst>
              </a:tr>
              <a:tr h="878971">
                <a:tc>
                  <a:txBody>
                    <a:bodyPr/>
                    <a:lstStyle/>
                    <a:p>
                      <a:r>
                        <a:rPr lang="en-GB" sz="900" b="0" dirty="0">
                          <a:latin typeface="Arial"/>
                          <a:cs typeface="Arial"/>
                        </a:rPr>
                        <a:t>Oxon &amp; BSW</a:t>
                      </a:r>
                    </a:p>
                    <a:p>
                      <a:r>
                        <a:rPr lang="en-GB" sz="900" b="0" dirty="0">
                          <a:latin typeface="Arial"/>
                          <a:cs typeface="Arial"/>
                        </a:rPr>
                        <a:t>Complex Needs</a:t>
                      </a:r>
                    </a:p>
                  </a:txBody>
                  <a:tcPr marL="68580" marR="68580" marT="34290" marB="34290" anchor="ctr"/>
                </a:tc>
                <a:tc>
                  <a:txBody>
                    <a:bodyPr/>
                    <a:lstStyle/>
                    <a:p>
                      <a:r>
                        <a:rPr lang="en-GB" sz="900" b="0" dirty="0">
                          <a:latin typeface="Arial" panose="020B0604020202020204" pitchFamily="34" charset="0"/>
                          <a:cs typeface="Arial" panose="020B0604020202020204" pitchFamily="34" charset="0"/>
                        </a:rPr>
                        <a:t>Appointments: Complex Needs</a:t>
                      </a:r>
                    </a:p>
                  </a:txBody>
                  <a:tcPr marL="68580" marR="68580" marT="34290" marB="34290" anchor="ct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solidFill>
                            <a:schemeClr val="tx1"/>
                          </a:solidFill>
                          <a:latin typeface="Arial" panose="020B0604020202020204" pitchFamily="34" charset="0"/>
                          <a:cs typeface="Arial" panose="020B0604020202020204" pitchFamily="34" charset="0"/>
                        </a:rPr>
                        <a:t>46</a:t>
                      </a:r>
                    </a:p>
                  </a:txBody>
                  <a:tcPr marL="68580" marR="68580" marT="34290" marB="34290" anchor="ctr"/>
                </a:tc>
                <a:tc>
                  <a:txBody>
                    <a:bodyPr/>
                    <a:lstStyle/>
                    <a:p>
                      <a:pPr algn="ctr"/>
                      <a:endParaRPr lang="en-GB" sz="900" b="1">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a:cs typeface="Arial"/>
                        </a:rPr>
                        <a:t>257</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-82%</a:t>
                      </a:r>
                    </a:p>
                  </a:txBody>
                  <a:tcPr marL="68580" marR="68580" marT="34290" marB="34290" anchor="ctr">
                    <a:solidFill>
                      <a:srgbClr val="7030A0">
                        <a:alpha val="55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a:ea typeface="+mn-ea"/>
                          <a:cs typeface="Arial"/>
                        </a:rPr>
                        <a:t>Is performance within usual levels</a:t>
                      </a:r>
                      <a:r>
                        <a:rPr lang="en-GB" sz="900" b="0" kern="1200" dirty="0">
                          <a:solidFill>
                            <a:schemeClr val="tx1"/>
                          </a:solidFill>
                          <a:latin typeface="Arial"/>
                          <a:ea typeface="+mn-ea"/>
                          <a:cs typeface="Arial"/>
                        </a:rPr>
                        <a:t>? No; appointment numbers for the last 9 months have been below the LCL. Throughout the Covid period there has been a decline in activity delivered in the Complex Needs service.  </a:t>
                      </a:r>
                      <a:endParaRPr lang="en-GB" sz="900" b="0" kern="1200" dirty="0">
                        <a:solidFill>
                          <a:srgbClr val="7030A0"/>
                        </a:solidFill>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a:ea typeface="+mn-ea"/>
                          <a:cs typeface="Arial"/>
                        </a:rPr>
                        <a:t>Is it expected/a problem? </a:t>
                      </a:r>
                      <a:r>
                        <a:rPr lang="en-GB" sz="900" b="0" kern="1200" dirty="0">
                          <a:solidFill>
                            <a:schemeClr val="tx1"/>
                          </a:solidFill>
                          <a:latin typeface="Arial"/>
                          <a:ea typeface="+mn-ea"/>
                          <a:cs typeface="Arial"/>
                        </a:rPr>
                        <a:t>Activity has been reduced to be down due to a change in Carenotes configuration to make processes less time consuming for clinicians. As a service we have expanded provision with the service changes. The configuration changes have taken a while to be implemented and as a result some activity has not been recorded.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rgbClr val="7030A0"/>
                          </a:solidFill>
                          <a:latin typeface="Arial"/>
                          <a:ea typeface="+mn-ea"/>
                          <a:cs typeface="Arial"/>
                        </a:rPr>
                        <a:t> Is any action required? </a:t>
                      </a:r>
                      <a:r>
                        <a:rPr lang="en-GB" sz="900" b="0" kern="1200" dirty="0">
                          <a:solidFill>
                            <a:schemeClr val="tx1"/>
                          </a:solidFill>
                          <a:latin typeface="Arial"/>
                          <a:ea typeface="+mn-ea"/>
                          <a:cs typeface="Arial"/>
                        </a:rPr>
                        <a:t>Work is progressing to resolve the system configuration. The new episodes are now on TOBI and work ongoing with CAST to transfer the historical data</a:t>
                      </a:r>
                    </a:p>
                  </a:txBody>
                  <a:tcPr marL="68580" marR="68580" marT="34290" marB="34290" anchor="ctr"/>
                </a:tc>
                <a:extLst>
                  <a:ext uri="{0D108BD9-81ED-4DB2-BD59-A6C34878D82A}">
                    <a16:rowId xmlns:a16="http://schemas.microsoft.com/office/drawing/2014/main" val="2576837191"/>
                  </a:ext>
                </a:extLst>
              </a:tr>
            </a:tbl>
          </a:graphicData>
        </a:graphic>
      </p:graphicFrame>
      <p:pic>
        <p:nvPicPr>
          <p:cNvPr id="7" name="Picture 6">
            <a:extLst>
              <a:ext uri="{FF2B5EF4-FFF2-40B4-BE49-F238E27FC236}">
                <a16:creationId xmlns:a16="http://schemas.microsoft.com/office/drawing/2014/main" id="{CBBA9A6C-B54B-415C-A52B-CE880363F95A}"/>
              </a:ext>
            </a:extLst>
          </p:cNvPr>
          <p:cNvPicPr>
            <a:picLocks noChangeAspect="1"/>
          </p:cNvPicPr>
          <p:nvPr/>
        </p:nvPicPr>
        <p:blipFill>
          <a:blip r:embed="rId3"/>
          <a:stretch>
            <a:fillRect/>
          </a:stretch>
        </p:blipFill>
        <p:spPr>
          <a:xfrm>
            <a:off x="1999517" y="1130235"/>
            <a:ext cx="1086583" cy="782955"/>
          </a:xfrm>
          <a:prstGeom prst="rect">
            <a:avLst/>
          </a:prstGeom>
          <a:ln>
            <a:solidFill>
              <a:schemeClr val="tx2"/>
            </a:solidFill>
          </a:ln>
        </p:spPr>
      </p:pic>
      <p:pic>
        <p:nvPicPr>
          <p:cNvPr id="13" name="Picture 2" descr="Image result for icon for no action needed">
            <a:extLst>
              <a:ext uri="{FF2B5EF4-FFF2-40B4-BE49-F238E27FC236}">
                <a16:creationId xmlns:a16="http://schemas.microsoft.com/office/drawing/2014/main" id="{84625C25-6148-4373-B51C-62398BF6E4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2565" y="1374248"/>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FDD678A-B785-4947-B096-C123EEB5E4A7}"/>
              </a:ext>
            </a:extLst>
          </p:cNvPr>
          <p:cNvPicPr>
            <a:picLocks noChangeAspect="1"/>
          </p:cNvPicPr>
          <p:nvPr/>
        </p:nvPicPr>
        <p:blipFill>
          <a:blip r:embed="rId5"/>
          <a:stretch>
            <a:fillRect/>
          </a:stretch>
        </p:blipFill>
        <p:spPr>
          <a:xfrm>
            <a:off x="1999517" y="3037522"/>
            <a:ext cx="1086583" cy="782955"/>
          </a:xfrm>
          <a:prstGeom prst="rect">
            <a:avLst/>
          </a:prstGeom>
          <a:ln>
            <a:solidFill>
              <a:schemeClr val="tx2"/>
            </a:solidFill>
          </a:ln>
        </p:spPr>
      </p:pic>
      <p:pic>
        <p:nvPicPr>
          <p:cNvPr id="16" name="Picture 2" descr="Image result for icon for no action needed">
            <a:extLst>
              <a:ext uri="{FF2B5EF4-FFF2-40B4-BE49-F238E27FC236}">
                <a16:creationId xmlns:a16="http://schemas.microsoft.com/office/drawing/2014/main" id="{DD86ED2E-CF3D-45E3-9460-39AE9026B8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2565" y="3131054"/>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827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3" y="114937"/>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dirty="0">
                <a:solidFill>
                  <a:srgbClr val="E75094"/>
                </a:solidFill>
                <a:latin typeface="Arial"/>
                <a:ea typeface="Calibri" panose="020F0502020204030204" pitchFamily="34" charset="0"/>
                <a:cs typeface="Times New Roman"/>
              </a:rPr>
              <a:t> </a:t>
            </a:r>
            <a:r>
              <a:rPr lang="en-GB" sz="1600" dirty="0">
                <a:solidFill>
                  <a:schemeClr val="bg1"/>
                </a:solidFill>
                <a:latin typeface="Arial"/>
                <a:ea typeface="Calibri" panose="020F0502020204030204" pitchFamily="34" charset="0"/>
                <a:cs typeface="Arial"/>
              </a:rPr>
              <a:t>Patient Activity and Demand: </a:t>
            </a:r>
            <a:r>
              <a:rPr lang="en-GB" sz="1600" b="1" dirty="0">
                <a:solidFill>
                  <a:schemeClr val="bg1"/>
                </a:solidFill>
                <a:latin typeface="Arial"/>
                <a:ea typeface="Calibri" panose="020F0502020204030204" pitchFamily="34" charset="0"/>
                <a:cs typeface="Arial"/>
              </a:rPr>
              <a:t>Oxon &amp; BSW </a:t>
            </a:r>
            <a:r>
              <a:rPr lang="en-GB" sz="1600" dirty="0">
                <a:solidFill>
                  <a:schemeClr val="bg1"/>
                </a:solidFill>
                <a:latin typeface="Arial"/>
                <a:ea typeface="Calibri" panose="020F0502020204030204" pitchFamily="34" charset="0"/>
                <a:cs typeface="Arial"/>
              </a:rPr>
              <a:t>Noteworthy exceptions </a:t>
            </a:r>
            <a:endParaRPr lang="en-GB" sz="1600" b="1" dirty="0">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1965481422"/>
              </p:ext>
            </p:extLst>
          </p:nvPr>
        </p:nvGraphicFramePr>
        <p:xfrm>
          <a:off x="261783" y="474977"/>
          <a:ext cx="8771369" cy="4945380"/>
        </p:xfrm>
        <a:graphic>
          <a:graphicData uri="http://schemas.openxmlformats.org/drawingml/2006/table">
            <a:tbl>
              <a:tblPr firstRow="1" bandRow="1">
                <a:tableStyleId>{7DF18680-E054-41AD-8BC1-D1AEF772440D}</a:tableStyleId>
              </a:tblPr>
              <a:tblGrid>
                <a:gridCol w="780633">
                  <a:extLst>
                    <a:ext uri="{9D8B030D-6E8A-4147-A177-3AD203B41FA5}">
                      <a16:colId xmlns:a16="http://schemas.microsoft.com/office/drawing/2014/main" val="978586781"/>
                    </a:ext>
                  </a:extLst>
                </a:gridCol>
                <a:gridCol w="923386">
                  <a:extLst>
                    <a:ext uri="{9D8B030D-6E8A-4147-A177-3AD203B41FA5}">
                      <a16:colId xmlns:a16="http://schemas.microsoft.com/office/drawing/2014/main" val="1254374751"/>
                    </a:ext>
                  </a:extLst>
                </a:gridCol>
                <a:gridCol w="1206903">
                  <a:extLst>
                    <a:ext uri="{9D8B030D-6E8A-4147-A177-3AD203B41FA5}">
                      <a16:colId xmlns:a16="http://schemas.microsoft.com/office/drawing/2014/main" val="1797118576"/>
                    </a:ext>
                  </a:extLst>
                </a:gridCol>
                <a:gridCol w="542343">
                  <a:extLst>
                    <a:ext uri="{9D8B030D-6E8A-4147-A177-3AD203B41FA5}">
                      <a16:colId xmlns:a16="http://schemas.microsoft.com/office/drawing/2014/main" val="3413024127"/>
                    </a:ext>
                  </a:extLst>
                </a:gridCol>
                <a:gridCol w="593806">
                  <a:extLst>
                    <a:ext uri="{9D8B030D-6E8A-4147-A177-3AD203B41FA5}">
                      <a16:colId xmlns:a16="http://schemas.microsoft.com/office/drawing/2014/main" val="2276990854"/>
                    </a:ext>
                  </a:extLst>
                </a:gridCol>
                <a:gridCol w="569086">
                  <a:extLst>
                    <a:ext uri="{9D8B030D-6E8A-4147-A177-3AD203B41FA5}">
                      <a16:colId xmlns:a16="http://schemas.microsoft.com/office/drawing/2014/main" val="369448054"/>
                    </a:ext>
                  </a:extLst>
                </a:gridCol>
                <a:gridCol w="515368">
                  <a:extLst>
                    <a:ext uri="{9D8B030D-6E8A-4147-A177-3AD203B41FA5}">
                      <a16:colId xmlns:a16="http://schemas.microsoft.com/office/drawing/2014/main" val="3242774040"/>
                    </a:ext>
                  </a:extLst>
                </a:gridCol>
                <a:gridCol w="3639844">
                  <a:extLst>
                    <a:ext uri="{9D8B030D-6E8A-4147-A177-3AD203B41FA5}">
                      <a16:colId xmlns:a16="http://schemas.microsoft.com/office/drawing/2014/main" val="3962911297"/>
                    </a:ext>
                  </a:extLst>
                </a:gridCol>
              </a:tblGrid>
              <a:tr h="451550">
                <a:tc>
                  <a:txBody>
                    <a:bodyPr/>
                    <a:lstStyle/>
                    <a:p>
                      <a:r>
                        <a:rPr lang="en-GB" sz="800" b="0" i="0" u="none" dirty="0">
                          <a:latin typeface="Arial"/>
                          <a:cs typeface="Arial"/>
                        </a:rPr>
                        <a:t>Specialty / Directorate</a:t>
                      </a:r>
                    </a:p>
                  </a:txBody>
                  <a:tcPr marL="68580" marR="68580" marT="34290" marB="34290"/>
                </a:tc>
                <a:tc>
                  <a:txBody>
                    <a:bodyPr/>
                    <a:lstStyle/>
                    <a:p>
                      <a:r>
                        <a:rPr lang="en-GB" sz="800" b="0" i="0" u="none" dirty="0">
                          <a:latin typeface="Arial"/>
                          <a:cs typeface="Arial"/>
                        </a:rPr>
                        <a:t>Currency / Service Line</a:t>
                      </a:r>
                    </a:p>
                  </a:txBody>
                  <a:tcPr marL="68580" marR="68580" marT="34290" marB="34290"/>
                </a:tc>
                <a:tc>
                  <a:txBody>
                    <a:bodyPr/>
                    <a:lstStyle/>
                    <a:p>
                      <a:pPr algn="ctr"/>
                      <a:r>
                        <a:rPr lang="en-GB" sz="800" b="0" u="none" dirty="0">
                          <a:latin typeface="Arial"/>
                          <a:cs typeface="Arial"/>
                        </a:rPr>
                        <a:t>Trend over time</a:t>
                      </a:r>
                      <a:endParaRPr lang="en-GB" sz="800" b="0" i="0" u="none" dirty="0">
                        <a:latin typeface="Arial"/>
                        <a:cs typeface="Arial"/>
                      </a:endParaRPr>
                    </a:p>
                  </a:txBody>
                  <a:tcPr marL="68580" marR="68580" marT="34290" marB="34290"/>
                </a:tc>
                <a:tc>
                  <a:txBody>
                    <a:bodyPr/>
                    <a:lstStyle/>
                    <a:p>
                      <a:pPr algn="ctr"/>
                      <a:r>
                        <a:rPr lang="en-GB" sz="800" b="0" i="0" u="none" dirty="0">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dirty="0">
                          <a:latin typeface="Arial"/>
                          <a:cs typeface="Arial"/>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dirty="0">
                          <a:latin typeface="Arial"/>
                          <a:cs typeface="Arial"/>
                        </a:rPr>
                        <a:t>2019/20 average</a:t>
                      </a:r>
                    </a:p>
                  </a:txBody>
                  <a:tcPr marL="68580" marR="68580" marT="34290" marB="34290"/>
                </a:tc>
                <a:tc>
                  <a:txBody>
                    <a:bodyPr/>
                    <a:lstStyle/>
                    <a:p>
                      <a:pPr algn="ctr"/>
                      <a:r>
                        <a:rPr lang="en-GB" sz="800" b="0" u="none" dirty="0">
                          <a:latin typeface="Arial"/>
                          <a:cs typeface="Arial"/>
                        </a:rPr>
                        <a:t>+/-%*</a:t>
                      </a:r>
                      <a:endParaRPr lang="en-GB" sz="800" b="0" i="0" u="none" dirty="0">
                        <a:latin typeface="Arial"/>
                        <a:cs typeface="Arial"/>
                      </a:endParaRPr>
                    </a:p>
                  </a:txBody>
                  <a:tcPr marL="68580" marR="68580" marT="34290" marB="34290"/>
                </a:tc>
                <a:tc>
                  <a:txBody>
                    <a:bodyPr/>
                    <a:lstStyle/>
                    <a:p>
                      <a:pPr algn="ctr"/>
                      <a:r>
                        <a:rPr lang="en-GB" sz="800" b="0" i="0" u="none" dirty="0">
                          <a:latin typeface="Arial"/>
                          <a:cs typeface="Arial"/>
                        </a:rPr>
                        <a:t>Commentary</a:t>
                      </a:r>
                    </a:p>
                  </a:txBody>
                  <a:tcPr marL="68580" marR="68580" marT="34290" marB="34290"/>
                </a:tc>
                <a:extLst>
                  <a:ext uri="{0D108BD9-81ED-4DB2-BD59-A6C34878D82A}">
                    <a16:rowId xmlns:a16="http://schemas.microsoft.com/office/drawing/2014/main" val="711604409"/>
                  </a:ext>
                </a:extLst>
              </a:tr>
              <a:tr h="777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panose="020B0604020202020204" pitchFamily="34" charset="0"/>
                          <a:cs typeface="Arial" panose="020B0604020202020204" pitchFamily="34" charset="0"/>
                        </a:rPr>
                        <a:t>Oxon &amp; BSW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panose="020B0604020202020204" pitchFamily="34" charset="0"/>
                          <a:cs typeface="Arial" panose="020B0604020202020204" pitchFamily="34" charset="0"/>
                        </a:rPr>
                        <a:t>CAMHS</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panose="020B0604020202020204" pitchFamily="34" charset="0"/>
                          <a:cs typeface="Arial" panose="020B0604020202020204" pitchFamily="34" charset="0"/>
                        </a:rPr>
                        <a:t>Appointments: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panose="020B0604020202020204" pitchFamily="34" charset="0"/>
                          <a:cs typeface="Arial" panose="020B0604020202020204" pitchFamily="34" charset="0"/>
                        </a:rPr>
                        <a:t>Oxon Getting Help Teams (combined)</a:t>
                      </a:r>
                    </a:p>
                  </a:txBody>
                  <a:tcPr marL="68580" marR="68580" marT="34290" marB="34290" anchor="ct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a:cs typeface="Arial"/>
                        </a:rPr>
                        <a:t>534</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639</a:t>
                      </a:r>
                    </a:p>
                  </a:txBody>
                  <a:tcPr marL="68580" marR="68580" marT="34290" marB="34290" anchor="ctr"/>
                </a:tc>
                <a:tc>
                  <a:txBody>
                    <a:bodyPr/>
                    <a:lstStyle/>
                    <a:p>
                      <a:pPr algn="ctr"/>
                      <a:r>
                        <a:rPr lang="en-GB" sz="900" b="1" dirty="0">
                          <a:latin typeface="Arial"/>
                          <a:cs typeface="Arial"/>
                        </a:rPr>
                        <a:t>-16%</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For the last 7 months appointments volumes have been below average.</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Yes</a:t>
                      </a:r>
                    </a:p>
                    <a:p>
                      <a:pPr algn="l"/>
                      <a:r>
                        <a:rPr lang="en-GB" sz="900" b="0" kern="1200" dirty="0">
                          <a:solidFill>
                            <a:srgbClr val="7030A0"/>
                          </a:solidFill>
                          <a:latin typeface="Arial"/>
                          <a:ea typeface="+mn-ea"/>
                          <a:cs typeface="Arial"/>
                        </a:rPr>
                        <a:t>It is a problem? </a:t>
                      </a:r>
                      <a:r>
                        <a:rPr lang="en-GB" sz="900" b="0" kern="1200" dirty="0">
                          <a:solidFill>
                            <a:schemeClr val="tx1"/>
                          </a:solidFill>
                          <a:latin typeface="Arial"/>
                          <a:ea typeface="+mn-ea"/>
                          <a:cs typeface="Arial"/>
                        </a:rPr>
                        <a:t> Team has significant vacancies and levels of sickness.  With some staff having reduced work loads due to return to work plans and on going medication reasons.  Due to long treatment waiting lists, assessments and commenced of treatment has been slowed to provide capacity for the development of the group work programme.  The service is looking to ensure al staff have been accurately recording their activity.</a:t>
                      </a:r>
                      <a:endParaRPr lang="en-GB" sz="900" b="0" i="0" u="none" strike="noStrike" kern="1200" noProof="0" dirty="0">
                        <a:solidFill>
                          <a:schemeClr val="tx1"/>
                        </a:solidFill>
                        <a:latin typeface="Arial"/>
                      </a:endParaRPr>
                    </a:p>
                    <a:p>
                      <a:pPr algn="l"/>
                      <a:r>
                        <a:rPr lang="en-GB" sz="900" b="0" kern="1200" dirty="0">
                          <a:solidFill>
                            <a:srgbClr val="7030A0"/>
                          </a:solidFill>
                          <a:latin typeface="Arial"/>
                          <a:ea typeface="+mn-ea"/>
                          <a:cs typeface="Arial"/>
                        </a:rPr>
                        <a:t>Is any action required?</a:t>
                      </a:r>
                      <a:r>
                        <a:rPr lang="en-GB" sz="900" b="0" kern="1200" dirty="0">
                          <a:solidFill>
                            <a:schemeClr val="tx1"/>
                          </a:solidFill>
                          <a:latin typeface="Arial"/>
                          <a:ea typeface="+mn-ea"/>
                          <a:cs typeface="Arial"/>
                        </a:rPr>
                        <a:t>  Yes as follows:</a:t>
                      </a:r>
                    </a:p>
                    <a:p>
                      <a:pPr marL="171450" indent="-171450" algn="l">
                        <a:buFontTx/>
                        <a:buChar char="-"/>
                      </a:pPr>
                      <a:r>
                        <a:rPr lang="en-GB" sz="900" b="0" kern="1200" dirty="0">
                          <a:solidFill>
                            <a:schemeClr val="tx1"/>
                          </a:solidFill>
                          <a:latin typeface="Arial"/>
                          <a:ea typeface="+mn-ea"/>
                          <a:cs typeface="Arial"/>
                        </a:rPr>
                        <a:t>Some staff returning to work with support</a:t>
                      </a:r>
                    </a:p>
                    <a:p>
                      <a:pPr marL="171450" indent="-171450" algn="l">
                        <a:buFontTx/>
                        <a:buChar char="-"/>
                      </a:pPr>
                      <a:r>
                        <a:rPr lang="en-GB" sz="900" b="0" kern="1200" dirty="0">
                          <a:solidFill>
                            <a:schemeClr val="tx1"/>
                          </a:solidFill>
                          <a:latin typeface="Arial" panose="020B0604020202020204" pitchFamily="34" charset="0"/>
                          <a:ea typeface="+mn-ea"/>
                          <a:cs typeface="Arial" panose="020B0604020202020204" pitchFamily="34" charset="0"/>
                        </a:rPr>
                        <a:t>Ongoing recruitment drive</a:t>
                      </a:r>
                    </a:p>
                    <a:p>
                      <a:pPr marL="171450" indent="-171450" algn="l">
                        <a:buFontTx/>
                        <a:buChar char="-"/>
                      </a:pPr>
                      <a:r>
                        <a:rPr lang="en-GB" sz="900" b="0" kern="1200" dirty="0">
                          <a:solidFill>
                            <a:schemeClr val="tx1"/>
                          </a:solidFill>
                          <a:latin typeface="Arial" panose="020B0604020202020204" pitchFamily="34" charset="0"/>
                          <a:ea typeface="+mn-ea"/>
                          <a:cs typeface="Arial" panose="020B0604020202020204" pitchFamily="34" charset="0"/>
                        </a:rPr>
                        <a:t>Team regularly reminded of importance of appropriate data recording, including case management and team meetings.</a:t>
                      </a:r>
                    </a:p>
                    <a:p>
                      <a:pPr marL="171450" indent="-171450" algn="l">
                        <a:buFontTx/>
                        <a:buChar char="-"/>
                      </a:pPr>
                      <a:r>
                        <a:rPr lang="en-GB" sz="900" b="0" kern="1200" dirty="0">
                          <a:solidFill>
                            <a:schemeClr val="tx1"/>
                          </a:solidFill>
                          <a:latin typeface="Arial" panose="020B0604020202020204" pitchFamily="34" charset="0"/>
                          <a:ea typeface="+mn-ea"/>
                          <a:cs typeface="Arial" panose="020B0604020202020204" pitchFamily="34" charset="0"/>
                        </a:rPr>
                        <a:t>Once group plan ready to launch, performance expected to increase although still unclear if able to return to previous performance if no further recruitment occurs.</a:t>
                      </a:r>
                    </a:p>
                    <a:p>
                      <a:pPr marL="171450" indent="-171450" algn="l">
                        <a:buFontTx/>
                        <a:buChar char="-"/>
                      </a:pPr>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3499381674"/>
                  </a:ext>
                </a:extLst>
              </a:tr>
              <a:tr h="823671">
                <a:tc>
                  <a:txBody>
                    <a:bodyPr/>
                    <a:lstStyle/>
                    <a:p>
                      <a:r>
                        <a:rPr lang="en-GB" sz="900" b="0" dirty="0">
                          <a:latin typeface="Arial"/>
                          <a:cs typeface="Arial"/>
                        </a:rPr>
                        <a:t>Oxon &amp; BSW</a:t>
                      </a:r>
                    </a:p>
                    <a:p>
                      <a:r>
                        <a:rPr lang="en-GB" sz="900" b="0" dirty="0">
                          <a:latin typeface="Arial"/>
                          <a:cs typeface="Arial"/>
                        </a:rPr>
                        <a:t>CAMHS</a:t>
                      </a:r>
                    </a:p>
                  </a:txBody>
                  <a:tcPr marL="68580" marR="68580" marT="34290" marB="34290"/>
                </a:tc>
                <a:tc>
                  <a:txBody>
                    <a:bodyPr/>
                    <a:lstStyle/>
                    <a:p>
                      <a:r>
                        <a:rPr lang="en-GB" sz="900" b="0" dirty="0">
                          <a:latin typeface="Arial"/>
                          <a:cs typeface="Arial"/>
                        </a:rPr>
                        <a:t>Appointments:</a:t>
                      </a:r>
                    </a:p>
                    <a:p>
                      <a:r>
                        <a:rPr lang="en-GB" sz="900" b="0" dirty="0">
                          <a:latin typeface="Arial"/>
                          <a:cs typeface="Arial"/>
                        </a:rPr>
                        <a:t>Oxon MHST (combined)</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a:cs typeface="Arial"/>
                        </a:rPr>
                        <a:t>404</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35</a:t>
                      </a:r>
                    </a:p>
                  </a:txBody>
                  <a:tcPr marL="68580" marR="68580" marT="34290" marB="34290" anchor="ctr"/>
                </a:tc>
                <a:tc>
                  <a:txBody>
                    <a:bodyPr/>
                    <a:lstStyle/>
                    <a:p>
                      <a:pPr algn="ctr"/>
                      <a:r>
                        <a:rPr lang="en-GB" sz="800" b="1" dirty="0">
                          <a:latin typeface="Arial"/>
                          <a:cs typeface="Arial"/>
                        </a:rPr>
                        <a:t>+1054%</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For the last 2 months appointments volumes have been above the UCL.</a:t>
                      </a:r>
                    </a:p>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kern="1200" dirty="0">
                          <a:solidFill>
                            <a:schemeClr val="tx1"/>
                          </a:solidFill>
                          <a:latin typeface="Arial" panose="020B0604020202020204" pitchFamily="34" charset="0"/>
                          <a:ea typeface="+mn-ea"/>
                          <a:cs typeface="Arial" panose="020B0604020202020204" pitchFamily="34" charset="0"/>
                        </a:rPr>
                        <a:t> New team manager in place, who is reviewing all processes, including that all activity is recorded, and also providing clear expectations re: job plan and contacts</a:t>
                      </a:r>
                    </a:p>
                    <a:p>
                      <a:pPr algn="l"/>
                      <a:r>
                        <a:rPr lang="en-GB" sz="900" b="0" kern="1200" dirty="0">
                          <a:solidFill>
                            <a:srgbClr val="7030A0"/>
                          </a:solidFill>
                          <a:latin typeface="Arial"/>
                          <a:ea typeface="+mn-ea"/>
                          <a:cs typeface="Arial"/>
                        </a:rPr>
                        <a:t>It is a problem? </a:t>
                      </a:r>
                      <a:r>
                        <a:rPr lang="en-GB" sz="900" b="0" kern="1200" dirty="0">
                          <a:solidFill>
                            <a:schemeClr val="tx1"/>
                          </a:solidFill>
                          <a:latin typeface="Arial"/>
                          <a:ea typeface="+mn-ea"/>
                          <a:cs typeface="Arial"/>
                        </a:rPr>
                        <a:t> No</a:t>
                      </a:r>
                      <a:endParaRPr lang="en-GB" sz="900" b="0" i="0" u="none" strike="noStrike" kern="1200" noProof="0" dirty="0">
                        <a:solidFill>
                          <a:schemeClr val="tx1"/>
                        </a:solidFill>
                        <a:latin typeface="Arial"/>
                      </a:endParaRPr>
                    </a:p>
                    <a:p>
                      <a:pPr algn="l"/>
                      <a:r>
                        <a:rPr lang="en-GB" sz="900" b="0" kern="1200" dirty="0">
                          <a:solidFill>
                            <a:srgbClr val="7030A0"/>
                          </a:solidFill>
                          <a:latin typeface="Arial"/>
                          <a:ea typeface="+mn-ea"/>
                          <a:cs typeface="Arial"/>
                        </a:rPr>
                        <a:t>Is any action required?</a:t>
                      </a:r>
                      <a:r>
                        <a:rPr lang="en-GB" sz="900" b="0" kern="1200" dirty="0">
                          <a:solidFill>
                            <a:schemeClr val="tx1"/>
                          </a:solidFill>
                          <a:latin typeface="Arial"/>
                          <a:ea typeface="+mn-ea"/>
                          <a:cs typeface="Arial"/>
                        </a:rPr>
                        <a:t>  Ongoing monitoring to ascertain if current number of contacts is sustainable in the longer term, given that the team had significant capacity to pick up a significant number of new cases</a:t>
                      </a:r>
                      <a:endParaRPr lang="en-GB" sz="900" b="0" kern="1200" dirty="0">
                        <a:solidFill>
                          <a:schemeClr val="tx1"/>
                        </a:solidFill>
                        <a:latin typeface="Arial" panose="020B0604020202020204" pitchFamily="34" charset="0"/>
                        <a:ea typeface="+mn-ea"/>
                        <a:cs typeface="Arial" panose="020B0604020202020204" pitchFamily="34" charset="0"/>
                      </a:endParaRPr>
                    </a:p>
                    <a:p>
                      <a:pPr algn="l"/>
                      <a:endParaRPr lang="en-GB" sz="900" b="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endParaRPr lang="en-GB" sz="9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876869430"/>
                  </a:ext>
                </a:extLst>
              </a:tr>
            </a:tbl>
          </a:graphicData>
        </a:graphic>
      </p:graphicFrame>
      <p:pic>
        <p:nvPicPr>
          <p:cNvPr id="12" name="Picture 11">
            <a:extLst>
              <a:ext uri="{FF2B5EF4-FFF2-40B4-BE49-F238E27FC236}">
                <a16:creationId xmlns:a16="http://schemas.microsoft.com/office/drawing/2014/main" id="{CCF46CD2-7082-4AE3-8D76-0FD3A51E0977}"/>
              </a:ext>
            </a:extLst>
          </p:cNvPr>
          <p:cNvPicPr>
            <a:picLocks noChangeAspect="1"/>
          </p:cNvPicPr>
          <p:nvPr/>
        </p:nvPicPr>
        <p:blipFill>
          <a:blip r:embed="rId3"/>
          <a:stretch>
            <a:fillRect/>
          </a:stretch>
        </p:blipFill>
        <p:spPr>
          <a:xfrm>
            <a:off x="1999515" y="2103720"/>
            <a:ext cx="1086583" cy="634454"/>
          </a:xfrm>
          <a:prstGeom prst="rect">
            <a:avLst/>
          </a:prstGeom>
          <a:ln>
            <a:solidFill>
              <a:schemeClr val="tx2"/>
            </a:solidFill>
          </a:ln>
        </p:spPr>
      </p:pic>
      <p:pic>
        <p:nvPicPr>
          <p:cNvPr id="15" name="Picture 14">
            <a:extLst>
              <a:ext uri="{FF2B5EF4-FFF2-40B4-BE49-F238E27FC236}">
                <a16:creationId xmlns:a16="http://schemas.microsoft.com/office/drawing/2014/main" id="{0E743831-A6CF-4376-9F75-B2D78E688530}"/>
              </a:ext>
            </a:extLst>
          </p:cNvPr>
          <p:cNvPicPr>
            <a:picLocks noChangeAspect="1"/>
          </p:cNvPicPr>
          <p:nvPr/>
        </p:nvPicPr>
        <p:blipFill>
          <a:blip r:embed="rId4"/>
          <a:stretch>
            <a:fillRect/>
          </a:stretch>
        </p:blipFill>
        <p:spPr>
          <a:xfrm>
            <a:off x="1999516" y="3813484"/>
            <a:ext cx="1086583" cy="684642"/>
          </a:xfrm>
          <a:prstGeom prst="rect">
            <a:avLst/>
          </a:prstGeom>
          <a:ln>
            <a:solidFill>
              <a:schemeClr val="tx2"/>
            </a:solidFill>
          </a:ln>
        </p:spPr>
      </p:pic>
      <p:pic>
        <p:nvPicPr>
          <p:cNvPr id="21" name="Picture 4" descr="Image result for Icon For Concern. Size: 95 x 96. Source: icon-library.com">
            <a:extLst>
              <a:ext uri="{FF2B5EF4-FFF2-40B4-BE49-F238E27FC236}">
                <a16:creationId xmlns:a16="http://schemas.microsoft.com/office/drawing/2014/main" id="{D37C208A-09AF-4CFF-B0BE-D40CD5A817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98" y="2200632"/>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3" name="Picture 4" descr="Image result for Icon For Concern. Size: 95 x 96. Source: icon-library.com">
            <a:extLst>
              <a:ext uri="{FF2B5EF4-FFF2-40B4-BE49-F238E27FC236}">
                <a16:creationId xmlns:a16="http://schemas.microsoft.com/office/drawing/2014/main" id="{7D191448-CD7D-48D7-B902-AFF025D6D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998" y="3935490"/>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95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3" y="114937"/>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Oxon &amp; BSW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253034757"/>
              </p:ext>
            </p:extLst>
          </p:nvPr>
        </p:nvGraphicFramePr>
        <p:xfrm>
          <a:off x="261783" y="474977"/>
          <a:ext cx="8771369" cy="4750946"/>
        </p:xfrm>
        <a:graphic>
          <a:graphicData uri="http://schemas.openxmlformats.org/drawingml/2006/table">
            <a:tbl>
              <a:tblPr firstRow="1" bandRow="1">
                <a:tableStyleId>{7DF18680-E054-41AD-8BC1-D1AEF772440D}</a:tableStyleId>
              </a:tblPr>
              <a:tblGrid>
                <a:gridCol w="780633">
                  <a:extLst>
                    <a:ext uri="{9D8B030D-6E8A-4147-A177-3AD203B41FA5}">
                      <a16:colId xmlns:a16="http://schemas.microsoft.com/office/drawing/2014/main" val="978586781"/>
                    </a:ext>
                  </a:extLst>
                </a:gridCol>
                <a:gridCol w="923386">
                  <a:extLst>
                    <a:ext uri="{9D8B030D-6E8A-4147-A177-3AD203B41FA5}">
                      <a16:colId xmlns:a16="http://schemas.microsoft.com/office/drawing/2014/main" val="1254374751"/>
                    </a:ext>
                  </a:extLst>
                </a:gridCol>
                <a:gridCol w="1206903">
                  <a:extLst>
                    <a:ext uri="{9D8B030D-6E8A-4147-A177-3AD203B41FA5}">
                      <a16:colId xmlns:a16="http://schemas.microsoft.com/office/drawing/2014/main" val="1797118576"/>
                    </a:ext>
                  </a:extLst>
                </a:gridCol>
                <a:gridCol w="542343">
                  <a:extLst>
                    <a:ext uri="{9D8B030D-6E8A-4147-A177-3AD203B41FA5}">
                      <a16:colId xmlns:a16="http://schemas.microsoft.com/office/drawing/2014/main" val="3413024127"/>
                    </a:ext>
                  </a:extLst>
                </a:gridCol>
                <a:gridCol w="593806">
                  <a:extLst>
                    <a:ext uri="{9D8B030D-6E8A-4147-A177-3AD203B41FA5}">
                      <a16:colId xmlns:a16="http://schemas.microsoft.com/office/drawing/2014/main" val="2276990854"/>
                    </a:ext>
                  </a:extLst>
                </a:gridCol>
                <a:gridCol w="569086">
                  <a:extLst>
                    <a:ext uri="{9D8B030D-6E8A-4147-A177-3AD203B41FA5}">
                      <a16:colId xmlns:a16="http://schemas.microsoft.com/office/drawing/2014/main" val="369448054"/>
                    </a:ext>
                  </a:extLst>
                </a:gridCol>
                <a:gridCol w="515368">
                  <a:extLst>
                    <a:ext uri="{9D8B030D-6E8A-4147-A177-3AD203B41FA5}">
                      <a16:colId xmlns:a16="http://schemas.microsoft.com/office/drawing/2014/main" val="3242774040"/>
                    </a:ext>
                  </a:extLst>
                </a:gridCol>
                <a:gridCol w="3639844">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r>
                        <a:rPr lang="en-GB" sz="900" b="0" dirty="0">
                          <a:latin typeface="Arial"/>
                          <a:cs typeface="Arial"/>
                        </a:rPr>
                        <a:t>Oxon &amp; BSW </a:t>
                      </a:r>
                    </a:p>
                    <a:p>
                      <a:r>
                        <a:rPr lang="en-GB" sz="900" b="0" dirty="0">
                          <a:latin typeface="Arial"/>
                          <a:cs typeface="Arial"/>
                        </a:rPr>
                        <a:t>CAMHS O Perinatal</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Oxon CAMHS O Perinatal</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60</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a:latin typeface="Arial"/>
                          <a:cs typeface="Arial"/>
                        </a:rPr>
                        <a:t>34</a:t>
                      </a:r>
                    </a:p>
                  </a:txBody>
                  <a:tcPr marL="68580" marR="68580" marT="34290" marB="34290" anchor="ctr"/>
                </a:tc>
                <a:tc>
                  <a:txBody>
                    <a:bodyPr/>
                    <a:lstStyle/>
                    <a:p>
                      <a:pPr algn="ctr"/>
                      <a:r>
                        <a:rPr lang="en-GB" sz="900" b="1" dirty="0">
                          <a:latin typeface="Arial"/>
                          <a:cs typeface="Arial"/>
                        </a:rPr>
                        <a:t>+76%</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10 months have been below average based on last 2.5 years. </a:t>
                      </a:r>
                    </a:p>
                    <a:p>
                      <a:pPr marL="0" algn="l" defTabSz="914400" rtl="0" eaLnBrk="1" latinLnBrk="0" hangingPunct="1"/>
                      <a:r>
                        <a:rPr lang="en-GB" sz="900" b="0" kern="1200" dirty="0">
                          <a:solidFill>
                            <a:srgbClr val="7030A0"/>
                          </a:solidFill>
                          <a:latin typeface="Arial"/>
                          <a:ea typeface="+mn-ea"/>
                          <a:cs typeface="Arial"/>
                        </a:rPr>
                        <a:t>Is it expected? </a:t>
                      </a:r>
                      <a:r>
                        <a:rPr lang="en-GB" sz="900" b="0" kern="1200" dirty="0">
                          <a:solidFill>
                            <a:schemeClr val="tx1"/>
                          </a:solidFill>
                          <a:latin typeface="Arial"/>
                          <a:ea typeface="+mn-ea"/>
                          <a:cs typeface="Arial"/>
                        </a:rPr>
                        <a:t>Yes - Some sickness in team and some vacancy / Data quality issues; clinicians not recording all appts – mainly indirect / Ineffective processes within service pathway – now reviewed clarified and improved. </a:t>
                      </a:r>
                    </a:p>
                    <a:p>
                      <a:pPr marL="0" algn="l" defTabSz="914400" rtl="0" eaLnBrk="1" latinLnBrk="0" hangingPunct="1"/>
                      <a:r>
                        <a:rPr lang="en-GB" sz="900" b="0" kern="1200" dirty="0">
                          <a:solidFill>
                            <a:srgbClr val="7030A0"/>
                          </a:solidFill>
                          <a:latin typeface="Arial"/>
                          <a:ea typeface="+mn-ea"/>
                          <a:cs typeface="Arial"/>
                        </a:rPr>
                        <a:t>It is a problem? </a:t>
                      </a:r>
                      <a:r>
                        <a:rPr lang="en-GB" sz="900" b="0" kern="1200" dirty="0">
                          <a:solidFill>
                            <a:schemeClr val="tx1"/>
                          </a:solidFill>
                          <a:latin typeface="Arial"/>
                          <a:ea typeface="+mn-ea"/>
                          <a:cs typeface="Arial"/>
                        </a:rPr>
                        <a:t>Yes </a:t>
                      </a:r>
                    </a:p>
                    <a:p>
                      <a:pPr marL="0" algn="l" defTabSz="914400" rtl="0" eaLnBrk="1" latinLnBrk="0" hangingPunct="1"/>
                      <a:r>
                        <a:rPr lang="en-GB" sz="900" b="0" kern="1200" dirty="0">
                          <a:solidFill>
                            <a:srgbClr val="7030A0"/>
                          </a:solidFill>
                          <a:latin typeface="Arial"/>
                          <a:ea typeface="+mn-ea"/>
                          <a:cs typeface="Arial"/>
                        </a:rPr>
                        <a:t>Is any action required? </a:t>
                      </a:r>
                      <a:r>
                        <a:rPr lang="en-GB" sz="900" b="0" kern="1200" dirty="0">
                          <a:solidFill>
                            <a:schemeClr val="tx1"/>
                          </a:solidFill>
                          <a:latin typeface="Arial"/>
                          <a:ea typeface="+mn-ea"/>
                          <a:cs typeface="Arial"/>
                        </a:rPr>
                        <a:t>Yes – see below </a:t>
                      </a:r>
                    </a:p>
                    <a:p>
                      <a:pPr marL="0" algn="l" defTabSz="914400" rtl="0" eaLnBrk="1" latinLnBrk="0" hangingPunct="1"/>
                      <a:r>
                        <a:rPr lang="en-GB" sz="900" b="0" kern="1200" dirty="0">
                          <a:solidFill>
                            <a:schemeClr val="tx1"/>
                          </a:solidFill>
                          <a:latin typeface="Arial"/>
                          <a:ea typeface="+mn-ea"/>
                          <a:cs typeface="Arial"/>
                        </a:rPr>
                        <a:t>• Consistent standardised case management </a:t>
                      </a:r>
                    </a:p>
                    <a:p>
                      <a:pPr marL="0" algn="l" defTabSz="914400" rtl="0" eaLnBrk="1" latinLnBrk="0" hangingPunct="1"/>
                      <a:r>
                        <a:rPr lang="en-GB" sz="900" b="0" kern="1200" dirty="0">
                          <a:solidFill>
                            <a:schemeClr val="tx1"/>
                          </a:solidFill>
                          <a:latin typeface="Arial"/>
                          <a:ea typeface="+mn-ea"/>
                          <a:cs typeface="Arial"/>
                        </a:rPr>
                        <a:t>• Office manager supporting admin to improve </a:t>
                      </a:r>
                    </a:p>
                    <a:p>
                      <a:pPr marL="0" algn="l" defTabSz="914400" rtl="0" eaLnBrk="1" latinLnBrk="0" hangingPunct="1"/>
                      <a:r>
                        <a:rPr lang="en-GB" sz="900" b="0" kern="1200" dirty="0">
                          <a:solidFill>
                            <a:schemeClr val="tx1"/>
                          </a:solidFill>
                          <a:latin typeface="Arial"/>
                          <a:ea typeface="+mn-ea"/>
                          <a:cs typeface="Arial"/>
                        </a:rPr>
                        <a:t>• Deep dive into care notes to ensure accurate and up to date </a:t>
                      </a:r>
                    </a:p>
                    <a:p>
                      <a:pPr marL="0" algn="l" defTabSz="914400" rtl="0" eaLnBrk="1" latinLnBrk="0" hangingPunct="1"/>
                      <a:r>
                        <a:rPr lang="en-GB" sz="900" b="0" kern="1200" dirty="0">
                          <a:solidFill>
                            <a:schemeClr val="tx1"/>
                          </a:solidFill>
                          <a:latin typeface="Arial"/>
                          <a:ea typeface="+mn-ea"/>
                          <a:cs typeface="Arial"/>
                        </a:rPr>
                        <a:t>• Improved focus on wait and throughput</a:t>
                      </a:r>
                    </a:p>
                  </a:txBody>
                  <a:tcPr marL="68580" marR="68580" marT="34290" marB="34290"/>
                </a:tc>
                <a:extLst>
                  <a:ext uri="{0D108BD9-81ED-4DB2-BD59-A6C34878D82A}">
                    <a16:rowId xmlns:a16="http://schemas.microsoft.com/office/drawing/2014/main" val="2346127541"/>
                  </a:ext>
                </a:extLst>
              </a:tr>
              <a:tr h="878971">
                <a:tc>
                  <a:txBody>
                    <a:bodyPr/>
                    <a:lstStyle/>
                    <a:p>
                      <a:r>
                        <a:rPr lang="en-GB" sz="900" b="0" dirty="0">
                          <a:latin typeface="Arial"/>
                          <a:cs typeface="Arial"/>
                        </a:rPr>
                        <a:t>Oxon &amp; BSW </a:t>
                      </a:r>
                    </a:p>
                    <a:p>
                      <a:r>
                        <a:rPr lang="en-GB" sz="900" b="0" dirty="0">
                          <a:latin typeface="Arial"/>
                          <a:cs typeface="Arial"/>
                        </a:rPr>
                        <a:t>CAMHS S Swindon ED GMH</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S Swindon ED GMH</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100</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a:latin typeface="Arial"/>
                          <a:cs typeface="Arial"/>
                        </a:rPr>
                        <a:t>34</a:t>
                      </a:r>
                    </a:p>
                  </a:txBody>
                  <a:tcPr marL="68580" marR="68580" marT="34290" marB="34290" anchor="ctr"/>
                </a:tc>
                <a:tc>
                  <a:txBody>
                    <a:bodyPr/>
                    <a:lstStyle/>
                    <a:p>
                      <a:pPr algn="ctr"/>
                      <a:r>
                        <a:rPr lang="en-GB" sz="900" b="1" dirty="0">
                          <a:latin typeface="Arial"/>
                          <a:cs typeface="Arial"/>
                        </a:rPr>
                        <a:t>+194%</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13 months have been above average based on last 2.5 years. </a:t>
                      </a:r>
                      <a:endParaRPr lang="en-GB" sz="900" b="0" kern="1200" dirty="0">
                        <a:solidFill>
                          <a:srgbClr val="7030A0"/>
                        </a:solidFill>
                        <a:latin typeface="Arial"/>
                        <a:ea typeface="+mn-ea"/>
                        <a:cs typeface="Arial"/>
                      </a:endParaRP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r>
                        <a:rPr lang="en-GB" sz="900" b="0" kern="1200" dirty="0">
                          <a:solidFill>
                            <a:srgbClr val="7030A0"/>
                          </a:solidFill>
                          <a:latin typeface="Arial"/>
                          <a:ea typeface="+mn-ea"/>
                          <a:cs typeface="Arial"/>
                        </a:rPr>
                        <a:t>.</a:t>
                      </a:r>
                      <a:endParaRPr lang="en-GB" sz="900" b="0" kern="1200" dirty="0">
                        <a:solidFill>
                          <a:schemeClr val="tx1"/>
                        </a:solidFill>
                        <a:latin typeface="Arial"/>
                        <a:ea typeface="+mn-ea"/>
                        <a:cs typeface="Arial"/>
                      </a:endParaRPr>
                    </a:p>
                  </a:txBody>
                  <a:tcPr marL="68580" marR="68580" marT="34290" marB="34290"/>
                </a:tc>
                <a:extLst>
                  <a:ext uri="{0D108BD9-81ED-4DB2-BD59-A6C34878D82A}">
                    <a16:rowId xmlns:a16="http://schemas.microsoft.com/office/drawing/2014/main" val="2576837191"/>
                  </a:ext>
                </a:extLst>
              </a:tr>
              <a:tr h="777544">
                <a:tc>
                  <a:txBody>
                    <a:bodyPr/>
                    <a:lstStyle/>
                    <a:p>
                      <a:r>
                        <a:rPr lang="en-GB" sz="900" b="0" dirty="0">
                          <a:latin typeface="Arial"/>
                          <a:cs typeface="Arial"/>
                        </a:rPr>
                        <a:t>Oxon &amp; BSW </a:t>
                      </a:r>
                    </a:p>
                    <a:p>
                      <a:r>
                        <a:rPr lang="en-GB" sz="900" b="0" dirty="0">
                          <a:latin typeface="Arial"/>
                          <a:cs typeface="Arial"/>
                        </a:rPr>
                        <a:t>CAMHS S Swindon GMH</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S Swindon GMH</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409</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557</a:t>
                      </a:r>
                    </a:p>
                  </a:txBody>
                  <a:tcPr marL="68580" marR="68580" marT="34290" marB="34290" anchor="ctr"/>
                </a:tc>
                <a:tc>
                  <a:txBody>
                    <a:bodyPr/>
                    <a:lstStyle/>
                    <a:p>
                      <a:pPr algn="ctr"/>
                      <a:r>
                        <a:rPr lang="en-GB" sz="900" b="1" dirty="0">
                          <a:latin typeface="Arial"/>
                          <a:cs typeface="Arial"/>
                        </a:rPr>
                        <a:t>-27%</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7 months have been below average based on last 2.5 years. </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r>
                        <a:rPr lang="en-GB" sz="900" b="0" kern="1200" dirty="0">
                          <a:solidFill>
                            <a:srgbClr val="7030A0"/>
                          </a:solidFill>
                          <a:latin typeface="Arial"/>
                          <a:ea typeface="+mn-ea"/>
                          <a:cs typeface="Arial"/>
                        </a:rPr>
                        <a:t>.</a:t>
                      </a:r>
                      <a:endParaRPr lang="en-GB" sz="900" b="0" kern="1200" dirty="0">
                        <a:solidFill>
                          <a:schemeClr val="tx1"/>
                        </a:solidFill>
                        <a:latin typeface="Arial"/>
                        <a:ea typeface="+mn-ea"/>
                        <a:cs typeface="Arial"/>
                      </a:endParaRPr>
                    </a:p>
                  </a:txBody>
                  <a:tcPr marL="68580" marR="68580" marT="34290" marB="34290"/>
                </a:tc>
                <a:extLst>
                  <a:ext uri="{0D108BD9-81ED-4DB2-BD59-A6C34878D82A}">
                    <a16:rowId xmlns:a16="http://schemas.microsoft.com/office/drawing/2014/main" val="3499381674"/>
                  </a:ext>
                </a:extLst>
              </a:tr>
              <a:tr h="823671">
                <a:tc>
                  <a:txBody>
                    <a:bodyPr/>
                    <a:lstStyle/>
                    <a:p>
                      <a:r>
                        <a:rPr lang="en-GB" sz="900" b="0" dirty="0">
                          <a:latin typeface="Arial"/>
                          <a:cs typeface="Arial"/>
                        </a:rPr>
                        <a:t>Oxon &amp; BSW </a:t>
                      </a:r>
                    </a:p>
                    <a:p>
                      <a:r>
                        <a:rPr lang="en-GB" sz="900" b="0" dirty="0">
                          <a:latin typeface="Arial"/>
                          <a:cs typeface="Arial"/>
                        </a:rPr>
                        <a:t>CAMHS S Swindon LD GMH</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S Swindon LD GMH</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38</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109</a:t>
                      </a:r>
                    </a:p>
                  </a:txBody>
                  <a:tcPr marL="68580" marR="68580" marT="34290" marB="34290" anchor="ctr"/>
                </a:tc>
                <a:tc>
                  <a:txBody>
                    <a:bodyPr/>
                    <a:lstStyle/>
                    <a:p>
                      <a:pPr algn="ctr"/>
                      <a:r>
                        <a:rPr lang="en-GB" sz="900" b="1" dirty="0">
                          <a:latin typeface="Arial"/>
                          <a:cs typeface="Arial"/>
                        </a:rPr>
                        <a:t>-65%</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7 months have been below average based on last 2.5 years. </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p>
                  </a:txBody>
                  <a:tcPr marL="68580" marR="68580" marT="34290" marB="34290"/>
                </a:tc>
                <a:extLst>
                  <a:ext uri="{0D108BD9-81ED-4DB2-BD59-A6C34878D82A}">
                    <a16:rowId xmlns:a16="http://schemas.microsoft.com/office/drawing/2014/main" val="2876869430"/>
                  </a:ext>
                </a:extLst>
              </a:tr>
            </a:tbl>
          </a:graphicData>
        </a:graphic>
      </p:graphicFrame>
      <p:pic>
        <p:nvPicPr>
          <p:cNvPr id="11" name="Picture 2" descr="Image result for icon for no action needed">
            <a:extLst>
              <a:ext uri="{FF2B5EF4-FFF2-40B4-BE49-F238E27FC236}">
                <a16:creationId xmlns:a16="http://schemas.microsoft.com/office/drawing/2014/main" id="{87D33AF6-11EC-4FB5-9F0C-662E3766FD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853" y="1411762"/>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89B6640-BFFC-4BDF-B996-33EAA0063F3C}"/>
              </a:ext>
            </a:extLst>
          </p:cNvPr>
          <p:cNvPicPr>
            <a:picLocks noChangeAspect="1"/>
          </p:cNvPicPr>
          <p:nvPr/>
        </p:nvPicPr>
        <p:blipFill>
          <a:blip r:embed="rId4"/>
          <a:stretch>
            <a:fillRect/>
          </a:stretch>
        </p:blipFill>
        <p:spPr>
          <a:xfrm>
            <a:off x="2036064" y="1263489"/>
            <a:ext cx="1042416" cy="662847"/>
          </a:xfrm>
          <a:prstGeom prst="rect">
            <a:avLst/>
          </a:prstGeom>
          <a:ln>
            <a:solidFill>
              <a:schemeClr val="tx2"/>
            </a:solidFill>
          </a:ln>
        </p:spPr>
      </p:pic>
      <p:pic>
        <p:nvPicPr>
          <p:cNvPr id="6" name="Picture 5">
            <a:extLst>
              <a:ext uri="{FF2B5EF4-FFF2-40B4-BE49-F238E27FC236}">
                <a16:creationId xmlns:a16="http://schemas.microsoft.com/office/drawing/2014/main" id="{7C2C0893-39E9-4AFA-BAE1-07D81DA055E5}"/>
              </a:ext>
            </a:extLst>
          </p:cNvPr>
          <p:cNvPicPr>
            <a:picLocks noChangeAspect="1"/>
          </p:cNvPicPr>
          <p:nvPr/>
        </p:nvPicPr>
        <p:blipFill>
          <a:blip r:embed="rId5"/>
          <a:stretch>
            <a:fillRect/>
          </a:stretch>
        </p:blipFill>
        <p:spPr>
          <a:xfrm>
            <a:off x="2026609" y="2879365"/>
            <a:ext cx="1051871" cy="662847"/>
          </a:xfrm>
          <a:prstGeom prst="rect">
            <a:avLst/>
          </a:prstGeom>
          <a:ln>
            <a:solidFill>
              <a:schemeClr val="tx2"/>
            </a:solidFill>
          </a:ln>
        </p:spPr>
      </p:pic>
      <p:pic>
        <p:nvPicPr>
          <p:cNvPr id="9" name="Picture 8">
            <a:extLst>
              <a:ext uri="{FF2B5EF4-FFF2-40B4-BE49-F238E27FC236}">
                <a16:creationId xmlns:a16="http://schemas.microsoft.com/office/drawing/2014/main" id="{D9AA0011-CEB9-421C-B54C-CE4121857A51}"/>
              </a:ext>
            </a:extLst>
          </p:cNvPr>
          <p:cNvPicPr>
            <a:picLocks noChangeAspect="1"/>
          </p:cNvPicPr>
          <p:nvPr/>
        </p:nvPicPr>
        <p:blipFill>
          <a:blip r:embed="rId6"/>
          <a:stretch>
            <a:fillRect/>
          </a:stretch>
        </p:blipFill>
        <p:spPr>
          <a:xfrm>
            <a:off x="2036064" y="3718561"/>
            <a:ext cx="1051871" cy="612164"/>
          </a:xfrm>
          <a:prstGeom prst="rect">
            <a:avLst/>
          </a:prstGeom>
          <a:ln>
            <a:solidFill>
              <a:schemeClr val="tx2"/>
            </a:solidFill>
          </a:ln>
        </p:spPr>
      </p:pic>
      <p:pic>
        <p:nvPicPr>
          <p:cNvPr id="17" name="Picture 16">
            <a:extLst>
              <a:ext uri="{FF2B5EF4-FFF2-40B4-BE49-F238E27FC236}">
                <a16:creationId xmlns:a16="http://schemas.microsoft.com/office/drawing/2014/main" id="{468176F5-1A80-4420-830E-A8F0B23D323F}"/>
              </a:ext>
            </a:extLst>
          </p:cNvPr>
          <p:cNvPicPr>
            <a:picLocks noChangeAspect="1"/>
          </p:cNvPicPr>
          <p:nvPr/>
        </p:nvPicPr>
        <p:blipFill>
          <a:blip r:embed="rId7"/>
          <a:stretch>
            <a:fillRect/>
          </a:stretch>
        </p:blipFill>
        <p:spPr>
          <a:xfrm>
            <a:off x="2026608" y="4457317"/>
            <a:ext cx="1051871" cy="659584"/>
          </a:xfrm>
          <a:prstGeom prst="rect">
            <a:avLst/>
          </a:prstGeom>
          <a:ln>
            <a:solidFill>
              <a:schemeClr val="tx2"/>
            </a:solidFill>
          </a:ln>
        </p:spPr>
      </p:pic>
      <p:pic>
        <p:nvPicPr>
          <p:cNvPr id="19" name="Picture 4" descr="Image result for Icon For Concern. Size: 95 x 96. Source: icon-library.com">
            <a:extLst>
              <a:ext uri="{FF2B5EF4-FFF2-40B4-BE49-F238E27FC236}">
                <a16:creationId xmlns:a16="http://schemas.microsoft.com/office/drawing/2014/main" id="{65093C3D-A146-4F83-A045-174621C2DB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998" y="4447230"/>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 name="Picture 4" descr="Image result for Icon For Concern. Size: 95 x 96. Source: icon-library.com">
            <a:extLst>
              <a:ext uri="{FF2B5EF4-FFF2-40B4-BE49-F238E27FC236}">
                <a16:creationId xmlns:a16="http://schemas.microsoft.com/office/drawing/2014/main" id="{6A752864-7C8E-40BC-949D-BB981E5A99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0853" y="3804328"/>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1" name="Picture 4" descr="Image result for Icon For Concern. Size: 95 x 96. Source: icon-library.com">
            <a:extLst>
              <a:ext uri="{FF2B5EF4-FFF2-40B4-BE49-F238E27FC236}">
                <a16:creationId xmlns:a16="http://schemas.microsoft.com/office/drawing/2014/main" id="{8F2420C7-B220-4694-B1FB-869562F7EC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0853" y="2988370"/>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8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3" y="114937"/>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Oxon &amp; BSW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567441735"/>
              </p:ext>
            </p:extLst>
          </p:nvPr>
        </p:nvGraphicFramePr>
        <p:xfrm>
          <a:off x="261783" y="474977"/>
          <a:ext cx="8771369" cy="4803868"/>
        </p:xfrm>
        <a:graphic>
          <a:graphicData uri="http://schemas.openxmlformats.org/drawingml/2006/table">
            <a:tbl>
              <a:tblPr firstRow="1" bandRow="1">
                <a:tableStyleId>{7DF18680-E054-41AD-8BC1-D1AEF772440D}</a:tableStyleId>
              </a:tblPr>
              <a:tblGrid>
                <a:gridCol w="780633">
                  <a:extLst>
                    <a:ext uri="{9D8B030D-6E8A-4147-A177-3AD203B41FA5}">
                      <a16:colId xmlns:a16="http://schemas.microsoft.com/office/drawing/2014/main" val="978586781"/>
                    </a:ext>
                  </a:extLst>
                </a:gridCol>
                <a:gridCol w="923386">
                  <a:extLst>
                    <a:ext uri="{9D8B030D-6E8A-4147-A177-3AD203B41FA5}">
                      <a16:colId xmlns:a16="http://schemas.microsoft.com/office/drawing/2014/main" val="1254374751"/>
                    </a:ext>
                  </a:extLst>
                </a:gridCol>
                <a:gridCol w="1206903">
                  <a:extLst>
                    <a:ext uri="{9D8B030D-6E8A-4147-A177-3AD203B41FA5}">
                      <a16:colId xmlns:a16="http://schemas.microsoft.com/office/drawing/2014/main" val="1797118576"/>
                    </a:ext>
                  </a:extLst>
                </a:gridCol>
                <a:gridCol w="542343">
                  <a:extLst>
                    <a:ext uri="{9D8B030D-6E8A-4147-A177-3AD203B41FA5}">
                      <a16:colId xmlns:a16="http://schemas.microsoft.com/office/drawing/2014/main" val="3413024127"/>
                    </a:ext>
                  </a:extLst>
                </a:gridCol>
                <a:gridCol w="593806">
                  <a:extLst>
                    <a:ext uri="{9D8B030D-6E8A-4147-A177-3AD203B41FA5}">
                      <a16:colId xmlns:a16="http://schemas.microsoft.com/office/drawing/2014/main" val="2276990854"/>
                    </a:ext>
                  </a:extLst>
                </a:gridCol>
                <a:gridCol w="569086">
                  <a:extLst>
                    <a:ext uri="{9D8B030D-6E8A-4147-A177-3AD203B41FA5}">
                      <a16:colId xmlns:a16="http://schemas.microsoft.com/office/drawing/2014/main" val="369448054"/>
                    </a:ext>
                  </a:extLst>
                </a:gridCol>
                <a:gridCol w="515368">
                  <a:extLst>
                    <a:ext uri="{9D8B030D-6E8A-4147-A177-3AD203B41FA5}">
                      <a16:colId xmlns:a16="http://schemas.microsoft.com/office/drawing/2014/main" val="3242774040"/>
                    </a:ext>
                  </a:extLst>
                </a:gridCol>
                <a:gridCol w="3639844">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r>
                        <a:rPr lang="en-GB" sz="900" b="0" dirty="0">
                          <a:latin typeface="Arial"/>
                          <a:cs typeface="Arial"/>
                        </a:rPr>
                        <a:t>Oxon &amp; BSW </a:t>
                      </a:r>
                    </a:p>
                    <a:p>
                      <a:r>
                        <a:rPr lang="en-GB" sz="900" b="0" dirty="0">
                          <a:latin typeface="Arial"/>
                          <a:cs typeface="Arial"/>
                        </a:rPr>
                        <a:t>CAMHS S Swindon OSCA Risk</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S Swindon OSCA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latin typeface="Arial"/>
                        <a:cs typeface="Arial"/>
                      </a:endParaRP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12</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144</a:t>
                      </a:r>
                    </a:p>
                  </a:txBody>
                  <a:tcPr marL="68580" marR="68580" marT="34290" marB="34290" anchor="ctr"/>
                </a:tc>
                <a:tc>
                  <a:txBody>
                    <a:bodyPr/>
                    <a:lstStyle/>
                    <a:p>
                      <a:pPr algn="ctr"/>
                      <a:r>
                        <a:rPr lang="en-GB" sz="900" b="1" dirty="0">
                          <a:latin typeface="Arial"/>
                          <a:cs typeface="Arial"/>
                        </a:rPr>
                        <a:t>-74%</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10 months have been below average based on last 2 years. </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p>
                  </a:txBody>
                  <a:tcPr marL="68580" marR="68580" marT="34290" marB="34290"/>
                </a:tc>
                <a:extLst>
                  <a:ext uri="{0D108BD9-81ED-4DB2-BD59-A6C34878D82A}">
                    <a16:rowId xmlns:a16="http://schemas.microsoft.com/office/drawing/2014/main" val="2346127541"/>
                  </a:ext>
                </a:extLst>
              </a:tr>
              <a:tr h="878971">
                <a:tc>
                  <a:txBody>
                    <a:bodyPr/>
                    <a:lstStyle/>
                    <a:p>
                      <a:r>
                        <a:rPr lang="en-GB" sz="900" b="0" dirty="0">
                          <a:latin typeface="Arial"/>
                          <a:cs typeface="Arial"/>
                        </a:rPr>
                        <a:t>Oxon &amp; BSW </a:t>
                      </a:r>
                    </a:p>
                    <a:p>
                      <a:r>
                        <a:rPr lang="en-GB" sz="900" b="0" dirty="0">
                          <a:latin typeface="Arial"/>
                          <a:cs typeface="Arial"/>
                        </a:rPr>
                        <a:t>CAMHS S YOT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S YOT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latin typeface="Arial"/>
                        <a:cs typeface="Arial"/>
                      </a:endParaRP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31</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18</a:t>
                      </a:r>
                    </a:p>
                  </a:txBody>
                  <a:tcPr marL="68580" marR="68580" marT="34290" marB="34290" anchor="ctr"/>
                </a:tc>
                <a:tc>
                  <a:txBody>
                    <a:bodyPr/>
                    <a:lstStyle/>
                    <a:p>
                      <a:pPr algn="ctr"/>
                      <a:r>
                        <a:rPr lang="en-GB" sz="900" b="1" dirty="0">
                          <a:latin typeface="Arial"/>
                          <a:cs typeface="Arial"/>
                        </a:rPr>
                        <a:t>+</a:t>
                      </a:r>
                      <a:r>
                        <a:rPr lang="en-GB" sz="900" b="1">
                          <a:latin typeface="Arial"/>
                          <a:cs typeface="Arial"/>
                        </a:rPr>
                        <a:t>33</a:t>
                      </a:r>
                      <a:r>
                        <a:rPr lang="en-GB" sz="900" b="1" dirty="0">
                          <a:latin typeface="Arial"/>
                          <a:cs typeface="Arial"/>
                        </a:rPr>
                        <a:t>%</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2 months have been above the UCL. </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p>
                  </a:txBody>
                  <a:tcPr marL="68580" marR="68580" marT="34290" marB="34290"/>
                </a:tc>
                <a:extLst>
                  <a:ext uri="{0D108BD9-81ED-4DB2-BD59-A6C34878D82A}">
                    <a16:rowId xmlns:a16="http://schemas.microsoft.com/office/drawing/2014/main" val="2576837191"/>
                  </a:ext>
                </a:extLst>
              </a:tr>
              <a:tr h="777544">
                <a:tc>
                  <a:txBody>
                    <a:bodyPr/>
                    <a:lstStyle/>
                    <a:p>
                      <a:r>
                        <a:rPr lang="en-GB" sz="900" b="0" dirty="0">
                          <a:latin typeface="Arial"/>
                          <a:cs typeface="Arial"/>
                        </a:rPr>
                        <a:t>Oxon &amp; BSW </a:t>
                      </a:r>
                    </a:p>
                    <a:p>
                      <a:r>
                        <a:rPr lang="en-GB" sz="900" b="0" dirty="0">
                          <a:latin typeface="Arial"/>
                          <a:cs typeface="Arial"/>
                        </a:rPr>
                        <a:t>CAMHS W &amp; </a:t>
                      </a:r>
                      <a:r>
                        <a:rPr lang="en-GB" sz="900" b="0" dirty="0" err="1">
                          <a:latin typeface="Arial"/>
                          <a:cs typeface="Arial"/>
                        </a:rPr>
                        <a:t>BaNES</a:t>
                      </a:r>
                      <a:r>
                        <a:rPr lang="en-GB" sz="900" b="0" dirty="0">
                          <a:latin typeface="Arial"/>
                          <a:cs typeface="Arial"/>
                        </a:rPr>
                        <a:t> FASS GMH</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W &amp; </a:t>
                      </a:r>
                      <a:r>
                        <a:rPr lang="en-GB" sz="900" b="0" dirty="0" err="1">
                          <a:latin typeface="Arial"/>
                          <a:cs typeface="Arial"/>
                        </a:rPr>
                        <a:t>BaNES</a:t>
                      </a:r>
                      <a:r>
                        <a:rPr lang="en-GB" sz="900" b="0" dirty="0">
                          <a:latin typeface="Arial"/>
                          <a:cs typeface="Arial"/>
                        </a:rPr>
                        <a:t> FASS GMH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latin typeface="Arial"/>
                        <a:cs typeface="Arial"/>
                      </a:endParaRP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39</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28</a:t>
                      </a:r>
                    </a:p>
                  </a:txBody>
                  <a:tcPr marL="68580" marR="68580" marT="34290" marB="34290" anchor="ctr"/>
                </a:tc>
                <a:tc>
                  <a:txBody>
                    <a:bodyPr/>
                    <a:lstStyle/>
                    <a:p>
                      <a:pPr algn="ctr"/>
                      <a:r>
                        <a:rPr lang="en-GB" sz="900" b="1" dirty="0">
                          <a:latin typeface="Arial"/>
                          <a:cs typeface="Arial"/>
                        </a:rPr>
                        <a:t>+39%</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1 months have been below average based on last 2 years </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p>
                  </a:txBody>
                  <a:tcPr marL="68580" marR="68580" marT="34290" marB="34290"/>
                </a:tc>
                <a:extLst>
                  <a:ext uri="{0D108BD9-81ED-4DB2-BD59-A6C34878D82A}">
                    <a16:rowId xmlns:a16="http://schemas.microsoft.com/office/drawing/2014/main" val="3499381674"/>
                  </a:ext>
                </a:extLst>
              </a:tr>
              <a:tr h="823671">
                <a:tc>
                  <a:txBody>
                    <a:bodyPr/>
                    <a:lstStyle/>
                    <a:p>
                      <a:r>
                        <a:rPr lang="en-GB" sz="900" b="0" dirty="0">
                          <a:latin typeface="Arial"/>
                          <a:cs typeface="Arial"/>
                        </a:rPr>
                        <a:t>Oxon &amp; BSW </a:t>
                      </a:r>
                    </a:p>
                    <a:p>
                      <a:r>
                        <a:rPr lang="en-GB" sz="900" b="0" dirty="0">
                          <a:latin typeface="Arial"/>
                          <a:cs typeface="Arial"/>
                        </a:rPr>
                        <a:t>CAMHS W </a:t>
                      </a:r>
                      <a:r>
                        <a:rPr lang="en-GB" sz="900" b="0" dirty="0" err="1">
                          <a:latin typeface="Arial"/>
                          <a:cs typeface="Arial"/>
                        </a:rPr>
                        <a:t>BaNES</a:t>
                      </a:r>
                      <a:r>
                        <a:rPr lang="en-GB" sz="900" b="0" dirty="0">
                          <a:latin typeface="Arial"/>
                          <a:cs typeface="Arial"/>
                        </a:rPr>
                        <a:t> GMH</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W </a:t>
                      </a:r>
                      <a:r>
                        <a:rPr lang="en-GB" sz="900" b="0" dirty="0" err="1">
                          <a:latin typeface="Arial"/>
                          <a:cs typeface="Arial"/>
                        </a:rPr>
                        <a:t>BaNES</a:t>
                      </a:r>
                      <a:r>
                        <a:rPr lang="en-GB" sz="900" b="0" dirty="0">
                          <a:latin typeface="Arial"/>
                          <a:cs typeface="Arial"/>
                        </a:rPr>
                        <a:t> GMH</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156</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272</a:t>
                      </a:r>
                    </a:p>
                  </a:txBody>
                  <a:tcPr marL="68580" marR="68580" marT="34290" marB="34290" anchor="ctr"/>
                </a:tc>
                <a:tc>
                  <a:txBody>
                    <a:bodyPr/>
                    <a:lstStyle/>
                    <a:p>
                      <a:pPr algn="ctr"/>
                      <a:r>
                        <a:rPr lang="en-GB" sz="900" b="1" dirty="0">
                          <a:latin typeface="Arial"/>
                          <a:cs typeface="Arial"/>
                        </a:rPr>
                        <a:t>-43%</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9 months have been below average. </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p>
                  </a:txBody>
                  <a:tcPr marL="68580" marR="68580" marT="34290" marB="34290"/>
                </a:tc>
                <a:extLst>
                  <a:ext uri="{0D108BD9-81ED-4DB2-BD59-A6C34878D82A}">
                    <a16:rowId xmlns:a16="http://schemas.microsoft.com/office/drawing/2014/main" val="2876869430"/>
                  </a:ext>
                </a:extLst>
              </a:tr>
              <a:tr h="823671">
                <a:tc>
                  <a:txBody>
                    <a:bodyPr/>
                    <a:lstStyle/>
                    <a:p>
                      <a:r>
                        <a:rPr lang="en-GB" sz="900" b="0" dirty="0">
                          <a:latin typeface="Arial"/>
                          <a:cs typeface="Arial"/>
                        </a:rPr>
                        <a:t>Oxon &amp; BSW </a:t>
                      </a:r>
                    </a:p>
                    <a:p>
                      <a:r>
                        <a:rPr lang="en-GB" sz="900" b="0" dirty="0">
                          <a:latin typeface="Arial"/>
                          <a:cs typeface="Arial"/>
                        </a:rPr>
                        <a:t>CAMHS W </a:t>
                      </a:r>
                      <a:r>
                        <a:rPr lang="en-GB" sz="900" b="0" dirty="0" err="1">
                          <a:latin typeface="Arial"/>
                          <a:cs typeface="Arial"/>
                        </a:rPr>
                        <a:t>BaNES</a:t>
                      </a:r>
                      <a:r>
                        <a:rPr lang="en-GB" sz="900" b="0" dirty="0">
                          <a:latin typeface="Arial"/>
                          <a:cs typeface="Arial"/>
                        </a:rPr>
                        <a:t> Liaison Risk</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W </a:t>
                      </a:r>
                      <a:r>
                        <a:rPr lang="en-GB" sz="900" b="0" dirty="0" err="1">
                          <a:latin typeface="Arial"/>
                          <a:cs typeface="Arial"/>
                        </a:rPr>
                        <a:t>BaNES</a:t>
                      </a:r>
                      <a:r>
                        <a:rPr lang="en-GB" sz="900" b="0" dirty="0">
                          <a:latin typeface="Arial"/>
                          <a:cs typeface="Arial"/>
                        </a:rPr>
                        <a:t> Liaison Risk</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47</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49</a:t>
                      </a:r>
                    </a:p>
                  </a:txBody>
                  <a:tcPr marL="68580" marR="68580" marT="34290" marB="34290" anchor="ctr"/>
                </a:tc>
                <a:tc>
                  <a:txBody>
                    <a:bodyPr/>
                    <a:lstStyle/>
                    <a:p>
                      <a:pPr algn="ctr"/>
                      <a:r>
                        <a:rPr lang="en-GB" sz="900" b="1" dirty="0">
                          <a:latin typeface="Arial"/>
                          <a:cs typeface="Arial"/>
                        </a:rPr>
                        <a:t>-4%</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9 months have been below average. </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p>
                  </a:txBody>
                  <a:tcPr marL="68580" marR="68580" marT="34290" marB="34290"/>
                </a:tc>
                <a:extLst>
                  <a:ext uri="{0D108BD9-81ED-4DB2-BD59-A6C34878D82A}">
                    <a16:rowId xmlns:a16="http://schemas.microsoft.com/office/drawing/2014/main" val="544487978"/>
                  </a:ext>
                </a:extLst>
              </a:tr>
            </a:tbl>
          </a:graphicData>
        </a:graphic>
      </p:graphicFrame>
      <p:pic>
        <p:nvPicPr>
          <p:cNvPr id="5" name="Picture 4">
            <a:extLst>
              <a:ext uri="{FF2B5EF4-FFF2-40B4-BE49-F238E27FC236}">
                <a16:creationId xmlns:a16="http://schemas.microsoft.com/office/drawing/2014/main" id="{216BA48E-7EEA-463F-A253-7EB08F76186F}"/>
              </a:ext>
            </a:extLst>
          </p:cNvPr>
          <p:cNvPicPr>
            <a:picLocks noChangeAspect="1"/>
          </p:cNvPicPr>
          <p:nvPr/>
        </p:nvPicPr>
        <p:blipFill>
          <a:blip r:embed="rId3"/>
          <a:stretch>
            <a:fillRect/>
          </a:stretch>
        </p:blipFill>
        <p:spPr>
          <a:xfrm>
            <a:off x="2019191" y="1097281"/>
            <a:ext cx="1108058" cy="670560"/>
          </a:xfrm>
          <a:prstGeom prst="rect">
            <a:avLst/>
          </a:prstGeom>
          <a:ln>
            <a:solidFill>
              <a:schemeClr val="tx2"/>
            </a:solidFill>
          </a:ln>
        </p:spPr>
      </p:pic>
      <p:pic>
        <p:nvPicPr>
          <p:cNvPr id="8" name="Picture 7">
            <a:extLst>
              <a:ext uri="{FF2B5EF4-FFF2-40B4-BE49-F238E27FC236}">
                <a16:creationId xmlns:a16="http://schemas.microsoft.com/office/drawing/2014/main" id="{AC5B7C74-A66C-41BE-966F-AAC1A06C8D75}"/>
              </a:ext>
            </a:extLst>
          </p:cNvPr>
          <p:cNvPicPr>
            <a:picLocks noChangeAspect="1"/>
          </p:cNvPicPr>
          <p:nvPr/>
        </p:nvPicPr>
        <p:blipFill>
          <a:blip r:embed="rId4"/>
          <a:stretch>
            <a:fillRect/>
          </a:stretch>
        </p:blipFill>
        <p:spPr>
          <a:xfrm>
            <a:off x="2019191" y="2071092"/>
            <a:ext cx="1108058" cy="670560"/>
          </a:xfrm>
          <a:prstGeom prst="rect">
            <a:avLst/>
          </a:prstGeom>
          <a:ln>
            <a:solidFill>
              <a:schemeClr val="tx2"/>
            </a:solidFill>
          </a:ln>
        </p:spPr>
      </p:pic>
      <p:pic>
        <p:nvPicPr>
          <p:cNvPr id="12" name="Picture 11">
            <a:extLst>
              <a:ext uri="{FF2B5EF4-FFF2-40B4-BE49-F238E27FC236}">
                <a16:creationId xmlns:a16="http://schemas.microsoft.com/office/drawing/2014/main" id="{E5FA83CF-A374-4F49-AAE5-9EF86FDCF5FD}"/>
              </a:ext>
            </a:extLst>
          </p:cNvPr>
          <p:cNvPicPr>
            <a:picLocks noChangeAspect="1"/>
          </p:cNvPicPr>
          <p:nvPr/>
        </p:nvPicPr>
        <p:blipFill>
          <a:blip r:embed="rId5"/>
          <a:stretch>
            <a:fillRect/>
          </a:stretch>
        </p:blipFill>
        <p:spPr>
          <a:xfrm>
            <a:off x="2019191" y="2887319"/>
            <a:ext cx="1108058" cy="670560"/>
          </a:xfrm>
          <a:prstGeom prst="rect">
            <a:avLst/>
          </a:prstGeom>
          <a:ln>
            <a:solidFill>
              <a:schemeClr val="tx2"/>
            </a:solidFill>
          </a:ln>
        </p:spPr>
      </p:pic>
      <p:pic>
        <p:nvPicPr>
          <p:cNvPr id="14" name="Picture 13">
            <a:extLst>
              <a:ext uri="{FF2B5EF4-FFF2-40B4-BE49-F238E27FC236}">
                <a16:creationId xmlns:a16="http://schemas.microsoft.com/office/drawing/2014/main" id="{B9FE8FC2-0BA9-46AE-A387-33E9FB06C260}"/>
              </a:ext>
            </a:extLst>
          </p:cNvPr>
          <p:cNvPicPr>
            <a:picLocks noChangeAspect="1"/>
          </p:cNvPicPr>
          <p:nvPr/>
        </p:nvPicPr>
        <p:blipFill>
          <a:blip r:embed="rId6"/>
          <a:stretch>
            <a:fillRect/>
          </a:stretch>
        </p:blipFill>
        <p:spPr>
          <a:xfrm>
            <a:off x="2019192" y="3698740"/>
            <a:ext cx="1108058" cy="670560"/>
          </a:xfrm>
          <a:prstGeom prst="rect">
            <a:avLst/>
          </a:prstGeom>
          <a:ln>
            <a:solidFill>
              <a:schemeClr val="tx2"/>
            </a:solidFill>
          </a:ln>
        </p:spPr>
      </p:pic>
      <p:pic>
        <p:nvPicPr>
          <p:cNvPr id="16" name="Picture 15">
            <a:extLst>
              <a:ext uri="{FF2B5EF4-FFF2-40B4-BE49-F238E27FC236}">
                <a16:creationId xmlns:a16="http://schemas.microsoft.com/office/drawing/2014/main" id="{0317D2C9-FEA0-4AAA-8517-A1C66BA2B47C}"/>
              </a:ext>
            </a:extLst>
          </p:cNvPr>
          <p:cNvPicPr>
            <a:picLocks noChangeAspect="1"/>
          </p:cNvPicPr>
          <p:nvPr/>
        </p:nvPicPr>
        <p:blipFill>
          <a:blip r:embed="rId7"/>
          <a:stretch>
            <a:fillRect/>
          </a:stretch>
        </p:blipFill>
        <p:spPr>
          <a:xfrm>
            <a:off x="2019191" y="4510161"/>
            <a:ext cx="1108058" cy="720207"/>
          </a:xfrm>
          <a:prstGeom prst="rect">
            <a:avLst/>
          </a:prstGeom>
          <a:ln>
            <a:solidFill>
              <a:schemeClr val="tx2"/>
            </a:solidFill>
          </a:ln>
        </p:spPr>
      </p:pic>
      <p:pic>
        <p:nvPicPr>
          <p:cNvPr id="19" name="Picture 4" descr="Image result for Icon For Concern. Size: 95 x 96. Source: icon-library.com">
            <a:extLst>
              <a:ext uri="{FF2B5EF4-FFF2-40B4-BE49-F238E27FC236}">
                <a16:creationId xmlns:a16="http://schemas.microsoft.com/office/drawing/2014/main" id="{DF7A4E6D-462B-43F1-B9D5-38ECBDCD9A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998" y="4649949"/>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 name="Picture 4" descr="Image result for Icon For Concern. Size: 95 x 96. Source: icon-library.com">
            <a:extLst>
              <a:ext uri="{FF2B5EF4-FFF2-40B4-BE49-F238E27FC236}">
                <a16:creationId xmlns:a16="http://schemas.microsoft.com/office/drawing/2014/main" id="{B9E14879-191B-4198-A905-434799DFFE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998" y="2186057"/>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1" name="Picture 4" descr="Image result for Icon For Concern. Size: 95 x 96. Source: icon-library.com">
            <a:extLst>
              <a:ext uri="{FF2B5EF4-FFF2-40B4-BE49-F238E27FC236}">
                <a16:creationId xmlns:a16="http://schemas.microsoft.com/office/drawing/2014/main" id="{C3321496-723F-456E-B85C-B7B6A747C68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998" y="1240518"/>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2" name="Picture 4" descr="Image result for Icon For Concern. Size: 95 x 96. Source: icon-library.com">
            <a:extLst>
              <a:ext uri="{FF2B5EF4-FFF2-40B4-BE49-F238E27FC236}">
                <a16:creationId xmlns:a16="http://schemas.microsoft.com/office/drawing/2014/main" id="{684EB057-3EFE-45DD-9311-71276A87B2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998" y="2986727"/>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3" name="Picture 4" descr="Image result for Icon For Concern. Size: 95 x 96. Source: icon-library.com">
            <a:extLst>
              <a:ext uri="{FF2B5EF4-FFF2-40B4-BE49-F238E27FC236}">
                <a16:creationId xmlns:a16="http://schemas.microsoft.com/office/drawing/2014/main" id="{1DFC26AD-B0A4-4114-ABAB-07219AAEE4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0998" y="3826580"/>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06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3" y="114937"/>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a:ea typeface="Calibri" panose="020F0502020204030204" pitchFamily="34" charset="0"/>
                <a:cs typeface="Times New Roman"/>
              </a:rPr>
              <a:t> </a:t>
            </a:r>
            <a:r>
              <a:rPr lang="en-GB" sz="1600">
                <a:solidFill>
                  <a:schemeClr val="bg1"/>
                </a:solidFill>
                <a:latin typeface="Arial"/>
                <a:ea typeface="Calibri" panose="020F0502020204030204" pitchFamily="34" charset="0"/>
                <a:cs typeface="Arial"/>
              </a:rPr>
              <a:t>Patient Activity and Demand: </a:t>
            </a:r>
            <a:r>
              <a:rPr lang="en-GB" sz="1600" b="1">
                <a:solidFill>
                  <a:schemeClr val="bg1"/>
                </a:solidFill>
                <a:latin typeface="Arial"/>
                <a:ea typeface="Calibri" panose="020F0502020204030204" pitchFamily="34" charset="0"/>
                <a:cs typeface="Arial"/>
              </a:rPr>
              <a:t>Oxon &amp; BSW </a:t>
            </a:r>
            <a:r>
              <a:rPr lang="en-GB" sz="1600">
                <a:solidFill>
                  <a:schemeClr val="bg1"/>
                </a:solidFill>
                <a:latin typeface="Arial"/>
                <a:ea typeface="Calibri" panose="020F0502020204030204" pitchFamily="34" charset="0"/>
                <a:cs typeface="Arial"/>
              </a:rPr>
              <a:t>Noteworthy exceptions </a:t>
            </a:r>
            <a:endParaRPr lang="en-GB" sz="1600" b="1">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3976989367"/>
              </p:ext>
            </p:extLst>
          </p:nvPr>
        </p:nvGraphicFramePr>
        <p:xfrm>
          <a:off x="261783" y="474977"/>
          <a:ext cx="8771369" cy="4803868"/>
        </p:xfrm>
        <a:graphic>
          <a:graphicData uri="http://schemas.openxmlformats.org/drawingml/2006/table">
            <a:tbl>
              <a:tblPr firstRow="1" bandRow="1">
                <a:tableStyleId>{7DF18680-E054-41AD-8BC1-D1AEF772440D}</a:tableStyleId>
              </a:tblPr>
              <a:tblGrid>
                <a:gridCol w="780633">
                  <a:extLst>
                    <a:ext uri="{9D8B030D-6E8A-4147-A177-3AD203B41FA5}">
                      <a16:colId xmlns:a16="http://schemas.microsoft.com/office/drawing/2014/main" val="978586781"/>
                    </a:ext>
                  </a:extLst>
                </a:gridCol>
                <a:gridCol w="923386">
                  <a:extLst>
                    <a:ext uri="{9D8B030D-6E8A-4147-A177-3AD203B41FA5}">
                      <a16:colId xmlns:a16="http://schemas.microsoft.com/office/drawing/2014/main" val="1254374751"/>
                    </a:ext>
                  </a:extLst>
                </a:gridCol>
                <a:gridCol w="1206903">
                  <a:extLst>
                    <a:ext uri="{9D8B030D-6E8A-4147-A177-3AD203B41FA5}">
                      <a16:colId xmlns:a16="http://schemas.microsoft.com/office/drawing/2014/main" val="1797118576"/>
                    </a:ext>
                  </a:extLst>
                </a:gridCol>
                <a:gridCol w="542343">
                  <a:extLst>
                    <a:ext uri="{9D8B030D-6E8A-4147-A177-3AD203B41FA5}">
                      <a16:colId xmlns:a16="http://schemas.microsoft.com/office/drawing/2014/main" val="3413024127"/>
                    </a:ext>
                  </a:extLst>
                </a:gridCol>
                <a:gridCol w="593806">
                  <a:extLst>
                    <a:ext uri="{9D8B030D-6E8A-4147-A177-3AD203B41FA5}">
                      <a16:colId xmlns:a16="http://schemas.microsoft.com/office/drawing/2014/main" val="2276990854"/>
                    </a:ext>
                  </a:extLst>
                </a:gridCol>
                <a:gridCol w="569086">
                  <a:extLst>
                    <a:ext uri="{9D8B030D-6E8A-4147-A177-3AD203B41FA5}">
                      <a16:colId xmlns:a16="http://schemas.microsoft.com/office/drawing/2014/main" val="369448054"/>
                    </a:ext>
                  </a:extLst>
                </a:gridCol>
                <a:gridCol w="515368">
                  <a:extLst>
                    <a:ext uri="{9D8B030D-6E8A-4147-A177-3AD203B41FA5}">
                      <a16:colId xmlns:a16="http://schemas.microsoft.com/office/drawing/2014/main" val="3242774040"/>
                    </a:ext>
                  </a:extLst>
                </a:gridCol>
                <a:gridCol w="3639844">
                  <a:extLst>
                    <a:ext uri="{9D8B030D-6E8A-4147-A177-3AD203B41FA5}">
                      <a16:colId xmlns:a16="http://schemas.microsoft.com/office/drawing/2014/main" val="3962911297"/>
                    </a:ext>
                  </a:extLst>
                </a:gridCol>
              </a:tblGrid>
              <a:tr h="451550">
                <a:tc>
                  <a:txBody>
                    <a:bodyPr/>
                    <a:lstStyle/>
                    <a:p>
                      <a:r>
                        <a:rPr lang="en-GB" sz="800" b="0" i="0" u="none">
                          <a:latin typeface="Arial"/>
                          <a:cs typeface="Arial"/>
                        </a:rPr>
                        <a:t>Specialty / Directorate</a:t>
                      </a:r>
                    </a:p>
                  </a:txBody>
                  <a:tcPr marL="68580" marR="68580" marT="34290" marB="34290"/>
                </a:tc>
                <a:tc>
                  <a:txBody>
                    <a:bodyPr/>
                    <a:lstStyle/>
                    <a:p>
                      <a:r>
                        <a:rPr lang="en-GB" sz="800" b="0" i="0" u="none">
                          <a:latin typeface="Arial"/>
                          <a:cs typeface="Arial"/>
                        </a:rPr>
                        <a:t>Currency / Service Line</a:t>
                      </a:r>
                    </a:p>
                  </a:txBody>
                  <a:tcPr marL="68580" marR="68580" marT="34290" marB="34290"/>
                </a:tc>
                <a:tc>
                  <a:txBody>
                    <a:bodyPr/>
                    <a:lstStyle/>
                    <a:p>
                      <a:pPr algn="ctr"/>
                      <a:r>
                        <a:rPr lang="en-GB" sz="800" b="0" u="none">
                          <a:latin typeface="Arial"/>
                          <a:cs typeface="Arial"/>
                        </a:rPr>
                        <a:t>Trend over time</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2019/20 average</a:t>
                      </a:r>
                    </a:p>
                  </a:txBody>
                  <a:tcPr marL="68580" marR="68580" marT="34290" marB="34290"/>
                </a:tc>
                <a:tc>
                  <a:txBody>
                    <a:bodyPr/>
                    <a:lstStyle/>
                    <a:p>
                      <a:pPr algn="ctr"/>
                      <a:r>
                        <a:rPr lang="en-GB" sz="800" b="0" u="none">
                          <a:latin typeface="Arial"/>
                          <a:cs typeface="Arial"/>
                        </a:rPr>
                        <a:t>+/-%*</a:t>
                      </a:r>
                      <a:endParaRPr lang="en-GB" sz="800" b="0" i="0" u="none">
                        <a:latin typeface="Arial"/>
                        <a:cs typeface="Arial"/>
                      </a:endParaRPr>
                    </a:p>
                  </a:txBody>
                  <a:tcPr marL="68580" marR="68580" marT="34290" marB="34290"/>
                </a:tc>
                <a:tc>
                  <a:txBody>
                    <a:bodyPr/>
                    <a:lstStyle/>
                    <a:p>
                      <a:pPr algn="ctr"/>
                      <a:r>
                        <a:rPr lang="en-GB" sz="800" b="0" i="0" u="none">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r>
                        <a:rPr lang="en-GB" sz="900" b="0" dirty="0">
                          <a:latin typeface="Arial"/>
                          <a:cs typeface="Arial"/>
                        </a:rPr>
                        <a:t>Oxon &amp; BSW </a:t>
                      </a:r>
                    </a:p>
                    <a:p>
                      <a:r>
                        <a:rPr lang="en-GB" sz="900" b="0" dirty="0">
                          <a:latin typeface="Arial"/>
                          <a:cs typeface="Arial"/>
                        </a:rPr>
                        <a:t>CAMHS W </a:t>
                      </a:r>
                      <a:r>
                        <a:rPr lang="en-GB" sz="900" b="0" dirty="0" err="1">
                          <a:latin typeface="Arial"/>
                          <a:cs typeface="Arial"/>
                        </a:rPr>
                        <a:t>BaNES</a:t>
                      </a:r>
                      <a:r>
                        <a:rPr lang="en-GB" sz="900" b="0" dirty="0">
                          <a:latin typeface="Arial"/>
                          <a:cs typeface="Arial"/>
                        </a:rPr>
                        <a:t> MHST CO</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W </a:t>
                      </a:r>
                      <a:r>
                        <a:rPr lang="en-GB" sz="900" b="0" dirty="0" err="1">
                          <a:latin typeface="Arial"/>
                          <a:cs typeface="Arial"/>
                        </a:rPr>
                        <a:t>BaNES</a:t>
                      </a:r>
                      <a:r>
                        <a:rPr lang="en-GB" sz="900" b="0" dirty="0">
                          <a:latin typeface="Arial"/>
                          <a:cs typeface="Arial"/>
                        </a:rPr>
                        <a:t> MHST CO</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92</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0</a:t>
                      </a:r>
                    </a:p>
                  </a:txBody>
                  <a:tcPr marL="68580" marR="68580" marT="34290" marB="34290" anchor="ctr"/>
                </a:tc>
                <a:tc>
                  <a:txBody>
                    <a:bodyPr/>
                    <a:lstStyle/>
                    <a:p>
                      <a:pPr algn="ctr"/>
                      <a:r>
                        <a:rPr lang="en-GB" sz="800" b="1" dirty="0">
                          <a:latin typeface="Arial"/>
                          <a:cs typeface="Arial"/>
                        </a:rPr>
                        <a:t>n/a new service</a:t>
                      </a:r>
                    </a:p>
                  </a:txBody>
                  <a:tcPr marL="68580" marR="68580" marT="34290" marB="34290" anchor="ctr">
                    <a:solidFill>
                      <a:srgbClr val="7030A0">
                        <a:alpha val="55000"/>
                      </a:srgb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2 months have been above the UCL. </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p>
                  </a:txBody>
                  <a:tcPr marL="68580" marR="68580" marT="34290" marB="34290"/>
                </a:tc>
                <a:extLst>
                  <a:ext uri="{0D108BD9-81ED-4DB2-BD59-A6C34878D82A}">
                    <a16:rowId xmlns:a16="http://schemas.microsoft.com/office/drawing/2014/main" val="2346127541"/>
                  </a:ext>
                </a:extLst>
              </a:tr>
              <a:tr h="878971">
                <a:tc>
                  <a:txBody>
                    <a:bodyPr/>
                    <a:lstStyle/>
                    <a:p>
                      <a:r>
                        <a:rPr lang="en-GB" sz="900" b="0" dirty="0">
                          <a:latin typeface="Arial"/>
                          <a:cs typeface="Arial"/>
                        </a:rPr>
                        <a:t>Oxon &amp; BSW </a:t>
                      </a:r>
                    </a:p>
                    <a:p>
                      <a:r>
                        <a:rPr lang="en-GB" sz="900" b="0" dirty="0">
                          <a:latin typeface="Arial"/>
                          <a:cs typeface="Arial"/>
                        </a:rPr>
                        <a:t>CAMHS W </a:t>
                      </a:r>
                      <a:r>
                        <a:rPr lang="en-GB" sz="900" b="0" dirty="0" err="1">
                          <a:latin typeface="Arial"/>
                          <a:cs typeface="Arial"/>
                        </a:rPr>
                        <a:t>BaNES</a:t>
                      </a:r>
                      <a:r>
                        <a:rPr lang="en-GB" sz="900" b="0" dirty="0">
                          <a:latin typeface="Arial"/>
                          <a:cs typeface="Arial"/>
                        </a:rPr>
                        <a:t> OSCA Risk</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W </a:t>
                      </a:r>
                      <a:r>
                        <a:rPr lang="en-GB" sz="900" b="0" dirty="0" err="1">
                          <a:latin typeface="Arial"/>
                          <a:cs typeface="Arial"/>
                        </a:rPr>
                        <a:t>BaNES</a:t>
                      </a:r>
                      <a:r>
                        <a:rPr lang="en-GB" sz="900" b="0" dirty="0">
                          <a:latin typeface="Arial"/>
                          <a:cs typeface="Arial"/>
                        </a:rPr>
                        <a:t> OSCA Risk</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32</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97</a:t>
                      </a:r>
                    </a:p>
                  </a:txBody>
                  <a:tcPr marL="68580" marR="68580" marT="34290" marB="34290" anchor="ctr"/>
                </a:tc>
                <a:tc>
                  <a:txBody>
                    <a:bodyPr/>
                    <a:lstStyle/>
                    <a:p>
                      <a:pPr algn="ctr"/>
                      <a:r>
                        <a:rPr lang="en-GB" sz="900" b="1" dirty="0">
                          <a:latin typeface="Arial"/>
                          <a:cs typeface="Arial"/>
                        </a:rPr>
                        <a:t>-67%</a:t>
                      </a:r>
                    </a:p>
                  </a:txBody>
                  <a:tcPr marL="68580" marR="68580" marT="34290" marB="34290" anchor="ctr">
                    <a:solidFill>
                      <a:srgbClr val="7030A0">
                        <a:alpha val="55000"/>
                      </a:srgb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2 months have been above the UCL. </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p>
                  </a:txBody>
                  <a:tcPr marL="68580" marR="68580" marT="34290" marB="34290"/>
                </a:tc>
                <a:extLst>
                  <a:ext uri="{0D108BD9-81ED-4DB2-BD59-A6C34878D82A}">
                    <a16:rowId xmlns:a16="http://schemas.microsoft.com/office/drawing/2014/main" val="2576837191"/>
                  </a:ext>
                </a:extLst>
              </a:tr>
              <a:tr h="777544">
                <a:tc>
                  <a:txBody>
                    <a:bodyPr/>
                    <a:lstStyle/>
                    <a:p>
                      <a:r>
                        <a:rPr lang="en-GB" sz="900" b="0" dirty="0">
                          <a:latin typeface="Arial"/>
                          <a:cs typeface="Arial"/>
                        </a:rPr>
                        <a:t>Oxon &amp; BSW </a:t>
                      </a:r>
                    </a:p>
                    <a:p>
                      <a:r>
                        <a:rPr lang="en-GB" sz="900" b="0" dirty="0">
                          <a:latin typeface="Arial"/>
                          <a:cs typeface="Arial"/>
                        </a:rPr>
                        <a:t>CAMHS W </a:t>
                      </a:r>
                      <a:r>
                        <a:rPr lang="en-GB" sz="900" b="0" dirty="0" err="1">
                          <a:latin typeface="Arial"/>
                          <a:cs typeface="Arial"/>
                        </a:rPr>
                        <a:t>BaNES</a:t>
                      </a:r>
                      <a:r>
                        <a:rPr lang="en-GB" sz="900" b="0" dirty="0">
                          <a:latin typeface="Arial"/>
                          <a:cs typeface="Arial"/>
                        </a:rPr>
                        <a:t> SPOC</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W </a:t>
                      </a:r>
                      <a:r>
                        <a:rPr lang="en-GB" sz="900" b="0" dirty="0" err="1">
                          <a:latin typeface="Arial"/>
                          <a:cs typeface="Arial"/>
                        </a:rPr>
                        <a:t>BaNES</a:t>
                      </a:r>
                      <a:r>
                        <a:rPr lang="en-GB" sz="900" b="0" dirty="0">
                          <a:latin typeface="Arial"/>
                          <a:cs typeface="Arial"/>
                        </a:rPr>
                        <a:t> SPOC</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14</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1</a:t>
                      </a:r>
                    </a:p>
                  </a:txBody>
                  <a:tcPr marL="68580" marR="68580" marT="34290" marB="34290" anchor="ctr"/>
                </a:tc>
                <a:tc>
                  <a:txBody>
                    <a:bodyPr/>
                    <a:lstStyle/>
                    <a:p>
                      <a:pPr algn="ctr"/>
                      <a:r>
                        <a:rPr lang="en-GB" sz="800" b="1" dirty="0">
                          <a:latin typeface="Arial"/>
                          <a:cs typeface="Arial"/>
                        </a:rPr>
                        <a:t>+1300%</a:t>
                      </a:r>
                    </a:p>
                  </a:txBody>
                  <a:tcPr marL="68580" marR="68580" marT="34290" marB="34290" anchor="ctr">
                    <a:solidFill>
                      <a:schemeClr val="accent5">
                        <a:lumMod val="75000"/>
                        <a:alpha val="5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latin typeface="Arial" panose="020B0604020202020204" pitchFamily="34" charset="0"/>
                          <a:ea typeface="+mn-ea"/>
                          <a:cs typeface="Arial" panose="020B0604020202020204" pitchFamily="34" charset="0"/>
                        </a:rPr>
                        <a:t>Not required first month outside normal process limit, monitor position.</a:t>
                      </a:r>
                      <a:endParaRPr lang="en-GB" sz="9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499381674"/>
                  </a:ext>
                </a:extLst>
              </a:tr>
              <a:tr h="823671">
                <a:tc>
                  <a:txBody>
                    <a:bodyPr/>
                    <a:lstStyle/>
                    <a:p>
                      <a:r>
                        <a:rPr lang="en-GB" sz="900" b="0" dirty="0">
                          <a:latin typeface="Arial"/>
                          <a:cs typeface="Arial"/>
                        </a:rPr>
                        <a:t>Oxon &amp; BSW </a:t>
                      </a:r>
                    </a:p>
                    <a:p>
                      <a:r>
                        <a:rPr lang="en-GB" sz="900" b="0" dirty="0">
                          <a:latin typeface="Arial"/>
                          <a:cs typeface="Arial"/>
                        </a:rPr>
                        <a:t>CAMHS W Melksham SPOC</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W Melksham SPOC</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1</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6</a:t>
                      </a:r>
                    </a:p>
                  </a:txBody>
                  <a:tcPr marL="68580" marR="68580" marT="34290" marB="34290" anchor="ctr"/>
                </a:tc>
                <a:tc>
                  <a:txBody>
                    <a:bodyPr/>
                    <a:lstStyle/>
                    <a:p>
                      <a:pPr algn="ctr"/>
                      <a:r>
                        <a:rPr lang="en-GB" sz="900" b="1" dirty="0">
                          <a:latin typeface="Arial"/>
                          <a:cs typeface="Arial"/>
                        </a:rPr>
                        <a:t>-83%</a:t>
                      </a:r>
                    </a:p>
                  </a:txBody>
                  <a:tcPr marL="68580" marR="68580" marT="34290" marB="34290" anchor="ctr">
                    <a:solidFill>
                      <a:schemeClr val="accent4">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7 months have been below average </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p>
                  </a:txBody>
                  <a:tcPr marL="68580" marR="68580" marT="34290" marB="34290"/>
                </a:tc>
                <a:extLst>
                  <a:ext uri="{0D108BD9-81ED-4DB2-BD59-A6C34878D82A}">
                    <a16:rowId xmlns:a16="http://schemas.microsoft.com/office/drawing/2014/main" val="2876869430"/>
                  </a:ext>
                </a:extLst>
              </a:tr>
              <a:tr h="823671">
                <a:tc>
                  <a:txBody>
                    <a:bodyPr/>
                    <a:lstStyle/>
                    <a:p>
                      <a:r>
                        <a:rPr lang="en-GB" sz="900" b="0" dirty="0">
                          <a:latin typeface="Arial"/>
                          <a:cs typeface="Arial"/>
                        </a:rPr>
                        <a:t>Oxon &amp; BSW </a:t>
                      </a:r>
                    </a:p>
                    <a:p>
                      <a:r>
                        <a:rPr lang="en-GB" sz="900" b="0" dirty="0">
                          <a:latin typeface="Arial"/>
                          <a:cs typeface="Arial"/>
                        </a:rPr>
                        <a:t>CAMHS W </a:t>
                      </a:r>
                      <a:r>
                        <a:rPr lang="en-GB" sz="900" b="0" dirty="0" err="1">
                          <a:latin typeface="Arial"/>
                          <a:cs typeface="Arial"/>
                        </a:rPr>
                        <a:t>Sailsbury</a:t>
                      </a:r>
                      <a:r>
                        <a:rPr lang="en-GB" sz="900" b="0" dirty="0">
                          <a:latin typeface="Arial"/>
                          <a:cs typeface="Arial"/>
                        </a:rPr>
                        <a:t> ED GMH</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Appointments: BSW CAMHS W </a:t>
                      </a:r>
                      <a:r>
                        <a:rPr lang="en-GB" sz="900" b="0" dirty="0" err="1">
                          <a:latin typeface="Arial"/>
                          <a:cs typeface="Arial"/>
                        </a:rPr>
                        <a:t>Sailsbury</a:t>
                      </a:r>
                      <a:r>
                        <a:rPr lang="en-GB" sz="900" b="0" dirty="0">
                          <a:latin typeface="Arial"/>
                          <a:cs typeface="Arial"/>
                        </a:rPr>
                        <a:t> ED GMH</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141</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61</a:t>
                      </a:r>
                    </a:p>
                  </a:txBody>
                  <a:tcPr marL="68580" marR="68580" marT="34290" marB="34290" anchor="ctr"/>
                </a:tc>
                <a:tc>
                  <a:txBody>
                    <a:bodyPr/>
                    <a:lstStyle/>
                    <a:p>
                      <a:pPr algn="ctr"/>
                      <a:r>
                        <a:rPr lang="en-GB" sz="900" b="1" dirty="0">
                          <a:latin typeface="Arial"/>
                          <a:cs typeface="Arial"/>
                        </a:rPr>
                        <a:t>+131</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7 months have been below average </a:t>
                      </a:r>
                    </a:p>
                    <a:p>
                      <a:pPr marL="0" algn="l" defTabSz="914400" rtl="0" eaLnBrk="1" latinLnBrk="0" hangingPunct="1"/>
                      <a:endParaRPr lang="en-GB" sz="900" b="0" kern="1200" dirty="0">
                        <a:solidFill>
                          <a:schemeClr val="tx1"/>
                        </a:solidFill>
                        <a:latin typeface="Arial"/>
                        <a:ea typeface="+mn-ea"/>
                        <a:cs typeface="Arial"/>
                      </a:endParaRPr>
                    </a:p>
                    <a:p>
                      <a:pPr marL="0" algn="l" defTabSz="914400" rtl="0" eaLnBrk="1" latinLnBrk="0" hangingPunct="1"/>
                      <a:r>
                        <a:rPr lang="en-GB" sz="900" b="0" kern="1200" dirty="0">
                          <a:solidFill>
                            <a:schemeClr val="tx1"/>
                          </a:solidFill>
                          <a:latin typeface="Arial"/>
                          <a:ea typeface="+mn-ea"/>
                          <a:cs typeface="Arial"/>
                        </a:rPr>
                        <a:t>The variance in activity is in the process of being reviewed to understand cause/implications</a:t>
                      </a:r>
                    </a:p>
                  </a:txBody>
                  <a:tcPr marL="68580" marR="68580" marT="34290" marB="34290"/>
                </a:tc>
                <a:extLst>
                  <a:ext uri="{0D108BD9-81ED-4DB2-BD59-A6C34878D82A}">
                    <a16:rowId xmlns:a16="http://schemas.microsoft.com/office/drawing/2014/main" val="544487978"/>
                  </a:ext>
                </a:extLst>
              </a:tr>
            </a:tbl>
          </a:graphicData>
        </a:graphic>
      </p:graphicFrame>
      <p:pic>
        <p:nvPicPr>
          <p:cNvPr id="3" name="Picture 2">
            <a:extLst>
              <a:ext uri="{FF2B5EF4-FFF2-40B4-BE49-F238E27FC236}">
                <a16:creationId xmlns:a16="http://schemas.microsoft.com/office/drawing/2014/main" id="{D032CEC2-6D93-45B0-81AF-A0D551B84171}"/>
              </a:ext>
            </a:extLst>
          </p:cNvPr>
          <p:cNvPicPr>
            <a:picLocks noChangeAspect="1"/>
          </p:cNvPicPr>
          <p:nvPr/>
        </p:nvPicPr>
        <p:blipFill>
          <a:blip r:embed="rId3"/>
          <a:stretch>
            <a:fillRect/>
          </a:stretch>
        </p:blipFill>
        <p:spPr>
          <a:xfrm>
            <a:off x="2017775" y="1151113"/>
            <a:ext cx="1085089" cy="695976"/>
          </a:xfrm>
          <a:prstGeom prst="rect">
            <a:avLst/>
          </a:prstGeom>
          <a:ln>
            <a:solidFill>
              <a:schemeClr val="tx2"/>
            </a:solidFill>
          </a:ln>
        </p:spPr>
      </p:pic>
      <p:pic>
        <p:nvPicPr>
          <p:cNvPr id="7" name="Picture 6">
            <a:extLst>
              <a:ext uri="{FF2B5EF4-FFF2-40B4-BE49-F238E27FC236}">
                <a16:creationId xmlns:a16="http://schemas.microsoft.com/office/drawing/2014/main" id="{C24928AE-FB29-4837-B347-AA7749838D8D}"/>
              </a:ext>
            </a:extLst>
          </p:cNvPr>
          <p:cNvPicPr>
            <a:picLocks noChangeAspect="1"/>
          </p:cNvPicPr>
          <p:nvPr/>
        </p:nvPicPr>
        <p:blipFill>
          <a:blip r:embed="rId4"/>
          <a:stretch>
            <a:fillRect/>
          </a:stretch>
        </p:blipFill>
        <p:spPr>
          <a:xfrm>
            <a:off x="2017775" y="1999488"/>
            <a:ext cx="1085089" cy="822388"/>
          </a:xfrm>
          <a:prstGeom prst="rect">
            <a:avLst/>
          </a:prstGeom>
          <a:ln>
            <a:solidFill>
              <a:schemeClr val="tx2"/>
            </a:solidFill>
          </a:ln>
        </p:spPr>
      </p:pic>
      <p:pic>
        <p:nvPicPr>
          <p:cNvPr id="10" name="Picture 9">
            <a:extLst>
              <a:ext uri="{FF2B5EF4-FFF2-40B4-BE49-F238E27FC236}">
                <a16:creationId xmlns:a16="http://schemas.microsoft.com/office/drawing/2014/main" id="{12882DE2-AA6E-4A7A-8A8C-1A80D394ED7A}"/>
              </a:ext>
            </a:extLst>
          </p:cNvPr>
          <p:cNvPicPr>
            <a:picLocks noChangeAspect="1"/>
          </p:cNvPicPr>
          <p:nvPr/>
        </p:nvPicPr>
        <p:blipFill>
          <a:blip r:embed="rId5"/>
          <a:stretch>
            <a:fillRect/>
          </a:stretch>
        </p:blipFill>
        <p:spPr>
          <a:xfrm>
            <a:off x="2017775" y="2958491"/>
            <a:ext cx="1085089" cy="607669"/>
          </a:xfrm>
          <a:prstGeom prst="rect">
            <a:avLst/>
          </a:prstGeom>
          <a:ln>
            <a:solidFill>
              <a:schemeClr val="tx2"/>
            </a:solidFill>
          </a:ln>
        </p:spPr>
      </p:pic>
      <p:pic>
        <p:nvPicPr>
          <p:cNvPr id="15" name="Picture 14" descr="A picture containing icon&#10;&#10;Description automatically generated">
            <a:extLst>
              <a:ext uri="{FF2B5EF4-FFF2-40B4-BE49-F238E27FC236}">
                <a16:creationId xmlns:a16="http://schemas.microsoft.com/office/drawing/2014/main" id="{20C08A72-C0E8-4E8A-9583-215ACFC0C4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5902" y="2988370"/>
            <a:ext cx="440630" cy="440630"/>
          </a:xfrm>
          <a:prstGeom prst="rect">
            <a:avLst/>
          </a:prstGeom>
          <a:ln>
            <a:solidFill>
              <a:schemeClr val="tx2"/>
            </a:solidFill>
          </a:ln>
        </p:spPr>
      </p:pic>
      <p:pic>
        <p:nvPicPr>
          <p:cNvPr id="13" name="Picture 12">
            <a:extLst>
              <a:ext uri="{FF2B5EF4-FFF2-40B4-BE49-F238E27FC236}">
                <a16:creationId xmlns:a16="http://schemas.microsoft.com/office/drawing/2014/main" id="{6E9E061D-C7D0-474F-BADC-B13B375EEB04}"/>
              </a:ext>
            </a:extLst>
          </p:cNvPr>
          <p:cNvPicPr>
            <a:picLocks noChangeAspect="1"/>
          </p:cNvPicPr>
          <p:nvPr/>
        </p:nvPicPr>
        <p:blipFill>
          <a:blip r:embed="rId7"/>
          <a:stretch>
            <a:fillRect/>
          </a:stretch>
        </p:blipFill>
        <p:spPr>
          <a:xfrm>
            <a:off x="2017775" y="3702775"/>
            <a:ext cx="1085089" cy="663581"/>
          </a:xfrm>
          <a:prstGeom prst="rect">
            <a:avLst/>
          </a:prstGeom>
          <a:ln>
            <a:solidFill>
              <a:schemeClr val="tx2"/>
            </a:solidFill>
          </a:ln>
        </p:spPr>
      </p:pic>
      <p:pic>
        <p:nvPicPr>
          <p:cNvPr id="20" name="Picture 19">
            <a:extLst>
              <a:ext uri="{FF2B5EF4-FFF2-40B4-BE49-F238E27FC236}">
                <a16:creationId xmlns:a16="http://schemas.microsoft.com/office/drawing/2014/main" id="{111C0BEB-78A3-4A0F-A2D4-84A63EEF4682}"/>
              </a:ext>
            </a:extLst>
          </p:cNvPr>
          <p:cNvPicPr>
            <a:picLocks noChangeAspect="1"/>
          </p:cNvPicPr>
          <p:nvPr/>
        </p:nvPicPr>
        <p:blipFill>
          <a:blip r:embed="rId8"/>
          <a:stretch>
            <a:fillRect/>
          </a:stretch>
        </p:blipFill>
        <p:spPr>
          <a:xfrm>
            <a:off x="2017775" y="4520265"/>
            <a:ext cx="1085089" cy="663581"/>
          </a:xfrm>
          <a:prstGeom prst="rect">
            <a:avLst/>
          </a:prstGeom>
          <a:ln>
            <a:solidFill>
              <a:schemeClr val="tx2"/>
            </a:solidFill>
          </a:ln>
        </p:spPr>
      </p:pic>
      <p:pic>
        <p:nvPicPr>
          <p:cNvPr id="22" name="Picture 4" descr="Image result for Icon For Concern. Size: 95 x 96. Source: icon-library.com">
            <a:extLst>
              <a:ext uri="{FF2B5EF4-FFF2-40B4-BE49-F238E27FC236}">
                <a16:creationId xmlns:a16="http://schemas.microsoft.com/office/drawing/2014/main" id="{FA85F633-214A-4791-96AD-B4EF2922DB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0998" y="1240518"/>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3" name="Picture 4" descr="Image result for Icon For Concern. Size: 95 x 96. Source: icon-library.com">
            <a:extLst>
              <a:ext uri="{FF2B5EF4-FFF2-40B4-BE49-F238E27FC236}">
                <a16:creationId xmlns:a16="http://schemas.microsoft.com/office/drawing/2014/main" id="{7E685061-9F73-478E-8C56-7AB374290C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5902" y="2165440"/>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4" name="Picture 4" descr="Image result for Icon For Concern. Size: 95 x 96. Source: icon-library.com">
            <a:extLst>
              <a:ext uri="{FF2B5EF4-FFF2-40B4-BE49-F238E27FC236}">
                <a16:creationId xmlns:a16="http://schemas.microsoft.com/office/drawing/2014/main" id="{F72840C5-37D5-4B65-9CED-9C27D13E1A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5902" y="3855903"/>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5" name="Picture 4" descr="Image result for Icon For Concern. Size: 95 x 96. Source: icon-library.com">
            <a:extLst>
              <a:ext uri="{FF2B5EF4-FFF2-40B4-BE49-F238E27FC236}">
                <a16:creationId xmlns:a16="http://schemas.microsoft.com/office/drawing/2014/main" id="{716F5ECD-EA78-4554-AAA4-BA89982663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5902" y="4656573"/>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76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3" y="114937"/>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dirty="0">
                <a:solidFill>
                  <a:srgbClr val="E75094"/>
                </a:solidFill>
                <a:latin typeface="Arial"/>
                <a:ea typeface="Calibri" panose="020F0502020204030204" pitchFamily="34" charset="0"/>
                <a:cs typeface="Times New Roman"/>
              </a:rPr>
              <a:t> </a:t>
            </a:r>
            <a:r>
              <a:rPr lang="en-GB" sz="1600" dirty="0">
                <a:solidFill>
                  <a:schemeClr val="bg1"/>
                </a:solidFill>
                <a:latin typeface="Arial"/>
                <a:ea typeface="Calibri" panose="020F0502020204030204" pitchFamily="34" charset="0"/>
                <a:cs typeface="Arial"/>
              </a:rPr>
              <a:t>Patient Activity and Demand: </a:t>
            </a:r>
            <a:r>
              <a:rPr lang="en-GB" sz="1600" b="1" dirty="0">
                <a:solidFill>
                  <a:schemeClr val="bg1"/>
                </a:solidFill>
                <a:latin typeface="Arial"/>
                <a:ea typeface="Calibri" panose="020F0502020204030204" pitchFamily="34" charset="0"/>
                <a:cs typeface="Arial"/>
              </a:rPr>
              <a:t>Oxon &amp; BSW </a:t>
            </a:r>
            <a:r>
              <a:rPr lang="en-GB" sz="1600" dirty="0">
                <a:solidFill>
                  <a:schemeClr val="bg1"/>
                </a:solidFill>
                <a:latin typeface="Arial"/>
                <a:ea typeface="Calibri" panose="020F0502020204030204" pitchFamily="34" charset="0"/>
                <a:cs typeface="Arial"/>
              </a:rPr>
              <a:t>Noteworthy exceptions </a:t>
            </a:r>
            <a:endParaRPr lang="en-GB" sz="1600" b="1" dirty="0">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1967738674"/>
              </p:ext>
            </p:extLst>
          </p:nvPr>
        </p:nvGraphicFramePr>
        <p:xfrm>
          <a:off x="261783" y="474977"/>
          <a:ext cx="8771369" cy="3848100"/>
        </p:xfrm>
        <a:graphic>
          <a:graphicData uri="http://schemas.openxmlformats.org/drawingml/2006/table">
            <a:tbl>
              <a:tblPr firstRow="1" bandRow="1">
                <a:tableStyleId>{7DF18680-E054-41AD-8BC1-D1AEF772440D}</a:tableStyleId>
              </a:tblPr>
              <a:tblGrid>
                <a:gridCol w="780633">
                  <a:extLst>
                    <a:ext uri="{9D8B030D-6E8A-4147-A177-3AD203B41FA5}">
                      <a16:colId xmlns:a16="http://schemas.microsoft.com/office/drawing/2014/main" val="978586781"/>
                    </a:ext>
                  </a:extLst>
                </a:gridCol>
                <a:gridCol w="923386">
                  <a:extLst>
                    <a:ext uri="{9D8B030D-6E8A-4147-A177-3AD203B41FA5}">
                      <a16:colId xmlns:a16="http://schemas.microsoft.com/office/drawing/2014/main" val="1254374751"/>
                    </a:ext>
                  </a:extLst>
                </a:gridCol>
                <a:gridCol w="1206903">
                  <a:extLst>
                    <a:ext uri="{9D8B030D-6E8A-4147-A177-3AD203B41FA5}">
                      <a16:colId xmlns:a16="http://schemas.microsoft.com/office/drawing/2014/main" val="1797118576"/>
                    </a:ext>
                  </a:extLst>
                </a:gridCol>
                <a:gridCol w="542343">
                  <a:extLst>
                    <a:ext uri="{9D8B030D-6E8A-4147-A177-3AD203B41FA5}">
                      <a16:colId xmlns:a16="http://schemas.microsoft.com/office/drawing/2014/main" val="3413024127"/>
                    </a:ext>
                  </a:extLst>
                </a:gridCol>
                <a:gridCol w="593806">
                  <a:extLst>
                    <a:ext uri="{9D8B030D-6E8A-4147-A177-3AD203B41FA5}">
                      <a16:colId xmlns:a16="http://schemas.microsoft.com/office/drawing/2014/main" val="2276990854"/>
                    </a:ext>
                  </a:extLst>
                </a:gridCol>
                <a:gridCol w="569086">
                  <a:extLst>
                    <a:ext uri="{9D8B030D-6E8A-4147-A177-3AD203B41FA5}">
                      <a16:colId xmlns:a16="http://schemas.microsoft.com/office/drawing/2014/main" val="369448054"/>
                    </a:ext>
                  </a:extLst>
                </a:gridCol>
                <a:gridCol w="515368">
                  <a:extLst>
                    <a:ext uri="{9D8B030D-6E8A-4147-A177-3AD203B41FA5}">
                      <a16:colId xmlns:a16="http://schemas.microsoft.com/office/drawing/2014/main" val="3242774040"/>
                    </a:ext>
                  </a:extLst>
                </a:gridCol>
                <a:gridCol w="3639844">
                  <a:extLst>
                    <a:ext uri="{9D8B030D-6E8A-4147-A177-3AD203B41FA5}">
                      <a16:colId xmlns:a16="http://schemas.microsoft.com/office/drawing/2014/main" val="3962911297"/>
                    </a:ext>
                  </a:extLst>
                </a:gridCol>
              </a:tblGrid>
              <a:tr h="451550">
                <a:tc>
                  <a:txBody>
                    <a:bodyPr/>
                    <a:lstStyle/>
                    <a:p>
                      <a:r>
                        <a:rPr lang="en-GB" sz="800" b="0" i="0" u="none" dirty="0">
                          <a:latin typeface="Arial"/>
                          <a:cs typeface="Arial"/>
                        </a:rPr>
                        <a:t>Specialty / Directorate</a:t>
                      </a:r>
                    </a:p>
                  </a:txBody>
                  <a:tcPr marL="68580" marR="68580" marT="34290" marB="34290"/>
                </a:tc>
                <a:tc>
                  <a:txBody>
                    <a:bodyPr/>
                    <a:lstStyle/>
                    <a:p>
                      <a:r>
                        <a:rPr lang="en-GB" sz="800" b="0" i="0" u="none" dirty="0">
                          <a:latin typeface="Arial"/>
                          <a:cs typeface="Arial"/>
                        </a:rPr>
                        <a:t>Currency / Service Line</a:t>
                      </a:r>
                    </a:p>
                  </a:txBody>
                  <a:tcPr marL="68580" marR="68580" marT="34290" marB="34290"/>
                </a:tc>
                <a:tc>
                  <a:txBody>
                    <a:bodyPr/>
                    <a:lstStyle/>
                    <a:p>
                      <a:pPr algn="ctr"/>
                      <a:r>
                        <a:rPr lang="en-GB" sz="800" b="0" u="none" dirty="0">
                          <a:latin typeface="Arial"/>
                          <a:cs typeface="Arial"/>
                        </a:rPr>
                        <a:t>Trend over time</a:t>
                      </a:r>
                      <a:endParaRPr lang="en-GB" sz="800" b="0" i="0" u="none" dirty="0">
                        <a:latin typeface="Arial"/>
                        <a:cs typeface="Arial"/>
                      </a:endParaRPr>
                    </a:p>
                  </a:txBody>
                  <a:tcPr marL="68580" marR="68580" marT="34290" marB="34290"/>
                </a:tc>
                <a:tc>
                  <a:txBody>
                    <a:bodyPr/>
                    <a:lstStyle/>
                    <a:p>
                      <a:pPr algn="ctr"/>
                      <a:r>
                        <a:rPr lang="en-GB" sz="800" b="0" i="0" u="none" dirty="0">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dirty="0">
                          <a:latin typeface="Arial"/>
                          <a:cs typeface="Arial"/>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dirty="0">
                          <a:latin typeface="Arial"/>
                          <a:cs typeface="Arial"/>
                        </a:rPr>
                        <a:t>2019/20 average</a:t>
                      </a:r>
                    </a:p>
                  </a:txBody>
                  <a:tcPr marL="68580" marR="68580" marT="34290" marB="34290"/>
                </a:tc>
                <a:tc>
                  <a:txBody>
                    <a:bodyPr/>
                    <a:lstStyle/>
                    <a:p>
                      <a:pPr algn="ctr"/>
                      <a:r>
                        <a:rPr lang="en-GB" sz="800" b="0" u="none" dirty="0">
                          <a:latin typeface="Arial"/>
                          <a:cs typeface="Arial"/>
                        </a:rPr>
                        <a:t>+/-%*</a:t>
                      </a:r>
                      <a:endParaRPr lang="en-GB" sz="800" b="0" i="0" u="none" dirty="0">
                        <a:latin typeface="Arial"/>
                        <a:cs typeface="Arial"/>
                      </a:endParaRPr>
                    </a:p>
                  </a:txBody>
                  <a:tcPr marL="68580" marR="68580" marT="34290" marB="34290"/>
                </a:tc>
                <a:tc>
                  <a:txBody>
                    <a:bodyPr/>
                    <a:lstStyle/>
                    <a:p>
                      <a:pPr algn="ctr"/>
                      <a:r>
                        <a:rPr lang="en-GB" sz="800" b="0" i="0" u="none" dirty="0">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Oxon &amp; BSW </a:t>
                      </a:r>
                    </a:p>
                    <a:p>
                      <a:r>
                        <a:rPr lang="en-GB" sz="900" b="0" dirty="0">
                          <a:latin typeface="Arial" panose="020B0604020202020204" pitchFamily="34" charset="0"/>
                          <a:cs typeface="Arial" panose="020B0604020202020204" pitchFamily="34" charset="0"/>
                        </a:rPr>
                        <a:t>CAMHS Wiltshire OSCA RISK</a:t>
                      </a:r>
                    </a:p>
                  </a:txBody>
                  <a:tcPr marL="68580" marR="68580" marT="34290" marB="34290"/>
                </a:tc>
                <a:tc>
                  <a:txBody>
                    <a:bodyPr/>
                    <a:lstStyle/>
                    <a:p>
                      <a:r>
                        <a:rPr lang="en-GB" sz="900" b="0" dirty="0">
                          <a:latin typeface="Arial" panose="020B0604020202020204" pitchFamily="34" charset="0"/>
                          <a:cs typeface="Arial" panose="020B0604020202020204" pitchFamily="34" charset="0"/>
                        </a:rPr>
                        <a:t>Appointments: CAMHS Wiltshire OSCA RISK</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panose="020B0604020202020204" pitchFamily="34" charset="0"/>
                          <a:cs typeface="Arial" panose="020B0604020202020204" pitchFamily="34" charset="0"/>
                        </a:rPr>
                        <a:t>34</a:t>
                      </a:r>
                    </a:p>
                  </a:txBody>
                  <a:tcPr marL="68580" marR="68580" marT="34290" marB="34290" anchor="ct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429</a:t>
                      </a:r>
                    </a:p>
                  </a:txBody>
                  <a:tcPr marL="68580" marR="68580" marT="34290" marB="34290" anchor="ctr"/>
                </a:tc>
                <a:tc>
                  <a:txBody>
                    <a:bodyPr/>
                    <a:lstStyle/>
                    <a:p>
                      <a:pPr algn="ctr"/>
                      <a:r>
                        <a:rPr lang="en-GB" sz="900" b="1" dirty="0">
                          <a:latin typeface="Arial" panose="020B0604020202020204" pitchFamily="34" charset="0"/>
                          <a:cs typeface="Arial" panose="020B0604020202020204" pitchFamily="34" charset="0"/>
                        </a:rPr>
                        <a:t>-92%</a:t>
                      </a:r>
                    </a:p>
                  </a:txBody>
                  <a:tcPr marL="68580" marR="68580" marT="34290" marB="34290" anchor="ctr">
                    <a:solidFill>
                      <a:srgbClr val="7030A0">
                        <a:alpha val="55000"/>
                      </a:srgb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11 months have been below average and last 3 below the LCL. </a:t>
                      </a:r>
                    </a:p>
                    <a:p>
                      <a:pPr marL="0" algn="l" defTabSz="914400" rtl="0" eaLnBrk="1" latinLnBrk="0" hangingPunct="1"/>
                      <a:r>
                        <a:rPr lang="en-GB" sz="900" b="0" kern="1200" dirty="0">
                          <a:solidFill>
                            <a:srgbClr val="7030A0"/>
                          </a:solidFill>
                          <a:latin typeface="Arial"/>
                          <a:ea typeface="+mn-ea"/>
                          <a:cs typeface="Arial"/>
                        </a:rPr>
                        <a:t>Is it expected? </a:t>
                      </a:r>
                      <a:r>
                        <a:rPr lang="en-GB" sz="900" b="0" kern="1200" dirty="0">
                          <a:solidFill>
                            <a:schemeClr val="tx1"/>
                          </a:solidFill>
                          <a:latin typeface="Arial"/>
                          <a:ea typeface="+mn-ea"/>
                          <a:cs typeface="Arial"/>
                        </a:rPr>
                        <a:t>Yes – a lot of the work previously done under Wiltshire OSCA is now picked up by the Liaison team. The Wilts Liaison team currently sits elsewhere in the team hierarchy (not in Wiltshire Risk) </a:t>
                      </a:r>
                    </a:p>
                    <a:p>
                      <a:pPr marL="0" algn="l" defTabSz="914400" rtl="0" eaLnBrk="1" latinLnBrk="0" hangingPunct="1"/>
                      <a:r>
                        <a:rPr lang="en-GB" sz="900" b="0" kern="1200" dirty="0">
                          <a:solidFill>
                            <a:srgbClr val="7030A0"/>
                          </a:solidFill>
                          <a:latin typeface="Arial"/>
                          <a:ea typeface="+mn-ea"/>
                          <a:cs typeface="Arial"/>
                        </a:rPr>
                        <a:t>It is a problem?</a:t>
                      </a:r>
                      <a:r>
                        <a:rPr lang="en-GB" sz="900" b="0" kern="1200" dirty="0">
                          <a:solidFill>
                            <a:schemeClr val="tx1"/>
                          </a:solidFill>
                          <a:latin typeface="Arial"/>
                          <a:ea typeface="+mn-ea"/>
                          <a:cs typeface="Arial"/>
                        </a:rPr>
                        <a:t> No </a:t>
                      </a:r>
                    </a:p>
                    <a:p>
                      <a:pPr marL="0" algn="l" defTabSz="914400" rtl="0" eaLnBrk="1" latinLnBrk="0" hangingPunct="1"/>
                      <a:r>
                        <a:rPr lang="en-GB" sz="900" b="0" kern="1200" dirty="0">
                          <a:solidFill>
                            <a:srgbClr val="7030A0"/>
                          </a:solidFill>
                          <a:latin typeface="Arial"/>
                          <a:ea typeface="+mn-ea"/>
                          <a:cs typeface="Arial"/>
                        </a:rPr>
                        <a:t>Is any action required?</a:t>
                      </a:r>
                      <a:r>
                        <a:rPr lang="en-GB" sz="900" b="0" kern="1200" dirty="0">
                          <a:solidFill>
                            <a:schemeClr val="tx1"/>
                          </a:solidFill>
                          <a:latin typeface="Arial"/>
                          <a:ea typeface="+mn-ea"/>
                          <a:cs typeface="Arial"/>
                        </a:rPr>
                        <a:t> No action required </a:t>
                      </a:r>
                    </a:p>
                  </a:txBody>
                  <a:tcPr marL="68580" marR="68580" marT="34290" marB="34290"/>
                </a:tc>
                <a:extLst>
                  <a:ext uri="{0D108BD9-81ED-4DB2-BD59-A6C34878D82A}">
                    <a16:rowId xmlns:a16="http://schemas.microsoft.com/office/drawing/2014/main" val="2346127541"/>
                  </a:ext>
                </a:extLst>
              </a:tr>
              <a:tr h="878971">
                <a:tc>
                  <a:txBody>
                    <a:bodyPr/>
                    <a:lstStyle/>
                    <a:p>
                      <a:r>
                        <a:rPr lang="en-GB" sz="900" b="0" dirty="0">
                          <a:latin typeface="Arial"/>
                          <a:cs typeface="Arial"/>
                        </a:rPr>
                        <a:t>Oxon &amp; BSW</a:t>
                      </a:r>
                    </a:p>
                    <a:p>
                      <a:r>
                        <a:rPr lang="en-GB" sz="900" b="0" dirty="0">
                          <a:latin typeface="Arial"/>
                          <a:cs typeface="Arial"/>
                        </a:rPr>
                        <a:t>Inpatients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Admissions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Older Adult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Cherwell Ward</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solidFill>
                            <a:schemeClr val="tx1"/>
                          </a:solidFill>
                          <a:latin typeface="Arial"/>
                          <a:cs typeface="Arial"/>
                        </a:rPr>
                        <a:t>3</a:t>
                      </a:r>
                    </a:p>
                  </a:txBody>
                  <a:tcPr marL="68580" marR="68580" marT="34290" marB="34290" anchor="ctr"/>
                </a:tc>
                <a:tc>
                  <a:txBody>
                    <a:bodyPr/>
                    <a:lstStyle/>
                    <a:p>
                      <a:pPr algn="ctr"/>
                      <a:endParaRPr lang="en-GB" sz="900" b="1" dirty="0">
                        <a:latin typeface="Arial"/>
                        <a:cs typeface="Arial"/>
                      </a:endParaRPr>
                    </a:p>
                  </a:txBody>
                  <a:tcPr marL="68580" marR="68580" marT="34290" marB="34290" anchor="ctr"/>
                </a:tc>
                <a:tc>
                  <a:txBody>
                    <a:bodyPr/>
                    <a:lstStyle/>
                    <a:p>
                      <a:pPr algn="ctr"/>
                      <a:r>
                        <a:rPr lang="en-GB" sz="900" b="1" dirty="0">
                          <a:latin typeface="Arial"/>
                          <a:cs typeface="Arial"/>
                        </a:rPr>
                        <a:t>5</a:t>
                      </a:r>
                    </a:p>
                  </a:txBody>
                  <a:tcPr marL="68580" marR="68580" marT="34290" marB="34290" anchor="ctr"/>
                </a:tc>
                <a:tc>
                  <a:txBody>
                    <a:bodyPr/>
                    <a:lstStyle/>
                    <a:p>
                      <a:pPr algn="ctr"/>
                      <a:r>
                        <a:rPr lang="en-GB" sz="900" b="1" dirty="0">
                          <a:latin typeface="Arial"/>
                          <a:cs typeface="Arial"/>
                        </a:rPr>
                        <a:t>-40%</a:t>
                      </a:r>
                    </a:p>
                  </a:txBody>
                  <a:tcPr marL="68580" marR="68580" marT="34290" marB="34290" anchor="ctr">
                    <a:solidFill>
                      <a:srgbClr val="7030A0">
                        <a:alpha val="55000"/>
                      </a:srgbClr>
                    </a:solidFill>
                  </a:tcPr>
                </a:tc>
                <a:tc>
                  <a:txBody>
                    <a:bodyPr/>
                    <a:lstStyle/>
                    <a:p>
                      <a:pPr marL="0" algn="l" defTabSz="914400" rtl="0" eaLnBrk="1" latinLnBrk="0" hangingPunct="1"/>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admission numbers for the last 8 months have been below average </a:t>
                      </a:r>
                    </a:p>
                    <a:p>
                      <a:pPr marL="0" algn="l" defTabSz="914400" rtl="0" eaLnBrk="1" latinLnBrk="0" hangingPunct="1"/>
                      <a:r>
                        <a:rPr lang="en-GB" sz="900" b="0" kern="1200" dirty="0">
                          <a:solidFill>
                            <a:srgbClr val="7030A0"/>
                          </a:solidFill>
                          <a:latin typeface="Arial"/>
                          <a:ea typeface="+mn-ea"/>
                          <a:cs typeface="Arial"/>
                        </a:rPr>
                        <a:t>Is it expected? </a:t>
                      </a:r>
                      <a:r>
                        <a:rPr lang="en-GB" sz="900" b="0" kern="1200" dirty="0">
                          <a:solidFill>
                            <a:schemeClr val="tx1"/>
                          </a:solidFill>
                          <a:latin typeface="Arial"/>
                          <a:ea typeface="+mn-ea"/>
                          <a:cs typeface="Arial"/>
                        </a:rPr>
                        <a:t>admissions have been based on the requests for beds. during February there were 2 other OA admission who were accommodated in other inpatient settings due to lack of capacity on Cherwell</a:t>
                      </a:r>
                    </a:p>
                    <a:p>
                      <a:pPr marL="0" algn="l" defTabSz="914400" rtl="0" eaLnBrk="1" latinLnBrk="0" hangingPunct="1"/>
                      <a:r>
                        <a:rPr lang="en-GB" sz="900" b="0" kern="1200" dirty="0">
                          <a:solidFill>
                            <a:srgbClr val="7030A0"/>
                          </a:solidFill>
                          <a:latin typeface="Arial"/>
                          <a:ea typeface="+mn-ea"/>
                          <a:cs typeface="Arial"/>
                        </a:rPr>
                        <a:t>It is a problem? </a:t>
                      </a:r>
                      <a:r>
                        <a:rPr lang="en-GB" sz="900" b="0" kern="1200" dirty="0">
                          <a:solidFill>
                            <a:schemeClr val="tx1"/>
                          </a:solidFill>
                          <a:latin typeface="Arial"/>
                          <a:ea typeface="+mn-ea"/>
                          <a:cs typeface="Arial"/>
                        </a:rPr>
                        <a:t>Potentially a challenge to appropriate care settings for admission due to challenge with care package and care home provision to expedite discharge. (</a:t>
                      </a:r>
                      <a:r>
                        <a:rPr lang="en-GB" sz="900" b="0" kern="1200" dirty="0" err="1">
                          <a:solidFill>
                            <a:schemeClr val="tx1"/>
                          </a:solidFill>
                          <a:latin typeface="Arial"/>
                          <a:ea typeface="+mn-ea"/>
                          <a:cs typeface="Arial"/>
                        </a:rPr>
                        <a:t>eg</a:t>
                      </a:r>
                      <a:r>
                        <a:rPr lang="en-GB" sz="900" b="0" kern="1200" dirty="0">
                          <a:solidFill>
                            <a:schemeClr val="tx1"/>
                          </a:solidFill>
                          <a:latin typeface="Arial"/>
                          <a:ea typeface="+mn-ea"/>
                          <a:cs typeface="Arial"/>
                        </a:rPr>
                        <a:t> one lady has been declined by 15 care homes)  High levels of observation on the ward through February and March has also meant even if there has been a bed it has not always been safe to admit. </a:t>
                      </a:r>
                    </a:p>
                    <a:p>
                      <a:pPr marL="0" algn="l" defTabSz="914400" rtl="0" eaLnBrk="1" latinLnBrk="0" hangingPunct="1"/>
                      <a:r>
                        <a:rPr lang="en-GB" sz="900" b="0" kern="1200" dirty="0">
                          <a:solidFill>
                            <a:srgbClr val="7030A0"/>
                          </a:solidFill>
                          <a:latin typeface="Arial"/>
                          <a:ea typeface="+mn-ea"/>
                          <a:cs typeface="Arial"/>
                        </a:rPr>
                        <a:t>Is any action required? </a:t>
                      </a:r>
                      <a:r>
                        <a:rPr lang="en-GB" sz="900" b="0" kern="1200" dirty="0">
                          <a:solidFill>
                            <a:schemeClr val="tx1"/>
                          </a:solidFill>
                          <a:latin typeface="Arial"/>
                          <a:ea typeface="+mn-ea"/>
                          <a:cs typeface="Arial"/>
                        </a:rPr>
                        <a:t>Challenging around discharges continue to be escalated at the weekly system silver call </a:t>
                      </a:r>
                    </a:p>
                    <a:p>
                      <a:pPr marL="0" algn="l" defTabSz="914400" rtl="0" eaLnBrk="1" latinLnBrk="0" hangingPunct="1"/>
                      <a:endParaRPr lang="en-GB" sz="900" b="0" kern="1200" dirty="0">
                        <a:solidFill>
                          <a:schemeClr val="tx1"/>
                        </a:solidFill>
                        <a:latin typeface="Arial"/>
                        <a:ea typeface="+mn-ea"/>
                        <a:cs typeface="Arial"/>
                      </a:endParaRPr>
                    </a:p>
                  </a:txBody>
                  <a:tcPr marL="68580" marR="68580" marT="34290" marB="34290"/>
                </a:tc>
                <a:extLst>
                  <a:ext uri="{0D108BD9-81ED-4DB2-BD59-A6C34878D82A}">
                    <a16:rowId xmlns:a16="http://schemas.microsoft.com/office/drawing/2014/main" val="2576837191"/>
                  </a:ext>
                </a:extLst>
              </a:tr>
            </a:tbl>
          </a:graphicData>
        </a:graphic>
      </p:graphicFrame>
      <p:pic>
        <p:nvPicPr>
          <p:cNvPr id="5" name="Picture 4">
            <a:extLst>
              <a:ext uri="{FF2B5EF4-FFF2-40B4-BE49-F238E27FC236}">
                <a16:creationId xmlns:a16="http://schemas.microsoft.com/office/drawing/2014/main" id="{D81F0032-61A3-4D9E-9ECB-355A953D3397}"/>
              </a:ext>
            </a:extLst>
          </p:cNvPr>
          <p:cNvPicPr>
            <a:picLocks noChangeAspect="1"/>
          </p:cNvPicPr>
          <p:nvPr/>
        </p:nvPicPr>
        <p:blipFill>
          <a:blip r:embed="rId3"/>
          <a:stretch>
            <a:fillRect/>
          </a:stretch>
        </p:blipFill>
        <p:spPr>
          <a:xfrm>
            <a:off x="2015129" y="1115568"/>
            <a:ext cx="1118215" cy="835152"/>
          </a:xfrm>
          <a:prstGeom prst="rect">
            <a:avLst/>
          </a:prstGeom>
          <a:ln>
            <a:solidFill>
              <a:schemeClr val="tx2"/>
            </a:solidFill>
          </a:ln>
        </p:spPr>
      </p:pic>
      <p:pic>
        <p:nvPicPr>
          <p:cNvPr id="12" name="Picture 2" descr="Image result for icon for no action needed">
            <a:extLst>
              <a:ext uri="{FF2B5EF4-FFF2-40B4-BE49-F238E27FC236}">
                <a16:creationId xmlns:a16="http://schemas.microsoft.com/office/drawing/2014/main" id="{E26416FB-3C1E-4F69-8C9E-D40135D2F6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6469" y="1357046"/>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C89638F-3CDC-421F-945E-EA84093C904A}"/>
              </a:ext>
            </a:extLst>
          </p:cNvPr>
          <p:cNvPicPr>
            <a:picLocks noChangeAspect="1"/>
          </p:cNvPicPr>
          <p:nvPr/>
        </p:nvPicPr>
        <p:blipFill>
          <a:blip r:embed="rId5"/>
          <a:stretch>
            <a:fillRect/>
          </a:stretch>
        </p:blipFill>
        <p:spPr>
          <a:xfrm>
            <a:off x="2015129" y="2218944"/>
            <a:ext cx="1118215" cy="833056"/>
          </a:xfrm>
          <a:prstGeom prst="rect">
            <a:avLst/>
          </a:prstGeom>
          <a:ln>
            <a:solidFill>
              <a:schemeClr val="tx2"/>
            </a:solidFill>
          </a:ln>
        </p:spPr>
      </p:pic>
      <p:pic>
        <p:nvPicPr>
          <p:cNvPr id="16" name="Picture 4" descr="Image result for Icon For Concern. Size: 95 x 96. Source: icon-library.com">
            <a:extLst>
              <a:ext uri="{FF2B5EF4-FFF2-40B4-BE49-F238E27FC236}">
                <a16:creationId xmlns:a16="http://schemas.microsoft.com/office/drawing/2014/main" id="{EF959E5A-C836-4C33-8692-3E2C1E3462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4902" y="2415157"/>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1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6097" y="15987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dirty="0">
                <a:solidFill>
                  <a:srgbClr val="E75094"/>
                </a:solidFill>
                <a:latin typeface="Arial"/>
                <a:ea typeface="Calibri" panose="020F0502020204030204" pitchFamily="34" charset="0"/>
                <a:cs typeface="Times New Roman"/>
              </a:rPr>
              <a:t> </a:t>
            </a:r>
            <a:r>
              <a:rPr lang="en-GB" sz="1600" dirty="0">
                <a:solidFill>
                  <a:schemeClr val="bg1"/>
                </a:solidFill>
                <a:latin typeface="Arial"/>
                <a:ea typeface="Calibri" panose="020F0502020204030204" pitchFamily="34" charset="0"/>
                <a:cs typeface="Arial"/>
              </a:rPr>
              <a:t>Patient Activity and Demand: </a:t>
            </a:r>
            <a:r>
              <a:rPr lang="en-GB" sz="1600" b="1" dirty="0">
                <a:solidFill>
                  <a:schemeClr val="bg1"/>
                </a:solidFill>
                <a:latin typeface="Arial"/>
                <a:ea typeface="Calibri" panose="020F0502020204030204" pitchFamily="34" charset="0"/>
                <a:cs typeface="Arial"/>
              </a:rPr>
              <a:t>Inpatient </a:t>
            </a:r>
            <a:r>
              <a:rPr lang="en-GB" sz="1600" dirty="0">
                <a:solidFill>
                  <a:schemeClr val="bg1"/>
                </a:solidFill>
                <a:latin typeface="Arial"/>
                <a:ea typeface="Calibri" panose="020F0502020204030204" pitchFamily="34" charset="0"/>
                <a:cs typeface="Arial"/>
              </a:rPr>
              <a:t>Noteworthy exceptions </a:t>
            </a:r>
            <a:endParaRPr lang="en-GB" sz="1600" b="1" dirty="0">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4270622894"/>
              </p:ext>
            </p:extLst>
          </p:nvPr>
        </p:nvGraphicFramePr>
        <p:xfrm>
          <a:off x="266098" y="568237"/>
          <a:ext cx="8620432" cy="3710940"/>
        </p:xfrm>
        <a:graphic>
          <a:graphicData uri="http://schemas.openxmlformats.org/drawingml/2006/table">
            <a:tbl>
              <a:tblPr firstRow="1" bandRow="1">
                <a:tableStyleId>{7DF18680-E054-41AD-8BC1-D1AEF772440D}</a:tableStyleId>
              </a:tblPr>
              <a:tblGrid>
                <a:gridCol w="781652">
                  <a:extLst>
                    <a:ext uri="{9D8B030D-6E8A-4147-A177-3AD203B41FA5}">
                      <a16:colId xmlns:a16="http://schemas.microsoft.com/office/drawing/2014/main" val="978586781"/>
                    </a:ext>
                  </a:extLst>
                </a:gridCol>
                <a:gridCol w="893045">
                  <a:extLst>
                    <a:ext uri="{9D8B030D-6E8A-4147-A177-3AD203B41FA5}">
                      <a16:colId xmlns:a16="http://schemas.microsoft.com/office/drawing/2014/main" val="1254374751"/>
                    </a:ext>
                  </a:extLst>
                </a:gridCol>
                <a:gridCol w="1186135">
                  <a:extLst>
                    <a:ext uri="{9D8B030D-6E8A-4147-A177-3AD203B41FA5}">
                      <a16:colId xmlns:a16="http://schemas.microsoft.com/office/drawing/2014/main" val="1797118576"/>
                    </a:ext>
                  </a:extLst>
                </a:gridCol>
                <a:gridCol w="533010">
                  <a:extLst>
                    <a:ext uri="{9D8B030D-6E8A-4147-A177-3AD203B41FA5}">
                      <a16:colId xmlns:a16="http://schemas.microsoft.com/office/drawing/2014/main" val="3413024127"/>
                    </a:ext>
                  </a:extLst>
                </a:gridCol>
                <a:gridCol w="583588">
                  <a:extLst>
                    <a:ext uri="{9D8B030D-6E8A-4147-A177-3AD203B41FA5}">
                      <a16:colId xmlns:a16="http://schemas.microsoft.com/office/drawing/2014/main" val="2276990854"/>
                    </a:ext>
                  </a:extLst>
                </a:gridCol>
                <a:gridCol w="559293">
                  <a:extLst>
                    <a:ext uri="{9D8B030D-6E8A-4147-A177-3AD203B41FA5}">
                      <a16:colId xmlns:a16="http://schemas.microsoft.com/office/drawing/2014/main" val="369448054"/>
                    </a:ext>
                  </a:extLst>
                </a:gridCol>
                <a:gridCol w="568171">
                  <a:extLst>
                    <a:ext uri="{9D8B030D-6E8A-4147-A177-3AD203B41FA5}">
                      <a16:colId xmlns:a16="http://schemas.microsoft.com/office/drawing/2014/main" val="3242774040"/>
                    </a:ext>
                  </a:extLst>
                </a:gridCol>
                <a:gridCol w="3515538">
                  <a:extLst>
                    <a:ext uri="{9D8B030D-6E8A-4147-A177-3AD203B41FA5}">
                      <a16:colId xmlns:a16="http://schemas.microsoft.com/office/drawing/2014/main" val="3962911297"/>
                    </a:ext>
                  </a:extLst>
                </a:gridCol>
              </a:tblGrid>
              <a:tr h="451550">
                <a:tc>
                  <a:txBody>
                    <a:bodyPr/>
                    <a:lstStyle/>
                    <a:p>
                      <a:r>
                        <a:rPr lang="en-GB" sz="800" b="0" i="0" u="none" dirty="0">
                          <a:latin typeface="Arial"/>
                          <a:cs typeface="Arial"/>
                        </a:rPr>
                        <a:t>Specialty / Directorate</a:t>
                      </a:r>
                    </a:p>
                  </a:txBody>
                  <a:tcPr marL="68580" marR="68580" marT="34290" marB="34290"/>
                </a:tc>
                <a:tc>
                  <a:txBody>
                    <a:bodyPr/>
                    <a:lstStyle/>
                    <a:p>
                      <a:r>
                        <a:rPr lang="en-GB" sz="800" b="0" i="0" u="none" dirty="0">
                          <a:latin typeface="Arial"/>
                          <a:cs typeface="Arial"/>
                        </a:rPr>
                        <a:t>Currency / Service Line</a:t>
                      </a:r>
                    </a:p>
                  </a:txBody>
                  <a:tcPr marL="68580" marR="68580" marT="34290" marB="34290"/>
                </a:tc>
                <a:tc>
                  <a:txBody>
                    <a:bodyPr/>
                    <a:lstStyle/>
                    <a:p>
                      <a:pPr algn="ctr"/>
                      <a:r>
                        <a:rPr lang="en-GB" sz="800" b="0" u="none" dirty="0">
                          <a:latin typeface="Arial"/>
                          <a:cs typeface="Arial"/>
                        </a:rPr>
                        <a:t>Trend over time</a:t>
                      </a:r>
                      <a:endParaRPr lang="en-GB" sz="800" b="0" i="0" u="none" dirty="0">
                        <a:latin typeface="Arial"/>
                        <a:cs typeface="Arial"/>
                      </a:endParaRPr>
                    </a:p>
                  </a:txBody>
                  <a:tcPr marL="68580" marR="68580" marT="34290" marB="34290"/>
                </a:tc>
                <a:tc>
                  <a:txBody>
                    <a:bodyPr/>
                    <a:lstStyle/>
                    <a:p>
                      <a:pPr algn="ctr"/>
                      <a:r>
                        <a:rPr lang="en-GB" sz="800" b="0" i="0" u="none" dirty="0">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dirty="0">
                          <a:latin typeface="Arial"/>
                          <a:cs typeface="Arial"/>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dirty="0">
                          <a:latin typeface="Arial"/>
                          <a:cs typeface="Arial"/>
                        </a:rPr>
                        <a:t>2019/20 average</a:t>
                      </a:r>
                    </a:p>
                  </a:txBody>
                  <a:tcPr marL="68580" marR="68580" marT="34290" marB="34290"/>
                </a:tc>
                <a:tc>
                  <a:txBody>
                    <a:bodyPr/>
                    <a:lstStyle/>
                    <a:p>
                      <a:pPr algn="ctr"/>
                      <a:r>
                        <a:rPr lang="en-GB" sz="800" b="0" u="none" dirty="0">
                          <a:latin typeface="Arial"/>
                          <a:cs typeface="Arial"/>
                        </a:rPr>
                        <a:t>+/-%*</a:t>
                      </a:r>
                      <a:endParaRPr lang="en-GB" sz="800" b="0" i="0" u="none" dirty="0">
                        <a:latin typeface="Arial"/>
                        <a:cs typeface="Arial"/>
                      </a:endParaRPr>
                    </a:p>
                  </a:txBody>
                  <a:tcPr marL="68580" marR="68580" marT="34290" marB="34290"/>
                </a:tc>
                <a:tc>
                  <a:txBody>
                    <a:bodyPr/>
                    <a:lstStyle/>
                    <a:p>
                      <a:pPr algn="ctr"/>
                      <a:r>
                        <a:rPr lang="en-GB" sz="800" b="0" i="0" u="none" dirty="0">
                          <a:latin typeface="Arial"/>
                          <a:cs typeface="Arial"/>
                        </a:rPr>
                        <a:t>Commentary</a:t>
                      </a:r>
                    </a:p>
                  </a:txBody>
                  <a:tcPr marL="68580" marR="68580" marT="34290" marB="34290"/>
                </a:tc>
                <a:extLst>
                  <a:ext uri="{0D108BD9-81ED-4DB2-BD59-A6C34878D82A}">
                    <a16:rowId xmlns:a16="http://schemas.microsoft.com/office/drawing/2014/main" val="711604409"/>
                  </a:ext>
                </a:extLst>
              </a:tr>
              <a:tr h="943751">
                <a:tc>
                  <a:txBody>
                    <a:bodyPr/>
                    <a:lstStyle/>
                    <a:p>
                      <a:r>
                        <a:rPr lang="en-GB" sz="900" b="0" dirty="0">
                          <a:latin typeface="Arial"/>
                          <a:cs typeface="Arial"/>
                        </a:rPr>
                        <a:t>Specialised Services: Forensic Community</a:t>
                      </a:r>
                    </a:p>
                  </a:txBody>
                  <a:tcPr marL="68580" marR="68580" marT="34290" marB="34290"/>
                </a:tc>
                <a:tc>
                  <a:txBody>
                    <a:bodyPr/>
                    <a:lstStyle/>
                    <a:p>
                      <a:r>
                        <a:rPr lang="en-GB" sz="900" b="0" dirty="0">
                          <a:latin typeface="Arial"/>
                          <a:cs typeface="Arial"/>
                        </a:rPr>
                        <a:t>Appointments: Overall</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i="0" dirty="0">
                          <a:solidFill>
                            <a:schemeClr val="tx1"/>
                          </a:solidFill>
                          <a:latin typeface="Arial" panose="020B0604020202020204" pitchFamily="34" charset="0"/>
                          <a:cs typeface="Arial" panose="020B0604020202020204" pitchFamily="34" charset="0"/>
                        </a:rPr>
                        <a:t>349</a:t>
                      </a:r>
                    </a:p>
                  </a:txBody>
                  <a:tcPr marL="68580" marR="68580" marT="34290" marB="34290" anchor="ctr"/>
                </a:tc>
                <a:tc>
                  <a:txBody>
                    <a:bodyPr/>
                    <a:lstStyle/>
                    <a:p>
                      <a:pPr algn="ct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i="0" dirty="0">
                          <a:solidFill>
                            <a:schemeClr val="tx1"/>
                          </a:solidFill>
                          <a:latin typeface="Arial"/>
                          <a:cs typeface="Arial"/>
                        </a:rPr>
                        <a:t>175</a:t>
                      </a:r>
                    </a:p>
                  </a:txBody>
                  <a:tcPr marL="68580" marR="68580" marT="34290" marB="34290" anchor="ctr"/>
                </a:tc>
                <a:tc>
                  <a:txBody>
                    <a:bodyPr/>
                    <a:lstStyle/>
                    <a:p>
                      <a:pPr algn="ctr"/>
                      <a:r>
                        <a:rPr lang="en-GB" sz="900" b="1" i="0" dirty="0">
                          <a:solidFill>
                            <a:schemeClr val="tx1"/>
                          </a:solidFill>
                          <a:latin typeface="Arial" panose="020B0604020202020204" pitchFamily="34" charset="0"/>
                          <a:cs typeface="Arial" panose="020B0604020202020204" pitchFamily="34" charset="0"/>
                        </a:rPr>
                        <a:t>+99%</a:t>
                      </a:r>
                    </a:p>
                  </a:txBody>
                  <a:tcPr marL="68580" marR="68580" marT="34290" marB="34290" anchor="ctr">
                    <a:solidFill>
                      <a:schemeClr val="accent5">
                        <a:lumMod val="75000"/>
                        <a:alpha val="55000"/>
                      </a:schemeClr>
                    </a:solidFill>
                  </a:tcPr>
                </a:tc>
                <a:tc>
                  <a:txBody>
                    <a:bodyPr/>
                    <a:lstStyle/>
                    <a:p>
                      <a:pPr lvl="0" algn="l">
                        <a:buNone/>
                      </a:pPr>
                      <a:r>
                        <a:rPr lang="en-GB" sz="900" b="0" kern="1200" dirty="0">
                          <a:solidFill>
                            <a:srgbClr val="7030A0"/>
                          </a:solidFill>
                          <a:latin typeface="Arial"/>
                          <a:ea typeface="+mn-ea"/>
                          <a:cs typeface="Arial"/>
                        </a:rPr>
                        <a:t>Is performance within usual levels? </a:t>
                      </a:r>
                      <a:r>
                        <a:rPr lang="en-GB" sz="900" b="0" kern="1200" dirty="0">
                          <a:solidFill>
                            <a:schemeClr val="tx1"/>
                          </a:solidFill>
                          <a:latin typeface="Arial"/>
                          <a:ea typeface="+mn-ea"/>
                          <a:cs typeface="Arial"/>
                        </a:rPr>
                        <a:t>No appointment numbers for the last 10 months have been above average based on last 2.5 years. This is driven mainly by the TV Pathfinder Team (since Sept 2020)</a:t>
                      </a:r>
                      <a:r>
                        <a:rPr lang="en-GB" sz="900" b="0" kern="1200" dirty="0">
                          <a:solidFill>
                            <a:srgbClr val="7030A0"/>
                          </a:solidFill>
                          <a:latin typeface="Arial"/>
                          <a:ea typeface="+mn-ea"/>
                          <a:cs typeface="Arial"/>
                        </a:rPr>
                        <a:t> </a:t>
                      </a:r>
                    </a:p>
                    <a:p>
                      <a:pPr lvl="0" algn="l">
                        <a:buNone/>
                      </a:pPr>
                      <a:r>
                        <a:rPr lang="en-GB" sz="900" b="0" kern="1200" dirty="0">
                          <a:solidFill>
                            <a:srgbClr val="7030A0"/>
                          </a:solidFill>
                          <a:latin typeface="Arial"/>
                          <a:ea typeface="+mn-ea"/>
                          <a:cs typeface="Arial"/>
                        </a:rPr>
                        <a:t>Is it expected? </a:t>
                      </a:r>
                      <a:r>
                        <a:rPr lang="en-GB" sz="900" b="0" kern="1200" dirty="0">
                          <a:solidFill>
                            <a:schemeClr val="tx1"/>
                          </a:solidFill>
                          <a:latin typeface="Arial"/>
                          <a:ea typeface="+mn-ea"/>
                          <a:cs typeface="Arial"/>
                        </a:rPr>
                        <a:t>Yes, the service had not previously captured their activity on Carenotes, this changed from Sept 2020 hence the increase in activity reported</a:t>
                      </a:r>
                      <a:r>
                        <a:rPr lang="en-GB" sz="900" b="0" kern="1200" dirty="0">
                          <a:solidFill>
                            <a:srgbClr val="7030A0"/>
                          </a:solidFill>
                          <a:latin typeface="Arial"/>
                          <a:ea typeface="+mn-ea"/>
                          <a:cs typeface="Arial"/>
                        </a:rPr>
                        <a:t>. </a:t>
                      </a:r>
                    </a:p>
                    <a:p>
                      <a:pPr lvl="0" algn="l">
                        <a:buNone/>
                      </a:pPr>
                      <a:r>
                        <a:rPr lang="en-GB" sz="900" b="0" kern="1200" dirty="0">
                          <a:solidFill>
                            <a:srgbClr val="7030A0"/>
                          </a:solidFill>
                          <a:latin typeface="Arial"/>
                          <a:ea typeface="+mn-ea"/>
                          <a:cs typeface="Arial"/>
                        </a:rPr>
                        <a:t>It is a problem? </a:t>
                      </a:r>
                      <a:r>
                        <a:rPr lang="en-GB" sz="900" b="0" kern="1200" dirty="0">
                          <a:solidFill>
                            <a:schemeClr val="tx1"/>
                          </a:solidFill>
                          <a:latin typeface="Arial"/>
                          <a:ea typeface="+mn-ea"/>
                          <a:cs typeface="Arial"/>
                        </a:rPr>
                        <a:t>No</a:t>
                      </a:r>
                      <a:r>
                        <a:rPr lang="en-GB" sz="900" b="0" kern="1200" dirty="0">
                          <a:solidFill>
                            <a:srgbClr val="7030A0"/>
                          </a:solidFill>
                          <a:latin typeface="Arial"/>
                          <a:ea typeface="+mn-ea"/>
                          <a:cs typeface="Arial"/>
                        </a:rPr>
                        <a:t> </a:t>
                      </a:r>
                    </a:p>
                    <a:p>
                      <a:pPr lvl="0" algn="l">
                        <a:buNone/>
                      </a:pPr>
                      <a:r>
                        <a:rPr lang="en-GB" sz="900" b="0" kern="1200" dirty="0">
                          <a:solidFill>
                            <a:srgbClr val="7030A0"/>
                          </a:solidFill>
                          <a:latin typeface="Arial"/>
                          <a:ea typeface="+mn-ea"/>
                          <a:cs typeface="Arial"/>
                        </a:rPr>
                        <a:t>Is any action required? </a:t>
                      </a:r>
                      <a:r>
                        <a:rPr lang="en-GB" sz="900" b="0" kern="1200" dirty="0">
                          <a:solidFill>
                            <a:schemeClr val="tx1"/>
                          </a:solidFill>
                          <a:latin typeface="Arial"/>
                          <a:ea typeface="+mn-ea"/>
                          <a:cs typeface="Arial"/>
                        </a:rPr>
                        <a:t>No</a:t>
                      </a:r>
                    </a:p>
                  </a:txBody>
                  <a:tcPr marL="68580" marR="68580" marT="34290" marB="34290"/>
                </a:tc>
                <a:extLst>
                  <a:ext uri="{0D108BD9-81ED-4DB2-BD59-A6C34878D82A}">
                    <a16:rowId xmlns:a16="http://schemas.microsoft.com/office/drawing/2014/main" val="2576837191"/>
                  </a:ext>
                </a:extLst>
              </a:tr>
              <a:tr h="985596">
                <a:tc>
                  <a:txBody>
                    <a:bodyPr/>
                    <a:lstStyle/>
                    <a:p>
                      <a:r>
                        <a:rPr lang="en-GB" sz="900" b="0" dirty="0">
                          <a:latin typeface="Arial"/>
                          <a:cs typeface="Arial"/>
                        </a:rPr>
                        <a:t>Specialised Services: Forensic Community </a:t>
                      </a:r>
                    </a:p>
                  </a:txBody>
                  <a:tcPr marL="68580" marR="68580" marT="34290" marB="34290"/>
                </a:tc>
                <a:tc>
                  <a:txBody>
                    <a:bodyPr/>
                    <a:lstStyle/>
                    <a:p>
                      <a:r>
                        <a:rPr lang="en-GB" sz="900" b="0" dirty="0">
                          <a:latin typeface="Arial"/>
                          <a:cs typeface="Arial"/>
                        </a:rPr>
                        <a:t>Appointments:</a:t>
                      </a:r>
                    </a:p>
                    <a:p>
                      <a:r>
                        <a:rPr lang="en-GB" sz="900" b="0" dirty="0">
                          <a:latin typeface="Arial"/>
                          <a:cs typeface="Arial"/>
                        </a:rPr>
                        <a:t>FIND Team</a:t>
                      </a:r>
                    </a:p>
                  </a:txBody>
                  <a:tcPr marL="68580" marR="68580" marT="34290" marB="34290"/>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i="0" dirty="0">
                          <a:solidFill>
                            <a:schemeClr val="tx1"/>
                          </a:solidFill>
                          <a:latin typeface="Arial" panose="020B0604020202020204" pitchFamily="34" charset="0"/>
                          <a:cs typeface="Arial" panose="020B0604020202020204" pitchFamily="34" charset="0"/>
                        </a:rPr>
                        <a:t>24</a:t>
                      </a:r>
                    </a:p>
                  </a:txBody>
                  <a:tcPr marL="68580" marR="68580" marT="34290" marB="34290" anchor="ctr"/>
                </a:tc>
                <a:tc>
                  <a:txBody>
                    <a:bodyPr/>
                    <a:lstStyle/>
                    <a:p>
                      <a:pPr algn="ct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i="0" dirty="0">
                          <a:solidFill>
                            <a:schemeClr val="tx1"/>
                          </a:solidFill>
                          <a:latin typeface="Arial" panose="020B0604020202020204" pitchFamily="34" charset="0"/>
                          <a:cs typeface="Arial" panose="020B0604020202020204" pitchFamily="34" charset="0"/>
                        </a:rPr>
                        <a:t>16</a:t>
                      </a:r>
                    </a:p>
                  </a:txBody>
                  <a:tcPr marL="68580" marR="68580" marT="34290" marB="34290" anchor="ctr"/>
                </a:tc>
                <a:tc>
                  <a:txBody>
                    <a:bodyPr/>
                    <a:lstStyle/>
                    <a:p>
                      <a:pPr algn="ctr"/>
                      <a:r>
                        <a:rPr lang="en-GB" sz="900" b="1" i="0" dirty="0">
                          <a:solidFill>
                            <a:schemeClr val="tx1"/>
                          </a:solidFill>
                          <a:latin typeface="Arial" panose="020B0604020202020204" pitchFamily="34" charset="0"/>
                          <a:cs typeface="Arial" panose="020B0604020202020204" pitchFamily="34" charset="0"/>
                        </a:rPr>
                        <a:t>+50%</a:t>
                      </a:r>
                    </a:p>
                  </a:txBody>
                  <a:tcPr marL="68580" marR="68580" marT="34290" marB="34290" anchor="ctr">
                    <a:solidFill>
                      <a:schemeClr val="accent5">
                        <a:lumMod val="75000"/>
                        <a:alpha val="55000"/>
                      </a:schemeClr>
                    </a:solidFill>
                  </a:tcPr>
                </a:tc>
                <a:tc>
                  <a:txBody>
                    <a:bodyPr/>
                    <a:lstStyle/>
                    <a:p>
                      <a:pPr rtl="0" fontAlgn="base"/>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 </a:t>
                      </a:r>
                      <a:r>
                        <a:rPr lang="en-GB" sz="900" b="0" kern="1200" dirty="0">
                          <a:solidFill>
                            <a:schemeClr val="tx1"/>
                          </a:solidFill>
                          <a:latin typeface="Arial" panose="020B0604020202020204" pitchFamily="34" charset="0"/>
                          <a:ea typeface="+mn-ea"/>
                          <a:cs typeface="Arial" panose="020B0604020202020204" pitchFamily="34" charset="0"/>
                        </a:rPr>
                        <a:t>No appointment numbers for the</a:t>
                      </a:r>
                      <a:r>
                        <a:rPr lang="en-GB" sz="900" b="0" i="0" kern="1200" dirty="0">
                          <a:solidFill>
                            <a:schemeClr val="dk1"/>
                          </a:solidFill>
                          <a:effectLst/>
                          <a:latin typeface="Arial" panose="020B0604020202020204" pitchFamily="34" charset="0"/>
                          <a:ea typeface="+mn-ea"/>
                          <a:cs typeface="Arial" panose="020B0604020202020204" pitchFamily="34" charset="0"/>
                        </a:rPr>
                        <a:t> last 12 months have been below average based on last 2 years. FINDS was established in April 2019 and the first year we tended to attend face to face meetings across Thames valley and  Wessex so often were attending 1 meeting a day daily, it also took some months to be established.  FINDS now attend meetings virtually and have more referrals for consultations.  We have also been putting in contacts to follow up referrals, which we were not always recording in our first year.  </a:t>
                      </a:r>
                      <a:r>
                        <a:rPr lang="en-US" sz="900" b="0" i="0" kern="1200" dirty="0">
                          <a:solidFill>
                            <a:schemeClr val="dk1"/>
                          </a:solidFill>
                          <a:effectLst/>
                          <a:latin typeface="Arial" panose="020B0604020202020204" pitchFamily="34" charset="0"/>
                          <a:ea typeface="+mn-ea"/>
                          <a:cs typeface="Arial" panose="020B0604020202020204" pitchFamily="34" charset="0"/>
                        </a:rPr>
                        <a:t>​</a:t>
                      </a:r>
                    </a:p>
                    <a:p>
                      <a:pPr rtl="0" fontAlgn="base"/>
                      <a:r>
                        <a:rPr lang="en-GB" sz="900" b="0" i="0" kern="1200" dirty="0">
                          <a:solidFill>
                            <a:srgbClr val="7030A0"/>
                          </a:solidFill>
                          <a:effectLst/>
                          <a:latin typeface="Arial" panose="020B0604020202020204" pitchFamily="34" charset="0"/>
                          <a:ea typeface="+mn-ea"/>
                          <a:cs typeface="Arial" panose="020B0604020202020204" pitchFamily="34" charset="0"/>
                        </a:rPr>
                        <a:t>I</a:t>
                      </a:r>
                      <a:r>
                        <a:rPr lang="en-GB" sz="900" b="0" kern="1200" dirty="0">
                          <a:solidFill>
                            <a:srgbClr val="7030A0"/>
                          </a:solidFill>
                          <a:latin typeface="Arial" panose="020B0604020202020204" pitchFamily="34" charset="0"/>
                          <a:ea typeface="+mn-ea"/>
                          <a:cs typeface="Arial" panose="020B0604020202020204" pitchFamily="34" charset="0"/>
                        </a:rPr>
                        <a:t>s it expected?  </a:t>
                      </a:r>
                      <a:r>
                        <a:rPr lang="en-GB" sz="900" b="0" i="0" kern="1200" dirty="0">
                          <a:solidFill>
                            <a:schemeClr val="dk1"/>
                          </a:solidFill>
                          <a:effectLst/>
                          <a:latin typeface="Arial" panose="020B0604020202020204" pitchFamily="34" charset="0"/>
                          <a:ea typeface="+mn-ea"/>
                          <a:cs typeface="Arial" panose="020B0604020202020204" pitchFamily="34" charset="0"/>
                        </a:rPr>
                        <a:t>Yes​</a:t>
                      </a:r>
                    </a:p>
                    <a:p>
                      <a:pPr rtl="0" fontAlgn="base"/>
                      <a:r>
                        <a:rPr lang="en-GB" sz="900" b="0" i="0" kern="1200" dirty="0">
                          <a:solidFill>
                            <a:srgbClr val="7030A0"/>
                          </a:solidFill>
                          <a:effectLst/>
                          <a:latin typeface="Arial" panose="020B0604020202020204" pitchFamily="34" charset="0"/>
                          <a:ea typeface="+mn-ea"/>
                          <a:cs typeface="Arial" panose="020B0604020202020204" pitchFamily="34" charset="0"/>
                        </a:rPr>
                        <a:t>It is a problem?</a:t>
                      </a:r>
                      <a:r>
                        <a:rPr lang="en-GB" sz="900" b="0" i="0" kern="1200" dirty="0">
                          <a:solidFill>
                            <a:schemeClr val="dk1"/>
                          </a:solidFill>
                          <a:effectLst/>
                          <a:latin typeface="Arial" panose="020B0604020202020204" pitchFamily="34" charset="0"/>
                          <a:ea typeface="+mn-ea"/>
                          <a:cs typeface="Arial" panose="020B0604020202020204" pitchFamily="34" charset="0"/>
                        </a:rPr>
                        <a:t>   No</a:t>
                      </a:r>
                      <a:r>
                        <a:rPr lang="en-US" sz="900" b="0" i="0" kern="1200" dirty="0">
                          <a:solidFill>
                            <a:schemeClr val="dk1"/>
                          </a:solidFill>
                          <a:effectLst/>
                          <a:latin typeface="Arial" panose="020B0604020202020204" pitchFamily="34" charset="0"/>
                          <a:ea typeface="+mn-ea"/>
                          <a:cs typeface="Arial" panose="020B0604020202020204" pitchFamily="34" charset="0"/>
                        </a:rPr>
                        <a:t>​</a:t>
                      </a:r>
                    </a:p>
                    <a:p>
                      <a:pPr rtl="0" fontAlgn="base"/>
                      <a:r>
                        <a:rPr lang="en-GB" sz="900" b="0" i="0" kern="1200" dirty="0">
                          <a:solidFill>
                            <a:srgbClr val="7030A0"/>
                          </a:solidFill>
                          <a:effectLst/>
                          <a:latin typeface="Arial" panose="020B0604020202020204" pitchFamily="34" charset="0"/>
                          <a:ea typeface="+mn-ea"/>
                          <a:cs typeface="Arial" panose="020B0604020202020204" pitchFamily="34" charset="0"/>
                        </a:rPr>
                        <a:t>Is any action required?</a:t>
                      </a:r>
                      <a:r>
                        <a:rPr lang="en-GB" sz="900" b="0" i="0" kern="1200" dirty="0">
                          <a:solidFill>
                            <a:schemeClr val="dk1"/>
                          </a:solidFill>
                          <a:effectLst/>
                          <a:latin typeface="Arial" panose="020B0604020202020204" pitchFamily="34" charset="0"/>
                          <a:ea typeface="+mn-ea"/>
                          <a:cs typeface="Arial" panose="020B0604020202020204" pitchFamily="34" charset="0"/>
                        </a:rPr>
                        <a:t>  No</a:t>
                      </a:r>
                      <a:endParaRPr lang="en-US" sz="900" b="0" i="0" kern="1200" dirty="0">
                        <a:solidFill>
                          <a:schemeClr val="dk1"/>
                        </a:solidFill>
                        <a:effectLst/>
                        <a:latin typeface="Arial" panose="020B0604020202020204" pitchFamily="34" charset="0"/>
                        <a:ea typeface="+mn-ea"/>
                        <a:cs typeface="Arial" panose="020B0604020202020204" pitchFamily="34" charset="0"/>
                      </a:endParaRPr>
                    </a:p>
                    <a:p>
                      <a:pPr lvl="0" algn="l">
                        <a:buNone/>
                      </a:pPr>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3499381674"/>
                  </a:ext>
                </a:extLst>
              </a:tr>
            </a:tbl>
          </a:graphicData>
        </a:graphic>
      </p:graphicFrame>
      <p:pic>
        <p:nvPicPr>
          <p:cNvPr id="12" name="Picture 2" descr="Image result for icon for no action needed">
            <a:extLst>
              <a:ext uri="{FF2B5EF4-FFF2-40B4-BE49-F238E27FC236}">
                <a16:creationId xmlns:a16="http://schemas.microsoft.com/office/drawing/2014/main" id="{E80D9C87-7DDB-4D9C-B1B8-9858513379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8960" y="1384711"/>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A953B4D-EFB9-4208-B0E4-9E6901ACD769}"/>
              </a:ext>
            </a:extLst>
          </p:cNvPr>
          <p:cNvPicPr>
            <a:picLocks noChangeAspect="1"/>
          </p:cNvPicPr>
          <p:nvPr/>
        </p:nvPicPr>
        <p:blipFill>
          <a:blip r:embed="rId4"/>
          <a:stretch>
            <a:fillRect/>
          </a:stretch>
        </p:blipFill>
        <p:spPr>
          <a:xfrm>
            <a:off x="1994063" y="2564435"/>
            <a:ext cx="1085850" cy="704850"/>
          </a:xfrm>
          <a:prstGeom prst="rect">
            <a:avLst/>
          </a:prstGeom>
          <a:ln>
            <a:solidFill>
              <a:schemeClr val="tx2"/>
            </a:solidFill>
          </a:ln>
        </p:spPr>
      </p:pic>
      <p:pic>
        <p:nvPicPr>
          <p:cNvPr id="14" name="Picture 4" descr="Image result for Icon For Concern. Size: 95 x 96. Source: icon-library.com">
            <a:extLst>
              <a:ext uri="{FF2B5EF4-FFF2-40B4-BE49-F238E27FC236}">
                <a16:creationId xmlns:a16="http://schemas.microsoft.com/office/drawing/2014/main" id="{7103AB5D-7A66-41E3-A68C-3799B033C7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1610" y="2641815"/>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AE90E4B-E340-4ACC-9003-440201CC970E}"/>
              </a:ext>
            </a:extLst>
          </p:cNvPr>
          <p:cNvPicPr>
            <a:picLocks noChangeAspect="1"/>
          </p:cNvPicPr>
          <p:nvPr/>
        </p:nvPicPr>
        <p:blipFill>
          <a:blip r:embed="rId6"/>
          <a:stretch>
            <a:fillRect/>
          </a:stretch>
        </p:blipFill>
        <p:spPr>
          <a:xfrm>
            <a:off x="1981202" y="1245360"/>
            <a:ext cx="1085850" cy="704850"/>
          </a:xfrm>
          <a:prstGeom prst="rect">
            <a:avLst/>
          </a:prstGeom>
          <a:ln>
            <a:solidFill>
              <a:schemeClr val="tx2"/>
            </a:solidFill>
          </a:ln>
        </p:spPr>
      </p:pic>
    </p:spTree>
    <p:extLst>
      <p:ext uri="{BB962C8B-B14F-4D97-AF65-F5344CB8AC3E}">
        <p14:creationId xmlns:p14="http://schemas.microsoft.com/office/powerpoint/2010/main" val="4122659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6097" y="15987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dirty="0">
                <a:solidFill>
                  <a:srgbClr val="E75094"/>
                </a:solidFill>
                <a:latin typeface="Arial"/>
                <a:ea typeface="Calibri" panose="020F0502020204030204" pitchFamily="34" charset="0"/>
                <a:cs typeface="Times New Roman"/>
              </a:rPr>
              <a:t> </a:t>
            </a:r>
            <a:r>
              <a:rPr lang="en-GB" sz="1600" dirty="0">
                <a:solidFill>
                  <a:schemeClr val="bg1"/>
                </a:solidFill>
                <a:latin typeface="Arial"/>
                <a:ea typeface="Calibri" panose="020F0502020204030204" pitchFamily="34" charset="0"/>
                <a:cs typeface="Arial"/>
              </a:rPr>
              <a:t>Patient Activity and Demand: </a:t>
            </a:r>
            <a:r>
              <a:rPr lang="en-GB" sz="1600" b="1" dirty="0">
                <a:solidFill>
                  <a:schemeClr val="bg1"/>
                </a:solidFill>
                <a:latin typeface="Arial"/>
                <a:ea typeface="Calibri" panose="020F0502020204030204" pitchFamily="34" charset="0"/>
                <a:cs typeface="Arial"/>
              </a:rPr>
              <a:t>Inpatient </a:t>
            </a:r>
            <a:r>
              <a:rPr lang="en-GB" sz="1600" dirty="0">
                <a:solidFill>
                  <a:schemeClr val="bg1"/>
                </a:solidFill>
                <a:latin typeface="Arial"/>
                <a:ea typeface="Calibri" panose="020F0502020204030204" pitchFamily="34" charset="0"/>
                <a:cs typeface="Arial"/>
              </a:rPr>
              <a:t>Noteworthy exceptions </a:t>
            </a:r>
            <a:endParaRPr lang="en-GB" sz="1600" b="1" dirty="0">
              <a:solidFill>
                <a:schemeClr val="bg1"/>
              </a:solidFill>
              <a:latin typeface="Arial"/>
              <a:ea typeface="Calibri" panose="020F0502020204030204" pitchFamily="34" charset="0"/>
              <a:cs typeface="Arial"/>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898464870"/>
              </p:ext>
            </p:extLst>
          </p:nvPr>
        </p:nvGraphicFramePr>
        <p:xfrm>
          <a:off x="266098" y="568237"/>
          <a:ext cx="8620432" cy="2682951"/>
        </p:xfrm>
        <a:graphic>
          <a:graphicData uri="http://schemas.openxmlformats.org/drawingml/2006/table">
            <a:tbl>
              <a:tblPr firstRow="1" bandRow="1">
                <a:tableStyleId>{7DF18680-E054-41AD-8BC1-D1AEF772440D}</a:tableStyleId>
              </a:tblPr>
              <a:tblGrid>
                <a:gridCol w="781652">
                  <a:extLst>
                    <a:ext uri="{9D8B030D-6E8A-4147-A177-3AD203B41FA5}">
                      <a16:colId xmlns:a16="http://schemas.microsoft.com/office/drawing/2014/main" val="978586781"/>
                    </a:ext>
                  </a:extLst>
                </a:gridCol>
                <a:gridCol w="893045">
                  <a:extLst>
                    <a:ext uri="{9D8B030D-6E8A-4147-A177-3AD203B41FA5}">
                      <a16:colId xmlns:a16="http://schemas.microsoft.com/office/drawing/2014/main" val="1254374751"/>
                    </a:ext>
                  </a:extLst>
                </a:gridCol>
                <a:gridCol w="1186135">
                  <a:extLst>
                    <a:ext uri="{9D8B030D-6E8A-4147-A177-3AD203B41FA5}">
                      <a16:colId xmlns:a16="http://schemas.microsoft.com/office/drawing/2014/main" val="1797118576"/>
                    </a:ext>
                  </a:extLst>
                </a:gridCol>
                <a:gridCol w="533010">
                  <a:extLst>
                    <a:ext uri="{9D8B030D-6E8A-4147-A177-3AD203B41FA5}">
                      <a16:colId xmlns:a16="http://schemas.microsoft.com/office/drawing/2014/main" val="3413024127"/>
                    </a:ext>
                  </a:extLst>
                </a:gridCol>
                <a:gridCol w="583588">
                  <a:extLst>
                    <a:ext uri="{9D8B030D-6E8A-4147-A177-3AD203B41FA5}">
                      <a16:colId xmlns:a16="http://schemas.microsoft.com/office/drawing/2014/main" val="2276990854"/>
                    </a:ext>
                  </a:extLst>
                </a:gridCol>
                <a:gridCol w="559293">
                  <a:extLst>
                    <a:ext uri="{9D8B030D-6E8A-4147-A177-3AD203B41FA5}">
                      <a16:colId xmlns:a16="http://schemas.microsoft.com/office/drawing/2014/main" val="369448054"/>
                    </a:ext>
                  </a:extLst>
                </a:gridCol>
                <a:gridCol w="568171">
                  <a:extLst>
                    <a:ext uri="{9D8B030D-6E8A-4147-A177-3AD203B41FA5}">
                      <a16:colId xmlns:a16="http://schemas.microsoft.com/office/drawing/2014/main" val="3242774040"/>
                    </a:ext>
                  </a:extLst>
                </a:gridCol>
                <a:gridCol w="3515538">
                  <a:extLst>
                    <a:ext uri="{9D8B030D-6E8A-4147-A177-3AD203B41FA5}">
                      <a16:colId xmlns:a16="http://schemas.microsoft.com/office/drawing/2014/main" val="3962911297"/>
                    </a:ext>
                  </a:extLst>
                </a:gridCol>
              </a:tblGrid>
              <a:tr h="451550">
                <a:tc>
                  <a:txBody>
                    <a:bodyPr/>
                    <a:lstStyle/>
                    <a:p>
                      <a:r>
                        <a:rPr lang="en-GB" sz="800" b="0" i="0" u="none" dirty="0">
                          <a:latin typeface="Arial"/>
                          <a:cs typeface="Arial"/>
                        </a:rPr>
                        <a:t>Specialty / Directorate</a:t>
                      </a:r>
                    </a:p>
                  </a:txBody>
                  <a:tcPr marL="68580" marR="68580" marT="34290" marB="34290"/>
                </a:tc>
                <a:tc>
                  <a:txBody>
                    <a:bodyPr/>
                    <a:lstStyle/>
                    <a:p>
                      <a:r>
                        <a:rPr lang="en-GB" sz="800" b="0" i="0" u="none" dirty="0">
                          <a:latin typeface="Arial"/>
                          <a:cs typeface="Arial"/>
                        </a:rPr>
                        <a:t>Currency / Service Line</a:t>
                      </a:r>
                    </a:p>
                  </a:txBody>
                  <a:tcPr marL="68580" marR="68580" marT="34290" marB="34290"/>
                </a:tc>
                <a:tc>
                  <a:txBody>
                    <a:bodyPr/>
                    <a:lstStyle/>
                    <a:p>
                      <a:pPr algn="ctr"/>
                      <a:r>
                        <a:rPr lang="en-GB" sz="800" b="0" u="none" dirty="0">
                          <a:latin typeface="Arial"/>
                          <a:cs typeface="Arial"/>
                        </a:rPr>
                        <a:t>Trend over time</a:t>
                      </a:r>
                      <a:endParaRPr lang="en-GB" sz="800" b="0" i="0" u="none" dirty="0">
                        <a:latin typeface="Arial"/>
                        <a:cs typeface="Arial"/>
                      </a:endParaRPr>
                    </a:p>
                  </a:txBody>
                  <a:tcPr marL="68580" marR="68580" marT="34290" marB="34290"/>
                </a:tc>
                <a:tc>
                  <a:txBody>
                    <a:bodyPr/>
                    <a:lstStyle/>
                    <a:p>
                      <a:pPr algn="ctr"/>
                      <a:r>
                        <a:rPr lang="en-GB" sz="800" b="0" i="0" u="none" dirty="0">
                          <a:latin typeface="Arial"/>
                          <a:cs typeface="Arial"/>
                        </a:rPr>
                        <a:t>Activity in month</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dirty="0">
                          <a:latin typeface="Arial"/>
                          <a:cs typeface="Arial"/>
                        </a:rPr>
                        <a:t>SPC Analysis Variation</a:t>
                      </a:r>
                    </a:p>
                    <a:p>
                      <a:pPr algn="ctr"/>
                      <a:endParaRPr lang="en-GB" sz="800" b="0" i="0" u="none">
                        <a:latin typeface="Arial"/>
                        <a:cs typeface="Arial"/>
                      </a:endParaRPr>
                    </a:p>
                  </a:txBody>
                  <a:tcPr marL="68580" marR="68580" marT="34290" marB="34290"/>
                </a:tc>
                <a:tc>
                  <a:txBody>
                    <a:bodyPr/>
                    <a:lstStyle/>
                    <a:p>
                      <a:pPr algn="ctr"/>
                      <a:r>
                        <a:rPr lang="en-GB" sz="800" b="0" i="0" u="none" dirty="0">
                          <a:latin typeface="Arial"/>
                          <a:cs typeface="Arial"/>
                        </a:rPr>
                        <a:t>2019/20 average</a:t>
                      </a:r>
                    </a:p>
                  </a:txBody>
                  <a:tcPr marL="68580" marR="68580" marT="34290" marB="34290"/>
                </a:tc>
                <a:tc>
                  <a:txBody>
                    <a:bodyPr/>
                    <a:lstStyle/>
                    <a:p>
                      <a:pPr algn="ctr"/>
                      <a:r>
                        <a:rPr lang="en-GB" sz="800" b="0" u="none" dirty="0">
                          <a:latin typeface="Arial"/>
                          <a:cs typeface="Arial"/>
                        </a:rPr>
                        <a:t>+/-%*</a:t>
                      </a:r>
                      <a:endParaRPr lang="en-GB" sz="800" b="0" i="0" u="none" dirty="0">
                        <a:latin typeface="Arial"/>
                        <a:cs typeface="Arial"/>
                      </a:endParaRPr>
                    </a:p>
                  </a:txBody>
                  <a:tcPr marL="68580" marR="68580" marT="34290" marB="34290"/>
                </a:tc>
                <a:tc>
                  <a:txBody>
                    <a:bodyPr/>
                    <a:lstStyle/>
                    <a:p>
                      <a:pPr algn="ctr"/>
                      <a:r>
                        <a:rPr lang="en-GB" sz="800" b="0" i="0" u="none" dirty="0">
                          <a:latin typeface="Arial"/>
                          <a:cs typeface="Arial"/>
                        </a:rPr>
                        <a:t>Commentary</a:t>
                      </a:r>
                    </a:p>
                  </a:txBody>
                  <a:tcPr marL="68580" marR="68580" marT="34290" marB="34290"/>
                </a:tc>
                <a:extLst>
                  <a:ext uri="{0D108BD9-81ED-4DB2-BD59-A6C34878D82A}">
                    <a16:rowId xmlns:a16="http://schemas.microsoft.com/office/drawing/2014/main" val="711604409"/>
                  </a:ext>
                </a:extLst>
              </a:tr>
              <a:tr h="823671">
                <a:tc>
                  <a:txBody>
                    <a:bodyPr/>
                    <a:lstStyle/>
                    <a:p>
                      <a:r>
                        <a:rPr lang="en-GB" sz="900" b="0" dirty="0">
                          <a:latin typeface="Arial"/>
                          <a:cs typeface="Arial"/>
                        </a:rPr>
                        <a:t>Specialised Services: Forensic Community</a:t>
                      </a:r>
                    </a:p>
                  </a:txBody>
                  <a:tcPr marL="68580" marR="68580" marT="34290" marB="34290"/>
                </a:tc>
                <a:tc>
                  <a:txBody>
                    <a:bodyPr/>
                    <a:lstStyle/>
                    <a:p>
                      <a:r>
                        <a:rPr lang="en-GB" sz="900" b="0" dirty="0">
                          <a:latin typeface="Arial"/>
                          <a:cs typeface="Arial"/>
                        </a:rPr>
                        <a:t>Appointments: Forensic Pathfinder Team</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a:cs typeface="Arial"/>
                        </a:rPr>
                        <a:t>65</a:t>
                      </a:r>
                    </a:p>
                  </a:txBody>
                  <a:tcPr marL="68580" marR="68580" marT="34290" marB="34290" anchor="ctr"/>
                </a:tc>
                <a:tc>
                  <a:txBody>
                    <a:bodyPr/>
                    <a:lstStyle/>
                    <a:p>
                      <a:pPr algn="ctr"/>
                      <a:endParaRPr lang="en-GB" sz="900" b="1">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1" dirty="0">
                          <a:latin typeface="Arial"/>
                          <a:cs typeface="Arial"/>
                        </a:rPr>
                        <a:t>1.25</a:t>
                      </a:r>
                    </a:p>
                  </a:txBody>
                  <a:tcPr marL="68580" marR="68580" marT="34290" marB="34290" anchor="ctr"/>
                </a:tc>
                <a:tc>
                  <a:txBody>
                    <a:bodyPr/>
                    <a:lstStyle/>
                    <a:p>
                      <a:pPr algn="ctr"/>
                      <a:r>
                        <a:rPr lang="en-GB" sz="900" b="1" dirty="0">
                          <a:latin typeface="Arial"/>
                          <a:cs typeface="Arial"/>
                        </a:rPr>
                        <a:t>+5100%</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chemeClr val="tx1"/>
                          </a:solidFill>
                          <a:latin typeface="Arial" panose="020B0604020202020204" pitchFamily="34" charset="0"/>
                          <a:ea typeface="+mn-ea"/>
                          <a:cs typeface="Arial" panose="020B0604020202020204" pitchFamily="34" charset="0"/>
                        </a:rPr>
                        <a:t>As per overall </a:t>
                      </a:r>
                      <a:r>
                        <a:rPr lang="en-GB" sz="900" b="0" kern="1200">
                          <a:solidFill>
                            <a:schemeClr val="tx1"/>
                          </a:solidFill>
                          <a:latin typeface="Arial" panose="020B0604020202020204" pitchFamily="34" charset="0"/>
                          <a:ea typeface="+mn-ea"/>
                          <a:cs typeface="Arial" panose="020B0604020202020204" pitchFamily="34" charset="0"/>
                        </a:rPr>
                        <a:t>appointments comment</a:t>
                      </a:r>
                      <a:endParaRPr lang="en-GB" sz="900" b="0"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2328455704"/>
                  </a:ext>
                </a:extLst>
              </a:tr>
              <a:tr h="823671">
                <a:tc>
                  <a:txBody>
                    <a:bodyPr/>
                    <a:lstStyle/>
                    <a:p>
                      <a:r>
                        <a:rPr lang="en-GB" sz="900" b="0" dirty="0">
                          <a:latin typeface="Arial"/>
                          <a:cs typeface="Arial"/>
                        </a:rPr>
                        <a:t>Specialised Services: Forensic Community</a:t>
                      </a:r>
                    </a:p>
                  </a:txBody>
                  <a:tcPr marL="68580" marR="68580" marT="34290" marB="34290"/>
                </a:tc>
                <a:tc>
                  <a:txBody>
                    <a:bodyPr/>
                    <a:lstStyle/>
                    <a:p>
                      <a:r>
                        <a:rPr lang="en-GB" sz="900" b="0" dirty="0">
                          <a:latin typeface="Arial"/>
                          <a:cs typeface="Arial"/>
                        </a:rPr>
                        <a:t>Appointments: Forensic Oxford Clinic Clinical Team</a:t>
                      </a:r>
                    </a:p>
                  </a:txBody>
                  <a:tcPr marL="68580" marR="68580" marT="34290" marB="34290"/>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tc>
                <a:tc>
                  <a:txBody>
                    <a:bodyPr/>
                    <a:lstStyle/>
                    <a:p>
                      <a:pPr algn="ctr"/>
                      <a:r>
                        <a:rPr lang="en-GB" sz="900" b="1" dirty="0">
                          <a:latin typeface="Arial"/>
                          <a:cs typeface="Arial"/>
                        </a:rPr>
                        <a:t>10</a:t>
                      </a:r>
                    </a:p>
                  </a:txBody>
                  <a:tcPr marL="68580" marR="68580" marT="34290" marB="34290" anchor="ctr"/>
                </a:tc>
                <a:tc>
                  <a:txBody>
                    <a:bodyPr/>
                    <a:lstStyle/>
                    <a:p>
                      <a:pPr algn="ctr"/>
                      <a:endParaRPr lang="en-GB" sz="900" b="1">
                        <a:latin typeface="Arial"/>
                        <a:cs typeface="Arial"/>
                      </a:endParaRPr>
                    </a:p>
                  </a:txBody>
                  <a:tcPr marL="68580" marR="68580" marT="34290" marB="34290" anchor="ctr"/>
                </a:tc>
                <a:tc>
                  <a:txBody>
                    <a:bodyPr/>
                    <a:lstStyle/>
                    <a:p>
                      <a:pPr algn="ctr"/>
                      <a:r>
                        <a:rPr lang="en-GB" sz="900" b="1" dirty="0">
                          <a:latin typeface="Arial"/>
                          <a:cs typeface="Arial"/>
                        </a:rPr>
                        <a:t>10</a:t>
                      </a:r>
                    </a:p>
                  </a:txBody>
                  <a:tcPr marL="68580" marR="68580" marT="34290" marB="34290" anchor="ctr"/>
                </a:tc>
                <a:tc>
                  <a:txBody>
                    <a:bodyPr/>
                    <a:lstStyle/>
                    <a:p>
                      <a:pPr algn="ctr"/>
                      <a:r>
                        <a:rPr lang="en-GB" sz="900" b="1" dirty="0">
                          <a:latin typeface="Arial"/>
                          <a:cs typeface="Arial"/>
                        </a:rPr>
                        <a:t>0%</a:t>
                      </a:r>
                    </a:p>
                  </a:txBody>
                  <a:tcPr marL="68580" marR="68580" marT="34290" marB="34290" anchor="ctr">
                    <a:solidFill>
                      <a:schemeClr val="accent5">
                        <a:lumMod val="75000"/>
                        <a:alpha val="55000"/>
                      </a:schemeClr>
                    </a:solidFill>
                  </a:tcPr>
                </a:tc>
                <a:tc>
                  <a:txBody>
                    <a:bodyPr/>
                    <a:lstStyle/>
                    <a:p>
                      <a:pPr marL="0" algn="l" defTabSz="914400" rtl="0" eaLnBrk="1" latinLnBrk="0" hangingPunct="1"/>
                      <a:r>
                        <a:rPr lang="en-GB" sz="900" b="0" kern="1200" dirty="0">
                          <a:solidFill>
                            <a:srgbClr val="7030A0"/>
                          </a:solidFill>
                          <a:latin typeface="Arial" panose="020B0604020202020204" pitchFamily="34" charset="0"/>
                          <a:ea typeface="+mn-ea"/>
                          <a:cs typeface="Arial" panose="020B0604020202020204" pitchFamily="34" charset="0"/>
                        </a:rPr>
                        <a:t>Is performance within usual levels</a:t>
                      </a:r>
                      <a:r>
                        <a:rPr lang="en-GB" sz="900" b="0" kern="1200" dirty="0">
                          <a:solidFill>
                            <a:schemeClr val="tx1"/>
                          </a:solidFill>
                          <a:latin typeface="Arial" panose="020B0604020202020204" pitchFamily="34" charset="0"/>
                          <a:ea typeface="+mn-ea"/>
                          <a:cs typeface="Arial" panose="020B0604020202020204" pitchFamily="34" charset="0"/>
                        </a:rPr>
                        <a:t>: For the last 8 months appointment volumes have been below average.</a:t>
                      </a:r>
                    </a:p>
                    <a:p>
                      <a:pPr rtl="0" fontAlgn="base"/>
                      <a:r>
                        <a:rPr lang="en-GB" sz="900" b="0" kern="1200" dirty="0">
                          <a:solidFill>
                            <a:srgbClr val="7030A0"/>
                          </a:solidFill>
                          <a:latin typeface="Arial" panose="020B0604020202020204" pitchFamily="34" charset="0"/>
                          <a:ea typeface="+mn-ea"/>
                          <a:cs typeface="Arial" panose="020B0604020202020204" pitchFamily="34" charset="0"/>
                        </a:rPr>
                        <a:t>Is it expected? </a:t>
                      </a:r>
                      <a:r>
                        <a:rPr lang="en-GB" sz="900" b="0" i="0" kern="1200" dirty="0">
                          <a:solidFill>
                            <a:schemeClr val="dk1"/>
                          </a:solidFill>
                          <a:effectLst/>
                          <a:latin typeface="Arial" panose="020B0604020202020204" pitchFamily="34" charset="0"/>
                          <a:ea typeface="+mn-ea"/>
                          <a:cs typeface="Arial" panose="020B0604020202020204" pitchFamily="34" charset="0"/>
                        </a:rPr>
                        <a:t>Yes</a:t>
                      </a:r>
                      <a:r>
                        <a:rPr lang="en-US" sz="900" b="0" i="0" kern="1200" dirty="0">
                          <a:solidFill>
                            <a:schemeClr val="dk1"/>
                          </a:solidFill>
                          <a:effectLst/>
                          <a:latin typeface="Arial" panose="020B0604020202020204" pitchFamily="34" charset="0"/>
                          <a:ea typeface="+mn-ea"/>
                          <a:cs typeface="Arial" panose="020B0604020202020204" pitchFamily="34" charset="0"/>
                        </a:rPr>
                        <a:t>​</a:t>
                      </a:r>
                    </a:p>
                    <a:p>
                      <a:pPr rtl="0" fontAlgn="base"/>
                      <a:r>
                        <a:rPr lang="en-GB" sz="900" b="0" i="0" kern="1200" dirty="0">
                          <a:solidFill>
                            <a:srgbClr val="7030A0"/>
                          </a:solidFill>
                          <a:effectLst/>
                          <a:latin typeface="Arial" panose="020B0604020202020204" pitchFamily="34" charset="0"/>
                          <a:ea typeface="+mn-ea"/>
                          <a:cs typeface="Arial" panose="020B0604020202020204" pitchFamily="34" charset="0"/>
                        </a:rPr>
                        <a:t>It is a problem?  </a:t>
                      </a:r>
                      <a:r>
                        <a:rPr lang="en-GB" sz="900" b="0" i="0" kern="1200" dirty="0">
                          <a:solidFill>
                            <a:schemeClr val="dk1"/>
                          </a:solidFill>
                          <a:effectLst/>
                          <a:latin typeface="Arial" panose="020B0604020202020204" pitchFamily="34" charset="0"/>
                          <a:ea typeface="+mn-ea"/>
                          <a:cs typeface="Arial" panose="020B0604020202020204" pitchFamily="34" charset="0"/>
                        </a:rPr>
                        <a:t>No​</a:t>
                      </a:r>
                    </a:p>
                    <a:p>
                      <a:pPr rtl="0" fontAlgn="base"/>
                      <a:r>
                        <a:rPr lang="en-GB" sz="900" b="0" i="0" kern="1200" dirty="0">
                          <a:solidFill>
                            <a:srgbClr val="7030A0"/>
                          </a:solidFill>
                          <a:effectLst/>
                          <a:latin typeface="Arial" panose="020B0604020202020204" pitchFamily="34" charset="0"/>
                          <a:ea typeface="+mn-ea"/>
                          <a:cs typeface="Arial" panose="020B0604020202020204" pitchFamily="34" charset="0"/>
                        </a:rPr>
                        <a:t>Is any action required?  </a:t>
                      </a:r>
                      <a:r>
                        <a:rPr lang="en-GB" sz="900" b="0" i="0" kern="1200" dirty="0">
                          <a:solidFill>
                            <a:schemeClr val="dk1"/>
                          </a:solidFill>
                          <a:effectLst/>
                          <a:latin typeface="Arial" panose="020B0604020202020204" pitchFamily="34" charset="0"/>
                          <a:ea typeface="+mn-ea"/>
                          <a:cs typeface="Arial" panose="020B0604020202020204" pitchFamily="34" charset="0"/>
                        </a:rPr>
                        <a:t>This relates to a data migration issue.  The Oxford Community team is now under ‘Forensic Oxon Community Team’ and the ‘Oxford Clinic Clinical Team’ was discontinued as part of the data clean up, but there are some ongoing data migration issues to work through</a:t>
                      </a:r>
                      <a:r>
                        <a:rPr lang="en-GB" sz="900" b="0" kern="1200" dirty="0">
                          <a:solidFill>
                            <a:srgbClr val="7030A0"/>
                          </a:solidFill>
                          <a:latin typeface="Arial" panose="020B0604020202020204" pitchFamily="34" charset="0"/>
                          <a:ea typeface="+mn-ea"/>
                          <a:cs typeface="Arial" panose="020B0604020202020204" pitchFamily="34" charset="0"/>
                        </a:rPr>
                        <a:t> </a:t>
                      </a:r>
                      <a:r>
                        <a:rPr lang="en-GB" sz="900" b="0" kern="1200" dirty="0">
                          <a:solidFill>
                            <a:schemeClr val="tx1"/>
                          </a:solidFill>
                          <a:latin typeface="Arial" panose="020B0604020202020204" pitchFamily="34" charset="0"/>
                          <a:ea typeface="+mn-ea"/>
                          <a:cs typeface="Arial" panose="020B0604020202020204" pitchFamily="34" charset="0"/>
                        </a:rPr>
                        <a:t> </a:t>
                      </a:r>
                      <a:endParaRPr lang="en-GB" sz="900" b="0" i="0" u="none" strike="noStrike" kern="1200" noProof="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861667140"/>
                  </a:ext>
                </a:extLst>
              </a:tr>
            </a:tbl>
          </a:graphicData>
        </a:graphic>
      </p:graphicFrame>
      <p:pic>
        <p:nvPicPr>
          <p:cNvPr id="6" name="Picture 5">
            <a:extLst>
              <a:ext uri="{FF2B5EF4-FFF2-40B4-BE49-F238E27FC236}">
                <a16:creationId xmlns:a16="http://schemas.microsoft.com/office/drawing/2014/main" id="{999D62FA-F3FE-4C4A-A287-E0803EB7D4BD}"/>
              </a:ext>
            </a:extLst>
          </p:cNvPr>
          <p:cNvPicPr>
            <a:picLocks noChangeAspect="1"/>
          </p:cNvPicPr>
          <p:nvPr/>
        </p:nvPicPr>
        <p:blipFill>
          <a:blip r:embed="rId3"/>
          <a:stretch>
            <a:fillRect/>
          </a:stretch>
        </p:blipFill>
        <p:spPr>
          <a:xfrm>
            <a:off x="2018908" y="1258717"/>
            <a:ext cx="1085850" cy="704850"/>
          </a:xfrm>
          <a:prstGeom prst="rect">
            <a:avLst/>
          </a:prstGeom>
          <a:ln>
            <a:solidFill>
              <a:schemeClr val="tx2"/>
            </a:solidFill>
          </a:ln>
        </p:spPr>
      </p:pic>
      <p:pic>
        <p:nvPicPr>
          <p:cNvPr id="11" name="Picture 2" descr="Image result for icon for no action needed">
            <a:extLst>
              <a:ext uri="{FF2B5EF4-FFF2-40B4-BE49-F238E27FC236}">
                <a16:creationId xmlns:a16="http://schemas.microsoft.com/office/drawing/2014/main" id="{ABB185D8-95C1-45C1-8FD8-D08A602872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6668" y="1232361"/>
            <a:ext cx="469063"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3" name="Picture 4" descr="Image result for Icon For Concern. Size: 95 x 96. Source: icon-library.com">
            <a:extLst>
              <a:ext uri="{FF2B5EF4-FFF2-40B4-BE49-F238E27FC236}">
                <a16:creationId xmlns:a16="http://schemas.microsoft.com/office/drawing/2014/main" id="{CD42A49B-73AB-462B-B13A-1800EC4A25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668" y="2237936"/>
            <a:ext cx="440630" cy="4406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37EC511-97AD-4087-816A-56B2BEA56B47}"/>
              </a:ext>
            </a:extLst>
          </p:cNvPr>
          <p:cNvPicPr>
            <a:picLocks noChangeAspect="1"/>
          </p:cNvPicPr>
          <p:nvPr/>
        </p:nvPicPr>
        <p:blipFill>
          <a:blip r:embed="rId6"/>
          <a:stretch>
            <a:fillRect/>
          </a:stretch>
        </p:blipFill>
        <p:spPr>
          <a:xfrm>
            <a:off x="2031770" y="2113622"/>
            <a:ext cx="1072988" cy="564944"/>
          </a:xfrm>
          <a:prstGeom prst="rect">
            <a:avLst/>
          </a:prstGeom>
          <a:ln>
            <a:solidFill>
              <a:schemeClr val="tx2"/>
            </a:solidFill>
          </a:ln>
        </p:spPr>
      </p:pic>
    </p:spTree>
    <p:extLst>
      <p:ext uri="{BB962C8B-B14F-4D97-AF65-F5344CB8AC3E}">
        <p14:creationId xmlns:p14="http://schemas.microsoft.com/office/powerpoint/2010/main" val="3004078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16632"/>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196625" y="1099331"/>
            <a:ext cx="4590510" cy="6273833"/>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endParaRPr lang="en-GB" sz="825"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endParaRPr lang="en-GB" sz="825" dirty="0">
              <a:latin typeface="Calibri" panose="020F0502020204030204" pitchFamily="34" charset="0"/>
              <a:ea typeface="Calibri" panose="020F0502020204030204" pitchFamily="34" charset="0"/>
              <a:cs typeface="Times New Roman" panose="02020603050405020304" pitchFamily="18" charset="0"/>
            </a:endParaRPr>
          </a:p>
          <a:p>
            <a:r>
              <a:rPr lang="en-GB" sz="1600" dirty="0">
                <a:solidFill>
                  <a:schemeClr val="bg1"/>
                </a:solidFill>
                <a:latin typeface="Arial" panose="020B0604020202020204" pitchFamily="34" charset="0"/>
                <a:ea typeface="Calibri" panose="020F0502020204030204" pitchFamily="34" charset="0"/>
                <a:cs typeface="Times New Roman" panose="02020603050405020304" pitchFamily="18" charset="0"/>
              </a:rPr>
              <a:t>Section 3: </a:t>
            </a:r>
          </a:p>
          <a:p>
            <a:r>
              <a:rPr lang="en-GB" sz="2700" dirty="0">
                <a:solidFill>
                  <a:schemeClr val="bg1"/>
                </a:solidFill>
                <a:latin typeface="Arial"/>
                <a:ea typeface="Calibri" panose="020F0502020204030204" pitchFamily="34" charset="0"/>
                <a:cs typeface="Times New Roman"/>
              </a:rPr>
              <a:t>Waiting Lists and Waiting Times to generic waiting time standards</a:t>
            </a:r>
          </a:p>
          <a:p>
            <a:endParaRPr lang="en-GB" sz="2700" dirty="0">
              <a:solidFill>
                <a:schemeClr val="bg1"/>
              </a:solidFill>
              <a:latin typeface="Arial"/>
              <a:ea typeface="Calibri" panose="020F0502020204030204" pitchFamily="34" charset="0"/>
              <a:cs typeface="Times New Roman"/>
            </a:endParaRPr>
          </a:p>
          <a:p>
            <a:endParaRPr lang="en-GB" sz="2000" dirty="0">
              <a:solidFill>
                <a:schemeClr val="bg1"/>
              </a:solidFill>
              <a:latin typeface="Arial"/>
              <a:ea typeface="Calibri" panose="020F0502020204030204" pitchFamily="34" charset="0"/>
              <a:cs typeface="Times New Roman"/>
            </a:endParaRPr>
          </a:p>
          <a:p>
            <a:pPr>
              <a:spcBef>
                <a:spcPts val="900"/>
              </a:spcBef>
            </a:pP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Information on</a:t>
            </a:r>
          </a:p>
          <a:p>
            <a:pPr marL="257175" indent="-257175">
              <a:spcBef>
                <a:spcPts val="900"/>
              </a:spcBef>
              <a:buFont typeface="Arial" panose="020B0604020202020204" pitchFamily="34" charset="0"/>
              <a:buChar char="•"/>
            </a:pP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the number of patients waiting to be seen by referral urgency and</a:t>
            </a:r>
          </a:p>
          <a:p>
            <a:pPr marL="257175" indent="-257175">
              <a:spcBef>
                <a:spcPts val="900"/>
              </a:spcBef>
              <a:buFont typeface="Arial" panose="020B0604020202020204" pitchFamily="34" charset="0"/>
              <a:buChar char="•"/>
            </a:pPr>
            <a:r>
              <a:rPr lang="en-GB" sz="1800" dirty="0">
                <a:solidFill>
                  <a:schemeClr val="bg1"/>
                </a:solidFill>
                <a:latin typeface="Arial" panose="020B0604020202020204" pitchFamily="34" charset="0"/>
                <a:ea typeface="Calibri" panose="020F0502020204030204" pitchFamily="34" charset="0"/>
                <a:cs typeface="Times New Roman" panose="02020603050405020304" pitchFamily="18" charset="0"/>
              </a:rPr>
              <a:t>the waiting times for patients who were seen in February</a:t>
            </a:r>
          </a:p>
          <a:p>
            <a:endParaRPr lang="en-GB" sz="27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en-GB" sz="27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en-GB" sz="27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en-GB" sz="825"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825"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66419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5">
            <a:extLst>
              <a:ext uri="{FF2B5EF4-FFF2-40B4-BE49-F238E27FC236}">
                <a16:creationId xmlns:a16="http://schemas.microsoft.com/office/drawing/2014/main" id="{81ABD0DB-1B1C-4773-B10F-30761D984A62}"/>
              </a:ext>
            </a:extLst>
          </p:cNvPr>
          <p:cNvGraphicFramePr>
            <a:graphicFrameLocks noGrp="1"/>
          </p:cNvGraphicFramePr>
          <p:nvPr/>
        </p:nvGraphicFramePr>
        <p:xfrm>
          <a:off x="276195" y="4250289"/>
          <a:ext cx="5798555" cy="1675337"/>
        </p:xfrm>
        <a:graphic>
          <a:graphicData uri="http://schemas.openxmlformats.org/drawingml/2006/table">
            <a:tbl>
              <a:tblPr firstRow="1" bandRow="1">
                <a:tableStyleId>{5FD0F851-EC5A-4D38-B0AD-8093EC10F338}</a:tableStyleId>
              </a:tblPr>
              <a:tblGrid>
                <a:gridCol w="5798555">
                  <a:extLst>
                    <a:ext uri="{9D8B030D-6E8A-4147-A177-3AD203B41FA5}">
                      <a16:colId xmlns:a16="http://schemas.microsoft.com/office/drawing/2014/main" val="1178387086"/>
                    </a:ext>
                  </a:extLst>
                </a:gridCol>
              </a:tblGrid>
              <a:tr h="235157">
                <a:tc>
                  <a:txBody>
                    <a:bodyPr/>
                    <a:lstStyle/>
                    <a:p>
                      <a:pPr algn="ctr"/>
                      <a:r>
                        <a:rPr lang="en-GB" sz="800" b="1" i="0" u="none">
                          <a:latin typeface="Arial"/>
                          <a:cs typeface="Arial"/>
                        </a:rPr>
                        <a:t>Monthly Trends Below</a:t>
                      </a:r>
                    </a:p>
                  </a:txBody>
                  <a:tcPr marL="68580" marR="68580" marT="34290" marB="34290" anchor="ctr"/>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91" name="Rectangle 90">
            <a:extLst>
              <a:ext uri="{FF2B5EF4-FFF2-40B4-BE49-F238E27FC236}">
                <a16:creationId xmlns:a16="http://schemas.microsoft.com/office/drawing/2014/main" id="{5ED2E7B8-BA3F-4538-8871-A54ABCA02CA5}"/>
              </a:ext>
            </a:extLst>
          </p:cNvPr>
          <p:cNvSpPr>
            <a:spLocks/>
          </p:cNvSpPr>
          <p:nvPr/>
        </p:nvSpPr>
        <p:spPr>
          <a:xfrm>
            <a:off x="267887" y="143949"/>
            <a:ext cx="8628463" cy="35083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247650" y="155673"/>
            <a:ext cx="9025985" cy="507831"/>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Waiting Times and Lists </a:t>
            </a:r>
            <a:endParaRPr lang="en-GB" sz="1350">
              <a:solidFill>
                <a:schemeClr val="bg1"/>
              </a:solidFill>
              <a:latin typeface="Segoe UI" panose="020B0502040204020203" pitchFamily="34" charset="0"/>
              <a:cs typeface="Segoe UI" panose="020B0502040204020203" pitchFamily="34" charset="0"/>
            </a:endParaRPr>
          </a:p>
          <a:p>
            <a:endParaRPr lang="en-GB" sz="1350">
              <a:solidFill>
                <a:schemeClr val="bg1"/>
              </a:solidFill>
              <a:latin typeface="Segoe UI" panose="020B0502040204020203" pitchFamily="34" charset="0"/>
              <a:cs typeface="Segoe UI" panose="020B0502040204020203" pitchFamily="34" charset="0"/>
            </a:endParaRPr>
          </a:p>
        </p:txBody>
      </p:sp>
      <p:graphicFrame>
        <p:nvGraphicFramePr>
          <p:cNvPr id="8" name="Table 5">
            <a:extLst>
              <a:ext uri="{FF2B5EF4-FFF2-40B4-BE49-F238E27FC236}">
                <a16:creationId xmlns:a16="http://schemas.microsoft.com/office/drawing/2014/main" id="{F933FCBB-8A4F-4159-AEFA-A6843069DE65}"/>
              </a:ext>
            </a:extLst>
          </p:cNvPr>
          <p:cNvGraphicFramePr>
            <a:graphicFrameLocks noGrp="1"/>
          </p:cNvGraphicFramePr>
          <p:nvPr/>
        </p:nvGraphicFramePr>
        <p:xfrm>
          <a:off x="282982" y="1231187"/>
          <a:ext cx="1881137" cy="937260"/>
        </p:xfrm>
        <a:graphic>
          <a:graphicData uri="http://schemas.openxmlformats.org/drawingml/2006/table">
            <a:tbl>
              <a:tblPr firstRow="1" bandRow="1">
                <a:tableStyleId>{5FD0F851-EC5A-4D38-B0AD-8093EC10F338}</a:tableStyleId>
              </a:tblPr>
              <a:tblGrid>
                <a:gridCol w="1088618">
                  <a:extLst>
                    <a:ext uri="{9D8B030D-6E8A-4147-A177-3AD203B41FA5}">
                      <a16:colId xmlns:a16="http://schemas.microsoft.com/office/drawing/2014/main" val="978586781"/>
                    </a:ext>
                  </a:extLst>
                </a:gridCol>
                <a:gridCol w="342900">
                  <a:extLst>
                    <a:ext uri="{9D8B030D-6E8A-4147-A177-3AD203B41FA5}">
                      <a16:colId xmlns:a16="http://schemas.microsoft.com/office/drawing/2014/main" val="1797118576"/>
                    </a:ext>
                  </a:extLst>
                </a:gridCol>
                <a:gridCol w="449619">
                  <a:extLst>
                    <a:ext uri="{9D8B030D-6E8A-4147-A177-3AD203B41FA5}">
                      <a16:colId xmlns:a16="http://schemas.microsoft.com/office/drawing/2014/main" val="3778358738"/>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Emergency referrals </a:t>
                      </a:r>
                      <a:r>
                        <a:rPr lang="en-US" sz="800" b="0">
                          <a:latin typeface="Arial" panose="020B0604020202020204" pitchFamily="34" charset="0"/>
                          <a:cs typeface="Arial" panose="020B0604020202020204" pitchFamily="34" charset="0"/>
                        </a:rPr>
                        <a:t>waiting for their first contact &gt;48 hours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0</a:t>
                      </a:r>
                    </a:p>
                    <a:p>
                      <a:pPr algn="ctr"/>
                      <a:endParaRPr lang="en-GB" sz="800" b="0">
                        <a:latin typeface="Arial" panose="020B0604020202020204" pitchFamily="34" charset="0"/>
                        <a:cs typeface="Arial" panose="020B0604020202020204" pitchFamily="34" charset="0"/>
                      </a:endParaRPr>
                    </a:p>
                  </a:txBody>
                  <a:tcPr marL="68580" marR="68580" marT="34290" marB="34290">
                    <a:solidFill>
                      <a:srgbClr val="92D050"/>
                    </a:solidFill>
                  </a:tcPr>
                </a:tc>
                <a:tc>
                  <a:txBody>
                    <a:bodyPr/>
                    <a:lstStyle/>
                    <a:p>
                      <a:pPr algn="ctr"/>
                      <a:endParaRPr lang="en-GB" sz="800" b="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latin typeface="Arial" panose="020B0604020202020204" pitchFamily="34" charset="0"/>
                          <a:cs typeface="Arial" panose="020B0604020202020204" pitchFamily="34" charset="0"/>
                          <a:sym typeface="Wingdings" panose="05000000000000000000" pitchFamily="2" charset="2"/>
                        </a:rPr>
                        <a:t></a:t>
                      </a: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1</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208365121"/>
                  </a:ext>
                </a:extLst>
              </a:tr>
            </a:tbl>
          </a:graphicData>
        </a:graphic>
      </p:graphicFrame>
      <p:sp>
        <p:nvSpPr>
          <p:cNvPr id="15" name="TextBox 14">
            <a:extLst>
              <a:ext uri="{FF2B5EF4-FFF2-40B4-BE49-F238E27FC236}">
                <a16:creationId xmlns:a16="http://schemas.microsoft.com/office/drawing/2014/main" id="{E008C396-136B-475C-A177-BC9131858C61}"/>
              </a:ext>
            </a:extLst>
          </p:cNvPr>
          <p:cNvSpPr txBox="1"/>
          <p:nvPr/>
        </p:nvSpPr>
        <p:spPr>
          <a:xfrm>
            <a:off x="247650" y="576172"/>
            <a:ext cx="859216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Buckinghamshire Mental Health Directorate - Adults</a:t>
            </a:r>
          </a:p>
        </p:txBody>
      </p:sp>
      <p:graphicFrame>
        <p:nvGraphicFramePr>
          <p:cNvPr id="19" name="Table 5">
            <a:extLst>
              <a:ext uri="{FF2B5EF4-FFF2-40B4-BE49-F238E27FC236}">
                <a16:creationId xmlns:a16="http://schemas.microsoft.com/office/drawing/2014/main" id="{BAD6279B-67A3-40AF-8B4D-9FCA487F2F4D}"/>
              </a:ext>
            </a:extLst>
          </p:cNvPr>
          <p:cNvGraphicFramePr>
            <a:graphicFrameLocks noGrp="1"/>
          </p:cNvGraphicFramePr>
          <p:nvPr/>
        </p:nvGraphicFramePr>
        <p:xfrm>
          <a:off x="2250787" y="1231187"/>
          <a:ext cx="1868709" cy="937260"/>
        </p:xfrm>
        <a:graphic>
          <a:graphicData uri="http://schemas.openxmlformats.org/drawingml/2006/table">
            <a:tbl>
              <a:tblPr firstRow="1" bandRow="1">
                <a:tableStyleId>{5FD0F851-EC5A-4D38-B0AD-8093EC10F338}</a:tableStyleId>
              </a:tblPr>
              <a:tblGrid>
                <a:gridCol w="1134024">
                  <a:extLst>
                    <a:ext uri="{9D8B030D-6E8A-4147-A177-3AD203B41FA5}">
                      <a16:colId xmlns:a16="http://schemas.microsoft.com/office/drawing/2014/main" val="978586781"/>
                    </a:ext>
                  </a:extLst>
                </a:gridCol>
                <a:gridCol w="303269">
                  <a:extLst>
                    <a:ext uri="{9D8B030D-6E8A-4147-A177-3AD203B41FA5}">
                      <a16:colId xmlns:a16="http://schemas.microsoft.com/office/drawing/2014/main" val="1797118576"/>
                    </a:ext>
                  </a:extLst>
                </a:gridCol>
                <a:gridCol w="431416">
                  <a:extLst>
                    <a:ext uri="{9D8B030D-6E8A-4147-A177-3AD203B41FA5}">
                      <a16:colId xmlns:a16="http://schemas.microsoft.com/office/drawing/2014/main" val="1247096249"/>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Urgent referrals </a:t>
                      </a:r>
                      <a:r>
                        <a:rPr lang="en-US" sz="800" b="0">
                          <a:latin typeface="Arial" panose="020B0604020202020204" pitchFamily="34" charset="0"/>
                          <a:cs typeface="Arial" panose="020B0604020202020204" pitchFamily="34" charset="0"/>
                        </a:rPr>
                        <a:t>waiting for their first contact &gt;7 days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3</a:t>
                      </a:r>
                    </a:p>
                    <a:p>
                      <a:pPr algn="ctr"/>
                      <a:endParaRPr lang="en-GB" sz="800" b="0">
                        <a:latin typeface="Arial" panose="020B0604020202020204" pitchFamily="34" charset="0"/>
                        <a:cs typeface="Arial" panose="020B0604020202020204" pitchFamily="34" charset="0"/>
                      </a:endParaRPr>
                    </a:p>
                  </a:txBody>
                  <a:tcPr marL="68580" marR="68580" marT="34290" marB="34290">
                    <a:solidFill>
                      <a:srgbClr val="FFC000"/>
                    </a:solidFill>
                  </a:tcPr>
                </a:tc>
                <a:tc>
                  <a:txBody>
                    <a:bodyPr/>
                    <a:lstStyle/>
                    <a:p>
                      <a:pPr algn="ctr"/>
                      <a:endParaRPr lang="en-GB" sz="800" b="0">
                        <a:latin typeface="Arial" panose="020B0604020202020204" pitchFamily="34" charset="0"/>
                        <a:cs typeface="Arial" panose="020B0604020202020204" pitchFamily="34" charset="0"/>
                        <a:sym typeface="Wingdings" panose="05000000000000000000" pitchFamily="2" charset="2"/>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2000" b="0">
                          <a:latin typeface="Arial" panose="020B0604020202020204" pitchFamily="34" charset="0"/>
                          <a:cs typeface="Arial" panose="020B0604020202020204" pitchFamily="34" charset="0"/>
                          <a:sym typeface="Wingdings" panose="05000000000000000000" pitchFamily="2" charset="2"/>
                        </a:rPr>
                        <a:t></a:t>
                      </a:r>
                      <a:endParaRPr lang="en-GB" sz="2000" b="0" i="0">
                        <a:solidFill>
                          <a:schemeClr val="tx1"/>
                        </a:solidFill>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0</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386656524"/>
                  </a:ext>
                </a:extLst>
              </a:tr>
            </a:tbl>
          </a:graphicData>
        </a:graphic>
      </p:graphicFrame>
      <p:sp>
        <p:nvSpPr>
          <p:cNvPr id="18" name="TextBox 17">
            <a:extLst>
              <a:ext uri="{FF2B5EF4-FFF2-40B4-BE49-F238E27FC236}">
                <a16:creationId xmlns:a16="http://schemas.microsoft.com/office/drawing/2014/main" id="{DBB7D549-8B4E-498B-A8D2-1695F908EDCF}"/>
              </a:ext>
            </a:extLst>
          </p:cNvPr>
          <p:cNvSpPr txBox="1"/>
          <p:nvPr/>
        </p:nvSpPr>
        <p:spPr>
          <a:xfrm>
            <a:off x="247650" y="837123"/>
            <a:ext cx="604230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waiting – refreshed weekly</a:t>
            </a:r>
          </a:p>
        </p:txBody>
      </p:sp>
      <p:cxnSp>
        <p:nvCxnSpPr>
          <p:cNvPr id="3" name="Straight Connector 2">
            <a:extLst>
              <a:ext uri="{FF2B5EF4-FFF2-40B4-BE49-F238E27FC236}">
                <a16:creationId xmlns:a16="http://schemas.microsoft.com/office/drawing/2014/main" id="{AB658B27-E778-4CC4-ABBA-C2852F6635B2}"/>
              </a:ext>
            </a:extLst>
          </p:cNvPr>
          <p:cNvCxnSpPr>
            <a:cxnSpLocks/>
          </p:cNvCxnSpPr>
          <p:nvPr/>
        </p:nvCxnSpPr>
        <p:spPr>
          <a:xfrm>
            <a:off x="6096621" y="494784"/>
            <a:ext cx="0" cy="5486916"/>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61B864-0B7C-4F22-87CD-E6118CF530D3}"/>
              </a:ext>
            </a:extLst>
          </p:cNvPr>
          <p:cNvSpPr txBox="1"/>
          <p:nvPr/>
        </p:nvSpPr>
        <p:spPr>
          <a:xfrm>
            <a:off x="231496" y="2232769"/>
            <a:ext cx="1970104" cy="215444"/>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 none</a:t>
            </a:r>
            <a:endParaRPr lang="en-GB" sz="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86FF35A-1FE1-42F7-8F87-B32D0D79C56D}"/>
              </a:ext>
            </a:extLst>
          </p:cNvPr>
          <p:cNvSpPr txBox="1"/>
          <p:nvPr/>
        </p:nvSpPr>
        <p:spPr>
          <a:xfrm>
            <a:off x="2191101" y="2246215"/>
            <a:ext cx="2017402" cy="461665"/>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a:t>
            </a:r>
            <a:r>
              <a:rPr lang="en-GB" sz="800">
                <a:latin typeface="Arial" panose="020B0604020202020204" pitchFamily="34" charset="0"/>
                <a:cs typeface="Arial" panose="020B0604020202020204" pitchFamily="34" charset="0"/>
              </a:rPr>
              <a:t>: below are the teams where urgent patients have been waiting &gt;7 days </a:t>
            </a:r>
          </a:p>
        </p:txBody>
      </p:sp>
      <p:sp>
        <p:nvSpPr>
          <p:cNvPr id="34" name="TextBox 33">
            <a:extLst>
              <a:ext uri="{FF2B5EF4-FFF2-40B4-BE49-F238E27FC236}">
                <a16:creationId xmlns:a16="http://schemas.microsoft.com/office/drawing/2014/main" id="{4A960487-A38D-4640-BACD-E23F83F2E6D0}"/>
              </a:ext>
            </a:extLst>
          </p:cNvPr>
          <p:cNvSpPr txBox="1"/>
          <p:nvPr/>
        </p:nvSpPr>
        <p:spPr>
          <a:xfrm>
            <a:off x="2253086" y="4481428"/>
            <a:ext cx="2017402"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The number of urgent patients waiting is </a:t>
            </a:r>
            <a:r>
              <a:rPr lang="en-GB" sz="800" b="1">
                <a:latin typeface="Arial" panose="020B0604020202020204" pitchFamily="34" charset="0"/>
                <a:cs typeface="Arial" panose="020B0604020202020204" pitchFamily="34" charset="0"/>
              </a:rPr>
              <a:t>increasing</a:t>
            </a:r>
            <a:r>
              <a:rPr lang="en-GB" sz="800">
                <a:latin typeface="Arial" panose="020B0604020202020204" pitchFamily="34" charset="0"/>
                <a:cs typeface="Arial" panose="020B0604020202020204" pitchFamily="34" charset="0"/>
              </a:rPr>
              <a:t> – see below</a:t>
            </a:r>
          </a:p>
        </p:txBody>
      </p:sp>
      <p:sp>
        <p:nvSpPr>
          <p:cNvPr id="29" name="TextBox 28">
            <a:extLst>
              <a:ext uri="{FF2B5EF4-FFF2-40B4-BE49-F238E27FC236}">
                <a16:creationId xmlns:a16="http://schemas.microsoft.com/office/drawing/2014/main" id="{4D34104D-A7CE-4119-B413-1F36A855A20B}"/>
              </a:ext>
            </a:extLst>
          </p:cNvPr>
          <p:cNvSpPr txBox="1"/>
          <p:nvPr/>
        </p:nvSpPr>
        <p:spPr>
          <a:xfrm>
            <a:off x="6201397" y="828909"/>
            <a:ext cx="2523504"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seen in February</a:t>
            </a:r>
          </a:p>
        </p:txBody>
      </p:sp>
      <p:graphicFrame>
        <p:nvGraphicFramePr>
          <p:cNvPr id="30" name="Table 5">
            <a:extLst>
              <a:ext uri="{FF2B5EF4-FFF2-40B4-BE49-F238E27FC236}">
                <a16:creationId xmlns:a16="http://schemas.microsoft.com/office/drawing/2014/main" id="{F8554C29-077A-4634-9DE0-1BAFA6E559B5}"/>
              </a:ext>
            </a:extLst>
          </p:cNvPr>
          <p:cNvGraphicFramePr>
            <a:graphicFrameLocks noGrp="1"/>
          </p:cNvGraphicFramePr>
          <p:nvPr>
            <p:extLst>
              <p:ext uri="{D42A27DB-BD31-4B8C-83A1-F6EECF244321}">
                <p14:modId xmlns:p14="http://schemas.microsoft.com/office/powerpoint/2010/main" val="2395342398"/>
              </p:ext>
            </p:extLst>
          </p:nvPr>
        </p:nvGraphicFramePr>
        <p:xfrm>
          <a:off x="6186227" y="1257287"/>
          <a:ext cx="2674788" cy="880104"/>
        </p:xfrm>
        <a:graphic>
          <a:graphicData uri="http://schemas.openxmlformats.org/drawingml/2006/table">
            <a:tbl>
              <a:tblPr firstRow="1" bandRow="1">
                <a:tableStyleId>{5FD0F851-EC5A-4D38-B0AD-8093EC10F338}</a:tableStyleId>
              </a:tblPr>
              <a:tblGrid>
                <a:gridCol w="656533">
                  <a:extLst>
                    <a:ext uri="{9D8B030D-6E8A-4147-A177-3AD203B41FA5}">
                      <a16:colId xmlns:a16="http://schemas.microsoft.com/office/drawing/2014/main" val="978586781"/>
                    </a:ext>
                  </a:extLst>
                </a:gridCol>
                <a:gridCol w="403860">
                  <a:extLst>
                    <a:ext uri="{9D8B030D-6E8A-4147-A177-3AD203B41FA5}">
                      <a16:colId xmlns:a16="http://schemas.microsoft.com/office/drawing/2014/main" val="3560024918"/>
                    </a:ext>
                  </a:extLst>
                </a:gridCol>
                <a:gridCol w="563880">
                  <a:extLst>
                    <a:ext uri="{9D8B030D-6E8A-4147-A177-3AD203B41FA5}">
                      <a16:colId xmlns:a16="http://schemas.microsoft.com/office/drawing/2014/main" val="1247096249"/>
                    </a:ext>
                  </a:extLst>
                </a:gridCol>
                <a:gridCol w="563880">
                  <a:extLst>
                    <a:ext uri="{9D8B030D-6E8A-4147-A177-3AD203B41FA5}">
                      <a16:colId xmlns:a16="http://schemas.microsoft.com/office/drawing/2014/main" val="4060174612"/>
                    </a:ext>
                  </a:extLst>
                </a:gridCol>
                <a:gridCol w="486635">
                  <a:extLst>
                    <a:ext uri="{9D8B030D-6E8A-4147-A177-3AD203B41FA5}">
                      <a16:colId xmlns:a16="http://schemas.microsoft.com/office/drawing/2014/main" val="2856731978"/>
                    </a:ext>
                  </a:extLst>
                </a:gridCol>
              </a:tblGrid>
              <a:tr h="364435">
                <a:tc>
                  <a:txBody>
                    <a:bodyPr/>
                    <a:lstStyle/>
                    <a:p>
                      <a:r>
                        <a:rPr lang="en-GB" sz="800" b="0" i="0" u="none">
                          <a:latin typeface="Arial" panose="020B0604020202020204" pitchFamily="34" charset="0"/>
                          <a:cs typeface="Arial" panose="020B0604020202020204" pitchFamily="34" charset="0"/>
                        </a:rPr>
                        <a:t>Referral urgency</a:t>
                      </a:r>
                    </a:p>
                  </a:txBody>
                  <a:tcPr marL="68580" marR="68580" marT="34290" marB="34290"/>
                </a:tc>
                <a:tc>
                  <a:txBody>
                    <a:bodyPr/>
                    <a:lstStyle/>
                    <a:p>
                      <a:pPr algn="ctr"/>
                      <a:r>
                        <a:rPr lang="en-GB" sz="800" b="0" i="0" u="none" dirty="0">
                          <a:latin typeface="Arial" panose="020B0604020202020204" pitchFamily="34" charset="0"/>
                          <a:cs typeface="Arial" panose="020B0604020202020204" pitchFamily="34" charset="0"/>
                        </a:rPr>
                        <a:t>Pts seen</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Pts Seen in Time (Generic)</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Median Wait</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 seen &lt;target</a:t>
                      </a:r>
                    </a:p>
                  </a:txBody>
                  <a:tcPr marL="68580" marR="68580" marT="34290" marB="34290">
                    <a:solidFill>
                      <a:schemeClr val="bg1"/>
                    </a:solidFill>
                  </a:tcPr>
                </a:tc>
                <a:extLst>
                  <a:ext uri="{0D108BD9-81ED-4DB2-BD59-A6C34878D82A}">
                    <a16:rowId xmlns:a16="http://schemas.microsoft.com/office/drawing/2014/main" val="711604409"/>
                  </a:ext>
                </a:extLst>
              </a:tr>
              <a:tr h="222882">
                <a:tc>
                  <a:txBody>
                    <a:bodyPr/>
                    <a:lstStyle/>
                    <a:p>
                      <a:r>
                        <a:rPr lang="en-US" sz="800" b="0">
                          <a:latin typeface="Arial" panose="020B0604020202020204" pitchFamily="34" charset="0"/>
                          <a:cs typeface="Arial" panose="020B0604020202020204" pitchFamily="34" charset="0"/>
                        </a:rPr>
                        <a:t>Emergency</a:t>
                      </a:r>
                      <a:endParaRPr lang="en-GB" sz="800" b="0">
                        <a:latin typeface="Arial" panose="020B0604020202020204" pitchFamily="34" charset="0"/>
                        <a:cs typeface="Arial" panose="020B0604020202020204" pitchFamily="34" charset="0"/>
                      </a:endParaRPr>
                    </a:p>
                  </a:txBody>
                  <a:tcPr marL="68580" marR="68580" marT="34290" marB="34290">
                    <a:noFill/>
                  </a:tcPr>
                </a:tc>
                <a:tc>
                  <a:txBody>
                    <a:bodyPr/>
                    <a:lstStyle/>
                    <a:p>
                      <a:pPr algn="ctr"/>
                      <a:r>
                        <a:rPr lang="en-GB" sz="800" b="0">
                          <a:latin typeface="Arial" panose="020B0604020202020204" pitchFamily="34" charset="0"/>
                          <a:cs typeface="Arial" panose="020B0604020202020204" pitchFamily="34" charset="0"/>
                        </a:rPr>
                        <a:t>94</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94</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1 hour</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100%</a:t>
                      </a:r>
                    </a:p>
                  </a:txBody>
                  <a:tcPr marL="68580" marR="68580" marT="34290" marB="34290">
                    <a:solidFill>
                      <a:schemeClr val="bg1"/>
                    </a:solidFill>
                  </a:tcPr>
                </a:tc>
                <a:extLst>
                  <a:ext uri="{0D108BD9-81ED-4DB2-BD59-A6C34878D82A}">
                    <a16:rowId xmlns:a16="http://schemas.microsoft.com/office/drawing/2014/main" val="246101900"/>
                  </a:ext>
                </a:extLst>
              </a:tr>
              <a:tr h="222882">
                <a:tc>
                  <a:txBody>
                    <a:bodyPr/>
                    <a:lstStyle/>
                    <a:p>
                      <a:r>
                        <a:rPr lang="en-GB" sz="800" b="0">
                          <a:latin typeface="Arial" panose="020B0604020202020204" pitchFamily="34" charset="0"/>
                          <a:cs typeface="Arial" panose="020B0604020202020204" pitchFamily="34" charset="0"/>
                        </a:rPr>
                        <a:t>Urgent</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280</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280</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10 hours</a:t>
                      </a:r>
                    </a:p>
                  </a:txBody>
                  <a:tcPr marL="68580" marR="68580" marT="34290" marB="34290">
                    <a:solidFill>
                      <a:schemeClr val="bg1"/>
                    </a:solidFill>
                  </a:tcPr>
                </a:tc>
                <a:tc>
                  <a:txBody>
                    <a:bodyPr/>
                    <a:lstStyle/>
                    <a:p>
                      <a:pPr algn="ctr"/>
                      <a:r>
                        <a:rPr lang="en-GB" sz="800" b="0" dirty="0">
                          <a:latin typeface="Arial" panose="020B0604020202020204" pitchFamily="34" charset="0"/>
                          <a:cs typeface="Arial" panose="020B0604020202020204" pitchFamily="34" charset="0"/>
                        </a:rPr>
                        <a:t>100%</a:t>
                      </a:r>
                    </a:p>
                  </a:txBody>
                  <a:tcPr marL="68580" marR="68580" marT="34290" marB="34290">
                    <a:solidFill>
                      <a:schemeClr val="bg1"/>
                    </a:solidFill>
                  </a:tcPr>
                </a:tc>
                <a:extLst>
                  <a:ext uri="{0D108BD9-81ED-4DB2-BD59-A6C34878D82A}">
                    <a16:rowId xmlns:a16="http://schemas.microsoft.com/office/drawing/2014/main" val="1506024970"/>
                  </a:ext>
                </a:extLst>
              </a:tr>
            </a:tbl>
          </a:graphicData>
        </a:graphic>
      </p:graphicFrame>
      <p:graphicFrame>
        <p:nvGraphicFramePr>
          <p:cNvPr id="33" name="Table 5">
            <a:extLst>
              <a:ext uri="{FF2B5EF4-FFF2-40B4-BE49-F238E27FC236}">
                <a16:creationId xmlns:a16="http://schemas.microsoft.com/office/drawing/2014/main" id="{723EDC25-0DA2-43E4-874B-70E51F280664}"/>
              </a:ext>
            </a:extLst>
          </p:cNvPr>
          <p:cNvGraphicFramePr>
            <a:graphicFrameLocks noGrp="1"/>
          </p:cNvGraphicFramePr>
          <p:nvPr/>
        </p:nvGraphicFramePr>
        <p:xfrm>
          <a:off x="6197819" y="4250288"/>
          <a:ext cx="2698529" cy="1584824"/>
        </p:xfrm>
        <a:graphic>
          <a:graphicData uri="http://schemas.openxmlformats.org/drawingml/2006/table">
            <a:tbl>
              <a:tblPr firstRow="1" bandRow="1">
                <a:tableStyleId>{5FD0F851-EC5A-4D38-B0AD-8093EC10F338}</a:tableStyleId>
              </a:tblPr>
              <a:tblGrid>
                <a:gridCol w="2698529">
                  <a:extLst>
                    <a:ext uri="{9D8B030D-6E8A-4147-A177-3AD203B41FA5}">
                      <a16:colId xmlns:a16="http://schemas.microsoft.com/office/drawing/2014/main" val="1178387086"/>
                    </a:ext>
                  </a:extLst>
                </a:gridCol>
              </a:tblGrid>
              <a:tr h="261630">
                <a:tc>
                  <a:txBody>
                    <a:bodyPr/>
                    <a:lstStyle/>
                    <a:p>
                      <a:r>
                        <a:rPr lang="en-GB" sz="800" b="0" i="0" u="none">
                          <a:latin typeface="Arial"/>
                          <a:cs typeface="Arial"/>
                        </a:rPr>
                        <a:t>Exceptions: Emergency &amp; Urgent referrals</a:t>
                      </a:r>
                    </a:p>
                  </a:txBody>
                  <a:tcPr marL="68580" marR="68580" marT="34290" marB="34290"/>
                </a:tc>
                <a:extLst>
                  <a:ext uri="{0D108BD9-81ED-4DB2-BD59-A6C34878D82A}">
                    <a16:rowId xmlns:a16="http://schemas.microsoft.com/office/drawing/2014/main" val="711604409"/>
                  </a:ext>
                </a:extLst>
              </a:tr>
              <a:tr h="1323194">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800" b="1">
                          <a:latin typeface="Arial" panose="020B0604020202020204" pitchFamily="34" charset="0"/>
                          <a:cs typeface="Arial" panose="020B0604020202020204" pitchFamily="34" charset="0"/>
                        </a:rPr>
                        <a:t>None</a:t>
                      </a: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10" name="Picture 9">
            <a:extLst>
              <a:ext uri="{FF2B5EF4-FFF2-40B4-BE49-F238E27FC236}">
                <a16:creationId xmlns:a16="http://schemas.microsoft.com/office/drawing/2014/main" id="{4107451D-69EA-49AE-B264-DD066412C44D}"/>
              </a:ext>
            </a:extLst>
          </p:cNvPr>
          <p:cNvPicPr>
            <a:picLocks noChangeAspect="1"/>
          </p:cNvPicPr>
          <p:nvPr/>
        </p:nvPicPr>
        <p:blipFill>
          <a:blip r:embed="rId2"/>
          <a:stretch>
            <a:fillRect/>
          </a:stretch>
        </p:blipFill>
        <p:spPr>
          <a:xfrm>
            <a:off x="2289026" y="4806373"/>
            <a:ext cx="1701633" cy="964425"/>
          </a:xfrm>
          <a:prstGeom prst="rect">
            <a:avLst/>
          </a:prstGeom>
        </p:spPr>
      </p:pic>
      <p:pic>
        <p:nvPicPr>
          <p:cNvPr id="5" name="Picture 4">
            <a:extLst>
              <a:ext uri="{FF2B5EF4-FFF2-40B4-BE49-F238E27FC236}">
                <a16:creationId xmlns:a16="http://schemas.microsoft.com/office/drawing/2014/main" id="{FFD324D9-30F7-4DC3-A0AA-51058022D7DF}"/>
              </a:ext>
            </a:extLst>
          </p:cNvPr>
          <p:cNvPicPr>
            <a:picLocks noChangeAspect="1"/>
          </p:cNvPicPr>
          <p:nvPr/>
        </p:nvPicPr>
        <p:blipFill>
          <a:blip r:embed="rId3"/>
          <a:stretch>
            <a:fillRect/>
          </a:stretch>
        </p:blipFill>
        <p:spPr>
          <a:xfrm>
            <a:off x="2229370" y="2655247"/>
            <a:ext cx="1811582" cy="906306"/>
          </a:xfrm>
          <a:prstGeom prst="rect">
            <a:avLst/>
          </a:prstGeom>
        </p:spPr>
      </p:pic>
    </p:spTree>
    <p:extLst>
      <p:ext uri="{BB962C8B-B14F-4D97-AF65-F5344CB8AC3E}">
        <p14:creationId xmlns:p14="http://schemas.microsoft.com/office/powerpoint/2010/main" val="174751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16632"/>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289307" y="1200204"/>
            <a:ext cx="4590510" cy="357610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r>
              <a:rPr lang="en-GB" sz="1050">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r>
              <a:rPr lang="en-GB" sz="1600">
                <a:solidFill>
                  <a:schemeClr val="bg1"/>
                </a:solidFill>
                <a:latin typeface="Arial" panose="020B0604020202020204" pitchFamily="34" charset="0"/>
                <a:ea typeface="Calibri" panose="020F0502020204030204" pitchFamily="34" charset="0"/>
                <a:cs typeface="Times New Roman" panose="02020603050405020304" pitchFamily="18" charset="0"/>
              </a:rPr>
              <a:t>Section 2:</a:t>
            </a:r>
          </a:p>
          <a:p>
            <a:pPr>
              <a:lnSpc>
                <a:spcPct val="107000"/>
              </a:lnSpc>
              <a:spcAft>
                <a:spcPts val="800"/>
              </a:spcAft>
            </a:pPr>
            <a:r>
              <a:rPr lang="en-GB" sz="2700">
                <a:solidFill>
                  <a:schemeClr val="bg1"/>
                </a:solidFill>
                <a:effectLst/>
                <a:latin typeface="Arial" panose="020B0604020202020204" pitchFamily="34" charset="0"/>
                <a:ea typeface="Calibri" panose="020F0502020204030204" pitchFamily="34" charset="0"/>
                <a:cs typeface="Arial" panose="020B0604020202020204" pitchFamily="34" charset="0"/>
              </a:rPr>
              <a:t>Patient Activity and Demand </a:t>
            </a:r>
          </a:p>
          <a:p>
            <a:pPr>
              <a:lnSpc>
                <a:spcPct val="107000"/>
              </a:lnSpc>
            </a:pPr>
            <a:endParaRPr lang="en-GB">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1400">
                <a:solidFill>
                  <a:schemeClr val="bg1"/>
                </a:solidFill>
                <a:effectLst/>
                <a:latin typeface="Arial" panose="020B0604020202020204" pitchFamily="34" charset="0"/>
                <a:ea typeface="Calibri" panose="020F0502020204030204" pitchFamily="34" charset="0"/>
                <a:cs typeface="Arial" panose="020B0604020202020204" pitchFamily="34" charset="0"/>
              </a:rPr>
              <a:t>Referrals, appointments, admissions and inpatient length of stay headlines</a:t>
            </a:r>
            <a:r>
              <a:rPr lang="en-GB" sz="1400">
                <a:solidFill>
                  <a:schemeClr val="bg1"/>
                </a:solidFill>
                <a:latin typeface="Arial" panose="020B0604020202020204" pitchFamily="34" charset="0"/>
                <a:ea typeface="Calibri" panose="020F0502020204030204" pitchFamily="34" charset="0"/>
                <a:cs typeface="Arial" panose="020B0604020202020204" pitchFamily="34" charset="0"/>
              </a:rPr>
              <a:t> and noteworthy exceptions by (as determined by statistical control process (SPC)) by Directorate</a:t>
            </a:r>
          </a:p>
          <a:p>
            <a:pPr>
              <a:lnSpc>
                <a:spcPct val="107000"/>
              </a:lnSpc>
            </a:pPr>
            <a:endParaRPr lang="en-GB" sz="14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1400" b="1">
                <a:solidFill>
                  <a:schemeClr val="bg1"/>
                </a:solidFill>
                <a:latin typeface="Arial" panose="020B0604020202020204" pitchFamily="34" charset="0"/>
                <a:ea typeface="Calibri" panose="020F0502020204030204" pitchFamily="34" charset="0"/>
                <a:cs typeface="Arial" panose="020B0604020202020204" pitchFamily="34" charset="0"/>
              </a:rPr>
              <a:t>Narrative regarding noteworthy exceptions is provided in Section 2 c</a:t>
            </a:r>
            <a:r>
              <a:rPr lang="en-GB" sz="1400" b="1">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en-GB" sz="140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en-GB" sz="140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en-GB" sz="140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9783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5">
            <a:extLst>
              <a:ext uri="{FF2B5EF4-FFF2-40B4-BE49-F238E27FC236}">
                <a16:creationId xmlns:a16="http://schemas.microsoft.com/office/drawing/2014/main" id="{C93057E2-1487-49BD-B930-8B49FE269327}"/>
              </a:ext>
            </a:extLst>
          </p:cNvPr>
          <p:cNvGraphicFramePr>
            <a:graphicFrameLocks noGrp="1"/>
          </p:cNvGraphicFramePr>
          <p:nvPr/>
        </p:nvGraphicFramePr>
        <p:xfrm>
          <a:off x="304997" y="4347275"/>
          <a:ext cx="5798555" cy="1552028"/>
        </p:xfrm>
        <a:graphic>
          <a:graphicData uri="http://schemas.openxmlformats.org/drawingml/2006/table">
            <a:tbl>
              <a:tblPr firstRow="1" bandRow="1">
                <a:tableStyleId>{5FD0F851-EC5A-4D38-B0AD-8093EC10F338}</a:tableStyleId>
              </a:tblPr>
              <a:tblGrid>
                <a:gridCol w="5798555">
                  <a:extLst>
                    <a:ext uri="{9D8B030D-6E8A-4147-A177-3AD203B41FA5}">
                      <a16:colId xmlns:a16="http://schemas.microsoft.com/office/drawing/2014/main" val="1178387086"/>
                    </a:ext>
                  </a:extLst>
                </a:gridCol>
              </a:tblGrid>
              <a:tr h="194118">
                <a:tc>
                  <a:txBody>
                    <a:bodyPr/>
                    <a:lstStyle/>
                    <a:p>
                      <a:pPr algn="ctr"/>
                      <a:r>
                        <a:rPr lang="en-GB" sz="800" b="1" i="0" u="none">
                          <a:latin typeface="Arial"/>
                          <a:cs typeface="Arial"/>
                        </a:rPr>
                        <a:t>Monthly Trends Below</a:t>
                      </a:r>
                    </a:p>
                  </a:txBody>
                  <a:tcPr marL="68580" marR="68580" marT="34290" marB="34290" anchor="ctr"/>
                </a:tc>
                <a:extLst>
                  <a:ext uri="{0D108BD9-81ED-4DB2-BD59-A6C34878D82A}">
                    <a16:rowId xmlns:a16="http://schemas.microsoft.com/office/drawing/2014/main" val="711604409"/>
                  </a:ext>
                </a:extLst>
              </a:tr>
              <a:tr h="135791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91" name="Rectangle 90">
            <a:extLst>
              <a:ext uri="{FF2B5EF4-FFF2-40B4-BE49-F238E27FC236}">
                <a16:creationId xmlns:a16="http://schemas.microsoft.com/office/drawing/2014/main" id="{5ED2E7B8-BA3F-4538-8871-A54ABCA02CA5}"/>
              </a:ext>
            </a:extLst>
          </p:cNvPr>
          <p:cNvSpPr>
            <a:spLocks/>
          </p:cNvSpPr>
          <p:nvPr/>
        </p:nvSpPr>
        <p:spPr>
          <a:xfrm>
            <a:off x="267887" y="143949"/>
            <a:ext cx="8628463" cy="35083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247650" y="155673"/>
            <a:ext cx="9025985" cy="507831"/>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Waiting Times and Lists </a:t>
            </a:r>
            <a:endParaRPr lang="en-GB" sz="1350">
              <a:solidFill>
                <a:schemeClr val="bg1"/>
              </a:solidFill>
              <a:latin typeface="Segoe UI" panose="020B0502040204020203" pitchFamily="34" charset="0"/>
              <a:cs typeface="Segoe UI" panose="020B0502040204020203" pitchFamily="34" charset="0"/>
            </a:endParaRPr>
          </a:p>
          <a:p>
            <a:endParaRPr lang="en-GB" sz="1350">
              <a:solidFill>
                <a:schemeClr val="bg1"/>
              </a:solidFill>
              <a:latin typeface="Segoe UI" panose="020B0502040204020203" pitchFamily="34" charset="0"/>
              <a:cs typeface="Segoe UI" panose="020B0502040204020203" pitchFamily="34" charset="0"/>
            </a:endParaRPr>
          </a:p>
        </p:txBody>
      </p:sp>
      <p:graphicFrame>
        <p:nvGraphicFramePr>
          <p:cNvPr id="8" name="Table 5">
            <a:extLst>
              <a:ext uri="{FF2B5EF4-FFF2-40B4-BE49-F238E27FC236}">
                <a16:creationId xmlns:a16="http://schemas.microsoft.com/office/drawing/2014/main" id="{F933FCBB-8A4F-4159-AEFA-A6843069DE65}"/>
              </a:ext>
            </a:extLst>
          </p:cNvPr>
          <p:cNvGraphicFramePr>
            <a:graphicFrameLocks noGrp="1"/>
          </p:cNvGraphicFramePr>
          <p:nvPr/>
        </p:nvGraphicFramePr>
        <p:xfrm>
          <a:off x="282982" y="1231187"/>
          <a:ext cx="1881137" cy="967740"/>
        </p:xfrm>
        <a:graphic>
          <a:graphicData uri="http://schemas.openxmlformats.org/drawingml/2006/table">
            <a:tbl>
              <a:tblPr firstRow="1" bandRow="1">
                <a:tableStyleId>{5FD0F851-EC5A-4D38-B0AD-8093EC10F338}</a:tableStyleId>
              </a:tblPr>
              <a:tblGrid>
                <a:gridCol w="1088618">
                  <a:extLst>
                    <a:ext uri="{9D8B030D-6E8A-4147-A177-3AD203B41FA5}">
                      <a16:colId xmlns:a16="http://schemas.microsoft.com/office/drawing/2014/main" val="978586781"/>
                    </a:ext>
                  </a:extLst>
                </a:gridCol>
                <a:gridCol w="342900">
                  <a:extLst>
                    <a:ext uri="{9D8B030D-6E8A-4147-A177-3AD203B41FA5}">
                      <a16:colId xmlns:a16="http://schemas.microsoft.com/office/drawing/2014/main" val="1797118576"/>
                    </a:ext>
                  </a:extLst>
                </a:gridCol>
                <a:gridCol w="449619">
                  <a:extLst>
                    <a:ext uri="{9D8B030D-6E8A-4147-A177-3AD203B41FA5}">
                      <a16:colId xmlns:a16="http://schemas.microsoft.com/office/drawing/2014/main" val="3778358738"/>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Emergency referrals </a:t>
                      </a:r>
                      <a:r>
                        <a:rPr lang="en-US" sz="800" b="0">
                          <a:latin typeface="Arial" panose="020B0604020202020204" pitchFamily="34" charset="0"/>
                          <a:cs typeface="Arial" panose="020B0604020202020204" pitchFamily="34" charset="0"/>
                        </a:rPr>
                        <a:t>waiting for their first contact &gt;48 hours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0</a:t>
                      </a:r>
                    </a:p>
                    <a:p>
                      <a:pPr algn="ctr"/>
                      <a:endParaRPr lang="en-GB" sz="800" b="0">
                        <a:latin typeface="Arial" panose="020B0604020202020204" pitchFamily="34" charset="0"/>
                        <a:cs typeface="Arial" panose="020B0604020202020204" pitchFamily="34" charset="0"/>
                      </a:endParaRPr>
                    </a:p>
                  </a:txBody>
                  <a:tcPr marL="68580" marR="68580" marT="34290" marB="34290">
                    <a:solidFill>
                      <a:srgbClr val="92D050"/>
                    </a:solidFill>
                  </a:tcPr>
                </a:tc>
                <a:tc>
                  <a:txBody>
                    <a:bodyPr/>
                    <a:lstStyle/>
                    <a:p>
                      <a:pPr algn="ctr"/>
                      <a:endParaRPr lang="en-GB" sz="700" b="0">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2000" b="0" i="0">
                          <a:solidFill>
                            <a:schemeClr val="tx1"/>
                          </a:solidFill>
                          <a:latin typeface="Arial"/>
                          <a:cs typeface="Arial"/>
                          <a:sym typeface="Wingdings" panose="05000000000000000000" pitchFamily="2" charset="2"/>
                        </a:rPr>
                        <a:t></a:t>
                      </a:r>
                      <a:endParaRPr lang="en-GB" sz="2000" b="0" i="0">
                        <a:solidFill>
                          <a:schemeClr val="tx1"/>
                        </a:solidFill>
                        <a:latin typeface="Arial"/>
                        <a:cs typeface="Arial"/>
                      </a:endParaRP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0</a:t>
                      </a:r>
                    </a:p>
                  </a:txBody>
                  <a:tcPr marL="68580" marR="68580" marT="34290" marB="34290">
                    <a:solidFill>
                      <a:schemeClr val="bg1"/>
                    </a:solidFill>
                  </a:tcPr>
                </a:tc>
                <a:tc>
                  <a:txBody>
                    <a:bodyPr/>
                    <a:lstStyle/>
                    <a:p>
                      <a:pPr algn="ctr"/>
                      <a:endParaRPr lang="en-GB" sz="10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208365121"/>
                  </a:ext>
                </a:extLst>
              </a:tr>
            </a:tbl>
          </a:graphicData>
        </a:graphic>
      </p:graphicFrame>
      <p:sp>
        <p:nvSpPr>
          <p:cNvPr id="15" name="TextBox 14">
            <a:extLst>
              <a:ext uri="{FF2B5EF4-FFF2-40B4-BE49-F238E27FC236}">
                <a16:creationId xmlns:a16="http://schemas.microsoft.com/office/drawing/2014/main" id="{E008C396-136B-475C-A177-BC9131858C61}"/>
              </a:ext>
            </a:extLst>
          </p:cNvPr>
          <p:cNvSpPr txBox="1"/>
          <p:nvPr/>
        </p:nvSpPr>
        <p:spPr>
          <a:xfrm>
            <a:off x="247650" y="576172"/>
            <a:ext cx="859216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Buckinghamshire Mental Health Directorate - CAMHS</a:t>
            </a:r>
          </a:p>
        </p:txBody>
      </p:sp>
      <p:graphicFrame>
        <p:nvGraphicFramePr>
          <p:cNvPr id="19" name="Table 5">
            <a:extLst>
              <a:ext uri="{FF2B5EF4-FFF2-40B4-BE49-F238E27FC236}">
                <a16:creationId xmlns:a16="http://schemas.microsoft.com/office/drawing/2014/main" id="{BAD6279B-67A3-40AF-8B4D-9FCA487F2F4D}"/>
              </a:ext>
            </a:extLst>
          </p:cNvPr>
          <p:cNvGraphicFramePr>
            <a:graphicFrameLocks noGrp="1"/>
          </p:cNvGraphicFramePr>
          <p:nvPr/>
        </p:nvGraphicFramePr>
        <p:xfrm>
          <a:off x="2250787" y="1231187"/>
          <a:ext cx="1868709" cy="967740"/>
        </p:xfrm>
        <a:graphic>
          <a:graphicData uri="http://schemas.openxmlformats.org/drawingml/2006/table">
            <a:tbl>
              <a:tblPr firstRow="1" bandRow="1">
                <a:tableStyleId>{5FD0F851-EC5A-4D38-B0AD-8093EC10F338}</a:tableStyleId>
              </a:tblPr>
              <a:tblGrid>
                <a:gridCol w="1134024">
                  <a:extLst>
                    <a:ext uri="{9D8B030D-6E8A-4147-A177-3AD203B41FA5}">
                      <a16:colId xmlns:a16="http://schemas.microsoft.com/office/drawing/2014/main" val="978586781"/>
                    </a:ext>
                  </a:extLst>
                </a:gridCol>
                <a:gridCol w="303269">
                  <a:extLst>
                    <a:ext uri="{9D8B030D-6E8A-4147-A177-3AD203B41FA5}">
                      <a16:colId xmlns:a16="http://schemas.microsoft.com/office/drawing/2014/main" val="1797118576"/>
                    </a:ext>
                  </a:extLst>
                </a:gridCol>
                <a:gridCol w="431416">
                  <a:extLst>
                    <a:ext uri="{9D8B030D-6E8A-4147-A177-3AD203B41FA5}">
                      <a16:colId xmlns:a16="http://schemas.microsoft.com/office/drawing/2014/main" val="1247096249"/>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Urgent referrals </a:t>
                      </a:r>
                      <a:r>
                        <a:rPr lang="en-US" sz="800" b="0">
                          <a:latin typeface="Arial" panose="020B0604020202020204" pitchFamily="34" charset="0"/>
                          <a:cs typeface="Arial" panose="020B0604020202020204" pitchFamily="34" charset="0"/>
                        </a:rPr>
                        <a:t>waiting for their first contact &gt;7 days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2</a:t>
                      </a:r>
                    </a:p>
                    <a:p>
                      <a:pPr algn="ctr"/>
                      <a:endParaRPr lang="en-GB" sz="800" b="0">
                        <a:latin typeface="Arial" panose="020B0604020202020204" pitchFamily="34" charset="0"/>
                        <a:cs typeface="Arial" panose="020B0604020202020204" pitchFamily="34" charset="0"/>
                      </a:endParaRPr>
                    </a:p>
                  </a:txBody>
                  <a:tcPr marL="68580" marR="68580" marT="34290" marB="34290">
                    <a:solidFill>
                      <a:srgbClr val="FFC000"/>
                    </a:solidFill>
                  </a:tcPr>
                </a:tc>
                <a:tc>
                  <a:txBody>
                    <a:bodyPr/>
                    <a:lstStyle/>
                    <a:p>
                      <a:pPr algn="ctr"/>
                      <a:endParaRPr lang="en-GB" sz="700" b="0">
                        <a:latin typeface="Arial" panose="020B0604020202020204" pitchFamily="34" charset="0"/>
                        <a:cs typeface="Arial" panose="020B0604020202020204" pitchFamily="34" charset="0"/>
                        <a:sym typeface="Wingdings" panose="05000000000000000000" pitchFamily="2" charset="2"/>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2000" b="0">
                          <a:latin typeface="Arial" panose="020B0604020202020204" pitchFamily="34" charset="0"/>
                          <a:cs typeface="Arial" panose="020B0604020202020204" pitchFamily="34" charset="0"/>
                          <a:sym typeface="Wingdings" panose="05000000000000000000" pitchFamily="2" charset="2"/>
                        </a:rPr>
                        <a:t></a:t>
                      </a:r>
                      <a:endParaRPr lang="en-GB" sz="2000" b="0" i="0">
                        <a:solidFill>
                          <a:schemeClr val="tx1"/>
                        </a:solidFill>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0</a:t>
                      </a:r>
                    </a:p>
                  </a:txBody>
                  <a:tcPr marL="68580" marR="68580" marT="34290" marB="34290">
                    <a:solidFill>
                      <a:schemeClr val="bg1"/>
                    </a:solidFill>
                  </a:tcPr>
                </a:tc>
                <a:tc>
                  <a:txBody>
                    <a:bodyPr/>
                    <a:lstStyle/>
                    <a:p>
                      <a:pPr algn="ctr"/>
                      <a:endParaRPr lang="en-GB" sz="10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386656524"/>
                  </a:ext>
                </a:extLst>
              </a:tr>
            </a:tbl>
          </a:graphicData>
        </a:graphic>
      </p:graphicFrame>
      <p:sp>
        <p:nvSpPr>
          <p:cNvPr id="18" name="TextBox 17">
            <a:extLst>
              <a:ext uri="{FF2B5EF4-FFF2-40B4-BE49-F238E27FC236}">
                <a16:creationId xmlns:a16="http://schemas.microsoft.com/office/drawing/2014/main" id="{DBB7D549-8B4E-498B-A8D2-1695F908EDCF}"/>
              </a:ext>
            </a:extLst>
          </p:cNvPr>
          <p:cNvSpPr txBox="1"/>
          <p:nvPr/>
        </p:nvSpPr>
        <p:spPr>
          <a:xfrm>
            <a:off x="247650" y="837123"/>
            <a:ext cx="604230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waiting – refreshed weekly</a:t>
            </a:r>
          </a:p>
        </p:txBody>
      </p:sp>
      <p:cxnSp>
        <p:nvCxnSpPr>
          <p:cNvPr id="3" name="Straight Connector 2">
            <a:extLst>
              <a:ext uri="{FF2B5EF4-FFF2-40B4-BE49-F238E27FC236}">
                <a16:creationId xmlns:a16="http://schemas.microsoft.com/office/drawing/2014/main" id="{AB658B27-E778-4CC4-ABBA-C2852F6635B2}"/>
              </a:ext>
            </a:extLst>
          </p:cNvPr>
          <p:cNvCxnSpPr>
            <a:cxnSpLocks/>
          </p:cNvCxnSpPr>
          <p:nvPr/>
        </p:nvCxnSpPr>
        <p:spPr>
          <a:xfrm>
            <a:off x="6096621" y="494784"/>
            <a:ext cx="0" cy="5486916"/>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61B864-0B7C-4F22-87CD-E6118CF530D3}"/>
              </a:ext>
            </a:extLst>
          </p:cNvPr>
          <p:cNvSpPr txBox="1"/>
          <p:nvPr/>
        </p:nvSpPr>
        <p:spPr>
          <a:xfrm>
            <a:off x="254921" y="2226134"/>
            <a:ext cx="1970104" cy="215444"/>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 </a:t>
            </a:r>
            <a:r>
              <a:rPr lang="en-GB" sz="800">
                <a:latin typeface="Arial" panose="020B0604020202020204" pitchFamily="34" charset="0"/>
                <a:cs typeface="Arial" panose="020B0604020202020204" pitchFamily="34" charset="0"/>
              </a:rPr>
              <a:t>none</a:t>
            </a:r>
          </a:p>
        </p:txBody>
      </p:sp>
      <p:sp>
        <p:nvSpPr>
          <p:cNvPr id="27" name="TextBox 26">
            <a:extLst>
              <a:ext uri="{FF2B5EF4-FFF2-40B4-BE49-F238E27FC236}">
                <a16:creationId xmlns:a16="http://schemas.microsoft.com/office/drawing/2014/main" id="{F86FF35A-1FE1-42F7-8F87-B32D0D79C56D}"/>
              </a:ext>
            </a:extLst>
          </p:cNvPr>
          <p:cNvSpPr txBox="1"/>
          <p:nvPr/>
        </p:nvSpPr>
        <p:spPr>
          <a:xfrm>
            <a:off x="2214526" y="2239580"/>
            <a:ext cx="2017402" cy="461665"/>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a:t>
            </a:r>
            <a:r>
              <a:rPr lang="en-GB" sz="800">
                <a:latin typeface="Arial" panose="020B0604020202020204" pitchFamily="34" charset="0"/>
                <a:cs typeface="Arial" panose="020B0604020202020204" pitchFamily="34" charset="0"/>
              </a:rPr>
              <a:t>: below are the teams where urgent patients have been waiting &gt;7 days </a:t>
            </a:r>
          </a:p>
        </p:txBody>
      </p:sp>
      <p:sp>
        <p:nvSpPr>
          <p:cNvPr id="34" name="TextBox 33">
            <a:extLst>
              <a:ext uri="{FF2B5EF4-FFF2-40B4-BE49-F238E27FC236}">
                <a16:creationId xmlns:a16="http://schemas.microsoft.com/office/drawing/2014/main" id="{4A960487-A38D-4640-BACD-E23F83F2E6D0}"/>
              </a:ext>
            </a:extLst>
          </p:cNvPr>
          <p:cNvSpPr txBox="1"/>
          <p:nvPr/>
        </p:nvSpPr>
        <p:spPr>
          <a:xfrm>
            <a:off x="2230805" y="4552505"/>
            <a:ext cx="2017402"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The number of urgent patients waiting is </a:t>
            </a:r>
            <a:r>
              <a:rPr lang="en-GB" sz="800" b="1">
                <a:latin typeface="Arial" panose="020B0604020202020204" pitchFamily="34" charset="0"/>
                <a:cs typeface="Arial" panose="020B0604020202020204" pitchFamily="34" charset="0"/>
              </a:rPr>
              <a:t>stabilising</a:t>
            </a:r>
            <a:r>
              <a:rPr lang="en-GB" sz="800">
                <a:latin typeface="Arial" panose="020B0604020202020204" pitchFamily="34" charset="0"/>
                <a:cs typeface="Arial" panose="020B0604020202020204" pitchFamily="34" charset="0"/>
              </a:rPr>
              <a:t> – see below</a:t>
            </a:r>
          </a:p>
        </p:txBody>
      </p:sp>
      <p:sp>
        <p:nvSpPr>
          <p:cNvPr id="23" name="TextBox 22">
            <a:extLst>
              <a:ext uri="{FF2B5EF4-FFF2-40B4-BE49-F238E27FC236}">
                <a16:creationId xmlns:a16="http://schemas.microsoft.com/office/drawing/2014/main" id="{B6452DE2-80B8-4944-8C4F-1DC83390FE40}"/>
              </a:ext>
            </a:extLst>
          </p:cNvPr>
          <p:cNvSpPr txBox="1"/>
          <p:nvPr/>
        </p:nvSpPr>
        <p:spPr>
          <a:xfrm>
            <a:off x="287387" y="4558154"/>
            <a:ext cx="2017402" cy="461665"/>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The number of emergency patients waiting has </a:t>
            </a:r>
            <a:r>
              <a:rPr lang="en-GB" sz="800" b="1">
                <a:latin typeface="Arial" panose="020B0604020202020204" pitchFamily="34" charset="0"/>
                <a:cs typeface="Arial" panose="020B0604020202020204" pitchFamily="34" charset="0"/>
              </a:rPr>
              <a:t>stabilising</a:t>
            </a:r>
            <a:r>
              <a:rPr lang="en-GB" sz="800">
                <a:latin typeface="Arial" panose="020B0604020202020204" pitchFamily="34" charset="0"/>
                <a:cs typeface="Arial" panose="020B0604020202020204" pitchFamily="34" charset="0"/>
              </a:rPr>
              <a:t> – none since May 2020 more than 48 hours</a:t>
            </a:r>
          </a:p>
        </p:txBody>
      </p:sp>
      <p:sp>
        <p:nvSpPr>
          <p:cNvPr id="24" name="TextBox 23">
            <a:extLst>
              <a:ext uri="{FF2B5EF4-FFF2-40B4-BE49-F238E27FC236}">
                <a16:creationId xmlns:a16="http://schemas.microsoft.com/office/drawing/2014/main" id="{074E7CFB-CCA2-4BD9-A6FD-2C04A9FB1833}"/>
              </a:ext>
            </a:extLst>
          </p:cNvPr>
          <p:cNvSpPr txBox="1"/>
          <p:nvPr/>
        </p:nvSpPr>
        <p:spPr>
          <a:xfrm>
            <a:off x="6201397" y="828909"/>
            <a:ext cx="2523504"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seen in February</a:t>
            </a:r>
          </a:p>
        </p:txBody>
      </p:sp>
      <p:graphicFrame>
        <p:nvGraphicFramePr>
          <p:cNvPr id="25" name="Table 5">
            <a:extLst>
              <a:ext uri="{FF2B5EF4-FFF2-40B4-BE49-F238E27FC236}">
                <a16:creationId xmlns:a16="http://schemas.microsoft.com/office/drawing/2014/main" id="{AF582640-8A68-4D68-8159-E3766B72AAA1}"/>
              </a:ext>
            </a:extLst>
          </p:cNvPr>
          <p:cNvGraphicFramePr>
            <a:graphicFrameLocks noGrp="1"/>
          </p:cNvGraphicFramePr>
          <p:nvPr>
            <p:extLst>
              <p:ext uri="{D42A27DB-BD31-4B8C-83A1-F6EECF244321}">
                <p14:modId xmlns:p14="http://schemas.microsoft.com/office/powerpoint/2010/main" val="508723714"/>
              </p:ext>
            </p:extLst>
          </p:nvPr>
        </p:nvGraphicFramePr>
        <p:xfrm>
          <a:off x="6186227" y="1257287"/>
          <a:ext cx="2674788" cy="880104"/>
        </p:xfrm>
        <a:graphic>
          <a:graphicData uri="http://schemas.openxmlformats.org/drawingml/2006/table">
            <a:tbl>
              <a:tblPr firstRow="1" bandRow="1">
                <a:tableStyleId>{5FD0F851-EC5A-4D38-B0AD-8093EC10F338}</a:tableStyleId>
              </a:tblPr>
              <a:tblGrid>
                <a:gridCol w="656533">
                  <a:extLst>
                    <a:ext uri="{9D8B030D-6E8A-4147-A177-3AD203B41FA5}">
                      <a16:colId xmlns:a16="http://schemas.microsoft.com/office/drawing/2014/main" val="978586781"/>
                    </a:ext>
                  </a:extLst>
                </a:gridCol>
                <a:gridCol w="403860">
                  <a:extLst>
                    <a:ext uri="{9D8B030D-6E8A-4147-A177-3AD203B41FA5}">
                      <a16:colId xmlns:a16="http://schemas.microsoft.com/office/drawing/2014/main" val="3560024918"/>
                    </a:ext>
                  </a:extLst>
                </a:gridCol>
                <a:gridCol w="563880">
                  <a:extLst>
                    <a:ext uri="{9D8B030D-6E8A-4147-A177-3AD203B41FA5}">
                      <a16:colId xmlns:a16="http://schemas.microsoft.com/office/drawing/2014/main" val="1247096249"/>
                    </a:ext>
                  </a:extLst>
                </a:gridCol>
                <a:gridCol w="563880">
                  <a:extLst>
                    <a:ext uri="{9D8B030D-6E8A-4147-A177-3AD203B41FA5}">
                      <a16:colId xmlns:a16="http://schemas.microsoft.com/office/drawing/2014/main" val="4060174612"/>
                    </a:ext>
                  </a:extLst>
                </a:gridCol>
                <a:gridCol w="486635">
                  <a:extLst>
                    <a:ext uri="{9D8B030D-6E8A-4147-A177-3AD203B41FA5}">
                      <a16:colId xmlns:a16="http://schemas.microsoft.com/office/drawing/2014/main" val="2856731978"/>
                    </a:ext>
                  </a:extLst>
                </a:gridCol>
              </a:tblGrid>
              <a:tr h="364435">
                <a:tc>
                  <a:txBody>
                    <a:bodyPr/>
                    <a:lstStyle/>
                    <a:p>
                      <a:r>
                        <a:rPr lang="en-GB" sz="800" b="0" i="0" u="none">
                          <a:latin typeface="Arial" panose="020B0604020202020204" pitchFamily="34" charset="0"/>
                          <a:cs typeface="Arial" panose="020B0604020202020204" pitchFamily="34" charset="0"/>
                        </a:rPr>
                        <a:t>Referral urgency</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Pts seen</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Pts Seen in Time (Generic)</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Median Wait</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 seen &lt;target</a:t>
                      </a:r>
                    </a:p>
                  </a:txBody>
                  <a:tcPr marL="68580" marR="68580" marT="34290" marB="34290">
                    <a:solidFill>
                      <a:schemeClr val="bg1"/>
                    </a:solidFill>
                  </a:tcPr>
                </a:tc>
                <a:extLst>
                  <a:ext uri="{0D108BD9-81ED-4DB2-BD59-A6C34878D82A}">
                    <a16:rowId xmlns:a16="http://schemas.microsoft.com/office/drawing/2014/main" val="711604409"/>
                  </a:ext>
                </a:extLst>
              </a:tr>
              <a:tr h="222882">
                <a:tc>
                  <a:txBody>
                    <a:bodyPr/>
                    <a:lstStyle/>
                    <a:p>
                      <a:r>
                        <a:rPr lang="en-US" sz="800" b="0">
                          <a:latin typeface="Arial" panose="020B0604020202020204" pitchFamily="34" charset="0"/>
                          <a:cs typeface="Arial" panose="020B0604020202020204" pitchFamily="34" charset="0"/>
                        </a:rPr>
                        <a:t>Emergency</a:t>
                      </a:r>
                      <a:endParaRPr lang="en-GB" sz="800" b="0">
                        <a:latin typeface="Arial" panose="020B0604020202020204" pitchFamily="34" charset="0"/>
                        <a:cs typeface="Arial" panose="020B0604020202020204" pitchFamily="34" charset="0"/>
                      </a:endParaRPr>
                    </a:p>
                  </a:txBody>
                  <a:tcPr marL="68580" marR="68580" marT="34290" marB="34290">
                    <a:noFill/>
                  </a:tcPr>
                </a:tc>
                <a:tc>
                  <a:txBody>
                    <a:bodyPr/>
                    <a:lstStyle/>
                    <a:p>
                      <a:pPr algn="ctr"/>
                      <a:r>
                        <a:rPr lang="en-GB" sz="800" b="0">
                          <a:latin typeface="Arial" panose="020B0604020202020204" pitchFamily="34" charset="0"/>
                          <a:cs typeface="Arial" panose="020B0604020202020204" pitchFamily="34" charset="0"/>
                        </a:rPr>
                        <a:t>0</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 </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222882">
                <a:tc>
                  <a:txBody>
                    <a:bodyPr/>
                    <a:lstStyle/>
                    <a:p>
                      <a:r>
                        <a:rPr lang="en-GB" sz="800" b="0">
                          <a:latin typeface="Arial" panose="020B0604020202020204" pitchFamily="34" charset="0"/>
                          <a:cs typeface="Arial" panose="020B0604020202020204" pitchFamily="34" charset="0"/>
                        </a:rPr>
                        <a:t>Urgent</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38</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30</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0 days</a:t>
                      </a:r>
                    </a:p>
                  </a:txBody>
                  <a:tcPr marL="68580" marR="68580" marT="34290" marB="34290">
                    <a:solidFill>
                      <a:schemeClr val="bg1"/>
                    </a:solidFill>
                  </a:tcPr>
                </a:tc>
                <a:tc>
                  <a:txBody>
                    <a:bodyPr/>
                    <a:lstStyle/>
                    <a:p>
                      <a:pPr algn="ctr"/>
                      <a:r>
                        <a:rPr lang="en-GB" sz="800" b="0" dirty="0">
                          <a:latin typeface="Arial" panose="020B0604020202020204" pitchFamily="34" charset="0"/>
                          <a:cs typeface="Arial" panose="020B0604020202020204" pitchFamily="34" charset="0"/>
                        </a:rPr>
                        <a:t>100%</a:t>
                      </a:r>
                    </a:p>
                  </a:txBody>
                  <a:tcPr marL="68580" marR="68580" marT="34290" marB="34290">
                    <a:solidFill>
                      <a:schemeClr val="bg1"/>
                    </a:solidFill>
                  </a:tcPr>
                </a:tc>
                <a:extLst>
                  <a:ext uri="{0D108BD9-81ED-4DB2-BD59-A6C34878D82A}">
                    <a16:rowId xmlns:a16="http://schemas.microsoft.com/office/drawing/2014/main" val="1506024970"/>
                  </a:ext>
                </a:extLst>
              </a:tr>
            </a:tbl>
          </a:graphicData>
        </a:graphic>
      </p:graphicFrame>
      <p:graphicFrame>
        <p:nvGraphicFramePr>
          <p:cNvPr id="26" name="Table 5">
            <a:extLst>
              <a:ext uri="{FF2B5EF4-FFF2-40B4-BE49-F238E27FC236}">
                <a16:creationId xmlns:a16="http://schemas.microsoft.com/office/drawing/2014/main" id="{94425728-B51C-4E2D-B9C2-2B7CD9D543EF}"/>
              </a:ext>
            </a:extLst>
          </p:cNvPr>
          <p:cNvGraphicFramePr>
            <a:graphicFrameLocks noGrp="1"/>
          </p:cNvGraphicFramePr>
          <p:nvPr/>
        </p:nvGraphicFramePr>
        <p:xfrm>
          <a:off x="6161818" y="4319670"/>
          <a:ext cx="2698530" cy="1579634"/>
        </p:xfrm>
        <a:graphic>
          <a:graphicData uri="http://schemas.openxmlformats.org/drawingml/2006/table">
            <a:tbl>
              <a:tblPr firstRow="1" bandRow="1">
                <a:tableStyleId>{5FD0F851-EC5A-4D38-B0AD-8093EC10F338}</a:tableStyleId>
              </a:tblPr>
              <a:tblGrid>
                <a:gridCol w="2698530">
                  <a:extLst>
                    <a:ext uri="{9D8B030D-6E8A-4147-A177-3AD203B41FA5}">
                      <a16:colId xmlns:a16="http://schemas.microsoft.com/office/drawing/2014/main" val="1178387086"/>
                    </a:ext>
                  </a:extLst>
                </a:gridCol>
              </a:tblGrid>
              <a:tr h="221724">
                <a:tc>
                  <a:txBody>
                    <a:bodyPr/>
                    <a:lstStyle/>
                    <a:p>
                      <a:r>
                        <a:rPr lang="en-GB" sz="800" b="0" i="0" u="none">
                          <a:latin typeface="Arial"/>
                          <a:cs typeface="Arial"/>
                        </a:rPr>
                        <a:t>Exceptions: Emergency &amp; Urgent referrals</a:t>
                      </a:r>
                    </a:p>
                  </a:txBody>
                  <a:tcPr marL="68580" marR="68580" marT="34290" marB="34290"/>
                </a:tc>
                <a:extLst>
                  <a:ext uri="{0D108BD9-81ED-4DB2-BD59-A6C34878D82A}">
                    <a16:rowId xmlns:a16="http://schemas.microsoft.com/office/drawing/2014/main" val="711604409"/>
                  </a:ext>
                </a:extLst>
              </a:tr>
              <a:tr h="135791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800" b="1">
                          <a:latin typeface="Arial" panose="020B0604020202020204" pitchFamily="34" charset="0"/>
                          <a:cs typeface="Arial" panose="020B0604020202020204" pitchFamily="34" charset="0"/>
                        </a:rPr>
                        <a:t>None</a:t>
                      </a: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9" name="Picture 8">
            <a:extLst>
              <a:ext uri="{FF2B5EF4-FFF2-40B4-BE49-F238E27FC236}">
                <a16:creationId xmlns:a16="http://schemas.microsoft.com/office/drawing/2014/main" id="{498AB767-91C2-482D-8B9E-9ED286079B52}"/>
              </a:ext>
            </a:extLst>
          </p:cNvPr>
          <p:cNvPicPr>
            <a:picLocks noChangeAspect="1"/>
          </p:cNvPicPr>
          <p:nvPr/>
        </p:nvPicPr>
        <p:blipFill>
          <a:blip r:embed="rId2"/>
          <a:stretch>
            <a:fillRect/>
          </a:stretch>
        </p:blipFill>
        <p:spPr>
          <a:xfrm>
            <a:off x="2220835" y="4966197"/>
            <a:ext cx="1792329" cy="853689"/>
          </a:xfrm>
          <a:prstGeom prst="rect">
            <a:avLst/>
          </a:prstGeom>
        </p:spPr>
      </p:pic>
      <p:pic>
        <p:nvPicPr>
          <p:cNvPr id="5" name="Picture 4">
            <a:extLst>
              <a:ext uri="{FF2B5EF4-FFF2-40B4-BE49-F238E27FC236}">
                <a16:creationId xmlns:a16="http://schemas.microsoft.com/office/drawing/2014/main" id="{82AE147D-16AC-4706-A9D9-A441051BFB9B}"/>
              </a:ext>
            </a:extLst>
          </p:cNvPr>
          <p:cNvPicPr>
            <a:picLocks noChangeAspect="1"/>
          </p:cNvPicPr>
          <p:nvPr/>
        </p:nvPicPr>
        <p:blipFill>
          <a:blip r:embed="rId3"/>
          <a:stretch>
            <a:fillRect/>
          </a:stretch>
        </p:blipFill>
        <p:spPr>
          <a:xfrm>
            <a:off x="2225025" y="2680791"/>
            <a:ext cx="1775330" cy="787000"/>
          </a:xfrm>
          <a:prstGeom prst="rect">
            <a:avLst/>
          </a:prstGeom>
        </p:spPr>
      </p:pic>
    </p:spTree>
    <p:extLst>
      <p:ext uri="{BB962C8B-B14F-4D97-AF65-F5344CB8AC3E}">
        <p14:creationId xmlns:p14="http://schemas.microsoft.com/office/powerpoint/2010/main" val="959539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5">
            <a:extLst>
              <a:ext uri="{FF2B5EF4-FFF2-40B4-BE49-F238E27FC236}">
                <a16:creationId xmlns:a16="http://schemas.microsoft.com/office/drawing/2014/main" id="{D0AE967E-1A53-4261-BDC8-B3F3373341D1}"/>
              </a:ext>
            </a:extLst>
          </p:cNvPr>
          <p:cNvGraphicFramePr>
            <a:graphicFrameLocks noGrp="1"/>
          </p:cNvGraphicFramePr>
          <p:nvPr/>
        </p:nvGraphicFramePr>
        <p:xfrm>
          <a:off x="298066" y="4251243"/>
          <a:ext cx="5798555" cy="1675337"/>
        </p:xfrm>
        <a:graphic>
          <a:graphicData uri="http://schemas.openxmlformats.org/drawingml/2006/table">
            <a:tbl>
              <a:tblPr firstRow="1" bandRow="1">
                <a:tableStyleId>{5FD0F851-EC5A-4D38-B0AD-8093EC10F338}</a:tableStyleId>
              </a:tblPr>
              <a:tblGrid>
                <a:gridCol w="5798555">
                  <a:extLst>
                    <a:ext uri="{9D8B030D-6E8A-4147-A177-3AD203B41FA5}">
                      <a16:colId xmlns:a16="http://schemas.microsoft.com/office/drawing/2014/main" val="1178387086"/>
                    </a:ext>
                  </a:extLst>
                </a:gridCol>
              </a:tblGrid>
              <a:tr h="235157">
                <a:tc>
                  <a:txBody>
                    <a:bodyPr/>
                    <a:lstStyle/>
                    <a:p>
                      <a:pPr algn="ctr"/>
                      <a:r>
                        <a:rPr lang="en-GB" sz="800" b="1" i="0" u="none">
                          <a:latin typeface="Arial"/>
                          <a:cs typeface="Arial"/>
                        </a:rPr>
                        <a:t>Monthly Trends Below</a:t>
                      </a:r>
                    </a:p>
                  </a:txBody>
                  <a:tcPr marL="68580" marR="68580" marT="34290" marB="34290" anchor="ctr"/>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91" name="Rectangle 90">
            <a:extLst>
              <a:ext uri="{FF2B5EF4-FFF2-40B4-BE49-F238E27FC236}">
                <a16:creationId xmlns:a16="http://schemas.microsoft.com/office/drawing/2014/main" id="{5ED2E7B8-BA3F-4538-8871-A54ABCA02CA5}"/>
              </a:ext>
            </a:extLst>
          </p:cNvPr>
          <p:cNvSpPr>
            <a:spLocks/>
          </p:cNvSpPr>
          <p:nvPr/>
        </p:nvSpPr>
        <p:spPr>
          <a:xfrm>
            <a:off x="267887" y="143949"/>
            <a:ext cx="8628463" cy="35083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247650" y="155673"/>
            <a:ext cx="9025985" cy="507831"/>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Waiting Times and Lists </a:t>
            </a:r>
            <a:endParaRPr lang="en-GB" sz="1350">
              <a:solidFill>
                <a:schemeClr val="bg1"/>
              </a:solidFill>
              <a:latin typeface="Segoe UI" panose="020B0502040204020203" pitchFamily="34" charset="0"/>
              <a:cs typeface="Segoe UI" panose="020B0502040204020203" pitchFamily="34" charset="0"/>
            </a:endParaRPr>
          </a:p>
          <a:p>
            <a:endParaRPr lang="en-GB" sz="1350">
              <a:solidFill>
                <a:schemeClr val="bg1"/>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E008C396-136B-475C-A177-BC9131858C61}"/>
              </a:ext>
            </a:extLst>
          </p:cNvPr>
          <p:cNvSpPr txBox="1"/>
          <p:nvPr/>
        </p:nvSpPr>
        <p:spPr>
          <a:xfrm>
            <a:off x="247650" y="576172"/>
            <a:ext cx="859216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Buckinghamshire Mental Health Directorate – </a:t>
            </a:r>
            <a:r>
              <a:rPr lang="en-GB" sz="1200" b="1" err="1">
                <a:latin typeface="Arial" panose="020B0604020202020204" pitchFamily="34" charset="0"/>
                <a:cs typeface="Arial" panose="020B0604020202020204" pitchFamily="34" charset="0"/>
              </a:rPr>
              <a:t>Childrens</a:t>
            </a:r>
            <a:r>
              <a:rPr lang="en-GB" sz="1200" b="1">
                <a:latin typeface="Arial" panose="020B0604020202020204" pitchFamily="34" charset="0"/>
                <a:cs typeface="Arial" panose="020B0604020202020204" pitchFamily="34" charset="0"/>
              </a:rPr>
              <a:t> &amp; Young People NDC</a:t>
            </a:r>
          </a:p>
        </p:txBody>
      </p:sp>
      <p:sp>
        <p:nvSpPr>
          <p:cNvPr id="18" name="TextBox 17">
            <a:extLst>
              <a:ext uri="{FF2B5EF4-FFF2-40B4-BE49-F238E27FC236}">
                <a16:creationId xmlns:a16="http://schemas.microsoft.com/office/drawing/2014/main" id="{DBB7D549-8B4E-498B-A8D2-1695F908EDCF}"/>
              </a:ext>
            </a:extLst>
          </p:cNvPr>
          <p:cNvSpPr txBox="1"/>
          <p:nvPr/>
        </p:nvSpPr>
        <p:spPr>
          <a:xfrm>
            <a:off x="247650" y="837123"/>
            <a:ext cx="604230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waiting – refreshed weekly</a:t>
            </a:r>
          </a:p>
        </p:txBody>
      </p:sp>
      <p:graphicFrame>
        <p:nvGraphicFramePr>
          <p:cNvPr id="28" name="Table 5">
            <a:extLst>
              <a:ext uri="{FF2B5EF4-FFF2-40B4-BE49-F238E27FC236}">
                <a16:creationId xmlns:a16="http://schemas.microsoft.com/office/drawing/2014/main" id="{B0496BBC-D661-4A48-BF23-EB46C9846FB8}"/>
              </a:ext>
            </a:extLst>
          </p:cNvPr>
          <p:cNvGraphicFramePr>
            <a:graphicFrameLocks noGrp="1"/>
          </p:cNvGraphicFramePr>
          <p:nvPr/>
        </p:nvGraphicFramePr>
        <p:xfrm>
          <a:off x="4163413" y="1231290"/>
          <a:ext cx="1843601" cy="967740"/>
        </p:xfrm>
        <a:graphic>
          <a:graphicData uri="http://schemas.openxmlformats.org/drawingml/2006/table">
            <a:tbl>
              <a:tblPr firstRow="1" bandRow="1">
                <a:tableStyleId>{5FD0F851-EC5A-4D38-B0AD-8093EC10F338}</a:tableStyleId>
              </a:tblPr>
              <a:tblGrid>
                <a:gridCol w="1071527">
                  <a:extLst>
                    <a:ext uri="{9D8B030D-6E8A-4147-A177-3AD203B41FA5}">
                      <a16:colId xmlns:a16="http://schemas.microsoft.com/office/drawing/2014/main" val="978586781"/>
                    </a:ext>
                  </a:extLst>
                </a:gridCol>
                <a:gridCol w="365760">
                  <a:extLst>
                    <a:ext uri="{9D8B030D-6E8A-4147-A177-3AD203B41FA5}">
                      <a16:colId xmlns:a16="http://schemas.microsoft.com/office/drawing/2014/main" val="1797118576"/>
                    </a:ext>
                  </a:extLst>
                </a:gridCol>
                <a:gridCol w="406314">
                  <a:extLst>
                    <a:ext uri="{9D8B030D-6E8A-4147-A177-3AD203B41FA5}">
                      <a16:colId xmlns:a16="http://schemas.microsoft.com/office/drawing/2014/main" val="1247096249"/>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Routine referrals </a:t>
                      </a:r>
                      <a:r>
                        <a:rPr lang="en-US" sz="800" b="0">
                          <a:latin typeface="Arial" panose="020B0604020202020204" pitchFamily="34" charset="0"/>
                          <a:cs typeface="Arial" panose="020B0604020202020204" pitchFamily="34" charset="0"/>
                        </a:rPr>
                        <a:t>waiting for their first contact &gt;28 days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2005</a:t>
                      </a:r>
                    </a:p>
                  </a:txBody>
                  <a:tcPr marL="68580" marR="68580" marT="34290" marB="34290">
                    <a:solidFill>
                      <a:srgbClr val="FF0000"/>
                    </a:solidFill>
                  </a:tcPr>
                </a:tc>
                <a:tc>
                  <a:txBody>
                    <a:bodyPr/>
                    <a:lstStyle/>
                    <a:p>
                      <a:pPr algn="ctr"/>
                      <a:endParaRPr lang="en-GB" sz="700" b="0">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2000" b="0">
                          <a:latin typeface="Arial" panose="020B0604020202020204" pitchFamily="34" charset="0"/>
                          <a:cs typeface="Arial" panose="020B0604020202020204" pitchFamily="34" charset="0"/>
                          <a:sym typeface="Wingdings" panose="05000000000000000000" pitchFamily="2" charset="2"/>
                        </a:rPr>
                        <a:t></a:t>
                      </a:r>
                      <a:endParaRPr lang="en-GB" sz="2000" b="0" i="0">
                        <a:solidFill>
                          <a:schemeClr val="tx1"/>
                        </a:solidFill>
                        <a:latin typeface="Arial" panose="020B0604020202020204" pitchFamily="34" charset="0"/>
                        <a:cs typeface="Arial" panose="020B0604020202020204" pitchFamily="34" charset="0"/>
                      </a:endParaRPr>
                    </a:p>
                    <a:p>
                      <a:pPr algn="ctr"/>
                      <a:endParaRPr lang="en-GB" sz="7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1992</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386656524"/>
                  </a:ext>
                </a:extLst>
              </a:tr>
            </a:tbl>
          </a:graphicData>
        </a:graphic>
      </p:graphicFrame>
      <p:cxnSp>
        <p:nvCxnSpPr>
          <p:cNvPr id="3" name="Straight Connector 2">
            <a:extLst>
              <a:ext uri="{FF2B5EF4-FFF2-40B4-BE49-F238E27FC236}">
                <a16:creationId xmlns:a16="http://schemas.microsoft.com/office/drawing/2014/main" id="{AB658B27-E778-4CC4-ABBA-C2852F6635B2}"/>
              </a:ext>
            </a:extLst>
          </p:cNvPr>
          <p:cNvCxnSpPr>
            <a:cxnSpLocks/>
          </p:cNvCxnSpPr>
          <p:nvPr/>
        </p:nvCxnSpPr>
        <p:spPr>
          <a:xfrm>
            <a:off x="6096621" y="494784"/>
            <a:ext cx="0" cy="548691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2D6F18C-3C54-4B0E-B73F-C3CC10F0FF2D}"/>
              </a:ext>
            </a:extLst>
          </p:cNvPr>
          <p:cNvSpPr txBox="1"/>
          <p:nvPr/>
        </p:nvSpPr>
        <p:spPr>
          <a:xfrm>
            <a:off x="2250787" y="4527796"/>
            <a:ext cx="3930028"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The number of routine patients waiting </a:t>
            </a:r>
            <a:r>
              <a:rPr lang="en-GB" sz="800" b="1">
                <a:latin typeface="Arial" panose="020B0604020202020204" pitchFamily="34" charset="0"/>
                <a:cs typeface="Arial" panose="020B0604020202020204" pitchFamily="34" charset="0"/>
              </a:rPr>
              <a:t>increased </a:t>
            </a:r>
            <a:r>
              <a:rPr lang="en-GB" sz="800">
                <a:latin typeface="Arial" panose="020B0604020202020204" pitchFamily="34" charset="0"/>
                <a:cs typeface="Arial" panose="020B0604020202020204" pitchFamily="34" charset="0"/>
              </a:rPr>
              <a:t>this month following trend of increasing waits</a:t>
            </a:r>
            <a:r>
              <a:rPr lang="en-GB" sz="800" b="1">
                <a:latin typeface="Arial" panose="020B0604020202020204" pitchFamily="34" charset="0"/>
                <a:cs typeface="Arial" panose="020B0604020202020204" pitchFamily="34" charset="0"/>
              </a:rPr>
              <a:t>  and is above UCL</a:t>
            </a:r>
            <a:r>
              <a:rPr lang="en-GB" sz="800">
                <a:latin typeface="Arial" panose="020B0604020202020204" pitchFamily="34" charset="0"/>
                <a:cs typeface="Arial" panose="020B0604020202020204" pitchFamily="34" charset="0"/>
              </a:rPr>
              <a:t>– see below</a:t>
            </a:r>
          </a:p>
        </p:txBody>
      </p:sp>
      <p:sp>
        <p:nvSpPr>
          <p:cNvPr id="36" name="TextBox 35">
            <a:extLst>
              <a:ext uri="{FF2B5EF4-FFF2-40B4-BE49-F238E27FC236}">
                <a16:creationId xmlns:a16="http://schemas.microsoft.com/office/drawing/2014/main" id="{2EFA529D-2701-48A4-A68D-19866D860F03}"/>
              </a:ext>
            </a:extLst>
          </p:cNvPr>
          <p:cNvSpPr txBox="1"/>
          <p:nvPr/>
        </p:nvSpPr>
        <p:spPr>
          <a:xfrm>
            <a:off x="4119496" y="2308924"/>
            <a:ext cx="2017402" cy="461665"/>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 </a:t>
            </a:r>
            <a:r>
              <a:rPr lang="en-GB" sz="800">
                <a:latin typeface="Arial" panose="020B0604020202020204" pitchFamily="34" charset="0"/>
                <a:cs typeface="Arial" panose="020B0604020202020204" pitchFamily="34" charset="0"/>
              </a:rPr>
              <a:t>below are the teams where routine patients have been waiting &gt;28 days</a:t>
            </a:r>
          </a:p>
        </p:txBody>
      </p:sp>
      <p:sp>
        <p:nvSpPr>
          <p:cNvPr id="4" name="TextBox 3">
            <a:extLst>
              <a:ext uri="{FF2B5EF4-FFF2-40B4-BE49-F238E27FC236}">
                <a16:creationId xmlns:a16="http://schemas.microsoft.com/office/drawing/2014/main" id="{DDCA74DB-FB16-425C-96FD-0E54F89FB83C}"/>
              </a:ext>
            </a:extLst>
          </p:cNvPr>
          <p:cNvSpPr txBox="1"/>
          <p:nvPr/>
        </p:nvSpPr>
        <p:spPr>
          <a:xfrm>
            <a:off x="630035" y="3094414"/>
            <a:ext cx="2787444" cy="246221"/>
          </a:xfrm>
          <a:prstGeom prst="rect">
            <a:avLst/>
          </a:prstGeom>
          <a:noFill/>
        </p:spPr>
        <p:txBody>
          <a:bodyPr wrap="square" rtlCol="0">
            <a:spAutoFit/>
          </a:bodyPr>
          <a:lstStyle/>
          <a:p>
            <a:r>
              <a:rPr lang="en-GB" sz="1000" b="1">
                <a:latin typeface="Arial" panose="020B0604020202020204" pitchFamily="34" charset="0"/>
                <a:cs typeface="Arial" panose="020B0604020202020204" pitchFamily="34" charset="0"/>
              </a:rPr>
              <a:t>These teams only have routine referrals</a:t>
            </a:r>
          </a:p>
        </p:txBody>
      </p:sp>
      <p:sp>
        <p:nvSpPr>
          <p:cNvPr id="20" name="TextBox 19">
            <a:extLst>
              <a:ext uri="{FF2B5EF4-FFF2-40B4-BE49-F238E27FC236}">
                <a16:creationId xmlns:a16="http://schemas.microsoft.com/office/drawing/2014/main" id="{43723E98-5A40-4840-BF2E-38C8372675A4}"/>
              </a:ext>
            </a:extLst>
          </p:cNvPr>
          <p:cNvSpPr txBox="1"/>
          <p:nvPr/>
        </p:nvSpPr>
        <p:spPr>
          <a:xfrm>
            <a:off x="6201397" y="828909"/>
            <a:ext cx="2523504"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seen in February</a:t>
            </a:r>
          </a:p>
        </p:txBody>
      </p:sp>
      <p:graphicFrame>
        <p:nvGraphicFramePr>
          <p:cNvPr id="22" name="Table 5">
            <a:extLst>
              <a:ext uri="{FF2B5EF4-FFF2-40B4-BE49-F238E27FC236}">
                <a16:creationId xmlns:a16="http://schemas.microsoft.com/office/drawing/2014/main" id="{395AAF23-28E4-45E5-A934-07CE0D346B30}"/>
              </a:ext>
            </a:extLst>
          </p:cNvPr>
          <p:cNvGraphicFramePr>
            <a:graphicFrameLocks noGrp="1"/>
          </p:cNvGraphicFramePr>
          <p:nvPr/>
        </p:nvGraphicFramePr>
        <p:xfrm>
          <a:off x="6186227" y="1257287"/>
          <a:ext cx="2674788" cy="1102986"/>
        </p:xfrm>
        <a:graphic>
          <a:graphicData uri="http://schemas.openxmlformats.org/drawingml/2006/table">
            <a:tbl>
              <a:tblPr firstRow="1" bandRow="1">
                <a:tableStyleId>{5FD0F851-EC5A-4D38-B0AD-8093EC10F338}</a:tableStyleId>
              </a:tblPr>
              <a:tblGrid>
                <a:gridCol w="656533">
                  <a:extLst>
                    <a:ext uri="{9D8B030D-6E8A-4147-A177-3AD203B41FA5}">
                      <a16:colId xmlns:a16="http://schemas.microsoft.com/office/drawing/2014/main" val="978586781"/>
                    </a:ext>
                  </a:extLst>
                </a:gridCol>
                <a:gridCol w="403860">
                  <a:extLst>
                    <a:ext uri="{9D8B030D-6E8A-4147-A177-3AD203B41FA5}">
                      <a16:colId xmlns:a16="http://schemas.microsoft.com/office/drawing/2014/main" val="3560024918"/>
                    </a:ext>
                  </a:extLst>
                </a:gridCol>
                <a:gridCol w="563880">
                  <a:extLst>
                    <a:ext uri="{9D8B030D-6E8A-4147-A177-3AD203B41FA5}">
                      <a16:colId xmlns:a16="http://schemas.microsoft.com/office/drawing/2014/main" val="1247096249"/>
                    </a:ext>
                  </a:extLst>
                </a:gridCol>
                <a:gridCol w="563880">
                  <a:extLst>
                    <a:ext uri="{9D8B030D-6E8A-4147-A177-3AD203B41FA5}">
                      <a16:colId xmlns:a16="http://schemas.microsoft.com/office/drawing/2014/main" val="4060174612"/>
                    </a:ext>
                  </a:extLst>
                </a:gridCol>
                <a:gridCol w="486635">
                  <a:extLst>
                    <a:ext uri="{9D8B030D-6E8A-4147-A177-3AD203B41FA5}">
                      <a16:colId xmlns:a16="http://schemas.microsoft.com/office/drawing/2014/main" val="2856731978"/>
                    </a:ext>
                  </a:extLst>
                </a:gridCol>
              </a:tblGrid>
              <a:tr h="364435">
                <a:tc>
                  <a:txBody>
                    <a:bodyPr/>
                    <a:lstStyle/>
                    <a:p>
                      <a:r>
                        <a:rPr lang="en-GB" sz="800" b="0" i="0" u="none">
                          <a:latin typeface="Arial" panose="020B0604020202020204" pitchFamily="34" charset="0"/>
                          <a:cs typeface="Arial" panose="020B0604020202020204" pitchFamily="34" charset="0"/>
                        </a:rPr>
                        <a:t>Referral urgency</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Pts seen</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Pts Seen in Time (Generic)</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Median Wait</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 seen &lt;target</a:t>
                      </a:r>
                    </a:p>
                  </a:txBody>
                  <a:tcPr marL="68580" marR="68580" marT="34290" marB="34290">
                    <a:solidFill>
                      <a:schemeClr val="bg1"/>
                    </a:solidFill>
                  </a:tcPr>
                </a:tc>
                <a:extLst>
                  <a:ext uri="{0D108BD9-81ED-4DB2-BD59-A6C34878D82A}">
                    <a16:rowId xmlns:a16="http://schemas.microsoft.com/office/drawing/2014/main" val="711604409"/>
                  </a:ext>
                </a:extLst>
              </a:tr>
              <a:tr h="222882">
                <a:tc>
                  <a:txBody>
                    <a:bodyPr/>
                    <a:lstStyle/>
                    <a:p>
                      <a:r>
                        <a:rPr lang="en-US" sz="800" b="0">
                          <a:latin typeface="Arial" panose="020B0604020202020204" pitchFamily="34" charset="0"/>
                          <a:cs typeface="Arial" panose="020B0604020202020204" pitchFamily="34" charset="0"/>
                        </a:rPr>
                        <a:t>Emergency</a:t>
                      </a:r>
                      <a:endParaRPr lang="en-GB" sz="800" b="0">
                        <a:latin typeface="Arial" panose="020B0604020202020204" pitchFamily="34" charset="0"/>
                        <a:cs typeface="Arial" panose="020B0604020202020204" pitchFamily="34" charset="0"/>
                      </a:endParaRPr>
                    </a:p>
                  </a:txBody>
                  <a:tcPr marL="68580" marR="68580" marT="34290" marB="34290">
                    <a:no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222882">
                <a:tc>
                  <a:txBody>
                    <a:bodyPr/>
                    <a:lstStyle/>
                    <a:p>
                      <a:r>
                        <a:rPr lang="en-GB" sz="800" b="0">
                          <a:latin typeface="Arial" panose="020B0604020202020204" pitchFamily="34" charset="0"/>
                          <a:cs typeface="Arial" panose="020B0604020202020204" pitchFamily="34" charset="0"/>
                        </a:rPr>
                        <a:t>Urgent</a:t>
                      </a: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506024970"/>
                  </a:ext>
                </a:extLst>
              </a:tr>
              <a:tr h="222882">
                <a:tc>
                  <a:txBody>
                    <a:bodyPr/>
                    <a:lstStyle/>
                    <a:p>
                      <a:r>
                        <a:rPr lang="en-GB" sz="800" b="0" dirty="0">
                          <a:latin typeface="Arial" panose="020B0604020202020204" pitchFamily="34" charset="0"/>
                          <a:cs typeface="Arial" panose="020B0604020202020204" pitchFamily="34" charset="0"/>
                        </a:rPr>
                        <a:t>Routine</a:t>
                      </a:r>
                    </a:p>
                  </a:txBody>
                  <a:tcPr marL="68580" marR="68580" marT="34290" marB="34290">
                    <a:noFill/>
                  </a:tcPr>
                </a:tc>
                <a:tc>
                  <a:txBody>
                    <a:bodyPr/>
                    <a:lstStyle/>
                    <a:p>
                      <a:pPr algn="ctr"/>
                      <a:r>
                        <a:rPr lang="en-GB" sz="800" b="0" dirty="0">
                          <a:latin typeface="Arial" panose="020B0604020202020204" pitchFamily="34" charset="0"/>
                          <a:cs typeface="Arial" panose="020B0604020202020204" pitchFamily="34" charset="0"/>
                        </a:rPr>
                        <a:t>66</a:t>
                      </a:r>
                    </a:p>
                  </a:txBody>
                  <a:tcPr marL="68580" marR="68580" marT="34290" marB="34290">
                    <a:solidFill>
                      <a:schemeClr val="bg1"/>
                    </a:solidFill>
                  </a:tcPr>
                </a:tc>
                <a:tc>
                  <a:txBody>
                    <a:bodyPr/>
                    <a:lstStyle/>
                    <a:p>
                      <a:pPr algn="ctr"/>
                      <a:r>
                        <a:rPr lang="en-GB" sz="800" b="0" dirty="0">
                          <a:latin typeface="Arial" panose="020B0604020202020204" pitchFamily="34" charset="0"/>
                          <a:cs typeface="Arial" panose="020B0604020202020204" pitchFamily="34" charset="0"/>
                        </a:rPr>
                        <a:t>10</a:t>
                      </a:r>
                    </a:p>
                  </a:txBody>
                  <a:tcPr marL="68580" marR="68580" marT="34290" marB="34290">
                    <a:solidFill>
                      <a:schemeClr val="bg1"/>
                    </a:solidFill>
                  </a:tcPr>
                </a:tc>
                <a:tc>
                  <a:txBody>
                    <a:bodyPr/>
                    <a:lstStyle/>
                    <a:p>
                      <a:pPr algn="ctr"/>
                      <a:r>
                        <a:rPr lang="en-GB" sz="800" b="0" dirty="0">
                          <a:latin typeface="Arial" panose="020B0604020202020204" pitchFamily="34" charset="0"/>
                          <a:cs typeface="Arial" panose="020B0604020202020204" pitchFamily="34" charset="0"/>
                        </a:rPr>
                        <a:t>107</a:t>
                      </a:r>
                    </a:p>
                  </a:txBody>
                  <a:tcPr marL="68580" marR="68580" marT="34290" marB="34290">
                    <a:solidFill>
                      <a:schemeClr val="bg1"/>
                    </a:solidFill>
                  </a:tcPr>
                </a:tc>
                <a:tc>
                  <a:txBody>
                    <a:bodyPr/>
                    <a:lstStyle/>
                    <a:p>
                      <a:pPr algn="ctr"/>
                      <a:r>
                        <a:rPr lang="en-GB" sz="800" b="0" dirty="0">
                          <a:latin typeface="Arial" panose="020B0604020202020204" pitchFamily="34" charset="0"/>
                          <a:cs typeface="Arial" panose="020B0604020202020204" pitchFamily="34" charset="0"/>
                        </a:rPr>
                        <a:t>15%</a:t>
                      </a:r>
                    </a:p>
                  </a:txBody>
                  <a:tcPr marL="68580" marR="68580" marT="34290" marB="34290">
                    <a:solidFill>
                      <a:schemeClr val="bg1"/>
                    </a:solidFill>
                  </a:tcPr>
                </a:tc>
                <a:extLst>
                  <a:ext uri="{0D108BD9-81ED-4DB2-BD59-A6C34878D82A}">
                    <a16:rowId xmlns:a16="http://schemas.microsoft.com/office/drawing/2014/main" val="1295229891"/>
                  </a:ext>
                </a:extLst>
              </a:tr>
            </a:tbl>
          </a:graphicData>
        </a:graphic>
      </p:graphicFrame>
      <p:graphicFrame>
        <p:nvGraphicFramePr>
          <p:cNvPr id="23" name="Table 5">
            <a:extLst>
              <a:ext uri="{FF2B5EF4-FFF2-40B4-BE49-F238E27FC236}">
                <a16:creationId xmlns:a16="http://schemas.microsoft.com/office/drawing/2014/main" id="{AD3F7FD1-3111-4CA7-BCD7-1BC990F42ED5}"/>
              </a:ext>
            </a:extLst>
          </p:cNvPr>
          <p:cNvGraphicFramePr>
            <a:graphicFrameLocks noGrp="1"/>
          </p:cNvGraphicFramePr>
          <p:nvPr/>
        </p:nvGraphicFramePr>
        <p:xfrm>
          <a:off x="6197821" y="4251242"/>
          <a:ext cx="2698529" cy="1675337"/>
        </p:xfrm>
        <a:graphic>
          <a:graphicData uri="http://schemas.openxmlformats.org/drawingml/2006/table">
            <a:tbl>
              <a:tblPr firstRow="1" bandRow="1">
                <a:tableStyleId>{5FD0F851-EC5A-4D38-B0AD-8093EC10F338}</a:tableStyleId>
              </a:tblPr>
              <a:tblGrid>
                <a:gridCol w="2698529">
                  <a:extLst>
                    <a:ext uri="{9D8B030D-6E8A-4147-A177-3AD203B41FA5}">
                      <a16:colId xmlns:a16="http://schemas.microsoft.com/office/drawing/2014/main" val="1178387086"/>
                    </a:ext>
                  </a:extLst>
                </a:gridCol>
              </a:tblGrid>
              <a:tr h="235157">
                <a:tc>
                  <a:txBody>
                    <a:bodyPr/>
                    <a:lstStyle/>
                    <a:p>
                      <a:r>
                        <a:rPr lang="en-GB" sz="800" b="0" i="0" u="none">
                          <a:latin typeface="Arial"/>
                          <a:cs typeface="Arial"/>
                        </a:rPr>
                        <a:t>Exceptions: Emergency &amp; Urgent referrals</a:t>
                      </a:r>
                    </a:p>
                  </a:txBody>
                  <a:tcPr marL="68580" marR="68580" marT="34290" marB="34290"/>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800" b="1">
                          <a:latin typeface="Arial" panose="020B0604020202020204" pitchFamily="34" charset="0"/>
                          <a:cs typeface="Arial" panose="020B0604020202020204" pitchFamily="34" charset="0"/>
                        </a:rPr>
                        <a:t>None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800" b="0">
                          <a:latin typeface="Arial" panose="020B0604020202020204" pitchFamily="34" charset="0"/>
                          <a:cs typeface="Arial" panose="020B0604020202020204" pitchFamily="34" charset="0"/>
                        </a:rPr>
                        <a:t>The application of the generic 28 days is not an appropriate standard for NDC the above is provided for information only.  Work is underway to develop measurement of waits against clinically meaningful standards for individual services.  This will be available in Q4.</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10" name="Picture 9">
            <a:extLst>
              <a:ext uri="{FF2B5EF4-FFF2-40B4-BE49-F238E27FC236}">
                <a16:creationId xmlns:a16="http://schemas.microsoft.com/office/drawing/2014/main" id="{E70EAAF6-E672-44EC-87FB-5A486F62607A}"/>
              </a:ext>
            </a:extLst>
          </p:cNvPr>
          <p:cNvPicPr>
            <a:picLocks noChangeAspect="1"/>
          </p:cNvPicPr>
          <p:nvPr/>
        </p:nvPicPr>
        <p:blipFill>
          <a:blip r:embed="rId2"/>
          <a:stretch>
            <a:fillRect/>
          </a:stretch>
        </p:blipFill>
        <p:spPr>
          <a:xfrm>
            <a:off x="3676225" y="4866350"/>
            <a:ext cx="2252543" cy="984457"/>
          </a:xfrm>
          <a:prstGeom prst="rect">
            <a:avLst/>
          </a:prstGeom>
        </p:spPr>
      </p:pic>
      <p:pic>
        <p:nvPicPr>
          <p:cNvPr id="6" name="Picture 5">
            <a:extLst>
              <a:ext uri="{FF2B5EF4-FFF2-40B4-BE49-F238E27FC236}">
                <a16:creationId xmlns:a16="http://schemas.microsoft.com/office/drawing/2014/main" id="{202AADE7-BA9D-438E-B8F2-1626EE5D2D6A}"/>
              </a:ext>
            </a:extLst>
          </p:cNvPr>
          <p:cNvPicPr>
            <a:picLocks noChangeAspect="1"/>
          </p:cNvPicPr>
          <p:nvPr/>
        </p:nvPicPr>
        <p:blipFill>
          <a:blip r:embed="rId3"/>
          <a:stretch>
            <a:fillRect/>
          </a:stretch>
        </p:blipFill>
        <p:spPr>
          <a:xfrm>
            <a:off x="3507086" y="2896066"/>
            <a:ext cx="2452688" cy="1143000"/>
          </a:xfrm>
          <a:prstGeom prst="rect">
            <a:avLst/>
          </a:prstGeom>
        </p:spPr>
      </p:pic>
    </p:spTree>
    <p:extLst>
      <p:ext uri="{BB962C8B-B14F-4D97-AF65-F5344CB8AC3E}">
        <p14:creationId xmlns:p14="http://schemas.microsoft.com/office/powerpoint/2010/main" val="3308238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5">
            <a:extLst>
              <a:ext uri="{FF2B5EF4-FFF2-40B4-BE49-F238E27FC236}">
                <a16:creationId xmlns:a16="http://schemas.microsoft.com/office/drawing/2014/main" id="{9EE8E153-2DF3-4EB5-9D8D-5083852FB9AB}"/>
              </a:ext>
            </a:extLst>
          </p:cNvPr>
          <p:cNvGraphicFramePr>
            <a:graphicFrameLocks noGrp="1"/>
          </p:cNvGraphicFramePr>
          <p:nvPr/>
        </p:nvGraphicFramePr>
        <p:xfrm>
          <a:off x="276195" y="4250289"/>
          <a:ext cx="5798555" cy="1675337"/>
        </p:xfrm>
        <a:graphic>
          <a:graphicData uri="http://schemas.openxmlformats.org/drawingml/2006/table">
            <a:tbl>
              <a:tblPr firstRow="1" bandRow="1">
                <a:tableStyleId>{5FD0F851-EC5A-4D38-B0AD-8093EC10F338}</a:tableStyleId>
              </a:tblPr>
              <a:tblGrid>
                <a:gridCol w="5798555">
                  <a:extLst>
                    <a:ext uri="{9D8B030D-6E8A-4147-A177-3AD203B41FA5}">
                      <a16:colId xmlns:a16="http://schemas.microsoft.com/office/drawing/2014/main" val="1178387086"/>
                    </a:ext>
                  </a:extLst>
                </a:gridCol>
              </a:tblGrid>
              <a:tr h="235157">
                <a:tc>
                  <a:txBody>
                    <a:bodyPr/>
                    <a:lstStyle/>
                    <a:p>
                      <a:pPr algn="ctr"/>
                      <a:r>
                        <a:rPr lang="en-GB" sz="800" b="1" i="0" u="none">
                          <a:latin typeface="Arial"/>
                          <a:cs typeface="Arial"/>
                        </a:rPr>
                        <a:t>Monthly Trends Below</a:t>
                      </a:r>
                    </a:p>
                  </a:txBody>
                  <a:tcPr marL="68580" marR="68580" marT="34290" marB="34290" anchor="ctr"/>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91" name="Rectangle 90">
            <a:extLst>
              <a:ext uri="{FF2B5EF4-FFF2-40B4-BE49-F238E27FC236}">
                <a16:creationId xmlns:a16="http://schemas.microsoft.com/office/drawing/2014/main" id="{5ED2E7B8-BA3F-4538-8871-A54ABCA02CA5}"/>
              </a:ext>
            </a:extLst>
          </p:cNvPr>
          <p:cNvSpPr>
            <a:spLocks/>
          </p:cNvSpPr>
          <p:nvPr/>
        </p:nvSpPr>
        <p:spPr>
          <a:xfrm>
            <a:off x="267887" y="143949"/>
            <a:ext cx="8628463" cy="35083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247650" y="155673"/>
            <a:ext cx="9025985" cy="507831"/>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Waiting Times and Lists </a:t>
            </a:r>
            <a:endParaRPr lang="en-GB" sz="1350">
              <a:solidFill>
                <a:schemeClr val="bg1"/>
              </a:solidFill>
              <a:latin typeface="Segoe UI" panose="020B0502040204020203" pitchFamily="34" charset="0"/>
              <a:cs typeface="Segoe UI" panose="020B0502040204020203" pitchFamily="34" charset="0"/>
            </a:endParaRPr>
          </a:p>
          <a:p>
            <a:endParaRPr lang="en-GB" sz="1350">
              <a:solidFill>
                <a:schemeClr val="bg1"/>
              </a:solidFill>
              <a:latin typeface="Segoe UI" panose="020B0502040204020203" pitchFamily="34" charset="0"/>
              <a:cs typeface="Segoe UI" panose="020B0502040204020203" pitchFamily="34" charset="0"/>
            </a:endParaRPr>
          </a:p>
        </p:txBody>
      </p:sp>
      <p:graphicFrame>
        <p:nvGraphicFramePr>
          <p:cNvPr id="8" name="Table 5">
            <a:extLst>
              <a:ext uri="{FF2B5EF4-FFF2-40B4-BE49-F238E27FC236}">
                <a16:creationId xmlns:a16="http://schemas.microsoft.com/office/drawing/2014/main" id="{F933FCBB-8A4F-4159-AEFA-A6843069DE65}"/>
              </a:ext>
            </a:extLst>
          </p:cNvPr>
          <p:cNvGraphicFramePr>
            <a:graphicFrameLocks noGrp="1"/>
          </p:cNvGraphicFramePr>
          <p:nvPr/>
        </p:nvGraphicFramePr>
        <p:xfrm>
          <a:off x="282982" y="1231187"/>
          <a:ext cx="1886781" cy="967740"/>
        </p:xfrm>
        <a:graphic>
          <a:graphicData uri="http://schemas.openxmlformats.org/drawingml/2006/table">
            <a:tbl>
              <a:tblPr firstRow="1" bandRow="1">
                <a:tableStyleId>{5FD0F851-EC5A-4D38-B0AD-8093EC10F338}</a:tableStyleId>
              </a:tblPr>
              <a:tblGrid>
                <a:gridCol w="1088618">
                  <a:extLst>
                    <a:ext uri="{9D8B030D-6E8A-4147-A177-3AD203B41FA5}">
                      <a16:colId xmlns:a16="http://schemas.microsoft.com/office/drawing/2014/main" val="978586781"/>
                    </a:ext>
                  </a:extLst>
                </a:gridCol>
                <a:gridCol w="342900">
                  <a:extLst>
                    <a:ext uri="{9D8B030D-6E8A-4147-A177-3AD203B41FA5}">
                      <a16:colId xmlns:a16="http://schemas.microsoft.com/office/drawing/2014/main" val="1797118576"/>
                    </a:ext>
                  </a:extLst>
                </a:gridCol>
                <a:gridCol w="455263">
                  <a:extLst>
                    <a:ext uri="{9D8B030D-6E8A-4147-A177-3AD203B41FA5}">
                      <a16:colId xmlns:a16="http://schemas.microsoft.com/office/drawing/2014/main" val="3778358738"/>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Emergency referrals </a:t>
                      </a:r>
                      <a:r>
                        <a:rPr lang="en-US" sz="800" b="0">
                          <a:latin typeface="Arial" panose="020B0604020202020204" pitchFamily="34" charset="0"/>
                          <a:cs typeface="Arial" panose="020B0604020202020204" pitchFamily="34" charset="0"/>
                        </a:rPr>
                        <a:t>waiting for their first contact &gt;48 hours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2</a:t>
                      </a:r>
                    </a:p>
                    <a:p>
                      <a:pPr algn="ctr"/>
                      <a:endParaRPr lang="en-GB" sz="800" b="0">
                        <a:latin typeface="Arial" panose="020B0604020202020204" pitchFamily="34" charset="0"/>
                        <a:cs typeface="Arial" panose="020B0604020202020204" pitchFamily="34" charset="0"/>
                      </a:endParaRPr>
                    </a:p>
                  </a:txBody>
                  <a:tcPr marL="68580" marR="68580" marT="34290" marB="34290">
                    <a:solidFill>
                      <a:srgbClr val="FFC000"/>
                    </a:solidFill>
                  </a:tcPr>
                </a:tc>
                <a:tc>
                  <a:txBody>
                    <a:bodyPr/>
                    <a:lstStyle/>
                    <a:p>
                      <a:pPr algn="ctr"/>
                      <a:endParaRPr lang="en-GB" sz="700" b="0">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2000" b="0" i="0">
                          <a:solidFill>
                            <a:schemeClr val="tx1"/>
                          </a:solidFill>
                          <a:latin typeface="Arial"/>
                          <a:cs typeface="Arial"/>
                          <a:sym typeface="Wingdings" panose="05000000000000000000" pitchFamily="2" charset="2"/>
                        </a:rPr>
                        <a:t></a:t>
                      </a:r>
                      <a:endParaRPr lang="en-GB" sz="2000" b="0" i="0">
                        <a:solidFill>
                          <a:schemeClr val="tx1"/>
                        </a:solidFill>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2</a:t>
                      </a:r>
                    </a:p>
                  </a:txBody>
                  <a:tcPr marL="68580" marR="68580" marT="34290" marB="34290">
                    <a:solidFill>
                      <a:schemeClr val="bg1"/>
                    </a:solidFill>
                  </a:tcPr>
                </a:tc>
                <a:tc>
                  <a:txBody>
                    <a:bodyPr/>
                    <a:lstStyle/>
                    <a:p>
                      <a:pPr algn="ctr"/>
                      <a:endParaRPr lang="en-GB" sz="10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208365121"/>
                  </a:ext>
                </a:extLst>
              </a:tr>
            </a:tbl>
          </a:graphicData>
        </a:graphic>
      </p:graphicFrame>
      <p:sp>
        <p:nvSpPr>
          <p:cNvPr id="15" name="TextBox 14">
            <a:extLst>
              <a:ext uri="{FF2B5EF4-FFF2-40B4-BE49-F238E27FC236}">
                <a16:creationId xmlns:a16="http://schemas.microsoft.com/office/drawing/2014/main" id="{E008C396-136B-475C-A177-BC9131858C61}"/>
              </a:ext>
            </a:extLst>
          </p:cNvPr>
          <p:cNvSpPr txBox="1"/>
          <p:nvPr/>
        </p:nvSpPr>
        <p:spPr>
          <a:xfrm>
            <a:off x="247650" y="576172"/>
            <a:ext cx="859216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Oxon and BSW Mental Health Directorate - Adults</a:t>
            </a:r>
          </a:p>
        </p:txBody>
      </p:sp>
      <p:graphicFrame>
        <p:nvGraphicFramePr>
          <p:cNvPr id="19" name="Table 5">
            <a:extLst>
              <a:ext uri="{FF2B5EF4-FFF2-40B4-BE49-F238E27FC236}">
                <a16:creationId xmlns:a16="http://schemas.microsoft.com/office/drawing/2014/main" id="{BAD6279B-67A3-40AF-8B4D-9FCA487F2F4D}"/>
              </a:ext>
            </a:extLst>
          </p:cNvPr>
          <p:cNvGraphicFramePr>
            <a:graphicFrameLocks noGrp="1"/>
          </p:cNvGraphicFramePr>
          <p:nvPr/>
        </p:nvGraphicFramePr>
        <p:xfrm>
          <a:off x="2250787" y="1231187"/>
          <a:ext cx="1868709" cy="967740"/>
        </p:xfrm>
        <a:graphic>
          <a:graphicData uri="http://schemas.openxmlformats.org/drawingml/2006/table">
            <a:tbl>
              <a:tblPr firstRow="1" bandRow="1">
                <a:tableStyleId>{5FD0F851-EC5A-4D38-B0AD-8093EC10F338}</a:tableStyleId>
              </a:tblPr>
              <a:tblGrid>
                <a:gridCol w="1134024">
                  <a:extLst>
                    <a:ext uri="{9D8B030D-6E8A-4147-A177-3AD203B41FA5}">
                      <a16:colId xmlns:a16="http://schemas.microsoft.com/office/drawing/2014/main" val="978586781"/>
                    </a:ext>
                  </a:extLst>
                </a:gridCol>
                <a:gridCol w="303269">
                  <a:extLst>
                    <a:ext uri="{9D8B030D-6E8A-4147-A177-3AD203B41FA5}">
                      <a16:colId xmlns:a16="http://schemas.microsoft.com/office/drawing/2014/main" val="1797118576"/>
                    </a:ext>
                  </a:extLst>
                </a:gridCol>
                <a:gridCol w="431416">
                  <a:extLst>
                    <a:ext uri="{9D8B030D-6E8A-4147-A177-3AD203B41FA5}">
                      <a16:colId xmlns:a16="http://schemas.microsoft.com/office/drawing/2014/main" val="1247096249"/>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Urgent referrals </a:t>
                      </a:r>
                      <a:r>
                        <a:rPr lang="en-US" sz="800" b="0">
                          <a:latin typeface="Arial" panose="020B0604020202020204" pitchFamily="34" charset="0"/>
                          <a:cs typeface="Arial" panose="020B0604020202020204" pitchFamily="34" charset="0"/>
                        </a:rPr>
                        <a:t>waiting for their first contact &gt;7 days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48</a:t>
                      </a:r>
                    </a:p>
                  </a:txBody>
                  <a:tcPr marL="68580" marR="68580" marT="34290" marB="34290">
                    <a:solidFill>
                      <a:srgbClr val="FF0000"/>
                    </a:solidFill>
                  </a:tcPr>
                </a:tc>
                <a:tc>
                  <a:txBody>
                    <a:bodyPr/>
                    <a:lstStyle/>
                    <a:p>
                      <a:pPr algn="ctr"/>
                      <a:endParaRPr lang="en-GB" sz="700" b="0">
                        <a:latin typeface="Arial" panose="020B0604020202020204" pitchFamily="34" charset="0"/>
                        <a:cs typeface="Arial" panose="020B0604020202020204" pitchFamily="34" charset="0"/>
                      </a:endParaRPr>
                    </a:p>
                    <a:p>
                      <a:pPr algn="r"/>
                      <a:r>
                        <a:rPr lang="en-GB" sz="2000" b="0" i="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2000" b="0" i="0">
                        <a:solidFill>
                          <a:schemeClr val="tx1"/>
                        </a:solidFill>
                        <a:latin typeface="Arial" panose="020B0604020202020204" pitchFamily="34" charset="0"/>
                        <a:cs typeface="Arial" panose="020B0604020202020204" pitchFamily="34" charset="0"/>
                      </a:endParaRPr>
                    </a:p>
                    <a:p>
                      <a:pPr algn="ctr"/>
                      <a:endParaRPr lang="en-GB" sz="7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39</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386656524"/>
                  </a:ext>
                </a:extLst>
              </a:tr>
            </a:tbl>
          </a:graphicData>
        </a:graphic>
      </p:graphicFrame>
      <p:sp>
        <p:nvSpPr>
          <p:cNvPr id="18" name="TextBox 17">
            <a:extLst>
              <a:ext uri="{FF2B5EF4-FFF2-40B4-BE49-F238E27FC236}">
                <a16:creationId xmlns:a16="http://schemas.microsoft.com/office/drawing/2014/main" id="{DBB7D549-8B4E-498B-A8D2-1695F908EDCF}"/>
              </a:ext>
            </a:extLst>
          </p:cNvPr>
          <p:cNvSpPr txBox="1"/>
          <p:nvPr/>
        </p:nvSpPr>
        <p:spPr>
          <a:xfrm>
            <a:off x="247650" y="837123"/>
            <a:ext cx="604230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waiting – refreshed weekly</a:t>
            </a:r>
          </a:p>
        </p:txBody>
      </p:sp>
      <p:cxnSp>
        <p:nvCxnSpPr>
          <p:cNvPr id="3" name="Straight Connector 2">
            <a:extLst>
              <a:ext uri="{FF2B5EF4-FFF2-40B4-BE49-F238E27FC236}">
                <a16:creationId xmlns:a16="http://schemas.microsoft.com/office/drawing/2014/main" id="{AB658B27-E778-4CC4-ABBA-C2852F6635B2}"/>
              </a:ext>
            </a:extLst>
          </p:cNvPr>
          <p:cNvCxnSpPr>
            <a:cxnSpLocks/>
          </p:cNvCxnSpPr>
          <p:nvPr/>
        </p:nvCxnSpPr>
        <p:spPr>
          <a:xfrm>
            <a:off x="6096621" y="494784"/>
            <a:ext cx="0" cy="5486916"/>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F785964-5F7B-4B50-8848-A505799F16C1}"/>
              </a:ext>
            </a:extLst>
          </p:cNvPr>
          <p:cNvSpPr txBox="1"/>
          <p:nvPr/>
        </p:nvSpPr>
        <p:spPr>
          <a:xfrm>
            <a:off x="247650" y="4476472"/>
            <a:ext cx="2086771"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The number of emergency patients waiting </a:t>
            </a:r>
            <a:r>
              <a:rPr lang="en-GB" sz="800" b="1">
                <a:latin typeface="Arial" panose="020B0604020202020204" pitchFamily="34" charset="0"/>
                <a:cs typeface="Arial" panose="020B0604020202020204" pitchFamily="34" charset="0"/>
              </a:rPr>
              <a:t>decreased </a:t>
            </a:r>
            <a:r>
              <a:rPr lang="en-GB" sz="800">
                <a:latin typeface="Arial" panose="020B0604020202020204" pitchFamily="34" charset="0"/>
                <a:cs typeface="Arial" panose="020B0604020202020204" pitchFamily="34" charset="0"/>
              </a:rPr>
              <a:t>in February</a:t>
            </a:r>
          </a:p>
        </p:txBody>
      </p:sp>
      <p:sp>
        <p:nvSpPr>
          <p:cNvPr id="34" name="TextBox 33">
            <a:extLst>
              <a:ext uri="{FF2B5EF4-FFF2-40B4-BE49-F238E27FC236}">
                <a16:creationId xmlns:a16="http://schemas.microsoft.com/office/drawing/2014/main" id="{4A960487-A38D-4640-BACD-E23F83F2E6D0}"/>
              </a:ext>
            </a:extLst>
          </p:cNvPr>
          <p:cNvSpPr txBox="1"/>
          <p:nvPr/>
        </p:nvSpPr>
        <p:spPr>
          <a:xfrm>
            <a:off x="2285289" y="4478905"/>
            <a:ext cx="2017402"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The number of urgent patients waiting </a:t>
            </a:r>
            <a:r>
              <a:rPr lang="en-GB" sz="800" b="1">
                <a:latin typeface="Arial" panose="020B0604020202020204" pitchFamily="34" charset="0"/>
                <a:cs typeface="Arial" panose="020B0604020202020204" pitchFamily="34" charset="0"/>
              </a:rPr>
              <a:t>increased </a:t>
            </a:r>
            <a:r>
              <a:rPr lang="en-GB" sz="800">
                <a:latin typeface="Arial" panose="020B0604020202020204" pitchFamily="34" charset="0"/>
                <a:cs typeface="Arial" panose="020B0604020202020204" pitchFamily="34" charset="0"/>
              </a:rPr>
              <a:t> in February</a:t>
            </a:r>
            <a:r>
              <a:rPr lang="en-GB" sz="800" b="1">
                <a:latin typeface="Arial" panose="020B0604020202020204" pitchFamily="34" charset="0"/>
                <a:cs typeface="Arial" panose="020B0604020202020204" pitchFamily="34" charset="0"/>
              </a:rPr>
              <a:t>– </a:t>
            </a:r>
            <a:r>
              <a:rPr lang="en-GB" sz="800">
                <a:latin typeface="Arial" panose="020B0604020202020204" pitchFamily="34" charset="0"/>
                <a:cs typeface="Arial" panose="020B0604020202020204" pitchFamily="34" charset="0"/>
              </a:rPr>
              <a:t>see below</a:t>
            </a:r>
          </a:p>
        </p:txBody>
      </p:sp>
      <p:sp>
        <p:nvSpPr>
          <p:cNvPr id="23" name="TextBox 22">
            <a:extLst>
              <a:ext uri="{FF2B5EF4-FFF2-40B4-BE49-F238E27FC236}">
                <a16:creationId xmlns:a16="http://schemas.microsoft.com/office/drawing/2014/main" id="{4617E176-79FD-42C3-97E6-365203FE2460}"/>
              </a:ext>
            </a:extLst>
          </p:cNvPr>
          <p:cNvSpPr txBox="1"/>
          <p:nvPr/>
        </p:nvSpPr>
        <p:spPr>
          <a:xfrm>
            <a:off x="2215957" y="2289418"/>
            <a:ext cx="2017402" cy="461665"/>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a:t>
            </a:r>
            <a:r>
              <a:rPr lang="en-GB" sz="800">
                <a:latin typeface="Arial" panose="020B0604020202020204" pitchFamily="34" charset="0"/>
                <a:cs typeface="Arial" panose="020B0604020202020204" pitchFamily="34" charset="0"/>
              </a:rPr>
              <a:t>: below are the teams where urgent patients have been waiting &gt;7 days  (Top 8 teams)</a:t>
            </a:r>
          </a:p>
        </p:txBody>
      </p:sp>
      <p:sp>
        <p:nvSpPr>
          <p:cNvPr id="24" name="TextBox 23">
            <a:extLst>
              <a:ext uri="{FF2B5EF4-FFF2-40B4-BE49-F238E27FC236}">
                <a16:creationId xmlns:a16="http://schemas.microsoft.com/office/drawing/2014/main" id="{56DB76A7-9B86-4CF5-8794-970CBEB84985}"/>
              </a:ext>
            </a:extLst>
          </p:cNvPr>
          <p:cNvSpPr txBox="1"/>
          <p:nvPr/>
        </p:nvSpPr>
        <p:spPr>
          <a:xfrm>
            <a:off x="267887" y="2279935"/>
            <a:ext cx="2017402" cy="461665"/>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a:t>
            </a:r>
            <a:r>
              <a:rPr lang="en-GB" sz="800">
                <a:latin typeface="Arial" panose="020B0604020202020204" pitchFamily="34" charset="0"/>
                <a:cs typeface="Arial" panose="020B0604020202020204" pitchFamily="34" charset="0"/>
              </a:rPr>
              <a:t>: below are the teams where emergency patients have been waiting &gt;2 days </a:t>
            </a:r>
          </a:p>
        </p:txBody>
      </p:sp>
      <p:sp>
        <p:nvSpPr>
          <p:cNvPr id="26" name="TextBox 25">
            <a:extLst>
              <a:ext uri="{FF2B5EF4-FFF2-40B4-BE49-F238E27FC236}">
                <a16:creationId xmlns:a16="http://schemas.microsoft.com/office/drawing/2014/main" id="{0B68D015-0043-4590-AB6F-A3B297FC3601}"/>
              </a:ext>
            </a:extLst>
          </p:cNvPr>
          <p:cNvSpPr txBox="1"/>
          <p:nvPr/>
        </p:nvSpPr>
        <p:spPr>
          <a:xfrm>
            <a:off x="6201397" y="828909"/>
            <a:ext cx="2523504"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seen in February</a:t>
            </a:r>
          </a:p>
        </p:txBody>
      </p:sp>
      <p:graphicFrame>
        <p:nvGraphicFramePr>
          <p:cNvPr id="27" name="Table 5">
            <a:extLst>
              <a:ext uri="{FF2B5EF4-FFF2-40B4-BE49-F238E27FC236}">
                <a16:creationId xmlns:a16="http://schemas.microsoft.com/office/drawing/2014/main" id="{B6E626A5-E59F-437F-AD7D-9B89464F1321}"/>
              </a:ext>
            </a:extLst>
          </p:cNvPr>
          <p:cNvGraphicFramePr>
            <a:graphicFrameLocks noGrp="1"/>
          </p:cNvGraphicFramePr>
          <p:nvPr>
            <p:extLst>
              <p:ext uri="{D42A27DB-BD31-4B8C-83A1-F6EECF244321}">
                <p14:modId xmlns:p14="http://schemas.microsoft.com/office/powerpoint/2010/main" val="1831379563"/>
              </p:ext>
            </p:extLst>
          </p:nvPr>
        </p:nvGraphicFramePr>
        <p:xfrm>
          <a:off x="6186227" y="1257287"/>
          <a:ext cx="2674788" cy="880104"/>
        </p:xfrm>
        <a:graphic>
          <a:graphicData uri="http://schemas.openxmlformats.org/drawingml/2006/table">
            <a:tbl>
              <a:tblPr firstRow="1" bandRow="1">
                <a:tableStyleId>{5FD0F851-EC5A-4D38-B0AD-8093EC10F338}</a:tableStyleId>
              </a:tblPr>
              <a:tblGrid>
                <a:gridCol w="656533">
                  <a:extLst>
                    <a:ext uri="{9D8B030D-6E8A-4147-A177-3AD203B41FA5}">
                      <a16:colId xmlns:a16="http://schemas.microsoft.com/office/drawing/2014/main" val="978586781"/>
                    </a:ext>
                  </a:extLst>
                </a:gridCol>
                <a:gridCol w="403860">
                  <a:extLst>
                    <a:ext uri="{9D8B030D-6E8A-4147-A177-3AD203B41FA5}">
                      <a16:colId xmlns:a16="http://schemas.microsoft.com/office/drawing/2014/main" val="3560024918"/>
                    </a:ext>
                  </a:extLst>
                </a:gridCol>
                <a:gridCol w="563880">
                  <a:extLst>
                    <a:ext uri="{9D8B030D-6E8A-4147-A177-3AD203B41FA5}">
                      <a16:colId xmlns:a16="http://schemas.microsoft.com/office/drawing/2014/main" val="1247096249"/>
                    </a:ext>
                  </a:extLst>
                </a:gridCol>
                <a:gridCol w="563880">
                  <a:extLst>
                    <a:ext uri="{9D8B030D-6E8A-4147-A177-3AD203B41FA5}">
                      <a16:colId xmlns:a16="http://schemas.microsoft.com/office/drawing/2014/main" val="4060174612"/>
                    </a:ext>
                  </a:extLst>
                </a:gridCol>
                <a:gridCol w="486635">
                  <a:extLst>
                    <a:ext uri="{9D8B030D-6E8A-4147-A177-3AD203B41FA5}">
                      <a16:colId xmlns:a16="http://schemas.microsoft.com/office/drawing/2014/main" val="2856731978"/>
                    </a:ext>
                  </a:extLst>
                </a:gridCol>
              </a:tblGrid>
              <a:tr h="364435">
                <a:tc>
                  <a:txBody>
                    <a:bodyPr/>
                    <a:lstStyle/>
                    <a:p>
                      <a:r>
                        <a:rPr lang="en-GB" sz="800" b="0" i="0" u="none">
                          <a:latin typeface="Arial" panose="020B0604020202020204" pitchFamily="34" charset="0"/>
                          <a:cs typeface="Arial" panose="020B0604020202020204" pitchFamily="34" charset="0"/>
                        </a:rPr>
                        <a:t>Referral urgency</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Pts seen</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Pts Seen in Time (Generic)</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Median Wait</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 seen &lt;target</a:t>
                      </a:r>
                    </a:p>
                  </a:txBody>
                  <a:tcPr marL="68580" marR="68580" marT="34290" marB="34290">
                    <a:solidFill>
                      <a:schemeClr val="bg1"/>
                    </a:solidFill>
                  </a:tcPr>
                </a:tc>
                <a:extLst>
                  <a:ext uri="{0D108BD9-81ED-4DB2-BD59-A6C34878D82A}">
                    <a16:rowId xmlns:a16="http://schemas.microsoft.com/office/drawing/2014/main" val="711604409"/>
                  </a:ext>
                </a:extLst>
              </a:tr>
              <a:tr h="222882">
                <a:tc>
                  <a:txBody>
                    <a:bodyPr/>
                    <a:lstStyle/>
                    <a:p>
                      <a:r>
                        <a:rPr lang="en-US" sz="800" b="0">
                          <a:latin typeface="Arial" panose="020B0604020202020204" pitchFamily="34" charset="0"/>
                          <a:cs typeface="Arial" panose="020B0604020202020204" pitchFamily="34" charset="0"/>
                        </a:rPr>
                        <a:t>Emergency</a:t>
                      </a:r>
                      <a:endParaRPr lang="en-GB" sz="800" b="0">
                        <a:latin typeface="Arial" panose="020B0604020202020204" pitchFamily="34" charset="0"/>
                        <a:cs typeface="Arial" panose="020B0604020202020204" pitchFamily="34" charset="0"/>
                      </a:endParaRPr>
                    </a:p>
                  </a:txBody>
                  <a:tcPr marL="68580" marR="68580" marT="34290" marB="34290">
                    <a:noFill/>
                  </a:tcPr>
                </a:tc>
                <a:tc>
                  <a:txBody>
                    <a:bodyPr/>
                    <a:lstStyle/>
                    <a:p>
                      <a:pPr algn="ctr"/>
                      <a:r>
                        <a:rPr lang="en-GB" sz="800" b="0">
                          <a:latin typeface="Arial" panose="020B0604020202020204" pitchFamily="34" charset="0"/>
                          <a:cs typeface="Arial" panose="020B0604020202020204" pitchFamily="34" charset="0"/>
                        </a:rPr>
                        <a:t>247</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242</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1 hours</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98%</a:t>
                      </a:r>
                    </a:p>
                  </a:txBody>
                  <a:tcPr marL="68580" marR="68580" marT="34290" marB="34290">
                    <a:solidFill>
                      <a:schemeClr val="bg1"/>
                    </a:solidFill>
                  </a:tcPr>
                </a:tc>
                <a:extLst>
                  <a:ext uri="{0D108BD9-81ED-4DB2-BD59-A6C34878D82A}">
                    <a16:rowId xmlns:a16="http://schemas.microsoft.com/office/drawing/2014/main" val="246101900"/>
                  </a:ext>
                </a:extLst>
              </a:tr>
              <a:tr h="222882">
                <a:tc>
                  <a:txBody>
                    <a:bodyPr/>
                    <a:lstStyle/>
                    <a:p>
                      <a:r>
                        <a:rPr lang="en-GB" sz="800" b="0">
                          <a:latin typeface="Arial" panose="020B0604020202020204" pitchFamily="34" charset="0"/>
                          <a:cs typeface="Arial" panose="020B0604020202020204" pitchFamily="34" charset="0"/>
                        </a:rPr>
                        <a:t>Urgent</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375</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358</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0 days</a:t>
                      </a:r>
                    </a:p>
                  </a:txBody>
                  <a:tcPr marL="68580" marR="68580" marT="34290" marB="34290">
                    <a:solidFill>
                      <a:schemeClr val="bg1"/>
                    </a:solidFill>
                  </a:tcPr>
                </a:tc>
                <a:tc>
                  <a:txBody>
                    <a:bodyPr/>
                    <a:lstStyle/>
                    <a:p>
                      <a:pPr algn="ctr"/>
                      <a:r>
                        <a:rPr lang="en-GB" sz="800" b="0" dirty="0">
                          <a:latin typeface="Arial" panose="020B0604020202020204" pitchFamily="34" charset="0"/>
                          <a:cs typeface="Arial" panose="020B0604020202020204" pitchFamily="34" charset="0"/>
                        </a:rPr>
                        <a:t>95%</a:t>
                      </a:r>
                    </a:p>
                  </a:txBody>
                  <a:tcPr marL="68580" marR="68580" marT="34290" marB="34290">
                    <a:solidFill>
                      <a:schemeClr val="bg1"/>
                    </a:solidFill>
                  </a:tcPr>
                </a:tc>
                <a:extLst>
                  <a:ext uri="{0D108BD9-81ED-4DB2-BD59-A6C34878D82A}">
                    <a16:rowId xmlns:a16="http://schemas.microsoft.com/office/drawing/2014/main" val="1506024970"/>
                  </a:ext>
                </a:extLst>
              </a:tr>
            </a:tbl>
          </a:graphicData>
        </a:graphic>
      </p:graphicFrame>
      <p:graphicFrame>
        <p:nvGraphicFramePr>
          <p:cNvPr id="29" name="Table 5">
            <a:extLst>
              <a:ext uri="{FF2B5EF4-FFF2-40B4-BE49-F238E27FC236}">
                <a16:creationId xmlns:a16="http://schemas.microsoft.com/office/drawing/2014/main" id="{8C9D2CA6-1C6F-4B71-B50E-C5A3C66E6020}"/>
              </a:ext>
            </a:extLst>
          </p:cNvPr>
          <p:cNvGraphicFramePr>
            <a:graphicFrameLocks noGrp="1"/>
          </p:cNvGraphicFramePr>
          <p:nvPr/>
        </p:nvGraphicFramePr>
        <p:xfrm>
          <a:off x="6177585" y="4250289"/>
          <a:ext cx="2698529" cy="1675337"/>
        </p:xfrm>
        <a:graphic>
          <a:graphicData uri="http://schemas.openxmlformats.org/drawingml/2006/table">
            <a:tbl>
              <a:tblPr firstRow="1" bandRow="1">
                <a:tableStyleId>{5FD0F851-EC5A-4D38-B0AD-8093EC10F338}</a:tableStyleId>
              </a:tblPr>
              <a:tblGrid>
                <a:gridCol w="2698529">
                  <a:extLst>
                    <a:ext uri="{9D8B030D-6E8A-4147-A177-3AD203B41FA5}">
                      <a16:colId xmlns:a16="http://schemas.microsoft.com/office/drawing/2014/main" val="1178387086"/>
                    </a:ext>
                  </a:extLst>
                </a:gridCol>
              </a:tblGrid>
              <a:tr h="235157">
                <a:tc>
                  <a:txBody>
                    <a:bodyPr/>
                    <a:lstStyle/>
                    <a:p>
                      <a:r>
                        <a:rPr lang="en-GB" sz="800" b="0" i="0" u="none">
                          <a:latin typeface="Arial"/>
                          <a:cs typeface="Arial"/>
                        </a:rPr>
                        <a:t>Exceptions: Emergency &amp; Urgent referrals</a:t>
                      </a:r>
                    </a:p>
                  </a:txBody>
                  <a:tcPr marL="68580" marR="68580" marT="34290" marB="34290"/>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800" b="1">
                          <a:latin typeface="Arial" panose="020B0604020202020204" pitchFamily="34" charset="0"/>
                          <a:cs typeface="Arial" panose="020B0604020202020204" pitchFamily="34" charset="0"/>
                        </a:rPr>
                        <a:t>None</a:t>
                      </a: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14" name="Picture 13">
            <a:extLst>
              <a:ext uri="{FF2B5EF4-FFF2-40B4-BE49-F238E27FC236}">
                <a16:creationId xmlns:a16="http://schemas.microsoft.com/office/drawing/2014/main" id="{3EFC9DC9-96E5-4A80-B4A5-476E2B541F0E}"/>
              </a:ext>
            </a:extLst>
          </p:cNvPr>
          <p:cNvPicPr>
            <a:picLocks noChangeAspect="1"/>
          </p:cNvPicPr>
          <p:nvPr/>
        </p:nvPicPr>
        <p:blipFill>
          <a:blip r:embed="rId2"/>
          <a:stretch>
            <a:fillRect/>
          </a:stretch>
        </p:blipFill>
        <p:spPr>
          <a:xfrm>
            <a:off x="371694" y="4803850"/>
            <a:ext cx="1879094" cy="984767"/>
          </a:xfrm>
          <a:prstGeom prst="rect">
            <a:avLst/>
          </a:prstGeom>
        </p:spPr>
      </p:pic>
      <p:pic>
        <p:nvPicPr>
          <p:cNvPr id="20" name="Picture 19">
            <a:extLst>
              <a:ext uri="{FF2B5EF4-FFF2-40B4-BE49-F238E27FC236}">
                <a16:creationId xmlns:a16="http://schemas.microsoft.com/office/drawing/2014/main" id="{BB596437-9B42-406D-A980-9DD24B1DFB2C}"/>
              </a:ext>
            </a:extLst>
          </p:cNvPr>
          <p:cNvPicPr>
            <a:picLocks noChangeAspect="1"/>
          </p:cNvPicPr>
          <p:nvPr/>
        </p:nvPicPr>
        <p:blipFill>
          <a:blip r:embed="rId3"/>
          <a:stretch>
            <a:fillRect/>
          </a:stretch>
        </p:blipFill>
        <p:spPr>
          <a:xfrm>
            <a:off x="2279333" y="4803850"/>
            <a:ext cx="1828151" cy="984767"/>
          </a:xfrm>
          <a:prstGeom prst="rect">
            <a:avLst/>
          </a:prstGeom>
        </p:spPr>
      </p:pic>
      <p:pic>
        <p:nvPicPr>
          <p:cNvPr id="4" name="Picture 3">
            <a:extLst>
              <a:ext uri="{FF2B5EF4-FFF2-40B4-BE49-F238E27FC236}">
                <a16:creationId xmlns:a16="http://schemas.microsoft.com/office/drawing/2014/main" id="{8A6E1AFB-5EE8-4C56-A4CF-EAE911D7C92B}"/>
              </a:ext>
            </a:extLst>
          </p:cNvPr>
          <p:cNvPicPr>
            <a:picLocks noChangeAspect="1"/>
          </p:cNvPicPr>
          <p:nvPr/>
        </p:nvPicPr>
        <p:blipFill>
          <a:blip r:embed="rId4"/>
          <a:stretch>
            <a:fillRect/>
          </a:stretch>
        </p:blipFill>
        <p:spPr>
          <a:xfrm>
            <a:off x="324646" y="2790095"/>
            <a:ext cx="1779283" cy="574645"/>
          </a:xfrm>
          <a:prstGeom prst="rect">
            <a:avLst/>
          </a:prstGeom>
        </p:spPr>
      </p:pic>
      <p:pic>
        <p:nvPicPr>
          <p:cNvPr id="7" name="Picture 6">
            <a:extLst>
              <a:ext uri="{FF2B5EF4-FFF2-40B4-BE49-F238E27FC236}">
                <a16:creationId xmlns:a16="http://schemas.microsoft.com/office/drawing/2014/main" id="{8353D342-13DC-4F98-B96A-E17B3D186A32}"/>
              </a:ext>
            </a:extLst>
          </p:cNvPr>
          <p:cNvPicPr>
            <a:picLocks noChangeAspect="1"/>
          </p:cNvPicPr>
          <p:nvPr/>
        </p:nvPicPr>
        <p:blipFill>
          <a:blip r:embed="rId5"/>
          <a:stretch>
            <a:fillRect/>
          </a:stretch>
        </p:blipFill>
        <p:spPr>
          <a:xfrm>
            <a:off x="2148377" y="2791853"/>
            <a:ext cx="1779284" cy="1423667"/>
          </a:xfrm>
          <a:prstGeom prst="rect">
            <a:avLst/>
          </a:prstGeom>
        </p:spPr>
      </p:pic>
    </p:spTree>
    <p:extLst>
      <p:ext uri="{BB962C8B-B14F-4D97-AF65-F5344CB8AC3E}">
        <p14:creationId xmlns:p14="http://schemas.microsoft.com/office/powerpoint/2010/main" val="1476091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5">
            <a:extLst>
              <a:ext uri="{FF2B5EF4-FFF2-40B4-BE49-F238E27FC236}">
                <a16:creationId xmlns:a16="http://schemas.microsoft.com/office/drawing/2014/main" id="{F3F8C78C-260A-4287-B57F-8FEEBB8DB0FC}"/>
              </a:ext>
            </a:extLst>
          </p:cNvPr>
          <p:cNvGraphicFramePr>
            <a:graphicFrameLocks noGrp="1"/>
          </p:cNvGraphicFramePr>
          <p:nvPr/>
        </p:nvGraphicFramePr>
        <p:xfrm>
          <a:off x="276195" y="4250289"/>
          <a:ext cx="5798555" cy="1675337"/>
        </p:xfrm>
        <a:graphic>
          <a:graphicData uri="http://schemas.openxmlformats.org/drawingml/2006/table">
            <a:tbl>
              <a:tblPr firstRow="1" bandRow="1">
                <a:tableStyleId>{5FD0F851-EC5A-4D38-B0AD-8093EC10F338}</a:tableStyleId>
              </a:tblPr>
              <a:tblGrid>
                <a:gridCol w="5798555">
                  <a:extLst>
                    <a:ext uri="{9D8B030D-6E8A-4147-A177-3AD203B41FA5}">
                      <a16:colId xmlns:a16="http://schemas.microsoft.com/office/drawing/2014/main" val="1178387086"/>
                    </a:ext>
                  </a:extLst>
                </a:gridCol>
              </a:tblGrid>
              <a:tr h="235157">
                <a:tc>
                  <a:txBody>
                    <a:bodyPr/>
                    <a:lstStyle/>
                    <a:p>
                      <a:pPr algn="ctr"/>
                      <a:r>
                        <a:rPr lang="en-GB" sz="800" b="1" i="0" u="none">
                          <a:latin typeface="Arial"/>
                          <a:cs typeface="Arial"/>
                        </a:rPr>
                        <a:t>Monthly Trends Below</a:t>
                      </a:r>
                    </a:p>
                  </a:txBody>
                  <a:tcPr marL="68580" marR="68580" marT="34290" marB="34290" anchor="ctr"/>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91" name="Rectangle 90">
            <a:extLst>
              <a:ext uri="{FF2B5EF4-FFF2-40B4-BE49-F238E27FC236}">
                <a16:creationId xmlns:a16="http://schemas.microsoft.com/office/drawing/2014/main" id="{5ED2E7B8-BA3F-4538-8871-A54ABCA02CA5}"/>
              </a:ext>
            </a:extLst>
          </p:cNvPr>
          <p:cNvSpPr>
            <a:spLocks/>
          </p:cNvSpPr>
          <p:nvPr/>
        </p:nvSpPr>
        <p:spPr>
          <a:xfrm>
            <a:off x="267887" y="143949"/>
            <a:ext cx="8628463" cy="35083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247650" y="155673"/>
            <a:ext cx="9025985" cy="507831"/>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Waiting Times and Lists </a:t>
            </a:r>
            <a:endParaRPr lang="en-GB" sz="1350">
              <a:solidFill>
                <a:schemeClr val="bg1"/>
              </a:solidFill>
              <a:latin typeface="Segoe UI" panose="020B0502040204020203" pitchFamily="34" charset="0"/>
              <a:cs typeface="Segoe UI" panose="020B0502040204020203" pitchFamily="34" charset="0"/>
            </a:endParaRPr>
          </a:p>
          <a:p>
            <a:endParaRPr lang="en-GB" sz="1350">
              <a:solidFill>
                <a:schemeClr val="bg1"/>
              </a:solidFill>
              <a:latin typeface="Segoe UI" panose="020B0502040204020203" pitchFamily="34" charset="0"/>
              <a:cs typeface="Segoe UI" panose="020B0502040204020203" pitchFamily="34" charset="0"/>
            </a:endParaRPr>
          </a:p>
        </p:txBody>
      </p:sp>
      <p:graphicFrame>
        <p:nvGraphicFramePr>
          <p:cNvPr id="8" name="Table 5">
            <a:extLst>
              <a:ext uri="{FF2B5EF4-FFF2-40B4-BE49-F238E27FC236}">
                <a16:creationId xmlns:a16="http://schemas.microsoft.com/office/drawing/2014/main" id="{F933FCBB-8A4F-4159-AEFA-A6843069DE65}"/>
              </a:ext>
            </a:extLst>
          </p:cNvPr>
          <p:cNvGraphicFramePr>
            <a:graphicFrameLocks noGrp="1"/>
          </p:cNvGraphicFramePr>
          <p:nvPr/>
        </p:nvGraphicFramePr>
        <p:xfrm>
          <a:off x="282982" y="1231187"/>
          <a:ext cx="1881137" cy="967740"/>
        </p:xfrm>
        <a:graphic>
          <a:graphicData uri="http://schemas.openxmlformats.org/drawingml/2006/table">
            <a:tbl>
              <a:tblPr firstRow="1" bandRow="1">
                <a:tableStyleId>{5FD0F851-EC5A-4D38-B0AD-8093EC10F338}</a:tableStyleId>
              </a:tblPr>
              <a:tblGrid>
                <a:gridCol w="1088618">
                  <a:extLst>
                    <a:ext uri="{9D8B030D-6E8A-4147-A177-3AD203B41FA5}">
                      <a16:colId xmlns:a16="http://schemas.microsoft.com/office/drawing/2014/main" val="978586781"/>
                    </a:ext>
                  </a:extLst>
                </a:gridCol>
                <a:gridCol w="342900">
                  <a:extLst>
                    <a:ext uri="{9D8B030D-6E8A-4147-A177-3AD203B41FA5}">
                      <a16:colId xmlns:a16="http://schemas.microsoft.com/office/drawing/2014/main" val="1797118576"/>
                    </a:ext>
                  </a:extLst>
                </a:gridCol>
                <a:gridCol w="449619">
                  <a:extLst>
                    <a:ext uri="{9D8B030D-6E8A-4147-A177-3AD203B41FA5}">
                      <a16:colId xmlns:a16="http://schemas.microsoft.com/office/drawing/2014/main" val="3778358738"/>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Emergency referrals </a:t>
                      </a:r>
                      <a:r>
                        <a:rPr lang="en-US" sz="800" b="0">
                          <a:latin typeface="Arial" panose="020B0604020202020204" pitchFamily="34" charset="0"/>
                          <a:cs typeface="Arial" panose="020B0604020202020204" pitchFamily="34" charset="0"/>
                        </a:rPr>
                        <a:t>waiting for their first contact &gt;48 hours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4</a:t>
                      </a:r>
                    </a:p>
                    <a:p>
                      <a:pPr algn="ctr"/>
                      <a:endParaRPr lang="en-GB" sz="800" b="0">
                        <a:latin typeface="Arial" panose="020B0604020202020204" pitchFamily="34" charset="0"/>
                        <a:cs typeface="Arial" panose="020B0604020202020204" pitchFamily="34" charset="0"/>
                      </a:endParaRPr>
                    </a:p>
                  </a:txBody>
                  <a:tcPr marL="68580" marR="68580" marT="34290" marB="34290">
                    <a:solidFill>
                      <a:srgbClr val="FFC000"/>
                    </a:solidFill>
                  </a:tcPr>
                </a:tc>
                <a:tc>
                  <a:txBody>
                    <a:bodyPr/>
                    <a:lstStyle/>
                    <a:p>
                      <a:pPr algn="ctr"/>
                      <a:endParaRPr lang="en-GB" sz="700" b="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latin typeface="Arial" panose="020B0604020202020204" pitchFamily="34" charset="0"/>
                          <a:cs typeface="Arial" panose="020B0604020202020204" pitchFamily="34" charset="0"/>
                          <a:sym typeface="Wingdings" panose="05000000000000000000" pitchFamily="2" charset="2"/>
                        </a:rPr>
                        <a:t></a:t>
                      </a: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5</a:t>
                      </a:r>
                    </a:p>
                  </a:txBody>
                  <a:tcPr marL="68580" marR="68580" marT="34290" marB="34290">
                    <a:solidFill>
                      <a:schemeClr val="bg1"/>
                    </a:solidFill>
                  </a:tcPr>
                </a:tc>
                <a:tc>
                  <a:txBody>
                    <a:bodyPr/>
                    <a:lstStyle/>
                    <a:p>
                      <a:pPr algn="ctr"/>
                      <a:endParaRPr lang="en-GB" sz="10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208365121"/>
                  </a:ext>
                </a:extLst>
              </a:tr>
            </a:tbl>
          </a:graphicData>
        </a:graphic>
      </p:graphicFrame>
      <p:sp>
        <p:nvSpPr>
          <p:cNvPr id="15" name="TextBox 14">
            <a:extLst>
              <a:ext uri="{FF2B5EF4-FFF2-40B4-BE49-F238E27FC236}">
                <a16:creationId xmlns:a16="http://schemas.microsoft.com/office/drawing/2014/main" id="{E008C396-136B-475C-A177-BC9131858C61}"/>
              </a:ext>
            </a:extLst>
          </p:cNvPr>
          <p:cNvSpPr txBox="1"/>
          <p:nvPr/>
        </p:nvSpPr>
        <p:spPr>
          <a:xfrm>
            <a:off x="247650" y="576172"/>
            <a:ext cx="859216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Oxon and BSW Mental Health Directorate - CAMHS</a:t>
            </a:r>
          </a:p>
        </p:txBody>
      </p:sp>
      <p:graphicFrame>
        <p:nvGraphicFramePr>
          <p:cNvPr id="19" name="Table 5">
            <a:extLst>
              <a:ext uri="{FF2B5EF4-FFF2-40B4-BE49-F238E27FC236}">
                <a16:creationId xmlns:a16="http://schemas.microsoft.com/office/drawing/2014/main" id="{BAD6279B-67A3-40AF-8B4D-9FCA487F2F4D}"/>
              </a:ext>
            </a:extLst>
          </p:cNvPr>
          <p:cNvGraphicFramePr>
            <a:graphicFrameLocks noGrp="1"/>
          </p:cNvGraphicFramePr>
          <p:nvPr/>
        </p:nvGraphicFramePr>
        <p:xfrm>
          <a:off x="2250787" y="1231187"/>
          <a:ext cx="1889925" cy="967740"/>
        </p:xfrm>
        <a:graphic>
          <a:graphicData uri="http://schemas.openxmlformats.org/drawingml/2006/table">
            <a:tbl>
              <a:tblPr firstRow="1" bandRow="1">
                <a:tableStyleId>{5FD0F851-EC5A-4D38-B0AD-8093EC10F338}</a:tableStyleId>
              </a:tblPr>
              <a:tblGrid>
                <a:gridCol w="1134024">
                  <a:extLst>
                    <a:ext uri="{9D8B030D-6E8A-4147-A177-3AD203B41FA5}">
                      <a16:colId xmlns:a16="http://schemas.microsoft.com/office/drawing/2014/main" val="978586781"/>
                    </a:ext>
                  </a:extLst>
                </a:gridCol>
                <a:gridCol w="324485">
                  <a:extLst>
                    <a:ext uri="{9D8B030D-6E8A-4147-A177-3AD203B41FA5}">
                      <a16:colId xmlns:a16="http://schemas.microsoft.com/office/drawing/2014/main" val="1797118576"/>
                    </a:ext>
                  </a:extLst>
                </a:gridCol>
                <a:gridCol w="431416">
                  <a:extLst>
                    <a:ext uri="{9D8B030D-6E8A-4147-A177-3AD203B41FA5}">
                      <a16:colId xmlns:a16="http://schemas.microsoft.com/office/drawing/2014/main" val="1247096249"/>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Urgent referrals </a:t>
                      </a:r>
                      <a:r>
                        <a:rPr lang="en-US" sz="800" b="0">
                          <a:latin typeface="Arial" panose="020B0604020202020204" pitchFamily="34" charset="0"/>
                          <a:cs typeface="Arial" panose="020B0604020202020204" pitchFamily="34" charset="0"/>
                        </a:rPr>
                        <a:t>waiting for their first contact &gt;7 days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31</a:t>
                      </a:r>
                    </a:p>
                  </a:txBody>
                  <a:tcPr marL="68580" marR="68580" marT="34290" marB="34290">
                    <a:solidFill>
                      <a:srgbClr val="FF0000"/>
                    </a:solidFill>
                  </a:tcPr>
                </a:tc>
                <a:tc>
                  <a:txBody>
                    <a:bodyPr/>
                    <a:lstStyle/>
                    <a:p>
                      <a:pPr algn="ctr"/>
                      <a:endParaRPr lang="en-GB" sz="700" b="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latin typeface="Arial" panose="020B0604020202020204" pitchFamily="34" charset="0"/>
                          <a:cs typeface="Arial" panose="020B0604020202020204" pitchFamily="34" charset="0"/>
                          <a:sym typeface="Wingdings" panose="05000000000000000000" pitchFamily="2" charset="2"/>
                        </a:rPr>
                        <a:t></a:t>
                      </a:r>
                    </a:p>
                    <a:p>
                      <a:pPr algn="ctr"/>
                      <a:endParaRPr lang="en-GB" sz="7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38</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386656524"/>
                  </a:ext>
                </a:extLst>
              </a:tr>
            </a:tbl>
          </a:graphicData>
        </a:graphic>
      </p:graphicFrame>
      <p:sp>
        <p:nvSpPr>
          <p:cNvPr id="18" name="TextBox 17">
            <a:extLst>
              <a:ext uri="{FF2B5EF4-FFF2-40B4-BE49-F238E27FC236}">
                <a16:creationId xmlns:a16="http://schemas.microsoft.com/office/drawing/2014/main" id="{DBB7D549-8B4E-498B-A8D2-1695F908EDCF}"/>
              </a:ext>
            </a:extLst>
          </p:cNvPr>
          <p:cNvSpPr txBox="1"/>
          <p:nvPr/>
        </p:nvSpPr>
        <p:spPr>
          <a:xfrm>
            <a:off x="247650" y="837123"/>
            <a:ext cx="604230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waiting – refreshed weekly</a:t>
            </a:r>
          </a:p>
        </p:txBody>
      </p:sp>
      <p:cxnSp>
        <p:nvCxnSpPr>
          <p:cNvPr id="3" name="Straight Connector 2">
            <a:extLst>
              <a:ext uri="{FF2B5EF4-FFF2-40B4-BE49-F238E27FC236}">
                <a16:creationId xmlns:a16="http://schemas.microsoft.com/office/drawing/2014/main" id="{AB658B27-E778-4CC4-ABBA-C2852F6635B2}"/>
              </a:ext>
            </a:extLst>
          </p:cNvPr>
          <p:cNvCxnSpPr>
            <a:cxnSpLocks/>
          </p:cNvCxnSpPr>
          <p:nvPr/>
        </p:nvCxnSpPr>
        <p:spPr>
          <a:xfrm>
            <a:off x="6096621" y="494784"/>
            <a:ext cx="0" cy="5486916"/>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F785964-5F7B-4B50-8848-A505799F16C1}"/>
              </a:ext>
            </a:extLst>
          </p:cNvPr>
          <p:cNvSpPr txBox="1"/>
          <p:nvPr/>
        </p:nvSpPr>
        <p:spPr>
          <a:xfrm>
            <a:off x="235919" y="4492529"/>
            <a:ext cx="2017402"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The number of emergency patients waiting is </a:t>
            </a:r>
            <a:r>
              <a:rPr lang="en-GB" sz="800" b="1">
                <a:latin typeface="Arial" panose="020B0604020202020204" pitchFamily="34" charset="0"/>
                <a:cs typeface="Arial" panose="020B0604020202020204" pitchFamily="34" charset="0"/>
              </a:rPr>
              <a:t>decreasing</a:t>
            </a:r>
            <a:r>
              <a:rPr lang="en-GB" sz="800">
                <a:latin typeface="Arial" panose="020B0604020202020204" pitchFamily="34" charset="0"/>
                <a:cs typeface="Arial" panose="020B0604020202020204" pitchFamily="34" charset="0"/>
              </a:rPr>
              <a:t> – see below</a:t>
            </a:r>
          </a:p>
        </p:txBody>
      </p:sp>
      <p:sp>
        <p:nvSpPr>
          <p:cNvPr id="34" name="TextBox 33">
            <a:extLst>
              <a:ext uri="{FF2B5EF4-FFF2-40B4-BE49-F238E27FC236}">
                <a16:creationId xmlns:a16="http://schemas.microsoft.com/office/drawing/2014/main" id="{4A960487-A38D-4640-BACD-E23F83F2E6D0}"/>
              </a:ext>
            </a:extLst>
          </p:cNvPr>
          <p:cNvSpPr txBox="1"/>
          <p:nvPr/>
        </p:nvSpPr>
        <p:spPr>
          <a:xfrm>
            <a:off x="2250787" y="4462686"/>
            <a:ext cx="2017402"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The number of urgent patients waiting </a:t>
            </a:r>
            <a:r>
              <a:rPr lang="en-GB" sz="800" b="1">
                <a:latin typeface="Arial" panose="020B0604020202020204" pitchFamily="34" charset="0"/>
                <a:cs typeface="Arial" panose="020B0604020202020204" pitchFamily="34" charset="0"/>
              </a:rPr>
              <a:t>increased </a:t>
            </a:r>
            <a:r>
              <a:rPr lang="en-GB" sz="800">
                <a:latin typeface="Arial" panose="020B0604020202020204" pitchFamily="34" charset="0"/>
                <a:cs typeface="Arial" panose="020B0604020202020204" pitchFamily="34" charset="0"/>
              </a:rPr>
              <a:t>in February– see below</a:t>
            </a:r>
          </a:p>
        </p:txBody>
      </p:sp>
      <p:sp>
        <p:nvSpPr>
          <p:cNvPr id="24" name="TextBox 23">
            <a:extLst>
              <a:ext uri="{FF2B5EF4-FFF2-40B4-BE49-F238E27FC236}">
                <a16:creationId xmlns:a16="http://schemas.microsoft.com/office/drawing/2014/main" id="{9FA6BB7D-D3CD-42AA-B785-AFC13A356CE9}"/>
              </a:ext>
            </a:extLst>
          </p:cNvPr>
          <p:cNvSpPr txBox="1"/>
          <p:nvPr/>
        </p:nvSpPr>
        <p:spPr>
          <a:xfrm>
            <a:off x="282982" y="2211904"/>
            <a:ext cx="2017402" cy="461665"/>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a:t>
            </a:r>
            <a:r>
              <a:rPr lang="en-GB" sz="800">
                <a:latin typeface="Arial" panose="020B0604020202020204" pitchFamily="34" charset="0"/>
                <a:cs typeface="Arial" panose="020B0604020202020204" pitchFamily="34" charset="0"/>
              </a:rPr>
              <a:t>: below are the teams where emergency patients have been waiting &gt;2 days </a:t>
            </a:r>
          </a:p>
        </p:txBody>
      </p:sp>
      <p:sp>
        <p:nvSpPr>
          <p:cNvPr id="25" name="TextBox 24">
            <a:extLst>
              <a:ext uri="{FF2B5EF4-FFF2-40B4-BE49-F238E27FC236}">
                <a16:creationId xmlns:a16="http://schemas.microsoft.com/office/drawing/2014/main" id="{FF4E3D7E-DE72-49A0-94CA-05EDD47FFB4A}"/>
              </a:ext>
            </a:extLst>
          </p:cNvPr>
          <p:cNvSpPr txBox="1"/>
          <p:nvPr/>
        </p:nvSpPr>
        <p:spPr>
          <a:xfrm>
            <a:off x="2288192" y="2244623"/>
            <a:ext cx="2017402" cy="461665"/>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a:t>
            </a:r>
            <a:r>
              <a:rPr lang="en-GB" sz="800">
                <a:latin typeface="Arial" panose="020B0604020202020204" pitchFamily="34" charset="0"/>
                <a:cs typeface="Arial" panose="020B0604020202020204" pitchFamily="34" charset="0"/>
              </a:rPr>
              <a:t>: below are the teams where urgent patients have been waiting &gt;7 days</a:t>
            </a:r>
          </a:p>
        </p:txBody>
      </p:sp>
      <p:sp>
        <p:nvSpPr>
          <p:cNvPr id="27" name="TextBox 26">
            <a:extLst>
              <a:ext uri="{FF2B5EF4-FFF2-40B4-BE49-F238E27FC236}">
                <a16:creationId xmlns:a16="http://schemas.microsoft.com/office/drawing/2014/main" id="{DE848545-CF67-4524-8ED1-288B33E1F1AB}"/>
              </a:ext>
            </a:extLst>
          </p:cNvPr>
          <p:cNvSpPr txBox="1"/>
          <p:nvPr/>
        </p:nvSpPr>
        <p:spPr>
          <a:xfrm>
            <a:off x="6201397" y="828909"/>
            <a:ext cx="2523504"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seen in February</a:t>
            </a:r>
          </a:p>
        </p:txBody>
      </p:sp>
      <p:graphicFrame>
        <p:nvGraphicFramePr>
          <p:cNvPr id="29" name="Table 5">
            <a:extLst>
              <a:ext uri="{FF2B5EF4-FFF2-40B4-BE49-F238E27FC236}">
                <a16:creationId xmlns:a16="http://schemas.microsoft.com/office/drawing/2014/main" id="{123457E7-6D64-4F33-9EA1-774822178B43}"/>
              </a:ext>
            </a:extLst>
          </p:cNvPr>
          <p:cNvGraphicFramePr>
            <a:graphicFrameLocks noGrp="1"/>
          </p:cNvGraphicFramePr>
          <p:nvPr>
            <p:extLst>
              <p:ext uri="{D42A27DB-BD31-4B8C-83A1-F6EECF244321}">
                <p14:modId xmlns:p14="http://schemas.microsoft.com/office/powerpoint/2010/main" val="3993289784"/>
              </p:ext>
            </p:extLst>
          </p:nvPr>
        </p:nvGraphicFramePr>
        <p:xfrm>
          <a:off x="6186227" y="1257287"/>
          <a:ext cx="2674788" cy="880104"/>
        </p:xfrm>
        <a:graphic>
          <a:graphicData uri="http://schemas.openxmlformats.org/drawingml/2006/table">
            <a:tbl>
              <a:tblPr firstRow="1" bandRow="1">
                <a:tableStyleId>{5FD0F851-EC5A-4D38-B0AD-8093EC10F338}</a:tableStyleId>
              </a:tblPr>
              <a:tblGrid>
                <a:gridCol w="656533">
                  <a:extLst>
                    <a:ext uri="{9D8B030D-6E8A-4147-A177-3AD203B41FA5}">
                      <a16:colId xmlns:a16="http://schemas.microsoft.com/office/drawing/2014/main" val="978586781"/>
                    </a:ext>
                  </a:extLst>
                </a:gridCol>
                <a:gridCol w="403860">
                  <a:extLst>
                    <a:ext uri="{9D8B030D-6E8A-4147-A177-3AD203B41FA5}">
                      <a16:colId xmlns:a16="http://schemas.microsoft.com/office/drawing/2014/main" val="3560024918"/>
                    </a:ext>
                  </a:extLst>
                </a:gridCol>
                <a:gridCol w="563880">
                  <a:extLst>
                    <a:ext uri="{9D8B030D-6E8A-4147-A177-3AD203B41FA5}">
                      <a16:colId xmlns:a16="http://schemas.microsoft.com/office/drawing/2014/main" val="1247096249"/>
                    </a:ext>
                  </a:extLst>
                </a:gridCol>
                <a:gridCol w="563880">
                  <a:extLst>
                    <a:ext uri="{9D8B030D-6E8A-4147-A177-3AD203B41FA5}">
                      <a16:colId xmlns:a16="http://schemas.microsoft.com/office/drawing/2014/main" val="4060174612"/>
                    </a:ext>
                  </a:extLst>
                </a:gridCol>
                <a:gridCol w="486635">
                  <a:extLst>
                    <a:ext uri="{9D8B030D-6E8A-4147-A177-3AD203B41FA5}">
                      <a16:colId xmlns:a16="http://schemas.microsoft.com/office/drawing/2014/main" val="2856731978"/>
                    </a:ext>
                  </a:extLst>
                </a:gridCol>
              </a:tblGrid>
              <a:tr h="364435">
                <a:tc>
                  <a:txBody>
                    <a:bodyPr/>
                    <a:lstStyle/>
                    <a:p>
                      <a:r>
                        <a:rPr lang="en-GB" sz="800" b="0" i="0" u="none">
                          <a:latin typeface="Arial" panose="020B0604020202020204" pitchFamily="34" charset="0"/>
                          <a:cs typeface="Arial" panose="020B0604020202020204" pitchFamily="34" charset="0"/>
                        </a:rPr>
                        <a:t>Referral urgency</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Pts seen</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Pts Seen in Time (Generic)</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Median Wait</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 seen &lt;target</a:t>
                      </a:r>
                    </a:p>
                  </a:txBody>
                  <a:tcPr marL="68580" marR="68580" marT="34290" marB="34290">
                    <a:solidFill>
                      <a:schemeClr val="bg1"/>
                    </a:solidFill>
                  </a:tcPr>
                </a:tc>
                <a:extLst>
                  <a:ext uri="{0D108BD9-81ED-4DB2-BD59-A6C34878D82A}">
                    <a16:rowId xmlns:a16="http://schemas.microsoft.com/office/drawing/2014/main" val="711604409"/>
                  </a:ext>
                </a:extLst>
              </a:tr>
              <a:tr h="222882">
                <a:tc>
                  <a:txBody>
                    <a:bodyPr/>
                    <a:lstStyle/>
                    <a:p>
                      <a:r>
                        <a:rPr lang="en-US" sz="800" b="0">
                          <a:latin typeface="Arial" panose="020B0604020202020204" pitchFamily="34" charset="0"/>
                          <a:cs typeface="Arial" panose="020B0604020202020204" pitchFamily="34" charset="0"/>
                        </a:rPr>
                        <a:t>Emergency</a:t>
                      </a:r>
                      <a:endParaRPr lang="en-GB" sz="800" b="0">
                        <a:latin typeface="Arial" panose="020B0604020202020204" pitchFamily="34" charset="0"/>
                        <a:cs typeface="Arial" panose="020B0604020202020204" pitchFamily="34" charset="0"/>
                      </a:endParaRPr>
                    </a:p>
                  </a:txBody>
                  <a:tcPr marL="68580" marR="68580" marT="34290" marB="34290">
                    <a:noFill/>
                  </a:tcPr>
                </a:tc>
                <a:tc>
                  <a:txBody>
                    <a:bodyPr/>
                    <a:lstStyle/>
                    <a:p>
                      <a:pPr algn="ctr"/>
                      <a:r>
                        <a:rPr lang="en-GB" sz="800" b="0">
                          <a:latin typeface="Arial" panose="020B0604020202020204" pitchFamily="34" charset="0"/>
                          <a:cs typeface="Arial" panose="020B0604020202020204" pitchFamily="34" charset="0"/>
                        </a:rPr>
                        <a:t>45</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42</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 2 hours</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93%</a:t>
                      </a:r>
                    </a:p>
                  </a:txBody>
                  <a:tcPr marL="68580" marR="68580" marT="34290" marB="34290">
                    <a:solidFill>
                      <a:schemeClr val="bg1"/>
                    </a:solidFill>
                  </a:tcPr>
                </a:tc>
                <a:extLst>
                  <a:ext uri="{0D108BD9-81ED-4DB2-BD59-A6C34878D82A}">
                    <a16:rowId xmlns:a16="http://schemas.microsoft.com/office/drawing/2014/main" val="246101900"/>
                  </a:ext>
                </a:extLst>
              </a:tr>
              <a:tr h="222882">
                <a:tc>
                  <a:txBody>
                    <a:bodyPr/>
                    <a:lstStyle/>
                    <a:p>
                      <a:r>
                        <a:rPr lang="en-GB" sz="800" b="0">
                          <a:latin typeface="Arial" panose="020B0604020202020204" pitchFamily="34" charset="0"/>
                          <a:cs typeface="Arial" panose="020B0604020202020204" pitchFamily="34" charset="0"/>
                        </a:rPr>
                        <a:t>Urgent</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85</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66</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2 days</a:t>
                      </a:r>
                    </a:p>
                  </a:txBody>
                  <a:tcPr marL="68580" marR="68580" marT="34290" marB="34290">
                    <a:solidFill>
                      <a:schemeClr val="bg1"/>
                    </a:solidFill>
                  </a:tcPr>
                </a:tc>
                <a:tc>
                  <a:txBody>
                    <a:bodyPr/>
                    <a:lstStyle/>
                    <a:p>
                      <a:pPr algn="ctr"/>
                      <a:r>
                        <a:rPr lang="en-GB" sz="800" b="0" dirty="0">
                          <a:latin typeface="Arial" panose="020B0604020202020204" pitchFamily="34" charset="0"/>
                          <a:cs typeface="Arial" panose="020B0604020202020204" pitchFamily="34" charset="0"/>
                        </a:rPr>
                        <a:t>78%</a:t>
                      </a:r>
                    </a:p>
                  </a:txBody>
                  <a:tcPr marL="68580" marR="68580" marT="34290" marB="34290">
                    <a:solidFill>
                      <a:schemeClr val="bg1"/>
                    </a:solidFill>
                  </a:tcPr>
                </a:tc>
                <a:extLst>
                  <a:ext uri="{0D108BD9-81ED-4DB2-BD59-A6C34878D82A}">
                    <a16:rowId xmlns:a16="http://schemas.microsoft.com/office/drawing/2014/main" val="1506024970"/>
                  </a:ext>
                </a:extLst>
              </a:tr>
            </a:tbl>
          </a:graphicData>
        </a:graphic>
      </p:graphicFrame>
      <p:graphicFrame>
        <p:nvGraphicFramePr>
          <p:cNvPr id="30" name="Table 5">
            <a:extLst>
              <a:ext uri="{FF2B5EF4-FFF2-40B4-BE49-F238E27FC236}">
                <a16:creationId xmlns:a16="http://schemas.microsoft.com/office/drawing/2014/main" id="{A6F2F679-53F1-4077-87E6-B6DA62D1D477}"/>
              </a:ext>
            </a:extLst>
          </p:cNvPr>
          <p:cNvGraphicFramePr>
            <a:graphicFrameLocks noGrp="1"/>
          </p:cNvGraphicFramePr>
          <p:nvPr/>
        </p:nvGraphicFramePr>
        <p:xfrm>
          <a:off x="6185823" y="4250289"/>
          <a:ext cx="2698529" cy="1640608"/>
        </p:xfrm>
        <a:graphic>
          <a:graphicData uri="http://schemas.openxmlformats.org/drawingml/2006/table">
            <a:tbl>
              <a:tblPr firstRow="1" bandRow="1">
                <a:tableStyleId>{5FD0F851-EC5A-4D38-B0AD-8093EC10F338}</a:tableStyleId>
              </a:tblPr>
              <a:tblGrid>
                <a:gridCol w="2698529">
                  <a:extLst>
                    <a:ext uri="{9D8B030D-6E8A-4147-A177-3AD203B41FA5}">
                      <a16:colId xmlns:a16="http://schemas.microsoft.com/office/drawing/2014/main" val="1178387086"/>
                    </a:ext>
                  </a:extLst>
                </a:gridCol>
              </a:tblGrid>
              <a:tr h="217983">
                <a:tc>
                  <a:txBody>
                    <a:bodyPr/>
                    <a:lstStyle/>
                    <a:p>
                      <a:r>
                        <a:rPr lang="en-GB" sz="800" b="0" i="0" u="none">
                          <a:latin typeface="Arial"/>
                          <a:cs typeface="Arial"/>
                        </a:rPr>
                        <a:t>Exceptions: Emergency &amp; Urgent referrals</a:t>
                      </a:r>
                    </a:p>
                  </a:txBody>
                  <a:tcPr marL="68580" marR="68580" marT="34290" marB="34290"/>
                </a:tc>
                <a:extLst>
                  <a:ext uri="{0D108BD9-81ED-4DB2-BD59-A6C34878D82A}">
                    <a16:rowId xmlns:a16="http://schemas.microsoft.com/office/drawing/2014/main" val="711604409"/>
                  </a:ext>
                </a:extLst>
              </a:tr>
              <a:tr h="1422625">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800" b="0">
                          <a:latin typeface="Arial" panose="020B0604020202020204" pitchFamily="34" charset="0"/>
                          <a:cs typeface="Arial" panose="020B0604020202020204" pitchFamily="34" charset="0"/>
                        </a:rPr>
                        <a:t>Urgent referrals: 13% were seen within 14 days and 9% at longer than 14 days.  The longest wait for an urgent referral was 69 days.  Above shows further information on top 7 teams with longest waits on Urgent referrals seen in February.</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b="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b="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b="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b="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b="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7" name="Picture 6">
            <a:extLst>
              <a:ext uri="{FF2B5EF4-FFF2-40B4-BE49-F238E27FC236}">
                <a16:creationId xmlns:a16="http://schemas.microsoft.com/office/drawing/2014/main" id="{36D8C39A-E06F-4CD6-8A31-41A20981CE94}"/>
              </a:ext>
            </a:extLst>
          </p:cNvPr>
          <p:cNvPicPr>
            <a:picLocks noChangeAspect="1"/>
          </p:cNvPicPr>
          <p:nvPr/>
        </p:nvPicPr>
        <p:blipFill>
          <a:blip r:embed="rId2"/>
          <a:stretch>
            <a:fillRect/>
          </a:stretch>
        </p:blipFill>
        <p:spPr>
          <a:xfrm>
            <a:off x="6468466" y="2569051"/>
            <a:ext cx="2256435" cy="1338382"/>
          </a:xfrm>
          <a:prstGeom prst="rect">
            <a:avLst/>
          </a:prstGeom>
        </p:spPr>
      </p:pic>
      <p:pic>
        <p:nvPicPr>
          <p:cNvPr id="22" name="Picture 21">
            <a:extLst>
              <a:ext uri="{FF2B5EF4-FFF2-40B4-BE49-F238E27FC236}">
                <a16:creationId xmlns:a16="http://schemas.microsoft.com/office/drawing/2014/main" id="{0A70175C-16EC-44B1-AF54-A26879FD0298}"/>
              </a:ext>
            </a:extLst>
          </p:cNvPr>
          <p:cNvPicPr>
            <a:picLocks noChangeAspect="1"/>
          </p:cNvPicPr>
          <p:nvPr/>
        </p:nvPicPr>
        <p:blipFill>
          <a:blip r:embed="rId3"/>
          <a:stretch>
            <a:fillRect/>
          </a:stretch>
        </p:blipFill>
        <p:spPr>
          <a:xfrm>
            <a:off x="2131660" y="4782254"/>
            <a:ext cx="1912154" cy="1079596"/>
          </a:xfrm>
          <a:prstGeom prst="rect">
            <a:avLst/>
          </a:prstGeom>
        </p:spPr>
      </p:pic>
      <p:pic>
        <p:nvPicPr>
          <p:cNvPr id="33" name="Picture 32">
            <a:extLst>
              <a:ext uri="{FF2B5EF4-FFF2-40B4-BE49-F238E27FC236}">
                <a16:creationId xmlns:a16="http://schemas.microsoft.com/office/drawing/2014/main" id="{2E96C309-88E0-485C-A9CA-9C5AF01D0E07}"/>
              </a:ext>
            </a:extLst>
          </p:cNvPr>
          <p:cNvPicPr>
            <a:picLocks noChangeAspect="1"/>
          </p:cNvPicPr>
          <p:nvPr/>
        </p:nvPicPr>
        <p:blipFill>
          <a:blip r:embed="rId4"/>
          <a:stretch>
            <a:fillRect/>
          </a:stretch>
        </p:blipFill>
        <p:spPr>
          <a:xfrm>
            <a:off x="288543" y="4809462"/>
            <a:ext cx="1775381" cy="1052388"/>
          </a:xfrm>
          <a:prstGeom prst="rect">
            <a:avLst/>
          </a:prstGeom>
        </p:spPr>
      </p:pic>
      <p:pic>
        <p:nvPicPr>
          <p:cNvPr id="4" name="Picture 3">
            <a:extLst>
              <a:ext uri="{FF2B5EF4-FFF2-40B4-BE49-F238E27FC236}">
                <a16:creationId xmlns:a16="http://schemas.microsoft.com/office/drawing/2014/main" id="{682047DD-8D7A-4ECA-9AD5-317DAACE8D55}"/>
              </a:ext>
            </a:extLst>
          </p:cNvPr>
          <p:cNvPicPr>
            <a:picLocks noChangeAspect="1"/>
          </p:cNvPicPr>
          <p:nvPr/>
        </p:nvPicPr>
        <p:blipFill>
          <a:blip r:embed="rId5"/>
          <a:stretch>
            <a:fillRect/>
          </a:stretch>
        </p:blipFill>
        <p:spPr>
          <a:xfrm>
            <a:off x="311110" y="2658123"/>
            <a:ext cx="1725270" cy="764627"/>
          </a:xfrm>
          <a:prstGeom prst="rect">
            <a:avLst/>
          </a:prstGeom>
        </p:spPr>
      </p:pic>
      <p:pic>
        <p:nvPicPr>
          <p:cNvPr id="13" name="Picture 12">
            <a:extLst>
              <a:ext uri="{FF2B5EF4-FFF2-40B4-BE49-F238E27FC236}">
                <a16:creationId xmlns:a16="http://schemas.microsoft.com/office/drawing/2014/main" id="{21456DA0-1D2B-426E-8FB4-7C5BEAADCB54}"/>
              </a:ext>
            </a:extLst>
          </p:cNvPr>
          <p:cNvPicPr>
            <a:picLocks noChangeAspect="1"/>
          </p:cNvPicPr>
          <p:nvPr/>
        </p:nvPicPr>
        <p:blipFill>
          <a:blip r:embed="rId6"/>
          <a:stretch>
            <a:fillRect/>
          </a:stretch>
        </p:blipFill>
        <p:spPr>
          <a:xfrm>
            <a:off x="2105627" y="2702939"/>
            <a:ext cx="1984051" cy="1481493"/>
          </a:xfrm>
          <a:prstGeom prst="rect">
            <a:avLst/>
          </a:prstGeom>
        </p:spPr>
      </p:pic>
    </p:spTree>
    <p:extLst>
      <p:ext uri="{BB962C8B-B14F-4D97-AF65-F5344CB8AC3E}">
        <p14:creationId xmlns:p14="http://schemas.microsoft.com/office/powerpoint/2010/main" val="1639889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5">
            <a:extLst>
              <a:ext uri="{FF2B5EF4-FFF2-40B4-BE49-F238E27FC236}">
                <a16:creationId xmlns:a16="http://schemas.microsoft.com/office/drawing/2014/main" id="{DFB781F3-8C1E-4DF5-B3E2-D81C2F60787B}"/>
              </a:ext>
            </a:extLst>
          </p:cNvPr>
          <p:cNvGraphicFramePr>
            <a:graphicFrameLocks noGrp="1"/>
          </p:cNvGraphicFramePr>
          <p:nvPr/>
        </p:nvGraphicFramePr>
        <p:xfrm>
          <a:off x="276195" y="4250289"/>
          <a:ext cx="5798555" cy="1675337"/>
        </p:xfrm>
        <a:graphic>
          <a:graphicData uri="http://schemas.openxmlformats.org/drawingml/2006/table">
            <a:tbl>
              <a:tblPr firstRow="1" bandRow="1">
                <a:tableStyleId>{5FD0F851-EC5A-4D38-B0AD-8093EC10F338}</a:tableStyleId>
              </a:tblPr>
              <a:tblGrid>
                <a:gridCol w="5798555">
                  <a:extLst>
                    <a:ext uri="{9D8B030D-6E8A-4147-A177-3AD203B41FA5}">
                      <a16:colId xmlns:a16="http://schemas.microsoft.com/office/drawing/2014/main" val="1178387086"/>
                    </a:ext>
                  </a:extLst>
                </a:gridCol>
              </a:tblGrid>
              <a:tr h="235157">
                <a:tc>
                  <a:txBody>
                    <a:bodyPr/>
                    <a:lstStyle/>
                    <a:p>
                      <a:pPr algn="ctr"/>
                      <a:r>
                        <a:rPr lang="en-GB" sz="800" b="1" i="0" u="none">
                          <a:latin typeface="Arial"/>
                          <a:cs typeface="Arial"/>
                        </a:rPr>
                        <a:t>Monthly Trends Below</a:t>
                      </a:r>
                    </a:p>
                  </a:txBody>
                  <a:tcPr marL="68580" marR="68580" marT="34290" marB="34290" anchor="ctr"/>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91" name="Rectangle 90">
            <a:extLst>
              <a:ext uri="{FF2B5EF4-FFF2-40B4-BE49-F238E27FC236}">
                <a16:creationId xmlns:a16="http://schemas.microsoft.com/office/drawing/2014/main" id="{5ED2E7B8-BA3F-4538-8871-A54ABCA02CA5}"/>
              </a:ext>
            </a:extLst>
          </p:cNvPr>
          <p:cNvSpPr>
            <a:spLocks/>
          </p:cNvSpPr>
          <p:nvPr/>
        </p:nvSpPr>
        <p:spPr>
          <a:xfrm>
            <a:off x="267887" y="143949"/>
            <a:ext cx="8628463" cy="35083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247650" y="155673"/>
            <a:ext cx="9025985" cy="507831"/>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Waiting Times and Lists </a:t>
            </a:r>
            <a:endParaRPr lang="en-GB" sz="1350">
              <a:solidFill>
                <a:schemeClr val="bg1"/>
              </a:solidFill>
              <a:latin typeface="Segoe UI" panose="020B0502040204020203" pitchFamily="34" charset="0"/>
              <a:cs typeface="Segoe UI" panose="020B0502040204020203" pitchFamily="34" charset="0"/>
            </a:endParaRPr>
          </a:p>
          <a:p>
            <a:endParaRPr lang="en-GB" sz="1350">
              <a:solidFill>
                <a:schemeClr val="bg1"/>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E008C396-136B-475C-A177-BC9131858C61}"/>
              </a:ext>
            </a:extLst>
          </p:cNvPr>
          <p:cNvSpPr txBox="1"/>
          <p:nvPr/>
        </p:nvSpPr>
        <p:spPr>
          <a:xfrm>
            <a:off x="247650" y="576172"/>
            <a:ext cx="859216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Oxon and BSW Mental Health Directorate – </a:t>
            </a:r>
            <a:r>
              <a:rPr lang="en-GB" sz="1200" b="1" err="1">
                <a:latin typeface="Arial" panose="020B0604020202020204" pitchFamily="34" charset="0"/>
                <a:cs typeface="Arial" panose="020B0604020202020204" pitchFamily="34" charset="0"/>
              </a:rPr>
              <a:t>Childrens</a:t>
            </a:r>
            <a:r>
              <a:rPr lang="en-GB" sz="1200" b="1">
                <a:latin typeface="Arial" panose="020B0604020202020204" pitchFamily="34" charset="0"/>
                <a:cs typeface="Arial" panose="020B0604020202020204" pitchFamily="34" charset="0"/>
              </a:rPr>
              <a:t> and Young People NDC</a:t>
            </a:r>
          </a:p>
        </p:txBody>
      </p:sp>
      <p:sp>
        <p:nvSpPr>
          <p:cNvPr id="18" name="TextBox 17">
            <a:extLst>
              <a:ext uri="{FF2B5EF4-FFF2-40B4-BE49-F238E27FC236}">
                <a16:creationId xmlns:a16="http://schemas.microsoft.com/office/drawing/2014/main" id="{DBB7D549-8B4E-498B-A8D2-1695F908EDCF}"/>
              </a:ext>
            </a:extLst>
          </p:cNvPr>
          <p:cNvSpPr txBox="1"/>
          <p:nvPr/>
        </p:nvSpPr>
        <p:spPr>
          <a:xfrm>
            <a:off x="247650" y="837123"/>
            <a:ext cx="604230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waiting – refreshed weekly</a:t>
            </a:r>
          </a:p>
        </p:txBody>
      </p:sp>
      <p:graphicFrame>
        <p:nvGraphicFramePr>
          <p:cNvPr id="28" name="Table 5">
            <a:extLst>
              <a:ext uri="{FF2B5EF4-FFF2-40B4-BE49-F238E27FC236}">
                <a16:creationId xmlns:a16="http://schemas.microsoft.com/office/drawing/2014/main" id="{B0496BBC-D661-4A48-BF23-EB46C9846FB8}"/>
              </a:ext>
            </a:extLst>
          </p:cNvPr>
          <p:cNvGraphicFramePr>
            <a:graphicFrameLocks noGrp="1"/>
          </p:cNvGraphicFramePr>
          <p:nvPr/>
        </p:nvGraphicFramePr>
        <p:xfrm>
          <a:off x="4163413" y="1231290"/>
          <a:ext cx="1843601" cy="937260"/>
        </p:xfrm>
        <a:graphic>
          <a:graphicData uri="http://schemas.openxmlformats.org/drawingml/2006/table">
            <a:tbl>
              <a:tblPr firstRow="1" bandRow="1">
                <a:tableStyleId>{5FD0F851-EC5A-4D38-B0AD-8093EC10F338}</a:tableStyleId>
              </a:tblPr>
              <a:tblGrid>
                <a:gridCol w="1071527">
                  <a:extLst>
                    <a:ext uri="{9D8B030D-6E8A-4147-A177-3AD203B41FA5}">
                      <a16:colId xmlns:a16="http://schemas.microsoft.com/office/drawing/2014/main" val="978586781"/>
                    </a:ext>
                  </a:extLst>
                </a:gridCol>
                <a:gridCol w="365760">
                  <a:extLst>
                    <a:ext uri="{9D8B030D-6E8A-4147-A177-3AD203B41FA5}">
                      <a16:colId xmlns:a16="http://schemas.microsoft.com/office/drawing/2014/main" val="1797118576"/>
                    </a:ext>
                  </a:extLst>
                </a:gridCol>
                <a:gridCol w="406314">
                  <a:extLst>
                    <a:ext uri="{9D8B030D-6E8A-4147-A177-3AD203B41FA5}">
                      <a16:colId xmlns:a16="http://schemas.microsoft.com/office/drawing/2014/main" val="1247096249"/>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Routine referrals </a:t>
                      </a:r>
                      <a:r>
                        <a:rPr lang="en-US" sz="800" b="0">
                          <a:latin typeface="Arial" panose="020B0604020202020204" pitchFamily="34" charset="0"/>
                          <a:cs typeface="Arial" panose="020B0604020202020204" pitchFamily="34" charset="0"/>
                        </a:rPr>
                        <a:t>waiting for their first contact &gt;28 days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2125</a:t>
                      </a:r>
                    </a:p>
                  </a:txBody>
                  <a:tcPr marL="68580" marR="68580" marT="34290" marB="34290">
                    <a:solidFill>
                      <a:srgbClr val="FF0000"/>
                    </a:solidFill>
                  </a:tcPr>
                </a:tc>
                <a:tc>
                  <a:txBody>
                    <a:bodyPr/>
                    <a:lstStyle/>
                    <a:p>
                      <a:pPr algn="ctr"/>
                      <a:endParaRPr lang="en-GB" sz="700" b="0">
                        <a:latin typeface="Arial" panose="020B0604020202020204" pitchFamily="34" charset="0"/>
                        <a:cs typeface="Arial" panose="020B0604020202020204" pitchFamily="34" charset="0"/>
                      </a:endParaRPr>
                    </a:p>
                    <a:p>
                      <a:pPr algn="ctr"/>
                      <a:r>
                        <a:rPr lang="en-GB" sz="2000" b="0">
                          <a:latin typeface="Arial" panose="020B0604020202020204" pitchFamily="34" charset="0"/>
                          <a:cs typeface="Arial" panose="020B0604020202020204" pitchFamily="34" charset="0"/>
                          <a:sym typeface="Wingdings" panose="05000000000000000000" pitchFamily="2" charset="2"/>
                        </a:rPr>
                        <a:t></a:t>
                      </a: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2113</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386656524"/>
                  </a:ext>
                </a:extLst>
              </a:tr>
            </a:tbl>
          </a:graphicData>
        </a:graphic>
      </p:graphicFrame>
      <p:cxnSp>
        <p:nvCxnSpPr>
          <p:cNvPr id="3" name="Straight Connector 2">
            <a:extLst>
              <a:ext uri="{FF2B5EF4-FFF2-40B4-BE49-F238E27FC236}">
                <a16:creationId xmlns:a16="http://schemas.microsoft.com/office/drawing/2014/main" id="{AB658B27-E778-4CC4-ABBA-C2852F6635B2}"/>
              </a:ext>
            </a:extLst>
          </p:cNvPr>
          <p:cNvCxnSpPr>
            <a:cxnSpLocks/>
          </p:cNvCxnSpPr>
          <p:nvPr/>
        </p:nvCxnSpPr>
        <p:spPr>
          <a:xfrm>
            <a:off x="6096621" y="494784"/>
            <a:ext cx="0" cy="548691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2D6F18C-3C54-4B0E-B73F-C3CC10F0FF2D}"/>
              </a:ext>
            </a:extLst>
          </p:cNvPr>
          <p:cNvSpPr txBox="1"/>
          <p:nvPr/>
        </p:nvSpPr>
        <p:spPr>
          <a:xfrm>
            <a:off x="2857500" y="4547324"/>
            <a:ext cx="3323315"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The number of routine patients waiting </a:t>
            </a:r>
            <a:r>
              <a:rPr lang="en-GB" sz="800" b="1">
                <a:latin typeface="Arial" panose="020B0604020202020204" pitchFamily="34" charset="0"/>
                <a:cs typeface="Arial" panose="020B0604020202020204" pitchFamily="34" charset="0"/>
              </a:rPr>
              <a:t>decreased </a:t>
            </a:r>
            <a:r>
              <a:rPr lang="en-GB" sz="800">
                <a:latin typeface="Arial" panose="020B0604020202020204" pitchFamily="34" charset="0"/>
                <a:cs typeface="Arial" panose="020B0604020202020204" pitchFamily="34" charset="0"/>
              </a:rPr>
              <a:t>this month following trend of increasing waits. Looks to be stabilising.</a:t>
            </a:r>
          </a:p>
        </p:txBody>
      </p:sp>
      <p:sp>
        <p:nvSpPr>
          <p:cNvPr id="36" name="TextBox 35">
            <a:extLst>
              <a:ext uri="{FF2B5EF4-FFF2-40B4-BE49-F238E27FC236}">
                <a16:creationId xmlns:a16="http://schemas.microsoft.com/office/drawing/2014/main" id="{2EFA529D-2701-48A4-A68D-19866D860F03}"/>
              </a:ext>
            </a:extLst>
          </p:cNvPr>
          <p:cNvSpPr txBox="1"/>
          <p:nvPr/>
        </p:nvSpPr>
        <p:spPr>
          <a:xfrm>
            <a:off x="4119496" y="2308924"/>
            <a:ext cx="2017402" cy="461665"/>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 </a:t>
            </a:r>
            <a:r>
              <a:rPr lang="en-GB" sz="800">
                <a:latin typeface="Arial" panose="020B0604020202020204" pitchFamily="34" charset="0"/>
                <a:cs typeface="Arial" panose="020B0604020202020204" pitchFamily="34" charset="0"/>
              </a:rPr>
              <a:t>below are the teams where routine patients have been waiting &gt;28 days</a:t>
            </a:r>
          </a:p>
        </p:txBody>
      </p:sp>
      <p:sp>
        <p:nvSpPr>
          <p:cNvPr id="20" name="TextBox 19">
            <a:extLst>
              <a:ext uri="{FF2B5EF4-FFF2-40B4-BE49-F238E27FC236}">
                <a16:creationId xmlns:a16="http://schemas.microsoft.com/office/drawing/2014/main" id="{C8901C20-560F-4C28-8430-FCBE78A0EE01}"/>
              </a:ext>
            </a:extLst>
          </p:cNvPr>
          <p:cNvSpPr txBox="1"/>
          <p:nvPr/>
        </p:nvSpPr>
        <p:spPr>
          <a:xfrm>
            <a:off x="700548" y="2890684"/>
            <a:ext cx="2787444" cy="261610"/>
          </a:xfrm>
          <a:prstGeom prst="rect">
            <a:avLst/>
          </a:prstGeom>
          <a:noFill/>
        </p:spPr>
        <p:txBody>
          <a:bodyPr wrap="square" rtlCol="0">
            <a:spAutoFit/>
          </a:bodyPr>
          <a:lstStyle/>
          <a:p>
            <a:r>
              <a:rPr lang="en-GB" sz="1100">
                <a:latin typeface="Arial" panose="020B0604020202020204" pitchFamily="34" charset="0"/>
                <a:cs typeface="Arial" panose="020B0604020202020204" pitchFamily="34" charset="0"/>
              </a:rPr>
              <a:t>These teams only have routine referrals</a:t>
            </a:r>
          </a:p>
        </p:txBody>
      </p:sp>
      <p:sp>
        <p:nvSpPr>
          <p:cNvPr id="22" name="TextBox 21">
            <a:extLst>
              <a:ext uri="{FF2B5EF4-FFF2-40B4-BE49-F238E27FC236}">
                <a16:creationId xmlns:a16="http://schemas.microsoft.com/office/drawing/2014/main" id="{B3A96663-E5AC-43F5-9A45-5FE468E22B41}"/>
              </a:ext>
            </a:extLst>
          </p:cNvPr>
          <p:cNvSpPr txBox="1"/>
          <p:nvPr/>
        </p:nvSpPr>
        <p:spPr>
          <a:xfrm>
            <a:off x="6201397" y="828909"/>
            <a:ext cx="2523504"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seen in February</a:t>
            </a:r>
          </a:p>
        </p:txBody>
      </p:sp>
      <p:graphicFrame>
        <p:nvGraphicFramePr>
          <p:cNvPr id="23" name="Table 5">
            <a:extLst>
              <a:ext uri="{FF2B5EF4-FFF2-40B4-BE49-F238E27FC236}">
                <a16:creationId xmlns:a16="http://schemas.microsoft.com/office/drawing/2014/main" id="{8ED9EBFE-97A2-4043-BA44-04640E387C8B}"/>
              </a:ext>
            </a:extLst>
          </p:cNvPr>
          <p:cNvGraphicFramePr>
            <a:graphicFrameLocks noGrp="1"/>
          </p:cNvGraphicFramePr>
          <p:nvPr/>
        </p:nvGraphicFramePr>
        <p:xfrm>
          <a:off x="6186227" y="1257287"/>
          <a:ext cx="2674788" cy="1102986"/>
        </p:xfrm>
        <a:graphic>
          <a:graphicData uri="http://schemas.openxmlformats.org/drawingml/2006/table">
            <a:tbl>
              <a:tblPr firstRow="1" bandRow="1">
                <a:tableStyleId>{5FD0F851-EC5A-4D38-B0AD-8093EC10F338}</a:tableStyleId>
              </a:tblPr>
              <a:tblGrid>
                <a:gridCol w="656533">
                  <a:extLst>
                    <a:ext uri="{9D8B030D-6E8A-4147-A177-3AD203B41FA5}">
                      <a16:colId xmlns:a16="http://schemas.microsoft.com/office/drawing/2014/main" val="978586781"/>
                    </a:ext>
                  </a:extLst>
                </a:gridCol>
                <a:gridCol w="403860">
                  <a:extLst>
                    <a:ext uri="{9D8B030D-6E8A-4147-A177-3AD203B41FA5}">
                      <a16:colId xmlns:a16="http://schemas.microsoft.com/office/drawing/2014/main" val="3560024918"/>
                    </a:ext>
                  </a:extLst>
                </a:gridCol>
                <a:gridCol w="563880">
                  <a:extLst>
                    <a:ext uri="{9D8B030D-6E8A-4147-A177-3AD203B41FA5}">
                      <a16:colId xmlns:a16="http://schemas.microsoft.com/office/drawing/2014/main" val="1247096249"/>
                    </a:ext>
                  </a:extLst>
                </a:gridCol>
                <a:gridCol w="563880">
                  <a:extLst>
                    <a:ext uri="{9D8B030D-6E8A-4147-A177-3AD203B41FA5}">
                      <a16:colId xmlns:a16="http://schemas.microsoft.com/office/drawing/2014/main" val="4060174612"/>
                    </a:ext>
                  </a:extLst>
                </a:gridCol>
                <a:gridCol w="486635">
                  <a:extLst>
                    <a:ext uri="{9D8B030D-6E8A-4147-A177-3AD203B41FA5}">
                      <a16:colId xmlns:a16="http://schemas.microsoft.com/office/drawing/2014/main" val="2856731978"/>
                    </a:ext>
                  </a:extLst>
                </a:gridCol>
              </a:tblGrid>
              <a:tr h="364435">
                <a:tc>
                  <a:txBody>
                    <a:bodyPr/>
                    <a:lstStyle/>
                    <a:p>
                      <a:r>
                        <a:rPr lang="en-GB" sz="800" b="0" i="0" u="none">
                          <a:latin typeface="Arial" panose="020B0604020202020204" pitchFamily="34" charset="0"/>
                          <a:cs typeface="Arial" panose="020B0604020202020204" pitchFamily="34" charset="0"/>
                        </a:rPr>
                        <a:t>Referral urgency</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Pts seen</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Pts Seen in Time (Generic)</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Median Wait</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 seen &lt;target</a:t>
                      </a:r>
                    </a:p>
                  </a:txBody>
                  <a:tcPr marL="68580" marR="68580" marT="34290" marB="34290">
                    <a:solidFill>
                      <a:schemeClr val="bg1"/>
                    </a:solidFill>
                  </a:tcPr>
                </a:tc>
                <a:extLst>
                  <a:ext uri="{0D108BD9-81ED-4DB2-BD59-A6C34878D82A}">
                    <a16:rowId xmlns:a16="http://schemas.microsoft.com/office/drawing/2014/main" val="711604409"/>
                  </a:ext>
                </a:extLst>
              </a:tr>
              <a:tr h="222882">
                <a:tc>
                  <a:txBody>
                    <a:bodyPr/>
                    <a:lstStyle/>
                    <a:p>
                      <a:r>
                        <a:rPr lang="en-US" sz="800" b="0">
                          <a:latin typeface="Arial" panose="020B0604020202020204" pitchFamily="34" charset="0"/>
                          <a:cs typeface="Arial" panose="020B0604020202020204" pitchFamily="34" charset="0"/>
                        </a:rPr>
                        <a:t>Emergency</a:t>
                      </a:r>
                      <a:endParaRPr lang="en-GB" sz="800" b="0">
                        <a:latin typeface="Arial" panose="020B0604020202020204" pitchFamily="34" charset="0"/>
                        <a:cs typeface="Arial" panose="020B0604020202020204" pitchFamily="34" charset="0"/>
                      </a:endParaRPr>
                    </a:p>
                  </a:txBody>
                  <a:tcPr marL="68580" marR="68580" marT="34290" marB="34290">
                    <a:no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222882">
                <a:tc>
                  <a:txBody>
                    <a:bodyPr/>
                    <a:lstStyle/>
                    <a:p>
                      <a:r>
                        <a:rPr lang="en-GB" sz="800" b="0">
                          <a:latin typeface="Arial" panose="020B0604020202020204" pitchFamily="34" charset="0"/>
                          <a:cs typeface="Arial" panose="020B0604020202020204" pitchFamily="34" charset="0"/>
                        </a:rPr>
                        <a:t>Urgent</a:t>
                      </a: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506024970"/>
                  </a:ext>
                </a:extLst>
              </a:tr>
              <a:tr h="222882">
                <a:tc>
                  <a:txBody>
                    <a:bodyPr/>
                    <a:lstStyle/>
                    <a:p>
                      <a:r>
                        <a:rPr lang="en-GB" sz="800" b="0">
                          <a:latin typeface="Arial" panose="020B0604020202020204" pitchFamily="34" charset="0"/>
                          <a:cs typeface="Arial" panose="020B0604020202020204" pitchFamily="34" charset="0"/>
                        </a:rPr>
                        <a:t>Routine</a:t>
                      </a:r>
                    </a:p>
                  </a:txBody>
                  <a:tcPr marL="68580" marR="68580" marT="34290" marB="34290">
                    <a:noFill/>
                  </a:tcPr>
                </a:tc>
                <a:tc>
                  <a:txBody>
                    <a:bodyPr/>
                    <a:lstStyle/>
                    <a:p>
                      <a:pPr algn="ctr"/>
                      <a:r>
                        <a:rPr lang="en-GB" sz="800" b="0">
                          <a:latin typeface="Arial" panose="020B0604020202020204" pitchFamily="34" charset="0"/>
                          <a:cs typeface="Arial" panose="020B0604020202020204" pitchFamily="34" charset="0"/>
                        </a:rPr>
                        <a:t>50</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8</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268</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16%</a:t>
                      </a:r>
                    </a:p>
                  </a:txBody>
                  <a:tcPr marL="68580" marR="68580" marT="34290" marB="34290">
                    <a:solidFill>
                      <a:schemeClr val="bg1"/>
                    </a:solidFill>
                  </a:tcPr>
                </a:tc>
                <a:extLst>
                  <a:ext uri="{0D108BD9-81ED-4DB2-BD59-A6C34878D82A}">
                    <a16:rowId xmlns:a16="http://schemas.microsoft.com/office/drawing/2014/main" val="1295229891"/>
                  </a:ext>
                </a:extLst>
              </a:tr>
            </a:tbl>
          </a:graphicData>
        </a:graphic>
      </p:graphicFrame>
      <p:graphicFrame>
        <p:nvGraphicFramePr>
          <p:cNvPr id="24" name="Table 5">
            <a:extLst>
              <a:ext uri="{FF2B5EF4-FFF2-40B4-BE49-F238E27FC236}">
                <a16:creationId xmlns:a16="http://schemas.microsoft.com/office/drawing/2014/main" id="{FF998FC2-384F-4968-9ED5-CACBCC95641C}"/>
              </a:ext>
            </a:extLst>
          </p:cNvPr>
          <p:cNvGraphicFramePr>
            <a:graphicFrameLocks noGrp="1"/>
          </p:cNvGraphicFramePr>
          <p:nvPr>
            <p:extLst>
              <p:ext uri="{D42A27DB-BD31-4B8C-83A1-F6EECF244321}">
                <p14:modId xmlns:p14="http://schemas.microsoft.com/office/powerpoint/2010/main" val="1766520428"/>
              </p:ext>
            </p:extLst>
          </p:nvPr>
        </p:nvGraphicFramePr>
        <p:xfrm>
          <a:off x="6197821" y="4250289"/>
          <a:ext cx="2698529" cy="1668800"/>
        </p:xfrm>
        <a:graphic>
          <a:graphicData uri="http://schemas.openxmlformats.org/drawingml/2006/table">
            <a:tbl>
              <a:tblPr firstRow="1" bandRow="1">
                <a:tableStyleId>{5FD0F851-EC5A-4D38-B0AD-8093EC10F338}</a:tableStyleId>
              </a:tblPr>
              <a:tblGrid>
                <a:gridCol w="2698529">
                  <a:extLst>
                    <a:ext uri="{9D8B030D-6E8A-4147-A177-3AD203B41FA5}">
                      <a16:colId xmlns:a16="http://schemas.microsoft.com/office/drawing/2014/main" val="1178387086"/>
                    </a:ext>
                  </a:extLst>
                </a:gridCol>
              </a:tblGrid>
              <a:tr h="255723">
                <a:tc>
                  <a:txBody>
                    <a:bodyPr/>
                    <a:lstStyle/>
                    <a:p>
                      <a:r>
                        <a:rPr lang="en-GB" sz="800" b="0" i="0" u="none">
                          <a:latin typeface="Arial"/>
                          <a:cs typeface="Arial"/>
                        </a:rPr>
                        <a:t>Exceptions: Emergency &amp; Urgent referrals</a:t>
                      </a:r>
                    </a:p>
                  </a:txBody>
                  <a:tcPr marL="68580" marR="68580" marT="34290" marB="34290"/>
                </a:tc>
                <a:extLst>
                  <a:ext uri="{0D108BD9-81ED-4DB2-BD59-A6C34878D82A}">
                    <a16:rowId xmlns:a16="http://schemas.microsoft.com/office/drawing/2014/main" val="711604409"/>
                  </a:ext>
                </a:extLst>
              </a:tr>
              <a:tr h="1413077">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800" b="1" dirty="0">
                          <a:latin typeface="Arial" panose="020B0604020202020204" pitchFamily="34" charset="0"/>
                          <a:cs typeface="Arial" panose="020B0604020202020204" pitchFamily="34" charset="0"/>
                        </a:rPr>
                        <a:t>None</a:t>
                      </a:r>
                      <a:endParaRPr lang="en-US" sz="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dirty="0">
                          <a:latin typeface="Arial" panose="020B0604020202020204" pitchFamily="34" charset="0"/>
                          <a:cs typeface="Arial" panose="020B0604020202020204" pitchFamily="34" charset="0"/>
                        </a:rPr>
                        <a:t>The application of the generic 28 days is not an appropriate standard for NDC the above is provided for information only.  Work is underway to develop measurement of waits against clinically meaningful standards for individual services.  This will be available in Q4.  The service have identified some data quality issues which they are working with P&amp;I to address.</a:t>
                      </a:r>
                      <a:endParaRPr lang="en-US" sz="800" dirty="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dirty="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dirty="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9" name="Picture 8">
            <a:extLst>
              <a:ext uri="{FF2B5EF4-FFF2-40B4-BE49-F238E27FC236}">
                <a16:creationId xmlns:a16="http://schemas.microsoft.com/office/drawing/2014/main" id="{4DC7DBDF-2C13-462D-AF92-84B6292F0C7F}"/>
              </a:ext>
            </a:extLst>
          </p:cNvPr>
          <p:cNvPicPr>
            <a:picLocks noChangeAspect="1"/>
          </p:cNvPicPr>
          <p:nvPr/>
        </p:nvPicPr>
        <p:blipFill>
          <a:blip r:embed="rId2"/>
          <a:stretch>
            <a:fillRect/>
          </a:stretch>
        </p:blipFill>
        <p:spPr>
          <a:xfrm>
            <a:off x="3680846" y="4833304"/>
            <a:ext cx="2200835" cy="965117"/>
          </a:xfrm>
          <a:prstGeom prst="rect">
            <a:avLst/>
          </a:prstGeom>
        </p:spPr>
      </p:pic>
      <p:pic>
        <p:nvPicPr>
          <p:cNvPr id="5" name="Picture 4">
            <a:extLst>
              <a:ext uri="{FF2B5EF4-FFF2-40B4-BE49-F238E27FC236}">
                <a16:creationId xmlns:a16="http://schemas.microsoft.com/office/drawing/2014/main" id="{0852CD55-1042-4058-A653-9FAC4D2B358D}"/>
              </a:ext>
            </a:extLst>
          </p:cNvPr>
          <p:cNvPicPr>
            <a:picLocks noChangeAspect="1"/>
          </p:cNvPicPr>
          <p:nvPr/>
        </p:nvPicPr>
        <p:blipFill>
          <a:blip r:embed="rId3"/>
          <a:stretch>
            <a:fillRect/>
          </a:stretch>
        </p:blipFill>
        <p:spPr>
          <a:xfrm>
            <a:off x="3680846" y="2871095"/>
            <a:ext cx="2326168" cy="1165407"/>
          </a:xfrm>
          <a:prstGeom prst="rect">
            <a:avLst/>
          </a:prstGeom>
        </p:spPr>
      </p:pic>
    </p:spTree>
    <p:extLst>
      <p:ext uri="{BB962C8B-B14F-4D97-AF65-F5344CB8AC3E}">
        <p14:creationId xmlns:p14="http://schemas.microsoft.com/office/powerpoint/2010/main" val="529563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5">
            <a:extLst>
              <a:ext uri="{FF2B5EF4-FFF2-40B4-BE49-F238E27FC236}">
                <a16:creationId xmlns:a16="http://schemas.microsoft.com/office/drawing/2014/main" id="{7AEC5190-3BB7-4407-92D6-46165BAFD469}"/>
              </a:ext>
            </a:extLst>
          </p:cNvPr>
          <p:cNvGraphicFramePr>
            <a:graphicFrameLocks noGrp="1"/>
          </p:cNvGraphicFramePr>
          <p:nvPr/>
        </p:nvGraphicFramePr>
        <p:xfrm>
          <a:off x="276195" y="4250289"/>
          <a:ext cx="5798555" cy="1675337"/>
        </p:xfrm>
        <a:graphic>
          <a:graphicData uri="http://schemas.openxmlformats.org/drawingml/2006/table">
            <a:tbl>
              <a:tblPr firstRow="1" bandRow="1">
                <a:tableStyleId>{5FD0F851-EC5A-4D38-B0AD-8093EC10F338}</a:tableStyleId>
              </a:tblPr>
              <a:tblGrid>
                <a:gridCol w="5798555">
                  <a:extLst>
                    <a:ext uri="{9D8B030D-6E8A-4147-A177-3AD203B41FA5}">
                      <a16:colId xmlns:a16="http://schemas.microsoft.com/office/drawing/2014/main" val="1178387086"/>
                    </a:ext>
                  </a:extLst>
                </a:gridCol>
              </a:tblGrid>
              <a:tr h="235157">
                <a:tc>
                  <a:txBody>
                    <a:bodyPr/>
                    <a:lstStyle/>
                    <a:p>
                      <a:pPr algn="ctr"/>
                      <a:r>
                        <a:rPr lang="en-GB" sz="800" b="1" i="0" u="none">
                          <a:latin typeface="Arial"/>
                          <a:cs typeface="Arial"/>
                        </a:rPr>
                        <a:t>Monthly Trends Below</a:t>
                      </a:r>
                    </a:p>
                  </a:txBody>
                  <a:tcPr marL="68580" marR="68580" marT="34290" marB="34290" anchor="ctr"/>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91" name="Rectangle 90">
            <a:extLst>
              <a:ext uri="{FF2B5EF4-FFF2-40B4-BE49-F238E27FC236}">
                <a16:creationId xmlns:a16="http://schemas.microsoft.com/office/drawing/2014/main" id="{5ED2E7B8-BA3F-4538-8871-A54ABCA02CA5}"/>
              </a:ext>
            </a:extLst>
          </p:cNvPr>
          <p:cNvSpPr>
            <a:spLocks/>
          </p:cNvSpPr>
          <p:nvPr/>
        </p:nvSpPr>
        <p:spPr>
          <a:xfrm>
            <a:off x="267887" y="143949"/>
            <a:ext cx="8628463" cy="35083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247650" y="155673"/>
            <a:ext cx="9025985" cy="507831"/>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Waiting Times and Lists </a:t>
            </a:r>
            <a:endParaRPr lang="en-GB" sz="1350">
              <a:solidFill>
                <a:schemeClr val="bg1"/>
              </a:solidFill>
              <a:latin typeface="Segoe UI" panose="020B0502040204020203" pitchFamily="34" charset="0"/>
              <a:cs typeface="Segoe UI" panose="020B0502040204020203" pitchFamily="34" charset="0"/>
            </a:endParaRPr>
          </a:p>
          <a:p>
            <a:endParaRPr lang="en-GB" sz="1350">
              <a:solidFill>
                <a:schemeClr val="bg1"/>
              </a:solidFill>
              <a:latin typeface="Segoe UI" panose="020B0502040204020203" pitchFamily="34" charset="0"/>
              <a:cs typeface="Segoe UI" panose="020B0502040204020203" pitchFamily="34" charset="0"/>
            </a:endParaRPr>
          </a:p>
        </p:txBody>
      </p:sp>
      <p:graphicFrame>
        <p:nvGraphicFramePr>
          <p:cNvPr id="8" name="Table 5">
            <a:extLst>
              <a:ext uri="{FF2B5EF4-FFF2-40B4-BE49-F238E27FC236}">
                <a16:creationId xmlns:a16="http://schemas.microsoft.com/office/drawing/2014/main" id="{F933FCBB-8A4F-4159-AEFA-A6843069DE65}"/>
              </a:ext>
            </a:extLst>
          </p:cNvPr>
          <p:cNvGraphicFramePr>
            <a:graphicFrameLocks noGrp="1"/>
          </p:cNvGraphicFramePr>
          <p:nvPr/>
        </p:nvGraphicFramePr>
        <p:xfrm>
          <a:off x="282982" y="1231187"/>
          <a:ext cx="1881137" cy="937260"/>
        </p:xfrm>
        <a:graphic>
          <a:graphicData uri="http://schemas.openxmlformats.org/drawingml/2006/table">
            <a:tbl>
              <a:tblPr firstRow="1" bandRow="1">
                <a:tableStyleId>{5FD0F851-EC5A-4D38-B0AD-8093EC10F338}</a:tableStyleId>
              </a:tblPr>
              <a:tblGrid>
                <a:gridCol w="1088618">
                  <a:extLst>
                    <a:ext uri="{9D8B030D-6E8A-4147-A177-3AD203B41FA5}">
                      <a16:colId xmlns:a16="http://schemas.microsoft.com/office/drawing/2014/main" val="978586781"/>
                    </a:ext>
                  </a:extLst>
                </a:gridCol>
                <a:gridCol w="342900">
                  <a:extLst>
                    <a:ext uri="{9D8B030D-6E8A-4147-A177-3AD203B41FA5}">
                      <a16:colId xmlns:a16="http://schemas.microsoft.com/office/drawing/2014/main" val="1797118576"/>
                    </a:ext>
                  </a:extLst>
                </a:gridCol>
                <a:gridCol w="449619">
                  <a:extLst>
                    <a:ext uri="{9D8B030D-6E8A-4147-A177-3AD203B41FA5}">
                      <a16:colId xmlns:a16="http://schemas.microsoft.com/office/drawing/2014/main" val="3778358738"/>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Emergency referrals </a:t>
                      </a:r>
                      <a:r>
                        <a:rPr lang="en-US" sz="800" b="0">
                          <a:latin typeface="Arial" panose="020B0604020202020204" pitchFamily="34" charset="0"/>
                          <a:cs typeface="Arial" panose="020B0604020202020204" pitchFamily="34" charset="0"/>
                        </a:rPr>
                        <a:t>waiting for their first contact &gt;48 hours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87</a:t>
                      </a:r>
                    </a:p>
                    <a:p>
                      <a:pPr algn="ctr"/>
                      <a:endParaRPr lang="en-GB" sz="800" b="0">
                        <a:latin typeface="Arial" panose="020B0604020202020204" pitchFamily="34" charset="0"/>
                        <a:cs typeface="Arial" panose="020B0604020202020204" pitchFamily="34" charset="0"/>
                      </a:endParaRPr>
                    </a:p>
                  </a:txBody>
                  <a:tcPr marL="68580" marR="68580" marT="34290" marB="34290">
                    <a:solidFill>
                      <a:srgbClr val="FF0000"/>
                    </a:solidFill>
                  </a:tcPr>
                </a:tc>
                <a:tc>
                  <a:txBody>
                    <a:bodyPr/>
                    <a:lstStyle/>
                    <a:p>
                      <a:pPr algn="ctr"/>
                      <a:endParaRPr lang="en-GB" sz="700" b="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latin typeface="Arial" panose="020B0604020202020204" pitchFamily="34" charset="0"/>
                          <a:cs typeface="Arial" panose="020B0604020202020204" pitchFamily="34" charset="0"/>
                          <a:sym typeface="Wingdings" panose="05000000000000000000" pitchFamily="2" charset="2"/>
                        </a:rPr>
                        <a:t></a:t>
                      </a: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93</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208365121"/>
                  </a:ext>
                </a:extLst>
              </a:tr>
            </a:tbl>
          </a:graphicData>
        </a:graphic>
      </p:graphicFrame>
      <p:sp>
        <p:nvSpPr>
          <p:cNvPr id="15" name="TextBox 14">
            <a:extLst>
              <a:ext uri="{FF2B5EF4-FFF2-40B4-BE49-F238E27FC236}">
                <a16:creationId xmlns:a16="http://schemas.microsoft.com/office/drawing/2014/main" id="{E008C396-136B-475C-A177-BC9131858C61}"/>
              </a:ext>
            </a:extLst>
          </p:cNvPr>
          <p:cNvSpPr txBox="1"/>
          <p:nvPr/>
        </p:nvSpPr>
        <p:spPr>
          <a:xfrm>
            <a:off x="247650" y="576172"/>
            <a:ext cx="859216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Community Directorate</a:t>
            </a:r>
          </a:p>
        </p:txBody>
      </p:sp>
      <p:graphicFrame>
        <p:nvGraphicFramePr>
          <p:cNvPr id="19" name="Table 5">
            <a:extLst>
              <a:ext uri="{FF2B5EF4-FFF2-40B4-BE49-F238E27FC236}">
                <a16:creationId xmlns:a16="http://schemas.microsoft.com/office/drawing/2014/main" id="{BAD6279B-67A3-40AF-8B4D-9FCA487F2F4D}"/>
              </a:ext>
            </a:extLst>
          </p:cNvPr>
          <p:cNvGraphicFramePr>
            <a:graphicFrameLocks noGrp="1"/>
          </p:cNvGraphicFramePr>
          <p:nvPr/>
        </p:nvGraphicFramePr>
        <p:xfrm>
          <a:off x="2250787" y="1231187"/>
          <a:ext cx="1868709" cy="937260"/>
        </p:xfrm>
        <a:graphic>
          <a:graphicData uri="http://schemas.openxmlformats.org/drawingml/2006/table">
            <a:tbl>
              <a:tblPr firstRow="1" bandRow="1">
                <a:tableStyleId>{5FD0F851-EC5A-4D38-B0AD-8093EC10F338}</a:tableStyleId>
              </a:tblPr>
              <a:tblGrid>
                <a:gridCol w="1067600">
                  <a:extLst>
                    <a:ext uri="{9D8B030D-6E8A-4147-A177-3AD203B41FA5}">
                      <a16:colId xmlns:a16="http://schemas.microsoft.com/office/drawing/2014/main" val="978586781"/>
                    </a:ext>
                  </a:extLst>
                </a:gridCol>
                <a:gridCol w="369693">
                  <a:extLst>
                    <a:ext uri="{9D8B030D-6E8A-4147-A177-3AD203B41FA5}">
                      <a16:colId xmlns:a16="http://schemas.microsoft.com/office/drawing/2014/main" val="1797118576"/>
                    </a:ext>
                  </a:extLst>
                </a:gridCol>
                <a:gridCol w="431416">
                  <a:extLst>
                    <a:ext uri="{9D8B030D-6E8A-4147-A177-3AD203B41FA5}">
                      <a16:colId xmlns:a16="http://schemas.microsoft.com/office/drawing/2014/main" val="1247096249"/>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Urgent referrals </a:t>
                      </a:r>
                      <a:r>
                        <a:rPr lang="en-US" sz="800" b="0">
                          <a:latin typeface="Arial" panose="020B0604020202020204" pitchFamily="34" charset="0"/>
                          <a:cs typeface="Arial" panose="020B0604020202020204" pitchFamily="34" charset="0"/>
                        </a:rPr>
                        <a:t>waiting for their first contact &gt;7 days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513</a:t>
                      </a:r>
                    </a:p>
                  </a:txBody>
                  <a:tcPr marL="68580" marR="68580" marT="34290" marB="34290">
                    <a:solidFill>
                      <a:srgbClr val="FF0000"/>
                    </a:solidFill>
                  </a:tcPr>
                </a:tc>
                <a:tc>
                  <a:txBody>
                    <a:bodyPr/>
                    <a:lstStyle/>
                    <a:p>
                      <a:pPr algn="ctr"/>
                      <a:endParaRPr lang="en-GB" sz="700" b="0">
                        <a:latin typeface="Arial" panose="020B0604020202020204" pitchFamily="34" charset="0"/>
                        <a:cs typeface="Arial" panose="020B0604020202020204" pitchFamily="34" charset="0"/>
                      </a:endParaRPr>
                    </a:p>
                    <a:p>
                      <a:pPr algn="ctr"/>
                      <a:r>
                        <a:rPr lang="en-GB" sz="2000" b="0">
                          <a:latin typeface="Arial" panose="020B0604020202020204" pitchFamily="34" charset="0"/>
                          <a:cs typeface="Arial" panose="020B0604020202020204" pitchFamily="34" charset="0"/>
                          <a:sym typeface="Wingdings" panose="05000000000000000000" pitchFamily="2" charset="2"/>
                        </a:rPr>
                        <a:t></a:t>
                      </a: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504</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386656524"/>
                  </a:ext>
                </a:extLst>
              </a:tr>
            </a:tbl>
          </a:graphicData>
        </a:graphic>
      </p:graphicFrame>
      <p:sp>
        <p:nvSpPr>
          <p:cNvPr id="18" name="TextBox 17">
            <a:extLst>
              <a:ext uri="{FF2B5EF4-FFF2-40B4-BE49-F238E27FC236}">
                <a16:creationId xmlns:a16="http://schemas.microsoft.com/office/drawing/2014/main" id="{DBB7D549-8B4E-498B-A8D2-1695F908EDCF}"/>
              </a:ext>
            </a:extLst>
          </p:cNvPr>
          <p:cNvSpPr txBox="1"/>
          <p:nvPr/>
        </p:nvSpPr>
        <p:spPr>
          <a:xfrm>
            <a:off x="267887" y="853171"/>
            <a:ext cx="604230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waiting – refreshed weekly</a:t>
            </a:r>
          </a:p>
        </p:txBody>
      </p:sp>
      <p:cxnSp>
        <p:nvCxnSpPr>
          <p:cNvPr id="3" name="Straight Connector 2">
            <a:extLst>
              <a:ext uri="{FF2B5EF4-FFF2-40B4-BE49-F238E27FC236}">
                <a16:creationId xmlns:a16="http://schemas.microsoft.com/office/drawing/2014/main" id="{AB658B27-E778-4CC4-ABBA-C2852F6635B2}"/>
              </a:ext>
            </a:extLst>
          </p:cNvPr>
          <p:cNvCxnSpPr>
            <a:cxnSpLocks/>
          </p:cNvCxnSpPr>
          <p:nvPr/>
        </p:nvCxnSpPr>
        <p:spPr>
          <a:xfrm>
            <a:off x="6096621" y="494784"/>
            <a:ext cx="0" cy="5486916"/>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F785964-5F7B-4B50-8848-A505799F16C1}"/>
              </a:ext>
            </a:extLst>
          </p:cNvPr>
          <p:cNvSpPr txBox="1"/>
          <p:nvPr/>
        </p:nvSpPr>
        <p:spPr>
          <a:xfrm>
            <a:off x="247650" y="4491205"/>
            <a:ext cx="2017402"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The number of emergency patients waiting is </a:t>
            </a:r>
            <a:r>
              <a:rPr lang="en-GB" sz="800" b="1">
                <a:latin typeface="Arial" panose="020B0604020202020204" pitchFamily="34" charset="0"/>
                <a:cs typeface="Arial" panose="020B0604020202020204" pitchFamily="34" charset="0"/>
              </a:rPr>
              <a:t>increasing</a:t>
            </a:r>
            <a:r>
              <a:rPr lang="en-GB" sz="800">
                <a:latin typeface="Arial" panose="020B0604020202020204" pitchFamily="34" charset="0"/>
                <a:cs typeface="Arial" panose="020B0604020202020204" pitchFamily="34" charset="0"/>
              </a:rPr>
              <a:t> – see below</a:t>
            </a:r>
          </a:p>
        </p:txBody>
      </p:sp>
      <p:sp>
        <p:nvSpPr>
          <p:cNvPr id="34" name="TextBox 33">
            <a:extLst>
              <a:ext uri="{FF2B5EF4-FFF2-40B4-BE49-F238E27FC236}">
                <a16:creationId xmlns:a16="http://schemas.microsoft.com/office/drawing/2014/main" id="{4A960487-A38D-4640-BACD-E23F83F2E6D0}"/>
              </a:ext>
            </a:extLst>
          </p:cNvPr>
          <p:cNvSpPr txBox="1"/>
          <p:nvPr/>
        </p:nvSpPr>
        <p:spPr>
          <a:xfrm>
            <a:off x="2253086" y="4477596"/>
            <a:ext cx="2017402"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The number of urgent patients waiting is </a:t>
            </a:r>
            <a:r>
              <a:rPr lang="en-GB" sz="800" b="1">
                <a:latin typeface="Arial" panose="020B0604020202020204" pitchFamily="34" charset="0"/>
                <a:cs typeface="Arial" panose="020B0604020202020204" pitchFamily="34" charset="0"/>
              </a:rPr>
              <a:t>increasing</a:t>
            </a:r>
            <a:r>
              <a:rPr lang="en-GB" sz="800">
                <a:latin typeface="Arial" panose="020B0604020202020204" pitchFamily="34" charset="0"/>
                <a:cs typeface="Arial" panose="020B0604020202020204" pitchFamily="34" charset="0"/>
              </a:rPr>
              <a:t> – see below</a:t>
            </a:r>
          </a:p>
        </p:txBody>
      </p:sp>
      <p:sp>
        <p:nvSpPr>
          <p:cNvPr id="23" name="TextBox 22">
            <a:extLst>
              <a:ext uri="{FF2B5EF4-FFF2-40B4-BE49-F238E27FC236}">
                <a16:creationId xmlns:a16="http://schemas.microsoft.com/office/drawing/2014/main" id="{1DB43CF3-E1C9-40F3-86AC-60023A800E83}"/>
              </a:ext>
            </a:extLst>
          </p:cNvPr>
          <p:cNvSpPr txBox="1"/>
          <p:nvPr/>
        </p:nvSpPr>
        <p:spPr>
          <a:xfrm>
            <a:off x="282982" y="2211904"/>
            <a:ext cx="2017402" cy="461665"/>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a:t>
            </a:r>
            <a:r>
              <a:rPr lang="en-GB" sz="800">
                <a:latin typeface="Arial" panose="020B0604020202020204" pitchFamily="34" charset="0"/>
                <a:cs typeface="Arial" panose="020B0604020202020204" pitchFamily="34" charset="0"/>
              </a:rPr>
              <a:t>: below are the teams where emergency patients have been waiting &gt;2 days (Top 10 teams)	</a:t>
            </a:r>
          </a:p>
        </p:txBody>
      </p:sp>
      <p:sp>
        <p:nvSpPr>
          <p:cNvPr id="24" name="TextBox 23">
            <a:extLst>
              <a:ext uri="{FF2B5EF4-FFF2-40B4-BE49-F238E27FC236}">
                <a16:creationId xmlns:a16="http://schemas.microsoft.com/office/drawing/2014/main" id="{7D1F6C8E-8505-491D-8451-5BF0E76078AE}"/>
              </a:ext>
            </a:extLst>
          </p:cNvPr>
          <p:cNvSpPr txBox="1"/>
          <p:nvPr/>
        </p:nvSpPr>
        <p:spPr>
          <a:xfrm>
            <a:off x="2288192" y="2244623"/>
            <a:ext cx="2017402" cy="461665"/>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a:t>
            </a:r>
            <a:r>
              <a:rPr lang="en-GB" sz="800">
                <a:latin typeface="Arial" panose="020B0604020202020204" pitchFamily="34" charset="0"/>
                <a:cs typeface="Arial" panose="020B0604020202020204" pitchFamily="34" charset="0"/>
              </a:rPr>
              <a:t>: below are the teams where urgent patients have been waiting &gt;7 days (Top 10 teams)</a:t>
            </a:r>
          </a:p>
        </p:txBody>
      </p:sp>
      <p:sp>
        <p:nvSpPr>
          <p:cNvPr id="27" name="TextBox 26">
            <a:extLst>
              <a:ext uri="{FF2B5EF4-FFF2-40B4-BE49-F238E27FC236}">
                <a16:creationId xmlns:a16="http://schemas.microsoft.com/office/drawing/2014/main" id="{63170FE7-E2E6-4AD8-905C-878BF87F8CDB}"/>
              </a:ext>
            </a:extLst>
          </p:cNvPr>
          <p:cNvSpPr txBox="1"/>
          <p:nvPr/>
        </p:nvSpPr>
        <p:spPr>
          <a:xfrm>
            <a:off x="6201397" y="828909"/>
            <a:ext cx="2523504"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seen in February</a:t>
            </a:r>
          </a:p>
        </p:txBody>
      </p:sp>
      <p:graphicFrame>
        <p:nvGraphicFramePr>
          <p:cNvPr id="29" name="Table 5">
            <a:extLst>
              <a:ext uri="{FF2B5EF4-FFF2-40B4-BE49-F238E27FC236}">
                <a16:creationId xmlns:a16="http://schemas.microsoft.com/office/drawing/2014/main" id="{685F4FB1-E868-460F-9A40-F3DE2AC43542}"/>
              </a:ext>
            </a:extLst>
          </p:cNvPr>
          <p:cNvGraphicFramePr>
            <a:graphicFrameLocks noGrp="1"/>
          </p:cNvGraphicFramePr>
          <p:nvPr>
            <p:extLst>
              <p:ext uri="{D42A27DB-BD31-4B8C-83A1-F6EECF244321}">
                <p14:modId xmlns:p14="http://schemas.microsoft.com/office/powerpoint/2010/main" val="3355337032"/>
              </p:ext>
            </p:extLst>
          </p:nvPr>
        </p:nvGraphicFramePr>
        <p:xfrm>
          <a:off x="6186227" y="1257287"/>
          <a:ext cx="2674788" cy="880104"/>
        </p:xfrm>
        <a:graphic>
          <a:graphicData uri="http://schemas.openxmlformats.org/drawingml/2006/table">
            <a:tbl>
              <a:tblPr firstRow="1" bandRow="1">
                <a:tableStyleId>{5FD0F851-EC5A-4D38-B0AD-8093EC10F338}</a:tableStyleId>
              </a:tblPr>
              <a:tblGrid>
                <a:gridCol w="656533">
                  <a:extLst>
                    <a:ext uri="{9D8B030D-6E8A-4147-A177-3AD203B41FA5}">
                      <a16:colId xmlns:a16="http://schemas.microsoft.com/office/drawing/2014/main" val="978586781"/>
                    </a:ext>
                  </a:extLst>
                </a:gridCol>
                <a:gridCol w="403860">
                  <a:extLst>
                    <a:ext uri="{9D8B030D-6E8A-4147-A177-3AD203B41FA5}">
                      <a16:colId xmlns:a16="http://schemas.microsoft.com/office/drawing/2014/main" val="3560024918"/>
                    </a:ext>
                  </a:extLst>
                </a:gridCol>
                <a:gridCol w="563880">
                  <a:extLst>
                    <a:ext uri="{9D8B030D-6E8A-4147-A177-3AD203B41FA5}">
                      <a16:colId xmlns:a16="http://schemas.microsoft.com/office/drawing/2014/main" val="1247096249"/>
                    </a:ext>
                  </a:extLst>
                </a:gridCol>
                <a:gridCol w="563880">
                  <a:extLst>
                    <a:ext uri="{9D8B030D-6E8A-4147-A177-3AD203B41FA5}">
                      <a16:colId xmlns:a16="http://schemas.microsoft.com/office/drawing/2014/main" val="4060174612"/>
                    </a:ext>
                  </a:extLst>
                </a:gridCol>
                <a:gridCol w="486635">
                  <a:extLst>
                    <a:ext uri="{9D8B030D-6E8A-4147-A177-3AD203B41FA5}">
                      <a16:colId xmlns:a16="http://schemas.microsoft.com/office/drawing/2014/main" val="2856731978"/>
                    </a:ext>
                  </a:extLst>
                </a:gridCol>
              </a:tblGrid>
              <a:tr h="364435">
                <a:tc>
                  <a:txBody>
                    <a:bodyPr/>
                    <a:lstStyle/>
                    <a:p>
                      <a:r>
                        <a:rPr lang="en-GB" sz="800" b="0" i="0" u="none">
                          <a:latin typeface="Arial" panose="020B0604020202020204" pitchFamily="34" charset="0"/>
                          <a:cs typeface="Arial" panose="020B0604020202020204" pitchFamily="34" charset="0"/>
                        </a:rPr>
                        <a:t>Referral urgency</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Pts seen</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Pts Seen in Time (Generic)</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Median Wait</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 seen &lt;target</a:t>
                      </a:r>
                    </a:p>
                  </a:txBody>
                  <a:tcPr marL="68580" marR="68580" marT="34290" marB="34290">
                    <a:solidFill>
                      <a:schemeClr val="bg1"/>
                    </a:solidFill>
                  </a:tcPr>
                </a:tc>
                <a:extLst>
                  <a:ext uri="{0D108BD9-81ED-4DB2-BD59-A6C34878D82A}">
                    <a16:rowId xmlns:a16="http://schemas.microsoft.com/office/drawing/2014/main" val="711604409"/>
                  </a:ext>
                </a:extLst>
              </a:tr>
              <a:tr h="222882">
                <a:tc>
                  <a:txBody>
                    <a:bodyPr/>
                    <a:lstStyle/>
                    <a:p>
                      <a:r>
                        <a:rPr lang="en-US" sz="800" b="0">
                          <a:latin typeface="Arial" panose="020B0604020202020204" pitchFamily="34" charset="0"/>
                          <a:cs typeface="Arial" panose="020B0604020202020204" pitchFamily="34" charset="0"/>
                        </a:rPr>
                        <a:t>Emergency</a:t>
                      </a:r>
                      <a:endParaRPr lang="en-GB" sz="800" b="0">
                        <a:latin typeface="Arial" panose="020B0604020202020204" pitchFamily="34" charset="0"/>
                        <a:cs typeface="Arial" panose="020B0604020202020204" pitchFamily="34" charset="0"/>
                      </a:endParaRPr>
                    </a:p>
                  </a:txBody>
                  <a:tcPr marL="68580" marR="68580" marT="34290" marB="34290">
                    <a:noFill/>
                  </a:tcPr>
                </a:tc>
                <a:tc>
                  <a:txBody>
                    <a:bodyPr/>
                    <a:lstStyle/>
                    <a:p>
                      <a:pPr algn="ctr"/>
                      <a:r>
                        <a:rPr lang="en-GB" sz="800" b="0">
                          <a:latin typeface="Arial" panose="020B0604020202020204" pitchFamily="34" charset="0"/>
                          <a:cs typeface="Arial" panose="020B0604020202020204" pitchFamily="34" charset="0"/>
                        </a:rPr>
                        <a:t>106</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59</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31 hours</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56%</a:t>
                      </a:r>
                    </a:p>
                  </a:txBody>
                  <a:tcPr marL="68580" marR="68580" marT="34290" marB="34290">
                    <a:solidFill>
                      <a:schemeClr val="bg1"/>
                    </a:solidFill>
                  </a:tcPr>
                </a:tc>
                <a:extLst>
                  <a:ext uri="{0D108BD9-81ED-4DB2-BD59-A6C34878D82A}">
                    <a16:rowId xmlns:a16="http://schemas.microsoft.com/office/drawing/2014/main" val="246101900"/>
                  </a:ext>
                </a:extLst>
              </a:tr>
              <a:tr h="222882">
                <a:tc>
                  <a:txBody>
                    <a:bodyPr/>
                    <a:lstStyle/>
                    <a:p>
                      <a:r>
                        <a:rPr lang="en-GB" sz="800" b="0">
                          <a:latin typeface="Arial" panose="020B0604020202020204" pitchFamily="34" charset="0"/>
                          <a:cs typeface="Arial" panose="020B0604020202020204" pitchFamily="34" charset="0"/>
                        </a:rPr>
                        <a:t>Urgent</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971</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811</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1 day</a:t>
                      </a:r>
                    </a:p>
                  </a:txBody>
                  <a:tcPr marL="68580" marR="68580" marT="34290" marB="34290">
                    <a:solidFill>
                      <a:schemeClr val="bg1"/>
                    </a:solidFill>
                  </a:tcPr>
                </a:tc>
                <a:tc>
                  <a:txBody>
                    <a:bodyPr/>
                    <a:lstStyle/>
                    <a:p>
                      <a:pPr algn="ctr"/>
                      <a:r>
                        <a:rPr lang="en-GB" sz="800" b="0" dirty="0">
                          <a:latin typeface="Arial" panose="020B0604020202020204" pitchFamily="34" charset="0"/>
                          <a:cs typeface="Arial" panose="020B0604020202020204" pitchFamily="34" charset="0"/>
                        </a:rPr>
                        <a:t>84%</a:t>
                      </a:r>
                    </a:p>
                  </a:txBody>
                  <a:tcPr marL="68580" marR="68580" marT="34290" marB="34290">
                    <a:solidFill>
                      <a:schemeClr val="bg1"/>
                    </a:solidFill>
                  </a:tcPr>
                </a:tc>
                <a:extLst>
                  <a:ext uri="{0D108BD9-81ED-4DB2-BD59-A6C34878D82A}">
                    <a16:rowId xmlns:a16="http://schemas.microsoft.com/office/drawing/2014/main" val="1506024970"/>
                  </a:ext>
                </a:extLst>
              </a:tr>
            </a:tbl>
          </a:graphicData>
        </a:graphic>
      </p:graphicFrame>
      <p:graphicFrame>
        <p:nvGraphicFramePr>
          <p:cNvPr id="30" name="Table 5">
            <a:extLst>
              <a:ext uri="{FF2B5EF4-FFF2-40B4-BE49-F238E27FC236}">
                <a16:creationId xmlns:a16="http://schemas.microsoft.com/office/drawing/2014/main" id="{F1B28A50-3ED4-4478-AB19-2403C3FBC982}"/>
              </a:ext>
            </a:extLst>
          </p:cNvPr>
          <p:cNvGraphicFramePr>
            <a:graphicFrameLocks noGrp="1"/>
          </p:cNvGraphicFramePr>
          <p:nvPr/>
        </p:nvGraphicFramePr>
        <p:xfrm>
          <a:off x="6197819" y="3975629"/>
          <a:ext cx="2698529" cy="1888697"/>
        </p:xfrm>
        <a:graphic>
          <a:graphicData uri="http://schemas.openxmlformats.org/drawingml/2006/table">
            <a:tbl>
              <a:tblPr firstRow="1" bandRow="1">
                <a:tableStyleId>{5FD0F851-EC5A-4D38-B0AD-8093EC10F338}</a:tableStyleId>
              </a:tblPr>
              <a:tblGrid>
                <a:gridCol w="2698529">
                  <a:extLst>
                    <a:ext uri="{9D8B030D-6E8A-4147-A177-3AD203B41FA5}">
                      <a16:colId xmlns:a16="http://schemas.microsoft.com/office/drawing/2014/main" val="1178387086"/>
                    </a:ext>
                  </a:extLst>
                </a:gridCol>
              </a:tblGrid>
              <a:tr h="235157">
                <a:tc>
                  <a:txBody>
                    <a:bodyPr/>
                    <a:lstStyle/>
                    <a:p>
                      <a:r>
                        <a:rPr lang="en-GB" sz="800" b="0" i="0" u="none">
                          <a:latin typeface="Arial"/>
                          <a:cs typeface="Arial"/>
                        </a:rPr>
                        <a:t>Exceptions: Emergency &amp; Urgent referrals</a:t>
                      </a:r>
                    </a:p>
                  </a:txBody>
                  <a:tcPr marL="68580" marR="68580" marT="34290" marB="34290"/>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800" b="1">
                          <a:latin typeface="Arial" panose="020B0604020202020204" pitchFamily="34" charset="0"/>
                          <a:cs typeface="Arial" panose="020B0604020202020204" pitchFamily="34" charset="0"/>
                        </a:rPr>
                        <a:t>None</a:t>
                      </a:r>
                      <a:endParaRPr lang="en-US" sz="8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a:latin typeface="Arial" panose="020B0604020202020204" pitchFamily="34" charset="0"/>
                          <a:cs typeface="Arial" panose="020B0604020202020204" pitchFamily="34" charset="0"/>
                        </a:rPr>
                        <a:t>The application of the generic wait times are not an appropriate standard for many services in the Community Directorate. Work is underway to develop measurement of waits against clinically meaningful standards for individual services.  This will be available in Q4.</a:t>
                      </a: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20" name="Picture 19">
            <a:extLst>
              <a:ext uri="{FF2B5EF4-FFF2-40B4-BE49-F238E27FC236}">
                <a16:creationId xmlns:a16="http://schemas.microsoft.com/office/drawing/2014/main" id="{9CB8B49C-A123-47F8-8695-B3A0500142FE}"/>
              </a:ext>
            </a:extLst>
          </p:cNvPr>
          <p:cNvPicPr>
            <a:picLocks noChangeAspect="1"/>
          </p:cNvPicPr>
          <p:nvPr/>
        </p:nvPicPr>
        <p:blipFill>
          <a:blip r:embed="rId2"/>
          <a:stretch>
            <a:fillRect/>
          </a:stretch>
        </p:blipFill>
        <p:spPr>
          <a:xfrm>
            <a:off x="2166942" y="4775840"/>
            <a:ext cx="1952554" cy="1080884"/>
          </a:xfrm>
          <a:prstGeom prst="rect">
            <a:avLst/>
          </a:prstGeom>
        </p:spPr>
      </p:pic>
      <p:pic>
        <p:nvPicPr>
          <p:cNvPr id="31" name="Picture 30">
            <a:extLst>
              <a:ext uri="{FF2B5EF4-FFF2-40B4-BE49-F238E27FC236}">
                <a16:creationId xmlns:a16="http://schemas.microsoft.com/office/drawing/2014/main" id="{FCA3450C-9F0F-4E1B-A7D6-14248809CAFD}"/>
              </a:ext>
            </a:extLst>
          </p:cNvPr>
          <p:cNvPicPr>
            <a:picLocks noChangeAspect="1"/>
          </p:cNvPicPr>
          <p:nvPr/>
        </p:nvPicPr>
        <p:blipFill>
          <a:blip r:embed="rId3"/>
          <a:stretch>
            <a:fillRect/>
          </a:stretch>
        </p:blipFill>
        <p:spPr>
          <a:xfrm>
            <a:off x="282982" y="4784123"/>
            <a:ext cx="1817075" cy="1072602"/>
          </a:xfrm>
          <a:prstGeom prst="rect">
            <a:avLst/>
          </a:prstGeom>
        </p:spPr>
      </p:pic>
      <p:pic>
        <p:nvPicPr>
          <p:cNvPr id="4" name="Picture 3">
            <a:extLst>
              <a:ext uri="{FF2B5EF4-FFF2-40B4-BE49-F238E27FC236}">
                <a16:creationId xmlns:a16="http://schemas.microsoft.com/office/drawing/2014/main" id="{64FC289A-80C5-4F82-86A1-A013037393A0}"/>
              </a:ext>
            </a:extLst>
          </p:cNvPr>
          <p:cNvPicPr>
            <a:picLocks noChangeAspect="1"/>
          </p:cNvPicPr>
          <p:nvPr/>
        </p:nvPicPr>
        <p:blipFill>
          <a:blip r:embed="rId4"/>
          <a:stretch>
            <a:fillRect/>
          </a:stretch>
        </p:blipFill>
        <p:spPr>
          <a:xfrm>
            <a:off x="382407" y="2668522"/>
            <a:ext cx="1706087" cy="1520956"/>
          </a:xfrm>
          <a:prstGeom prst="rect">
            <a:avLst/>
          </a:prstGeom>
        </p:spPr>
      </p:pic>
      <p:pic>
        <p:nvPicPr>
          <p:cNvPr id="9" name="Picture 8">
            <a:extLst>
              <a:ext uri="{FF2B5EF4-FFF2-40B4-BE49-F238E27FC236}">
                <a16:creationId xmlns:a16="http://schemas.microsoft.com/office/drawing/2014/main" id="{1A515B40-E582-4D24-AF2A-28E770572DE2}"/>
              </a:ext>
            </a:extLst>
          </p:cNvPr>
          <p:cNvPicPr>
            <a:picLocks noChangeAspect="1"/>
          </p:cNvPicPr>
          <p:nvPr/>
        </p:nvPicPr>
        <p:blipFill>
          <a:blip r:embed="rId5"/>
          <a:stretch>
            <a:fillRect/>
          </a:stretch>
        </p:blipFill>
        <p:spPr>
          <a:xfrm>
            <a:off x="2199482" y="2734380"/>
            <a:ext cx="1815239" cy="1455098"/>
          </a:xfrm>
          <a:prstGeom prst="rect">
            <a:avLst/>
          </a:prstGeom>
        </p:spPr>
      </p:pic>
    </p:spTree>
    <p:extLst>
      <p:ext uri="{BB962C8B-B14F-4D97-AF65-F5344CB8AC3E}">
        <p14:creationId xmlns:p14="http://schemas.microsoft.com/office/powerpoint/2010/main" val="17165775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5">
            <a:extLst>
              <a:ext uri="{FF2B5EF4-FFF2-40B4-BE49-F238E27FC236}">
                <a16:creationId xmlns:a16="http://schemas.microsoft.com/office/drawing/2014/main" id="{AC599BFA-2884-46EC-B2D9-17DD0FA9974A}"/>
              </a:ext>
            </a:extLst>
          </p:cNvPr>
          <p:cNvGraphicFramePr>
            <a:graphicFrameLocks noGrp="1"/>
          </p:cNvGraphicFramePr>
          <p:nvPr/>
        </p:nvGraphicFramePr>
        <p:xfrm>
          <a:off x="276195" y="4250289"/>
          <a:ext cx="5798555" cy="1675337"/>
        </p:xfrm>
        <a:graphic>
          <a:graphicData uri="http://schemas.openxmlformats.org/drawingml/2006/table">
            <a:tbl>
              <a:tblPr firstRow="1" bandRow="1">
                <a:tableStyleId>{5FD0F851-EC5A-4D38-B0AD-8093EC10F338}</a:tableStyleId>
              </a:tblPr>
              <a:tblGrid>
                <a:gridCol w="5798555">
                  <a:extLst>
                    <a:ext uri="{9D8B030D-6E8A-4147-A177-3AD203B41FA5}">
                      <a16:colId xmlns:a16="http://schemas.microsoft.com/office/drawing/2014/main" val="1178387086"/>
                    </a:ext>
                  </a:extLst>
                </a:gridCol>
              </a:tblGrid>
              <a:tr h="235157">
                <a:tc>
                  <a:txBody>
                    <a:bodyPr/>
                    <a:lstStyle/>
                    <a:p>
                      <a:pPr algn="ctr"/>
                      <a:r>
                        <a:rPr lang="en-GB" sz="800" b="1" i="0" u="none">
                          <a:latin typeface="Arial"/>
                          <a:cs typeface="Arial"/>
                        </a:rPr>
                        <a:t>Monthly Trends Below</a:t>
                      </a:r>
                    </a:p>
                  </a:txBody>
                  <a:tcPr marL="68580" marR="68580" marT="34290" marB="34290" anchor="ctr"/>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91" name="Rectangle 90">
            <a:extLst>
              <a:ext uri="{FF2B5EF4-FFF2-40B4-BE49-F238E27FC236}">
                <a16:creationId xmlns:a16="http://schemas.microsoft.com/office/drawing/2014/main" id="{5ED2E7B8-BA3F-4538-8871-A54ABCA02CA5}"/>
              </a:ext>
            </a:extLst>
          </p:cNvPr>
          <p:cNvSpPr>
            <a:spLocks/>
          </p:cNvSpPr>
          <p:nvPr/>
        </p:nvSpPr>
        <p:spPr>
          <a:xfrm>
            <a:off x="267887" y="143949"/>
            <a:ext cx="8628463" cy="35083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247650" y="155673"/>
            <a:ext cx="9025985" cy="507831"/>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Waiting Times and Lists </a:t>
            </a:r>
            <a:endParaRPr lang="en-GB" sz="1350">
              <a:solidFill>
                <a:schemeClr val="bg1"/>
              </a:solidFill>
              <a:latin typeface="Segoe UI" panose="020B0502040204020203" pitchFamily="34" charset="0"/>
              <a:cs typeface="Segoe UI" panose="020B0502040204020203" pitchFamily="34" charset="0"/>
            </a:endParaRPr>
          </a:p>
          <a:p>
            <a:endParaRPr lang="en-GB" sz="1350">
              <a:solidFill>
                <a:schemeClr val="bg1"/>
              </a:solidFill>
              <a:latin typeface="Segoe UI" panose="020B0502040204020203" pitchFamily="34" charset="0"/>
              <a:cs typeface="Segoe UI" panose="020B0502040204020203" pitchFamily="34" charset="0"/>
            </a:endParaRPr>
          </a:p>
        </p:txBody>
      </p:sp>
      <p:graphicFrame>
        <p:nvGraphicFramePr>
          <p:cNvPr id="8" name="Table 5">
            <a:extLst>
              <a:ext uri="{FF2B5EF4-FFF2-40B4-BE49-F238E27FC236}">
                <a16:creationId xmlns:a16="http://schemas.microsoft.com/office/drawing/2014/main" id="{F933FCBB-8A4F-4159-AEFA-A6843069DE65}"/>
              </a:ext>
            </a:extLst>
          </p:cNvPr>
          <p:cNvGraphicFramePr>
            <a:graphicFrameLocks noGrp="1"/>
          </p:cNvGraphicFramePr>
          <p:nvPr/>
        </p:nvGraphicFramePr>
        <p:xfrm>
          <a:off x="282982" y="1231187"/>
          <a:ext cx="1881137" cy="1001615"/>
        </p:xfrm>
        <a:graphic>
          <a:graphicData uri="http://schemas.openxmlformats.org/drawingml/2006/table">
            <a:tbl>
              <a:tblPr firstRow="1" bandRow="1">
                <a:tableStyleId>{5FD0F851-EC5A-4D38-B0AD-8093EC10F338}</a:tableStyleId>
              </a:tblPr>
              <a:tblGrid>
                <a:gridCol w="1088618">
                  <a:extLst>
                    <a:ext uri="{9D8B030D-6E8A-4147-A177-3AD203B41FA5}">
                      <a16:colId xmlns:a16="http://schemas.microsoft.com/office/drawing/2014/main" val="978586781"/>
                    </a:ext>
                  </a:extLst>
                </a:gridCol>
                <a:gridCol w="342900">
                  <a:extLst>
                    <a:ext uri="{9D8B030D-6E8A-4147-A177-3AD203B41FA5}">
                      <a16:colId xmlns:a16="http://schemas.microsoft.com/office/drawing/2014/main" val="1797118576"/>
                    </a:ext>
                  </a:extLst>
                </a:gridCol>
                <a:gridCol w="449619">
                  <a:extLst>
                    <a:ext uri="{9D8B030D-6E8A-4147-A177-3AD203B41FA5}">
                      <a16:colId xmlns:a16="http://schemas.microsoft.com/office/drawing/2014/main" val="3778358738"/>
                    </a:ext>
                  </a:extLst>
                </a:gridCol>
              </a:tblGrid>
              <a:tr h="2035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94455">
                <a:tc>
                  <a:txBody>
                    <a:bodyPr/>
                    <a:lstStyle/>
                    <a:p>
                      <a:r>
                        <a:rPr lang="en-US" sz="800" b="1">
                          <a:latin typeface="Arial" panose="020B0604020202020204" pitchFamily="34" charset="0"/>
                          <a:cs typeface="Arial" panose="020B0604020202020204" pitchFamily="34" charset="0"/>
                        </a:rPr>
                        <a:t>Emergency referrals </a:t>
                      </a:r>
                      <a:r>
                        <a:rPr lang="en-US" sz="800" b="0">
                          <a:latin typeface="Arial" panose="020B0604020202020204" pitchFamily="34" charset="0"/>
                          <a:cs typeface="Arial" panose="020B0604020202020204" pitchFamily="34" charset="0"/>
                        </a:rPr>
                        <a:t>waiting for their first contact &gt;48 hours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0</a:t>
                      </a:r>
                    </a:p>
                  </a:txBody>
                  <a:tcPr marL="68580" marR="68580" marT="34290" marB="34290">
                    <a:solidFill>
                      <a:srgbClr val="92D050"/>
                    </a:solidFill>
                  </a:tcPr>
                </a:tc>
                <a:tc>
                  <a:txBody>
                    <a:bodyPr/>
                    <a:lstStyle/>
                    <a:p>
                      <a:pPr algn="ctr"/>
                      <a:endParaRPr lang="en-GB" sz="700" b="0">
                        <a:latin typeface="Arial" panose="020B0604020202020204" pitchFamily="34" charset="0"/>
                        <a:cs typeface="Arial" panose="020B0604020202020204" pitchFamily="34" charset="0"/>
                      </a:endParaRPr>
                    </a:p>
                    <a:p>
                      <a:pPr algn="ctr"/>
                      <a:r>
                        <a:rPr lang="en-GB" sz="2000" b="0">
                          <a:latin typeface="Arial" panose="020B0604020202020204" pitchFamily="34" charset="0"/>
                          <a:cs typeface="Arial" panose="020B0604020202020204" pitchFamily="34" charset="0"/>
                          <a:sym typeface="Wingdings" panose="05000000000000000000" pitchFamily="2" charset="2"/>
                        </a:rPr>
                        <a:t></a:t>
                      </a:r>
                      <a:endParaRPr lang="en-GB" sz="20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2035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0</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208365121"/>
                  </a:ext>
                </a:extLst>
              </a:tr>
            </a:tbl>
          </a:graphicData>
        </a:graphic>
      </p:graphicFrame>
      <p:sp>
        <p:nvSpPr>
          <p:cNvPr id="15" name="TextBox 14">
            <a:extLst>
              <a:ext uri="{FF2B5EF4-FFF2-40B4-BE49-F238E27FC236}">
                <a16:creationId xmlns:a16="http://schemas.microsoft.com/office/drawing/2014/main" id="{E008C396-136B-475C-A177-BC9131858C61}"/>
              </a:ext>
            </a:extLst>
          </p:cNvPr>
          <p:cNvSpPr txBox="1"/>
          <p:nvPr/>
        </p:nvSpPr>
        <p:spPr>
          <a:xfrm>
            <a:off x="247650" y="576172"/>
            <a:ext cx="859216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Forensic Services</a:t>
            </a:r>
          </a:p>
        </p:txBody>
      </p:sp>
      <p:graphicFrame>
        <p:nvGraphicFramePr>
          <p:cNvPr id="19" name="Table 5">
            <a:extLst>
              <a:ext uri="{FF2B5EF4-FFF2-40B4-BE49-F238E27FC236}">
                <a16:creationId xmlns:a16="http://schemas.microsoft.com/office/drawing/2014/main" id="{BAD6279B-67A3-40AF-8B4D-9FCA487F2F4D}"/>
              </a:ext>
            </a:extLst>
          </p:cNvPr>
          <p:cNvGraphicFramePr>
            <a:graphicFrameLocks noGrp="1"/>
          </p:cNvGraphicFramePr>
          <p:nvPr/>
        </p:nvGraphicFramePr>
        <p:xfrm>
          <a:off x="2250787" y="1231188"/>
          <a:ext cx="1868709" cy="982981"/>
        </p:xfrm>
        <a:graphic>
          <a:graphicData uri="http://schemas.openxmlformats.org/drawingml/2006/table">
            <a:tbl>
              <a:tblPr firstRow="1" bandRow="1">
                <a:tableStyleId>{5FD0F851-EC5A-4D38-B0AD-8093EC10F338}</a:tableStyleId>
              </a:tblPr>
              <a:tblGrid>
                <a:gridCol w="1134024">
                  <a:extLst>
                    <a:ext uri="{9D8B030D-6E8A-4147-A177-3AD203B41FA5}">
                      <a16:colId xmlns:a16="http://schemas.microsoft.com/office/drawing/2014/main" val="978586781"/>
                    </a:ext>
                  </a:extLst>
                </a:gridCol>
                <a:gridCol w="303269">
                  <a:extLst>
                    <a:ext uri="{9D8B030D-6E8A-4147-A177-3AD203B41FA5}">
                      <a16:colId xmlns:a16="http://schemas.microsoft.com/office/drawing/2014/main" val="1797118576"/>
                    </a:ext>
                  </a:extLst>
                </a:gridCol>
                <a:gridCol w="431416">
                  <a:extLst>
                    <a:ext uri="{9D8B030D-6E8A-4147-A177-3AD203B41FA5}">
                      <a16:colId xmlns:a16="http://schemas.microsoft.com/office/drawing/2014/main" val="1247096249"/>
                    </a:ext>
                  </a:extLst>
                </a:gridCol>
              </a:tblGrid>
              <a:tr h="199793">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83395">
                <a:tc>
                  <a:txBody>
                    <a:bodyPr/>
                    <a:lstStyle/>
                    <a:p>
                      <a:r>
                        <a:rPr lang="en-US" sz="800" b="1">
                          <a:latin typeface="Arial" panose="020B0604020202020204" pitchFamily="34" charset="0"/>
                          <a:cs typeface="Arial" panose="020B0604020202020204" pitchFamily="34" charset="0"/>
                        </a:rPr>
                        <a:t>Urgent referrals </a:t>
                      </a:r>
                      <a:r>
                        <a:rPr lang="en-US" sz="800" b="0">
                          <a:latin typeface="Arial" panose="020B0604020202020204" pitchFamily="34" charset="0"/>
                          <a:cs typeface="Arial" panose="020B0604020202020204" pitchFamily="34" charset="0"/>
                        </a:rPr>
                        <a:t>waiting for their first contact &gt;7 days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0</a:t>
                      </a:r>
                    </a:p>
                    <a:p>
                      <a:pPr algn="ctr"/>
                      <a:endParaRPr lang="en-GB" sz="800" b="0">
                        <a:latin typeface="Arial" panose="020B0604020202020204" pitchFamily="34" charset="0"/>
                        <a:cs typeface="Arial" panose="020B0604020202020204" pitchFamily="34" charset="0"/>
                      </a:endParaRP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a:latin typeface="Arial" panose="020B0604020202020204" pitchFamily="34" charset="0"/>
                        <a:cs typeface="Arial" panose="020B0604020202020204" pitchFamily="34" charset="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latin typeface="Arial" panose="020B0604020202020204" pitchFamily="34" charset="0"/>
                          <a:cs typeface="Arial" panose="020B0604020202020204" pitchFamily="34" charset="0"/>
                          <a:sym typeface="Wingdings" panose="05000000000000000000" pitchFamily="2" charset="2"/>
                        </a:rPr>
                        <a:t></a:t>
                      </a:r>
                    </a:p>
                  </a:txBody>
                  <a:tcPr marL="68580" marR="68580" marT="34290" marB="34290">
                    <a:solidFill>
                      <a:schemeClr val="bg1"/>
                    </a:solidFill>
                  </a:tcPr>
                </a:tc>
                <a:extLst>
                  <a:ext uri="{0D108BD9-81ED-4DB2-BD59-A6C34878D82A}">
                    <a16:rowId xmlns:a16="http://schemas.microsoft.com/office/drawing/2014/main" val="246101900"/>
                  </a:ext>
                </a:extLst>
              </a:tr>
              <a:tr h="199793">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1</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386656524"/>
                  </a:ext>
                </a:extLst>
              </a:tr>
            </a:tbl>
          </a:graphicData>
        </a:graphic>
      </p:graphicFrame>
      <p:sp>
        <p:nvSpPr>
          <p:cNvPr id="18" name="TextBox 17">
            <a:extLst>
              <a:ext uri="{FF2B5EF4-FFF2-40B4-BE49-F238E27FC236}">
                <a16:creationId xmlns:a16="http://schemas.microsoft.com/office/drawing/2014/main" id="{DBB7D549-8B4E-498B-A8D2-1695F908EDCF}"/>
              </a:ext>
            </a:extLst>
          </p:cNvPr>
          <p:cNvSpPr txBox="1"/>
          <p:nvPr/>
        </p:nvSpPr>
        <p:spPr>
          <a:xfrm>
            <a:off x="247650" y="837123"/>
            <a:ext cx="604230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waiting – refreshed weekly</a:t>
            </a:r>
          </a:p>
        </p:txBody>
      </p:sp>
      <p:cxnSp>
        <p:nvCxnSpPr>
          <p:cNvPr id="3" name="Straight Connector 2">
            <a:extLst>
              <a:ext uri="{FF2B5EF4-FFF2-40B4-BE49-F238E27FC236}">
                <a16:creationId xmlns:a16="http://schemas.microsoft.com/office/drawing/2014/main" id="{AB658B27-E778-4CC4-ABBA-C2852F6635B2}"/>
              </a:ext>
            </a:extLst>
          </p:cNvPr>
          <p:cNvCxnSpPr>
            <a:cxnSpLocks/>
          </p:cNvCxnSpPr>
          <p:nvPr/>
        </p:nvCxnSpPr>
        <p:spPr>
          <a:xfrm>
            <a:off x="6096621" y="494784"/>
            <a:ext cx="0" cy="5486916"/>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61B864-0B7C-4F22-87CD-E6118CF530D3}"/>
              </a:ext>
            </a:extLst>
          </p:cNvPr>
          <p:cNvSpPr txBox="1"/>
          <p:nvPr/>
        </p:nvSpPr>
        <p:spPr>
          <a:xfrm>
            <a:off x="254921" y="2296826"/>
            <a:ext cx="1970104" cy="215444"/>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 </a:t>
            </a:r>
            <a:r>
              <a:rPr lang="en-GB" sz="800">
                <a:latin typeface="Arial" panose="020B0604020202020204" pitchFamily="34" charset="0"/>
                <a:cs typeface="Arial" panose="020B0604020202020204" pitchFamily="34" charset="0"/>
              </a:rPr>
              <a:t>None</a:t>
            </a:r>
          </a:p>
        </p:txBody>
      </p:sp>
      <p:sp>
        <p:nvSpPr>
          <p:cNvPr id="37" name="TextBox 36">
            <a:extLst>
              <a:ext uri="{FF2B5EF4-FFF2-40B4-BE49-F238E27FC236}">
                <a16:creationId xmlns:a16="http://schemas.microsoft.com/office/drawing/2014/main" id="{B2222048-73D6-448D-94B1-7DD6A570D480}"/>
              </a:ext>
            </a:extLst>
          </p:cNvPr>
          <p:cNvSpPr txBox="1"/>
          <p:nvPr/>
        </p:nvSpPr>
        <p:spPr>
          <a:xfrm>
            <a:off x="2288192" y="2244623"/>
            <a:ext cx="2017402" cy="215444"/>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a:t>
            </a:r>
            <a:r>
              <a:rPr lang="en-GB" sz="800">
                <a:latin typeface="Arial" panose="020B0604020202020204" pitchFamily="34" charset="0"/>
                <a:cs typeface="Arial" panose="020B0604020202020204" pitchFamily="34" charset="0"/>
              </a:rPr>
              <a:t>: none	</a:t>
            </a:r>
          </a:p>
        </p:txBody>
      </p:sp>
      <p:sp>
        <p:nvSpPr>
          <p:cNvPr id="20" name="TextBox 19">
            <a:extLst>
              <a:ext uri="{FF2B5EF4-FFF2-40B4-BE49-F238E27FC236}">
                <a16:creationId xmlns:a16="http://schemas.microsoft.com/office/drawing/2014/main" id="{9EB6C8A4-456F-4ABC-B207-1EDD8801778D}"/>
              </a:ext>
            </a:extLst>
          </p:cNvPr>
          <p:cNvSpPr txBox="1"/>
          <p:nvPr/>
        </p:nvSpPr>
        <p:spPr>
          <a:xfrm>
            <a:off x="6201397" y="828909"/>
            <a:ext cx="2523504"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seen in February </a:t>
            </a:r>
          </a:p>
        </p:txBody>
      </p:sp>
      <p:graphicFrame>
        <p:nvGraphicFramePr>
          <p:cNvPr id="22" name="Table 5">
            <a:extLst>
              <a:ext uri="{FF2B5EF4-FFF2-40B4-BE49-F238E27FC236}">
                <a16:creationId xmlns:a16="http://schemas.microsoft.com/office/drawing/2014/main" id="{E3759B4E-8D04-48FB-874C-5A7DFD073762}"/>
              </a:ext>
            </a:extLst>
          </p:cNvPr>
          <p:cNvGraphicFramePr>
            <a:graphicFrameLocks noGrp="1"/>
          </p:cNvGraphicFramePr>
          <p:nvPr>
            <p:extLst>
              <p:ext uri="{D42A27DB-BD31-4B8C-83A1-F6EECF244321}">
                <p14:modId xmlns:p14="http://schemas.microsoft.com/office/powerpoint/2010/main" val="3042820103"/>
              </p:ext>
            </p:extLst>
          </p:nvPr>
        </p:nvGraphicFramePr>
        <p:xfrm>
          <a:off x="6186227" y="1257287"/>
          <a:ext cx="2674788" cy="880104"/>
        </p:xfrm>
        <a:graphic>
          <a:graphicData uri="http://schemas.openxmlformats.org/drawingml/2006/table">
            <a:tbl>
              <a:tblPr firstRow="1" bandRow="1">
                <a:tableStyleId>{5FD0F851-EC5A-4D38-B0AD-8093EC10F338}</a:tableStyleId>
              </a:tblPr>
              <a:tblGrid>
                <a:gridCol w="656533">
                  <a:extLst>
                    <a:ext uri="{9D8B030D-6E8A-4147-A177-3AD203B41FA5}">
                      <a16:colId xmlns:a16="http://schemas.microsoft.com/office/drawing/2014/main" val="978586781"/>
                    </a:ext>
                  </a:extLst>
                </a:gridCol>
                <a:gridCol w="403860">
                  <a:extLst>
                    <a:ext uri="{9D8B030D-6E8A-4147-A177-3AD203B41FA5}">
                      <a16:colId xmlns:a16="http://schemas.microsoft.com/office/drawing/2014/main" val="3560024918"/>
                    </a:ext>
                  </a:extLst>
                </a:gridCol>
                <a:gridCol w="563880">
                  <a:extLst>
                    <a:ext uri="{9D8B030D-6E8A-4147-A177-3AD203B41FA5}">
                      <a16:colId xmlns:a16="http://schemas.microsoft.com/office/drawing/2014/main" val="1247096249"/>
                    </a:ext>
                  </a:extLst>
                </a:gridCol>
                <a:gridCol w="563880">
                  <a:extLst>
                    <a:ext uri="{9D8B030D-6E8A-4147-A177-3AD203B41FA5}">
                      <a16:colId xmlns:a16="http://schemas.microsoft.com/office/drawing/2014/main" val="4060174612"/>
                    </a:ext>
                  </a:extLst>
                </a:gridCol>
                <a:gridCol w="486635">
                  <a:extLst>
                    <a:ext uri="{9D8B030D-6E8A-4147-A177-3AD203B41FA5}">
                      <a16:colId xmlns:a16="http://schemas.microsoft.com/office/drawing/2014/main" val="2856731978"/>
                    </a:ext>
                  </a:extLst>
                </a:gridCol>
              </a:tblGrid>
              <a:tr h="364435">
                <a:tc>
                  <a:txBody>
                    <a:bodyPr/>
                    <a:lstStyle/>
                    <a:p>
                      <a:r>
                        <a:rPr lang="en-GB" sz="800" b="0" i="0" u="none">
                          <a:latin typeface="Arial" panose="020B0604020202020204" pitchFamily="34" charset="0"/>
                          <a:cs typeface="Arial" panose="020B0604020202020204" pitchFamily="34" charset="0"/>
                        </a:rPr>
                        <a:t>Referral urgency</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Pts seen</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Pts Seen in Time (Generic)</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Median Wait</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 seen &lt;target</a:t>
                      </a:r>
                    </a:p>
                  </a:txBody>
                  <a:tcPr marL="68580" marR="68580" marT="34290" marB="34290">
                    <a:solidFill>
                      <a:schemeClr val="bg1"/>
                    </a:solidFill>
                  </a:tcPr>
                </a:tc>
                <a:extLst>
                  <a:ext uri="{0D108BD9-81ED-4DB2-BD59-A6C34878D82A}">
                    <a16:rowId xmlns:a16="http://schemas.microsoft.com/office/drawing/2014/main" val="711604409"/>
                  </a:ext>
                </a:extLst>
              </a:tr>
              <a:tr h="222882">
                <a:tc>
                  <a:txBody>
                    <a:bodyPr/>
                    <a:lstStyle/>
                    <a:p>
                      <a:r>
                        <a:rPr lang="en-US" sz="800" b="0">
                          <a:latin typeface="Arial" panose="020B0604020202020204" pitchFamily="34" charset="0"/>
                          <a:cs typeface="Arial" panose="020B0604020202020204" pitchFamily="34" charset="0"/>
                        </a:rPr>
                        <a:t>Emergency</a:t>
                      </a:r>
                      <a:endParaRPr lang="en-GB" sz="800" b="0">
                        <a:latin typeface="Arial" panose="020B0604020202020204" pitchFamily="34" charset="0"/>
                        <a:cs typeface="Arial" panose="020B0604020202020204" pitchFamily="34" charset="0"/>
                      </a:endParaRPr>
                    </a:p>
                  </a:txBody>
                  <a:tcPr marL="68580" marR="68580" marT="34290" marB="34290">
                    <a:no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222882">
                <a:tc>
                  <a:txBody>
                    <a:bodyPr/>
                    <a:lstStyle/>
                    <a:p>
                      <a:r>
                        <a:rPr lang="en-GB" sz="800" b="0">
                          <a:latin typeface="Arial" panose="020B0604020202020204" pitchFamily="34" charset="0"/>
                          <a:cs typeface="Arial" panose="020B0604020202020204" pitchFamily="34" charset="0"/>
                        </a:rPr>
                        <a:t>Urgent</a:t>
                      </a: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dirty="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506024970"/>
                  </a:ext>
                </a:extLst>
              </a:tr>
            </a:tbl>
          </a:graphicData>
        </a:graphic>
      </p:graphicFrame>
      <p:graphicFrame>
        <p:nvGraphicFramePr>
          <p:cNvPr id="23" name="Table 5">
            <a:extLst>
              <a:ext uri="{FF2B5EF4-FFF2-40B4-BE49-F238E27FC236}">
                <a16:creationId xmlns:a16="http://schemas.microsoft.com/office/drawing/2014/main" id="{4365A5FC-1499-4E35-9310-7D121314EA94}"/>
              </a:ext>
            </a:extLst>
          </p:cNvPr>
          <p:cNvGraphicFramePr>
            <a:graphicFrameLocks noGrp="1"/>
          </p:cNvGraphicFramePr>
          <p:nvPr/>
        </p:nvGraphicFramePr>
        <p:xfrm>
          <a:off x="6197819" y="3975629"/>
          <a:ext cx="2698529" cy="1675337"/>
        </p:xfrm>
        <a:graphic>
          <a:graphicData uri="http://schemas.openxmlformats.org/drawingml/2006/table">
            <a:tbl>
              <a:tblPr firstRow="1" bandRow="1">
                <a:tableStyleId>{5FD0F851-EC5A-4D38-B0AD-8093EC10F338}</a:tableStyleId>
              </a:tblPr>
              <a:tblGrid>
                <a:gridCol w="2698529">
                  <a:extLst>
                    <a:ext uri="{9D8B030D-6E8A-4147-A177-3AD203B41FA5}">
                      <a16:colId xmlns:a16="http://schemas.microsoft.com/office/drawing/2014/main" val="1178387086"/>
                    </a:ext>
                  </a:extLst>
                </a:gridCol>
              </a:tblGrid>
              <a:tr h="235157">
                <a:tc>
                  <a:txBody>
                    <a:bodyPr/>
                    <a:lstStyle/>
                    <a:p>
                      <a:r>
                        <a:rPr lang="en-GB" sz="800" b="0" i="0" u="none">
                          <a:latin typeface="Arial"/>
                          <a:cs typeface="Arial"/>
                        </a:rPr>
                        <a:t>Exceptions: Emergency &amp; Urgent referrals</a:t>
                      </a:r>
                    </a:p>
                  </a:txBody>
                  <a:tcPr marL="68580" marR="68580" marT="34290" marB="34290"/>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800" b="1">
                          <a:latin typeface="Arial" panose="020B0604020202020204" pitchFamily="34" charset="0"/>
                          <a:cs typeface="Arial" panose="020B0604020202020204" pitchFamily="34" charset="0"/>
                        </a:rPr>
                        <a:t>None</a:t>
                      </a: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673982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5">
            <a:extLst>
              <a:ext uri="{FF2B5EF4-FFF2-40B4-BE49-F238E27FC236}">
                <a16:creationId xmlns:a16="http://schemas.microsoft.com/office/drawing/2014/main" id="{4CC212F6-4441-4F10-8A74-A6A628587FD0}"/>
              </a:ext>
            </a:extLst>
          </p:cNvPr>
          <p:cNvGraphicFramePr>
            <a:graphicFrameLocks noGrp="1"/>
          </p:cNvGraphicFramePr>
          <p:nvPr/>
        </p:nvGraphicFramePr>
        <p:xfrm>
          <a:off x="276195" y="4250289"/>
          <a:ext cx="5798555" cy="1675337"/>
        </p:xfrm>
        <a:graphic>
          <a:graphicData uri="http://schemas.openxmlformats.org/drawingml/2006/table">
            <a:tbl>
              <a:tblPr firstRow="1" bandRow="1">
                <a:tableStyleId>{5FD0F851-EC5A-4D38-B0AD-8093EC10F338}</a:tableStyleId>
              </a:tblPr>
              <a:tblGrid>
                <a:gridCol w="5798555">
                  <a:extLst>
                    <a:ext uri="{9D8B030D-6E8A-4147-A177-3AD203B41FA5}">
                      <a16:colId xmlns:a16="http://schemas.microsoft.com/office/drawing/2014/main" val="1178387086"/>
                    </a:ext>
                  </a:extLst>
                </a:gridCol>
              </a:tblGrid>
              <a:tr h="235157">
                <a:tc>
                  <a:txBody>
                    <a:bodyPr/>
                    <a:lstStyle/>
                    <a:p>
                      <a:pPr algn="ctr"/>
                      <a:r>
                        <a:rPr lang="en-GB" sz="800" b="1" i="0" u="none">
                          <a:latin typeface="Arial"/>
                          <a:cs typeface="Arial"/>
                        </a:rPr>
                        <a:t>Monthly Trends Below</a:t>
                      </a:r>
                    </a:p>
                  </a:txBody>
                  <a:tcPr marL="68580" marR="68580" marT="34290" marB="34290" anchor="ctr"/>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91" name="Rectangle 90">
            <a:extLst>
              <a:ext uri="{FF2B5EF4-FFF2-40B4-BE49-F238E27FC236}">
                <a16:creationId xmlns:a16="http://schemas.microsoft.com/office/drawing/2014/main" id="{5ED2E7B8-BA3F-4538-8871-A54ABCA02CA5}"/>
              </a:ext>
            </a:extLst>
          </p:cNvPr>
          <p:cNvSpPr>
            <a:spLocks/>
          </p:cNvSpPr>
          <p:nvPr/>
        </p:nvSpPr>
        <p:spPr>
          <a:xfrm>
            <a:off x="267887" y="143949"/>
            <a:ext cx="8628463" cy="35083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247650" y="155673"/>
            <a:ext cx="9025985" cy="507831"/>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Waiting Times and Lists </a:t>
            </a:r>
            <a:endParaRPr lang="en-GB" sz="1350">
              <a:solidFill>
                <a:schemeClr val="bg1"/>
              </a:solidFill>
              <a:latin typeface="Segoe UI" panose="020B0502040204020203" pitchFamily="34" charset="0"/>
              <a:cs typeface="Segoe UI" panose="020B0502040204020203" pitchFamily="34" charset="0"/>
            </a:endParaRPr>
          </a:p>
          <a:p>
            <a:endParaRPr lang="en-GB" sz="1350">
              <a:solidFill>
                <a:schemeClr val="bg1"/>
              </a:solidFill>
              <a:latin typeface="Segoe UI" panose="020B0502040204020203" pitchFamily="34" charset="0"/>
              <a:cs typeface="Segoe UI" panose="020B0502040204020203" pitchFamily="34" charset="0"/>
            </a:endParaRPr>
          </a:p>
        </p:txBody>
      </p:sp>
      <p:graphicFrame>
        <p:nvGraphicFramePr>
          <p:cNvPr id="8" name="Table 5">
            <a:extLst>
              <a:ext uri="{FF2B5EF4-FFF2-40B4-BE49-F238E27FC236}">
                <a16:creationId xmlns:a16="http://schemas.microsoft.com/office/drawing/2014/main" id="{F933FCBB-8A4F-4159-AEFA-A6843069DE65}"/>
              </a:ext>
            </a:extLst>
          </p:cNvPr>
          <p:cNvGraphicFramePr>
            <a:graphicFrameLocks noGrp="1"/>
          </p:cNvGraphicFramePr>
          <p:nvPr/>
        </p:nvGraphicFramePr>
        <p:xfrm>
          <a:off x="282982" y="1231187"/>
          <a:ext cx="1881137" cy="937260"/>
        </p:xfrm>
        <a:graphic>
          <a:graphicData uri="http://schemas.openxmlformats.org/drawingml/2006/table">
            <a:tbl>
              <a:tblPr firstRow="1" bandRow="1">
                <a:tableStyleId>{5FD0F851-EC5A-4D38-B0AD-8093EC10F338}</a:tableStyleId>
              </a:tblPr>
              <a:tblGrid>
                <a:gridCol w="1088618">
                  <a:extLst>
                    <a:ext uri="{9D8B030D-6E8A-4147-A177-3AD203B41FA5}">
                      <a16:colId xmlns:a16="http://schemas.microsoft.com/office/drawing/2014/main" val="978586781"/>
                    </a:ext>
                  </a:extLst>
                </a:gridCol>
                <a:gridCol w="342900">
                  <a:extLst>
                    <a:ext uri="{9D8B030D-6E8A-4147-A177-3AD203B41FA5}">
                      <a16:colId xmlns:a16="http://schemas.microsoft.com/office/drawing/2014/main" val="1797118576"/>
                    </a:ext>
                  </a:extLst>
                </a:gridCol>
                <a:gridCol w="449619">
                  <a:extLst>
                    <a:ext uri="{9D8B030D-6E8A-4147-A177-3AD203B41FA5}">
                      <a16:colId xmlns:a16="http://schemas.microsoft.com/office/drawing/2014/main" val="3778358738"/>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Emergency referrals </a:t>
                      </a:r>
                      <a:r>
                        <a:rPr lang="en-US" sz="800" b="0">
                          <a:latin typeface="Arial" panose="020B0604020202020204" pitchFamily="34" charset="0"/>
                          <a:cs typeface="Arial" panose="020B0604020202020204" pitchFamily="34" charset="0"/>
                        </a:rPr>
                        <a:t>waiting for their first contact &gt;48 hours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0</a:t>
                      </a:r>
                    </a:p>
                    <a:p>
                      <a:pPr algn="ctr"/>
                      <a:endParaRPr lang="en-GB" sz="800" b="0">
                        <a:latin typeface="Arial" panose="020B0604020202020204" pitchFamily="34" charset="0"/>
                        <a:cs typeface="Arial" panose="020B0604020202020204" pitchFamily="34" charset="0"/>
                      </a:endParaRPr>
                    </a:p>
                    <a:p>
                      <a:pPr algn="ctr"/>
                      <a:endParaRPr lang="en-GB" sz="800" b="0">
                        <a:latin typeface="Arial" panose="020B0604020202020204" pitchFamily="34" charset="0"/>
                        <a:cs typeface="Arial" panose="020B0604020202020204" pitchFamily="34" charset="0"/>
                      </a:endParaRPr>
                    </a:p>
                  </a:txBody>
                  <a:tcPr marL="68580" marR="68580" marT="34290" marB="34290">
                    <a:solidFill>
                      <a:srgbClr val="92D050"/>
                    </a:solidFill>
                  </a:tcPr>
                </a:tc>
                <a:tc>
                  <a:txBody>
                    <a:bodyPr/>
                    <a:lstStyle/>
                    <a:p>
                      <a:pPr algn="ctr"/>
                      <a:endParaRPr lang="en-GB" sz="700" b="0">
                        <a:latin typeface="Arial" panose="020B0604020202020204" pitchFamily="34" charset="0"/>
                        <a:cs typeface="Arial" panose="020B0604020202020204" pitchFamily="34" charset="0"/>
                      </a:endParaRPr>
                    </a:p>
                    <a:p>
                      <a:pPr algn="ctr"/>
                      <a:r>
                        <a:rPr lang="en-GB" sz="2000" b="0">
                          <a:latin typeface="Arial" panose="020B0604020202020204" pitchFamily="34" charset="0"/>
                          <a:cs typeface="Arial" panose="020B0604020202020204" pitchFamily="34" charset="0"/>
                          <a:sym typeface="Wingdings" panose="05000000000000000000" pitchFamily="2" charset="2"/>
                        </a:rPr>
                        <a:t></a:t>
                      </a:r>
                      <a:endParaRPr lang="en-GB" sz="20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0</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208365121"/>
                  </a:ext>
                </a:extLst>
              </a:tr>
            </a:tbl>
          </a:graphicData>
        </a:graphic>
      </p:graphicFrame>
      <p:sp>
        <p:nvSpPr>
          <p:cNvPr id="15" name="TextBox 14">
            <a:extLst>
              <a:ext uri="{FF2B5EF4-FFF2-40B4-BE49-F238E27FC236}">
                <a16:creationId xmlns:a16="http://schemas.microsoft.com/office/drawing/2014/main" id="{E008C396-136B-475C-A177-BC9131858C61}"/>
              </a:ext>
            </a:extLst>
          </p:cNvPr>
          <p:cNvSpPr txBox="1"/>
          <p:nvPr/>
        </p:nvSpPr>
        <p:spPr>
          <a:xfrm>
            <a:off x="247650" y="576172"/>
            <a:ext cx="859216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Specialised – Learning Disability Services</a:t>
            </a:r>
          </a:p>
        </p:txBody>
      </p:sp>
      <p:graphicFrame>
        <p:nvGraphicFramePr>
          <p:cNvPr id="19" name="Table 5">
            <a:extLst>
              <a:ext uri="{FF2B5EF4-FFF2-40B4-BE49-F238E27FC236}">
                <a16:creationId xmlns:a16="http://schemas.microsoft.com/office/drawing/2014/main" id="{BAD6279B-67A3-40AF-8B4D-9FCA487F2F4D}"/>
              </a:ext>
            </a:extLst>
          </p:cNvPr>
          <p:cNvGraphicFramePr>
            <a:graphicFrameLocks noGrp="1"/>
          </p:cNvGraphicFramePr>
          <p:nvPr/>
        </p:nvGraphicFramePr>
        <p:xfrm>
          <a:off x="2250787" y="1231187"/>
          <a:ext cx="1868709" cy="937260"/>
        </p:xfrm>
        <a:graphic>
          <a:graphicData uri="http://schemas.openxmlformats.org/drawingml/2006/table">
            <a:tbl>
              <a:tblPr firstRow="1" bandRow="1">
                <a:tableStyleId>{5FD0F851-EC5A-4D38-B0AD-8093EC10F338}</a:tableStyleId>
              </a:tblPr>
              <a:tblGrid>
                <a:gridCol w="1134024">
                  <a:extLst>
                    <a:ext uri="{9D8B030D-6E8A-4147-A177-3AD203B41FA5}">
                      <a16:colId xmlns:a16="http://schemas.microsoft.com/office/drawing/2014/main" val="978586781"/>
                    </a:ext>
                  </a:extLst>
                </a:gridCol>
                <a:gridCol w="303269">
                  <a:extLst>
                    <a:ext uri="{9D8B030D-6E8A-4147-A177-3AD203B41FA5}">
                      <a16:colId xmlns:a16="http://schemas.microsoft.com/office/drawing/2014/main" val="1797118576"/>
                    </a:ext>
                  </a:extLst>
                </a:gridCol>
                <a:gridCol w="431416">
                  <a:extLst>
                    <a:ext uri="{9D8B030D-6E8A-4147-A177-3AD203B41FA5}">
                      <a16:colId xmlns:a16="http://schemas.microsoft.com/office/drawing/2014/main" val="1247096249"/>
                    </a:ext>
                  </a:extLst>
                </a:gridCol>
              </a:tblGrid>
              <a:tr h="182880">
                <a:tc>
                  <a:txBody>
                    <a:bodyPr/>
                    <a:lstStyle/>
                    <a:p>
                      <a:r>
                        <a:rPr lang="en-GB" sz="800" b="0" i="0" u="none">
                          <a:latin typeface="Arial" panose="020B0604020202020204" pitchFamily="34" charset="0"/>
                          <a:cs typeface="Arial" panose="020B0604020202020204" pitchFamily="34" charset="0"/>
                        </a:rPr>
                        <a:t>Indicator</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No.</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Trend</a:t>
                      </a:r>
                    </a:p>
                  </a:txBody>
                  <a:tcPr marL="68580" marR="68580" marT="34290" marB="34290">
                    <a:solidFill>
                      <a:schemeClr val="bg1"/>
                    </a:solidFill>
                  </a:tcPr>
                </a:tc>
                <a:extLst>
                  <a:ext uri="{0D108BD9-81ED-4DB2-BD59-A6C34878D82A}">
                    <a16:rowId xmlns:a16="http://schemas.microsoft.com/office/drawing/2014/main" val="711604409"/>
                  </a:ext>
                </a:extLst>
              </a:tr>
              <a:tr h="531495">
                <a:tc>
                  <a:txBody>
                    <a:bodyPr/>
                    <a:lstStyle/>
                    <a:p>
                      <a:r>
                        <a:rPr lang="en-US" sz="800" b="1">
                          <a:latin typeface="Arial" panose="020B0604020202020204" pitchFamily="34" charset="0"/>
                          <a:cs typeface="Arial" panose="020B0604020202020204" pitchFamily="34" charset="0"/>
                        </a:rPr>
                        <a:t>Urgent referrals </a:t>
                      </a:r>
                      <a:r>
                        <a:rPr lang="en-US" sz="800" b="0">
                          <a:latin typeface="Arial" panose="020B0604020202020204" pitchFamily="34" charset="0"/>
                          <a:cs typeface="Arial" panose="020B0604020202020204" pitchFamily="34" charset="0"/>
                        </a:rPr>
                        <a:t>waiting for their first contact &gt;7 days after referral </a:t>
                      </a:r>
                      <a:endParaRPr lang="en-GB" sz="800" b="1">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800" b="0">
                        <a:latin typeface="Arial" panose="020B0604020202020204" pitchFamily="34" charset="0"/>
                        <a:cs typeface="Arial" panose="020B0604020202020204" pitchFamily="34" charset="0"/>
                      </a:endParaRPr>
                    </a:p>
                    <a:p>
                      <a:pPr algn="ctr"/>
                      <a:r>
                        <a:rPr lang="en-GB" sz="800" b="0">
                          <a:latin typeface="Arial" panose="020B0604020202020204" pitchFamily="34" charset="0"/>
                          <a:cs typeface="Arial" panose="020B0604020202020204" pitchFamily="34" charset="0"/>
                        </a:rPr>
                        <a:t>0</a:t>
                      </a:r>
                    </a:p>
                    <a:p>
                      <a:pPr algn="ctr"/>
                      <a:endParaRPr lang="en-GB" sz="800" b="0">
                        <a:latin typeface="Arial" panose="020B0604020202020204" pitchFamily="34" charset="0"/>
                        <a:cs typeface="Arial" panose="020B0604020202020204" pitchFamily="34" charset="0"/>
                      </a:endParaRPr>
                    </a:p>
                  </a:txBody>
                  <a:tcPr marL="68580" marR="68580" marT="34290" marB="34290">
                    <a:solidFill>
                      <a:srgbClr val="92D050"/>
                    </a:solidFill>
                  </a:tcPr>
                </a:tc>
                <a:tc>
                  <a:txBody>
                    <a:bodyPr/>
                    <a:lstStyle/>
                    <a:p>
                      <a:pPr algn="ctr"/>
                      <a:endParaRPr lang="en-GB" sz="800" b="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a:latin typeface="Arial" panose="020B0604020202020204" pitchFamily="34" charset="0"/>
                          <a:cs typeface="Arial" panose="020B0604020202020204" pitchFamily="34" charset="0"/>
                          <a:sym typeface="Wingdings" panose="05000000000000000000" pitchFamily="2" charset="2"/>
                        </a:rPr>
                        <a:t></a:t>
                      </a:r>
                    </a:p>
                  </a:txBody>
                  <a:tcPr marL="68580" marR="68580" marT="34290" marB="34290">
                    <a:solidFill>
                      <a:schemeClr val="bg1"/>
                    </a:solidFill>
                  </a:tcPr>
                </a:tc>
                <a:extLst>
                  <a:ext uri="{0D108BD9-81ED-4DB2-BD59-A6C34878D82A}">
                    <a16:rowId xmlns:a16="http://schemas.microsoft.com/office/drawing/2014/main" val="246101900"/>
                  </a:ext>
                </a:extLst>
              </a:tr>
              <a:tr h="182880">
                <a:tc>
                  <a:txBody>
                    <a:bodyPr/>
                    <a:lstStyle/>
                    <a:p>
                      <a:pPr algn="r"/>
                      <a:r>
                        <a:rPr lang="en-GB" sz="800" b="0">
                          <a:latin typeface="Arial" panose="020B0604020202020204" pitchFamily="34" charset="0"/>
                          <a:cs typeface="Arial" panose="020B0604020202020204" pitchFamily="34" charset="0"/>
                        </a:rPr>
                        <a:t>Last week’s position</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1</a:t>
                      </a: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386656524"/>
                  </a:ext>
                </a:extLst>
              </a:tr>
            </a:tbl>
          </a:graphicData>
        </a:graphic>
      </p:graphicFrame>
      <p:sp>
        <p:nvSpPr>
          <p:cNvPr id="18" name="TextBox 17">
            <a:extLst>
              <a:ext uri="{FF2B5EF4-FFF2-40B4-BE49-F238E27FC236}">
                <a16:creationId xmlns:a16="http://schemas.microsoft.com/office/drawing/2014/main" id="{DBB7D549-8B4E-498B-A8D2-1695F908EDCF}"/>
              </a:ext>
            </a:extLst>
          </p:cNvPr>
          <p:cNvSpPr txBox="1"/>
          <p:nvPr/>
        </p:nvSpPr>
        <p:spPr>
          <a:xfrm>
            <a:off x="247650" y="837123"/>
            <a:ext cx="6042307"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waiting – refreshed weekly</a:t>
            </a:r>
          </a:p>
        </p:txBody>
      </p:sp>
      <p:cxnSp>
        <p:nvCxnSpPr>
          <p:cNvPr id="3" name="Straight Connector 2">
            <a:extLst>
              <a:ext uri="{FF2B5EF4-FFF2-40B4-BE49-F238E27FC236}">
                <a16:creationId xmlns:a16="http://schemas.microsoft.com/office/drawing/2014/main" id="{AB658B27-E778-4CC4-ABBA-C2852F6635B2}"/>
              </a:ext>
            </a:extLst>
          </p:cNvPr>
          <p:cNvCxnSpPr>
            <a:cxnSpLocks/>
          </p:cNvCxnSpPr>
          <p:nvPr/>
        </p:nvCxnSpPr>
        <p:spPr>
          <a:xfrm>
            <a:off x="6096621" y="494784"/>
            <a:ext cx="0" cy="5486916"/>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61B864-0B7C-4F22-87CD-E6118CF530D3}"/>
              </a:ext>
            </a:extLst>
          </p:cNvPr>
          <p:cNvSpPr txBox="1"/>
          <p:nvPr/>
        </p:nvSpPr>
        <p:spPr>
          <a:xfrm>
            <a:off x="254921" y="2296826"/>
            <a:ext cx="1970104" cy="215444"/>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 </a:t>
            </a:r>
            <a:r>
              <a:rPr lang="en-GB" sz="800">
                <a:latin typeface="Arial" panose="020B0604020202020204" pitchFamily="34" charset="0"/>
                <a:cs typeface="Arial" panose="020B0604020202020204" pitchFamily="34" charset="0"/>
              </a:rPr>
              <a:t>None</a:t>
            </a:r>
          </a:p>
        </p:txBody>
      </p:sp>
      <p:sp>
        <p:nvSpPr>
          <p:cNvPr id="27" name="TextBox 26">
            <a:extLst>
              <a:ext uri="{FF2B5EF4-FFF2-40B4-BE49-F238E27FC236}">
                <a16:creationId xmlns:a16="http://schemas.microsoft.com/office/drawing/2014/main" id="{F86FF35A-1FE1-42F7-8F87-B32D0D79C56D}"/>
              </a:ext>
            </a:extLst>
          </p:cNvPr>
          <p:cNvSpPr txBox="1"/>
          <p:nvPr/>
        </p:nvSpPr>
        <p:spPr>
          <a:xfrm>
            <a:off x="2214526" y="2310272"/>
            <a:ext cx="2017402" cy="215444"/>
          </a:xfrm>
          <a:prstGeom prst="rect">
            <a:avLst/>
          </a:prstGeom>
          <a:noFill/>
        </p:spPr>
        <p:txBody>
          <a:bodyPr wrap="square" rtlCol="0">
            <a:spAutoFit/>
          </a:bodyPr>
          <a:lstStyle/>
          <a:p>
            <a:r>
              <a:rPr lang="en-GB" sz="800" b="1">
                <a:latin typeface="Arial" panose="020B0604020202020204" pitchFamily="34" charset="0"/>
                <a:cs typeface="Arial" panose="020B0604020202020204" pitchFamily="34" charset="0"/>
              </a:rPr>
              <a:t>Escalations</a:t>
            </a:r>
            <a:r>
              <a:rPr lang="en-GB" sz="800">
                <a:latin typeface="Arial" panose="020B0604020202020204" pitchFamily="34" charset="0"/>
                <a:cs typeface="Arial" panose="020B0604020202020204" pitchFamily="34" charset="0"/>
              </a:rPr>
              <a:t>: None</a:t>
            </a:r>
          </a:p>
        </p:txBody>
      </p:sp>
      <p:sp>
        <p:nvSpPr>
          <p:cNvPr id="21" name="TextBox 20">
            <a:extLst>
              <a:ext uri="{FF2B5EF4-FFF2-40B4-BE49-F238E27FC236}">
                <a16:creationId xmlns:a16="http://schemas.microsoft.com/office/drawing/2014/main" id="{0EF0C5B6-CB6E-4B96-97CC-FF2BF7160326}"/>
              </a:ext>
            </a:extLst>
          </p:cNvPr>
          <p:cNvSpPr txBox="1"/>
          <p:nvPr/>
        </p:nvSpPr>
        <p:spPr>
          <a:xfrm>
            <a:off x="6201397" y="828909"/>
            <a:ext cx="2523504" cy="276999"/>
          </a:xfrm>
          <a:prstGeom prst="rect">
            <a:avLst/>
          </a:prstGeom>
          <a:noFill/>
        </p:spPr>
        <p:txBody>
          <a:bodyPr wrap="square" rtlCol="0">
            <a:spAutoFit/>
          </a:bodyPr>
          <a:lstStyle/>
          <a:p>
            <a:r>
              <a:rPr lang="en-GB" sz="1200" b="1">
                <a:latin typeface="Arial" panose="020B0604020202020204" pitchFamily="34" charset="0"/>
                <a:cs typeface="Arial" panose="020B0604020202020204" pitchFamily="34" charset="0"/>
              </a:rPr>
              <a:t>Patients seen in February</a:t>
            </a:r>
          </a:p>
        </p:txBody>
      </p:sp>
      <p:graphicFrame>
        <p:nvGraphicFramePr>
          <p:cNvPr id="22" name="Table 5">
            <a:extLst>
              <a:ext uri="{FF2B5EF4-FFF2-40B4-BE49-F238E27FC236}">
                <a16:creationId xmlns:a16="http://schemas.microsoft.com/office/drawing/2014/main" id="{AD5835CC-5FB9-4C6F-BF27-89D80C6BDDB5}"/>
              </a:ext>
            </a:extLst>
          </p:cNvPr>
          <p:cNvGraphicFramePr>
            <a:graphicFrameLocks noGrp="1"/>
          </p:cNvGraphicFramePr>
          <p:nvPr>
            <p:extLst>
              <p:ext uri="{D42A27DB-BD31-4B8C-83A1-F6EECF244321}">
                <p14:modId xmlns:p14="http://schemas.microsoft.com/office/powerpoint/2010/main" val="2185829411"/>
              </p:ext>
            </p:extLst>
          </p:nvPr>
        </p:nvGraphicFramePr>
        <p:xfrm>
          <a:off x="6186227" y="1257287"/>
          <a:ext cx="2674788" cy="880104"/>
        </p:xfrm>
        <a:graphic>
          <a:graphicData uri="http://schemas.openxmlformats.org/drawingml/2006/table">
            <a:tbl>
              <a:tblPr firstRow="1" bandRow="1">
                <a:tableStyleId>{5FD0F851-EC5A-4D38-B0AD-8093EC10F338}</a:tableStyleId>
              </a:tblPr>
              <a:tblGrid>
                <a:gridCol w="656533">
                  <a:extLst>
                    <a:ext uri="{9D8B030D-6E8A-4147-A177-3AD203B41FA5}">
                      <a16:colId xmlns:a16="http://schemas.microsoft.com/office/drawing/2014/main" val="978586781"/>
                    </a:ext>
                  </a:extLst>
                </a:gridCol>
                <a:gridCol w="403860">
                  <a:extLst>
                    <a:ext uri="{9D8B030D-6E8A-4147-A177-3AD203B41FA5}">
                      <a16:colId xmlns:a16="http://schemas.microsoft.com/office/drawing/2014/main" val="3560024918"/>
                    </a:ext>
                  </a:extLst>
                </a:gridCol>
                <a:gridCol w="563880">
                  <a:extLst>
                    <a:ext uri="{9D8B030D-6E8A-4147-A177-3AD203B41FA5}">
                      <a16:colId xmlns:a16="http://schemas.microsoft.com/office/drawing/2014/main" val="1247096249"/>
                    </a:ext>
                  </a:extLst>
                </a:gridCol>
                <a:gridCol w="563880">
                  <a:extLst>
                    <a:ext uri="{9D8B030D-6E8A-4147-A177-3AD203B41FA5}">
                      <a16:colId xmlns:a16="http://schemas.microsoft.com/office/drawing/2014/main" val="4060174612"/>
                    </a:ext>
                  </a:extLst>
                </a:gridCol>
                <a:gridCol w="486635">
                  <a:extLst>
                    <a:ext uri="{9D8B030D-6E8A-4147-A177-3AD203B41FA5}">
                      <a16:colId xmlns:a16="http://schemas.microsoft.com/office/drawing/2014/main" val="2856731978"/>
                    </a:ext>
                  </a:extLst>
                </a:gridCol>
              </a:tblGrid>
              <a:tr h="364435">
                <a:tc>
                  <a:txBody>
                    <a:bodyPr/>
                    <a:lstStyle/>
                    <a:p>
                      <a:r>
                        <a:rPr lang="en-GB" sz="800" b="0" i="0" u="none">
                          <a:latin typeface="Arial" panose="020B0604020202020204" pitchFamily="34" charset="0"/>
                          <a:cs typeface="Arial" panose="020B0604020202020204" pitchFamily="34" charset="0"/>
                        </a:rPr>
                        <a:t>Referral urgency</a:t>
                      </a:r>
                    </a:p>
                  </a:txBody>
                  <a:tcPr marL="68580" marR="68580" marT="34290" marB="34290"/>
                </a:tc>
                <a:tc>
                  <a:txBody>
                    <a:bodyPr/>
                    <a:lstStyle/>
                    <a:p>
                      <a:pPr algn="ctr"/>
                      <a:r>
                        <a:rPr lang="en-GB" sz="800" b="0" i="0" u="none">
                          <a:latin typeface="Arial" panose="020B0604020202020204" pitchFamily="34" charset="0"/>
                          <a:cs typeface="Arial" panose="020B0604020202020204" pitchFamily="34" charset="0"/>
                        </a:rPr>
                        <a:t>Pts seen</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Pts Seen in Time (Generic)</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Median Wait</a:t>
                      </a:r>
                    </a:p>
                  </a:txBody>
                  <a:tcPr marL="68580" marR="68580" marT="34290" marB="34290">
                    <a:solidFill>
                      <a:schemeClr val="bg1"/>
                    </a:solidFill>
                  </a:tcPr>
                </a:tc>
                <a:tc>
                  <a:txBody>
                    <a:bodyPr/>
                    <a:lstStyle/>
                    <a:p>
                      <a:pPr algn="ctr"/>
                      <a:r>
                        <a:rPr lang="en-GB" sz="800" b="0" i="0" u="none">
                          <a:latin typeface="Arial" panose="020B0604020202020204" pitchFamily="34" charset="0"/>
                          <a:cs typeface="Arial" panose="020B0604020202020204" pitchFamily="34" charset="0"/>
                        </a:rPr>
                        <a:t>% seen &lt;target</a:t>
                      </a:r>
                    </a:p>
                  </a:txBody>
                  <a:tcPr marL="68580" marR="68580" marT="34290" marB="34290">
                    <a:solidFill>
                      <a:schemeClr val="bg1"/>
                    </a:solidFill>
                  </a:tcPr>
                </a:tc>
                <a:extLst>
                  <a:ext uri="{0D108BD9-81ED-4DB2-BD59-A6C34878D82A}">
                    <a16:rowId xmlns:a16="http://schemas.microsoft.com/office/drawing/2014/main" val="711604409"/>
                  </a:ext>
                </a:extLst>
              </a:tr>
              <a:tr h="222882">
                <a:tc>
                  <a:txBody>
                    <a:bodyPr/>
                    <a:lstStyle/>
                    <a:p>
                      <a:r>
                        <a:rPr lang="en-US" sz="800" b="0">
                          <a:latin typeface="Arial" panose="020B0604020202020204" pitchFamily="34" charset="0"/>
                          <a:cs typeface="Arial" panose="020B0604020202020204" pitchFamily="34" charset="0"/>
                        </a:rPr>
                        <a:t>Emergency</a:t>
                      </a:r>
                      <a:endParaRPr lang="en-GB" sz="800" b="0">
                        <a:latin typeface="Arial" panose="020B0604020202020204" pitchFamily="34" charset="0"/>
                        <a:cs typeface="Arial" panose="020B0604020202020204" pitchFamily="34" charset="0"/>
                      </a:endParaRPr>
                    </a:p>
                  </a:txBody>
                  <a:tcPr marL="68580" marR="68580" marT="34290" marB="34290">
                    <a:no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tc>
                  <a:txBody>
                    <a:bodyPr/>
                    <a:lstStyle/>
                    <a:p>
                      <a:pPr algn="ctr"/>
                      <a:endParaRPr lang="en-GB" sz="800" b="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246101900"/>
                  </a:ext>
                </a:extLst>
              </a:tr>
              <a:tr h="222882">
                <a:tc>
                  <a:txBody>
                    <a:bodyPr/>
                    <a:lstStyle/>
                    <a:p>
                      <a:r>
                        <a:rPr lang="en-GB" sz="800" b="0">
                          <a:latin typeface="Arial" panose="020B0604020202020204" pitchFamily="34" charset="0"/>
                          <a:cs typeface="Arial" panose="020B0604020202020204" pitchFamily="34" charset="0"/>
                        </a:rPr>
                        <a:t>Urgent</a:t>
                      </a:r>
                    </a:p>
                  </a:txBody>
                  <a:tcPr marL="68580" marR="68580" marT="34290" marB="34290"/>
                </a:tc>
                <a:tc>
                  <a:txBody>
                    <a:bodyPr/>
                    <a:lstStyle/>
                    <a:p>
                      <a:pPr algn="ctr"/>
                      <a:r>
                        <a:rPr lang="en-GB" sz="800" b="0">
                          <a:latin typeface="Arial" panose="020B0604020202020204" pitchFamily="34" charset="0"/>
                          <a:cs typeface="Arial" panose="020B0604020202020204" pitchFamily="34" charset="0"/>
                        </a:rPr>
                        <a:t>3</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2</a:t>
                      </a:r>
                    </a:p>
                  </a:txBody>
                  <a:tcPr marL="68580" marR="68580" marT="34290" marB="34290">
                    <a:solidFill>
                      <a:schemeClr val="bg1"/>
                    </a:solidFill>
                  </a:tcPr>
                </a:tc>
                <a:tc>
                  <a:txBody>
                    <a:bodyPr/>
                    <a:lstStyle/>
                    <a:p>
                      <a:pPr algn="ctr"/>
                      <a:r>
                        <a:rPr lang="en-GB" sz="800" b="0">
                          <a:latin typeface="Arial" panose="020B0604020202020204" pitchFamily="34" charset="0"/>
                          <a:cs typeface="Arial" panose="020B0604020202020204" pitchFamily="34" charset="0"/>
                        </a:rPr>
                        <a:t>2 days</a:t>
                      </a:r>
                    </a:p>
                  </a:txBody>
                  <a:tcPr marL="68580" marR="68580" marT="34290" marB="34290">
                    <a:solidFill>
                      <a:schemeClr val="bg1"/>
                    </a:solidFill>
                  </a:tcPr>
                </a:tc>
                <a:tc>
                  <a:txBody>
                    <a:bodyPr/>
                    <a:lstStyle/>
                    <a:p>
                      <a:pPr algn="ctr"/>
                      <a:r>
                        <a:rPr lang="en-GB" sz="800" b="0" dirty="0">
                          <a:latin typeface="Arial" panose="020B0604020202020204" pitchFamily="34" charset="0"/>
                          <a:cs typeface="Arial" panose="020B0604020202020204" pitchFamily="34" charset="0"/>
                        </a:rPr>
                        <a:t>67%</a:t>
                      </a:r>
                    </a:p>
                  </a:txBody>
                  <a:tcPr marL="68580" marR="68580" marT="34290" marB="34290">
                    <a:solidFill>
                      <a:schemeClr val="bg1"/>
                    </a:solidFill>
                  </a:tcPr>
                </a:tc>
                <a:extLst>
                  <a:ext uri="{0D108BD9-81ED-4DB2-BD59-A6C34878D82A}">
                    <a16:rowId xmlns:a16="http://schemas.microsoft.com/office/drawing/2014/main" val="1506024970"/>
                  </a:ext>
                </a:extLst>
              </a:tr>
            </a:tbl>
          </a:graphicData>
        </a:graphic>
      </p:graphicFrame>
      <p:graphicFrame>
        <p:nvGraphicFramePr>
          <p:cNvPr id="23" name="Table 5">
            <a:extLst>
              <a:ext uri="{FF2B5EF4-FFF2-40B4-BE49-F238E27FC236}">
                <a16:creationId xmlns:a16="http://schemas.microsoft.com/office/drawing/2014/main" id="{B3070F62-3D32-4E38-8601-FDEAC23FD0B9}"/>
              </a:ext>
            </a:extLst>
          </p:cNvPr>
          <p:cNvGraphicFramePr>
            <a:graphicFrameLocks noGrp="1"/>
          </p:cNvGraphicFramePr>
          <p:nvPr/>
        </p:nvGraphicFramePr>
        <p:xfrm>
          <a:off x="6197819" y="3975629"/>
          <a:ext cx="2698529" cy="1675337"/>
        </p:xfrm>
        <a:graphic>
          <a:graphicData uri="http://schemas.openxmlformats.org/drawingml/2006/table">
            <a:tbl>
              <a:tblPr firstRow="1" bandRow="1">
                <a:tableStyleId>{5FD0F851-EC5A-4D38-B0AD-8093EC10F338}</a:tableStyleId>
              </a:tblPr>
              <a:tblGrid>
                <a:gridCol w="2698529">
                  <a:extLst>
                    <a:ext uri="{9D8B030D-6E8A-4147-A177-3AD203B41FA5}">
                      <a16:colId xmlns:a16="http://schemas.microsoft.com/office/drawing/2014/main" val="1178387086"/>
                    </a:ext>
                  </a:extLst>
                </a:gridCol>
              </a:tblGrid>
              <a:tr h="235157">
                <a:tc>
                  <a:txBody>
                    <a:bodyPr/>
                    <a:lstStyle/>
                    <a:p>
                      <a:r>
                        <a:rPr lang="en-GB" sz="800" b="0" i="0" u="none">
                          <a:latin typeface="Arial"/>
                          <a:cs typeface="Arial"/>
                        </a:rPr>
                        <a:t>Exceptions: Emergency &amp; Urgent referrals</a:t>
                      </a:r>
                    </a:p>
                  </a:txBody>
                  <a:tcPr marL="68580" marR="68580" marT="34290" marB="34290"/>
                </a:tc>
                <a:extLst>
                  <a:ext uri="{0D108BD9-81ED-4DB2-BD59-A6C34878D82A}">
                    <a16:rowId xmlns:a16="http://schemas.microsoft.com/office/drawing/2014/main" val="711604409"/>
                  </a:ext>
                </a:extLst>
              </a:tr>
              <a:tr h="1440180">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800" b="0">
                          <a:latin typeface="Arial" panose="020B0604020202020204" pitchFamily="34" charset="0"/>
                          <a:cs typeface="Arial" panose="020B0604020202020204" pitchFamily="34" charset="0"/>
                        </a:rPr>
                        <a:t>Urgent waits: 1 patient not seen in generic time of 7 days was seen within 11 days.</a:t>
                      </a: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800">
                        <a:latin typeface="Arial" panose="020B0604020202020204" pitchFamily="34" charset="0"/>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1370653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16632"/>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196625" y="1465091"/>
            <a:ext cx="4590510" cy="2689454"/>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r>
              <a:rPr lang="en-GB" sz="1050">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r>
              <a:rPr lang="en-GB" sz="1600">
                <a:solidFill>
                  <a:schemeClr val="bg1"/>
                </a:solidFill>
                <a:latin typeface="Arial" panose="020B0604020202020204" pitchFamily="34" charset="0"/>
                <a:ea typeface="Calibri" panose="020F0502020204030204" pitchFamily="34" charset="0"/>
                <a:cs typeface="Times New Roman" panose="02020603050405020304" pitchFamily="18" charset="0"/>
              </a:rPr>
              <a:t>Section 4: </a:t>
            </a:r>
          </a:p>
          <a:p>
            <a:r>
              <a:rPr lang="en-GB" sz="2700">
                <a:solidFill>
                  <a:schemeClr val="bg1"/>
                </a:solidFill>
                <a:latin typeface="Arial" panose="020B0604020202020204" pitchFamily="34" charset="0"/>
                <a:ea typeface="Calibri" panose="020F0502020204030204" pitchFamily="34" charset="0"/>
                <a:cs typeface="Times New Roman" panose="02020603050405020304" pitchFamily="18" charset="0"/>
              </a:rPr>
              <a:t>Contractual Performance – Key Performance Indicators</a:t>
            </a:r>
          </a:p>
          <a:p>
            <a:endParaRPr lang="en-GB" sz="27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endParaRPr lang="en-GB" sz="825">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050" b="1">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79359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FDFE1724-4AA7-4D67-AED6-81D541EAAA0B}"/>
              </a:ext>
            </a:extLst>
          </p:cNvPr>
          <p:cNvSpPr txBox="1"/>
          <p:nvPr/>
        </p:nvSpPr>
        <p:spPr>
          <a:xfrm>
            <a:off x="267128" y="215756"/>
            <a:ext cx="8625352" cy="369332"/>
          </a:xfrm>
          <a:prstGeom prst="rect">
            <a:avLst/>
          </a:prstGeom>
          <a:solidFill>
            <a:schemeClr val="accent5">
              <a:lumMod val="75000"/>
            </a:schemeClr>
          </a:solidFill>
        </p:spPr>
        <p:txBody>
          <a:bodyPr wrap="square">
            <a:spAutoFit/>
          </a:bodyPr>
          <a:lstStyle/>
          <a:p>
            <a:r>
              <a:rPr lang="en-GB" b="0" i="0">
                <a:solidFill>
                  <a:srgbClr val="FFFFFF"/>
                </a:solidFill>
                <a:effectLst/>
                <a:latin typeface="Arial" panose="020B0604020202020204" pitchFamily="34" charset="0"/>
              </a:rPr>
              <a:t>Contractual performance: Key Performance Indicators</a:t>
            </a:r>
            <a:endParaRPr lang="en-GB"/>
          </a:p>
        </p:txBody>
      </p:sp>
      <p:pic>
        <p:nvPicPr>
          <p:cNvPr id="5" name="Picture 5">
            <a:extLst>
              <a:ext uri="{FF2B5EF4-FFF2-40B4-BE49-F238E27FC236}">
                <a16:creationId xmlns:a16="http://schemas.microsoft.com/office/drawing/2014/main" id="{EC1600E2-69A7-4E22-9D9A-14F678C216A7}"/>
              </a:ext>
            </a:extLst>
          </p:cNvPr>
          <p:cNvPicPr>
            <a:picLocks noChangeAspect="1"/>
          </p:cNvPicPr>
          <p:nvPr/>
        </p:nvPicPr>
        <p:blipFill>
          <a:blip r:embed="rId2"/>
          <a:stretch>
            <a:fillRect/>
          </a:stretch>
        </p:blipFill>
        <p:spPr>
          <a:xfrm>
            <a:off x="755301" y="635811"/>
            <a:ext cx="7809243" cy="5310046"/>
          </a:xfrm>
          <a:prstGeom prst="rect">
            <a:avLst/>
          </a:prstGeom>
        </p:spPr>
      </p:pic>
    </p:spTree>
    <p:extLst>
      <p:ext uri="{BB962C8B-B14F-4D97-AF65-F5344CB8AC3E}">
        <p14:creationId xmlns:p14="http://schemas.microsoft.com/office/powerpoint/2010/main" val="3264949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2708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600">
                <a:solidFill>
                  <a:schemeClr val="bg1"/>
                </a:solidFill>
                <a:latin typeface="Segoe UI" panose="020B0502040204020203" pitchFamily="34" charset="0"/>
                <a:ea typeface="Calibri" panose="020F0502020204030204" pitchFamily="34" charset="0"/>
                <a:cs typeface="Segoe UI" panose="020B0502040204020203" pitchFamily="34" charset="0"/>
              </a:rPr>
              <a:t>2. Patient Activity and Demand</a:t>
            </a:r>
            <a:endParaRPr lang="en-GB" sz="825">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5" name="Table 5">
            <a:extLst>
              <a:ext uri="{FF2B5EF4-FFF2-40B4-BE49-F238E27FC236}">
                <a16:creationId xmlns:a16="http://schemas.microsoft.com/office/drawing/2014/main" id="{FEE4AB9C-3B17-4D1F-92DE-739A723405FA}"/>
              </a:ext>
            </a:extLst>
          </p:cNvPr>
          <p:cNvGraphicFramePr>
            <a:graphicFrameLocks noGrp="1"/>
          </p:cNvGraphicFramePr>
          <p:nvPr>
            <p:extLst>
              <p:ext uri="{D42A27DB-BD31-4B8C-83A1-F6EECF244321}">
                <p14:modId xmlns:p14="http://schemas.microsoft.com/office/powerpoint/2010/main" val="1713265440"/>
              </p:ext>
            </p:extLst>
          </p:nvPr>
        </p:nvGraphicFramePr>
        <p:xfrm>
          <a:off x="331061" y="599016"/>
          <a:ext cx="8561707" cy="5315075"/>
        </p:xfrm>
        <a:graphic>
          <a:graphicData uri="http://schemas.openxmlformats.org/drawingml/2006/table">
            <a:tbl>
              <a:tblPr firstRow="1" bandRow="1">
                <a:tableStyleId>{5FD0F851-EC5A-4D38-B0AD-8093EC10F338}</a:tableStyleId>
              </a:tblPr>
              <a:tblGrid>
                <a:gridCol w="8561707">
                  <a:extLst>
                    <a:ext uri="{9D8B030D-6E8A-4147-A177-3AD203B41FA5}">
                      <a16:colId xmlns:a16="http://schemas.microsoft.com/office/drawing/2014/main" val="1178387086"/>
                    </a:ext>
                  </a:extLst>
                </a:gridCol>
              </a:tblGrid>
              <a:tr h="278255">
                <a:tc>
                  <a:txBody>
                    <a:bodyPr/>
                    <a:lstStyle/>
                    <a:p>
                      <a:r>
                        <a:rPr lang="en-GB" sz="1050" b="1" u="none">
                          <a:latin typeface="Arial" panose="020B0604020202020204" pitchFamily="34" charset="0"/>
                          <a:cs typeface="Arial" panose="020B0604020202020204" pitchFamily="34" charset="0"/>
                        </a:rPr>
                        <a:t>2. </a:t>
                      </a:r>
                      <a:r>
                        <a:rPr lang="en-GB" sz="1100" b="1" u="none">
                          <a:latin typeface="Arial" panose="020B0604020202020204" pitchFamily="34" charset="0"/>
                          <a:cs typeface="Arial" panose="020B0604020202020204" pitchFamily="34" charset="0"/>
                        </a:rPr>
                        <a:t>Introduction and section content</a:t>
                      </a:r>
                      <a:endParaRPr lang="en-GB" sz="1050" b="0" i="0" u="none">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1604409"/>
                  </a:ext>
                </a:extLst>
              </a:tr>
              <a:tr h="1608453">
                <a:tc>
                  <a:txBody>
                    <a:bodyPr/>
                    <a:lstStyle/>
                    <a:p>
                      <a:endParaRPr lang="en-GB" sz="1000" kern="1200">
                        <a:solidFill>
                          <a:schemeClr val="tx1"/>
                        </a:solidFill>
                        <a:effectLst/>
                        <a:latin typeface="Arial" panose="020B0604020202020204" pitchFamily="34" charset="0"/>
                        <a:cs typeface="Arial" panose="020B0604020202020204" pitchFamily="34" charset="0"/>
                      </a:endParaRPr>
                    </a:p>
                    <a:p>
                      <a:r>
                        <a:rPr lang="en-GB" sz="1050" kern="1200">
                          <a:solidFill>
                            <a:schemeClr val="tx1"/>
                          </a:solidFill>
                          <a:effectLst/>
                          <a:latin typeface="Arial" panose="020B0604020202020204" pitchFamily="34" charset="0"/>
                          <a:cs typeface="Arial" panose="020B0604020202020204" pitchFamily="34" charset="0"/>
                        </a:rPr>
                        <a:t>This section provides a</a:t>
                      </a:r>
                      <a:r>
                        <a:rPr lang="en-GB" sz="1050" kern="1200">
                          <a:solidFill>
                            <a:schemeClr val="tx1"/>
                          </a:solidFill>
                          <a:effectLst/>
                          <a:latin typeface="Arial" panose="020B0604020202020204" pitchFamily="34" charset="0"/>
                          <a:ea typeface="+mn-ea"/>
                          <a:cs typeface="Arial" panose="020B0604020202020204" pitchFamily="34" charset="0"/>
                        </a:rPr>
                        <a:t>n overview/scorecard of the following activity levels by Directorate;</a:t>
                      </a:r>
                    </a:p>
                    <a:p>
                      <a:endParaRPr lang="en-GB" sz="105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050" kern="1200">
                          <a:solidFill>
                            <a:schemeClr val="tx1"/>
                          </a:solidFill>
                          <a:effectLst/>
                          <a:latin typeface="Arial" panose="020B0604020202020204" pitchFamily="34" charset="0"/>
                          <a:ea typeface="+mn-ea"/>
                          <a:cs typeface="Arial" panose="020B0604020202020204" pitchFamily="34" charset="0"/>
                        </a:rPr>
                        <a:t>Referrals received</a:t>
                      </a:r>
                    </a:p>
                    <a:p>
                      <a:pPr marL="171450" indent="-171450">
                        <a:buFont typeface="Arial" panose="020B0604020202020204" pitchFamily="34" charset="0"/>
                        <a:buChar char="•"/>
                      </a:pPr>
                      <a:r>
                        <a:rPr lang="en-GB" sz="1050" kern="1200">
                          <a:solidFill>
                            <a:schemeClr val="tx1"/>
                          </a:solidFill>
                          <a:effectLst/>
                          <a:latin typeface="Arial" panose="020B0604020202020204" pitchFamily="34" charset="0"/>
                          <a:ea typeface="+mn-ea"/>
                          <a:cs typeface="Arial" panose="020B0604020202020204" pitchFamily="34" charset="0"/>
                        </a:rPr>
                        <a:t>Appointments delivered</a:t>
                      </a:r>
                    </a:p>
                    <a:p>
                      <a:pPr marL="171450" indent="-171450">
                        <a:buFont typeface="Arial" panose="020B0604020202020204" pitchFamily="34" charset="0"/>
                        <a:buChar char="•"/>
                      </a:pPr>
                      <a:r>
                        <a:rPr lang="en-GB" sz="1050" kern="1200">
                          <a:solidFill>
                            <a:schemeClr val="tx1"/>
                          </a:solidFill>
                          <a:effectLst/>
                          <a:latin typeface="Arial" panose="020B0604020202020204" pitchFamily="34" charset="0"/>
                          <a:ea typeface="+mn-ea"/>
                          <a:cs typeface="Arial" panose="020B0604020202020204" pitchFamily="34" charset="0"/>
                        </a:rPr>
                        <a:t>Admissions</a:t>
                      </a:r>
                    </a:p>
                    <a:p>
                      <a:pPr marL="171450" indent="-171450">
                        <a:buFont typeface="Arial" panose="020B0604020202020204" pitchFamily="34" charset="0"/>
                        <a:buChar char="•"/>
                      </a:pPr>
                      <a:r>
                        <a:rPr lang="en-GB" sz="1050" kern="1200">
                          <a:solidFill>
                            <a:schemeClr val="tx1"/>
                          </a:solidFill>
                          <a:effectLst/>
                          <a:latin typeface="Arial" panose="020B0604020202020204" pitchFamily="34" charset="0"/>
                          <a:ea typeface="+mn-ea"/>
                          <a:cs typeface="Arial" panose="020B0604020202020204" pitchFamily="34" charset="0"/>
                        </a:rPr>
                        <a:t>Inpatient length of stay</a:t>
                      </a:r>
                    </a:p>
                    <a:p>
                      <a:pPr marL="171450" indent="-171450">
                        <a:buFont typeface="Arial" panose="020B0604020202020204" pitchFamily="34" charset="0"/>
                        <a:buChar char="•"/>
                      </a:pPr>
                      <a:r>
                        <a:rPr lang="en-GB" sz="1050" kern="1200">
                          <a:solidFill>
                            <a:schemeClr val="tx1"/>
                          </a:solidFill>
                          <a:effectLst/>
                          <a:latin typeface="Arial" panose="020B0604020202020204" pitchFamily="34" charset="0"/>
                          <a:ea typeface="+mn-ea"/>
                          <a:cs typeface="Arial" panose="020B0604020202020204" pitchFamily="34" charset="0"/>
                        </a:rPr>
                        <a:t>Bed Occupancy</a:t>
                      </a:r>
                    </a:p>
                    <a:p>
                      <a:pPr marL="171450" indent="-171450">
                        <a:buFont typeface="Arial" panose="020B0604020202020204" pitchFamily="34" charset="0"/>
                        <a:buChar char="•"/>
                      </a:pPr>
                      <a:endParaRPr lang="en-GB" sz="105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050" kern="1200">
                          <a:solidFill>
                            <a:schemeClr val="tx1"/>
                          </a:solidFill>
                          <a:effectLst/>
                          <a:latin typeface="Arial" panose="020B0604020202020204" pitchFamily="34" charset="0"/>
                          <a:ea typeface="+mn-ea"/>
                          <a:cs typeface="Arial" panose="020B0604020202020204" pitchFamily="34" charset="0"/>
                        </a:rPr>
                        <a:t>In response to feedback from the Executive Team, the information is illustrated as follows;</a:t>
                      </a:r>
                    </a:p>
                    <a:p>
                      <a:pPr marL="0" indent="0">
                        <a:buFont typeface="Arial" panose="020B0604020202020204" pitchFamily="34" charset="0"/>
                        <a:buNone/>
                      </a:pPr>
                      <a:endParaRPr lang="en-GB" sz="1050" kern="120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050" b="0" kern="1200">
                          <a:solidFill>
                            <a:schemeClr val="tx1"/>
                          </a:solidFill>
                          <a:effectLst/>
                          <a:latin typeface="Arial" panose="020B0604020202020204" pitchFamily="34" charset="0"/>
                          <a:ea typeface="+mn-ea"/>
                          <a:cs typeface="Arial" panose="020B0604020202020204" pitchFamily="34" charset="0"/>
                        </a:rPr>
                        <a:t>Activity over time is shown using statistic process control (SPC) charts which indicate whether activity is outside of ‘usual/expected’ levels.  This is highlighted using the following icons:</a:t>
                      </a: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br>
                        <a:rPr lang="en-GB" sz="1050" b="0" kern="1200">
                          <a:solidFill>
                            <a:schemeClr val="tx1"/>
                          </a:solidFill>
                          <a:effectLst/>
                          <a:latin typeface="Arial" panose="020B0604020202020204" pitchFamily="34" charset="0"/>
                          <a:ea typeface="+mn-ea"/>
                          <a:cs typeface="Arial" panose="020B0604020202020204" pitchFamily="34" charset="0"/>
                        </a:rPr>
                      </a:br>
                      <a:endParaRPr lang="en-GB" sz="1050" b="0" kern="120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GB" sz="1050" b="0" kern="1200">
                          <a:solidFill>
                            <a:schemeClr val="tx1"/>
                          </a:solidFill>
                          <a:effectLst/>
                          <a:latin typeface="Arial" panose="020B0604020202020204" pitchFamily="34" charset="0"/>
                          <a:ea typeface="+mn-ea"/>
                          <a:cs typeface="Arial" panose="020B0604020202020204" pitchFamily="34" charset="0"/>
                        </a:rPr>
                        <a:t>This month’s activity is compared to the pre-COVID 2019/20 monthly average (which is the Trust’s current benchmark of ‘normal’ activity levels (unless specified otherwise).  The percentage difference is shown.</a:t>
                      </a:r>
                      <a:endParaRPr lang="en-GB" sz="10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000" kern="120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13360412"/>
                  </a:ext>
                </a:extLst>
              </a:tr>
            </a:tbl>
          </a:graphicData>
        </a:graphic>
      </p:graphicFrame>
      <p:pic>
        <p:nvPicPr>
          <p:cNvPr id="6" name="Picture 4" descr="Image result for Icon For Concern. Size: 95 x 96. Source: icon-library.com">
            <a:extLst>
              <a:ext uri="{FF2B5EF4-FFF2-40B4-BE49-F238E27FC236}">
                <a16:creationId xmlns:a16="http://schemas.microsoft.com/office/drawing/2014/main" id="{04E64689-4FFB-466B-9943-7236EC7C4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86" y="4873984"/>
            <a:ext cx="485125" cy="49023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9C5A41-E9C6-4C44-ACAB-382BA280F33B}"/>
              </a:ext>
            </a:extLst>
          </p:cNvPr>
          <p:cNvSpPr txBox="1"/>
          <p:nvPr/>
        </p:nvSpPr>
        <p:spPr>
          <a:xfrm>
            <a:off x="1135111" y="4303956"/>
            <a:ext cx="7772643" cy="523220"/>
          </a:xfrm>
          <a:prstGeom prst="rect">
            <a:avLst/>
          </a:prstGeom>
          <a:noFill/>
        </p:spPr>
        <p:txBody>
          <a:bodyPr wrap="square" rtlCol="0">
            <a:spAutoFit/>
          </a:bodyPr>
          <a:lstStyle/>
          <a:p>
            <a:r>
              <a:rPr lang="en-GB" sz="1400" b="1"/>
              <a:t>No change</a:t>
            </a:r>
            <a:r>
              <a:rPr lang="en-GB" sz="1400"/>
              <a:t>: Data highlights variation which has previously been reviewed and narrative provided, no further action/comment identified at this time </a:t>
            </a:r>
          </a:p>
        </p:txBody>
      </p:sp>
      <p:sp>
        <p:nvSpPr>
          <p:cNvPr id="8" name="TextBox 7">
            <a:extLst>
              <a:ext uri="{FF2B5EF4-FFF2-40B4-BE49-F238E27FC236}">
                <a16:creationId xmlns:a16="http://schemas.microsoft.com/office/drawing/2014/main" id="{EDA62DC4-E187-4FCB-8419-AC6BC13E44B5}"/>
              </a:ext>
            </a:extLst>
          </p:cNvPr>
          <p:cNvSpPr txBox="1"/>
          <p:nvPr/>
        </p:nvSpPr>
        <p:spPr>
          <a:xfrm>
            <a:off x="1120124" y="3272697"/>
            <a:ext cx="5433076" cy="307777"/>
          </a:xfrm>
          <a:prstGeom prst="rect">
            <a:avLst/>
          </a:prstGeom>
          <a:noFill/>
        </p:spPr>
        <p:txBody>
          <a:bodyPr wrap="square" rtlCol="0">
            <a:spAutoFit/>
          </a:bodyPr>
          <a:lstStyle/>
          <a:p>
            <a:r>
              <a:rPr lang="en-GB" sz="1400" b="1"/>
              <a:t>Normal</a:t>
            </a:r>
            <a:r>
              <a:rPr lang="en-GB" sz="1400"/>
              <a:t>: Data demonstrates normal variation</a:t>
            </a:r>
          </a:p>
        </p:txBody>
      </p:sp>
      <p:sp>
        <p:nvSpPr>
          <p:cNvPr id="9" name="TextBox 8">
            <a:extLst>
              <a:ext uri="{FF2B5EF4-FFF2-40B4-BE49-F238E27FC236}">
                <a16:creationId xmlns:a16="http://schemas.microsoft.com/office/drawing/2014/main" id="{4F58DF28-63FC-491C-B45B-30C78DF74D12}"/>
              </a:ext>
            </a:extLst>
          </p:cNvPr>
          <p:cNvSpPr txBox="1"/>
          <p:nvPr/>
        </p:nvSpPr>
        <p:spPr>
          <a:xfrm>
            <a:off x="1120124" y="3733929"/>
            <a:ext cx="7772644" cy="523220"/>
          </a:xfrm>
          <a:prstGeom prst="rect">
            <a:avLst/>
          </a:prstGeom>
          <a:noFill/>
        </p:spPr>
        <p:txBody>
          <a:bodyPr wrap="square" rtlCol="0">
            <a:spAutoFit/>
          </a:bodyPr>
          <a:lstStyle/>
          <a:p>
            <a:r>
              <a:rPr lang="en-GB" sz="1400" b="1"/>
              <a:t>Monitor</a:t>
            </a:r>
            <a:r>
              <a:rPr lang="en-GB" sz="1400"/>
              <a:t>: Data demonstrates a single point outside the process limits, to watch/monitor the position in future months</a:t>
            </a:r>
          </a:p>
        </p:txBody>
      </p:sp>
      <p:pic>
        <p:nvPicPr>
          <p:cNvPr id="10" name="Picture 9" descr="A picture containing icon&#10;&#10;Description automatically generated">
            <a:extLst>
              <a:ext uri="{FF2B5EF4-FFF2-40B4-BE49-F238E27FC236}">
                <a16:creationId xmlns:a16="http://schemas.microsoft.com/office/drawing/2014/main" id="{A7695E24-C303-419C-924A-49C5F3226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86" y="3733929"/>
            <a:ext cx="470138" cy="470138"/>
          </a:xfrm>
          <a:prstGeom prst="rect">
            <a:avLst/>
          </a:prstGeom>
          <a:ln>
            <a:solidFill>
              <a:schemeClr val="tx2"/>
            </a:solidFill>
          </a:ln>
        </p:spPr>
      </p:pic>
      <p:pic>
        <p:nvPicPr>
          <p:cNvPr id="11" name="Picture 7" descr="A picture containing diagram&#10;&#10;Description automatically generated">
            <a:extLst>
              <a:ext uri="{FF2B5EF4-FFF2-40B4-BE49-F238E27FC236}">
                <a16:creationId xmlns:a16="http://schemas.microsoft.com/office/drawing/2014/main" id="{CDBB7F02-FE70-48F9-855E-9AD058CB94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00" y="3176544"/>
            <a:ext cx="485124" cy="4902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 descr="Image result for icon for no action needed">
            <a:extLst>
              <a:ext uri="{FF2B5EF4-FFF2-40B4-BE49-F238E27FC236}">
                <a16:creationId xmlns:a16="http://schemas.microsoft.com/office/drawing/2014/main" id="{111CB354-8FB7-4638-B943-51536F8AA5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999" y="4308039"/>
            <a:ext cx="470139" cy="49023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138E446-1843-43FA-9A4F-5BBB68DFB9EF}"/>
              </a:ext>
            </a:extLst>
          </p:cNvPr>
          <p:cNvSpPr txBox="1"/>
          <p:nvPr/>
        </p:nvSpPr>
        <p:spPr>
          <a:xfrm>
            <a:off x="1135111" y="4931731"/>
            <a:ext cx="6184900" cy="307777"/>
          </a:xfrm>
          <a:prstGeom prst="rect">
            <a:avLst/>
          </a:prstGeom>
          <a:noFill/>
        </p:spPr>
        <p:txBody>
          <a:bodyPr wrap="square" rtlCol="0">
            <a:spAutoFit/>
          </a:bodyPr>
          <a:lstStyle/>
          <a:p>
            <a:r>
              <a:rPr lang="en-GB" sz="1400" b="1"/>
              <a:t>Alert</a:t>
            </a:r>
            <a:r>
              <a:rPr lang="en-GB" sz="1400"/>
              <a:t>: Data highlights variation requiring further investigation/comment</a:t>
            </a:r>
          </a:p>
        </p:txBody>
      </p:sp>
    </p:spTree>
    <p:extLst>
      <p:ext uri="{BB962C8B-B14F-4D97-AF65-F5344CB8AC3E}">
        <p14:creationId xmlns:p14="http://schemas.microsoft.com/office/powerpoint/2010/main" val="2916116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FDFE1724-4AA7-4D67-AED6-81D541EAAA0B}"/>
              </a:ext>
            </a:extLst>
          </p:cNvPr>
          <p:cNvSpPr txBox="1"/>
          <p:nvPr/>
        </p:nvSpPr>
        <p:spPr>
          <a:xfrm>
            <a:off x="267128" y="215756"/>
            <a:ext cx="8625352" cy="369332"/>
          </a:xfrm>
          <a:prstGeom prst="rect">
            <a:avLst/>
          </a:prstGeom>
          <a:solidFill>
            <a:schemeClr val="accent5">
              <a:lumMod val="75000"/>
            </a:schemeClr>
          </a:solidFill>
        </p:spPr>
        <p:txBody>
          <a:bodyPr wrap="square">
            <a:spAutoFit/>
          </a:bodyPr>
          <a:lstStyle/>
          <a:p>
            <a:r>
              <a:rPr lang="en-GB" b="0" i="0">
                <a:solidFill>
                  <a:srgbClr val="FFFFFF"/>
                </a:solidFill>
                <a:effectLst/>
                <a:latin typeface="Arial" panose="020B0604020202020204" pitchFamily="34" charset="0"/>
              </a:rPr>
              <a:t>Contractual performance: Key Performance Indicators</a:t>
            </a:r>
            <a:endParaRPr lang="en-GB"/>
          </a:p>
        </p:txBody>
      </p:sp>
      <p:pic>
        <p:nvPicPr>
          <p:cNvPr id="2" name="Picture 3" descr="A picture containing application&#10;&#10;Description automatically generated">
            <a:extLst>
              <a:ext uri="{FF2B5EF4-FFF2-40B4-BE49-F238E27FC236}">
                <a16:creationId xmlns:a16="http://schemas.microsoft.com/office/drawing/2014/main" id="{8F5FE6BE-0B90-4A8A-BD81-68FE193E7860}"/>
              </a:ext>
            </a:extLst>
          </p:cNvPr>
          <p:cNvPicPr>
            <a:picLocks noChangeAspect="1"/>
          </p:cNvPicPr>
          <p:nvPr/>
        </p:nvPicPr>
        <p:blipFill>
          <a:blip r:embed="rId2"/>
          <a:stretch>
            <a:fillRect/>
          </a:stretch>
        </p:blipFill>
        <p:spPr>
          <a:xfrm>
            <a:off x="1751762" y="583954"/>
            <a:ext cx="5489749" cy="5338399"/>
          </a:xfrm>
          <a:prstGeom prst="rect">
            <a:avLst/>
          </a:prstGeom>
        </p:spPr>
      </p:pic>
    </p:spTree>
    <p:extLst>
      <p:ext uri="{BB962C8B-B14F-4D97-AF65-F5344CB8AC3E}">
        <p14:creationId xmlns:p14="http://schemas.microsoft.com/office/powerpoint/2010/main" val="4102939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FDFE1724-4AA7-4D67-AED6-81D541EAAA0B}"/>
              </a:ext>
            </a:extLst>
          </p:cNvPr>
          <p:cNvSpPr txBox="1"/>
          <p:nvPr/>
        </p:nvSpPr>
        <p:spPr>
          <a:xfrm>
            <a:off x="267128" y="215756"/>
            <a:ext cx="8625352" cy="369332"/>
          </a:xfrm>
          <a:prstGeom prst="rect">
            <a:avLst/>
          </a:prstGeom>
          <a:solidFill>
            <a:schemeClr val="accent5">
              <a:lumMod val="75000"/>
            </a:schemeClr>
          </a:solidFill>
        </p:spPr>
        <p:txBody>
          <a:bodyPr wrap="square">
            <a:spAutoFit/>
          </a:bodyPr>
          <a:lstStyle/>
          <a:p>
            <a:r>
              <a:rPr lang="en-GB" b="0" i="0">
                <a:solidFill>
                  <a:srgbClr val="FFFFFF"/>
                </a:solidFill>
                <a:effectLst/>
                <a:latin typeface="Arial" panose="020B0604020202020204" pitchFamily="34" charset="0"/>
              </a:rPr>
              <a:t>Contractual performance: Key Performance Indicators</a:t>
            </a:r>
            <a:endParaRPr lang="en-GB"/>
          </a:p>
        </p:txBody>
      </p:sp>
      <p:pic>
        <p:nvPicPr>
          <p:cNvPr id="4" name="Picture 4" descr="Chart, line chart&#10;&#10;Description automatically generated">
            <a:extLst>
              <a:ext uri="{FF2B5EF4-FFF2-40B4-BE49-F238E27FC236}">
                <a16:creationId xmlns:a16="http://schemas.microsoft.com/office/drawing/2014/main" id="{4861685A-A33A-4327-96AE-C22AB237CE99}"/>
              </a:ext>
            </a:extLst>
          </p:cNvPr>
          <p:cNvPicPr>
            <a:picLocks noChangeAspect="1"/>
          </p:cNvPicPr>
          <p:nvPr/>
        </p:nvPicPr>
        <p:blipFill>
          <a:blip r:embed="rId2"/>
          <a:stretch>
            <a:fillRect/>
          </a:stretch>
        </p:blipFill>
        <p:spPr>
          <a:xfrm>
            <a:off x="361741" y="745385"/>
            <a:ext cx="8437265" cy="4295406"/>
          </a:xfrm>
          <a:prstGeom prst="rect">
            <a:avLst/>
          </a:prstGeom>
        </p:spPr>
      </p:pic>
    </p:spTree>
    <p:extLst>
      <p:ext uri="{BB962C8B-B14F-4D97-AF65-F5344CB8AC3E}">
        <p14:creationId xmlns:p14="http://schemas.microsoft.com/office/powerpoint/2010/main" val="571540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FDFE1724-4AA7-4D67-AED6-81D541EAAA0B}"/>
              </a:ext>
            </a:extLst>
          </p:cNvPr>
          <p:cNvSpPr txBox="1"/>
          <p:nvPr/>
        </p:nvSpPr>
        <p:spPr>
          <a:xfrm>
            <a:off x="267128" y="215756"/>
            <a:ext cx="8625352" cy="369332"/>
          </a:xfrm>
          <a:prstGeom prst="rect">
            <a:avLst/>
          </a:prstGeom>
          <a:solidFill>
            <a:schemeClr val="accent5">
              <a:lumMod val="75000"/>
            </a:schemeClr>
          </a:solidFill>
        </p:spPr>
        <p:txBody>
          <a:bodyPr wrap="square">
            <a:spAutoFit/>
          </a:bodyPr>
          <a:lstStyle/>
          <a:p>
            <a:r>
              <a:rPr lang="en-GB" b="0" i="0" dirty="0">
                <a:solidFill>
                  <a:srgbClr val="FFFFFF"/>
                </a:solidFill>
                <a:effectLst/>
                <a:latin typeface="Arial" panose="020B0604020202020204" pitchFamily="34" charset="0"/>
              </a:rPr>
              <a:t>3.1 Contractual performance: Key Performance Indicator breaches</a:t>
            </a:r>
            <a:endParaRPr lang="en-GB" dirty="0"/>
          </a:p>
        </p:txBody>
      </p:sp>
      <p:pic>
        <p:nvPicPr>
          <p:cNvPr id="2" name="Picture 3" descr="Chart, waterfall chart&#10;&#10;Description automatically generated">
            <a:extLst>
              <a:ext uri="{FF2B5EF4-FFF2-40B4-BE49-F238E27FC236}">
                <a16:creationId xmlns:a16="http://schemas.microsoft.com/office/drawing/2014/main" id="{B352F17D-A67D-475B-BD8B-AE16979A17F1}"/>
              </a:ext>
            </a:extLst>
          </p:cNvPr>
          <p:cNvPicPr>
            <a:picLocks noChangeAspect="1"/>
          </p:cNvPicPr>
          <p:nvPr/>
        </p:nvPicPr>
        <p:blipFill>
          <a:blip r:embed="rId2"/>
          <a:stretch>
            <a:fillRect/>
          </a:stretch>
        </p:blipFill>
        <p:spPr>
          <a:xfrm>
            <a:off x="1190729" y="629830"/>
            <a:ext cx="6770913" cy="5305263"/>
          </a:xfrm>
          <a:prstGeom prst="rect">
            <a:avLst/>
          </a:prstGeom>
        </p:spPr>
      </p:pic>
    </p:spTree>
    <p:extLst>
      <p:ext uri="{BB962C8B-B14F-4D97-AF65-F5344CB8AC3E}">
        <p14:creationId xmlns:p14="http://schemas.microsoft.com/office/powerpoint/2010/main" val="1134375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16632"/>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135530" y="1234759"/>
            <a:ext cx="4712699" cy="3555076"/>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endParaRPr lang="en-GB" sz="825"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endParaRPr lang="en-GB" sz="825"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GB" sz="1350" b="1" dirty="0">
                <a:solidFill>
                  <a:schemeClr val="bg1"/>
                </a:solidFill>
                <a:latin typeface="Arial" panose="020B0604020202020204" pitchFamily="34" charset="0"/>
                <a:ea typeface="Calibri" panose="020F0502020204030204" pitchFamily="34" charset="0"/>
                <a:cs typeface="Times New Roman" panose="02020603050405020304" pitchFamily="18" charset="0"/>
              </a:rPr>
              <a:t>Section 5: </a:t>
            </a:r>
          </a:p>
          <a:p>
            <a:r>
              <a:rPr lang="en-GB" sz="2700" b="1" dirty="0">
                <a:solidFill>
                  <a:schemeClr val="bg1"/>
                </a:solidFill>
                <a:latin typeface="Arial" panose="020B0604020202020204" pitchFamily="34" charset="0"/>
                <a:ea typeface="Calibri" panose="020F0502020204030204" pitchFamily="34" charset="0"/>
                <a:cs typeface="Times New Roman" panose="02020603050405020304" pitchFamily="18" charset="0"/>
              </a:rPr>
              <a:t>Mental Health Long Term Plan (LTP) </a:t>
            </a:r>
            <a:r>
              <a:rPr lang="en-GB" sz="2700" dirty="0">
                <a:solidFill>
                  <a:schemeClr val="bg1"/>
                </a:solidFill>
                <a:latin typeface="Arial" panose="020B0604020202020204" pitchFamily="34" charset="0"/>
                <a:ea typeface="Calibri" panose="020F0502020204030204" pitchFamily="34" charset="0"/>
                <a:cs typeface="Times New Roman" panose="02020603050405020304" pitchFamily="18" charset="0"/>
              </a:rPr>
              <a:t>Performance  Latest available data</a:t>
            </a:r>
          </a:p>
          <a:p>
            <a:endParaRPr lang="en-GB" sz="27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r>
              <a:rPr lang="en-GB"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Update as submitted to MH Oversight Group 17 March 2022) </a:t>
            </a:r>
            <a:endParaRPr lang="en-GB" sz="16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825"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14490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33002" y="209066"/>
            <a:ext cx="8692211" cy="303909"/>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361949" y="236521"/>
            <a:ext cx="8580027"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MH Long Term Plan Metrics Performance – BOB overview</a:t>
            </a:r>
            <a:endParaRPr lang="en-GB" sz="1350">
              <a:solidFill>
                <a:schemeClr val="bg1"/>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EA9407EE-96C2-476D-AF86-63C2189A4643}"/>
              </a:ext>
            </a:extLst>
          </p:cNvPr>
          <p:cNvSpPr txBox="1"/>
          <p:nvPr/>
        </p:nvSpPr>
        <p:spPr>
          <a:xfrm>
            <a:off x="144614" y="5673242"/>
            <a:ext cx="8854773" cy="253916"/>
          </a:xfrm>
          <a:prstGeom prst="rect">
            <a:avLst/>
          </a:prstGeom>
          <a:noFill/>
        </p:spPr>
        <p:txBody>
          <a:bodyPr wrap="square" rtlCol="0">
            <a:spAutoFit/>
          </a:bodyPr>
          <a:lstStyle/>
          <a:p>
            <a:pPr algn="ctr"/>
            <a:r>
              <a:rPr lang="en-GB" sz="1050" i="1">
                <a:latin typeface="Segoe UI" panose="020B0502040204020203" pitchFamily="34" charset="0"/>
                <a:cs typeface="Segoe UI" panose="020B0502040204020203" pitchFamily="34" charset="0"/>
              </a:rPr>
              <a:t>* There are delays with NHSD publications resulting in national platforms not being fully updated and no data on new LTP metrics is yet available</a:t>
            </a:r>
          </a:p>
        </p:txBody>
      </p:sp>
      <p:graphicFrame>
        <p:nvGraphicFramePr>
          <p:cNvPr id="11" name="Table 10">
            <a:extLst>
              <a:ext uri="{FF2B5EF4-FFF2-40B4-BE49-F238E27FC236}">
                <a16:creationId xmlns:a16="http://schemas.microsoft.com/office/drawing/2014/main" id="{21CCE058-2825-44BD-960D-311B6A1B234C}"/>
              </a:ext>
            </a:extLst>
          </p:cNvPr>
          <p:cNvGraphicFramePr>
            <a:graphicFrameLocks noGrp="1"/>
          </p:cNvGraphicFramePr>
          <p:nvPr>
            <p:extLst>
              <p:ext uri="{D42A27DB-BD31-4B8C-83A1-F6EECF244321}">
                <p14:modId xmlns:p14="http://schemas.microsoft.com/office/powerpoint/2010/main" val="3477665579"/>
              </p:ext>
            </p:extLst>
          </p:nvPr>
        </p:nvGraphicFramePr>
        <p:xfrm>
          <a:off x="361949" y="930842"/>
          <a:ext cx="8420102" cy="3870978"/>
        </p:xfrm>
        <a:graphic>
          <a:graphicData uri="http://schemas.openxmlformats.org/drawingml/2006/table">
            <a:tbl>
              <a:tblPr/>
              <a:tblGrid>
                <a:gridCol w="3546446">
                  <a:extLst>
                    <a:ext uri="{9D8B030D-6E8A-4147-A177-3AD203B41FA5}">
                      <a16:colId xmlns:a16="http://schemas.microsoft.com/office/drawing/2014/main" val="147721818"/>
                    </a:ext>
                  </a:extLst>
                </a:gridCol>
                <a:gridCol w="585926">
                  <a:extLst>
                    <a:ext uri="{9D8B030D-6E8A-4147-A177-3AD203B41FA5}">
                      <a16:colId xmlns:a16="http://schemas.microsoft.com/office/drawing/2014/main" val="1976952849"/>
                    </a:ext>
                  </a:extLst>
                </a:gridCol>
                <a:gridCol w="679142">
                  <a:extLst>
                    <a:ext uri="{9D8B030D-6E8A-4147-A177-3AD203B41FA5}">
                      <a16:colId xmlns:a16="http://schemas.microsoft.com/office/drawing/2014/main" val="1261696087"/>
                    </a:ext>
                  </a:extLst>
                </a:gridCol>
                <a:gridCol w="852256">
                  <a:extLst>
                    <a:ext uri="{9D8B030D-6E8A-4147-A177-3AD203B41FA5}">
                      <a16:colId xmlns:a16="http://schemas.microsoft.com/office/drawing/2014/main" val="3524328046"/>
                    </a:ext>
                  </a:extLst>
                </a:gridCol>
                <a:gridCol w="146481">
                  <a:extLst>
                    <a:ext uri="{9D8B030D-6E8A-4147-A177-3AD203B41FA5}">
                      <a16:colId xmlns:a16="http://schemas.microsoft.com/office/drawing/2014/main" val="1363944944"/>
                    </a:ext>
                  </a:extLst>
                </a:gridCol>
                <a:gridCol w="712433">
                  <a:extLst>
                    <a:ext uri="{9D8B030D-6E8A-4147-A177-3AD203B41FA5}">
                      <a16:colId xmlns:a16="http://schemas.microsoft.com/office/drawing/2014/main" val="2187916324"/>
                    </a:ext>
                  </a:extLst>
                </a:gridCol>
                <a:gridCol w="173114">
                  <a:extLst>
                    <a:ext uri="{9D8B030D-6E8A-4147-A177-3AD203B41FA5}">
                      <a16:colId xmlns:a16="http://schemas.microsoft.com/office/drawing/2014/main" val="1888802336"/>
                    </a:ext>
                  </a:extLst>
                </a:gridCol>
                <a:gridCol w="739066">
                  <a:extLst>
                    <a:ext uri="{9D8B030D-6E8A-4147-A177-3AD203B41FA5}">
                      <a16:colId xmlns:a16="http://schemas.microsoft.com/office/drawing/2014/main" val="789605398"/>
                    </a:ext>
                  </a:extLst>
                </a:gridCol>
                <a:gridCol w="159799">
                  <a:extLst>
                    <a:ext uri="{9D8B030D-6E8A-4147-A177-3AD203B41FA5}">
                      <a16:colId xmlns:a16="http://schemas.microsoft.com/office/drawing/2014/main" val="1439821994"/>
                    </a:ext>
                  </a:extLst>
                </a:gridCol>
                <a:gridCol w="667265">
                  <a:extLst>
                    <a:ext uri="{9D8B030D-6E8A-4147-A177-3AD203B41FA5}">
                      <a16:colId xmlns:a16="http://schemas.microsoft.com/office/drawing/2014/main" val="2299131945"/>
                    </a:ext>
                  </a:extLst>
                </a:gridCol>
                <a:gridCol w="158174">
                  <a:extLst>
                    <a:ext uri="{9D8B030D-6E8A-4147-A177-3AD203B41FA5}">
                      <a16:colId xmlns:a16="http://schemas.microsoft.com/office/drawing/2014/main" val="2955603517"/>
                    </a:ext>
                  </a:extLst>
                </a:gridCol>
              </a:tblGrid>
              <a:tr h="653669">
                <a:tc>
                  <a:txBody>
                    <a:bodyPr/>
                    <a:lstStyle/>
                    <a:p>
                      <a:pPr algn="ctr" fontAlgn="ctr"/>
                      <a:r>
                        <a:rPr lang="en-GB" sz="900" b="1" i="0" u="none" strike="noStrike">
                          <a:solidFill>
                            <a:srgbClr val="000000"/>
                          </a:solidFill>
                          <a:effectLst/>
                          <a:latin typeface="Segoe UI" panose="020B0502040204020203" pitchFamily="34" charset="0"/>
                        </a:rPr>
                        <a:t>Indicator</a:t>
                      </a:r>
                    </a:p>
                  </a:txBody>
                  <a:tcPr marL="4529" marR="4529" marT="4529"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BOB Target</a:t>
                      </a: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Latest Published Date</a:t>
                      </a: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gridSpan="2">
                  <a:txBody>
                    <a:bodyPr/>
                    <a:lstStyle/>
                    <a:p>
                      <a:pPr algn="ctr" fontAlgn="ctr"/>
                      <a:r>
                        <a:rPr lang="en-GB" sz="900" b="1" i="0" u="none" strike="noStrike">
                          <a:solidFill>
                            <a:srgbClr val="000000"/>
                          </a:solidFill>
                          <a:effectLst/>
                          <a:latin typeface="Segoe UI" panose="020B0502040204020203" pitchFamily="34" charset="0"/>
                        </a:rPr>
                        <a:t>BOB</a:t>
                      </a:r>
                      <a:br>
                        <a:rPr lang="en-GB" sz="800" b="1" i="0" u="none" strike="noStrike">
                          <a:solidFill>
                            <a:srgbClr val="000000"/>
                          </a:solidFill>
                          <a:effectLst/>
                          <a:latin typeface="Segoe UI" panose="020B0502040204020203" pitchFamily="34" charset="0"/>
                        </a:rPr>
                      </a:br>
                      <a:r>
                        <a:rPr lang="en-GB" sz="800" b="0" i="0" u="none" strike="noStrike">
                          <a:solidFill>
                            <a:srgbClr val="000000"/>
                          </a:solidFill>
                          <a:effectLst/>
                          <a:latin typeface="Segoe UI" panose="020B0502040204020203" pitchFamily="34" charset="0"/>
                        </a:rPr>
                        <a:t>Current Month (Previous Month)</a:t>
                      </a:r>
                      <a:endParaRPr lang="en-GB" sz="800" b="1" i="0" u="none" strike="noStrike">
                        <a:solidFill>
                          <a:srgbClr val="000000"/>
                        </a:solidFill>
                        <a:effectLst/>
                        <a:latin typeface="Segoe UI" panose="020B0502040204020203" pitchFamily="34" charset="0"/>
                      </a:endParaRP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tc gridSpan="2">
                  <a:txBody>
                    <a:bodyPr/>
                    <a:lstStyle/>
                    <a:p>
                      <a:pPr algn="ctr" fontAlgn="ctr"/>
                      <a:r>
                        <a:rPr lang="en-GB" sz="900" b="1" i="0" u="none" strike="noStrike">
                          <a:solidFill>
                            <a:srgbClr val="000000"/>
                          </a:solidFill>
                          <a:effectLst/>
                          <a:latin typeface="Segoe UI" panose="020B0502040204020203" pitchFamily="34" charset="0"/>
                        </a:rPr>
                        <a:t>BUCKS</a:t>
                      </a:r>
                      <a:br>
                        <a:rPr lang="en-GB" sz="900" b="1" i="0" u="none" strike="noStrike">
                          <a:solidFill>
                            <a:srgbClr val="000000"/>
                          </a:solidFill>
                          <a:effectLst/>
                          <a:latin typeface="Segoe UI" panose="020B0502040204020203" pitchFamily="34" charset="0"/>
                        </a:rPr>
                      </a:br>
                      <a:r>
                        <a:rPr lang="en-GB" sz="800" b="0" i="0" u="none" strike="noStrike">
                          <a:solidFill>
                            <a:srgbClr val="000000"/>
                          </a:solidFill>
                          <a:effectLst/>
                          <a:latin typeface="Segoe UI" panose="020B0502040204020203" pitchFamily="34" charset="0"/>
                        </a:rPr>
                        <a:t>Current Month (Previous Month)</a:t>
                      </a:r>
                      <a:endParaRPr lang="en-GB" sz="800" b="1" i="0" u="none" strike="noStrike">
                        <a:solidFill>
                          <a:srgbClr val="000000"/>
                        </a:solidFill>
                        <a:effectLst/>
                        <a:latin typeface="Segoe UI" panose="020B0502040204020203" pitchFamily="34" charset="0"/>
                      </a:endParaRP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tc gridSpan="2">
                  <a:txBody>
                    <a:bodyPr/>
                    <a:lstStyle/>
                    <a:p>
                      <a:pPr algn="ctr" fontAlgn="ctr"/>
                      <a:r>
                        <a:rPr lang="en-GB" sz="900" b="1" i="0" u="none" strike="noStrike">
                          <a:solidFill>
                            <a:srgbClr val="000000"/>
                          </a:solidFill>
                          <a:effectLst/>
                          <a:latin typeface="Segoe UI" panose="020B0502040204020203" pitchFamily="34" charset="0"/>
                        </a:rPr>
                        <a:t>OXON</a:t>
                      </a:r>
                      <a:br>
                        <a:rPr lang="en-GB" sz="900" b="1" i="0" u="none" strike="noStrike">
                          <a:solidFill>
                            <a:srgbClr val="000000"/>
                          </a:solidFill>
                          <a:effectLst/>
                          <a:latin typeface="Segoe UI" panose="020B0502040204020203" pitchFamily="34" charset="0"/>
                        </a:rPr>
                      </a:br>
                      <a:r>
                        <a:rPr lang="en-GB" sz="800" b="0" i="0" u="none" strike="noStrike">
                          <a:solidFill>
                            <a:srgbClr val="000000"/>
                          </a:solidFill>
                          <a:effectLst/>
                          <a:latin typeface="Segoe UI" panose="020B0502040204020203" pitchFamily="34" charset="0"/>
                        </a:rPr>
                        <a:t>Current Month (Previous Month)</a:t>
                      </a:r>
                      <a:endParaRPr lang="en-GB" sz="800" b="1" i="0" u="none" strike="noStrike">
                        <a:solidFill>
                          <a:srgbClr val="000000"/>
                        </a:solidFill>
                        <a:effectLst/>
                        <a:latin typeface="Segoe UI" panose="020B0502040204020203" pitchFamily="34" charset="0"/>
                      </a:endParaRP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tc gridSpan="2">
                  <a:txBody>
                    <a:bodyPr/>
                    <a:lstStyle/>
                    <a:p>
                      <a:pPr algn="ctr" fontAlgn="ctr"/>
                      <a:r>
                        <a:rPr lang="en-GB" sz="900" b="1" i="0" u="none" strike="noStrike">
                          <a:solidFill>
                            <a:srgbClr val="000000"/>
                          </a:solidFill>
                          <a:effectLst/>
                          <a:latin typeface="Segoe UI" panose="020B0502040204020203" pitchFamily="34" charset="0"/>
                        </a:rPr>
                        <a:t>BERKS WEST</a:t>
                      </a:r>
                      <a:br>
                        <a:rPr lang="en-GB" sz="900" b="1" i="0" u="none" strike="noStrike">
                          <a:solidFill>
                            <a:srgbClr val="000000"/>
                          </a:solidFill>
                          <a:effectLst/>
                          <a:latin typeface="Segoe UI" panose="020B0502040204020203" pitchFamily="34" charset="0"/>
                        </a:rPr>
                      </a:br>
                      <a:r>
                        <a:rPr lang="en-GB" sz="800" b="0" i="0" u="none" strike="noStrike">
                          <a:solidFill>
                            <a:srgbClr val="000000"/>
                          </a:solidFill>
                          <a:effectLst/>
                          <a:latin typeface="Segoe UI" panose="020B0502040204020203" pitchFamily="34" charset="0"/>
                        </a:rPr>
                        <a:t>Current Month (Previous Month)</a:t>
                      </a:r>
                      <a:endParaRPr lang="en-GB" sz="800" b="1" i="0" u="none" strike="noStrike">
                        <a:solidFill>
                          <a:srgbClr val="000000"/>
                        </a:solidFill>
                        <a:effectLst/>
                        <a:latin typeface="Segoe UI" panose="020B0502040204020203" pitchFamily="34" charset="0"/>
                      </a:endParaRPr>
                    </a:p>
                  </a:txBody>
                  <a:tcPr marL="4529" marR="4529" marT="4529"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extLst>
                  <a:ext uri="{0D108BD9-81ED-4DB2-BD59-A6C34878D82A}">
                    <a16:rowId xmlns:a16="http://schemas.microsoft.com/office/drawing/2014/main" val="333338008"/>
                  </a:ext>
                </a:extLst>
              </a:tr>
              <a:tr h="246735">
                <a:tc>
                  <a:txBody>
                    <a:bodyPr/>
                    <a:lstStyle/>
                    <a:p>
                      <a:pPr algn="l" fontAlgn="ctr"/>
                      <a:r>
                        <a:rPr lang="en-GB" sz="900" b="0" i="0" u="none" strike="noStrike">
                          <a:solidFill>
                            <a:srgbClr val="000000"/>
                          </a:solidFill>
                          <a:effectLst/>
                          <a:latin typeface="Segoe UI" panose="020B0502040204020203" pitchFamily="34" charset="0"/>
                        </a:rPr>
                        <a:t> Number of A&amp;E 12 hr waits – Adult</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55 (100)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15 (15)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30 (80)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0523943"/>
                  </a:ext>
                </a:extLst>
              </a:tr>
              <a:tr h="246735">
                <a:tc>
                  <a:txBody>
                    <a:bodyPr/>
                    <a:lstStyle/>
                    <a:p>
                      <a:pPr algn="l" fontAlgn="ctr"/>
                      <a:r>
                        <a:rPr lang="en-GB" sz="900" b="0" i="0" u="none" strike="noStrike">
                          <a:solidFill>
                            <a:srgbClr val="000000"/>
                          </a:solidFill>
                          <a:effectLst/>
                          <a:latin typeface="Segoe UI" panose="020B0502040204020203" pitchFamily="34" charset="0"/>
                        </a:rPr>
                        <a:t> Percentage of A&amp;E 12 hr waits – Adult</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9% (14%)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13% (11%)</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10% (22%)</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61569693"/>
                  </a:ext>
                </a:extLst>
              </a:tr>
              <a:tr h="246735">
                <a:tc>
                  <a:txBody>
                    <a:bodyPr/>
                    <a:lstStyle/>
                    <a:p>
                      <a:pPr algn="l" fontAlgn="ctr"/>
                      <a:r>
                        <a:rPr lang="en-GB" sz="900" b="0" i="0" u="none" strike="noStrike">
                          <a:solidFill>
                            <a:srgbClr val="000000"/>
                          </a:solidFill>
                          <a:effectLst/>
                          <a:latin typeface="Segoe UI" panose="020B0502040204020203" pitchFamily="34" charset="0"/>
                        </a:rPr>
                        <a:t> Number of A&amp;E 12 hr waits – CYP</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5 (10)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5 (5)%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6527827"/>
                  </a:ext>
                </a:extLst>
              </a:tr>
              <a:tr h="246735">
                <a:tc>
                  <a:txBody>
                    <a:bodyPr/>
                    <a:lstStyle/>
                    <a:p>
                      <a:pPr algn="l" fontAlgn="ctr"/>
                      <a:r>
                        <a:rPr lang="en-GB" sz="900" b="0" i="0" u="none" strike="noStrike">
                          <a:solidFill>
                            <a:srgbClr val="000000"/>
                          </a:solidFill>
                          <a:effectLst/>
                          <a:latin typeface="Segoe UI" panose="020B0502040204020203" pitchFamily="34" charset="0"/>
                        </a:rPr>
                        <a:t> Percentage of A&amp;E 12 hr waits – CYP</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5% (4%)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6% (7%)</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2112666"/>
                  </a:ext>
                </a:extLst>
              </a:tr>
              <a:tr h="246735">
                <a:tc>
                  <a:txBody>
                    <a:bodyPr/>
                    <a:lstStyle/>
                    <a:p>
                      <a:pPr algn="l" fontAlgn="ctr"/>
                      <a:r>
                        <a:rPr lang="en-GB" sz="900" b="0" i="0" u="none" strike="noStrike">
                          <a:solidFill>
                            <a:srgbClr val="000000"/>
                          </a:solidFill>
                          <a:effectLst/>
                          <a:latin typeface="Segoe UI" panose="020B0502040204020203" pitchFamily="34" charset="0"/>
                        </a:rPr>
                        <a:t> Discharges followed up within 72 hours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&gt;80%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72% (77%)</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r" fontAlgn="ctr"/>
                      <a:r>
                        <a:rPr lang="en-GB" sz="800" b="0" i="0" u="none" strike="noStrike">
                          <a:solidFill>
                            <a:srgbClr val="595959"/>
                          </a:solidFill>
                          <a:effectLst/>
                          <a:latin typeface="Segoe UI" panose="020B0502040204020203" pitchFamily="34" charset="0"/>
                        </a:rPr>
                        <a:t>73% (72%)</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67% (76%)</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77% (83%)</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extLst>
                  <a:ext uri="{0D108BD9-81ED-4DB2-BD59-A6C34878D82A}">
                    <a16:rowId xmlns:a16="http://schemas.microsoft.com/office/drawing/2014/main" val="2181255740"/>
                  </a:ext>
                </a:extLst>
              </a:tr>
              <a:tr h="246735">
                <a:tc>
                  <a:txBody>
                    <a:bodyPr/>
                    <a:lstStyle/>
                    <a:p>
                      <a:pPr algn="l" fontAlgn="ctr"/>
                      <a:r>
                        <a:rPr lang="en-GB" sz="900" b="0" i="0" u="none" strike="noStrike">
                          <a:solidFill>
                            <a:srgbClr val="000000"/>
                          </a:solidFill>
                          <a:effectLst/>
                          <a:latin typeface="Segoe UI" panose="020B0502040204020203" pitchFamily="34" charset="0"/>
                        </a:rPr>
                        <a:t> Acute admissions with no prior contacts - All inpatients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14% (14%)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14% (14%)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14% (13%)</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14% (14%)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42503113"/>
                  </a:ext>
                </a:extLst>
              </a:tr>
              <a:tr h="246735">
                <a:tc>
                  <a:txBody>
                    <a:bodyPr/>
                    <a:lstStyle/>
                    <a:p>
                      <a:pPr algn="l" fontAlgn="ctr"/>
                      <a:r>
                        <a:rPr lang="en-GB" sz="900" b="0" i="0" u="none" strike="noStrike">
                          <a:solidFill>
                            <a:srgbClr val="000000"/>
                          </a:solidFill>
                          <a:effectLst/>
                          <a:latin typeface="Segoe UI" panose="020B0502040204020203" pitchFamily="34" charset="0"/>
                        </a:rPr>
                        <a:t> Admissions With No Prior Contacts – BAME</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17% (22%)</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24%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19% (21%)</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24% (29%)</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51186"/>
                  </a:ext>
                </a:extLst>
              </a:tr>
              <a:tr h="246735">
                <a:tc>
                  <a:txBody>
                    <a:bodyPr/>
                    <a:lstStyle/>
                    <a:p>
                      <a:pPr algn="l" fontAlgn="ctr"/>
                      <a:r>
                        <a:rPr lang="en-GB" sz="900" b="0" i="0" u="none" strike="noStrike">
                          <a:solidFill>
                            <a:srgbClr val="000000"/>
                          </a:solidFill>
                          <a:effectLst/>
                          <a:latin typeface="Segoe UI" panose="020B0502040204020203" pitchFamily="34" charset="0"/>
                        </a:rPr>
                        <a:t> Admissions With No Prior Contacts - White British</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11% (8%)</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12% (12%)</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11% (9%)</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11% (9%)</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65699358"/>
                  </a:ext>
                </a:extLst>
              </a:tr>
              <a:tr h="249138">
                <a:tc>
                  <a:txBody>
                    <a:bodyPr/>
                    <a:lstStyle/>
                    <a:p>
                      <a:pPr algn="l" fontAlgn="ctr"/>
                      <a:r>
                        <a:rPr lang="en-GB" sz="900" b="0" i="0" u="none" strike="noStrike">
                          <a:solidFill>
                            <a:srgbClr val="000000"/>
                          </a:solidFill>
                          <a:effectLst/>
                          <a:latin typeface="Segoe UI" panose="020B0502040204020203" pitchFamily="34" charset="0"/>
                        </a:rPr>
                        <a:t> Community Mental Health access - 2+ Contacts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14,430 (14,425)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4,805 (4,810)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6,660 (6,645)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2,995 (2,990)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01903169"/>
                  </a:ext>
                </a:extLst>
              </a:tr>
              <a:tr h="254086">
                <a:tc>
                  <a:txBody>
                    <a:bodyPr/>
                    <a:lstStyle/>
                    <a:p>
                      <a:pPr algn="l" fontAlgn="ctr"/>
                      <a:r>
                        <a:rPr lang="en-GB" sz="900" b="0" i="0" u="none" strike="noStrike">
                          <a:solidFill>
                            <a:srgbClr val="000000"/>
                          </a:solidFill>
                          <a:effectLst/>
                          <a:latin typeface="Segoe UI" panose="020B0502040204020203" pitchFamily="34" charset="0"/>
                        </a:rPr>
                        <a:t> CYP access - 1+ Contact</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20,083</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20,700 (20,515)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r" fontAlgn="ctr"/>
                      <a:r>
                        <a:rPr lang="en-GB" sz="800" b="0" i="0" u="none" strike="noStrike">
                          <a:solidFill>
                            <a:srgbClr val="595959"/>
                          </a:solidFill>
                          <a:effectLst/>
                          <a:latin typeface="Segoe UI" panose="020B0502040204020203" pitchFamily="34" charset="0"/>
                        </a:rPr>
                        <a:t>7,030 (7,020)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7,165 (7,080)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6,525 (6,435)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7525510"/>
                  </a:ext>
                </a:extLst>
              </a:tr>
              <a:tr h="246735">
                <a:tc>
                  <a:txBody>
                    <a:bodyPr/>
                    <a:lstStyle/>
                    <a:p>
                      <a:pPr algn="l" fontAlgn="ctr"/>
                      <a:r>
                        <a:rPr lang="en-GB" sz="900" b="0" i="0" u="none" strike="noStrike">
                          <a:solidFill>
                            <a:srgbClr val="000000"/>
                          </a:solidFill>
                          <a:effectLst/>
                          <a:latin typeface="Segoe UI" panose="020B0502040204020203" pitchFamily="34" charset="0"/>
                        </a:rPr>
                        <a:t> CYP Eating disorder waiting time – Routine</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&gt;95%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39% (48%)</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r" fontAlgn="ctr"/>
                      <a:r>
                        <a:rPr lang="en-GB" sz="800" b="0" i="0" u="none" strike="noStrike">
                          <a:solidFill>
                            <a:srgbClr val="595959"/>
                          </a:solidFill>
                          <a:effectLst/>
                          <a:latin typeface="Segoe UI" panose="020B0502040204020203" pitchFamily="34" charset="0"/>
                        </a:rPr>
                        <a:t>37% (47%)</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31% (39%)</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72% (81%)</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extLst>
                  <a:ext uri="{0D108BD9-81ED-4DB2-BD59-A6C34878D82A}">
                    <a16:rowId xmlns:a16="http://schemas.microsoft.com/office/drawing/2014/main" val="3917577529"/>
                  </a:ext>
                </a:extLst>
              </a:tr>
              <a:tr h="246735">
                <a:tc>
                  <a:txBody>
                    <a:bodyPr/>
                    <a:lstStyle/>
                    <a:p>
                      <a:pPr algn="l" fontAlgn="ctr"/>
                      <a:r>
                        <a:rPr lang="en-GB" sz="900" b="0" i="0" u="none" strike="noStrike">
                          <a:solidFill>
                            <a:srgbClr val="000000"/>
                          </a:solidFill>
                          <a:effectLst/>
                          <a:latin typeface="Segoe UI" panose="020B0502040204020203" pitchFamily="34" charset="0"/>
                        </a:rPr>
                        <a:t> CYP Eating disorder waiting time – Urgent</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&gt;95%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57% (64%)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r" fontAlgn="ctr"/>
                      <a:r>
                        <a:rPr lang="en-GB" sz="800" b="0" i="0" u="none" strike="noStrike">
                          <a:solidFill>
                            <a:srgbClr val="595959"/>
                          </a:solidFill>
                          <a:effectLst/>
                          <a:latin typeface="Segoe UI" panose="020B0502040204020203" pitchFamily="34" charset="0"/>
                        </a:rPr>
                        <a:t>80% (80%)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67% (77%)</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48% (52%)</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extLst>
                  <a:ext uri="{0D108BD9-81ED-4DB2-BD59-A6C34878D82A}">
                    <a16:rowId xmlns:a16="http://schemas.microsoft.com/office/drawing/2014/main" val="1447263718"/>
                  </a:ext>
                </a:extLst>
              </a:tr>
              <a:tr h="246735">
                <a:tc>
                  <a:txBody>
                    <a:bodyPr/>
                    <a:lstStyle/>
                    <a:p>
                      <a:pPr algn="l" fontAlgn="ctr"/>
                      <a:r>
                        <a:rPr lang="en-GB" sz="900" b="0" i="0" u="none" strike="noStrike">
                          <a:solidFill>
                            <a:srgbClr val="000000"/>
                          </a:solidFill>
                          <a:effectLst/>
                          <a:latin typeface="Segoe UI" panose="020B0502040204020203" pitchFamily="34" charset="0"/>
                        </a:rPr>
                        <a:t> Dementia Diagnosis Rate</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&gt;66.7%</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Jan-22</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59% (59%)</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57% (57%)</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61% (61%)</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59% (59%)</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ctr" fontAlgn="ctr"/>
                      <a:r>
                        <a:rPr lang="en-GB" sz="800" b="0" i="0" u="none" strike="noStrike" dirty="0">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69979467"/>
                  </a:ext>
                </a:extLst>
              </a:tr>
            </a:tbl>
          </a:graphicData>
        </a:graphic>
      </p:graphicFrame>
    </p:spTree>
    <p:extLst>
      <p:ext uri="{BB962C8B-B14F-4D97-AF65-F5344CB8AC3E}">
        <p14:creationId xmlns:p14="http://schemas.microsoft.com/office/powerpoint/2010/main" val="433334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29269" y="210371"/>
            <a:ext cx="8679061"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361949" y="246916"/>
            <a:ext cx="8567047"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MH Long Term Plan Metrics Performance – BOB overview</a:t>
            </a:r>
            <a:endParaRPr lang="en-GB" sz="1350">
              <a:solidFill>
                <a:schemeClr val="bg1"/>
              </a:solidFill>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53A14DFE-C38E-46F1-9F98-C8159A1D73B4}"/>
              </a:ext>
            </a:extLst>
          </p:cNvPr>
          <p:cNvSpPr txBox="1"/>
          <p:nvPr/>
        </p:nvSpPr>
        <p:spPr>
          <a:xfrm>
            <a:off x="144614" y="5673242"/>
            <a:ext cx="8854773" cy="253916"/>
          </a:xfrm>
          <a:prstGeom prst="rect">
            <a:avLst/>
          </a:prstGeom>
          <a:noFill/>
        </p:spPr>
        <p:txBody>
          <a:bodyPr wrap="square" rtlCol="0">
            <a:spAutoFit/>
          </a:bodyPr>
          <a:lstStyle/>
          <a:p>
            <a:pPr algn="ctr"/>
            <a:r>
              <a:rPr lang="en-GB" sz="1050" i="1">
                <a:latin typeface="Segoe UI" panose="020B0502040204020203" pitchFamily="34" charset="0"/>
                <a:cs typeface="Segoe UI" panose="020B0502040204020203" pitchFamily="34" charset="0"/>
              </a:rPr>
              <a:t>* There are delays with NHSD publications resulting in national platforms not being fully updated and no data on new LTP metrics is yet available</a:t>
            </a:r>
          </a:p>
        </p:txBody>
      </p:sp>
      <p:graphicFrame>
        <p:nvGraphicFramePr>
          <p:cNvPr id="12" name="Table 11">
            <a:extLst>
              <a:ext uri="{FF2B5EF4-FFF2-40B4-BE49-F238E27FC236}">
                <a16:creationId xmlns:a16="http://schemas.microsoft.com/office/drawing/2014/main" id="{42CC7B3F-9EA8-44E3-B774-3E67DD2CF40A}"/>
              </a:ext>
            </a:extLst>
          </p:cNvPr>
          <p:cNvGraphicFramePr>
            <a:graphicFrameLocks noGrp="1"/>
          </p:cNvGraphicFramePr>
          <p:nvPr>
            <p:extLst>
              <p:ext uri="{D42A27DB-BD31-4B8C-83A1-F6EECF244321}">
                <p14:modId xmlns:p14="http://schemas.microsoft.com/office/powerpoint/2010/main" val="3872493775"/>
              </p:ext>
            </p:extLst>
          </p:nvPr>
        </p:nvGraphicFramePr>
        <p:xfrm>
          <a:off x="361949" y="1185304"/>
          <a:ext cx="8420103" cy="3849631"/>
        </p:xfrm>
        <a:graphic>
          <a:graphicData uri="http://schemas.openxmlformats.org/drawingml/2006/table">
            <a:tbl>
              <a:tblPr/>
              <a:tblGrid>
                <a:gridCol w="3628434">
                  <a:extLst>
                    <a:ext uri="{9D8B030D-6E8A-4147-A177-3AD203B41FA5}">
                      <a16:colId xmlns:a16="http://schemas.microsoft.com/office/drawing/2014/main" val="929337108"/>
                    </a:ext>
                  </a:extLst>
                </a:gridCol>
                <a:gridCol w="573650">
                  <a:extLst>
                    <a:ext uri="{9D8B030D-6E8A-4147-A177-3AD203B41FA5}">
                      <a16:colId xmlns:a16="http://schemas.microsoft.com/office/drawing/2014/main" val="3017294381"/>
                    </a:ext>
                  </a:extLst>
                </a:gridCol>
                <a:gridCol w="654637">
                  <a:extLst>
                    <a:ext uri="{9D8B030D-6E8A-4147-A177-3AD203B41FA5}">
                      <a16:colId xmlns:a16="http://schemas.microsoft.com/office/drawing/2014/main" val="1450510603"/>
                    </a:ext>
                  </a:extLst>
                </a:gridCol>
                <a:gridCol w="749120">
                  <a:extLst>
                    <a:ext uri="{9D8B030D-6E8A-4147-A177-3AD203B41FA5}">
                      <a16:colId xmlns:a16="http://schemas.microsoft.com/office/drawing/2014/main" val="3148751133"/>
                    </a:ext>
                  </a:extLst>
                </a:gridCol>
                <a:gridCol w="175469">
                  <a:extLst>
                    <a:ext uri="{9D8B030D-6E8A-4147-A177-3AD203B41FA5}">
                      <a16:colId xmlns:a16="http://schemas.microsoft.com/office/drawing/2014/main" val="2521113601"/>
                    </a:ext>
                  </a:extLst>
                </a:gridCol>
                <a:gridCol w="749120">
                  <a:extLst>
                    <a:ext uri="{9D8B030D-6E8A-4147-A177-3AD203B41FA5}">
                      <a16:colId xmlns:a16="http://schemas.microsoft.com/office/drawing/2014/main" val="3322970231"/>
                    </a:ext>
                  </a:extLst>
                </a:gridCol>
                <a:gridCol w="182219">
                  <a:extLst>
                    <a:ext uri="{9D8B030D-6E8A-4147-A177-3AD203B41FA5}">
                      <a16:colId xmlns:a16="http://schemas.microsoft.com/office/drawing/2014/main" val="1733723784"/>
                    </a:ext>
                  </a:extLst>
                </a:gridCol>
                <a:gridCol w="715376">
                  <a:extLst>
                    <a:ext uri="{9D8B030D-6E8A-4147-A177-3AD203B41FA5}">
                      <a16:colId xmlns:a16="http://schemas.microsoft.com/office/drawing/2014/main" val="634510976"/>
                    </a:ext>
                  </a:extLst>
                </a:gridCol>
                <a:gridCol w="168720">
                  <a:extLst>
                    <a:ext uri="{9D8B030D-6E8A-4147-A177-3AD203B41FA5}">
                      <a16:colId xmlns:a16="http://schemas.microsoft.com/office/drawing/2014/main" val="3756876496"/>
                    </a:ext>
                  </a:extLst>
                </a:gridCol>
                <a:gridCol w="674883">
                  <a:extLst>
                    <a:ext uri="{9D8B030D-6E8A-4147-A177-3AD203B41FA5}">
                      <a16:colId xmlns:a16="http://schemas.microsoft.com/office/drawing/2014/main" val="472648430"/>
                    </a:ext>
                  </a:extLst>
                </a:gridCol>
                <a:gridCol w="148475">
                  <a:extLst>
                    <a:ext uri="{9D8B030D-6E8A-4147-A177-3AD203B41FA5}">
                      <a16:colId xmlns:a16="http://schemas.microsoft.com/office/drawing/2014/main" val="1858490615"/>
                    </a:ext>
                  </a:extLst>
                </a:gridCol>
              </a:tblGrid>
              <a:tr h="644515">
                <a:tc>
                  <a:txBody>
                    <a:bodyPr/>
                    <a:lstStyle/>
                    <a:p>
                      <a:pPr algn="ctr" fontAlgn="ctr"/>
                      <a:r>
                        <a:rPr lang="en-GB" sz="900" b="1" i="0" u="none" strike="noStrike">
                          <a:solidFill>
                            <a:srgbClr val="000000"/>
                          </a:solidFill>
                          <a:effectLst/>
                          <a:latin typeface="Segoe UI" panose="020B0502040204020203" pitchFamily="34" charset="0"/>
                        </a:rPr>
                        <a:t>Indicator</a:t>
                      </a:r>
                    </a:p>
                  </a:txBody>
                  <a:tcPr marL="4529" marR="4529" marT="4529"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BOB Target</a:t>
                      </a: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Latest Published Date</a:t>
                      </a: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gridSpan="2">
                  <a:txBody>
                    <a:bodyPr/>
                    <a:lstStyle/>
                    <a:p>
                      <a:pPr algn="ctr" fontAlgn="ctr"/>
                      <a:r>
                        <a:rPr lang="en-GB" sz="900" b="1" i="0" u="none" strike="noStrike">
                          <a:solidFill>
                            <a:srgbClr val="000000"/>
                          </a:solidFill>
                          <a:effectLst/>
                          <a:latin typeface="Segoe UI" panose="020B0502040204020203" pitchFamily="34" charset="0"/>
                        </a:rPr>
                        <a:t>BOB</a:t>
                      </a:r>
                      <a:br>
                        <a:rPr lang="en-GB" sz="900" b="1" i="0" u="none" strike="noStrike">
                          <a:solidFill>
                            <a:srgbClr val="000000"/>
                          </a:solidFill>
                          <a:effectLst/>
                          <a:latin typeface="Segoe UI" panose="020B0502040204020203" pitchFamily="34" charset="0"/>
                        </a:rPr>
                      </a:br>
                      <a:r>
                        <a:rPr lang="en-GB" sz="800" b="0" i="0" u="none" strike="noStrike">
                          <a:solidFill>
                            <a:srgbClr val="000000"/>
                          </a:solidFill>
                          <a:effectLst/>
                          <a:latin typeface="Segoe UI" panose="020B0502040204020203" pitchFamily="34" charset="0"/>
                        </a:rPr>
                        <a:t>Current Month (Previous Month)</a:t>
                      </a:r>
                      <a:endParaRPr lang="en-GB" sz="800" b="1" i="0" u="none" strike="noStrike">
                        <a:solidFill>
                          <a:srgbClr val="000000"/>
                        </a:solidFill>
                        <a:effectLst/>
                        <a:latin typeface="Segoe UI" panose="020B0502040204020203" pitchFamily="34" charset="0"/>
                      </a:endParaRP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tc gridSpan="2">
                  <a:txBody>
                    <a:bodyPr/>
                    <a:lstStyle/>
                    <a:p>
                      <a:pPr algn="ctr" fontAlgn="ctr"/>
                      <a:r>
                        <a:rPr lang="en-GB" sz="900" b="1" i="0" u="none" strike="noStrike" dirty="0">
                          <a:solidFill>
                            <a:srgbClr val="000000"/>
                          </a:solidFill>
                          <a:effectLst/>
                          <a:latin typeface="Segoe UI" panose="020B0502040204020203" pitchFamily="34" charset="0"/>
                        </a:rPr>
                        <a:t>BUCKS</a:t>
                      </a:r>
                      <a:br>
                        <a:rPr lang="en-GB" sz="900" b="1" i="0" u="none" strike="noStrike" dirty="0">
                          <a:solidFill>
                            <a:srgbClr val="000000"/>
                          </a:solidFill>
                          <a:effectLst/>
                          <a:latin typeface="Segoe UI" panose="020B0502040204020203" pitchFamily="34" charset="0"/>
                        </a:rPr>
                      </a:br>
                      <a:r>
                        <a:rPr lang="en-GB" sz="800" b="0" i="0" u="none" strike="noStrike" dirty="0">
                          <a:solidFill>
                            <a:srgbClr val="000000"/>
                          </a:solidFill>
                          <a:effectLst/>
                          <a:latin typeface="Segoe UI" panose="020B0502040204020203" pitchFamily="34" charset="0"/>
                        </a:rPr>
                        <a:t>Current Month (Previous Month)</a:t>
                      </a:r>
                      <a:endParaRPr lang="en-GB" sz="800" b="1" i="0" u="none" strike="noStrike" dirty="0">
                        <a:solidFill>
                          <a:srgbClr val="000000"/>
                        </a:solidFill>
                        <a:effectLst/>
                        <a:latin typeface="Segoe UI" panose="020B0502040204020203" pitchFamily="34" charset="0"/>
                      </a:endParaRP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tc gridSpan="2">
                  <a:txBody>
                    <a:bodyPr/>
                    <a:lstStyle/>
                    <a:p>
                      <a:pPr algn="ctr" fontAlgn="ctr"/>
                      <a:r>
                        <a:rPr lang="en-GB" sz="900" b="1" i="0" u="none" strike="noStrike">
                          <a:solidFill>
                            <a:srgbClr val="000000"/>
                          </a:solidFill>
                          <a:effectLst/>
                          <a:latin typeface="Segoe UI" panose="020B0502040204020203" pitchFamily="34" charset="0"/>
                        </a:rPr>
                        <a:t>OXON</a:t>
                      </a:r>
                      <a:br>
                        <a:rPr lang="en-GB" sz="900" b="1" i="0" u="none" strike="noStrike">
                          <a:solidFill>
                            <a:srgbClr val="000000"/>
                          </a:solidFill>
                          <a:effectLst/>
                          <a:latin typeface="Segoe UI" panose="020B0502040204020203" pitchFamily="34" charset="0"/>
                        </a:rPr>
                      </a:br>
                      <a:r>
                        <a:rPr lang="en-GB" sz="800" b="0" i="0" u="none" strike="noStrike">
                          <a:solidFill>
                            <a:srgbClr val="000000"/>
                          </a:solidFill>
                          <a:effectLst/>
                          <a:latin typeface="Segoe UI" panose="020B0502040204020203" pitchFamily="34" charset="0"/>
                        </a:rPr>
                        <a:t>Current Month (Previous Month)</a:t>
                      </a:r>
                      <a:endParaRPr lang="en-GB" sz="800" b="1" i="0" u="none" strike="noStrike">
                        <a:solidFill>
                          <a:srgbClr val="000000"/>
                        </a:solidFill>
                        <a:effectLst/>
                        <a:latin typeface="Segoe UI" panose="020B0502040204020203" pitchFamily="34" charset="0"/>
                      </a:endParaRP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tc gridSpan="2">
                  <a:txBody>
                    <a:bodyPr/>
                    <a:lstStyle/>
                    <a:p>
                      <a:pPr algn="ctr" fontAlgn="ctr"/>
                      <a:r>
                        <a:rPr lang="en-GB" sz="900" b="1" i="0" u="none" strike="noStrike">
                          <a:solidFill>
                            <a:srgbClr val="000000"/>
                          </a:solidFill>
                          <a:effectLst/>
                          <a:latin typeface="Segoe UI" panose="020B0502040204020203" pitchFamily="34" charset="0"/>
                        </a:rPr>
                        <a:t>BERKS WEST</a:t>
                      </a:r>
                      <a:br>
                        <a:rPr lang="en-GB" sz="900" b="1" i="0" u="none" strike="noStrike">
                          <a:solidFill>
                            <a:srgbClr val="000000"/>
                          </a:solidFill>
                          <a:effectLst/>
                          <a:latin typeface="Segoe UI" panose="020B0502040204020203" pitchFamily="34" charset="0"/>
                        </a:rPr>
                      </a:br>
                      <a:r>
                        <a:rPr lang="en-GB" sz="800" b="0" i="0" u="none" strike="noStrike">
                          <a:solidFill>
                            <a:srgbClr val="000000"/>
                          </a:solidFill>
                          <a:effectLst/>
                          <a:latin typeface="Segoe UI" panose="020B0502040204020203" pitchFamily="34" charset="0"/>
                        </a:rPr>
                        <a:t>Current Month (Previous Month)</a:t>
                      </a:r>
                      <a:endParaRPr lang="en-GB" sz="800" b="1" i="0" u="none" strike="noStrike">
                        <a:solidFill>
                          <a:srgbClr val="000000"/>
                        </a:solidFill>
                        <a:effectLst/>
                        <a:latin typeface="Segoe UI" panose="020B0502040204020203" pitchFamily="34" charset="0"/>
                      </a:endParaRPr>
                    </a:p>
                  </a:txBody>
                  <a:tcPr marL="4529" marR="4529" marT="4529"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extLst>
                  <a:ext uri="{0D108BD9-81ED-4DB2-BD59-A6C34878D82A}">
                    <a16:rowId xmlns:a16="http://schemas.microsoft.com/office/drawing/2014/main" val="2668571598"/>
                  </a:ext>
                </a:extLst>
              </a:tr>
              <a:tr h="273407">
                <a:tc>
                  <a:txBody>
                    <a:bodyPr/>
                    <a:lstStyle/>
                    <a:p>
                      <a:pPr algn="l" fontAlgn="ctr"/>
                      <a:r>
                        <a:rPr lang="en-GB" sz="900" b="0" i="0" u="none" strike="noStrike">
                          <a:solidFill>
                            <a:srgbClr val="000000"/>
                          </a:solidFill>
                          <a:effectLst/>
                          <a:latin typeface="Segoe UI" panose="020B0502040204020203" pitchFamily="34" charset="0"/>
                        </a:rPr>
                        <a:t> Percentage of EIP referrals waiting 2 weeks or less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&gt;60%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65% (68%)</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r" fontAlgn="ctr"/>
                      <a:r>
                        <a:rPr lang="en-GB" sz="800" b="0" i="0" u="none" strike="noStrike">
                          <a:solidFill>
                            <a:srgbClr val="595959"/>
                          </a:solidFill>
                          <a:effectLst/>
                          <a:latin typeface="Segoe UI" panose="020B0502040204020203" pitchFamily="34" charset="0"/>
                        </a:rPr>
                        <a:t>80% (73%)</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r" fontAlgn="ctr"/>
                      <a:r>
                        <a:rPr lang="en-GB" sz="800" b="0" i="0" u="none" strike="noStrike">
                          <a:solidFill>
                            <a:srgbClr val="595959"/>
                          </a:solidFill>
                          <a:effectLst/>
                          <a:latin typeface="Segoe UI" panose="020B0502040204020203" pitchFamily="34" charset="0"/>
                        </a:rPr>
                        <a:t>61% (74%)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r" fontAlgn="ctr"/>
                      <a:r>
                        <a:rPr lang="en-GB" sz="800" b="0" i="0" u="none" strike="noStrike">
                          <a:solidFill>
                            <a:srgbClr val="595959"/>
                          </a:solidFill>
                          <a:effectLst/>
                          <a:latin typeface="Segoe UI" panose="020B0502040204020203" pitchFamily="34" charset="0"/>
                        </a:rPr>
                        <a:t>57% (46%)</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extLst>
                  <a:ext uri="{0D108BD9-81ED-4DB2-BD59-A6C34878D82A}">
                    <a16:rowId xmlns:a16="http://schemas.microsoft.com/office/drawing/2014/main" val="171992483"/>
                  </a:ext>
                </a:extLst>
              </a:tr>
              <a:tr h="273407">
                <a:tc>
                  <a:txBody>
                    <a:bodyPr/>
                    <a:lstStyle/>
                    <a:p>
                      <a:pPr algn="l" fontAlgn="ctr"/>
                      <a:r>
                        <a:rPr lang="en-GB" sz="900" b="0" i="0" u="none" strike="noStrike">
                          <a:solidFill>
                            <a:srgbClr val="000000"/>
                          </a:solidFill>
                          <a:effectLst/>
                          <a:latin typeface="Segoe UI" panose="020B0502040204020203" pitchFamily="34" charset="0"/>
                        </a:rPr>
                        <a:t> Percentage of IAPT referrals receiving an appointment within 6 weeks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&gt;75%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99% (98%)</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r" fontAlgn="ctr"/>
                      <a:r>
                        <a:rPr lang="en-GB" sz="800" b="0" i="0" u="none" strike="noStrike">
                          <a:solidFill>
                            <a:srgbClr val="595959"/>
                          </a:solidFill>
                          <a:effectLst/>
                          <a:latin typeface="Segoe UI" panose="020B0502040204020203" pitchFamily="34" charset="0"/>
                        </a:rPr>
                        <a:t>99% (98%)</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r" fontAlgn="ctr"/>
                      <a:r>
                        <a:rPr lang="en-GB" sz="800" b="0" i="0" u="none" strike="noStrike">
                          <a:solidFill>
                            <a:srgbClr val="595959"/>
                          </a:solidFill>
                          <a:effectLst/>
                          <a:latin typeface="Segoe UI" panose="020B0502040204020203" pitchFamily="34" charset="0"/>
                        </a:rPr>
                        <a:t>99% (99%)</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97% (97%)</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898857073"/>
                  </a:ext>
                </a:extLst>
              </a:tr>
              <a:tr h="261545">
                <a:tc>
                  <a:txBody>
                    <a:bodyPr/>
                    <a:lstStyle/>
                    <a:p>
                      <a:pPr algn="l" fontAlgn="ctr"/>
                      <a:r>
                        <a:rPr lang="en-GB" sz="900" b="0" i="0" u="none" strike="noStrike">
                          <a:solidFill>
                            <a:srgbClr val="000000"/>
                          </a:solidFill>
                          <a:effectLst/>
                          <a:latin typeface="Segoe UI" panose="020B0502040204020203" pitchFamily="34" charset="0"/>
                        </a:rPr>
                        <a:t> Percentage of IAPT referrals receiving an appointment within 18 weeks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&gt;95%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100% (100%)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100% (100%)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100% (100%)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100% (100%)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50005681"/>
                  </a:ext>
                </a:extLst>
              </a:tr>
              <a:tr h="273407">
                <a:tc>
                  <a:txBody>
                    <a:bodyPr/>
                    <a:lstStyle/>
                    <a:p>
                      <a:pPr algn="l" fontAlgn="ctr"/>
                      <a:r>
                        <a:rPr lang="en-GB" sz="900" b="0" i="0" u="none" strike="noStrike">
                          <a:solidFill>
                            <a:srgbClr val="000000"/>
                          </a:solidFill>
                          <a:effectLst/>
                          <a:latin typeface="Segoe UI" panose="020B0502040204020203" pitchFamily="34" charset="0"/>
                        </a:rPr>
                        <a:t> Percentage of first to second IAPT treatment over 90 days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&lt;10%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10% (10%)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2% (3%)</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r" fontAlgn="ctr"/>
                      <a:r>
                        <a:rPr lang="en-GB" sz="800" b="0" i="0" u="none" strike="noStrike">
                          <a:solidFill>
                            <a:srgbClr val="595959"/>
                          </a:solidFill>
                          <a:effectLst/>
                          <a:latin typeface="Segoe UI" panose="020B0502040204020203" pitchFamily="34" charset="0"/>
                        </a:rPr>
                        <a:t>16% (16%)</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12% (11%)</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extLst>
                  <a:ext uri="{0D108BD9-81ED-4DB2-BD59-A6C34878D82A}">
                    <a16:rowId xmlns:a16="http://schemas.microsoft.com/office/drawing/2014/main" val="2818232061"/>
                  </a:ext>
                </a:extLst>
              </a:tr>
              <a:tr h="260450">
                <a:tc>
                  <a:txBody>
                    <a:bodyPr/>
                    <a:lstStyle/>
                    <a:p>
                      <a:pPr algn="l" fontAlgn="ctr"/>
                      <a:r>
                        <a:rPr lang="en-GB" sz="900" b="0" i="0" u="none" strike="noStrike">
                          <a:solidFill>
                            <a:srgbClr val="000000"/>
                          </a:solidFill>
                          <a:effectLst/>
                          <a:latin typeface="Segoe UI" panose="020B0502040204020203" pitchFamily="34" charset="0"/>
                        </a:rPr>
                        <a:t> IAPT access - over 65 years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Sep-21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610 (580)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250 (225)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205 (205)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160 (150)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6325195"/>
                  </a:ext>
                </a:extLst>
              </a:tr>
              <a:tr h="253088">
                <a:tc>
                  <a:txBody>
                    <a:bodyPr/>
                    <a:lstStyle/>
                    <a:p>
                      <a:pPr algn="l" fontAlgn="ctr"/>
                      <a:r>
                        <a:rPr lang="en-GB" sz="900" b="0" i="0" u="none" strike="noStrike">
                          <a:solidFill>
                            <a:srgbClr val="000000"/>
                          </a:solidFill>
                          <a:effectLst/>
                          <a:latin typeface="Segoe UI" panose="020B0502040204020203" pitchFamily="34" charset="0"/>
                        </a:rPr>
                        <a:t> Number people accessing IAPT services – monthly</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3,374</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3,525 (2,900)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r" fontAlgn="ctr"/>
                      <a:r>
                        <a:rPr lang="en-GB" sz="800" b="0" i="0" u="none" strike="noStrike">
                          <a:solidFill>
                            <a:srgbClr val="595959"/>
                          </a:solidFill>
                          <a:effectLst/>
                          <a:latin typeface="Segoe UI" panose="020B0502040204020203" pitchFamily="34" charset="0"/>
                        </a:rPr>
                        <a:t>955 (880)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1,450 (1,190)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r" fontAlgn="ctr"/>
                      <a:r>
                        <a:rPr lang="en-GB" sz="800" b="0" i="0" u="none" strike="noStrike">
                          <a:solidFill>
                            <a:srgbClr val="595959"/>
                          </a:solidFill>
                          <a:effectLst/>
                          <a:latin typeface="Segoe UI" panose="020B0502040204020203" pitchFamily="34" charset="0"/>
                        </a:rPr>
                        <a:t>1,120 (830)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02565057"/>
                  </a:ext>
                </a:extLst>
              </a:tr>
              <a:tr h="267480">
                <a:tc>
                  <a:txBody>
                    <a:bodyPr/>
                    <a:lstStyle/>
                    <a:p>
                      <a:pPr algn="l" fontAlgn="ctr"/>
                      <a:r>
                        <a:rPr lang="en-GB" sz="900" b="0" i="0" u="none" strike="noStrike">
                          <a:solidFill>
                            <a:srgbClr val="000000"/>
                          </a:solidFill>
                          <a:effectLst/>
                          <a:latin typeface="Segoe UI" panose="020B0502040204020203" pitchFamily="34" charset="0"/>
                        </a:rPr>
                        <a:t> Number people accessing IAPT services - rolling quarter</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10,056</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9,295 (8,285)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r" fontAlgn="ctr"/>
                      <a:r>
                        <a:rPr lang="en-GB" sz="800" b="0" i="0" u="none" strike="noStrike">
                          <a:solidFill>
                            <a:srgbClr val="595959"/>
                          </a:solidFill>
                          <a:effectLst/>
                          <a:latin typeface="Segoe UI" panose="020B0502040204020203" pitchFamily="34" charset="0"/>
                        </a:rPr>
                        <a:t>2,775 (2,625)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3,700 (3,195)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2,820 (2,465)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extLst>
                  <a:ext uri="{0D108BD9-81ED-4DB2-BD59-A6C34878D82A}">
                    <a16:rowId xmlns:a16="http://schemas.microsoft.com/office/drawing/2014/main" val="3842065025"/>
                  </a:ext>
                </a:extLst>
              </a:tr>
              <a:tr h="273407">
                <a:tc>
                  <a:txBody>
                    <a:bodyPr/>
                    <a:lstStyle/>
                    <a:p>
                      <a:pPr algn="l" fontAlgn="ctr"/>
                      <a:r>
                        <a:rPr lang="en-GB" sz="900" b="0" i="0" u="none" strike="noStrike">
                          <a:solidFill>
                            <a:srgbClr val="000000"/>
                          </a:solidFill>
                          <a:effectLst/>
                          <a:latin typeface="Segoe UI" panose="020B0502040204020203" pitchFamily="34" charset="0"/>
                        </a:rPr>
                        <a:t> IAPT Recovery Rate – monthly</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&gt;50%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51% (50%)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r" fontAlgn="ctr"/>
                      <a:r>
                        <a:rPr lang="en-GB" sz="800" b="0" i="0" u="none" strike="noStrike">
                          <a:solidFill>
                            <a:srgbClr val="595959"/>
                          </a:solidFill>
                          <a:effectLst/>
                          <a:latin typeface="Segoe UI" panose="020B0502040204020203" pitchFamily="34" charset="0"/>
                        </a:rPr>
                        <a:t>53% (54%)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r" fontAlgn="ctr"/>
                      <a:r>
                        <a:rPr lang="en-GB" sz="800" b="0" i="0" u="none" strike="noStrike">
                          <a:solidFill>
                            <a:srgbClr val="595959"/>
                          </a:solidFill>
                          <a:effectLst/>
                          <a:latin typeface="Segoe UI" panose="020B0502040204020203" pitchFamily="34" charset="0"/>
                        </a:rPr>
                        <a:t>47% (41%)</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53% (54%)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65877040"/>
                  </a:ext>
                </a:extLst>
              </a:tr>
              <a:tr h="280223">
                <a:tc>
                  <a:txBody>
                    <a:bodyPr/>
                    <a:lstStyle/>
                    <a:p>
                      <a:pPr algn="l" fontAlgn="ctr"/>
                      <a:r>
                        <a:rPr lang="en-GB" sz="900" b="0" i="0" u="none" strike="noStrike">
                          <a:solidFill>
                            <a:srgbClr val="000000"/>
                          </a:solidFill>
                          <a:effectLst/>
                          <a:latin typeface="Segoe UI" panose="020B0502040204020203" pitchFamily="34" charset="0"/>
                        </a:rPr>
                        <a:t> IAPT Recovery Rate - Black, Asian and Minority Ethnic</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Sep-21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50% (51%)</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54% (56%)</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45% (45%)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50% (53%)</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1988305"/>
                  </a:ext>
                </a:extLst>
              </a:tr>
              <a:tr h="273407">
                <a:tc>
                  <a:txBody>
                    <a:bodyPr/>
                    <a:lstStyle/>
                    <a:p>
                      <a:pPr algn="l" fontAlgn="ctr"/>
                      <a:r>
                        <a:rPr lang="en-GB" sz="900" b="0" i="0" u="none" strike="noStrike">
                          <a:solidFill>
                            <a:srgbClr val="000000"/>
                          </a:solidFill>
                          <a:effectLst/>
                          <a:latin typeface="Segoe UI" panose="020B0502040204020203" pitchFamily="34" charset="0"/>
                        </a:rPr>
                        <a:t> IAPT Recovery Rate - White British</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Sep-21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52% (54%)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55% (59%)</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48% (47%)</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54% (56%)</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0374130"/>
                  </a:ext>
                </a:extLst>
              </a:tr>
              <a:tr h="253966">
                <a:tc>
                  <a:txBody>
                    <a:bodyPr/>
                    <a:lstStyle/>
                    <a:p>
                      <a:pPr algn="l" fontAlgn="ctr"/>
                      <a:r>
                        <a:rPr lang="en-GB" sz="900" b="0" i="0" u="none" strike="noStrike">
                          <a:solidFill>
                            <a:srgbClr val="000000"/>
                          </a:solidFill>
                          <a:effectLst/>
                          <a:latin typeface="Segoe UI" panose="020B0502040204020203" pitchFamily="34" charset="0"/>
                        </a:rPr>
                        <a:t> Number accessing Individual Placement and Support services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360 (325)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r" fontAlgn="ctr"/>
                      <a:r>
                        <a:rPr lang="en-GB" sz="800" b="0" i="0" u="none" strike="noStrike">
                          <a:solidFill>
                            <a:srgbClr val="595959"/>
                          </a:solidFill>
                          <a:effectLst/>
                          <a:latin typeface="Segoe UI" panose="020B0502040204020203" pitchFamily="34" charset="0"/>
                        </a:rPr>
                        <a:t>135 (120)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130 (125)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90 (80)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extLst>
                  <a:ext uri="{0D108BD9-81ED-4DB2-BD59-A6C34878D82A}">
                    <a16:rowId xmlns:a16="http://schemas.microsoft.com/office/drawing/2014/main" val="1064966314"/>
                  </a:ext>
                </a:extLst>
              </a:tr>
              <a:tr h="261329">
                <a:tc>
                  <a:txBody>
                    <a:bodyPr/>
                    <a:lstStyle/>
                    <a:p>
                      <a:pPr algn="l" fontAlgn="ctr"/>
                      <a:r>
                        <a:rPr lang="en-GB" sz="900" b="0" i="0" u="none" strike="noStrike">
                          <a:solidFill>
                            <a:srgbClr val="000000"/>
                          </a:solidFill>
                          <a:effectLst/>
                          <a:latin typeface="Segoe UI" panose="020B0502040204020203" pitchFamily="34" charset="0"/>
                        </a:rPr>
                        <a:t> Rate of adult acute mental health length of stay, over 60 days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&lt;8.0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GB" sz="900" b="0" i="0" u="none" strike="noStrike">
                          <a:solidFill>
                            <a:srgbClr val="000000"/>
                          </a:solidFill>
                          <a:effectLst/>
                          <a:latin typeface="Segoe UI" panose="020B0502040204020203" pitchFamily="34" charset="0"/>
                        </a:rPr>
                        <a:t>7.4 (7.5)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ctr"/>
                      <a:r>
                        <a:rPr lang="en-GB" sz="800" b="0" i="0" u="none" strike="noStrike">
                          <a:solidFill>
                            <a:srgbClr val="595959"/>
                          </a:solidFill>
                          <a:effectLst/>
                          <a:latin typeface="Segoe UI" panose="020B0502040204020203" pitchFamily="34" charset="0"/>
                        </a:rPr>
                        <a:t>4.4 (4.4)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9.8 (9.8)</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7.4 (7.7)</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dirty="0">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85358016"/>
                  </a:ext>
                </a:extLst>
              </a:tr>
            </a:tbl>
          </a:graphicData>
        </a:graphic>
      </p:graphicFrame>
    </p:spTree>
    <p:extLst>
      <p:ext uri="{BB962C8B-B14F-4D97-AF65-F5344CB8AC3E}">
        <p14:creationId xmlns:p14="http://schemas.microsoft.com/office/powerpoint/2010/main" val="134515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54523" y="257505"/>
            <a:ext cx="8609699"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380308" y="294050"/>
            <a:ext cx="8498580"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MH Long Term Plan Metrics Performance – BOB overview</a:t>
            </a:r>
            <a:endParaRPr lang="en-GB" sz="1350">
              <a:solidFill>
                <a:schemeClr val="bg1"/>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7204AE78-1F7C-4CEC-84BB-2A8F3CE2FBFA}"/>
              </a:ext>
            </a:extLst>
          </p:cNvPr>
          <p:cNvSpPr txBox="1"/>
          <p:nvPr/>
        </p:nvSpPr>
        <p:spPr>
          <a:xfrm>
            <a:off x="144614" y="5673242"/>
            <a:ext cx="8854773" cy="253916"/>
          </a:xfrm>
          <a:prstGeom prst="rect">
            <a:avLst/>
          </a:prstGeom>
          <a:noFill/>
        </p:spPr>
        <p:txBody>
          <a:bodyPr wrap="square" rtlCol="0">
            <a:spAutoFit/>
          </a:bodyPr>
          <a:lstStyle/>
          <a:p>
            <a:pPr algn="ctr"/>
            <a:r>
              <a:rPr lang="en-GB" sz="1050" i="1">
                <a:latin typeface="Segoe UI" panose="020B0502040204020203" pitchFamily="34" charset="0"/>
                <a:cs typeface="Segoe UI" panose="020B0502040204020203" pitchFamily="34" charset="0"/>
              </a:rPr>
              <a:t>* There are delays with NHSD publications resulting in national platforms not being fully updated and no data on new LTP metrics is yet available</a:t>
            </a:r>
          </a:p>
        </p:txBody>
      </p:sp>
      <p:graphicFrame>
        <p:nvGraphicFramePr>
          <p:cNvPr id="14" name="Table 13">
            <a:extLst>
              <a:ext uri="{FF2B5EF4-FFF2-40B4-BE49-F238E27FC236}">
                <a16:creationId xmlns:a16="http://schemas.microsoft.com/office/drawing/2014/main" id="{3DE0926E-D541-48CB-8831-2079C514F9ED}"/>
              </a:ext>
            </a:extLst>
          </p:cNvPr>
          <p:cNvGraphicFramePr>
            <a:graphicFrameLocks noGrp="1"/>
          </p:cNvGraphicFramePr>
          <p:nvPr>
            <p:extLst>
              <p:ext uri="{D42A27DB-BD31-4B8C-83A1-F6EECF244321}">
                <p14:modId xmlns:p14="http://schemas.microsoft.com/office/powerpoint/2010/main" val="2144196876"/>
              </p:ext>
            </p:extLst>
          </p:nvPr>
        </p:nvGraphicFramePr>
        <p:xfrm>
          <a:off x="380308" y="1262138"/>
          <a:ext cx="8420103" cy="3743098"/>
        </p:xfrm>
        <a:graphic>
          <a:graphicData uri="http://schemas.openxmlformats.org/drawingml/2006/table">
            <a:tbl>
              <a:tblPr/>
              <a:tblGrid>
                <a:gridCol w="3859383">
                  <a:extLst>
                    <a:ext uri="{9D8B030D-6E8A-4147-A177-3AD203B41FA5}">
                      <a16:colId xmlns:a16="http://schemas.microsoft.com/office/drawing/2014/main" val="1926766647"/>
                    </a:ext>
                  </a:extLst>
                </a:gridCol>
                <a:gridCol w="466078">
                  <a:extLst>
                    <a:ext uri="{9D8B030D-6E8A-4147-A177-3AD203B41FA5}">
                      <a16:colId xmlns:a16="http://schemas.microsoft.com/office/drawing/2014/main" val="498890076"/>
                    </a:ext>
                  </a:extLst>
                </a:gridCol>
                <a:gridCol w="573471">
                  <a:extLst>
                    <a:ext uri="{9D8B030D-6E8A-4147-A177-3AD203B41FA5}">
                      <a16:colId xmlns:a16="http://schemas.microsoft.com/office/drawing/2014/main" val="1072254821"/>
                    </a:ext>
                  </a:extLst>
                </a:gridCol>
                <a:gridCol w="713660">
                  <a:extLst>
                    <a:ext uri="{9D8B030D-6E8A-4147-A177-3AD203B41FA5}">
                      <a16:colId xmlns:a16="http://schemas.microsoft.com/office/drawing/2014/main" val="918572914"/>
                    </a:ext>
                  </a:extLst>
                </a:gridCol>
                <a:gridCol w="181781">
                  <a:extLst>
                    <a:ext uri="{9D8B030D-6E8A-4147-A177-3AD203B41FA5}">
                      <a16:colId xmlns:a16="http://schemas.microsoft.com/office/drawing/2014/main" val="2888180478"/>
                    </a:ext>
                  </a:extLst>
                </a:gridCol>
                <a:gridCol w="686729">
                  <a:extLst>
                    <a:ext uri="{9D8B030D-6E8A-4147-A177-3AD203B41FA5}">
                      <a16:colId xmlns:a16="http://schemas.microsoft.com/office/drawing/2014/main" val="2610794374"/>
                    </a:ext>
                  </a:extLst>
                </a:gridCol>
                <a:gridCol w="188514">
                  <a:extLst>
                    <a:ext uri="{9D8B030D-6E8A-4147-A177-3AD203B41FA5}">
                      <a16:colId xmlns:a16="http://schemas.microsoft.com/office/drawing/2014/main" val="2050200029"/>
                    </a:ext>
                  </a:extLst>
                </a:gridCol>
                <a:gridCol w="686729">
                  <a:extLst>
                    <a:ext uri="{9D8B030D-6E8A-4147-A177-3AD203B41FA5}">
                      <a16:colId xmlns:a16="http://schemas.microsoft.com/office/drawing/2014/main" val="1878528628"/>
                    </a:ext>
                  </a:extLst>
                </a:gridCol>
                <a:gridCol w="181781">
                  <a:extLst>
                    <a:ext uri="{9D8B030D-6E8A-4147-A177-3AD203B41FA5}">
                      <a16:colId xmlns:a16="http://schemas.microsoft.com/office/drawing/2014/main" val="2505053330"/>
                    </a:ext>
                  </a:extLst>
                </a:gridCol>
                <a:gridCol w="697379">
                  <a:extLst>
                    <a:ext uri="{9D8B030D-6E8A-4147-A177-3AD203B41FA5}">
                      <a16:colId xmlns:a16="http://schemas.microsoft.com/office/drawing/2014/main" val="3730388112"/>
                    </a:ext>
                  </a:extLst>
                </a:gridCol>
                <a:gridCol w="184598">
                  <a:extLst>
                    <a:ext uri="{9D8B030D-6E8A-4147-A177-3AD203B41FA5}">
                      <a16:colId xmlns:a16="http://schemas.microsoft.com/office/drawing/2014/main" val="202874642"/>
                    </a:ext>
                  </a:extLst>
                </a:gridCol>
              </a:tblGrid>
              <a:tr h="662669">
                <a:tc>
                  <a:txBody>
                    <a:bodyPr/>
                    <a:lstStyle/>
                    <a:p>
                      <a:pPr algn="ctr" fontAlgn="ctr"/>
                      <a:r>
                        <a:rPr lang="en-GB" sz="900" b="1" i="0" u="none" strike="noStrike" dirty="0">
                          <a:solidFill>
                            <a:srgbClr val="000000"/>
                          </a:solidFill>
                          <a:effectLst/>
                          <a:latin typeface="Segoe UI" panose="020B0502040204020203" pitchFamily="34" charset="0"/>
                        </a:rPr>
                        <a:t>Indicator</a:t>
                      </a:r>
                    </a:p>
                  </a:txBody>
                  <a:tcPr marL="4529" marR="4529" marT="4529"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BOB Target</a:t>
                      </a: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Latest Published Date</a:t>
                      </a: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gridSpan="2">
                  <a:txBody>
                    <a:bodyPr/>
                    <a:lstStyle/>
                    <a:p>
                      <a:pPr algn="ctr" fontAlgn="ctr"/>
                      <a:r>
                        <a:rPr lang="en-GB" sz="900" b="1" i="0" u="none" strike="noStrike">
                          <a:solidFill>
                            <a:srgbClr val="000000"/>
                          </a:solidFill>
                          <a:effectLst/>
                          <a:latin typeface="Segoe UI" panose="020B0502040204020203" pitchFamily="34" charset="0"/>
                        </a:rPr>
                        <a:t>BOB</a:t>
                      </a:r>
                      <a:br>
                        <a:rPr lang="en-GB" sz="900" b="1" i="0" u="none" strike="noStrike">
                          <a:solidFill>
                            <a:srgbClr val="000000"/>
                          </a:solidFill>
                          <a:effectLst/>
                          <a:latin typeface="Segoe UI" panose="020B0502040204020203" pitchFamily="34" charset="0"/>
                        </a:rPr>
                      </a:br>
                      <a:r>
                        <a:rPr lang="en-GB" sz="800" b="0" i="0" u="none" strike="noStrike">
                          <a:solidFill>
                            <a:srgbClr val="000000"/>
                          </a:solidFill>
                          <a:effectLst/>
                          <a:latin typeface="Segoe UI" panose="020B0502040204020203" pitchFamily="34" charset="0"/>
                        </a:rPr>
                        <a:t>Current Month (Previous Month)</a:t>
                      </a:r>
                      <a:endParaRPr lang="en-GB" sz="800" b="1" i="0" u="none" strike="noStrike">
                        <a:solidFill>
                          <a:srgbClr val="000000"/>
                        </a:solidFill>
                        <a:effectLst/>
                        <a:latin typeface="Segoe UI" panose="020B0502040204020203" pitchFamily="34" charset="0"/>
                      </a:endParaRP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tc gridSpan="2">
                  <a:txBody>
                    <a:bodyPr/>
                    <a:lstStyle/>
                    <a:p>
                      <a:pPr algn="ctr" fontAlgn="ctr"/>
                      <a:r>
                        <a:rPr lang="en-GB" sz="900" b="1" i="0" u="none" strike="noStrike">
                          <a:solidFill>
                            <a:srgbClr val="000000"/>
                          </a:solidFill>
                          <a:effectLst/>
                          <a:latin typeface="Segoe UI" panose="020B0502040204020203" pitchFamily="34" charset="0"/>
                        </a:rPr>
                        <a:t>BUCKS</a:t>
                      </a:r>
                      <a:br>
                        <a:rPr lang="en-GB" sz="900" b="1" i="0" u="none" strike="noStrike">
                          <a:solidFill>
                            <a:srgbClr val="000000"/>
                          </a:solidFill>
                          <a:effectLst/>
                          <a:latin typeface="Segoe UI" panose="020B0502040204020203" pitchFamily="34" charset="0"/>
                        </a:rPr>
                      </a:br>
                      <a:r>
                        <a:rPr lang="en-GB" sz="800" b="0" i="0" u="none" strike="noStrike">
                          <a:solidFill>
                            <a:srgbClr val="000000"/>
                          </a:solidFill>
                          <a:effectLst/>
                          <a:latin typeface="Segoe UI" panose="020B0502040204020203" pitchFamily="34" charset="0"/>
                        </a:rPr>
                        <a:t>Current Month (Previous Month)</a:t>
                      </a:r>
                      <a:endParaRPr lang="en-GB" sz="800" b="1" i="0" u="none" strike="noStrike">
                        <a:solidFill>
                          <a:srgbClr val="000000"/>
                        </a:solidFill>
                        <a:effectLst/>
                        <a:latin typeface="Segoe UI" panose="020B0502040204020203" pitchFamily="34" charset="0"/>
                      </a:endParaRP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tc gridSpan="2">
                  <a:txBody>
                    <a:bodyPr/>
                    <a:lstStyle/>
                    <a:p>
                      <a:pPr algn="ctr" fontAlgn="ctr"/>
                      <a:r>
                        <a:rPr lang="en-GB" sz="900" b="1" i="0" u="none" strike="noStrike">
                          <a:solidFill>
                            <a:srgbClr val="000000"/>
                          </a:solidFill>
                          <a:effectLst/>
                          <a:latin typeface="Segoe UI" panose="020B0502040204020203" pitchFamily="34" charset="0"/>
                        </a:rPr>
                        <a:t>OXON</a:t>
                      </a:r>
                      <a:br>
                        <a:rPr lang="en-GB" sz="900" b="1" i="0" u="none" strike="noStrike">
                          <a:solidFill>
                            <a:srgbClr val="000000"/>
                          </a:solidFill>
                          <a:effectLst/>
                          <a:latin typeface="Segoe UI" panose="020B0502040204020203" pitchFamily="34" charset="0"/>
                        </a:rPr>
                      </a:br>
                      <a:r>
                        <a:rPr lang="en-GB" sz="800" b="0" i="0" u="none" strike="noStrike">
                          <a:solidFill>
                            <a:srgbClr val="000000"/>
                          </a:solidFill>
                          <a:effectLst/>
                          <a:latin typeface="Segoe UI" panose="020B0502040204020203" pitchFamily="34" charset="0"/>
                        </a:rPr>
                        <a:t>Current Month (Previous Month)</a:t>
                      </a:r>
                      <a:endParaRPr lang="en-GB" sz="800" b="1" i="0" u="none" strike="noStrike">
                        <a:solidFill>
                          <a:srgbClr val="000000"/>
                        </a:solidFill>
                        <a:effectLst/>
                        <a:latin typeface="Segoe UI" panose="020B0502040204020203" pitchFamily="34" charset="0"/>
                      </a:endParaRPr>
                    </a:p>
                  </a:txBody>
                  <a:tcPr marL="4529" marR="4529" marT="4529"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tc gridSpan="2">
                  <a:txBody>
                    <a:bodyPr/>
                    <a:lstStyle/>
                    <a:p>
                      <a:pPr algn="ctr" fontAlgn="ctr"/>
                      <a:r>
                        <a:rPr lang="en-GB" sz="900" b="1" i="0" u="none" strike="noStrike">
                          <a:solidFill>
                            <a:srgbClr val="000000"/>
                          </a:solidFill>
                          <a:effectLst/>
                          <a:latin typeface="Segoe UI" panose="020B0502040204020203" pitchFamily="34" charset="0"/>
                        </a:rPr>
                        <a:t>BERKS WEST</a:t>
                      </a:r>
                      <a:br>
                        <a:rPr lang="en-GB" sz="900" b="1" i="0" u="none" strike="noStrike">
                          <a:solidFill>
                            <a:srgbClr val="000000"/>
                          </a:solidFill>
                          <a:effectLst/>
                          <a:latin typeface="Segoe UI" panose="020B0502040204020203" pitchFamily="34" charset="0"/>
                        </a:rPr>
                      </a:br>
                      <a:r>
                        <a:rPr lang="en-GB" sz="800" b="0" i="0" u="none" strike="noStrike">
                          <a:solidFill>
                            <a:srgbClr val="000000"/>
                          </a:solidFill>
                          <a:effectLst/>
                          <a:latin typeface="Segoe UI" panose="020B0502040204020203" pitchFamily="34" charset="0"/>
                        </a:rPr>
                        <a:t>Current Month (Previous Month)</a:t>
                      </a:r>
                      <a:endParaRPr lang="en-GB" sz="800" b="1" i="0" u="none" strike="noStrike">
                        <a:solidFill>
                          <a:srgbClr val="000000"/>
                        </a:solidFill>
                        <a:effectLst/>
                        <a:latin typeface="Segoe UI" panose="020B0502040204020203" pitchFamily="34" charset="0"/>
                      </a:endParaRPr>
                    </a:p>
                  </a:txBody>
                  <a:tcPr marL="4529" marR="4529" marT="4529"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extLst>
                  <a:ext uri="{0D108BD9-81ED-4DB2-BD59-A6C34878D82A}">
                    <a16:rowId xmlns:a16="http://schemas.microsoft.com/office/drawing/2014/main" val="443414029"/>
                  </a:ext>
                </a:extLst>
              </a:tr>
              <a:tr h="286016">
                <a:tc>
                  <a:txBody>
                    <a:bodyPr/>
                    <a:lstStyle/>
                    <a:p>
                      <a:pPr algn="l" fontAlgn="ctr"/>
                      <a:r>
                        <a:rPr lang="en-GB" sz="900" b="0" i="0" u="none" strike="noStrike">
                          <a:solidFill>
                            <a:srgbClr val="000000"/>
                          </a:solidFill>
                          <a:effectLst/>
                          <a:latin typeface="Segoe UI" panose="020B0502040204020203" pitchFamily="34" charset="0"/>
                        </a:rPr>
                        <a:t> Rate of adult acute mental health length of stay, over 90 days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&lt;10.75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ctr"/>
                      <a:r>
                        <a:rPr lang="en-GB" sz="900" b="0" i="0" u="none" strike="noStrike">
                          <a:solidFill>
                            <a:srgbClr val="000000"/>
                          </a:solidFill>
                          <a:effectLst/>
                          <a:latin typeface="Segoe UI" panose="020B0502040204020203" pitchFamily="34" charset="0"/>
                        </a:rPr>
                        <a:t>6.7 (6.4)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60000"/>
                        <a:lumOff val="40000"/>
                      </a:schemeClr>
                    </a:solidFill>
                  </a:tcPr>
                </a:tc>
                <a:tc>
                  <a:txBody>
                    <a:bodyPr/>
                    <a:lstStyle/>
                    <a:p>
                      <a:pPr algn="r" fontAlgn="ctr"/>
                      <a:r>
                        <a:rPr lang="en-GB" sz="800" b="0" i="0" u="none" strike="noStrike">
                          <a:solidFill>
                            <a:srgbClr val="595959"/>
                          </a:solidFill>
                          <a:effectLst/>
                          <a:latin typeface="Segoe UI" panose="020B0502040204020203" pitchFamily="34" charset="0"/>
                        </a:rPr>
                        <a:t>5.8 (5.7)</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r" fontAlgn="ctr"/>
                      <a:r>
                        <a:rPr lang="en-GB" sz="800" b="0" i="0" u="none" strike="noStrike">
                          <a:solidFill>
                            <a:srgbClr val="595959"/>
                          </a:solidFill>
                          <a:effectLst/>
                          <a:latin typeface="Segoe UI" panose="020B0502040204020203" pitchFamily="34" charset="0"/>
                        </a:rPr>
                        <a:t>7.2 (6.4)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r" fontAlgn="ctr"/>
                      <a:r>
                        <a:rPr lang="en-GB" sz="800" b="0" i="0" u="none" strike="noStrike">
                          <a:solidFill>
                            <a:srgbClr val="595959"/>
                          </a:solidFill>
                          <a:effectLst/>
                          <a:latin typeface="Segoe UI" panose="020B0502040204020203" pitchFamily="34" charset="0"/>
                        </a:rPr>
                        <a:t>9.9 (12.3)</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68910959"/>
                  </a:ext>
                </a:extLst>
              </a:tr>
              <a:tr h="252324">
                <a:tc>
                  <a:txBody>
                    <a:bodyPr/>
                    <a:lstStyle/>
                    <a:p>
                      <a:pPr algn="l" fontAlgn="ctr"/>
                      <a:r>
                        <a:rPr lang="en-GB" sz="900" b="0" i="0" u="none" strike="noStrike">
                          <a:solidFill>
                            <a:srgbClr val="000000"/>
                          </a:solidFill>
                          <a:effectLst/>
                          <a:latin typeface="Segoe UI" panose="020B0502040204020203" pitchFamily="34" charset="0"/>
                        </a:rPr>
                        <a:t> Percentage of inappropriate OAP bed days that are external</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ctr"/>
                      <a:r>
                        <a:rPr lang="en-GB" sz="900" b="0" i="0" u="none" strike="noStrike">
                          <a:solidFill>
                            <a:srgbClr val="000000"/>
                          </a:solidFill>
                          <a:effectLst/>
                          <a:latin typeface="Segoe UI" panose="020B0502040204020203" pitchFamily="34" charset="0"/>
                        </a:rPr>
                        <a:t>100% (100%)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100% (100%)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100% (100%)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100% (100%)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22901965"/>
                  </a:ext>
                </a:extLst>
              </a:tr>
              <a:tr h="283962">
                <a:tc>
                  <a:txBody>
                    <a:bodyPr/>
                    <a:lstStyle/>
                    <a:p>
                      <a:pPr algn="l" fontAlgn="ctr"/>
                      <a:r>
                        <a:rPr lang="en-GB" sz="900" b="0" i="0" u="none" strike="noStrike">
                          <a:solidFill>
                            <a:srgbClr val="000000"/>
                          </a:solidFill>
                          <a:effectLst/>
                          <a:latin typeface="Segoe UI" panose="020B0502040204020203" pitchFamily="34" charset="0"/>
                        </a:rPr>
                        <a:t> No. of days where patients were placed out of area due to unavailable beds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ctr"/>
                      <a:r>
                        <a:rPr lang="en-GB" sz="900" b="0" i="0" u="none" strike="noStrike">
                          <a:solidFill>
                            <a:srgbClr val="000000"/>
                          </a:solidFill>
                          <a:effectLst/>
                          <a:latin typeface="Segoe UI" panose="020B0502040204020203" pitchFamily="34" charset="0"/>
                        </a:rPr>
                        <a:t>1,030 (985)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105 (110)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395 (355)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530 (515)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8418540"/>
                  </a:ext>
                </a:extLst>
              </a:tr>
              <a:tr h="271066">
                <a:tc>
                  <a:txBody>
                    <a:bodyPr/>
                    <a:lstStyle/>
                    <a:p>
                      <a:pPr algn="l" fontAlgn="ctr"/>
                      <a:r>
                        <a:rPr lang="en-GB" sz="900" b="0" i="0" u="none" strike="noStrike">
                          <a:solidFill>
                            <a:srgbClr val="000000"/>
                          </a:solidFill>
                          <a:effectLst/>
                          <a:latin typeface="Segoe UI" panose="020B0502040204020203" pitchFamily="34" charset="0"/>
                        </a:rPr>
                        <a:t> Perinatal Access - Rolling 12 months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ctr"/>
                      <a:r>
                        <a:rPr lang="en-GB" sz="900" b="0" i="0" u="none" strike="noStrike">
                          <a:solidFill>
                            <a:srgbClr val="000000"/>
                          </a:solidFill>
                          <a:effectLst/>
                          <a:latin typeface="Segoe UI" panose="020B0502040204020203" pitchFamily="34" charset="0"/>
                        </a:rPr>
                        <a:t>1,225 (1,215)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345 (340)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520 (510)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370 (370)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6801675"/>
                  </a:ext>
                </a:extLst>
              </a:tr>
              <a:tr h="247118">
                <a:tc>
                  <a:txBody>
                    <a:bodyPr/>
                    <a:lstStyle/>
                    <a:p>
                      <a:pPr algn="l" fontAlgn="ctr"/>
                      <a:r>
                        <a:rPr lang="en-GB" sz="900" b="0" i="0" u="none" strike="noStrike">
                          <a:solidFill>
                            <a:srgbClr val="000000"/>
                          </a:solidFill>
                          <a:effectLst/>
                          <a:latin typeface="Segoe UI" panose="020B0502040204020203" pitchFamily="34" charset="0"/>
                        </a:rPr>
                        <a:t> Perinatal Access - Year to Date</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1,700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ctr"/>
                      <a:r>
                        <a:rPr lang="en-GB" sz="900" b="0" i="0" u="none" strike="noStrike">
                          <a:solidFill>
                            <a:srgbClr val="000000"/>
                          </a:solidFill>
                          <a:effectLst/>
                          <a:latin typeface="Segoe UI" panose="020B0502040204020203" pitchFamily="34" charset="0"/>
                        </a:rPr>
                        <a:t>1,020 (980)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r" fontAlgn="ctr"/>
                      <a:r>
                        <a:rPr lang="en-GB" sz="800" b="0" i="0" u="none" strike="noStrike">
                          <a:solidFill>
                            <a:srgbClr val="595959"/>
                          </a:solidFill>
                          <a:effectLst/>
                          <a:latin typeface="Segoe UI" panose="020B0502040204020203" pitchFamily="34" charset="0"/>
                        </a:rPr>
                        <a:t>290 (285)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415 (405)</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a:solidFill>
                            <a:srgbClr val="000000"/>
                          </a:solidFill>
                          <a:effectLst/>
                          <a:latin typeface="Segoe UI" panose="020B0502040204020203" pitchFamily="34" charset="0"/>
                        </a:rPr>
                        <a:t>↑</a:t>
                      </a: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r" fontAlgn="ctr"/>
                      <a:r>
                        <a:rPr lang="en-GB" sz="800" b="0" i="0" u="none" strike="noStrike">
                          <a:solidFill>
                            <a:srgbClr val="595959"/>
                          </a:solidFill>
                          <a:effectLst/>
                          <a:latin typeface="Segoe UI" panose="020B0502040204020203" pitchFamily="34" charset="0"/>
                        </a:rPr>
                        <a:t>315 (290)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ABAB"/>
                    </a:solidFill>
                  </a:tcPr>
                </a:tc>
                <a:extLst>
                  <a:ext uri="{0D108BD9-81ED-4DB2-BD59-A6C34878D82A}">
                    <a16:rowId xmlns:a16="http://schemas.microsoft.com/office/drawing/2014/main" val="229425301"/>
                  </a:ext>
                </a:extLst>
              </a:tr>
              <a:tr h="286016">
                <a:tc>
                  <a:txBody>
                    <a:bodyPr/>
                    <a:lstStyle/>
                    <a:p>
                      <a:pPr algn="l" fontAlgn="ctr"/>
                      <a:r>
                        <a:rPr lang="en-GB" sz="900" b="0" i="0" u="none" strike="noStrike">
                          <a:solidFill>
                            <a:srgbClr val="000000"/>
                          </a:solidFill>
                          <a:effectLst/>
                          <a:latin typeface="Segoe UI" panose="020B0502040204020203" pitchFamily="34" charset="0"/>
                        </a:rPr>
                        <a:t> No. with SMI receiving a physical health check within 12 months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6,643</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ctr"/>
                      <a:r>
                        <a:rPr lang="en-GB" sz="900" b="0" i="0" u="none" strike="noStrike">
                          <a:solidFill>
                            <a:srgbClr val="000000"/>
                          </a:solidFill>
                          <a:effectLst/>
                          <a:latin typeface="Segoe UI" panose="020B0502040204020203" pitchFamily="34" charset="0"/>
                        </a:rPr>
                        <a:t>4,868 (4,020)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r" fontAlgn="ctr"/>
                      <a:r>
                        <a:rPr lang="en-GB" sz="800" b="0" i="0" u="none" strike="noStrike">
                          <a:solidFill>
                            <a:srgbClr val="595959"/>
                          </a:solidFill>
                          <a:effectLst/>
                          <a:latin typeface="Segoe UI" panose="020B0502040204020203" pitchFamily="34" charset="0"/>
                        </a:rPr>
                        <a:t>1,535 (1,280)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1,893 (1,484)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endParaRPr lang="en-GB" sz="800" b="0" i="0" u="none" strike="noStrike">
                        <a:solidFill>
                          <a:srgbClr val="000000"/>
                        </a:solidFill>
                        <a:effectLst/>
                        <a:latin typeface="Segoe UI" panose="020B0502040204020203" pitchFamily="34" charset="0"/>
                      </a:endParaRP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1,440 (1,256)</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6504871"/>
                  </a:ext>
                </a:extLst>
              </a:tr>
              <a:tr h="309863">
                <a:tc>
                  <a:txBody>
                    <a:bodyPr/>
                    <a:lstStyle/>
                    <a:p>
                      <a:pPr algn="l" fontAlgn="ctr"/>
                      <a:r>
                        <a:rPr lang="en-GB" sz="900" b="0" i="0" u="none" strike="noStrike">
                          <a:solidFill>
                            <a:srgbClr val="000000"/>
                          </a:solidFill>
                          <a:effectLst/>
                          <a:latin typeface="Segoe UI" panose="020B0502040204020203" pitchFamily="34" charset="0"/>
                        </a:rPr>
                        <a:t> Data Quality – Consistency</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ctr"/>
                      <a:r>
                        <a:rPr lang="en-GB" sz="900" b="0" i="0" u="none" strike="noStrike">
                          <a:solidFill>
                            <a:srgbClr val="000000"/>
                          </a:solidFill>
                          <a:effectLst/>
                          <a:latin typeface="Segoe UI" panose="020B0502040204020203" pitchFamily="34" charset="0"/>
                        </a:rPr>
                        <a:t>98% (90%)</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7500552"/>
                  </a:ext>
                </a:extLst>
              </a:tr>
              <a:tr h="286016">
                <a:tc>
                  <a:txBody>
                    <a:bodyPr/>
                    <a:lstStyle/>
                    <a:p>
                      <a:pPr algn="l" fontAlgn="ctr"/>
                      <a:r>
                        <a:rPr lang="en-GB" sz="900" b="0" i="0" u="none" strike="noStrike">
                          <a:solidFill>
                            <a:srgbClr val="000000"/>
                          </a:solidFill>
                          <a:effectLst/>
                          <a:latin typeface="Segoe UI" panose="020B0502040204020203" pitchFamily="34" charset="0"/>
                        </a:rPr>
                        <a:t> Data Quality – Coverage</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&gt;85%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ctr"/>
                      <a:r>
                        <a:rPr lang="en-GB" sz="900" b="0" i="0" u="none" strike="noStrike">
                          <a:solidFill>
                            <a:srgbClr val="000000"/>
                          </a:solidFill>
                          <a:effectLst/>
                          <a:latin typeface="Segoe UI" panose="020B0502040204020203" pitchFamily="34" charset="0"/>
                        </a:rPr>
                        <a:t>83% (82%)</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30231633"/>
                  </a:ext>
                </a:extLst>
              </a:tr>
              <a:tr h="286016">
                <a:tc>
                  <a:txBody>
                    <a:bodyPr/>
                    <a:lstStyle/>
                    <a:p>
                      <a:pPr algn="l" fontAlgn="ctr"/>
                      <a:r>
                        <a:rPr lang="en-GB" sz="900" b="0" i="0" u="none" strike="noStrike">
                          <a:solidFill>
                            <a:srgbClr val="000000"/>
                          </a:solidFill>
                          <a:effectLst/>
                          <a:latin typeface="Segoe UI" panose="020B0502040204020203" pitchFamily="34" charset="0"/>
                        </a:rPr>
                        <a:t> Data Quality – Outcomes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&gt;40%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ctr"/>
                      <a:r>
                        <a:rPr lang="en-GB" sz="900" b="0" i="0" u="none" strike="noStrike">
                          <a:solidFill>
                            <a:srgbClr val="000000"/>
                          </a:solidFill>
                          <a:effectLst/>
                          <a:latin typeface="Segoe UI" panose="020B0502040204020203" pitchFamily="34" charset="0"/>
                        </a:rPr>
                        <a:t>17% (17%)</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595959"/>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7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8807432"/>
                  </a:ext>
                </a:extLst>
              </a:tr>
              <a:tr h="286016">
                <a:tc>
                  <a:txBody>
                    <a:bodyPr/>
                    <a:lstStyle/>
                    <a:p>
                      <a:pPr algn="l" fontAlgn="ctr"/>
                      <a:r>
                        <a:rPr lang="en-GB" sz="900" b="0" i="0" u="none" strike="noStrike">
                          <a:solidFill>
                            <a:srgbClr val="000000"/>
                          </a:solidFill>
                          <a:effectLst/>
                          <a:latin typeface="Segoe UI" panose="020B0502040204020203" pitchFamily="34" charset="0"/>
                        </a:rPr>
                        <a:t> Data Quality - DQMI Score</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&gt;80.0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Sep-21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fontAlgn="ctr"/>
                      <a:r>
                        <a:rPr lang="en-GB" sz="900" b="0" i="0" u="none" strike="noStrike">
                          <a:solidFill>
                            <a:srgbClr val="000000"/>
                          </a:solidFill>
                          <a:effectLst/>
                          <a:latin typeface="Segoe UI" panose="020B0502040204020203" pitchFamily="34" charset="0"/>
                        </a:rPr>
                        <a:t>68 (69)</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7C80"/>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28449"/>
                  </a:ext>
                </a:extLst>
              </a:tr>
              <a:tr h="286016">
                <a:tc>
                  <a:txBody>
                    <a:bodyPr/>
                    <a:lstStyle/>
                    <a:p>
                      <a:pPr algn="l" fontAlgn="ctr"/>
                      <a:r>
                        <a:rPr lang="en-GB" sz="900" b="0" i="0" u="none" strike="noStrike">
                          <a:solidFill>
                            <a:srgbClr val="000000"/>
                          </a:solidFill>
                          <a:effectLst/>
                          <a:latin typeface="Segoe UI" panose="020B0502040204020203" pitchFamily="34" charset="0"/>
                        </a:rPr>
                        <a:t> Data Quality - SNOMED CT</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&gt;85%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900" b="0" i="0" u="none" strike="noStrike">
                          <a:solidFill>
                            <a:srgbClr val="000000"/>
                          </a:solidFill>
                          <a:effectLst/>
                          <a:latin typeface="Segoe UI" panose="020B0502040204020203" pitchFamily="34" charset="0"/>
                        </a:rPr>
                        <a:t>93% (94%)</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GB" sz="800" b="0" i="0" u="none" strike="noStrike">
                          <a:solidFill>
                            <a:srgbClr val="595959"/>
                          </a:solidFill>
                          <a:effectLst/>
                          <a:latin typeface="Segoe UI" panose="020B0502040204020203" pitchFamily="34" charset="0"/>
                        </a:rPr>
                        <a:t>n/a</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dirty="0">
                          <a:solidFill>
                            <a:srgbClr val="595959"/>
                          </a:solidFill>
                          <a:effectLst/>
                          <a:latin typeface="Segoe UI" panose="020B0502040204020203" pitchFamily="34" charset="0"/>
                        </a:rPr>
                        <a:t> </a:t>
                      </a:r>
                    </a:p>
                  </a:txBody>
                  <a:tcPr marL="5715" marR="5715" marT="5715" marB="0" anchor="ctr">
                    <a:lnL w="6350" cap="flat" cmpd="sng" algn="ctr">
                      <a:solidFill>
                        <a:srgbClr val="BFBFB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4504053"/>
                  </a:ext>
                </a:extLst>
              </a:tr>
            </a:tbl>
          </a:graphicData>
        </a:graphic>
      </p:graphicFrame>
    </p:spTree>
    <p:extLst>
      <p:ext uri="{BB962C8B-B14F-4D97-AF65-F5344CB8AC3E}">
        <p14:creationId xmlns:p14="http://schemas.microsoft.com/office/powerpoint/2010/main" val="3304180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65138" y="238651"/>
            <a:ext cx="8624338"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397819" y="275196"/>
            <a:ext cx="8513030"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MH Long Term Plan Metrics Performance – STP Benchmarking</a:t>
            </a:r>
            <a:endParaRPr lang="en-GB" sz="1350">
              <a:solidFill>
                <a:schemeClr val="bg1"/>
              </a:solidFill>
              <a:latin typeface="Segoe UI" panose="020B0502040204020203" pitchFamily="34" charset="0"/>
              <a:cs typeface="Segoe UI" panose="020B0502040204020203" pitchFamily="34" charset="0"/>
            </a:endParaRPr>
          </a:p>
        </p:txBody>
      </p:sp>
      <p:graphicFrame>
        <p:nvGraphicFramePr>
          <p:cNvPr id="21" name="Object 20">
            <a:extLst>
              <a:ext uri="{FF2B5EF4-FFF2-40B4-BE49-F238E27FC236}">
                <a16:creationId xmlns:a16="http://schemas.microsoft.com/office/drawing/2014/main" id="{BE905ECB-C0FB-40AA-A317-A59F830E8166}"/>
              </a:ext>
            </a:extLst>
          </p:cNvPr>
          <p:cNvGraphicFramePr>
            <a:graphicFrameLocks noChangeAspect="1"/>
          </p:cNvGraphicFramePr>
          <p:nvPr/>
        </p:nvGraphicFramePr>
        <p:xfrm>
          <a:off x="377427" y="5539586"/>
          <a:ext cx="8389144" cy="422672"/>
        </p:xfrm>
        <a:graphic>
          <a:graphicData uri="http://schemas.openxmlformats.org/presentationml/2006/ole">
            <mc:AlternateContent xmlns:mc="http://schemas.openxmlformats.org/markup-compatibility/2006">
              <mc:Choice xmlns:v="urn:schemas-microsoft-com:vml" Requires="v">
                <p:oleObj name="Worksheet" r:id="rId2" imgW="11186302" imgH="563770" progId="Excel.Sheet.12">
                  <p:embed/>
                </p:oleObj>
              </mc:Choice>
              <mc:Fallback>
                <p:oleObj name="Worksheet" r:id="rId2" imgW="11186302" imgH="563770" progId="Excel.Sheet.12">
                  <p:embed/>
                  <p:pic>
                    <p:nvPicPr>
                      <p:cNvPr id="21" name="Object 20">
                        <a:extLst>
                          <a:ext uri="{FF2B5EF4-FFF2-40B4-BE49-F238E27FC236}">
                            <a16:creationId xmlns:a16="http://schemas.microsoft.com/office/drawing/2014/main" id="{BE905ECB-C0FB-40AA-A317-A59F830E8166}"/>
                          </a:ext>
                        </a:extLst>
                      </p:cNvPr>
                      <p:cNvPicPr/>
                      <p:nvPr/>
                    </p:nvPicPr>
                    <p:blipFill>
                      <a:blip r:embed="rId3"/>
                      <a:stretch>
                        <a:fillRect/>
                      </a:stretch>
                    </p:blipFill>
                    <p:spPr>
                      <a:xfrm>
                        <a:off x="377427" y="5539586"/>
                        <a:ext cx="8389144" cy="422672"/>
                      </a:xfrm>
                      <a:prstGeom prst="rect">
                        <a:avLst/>
                      </a:prstGeom>
                    </p:spPr>
                  </p:pic>
                </p:oleObj>
              </mc:Fallback>
            </mc:AlternateContent>
          </a:graphicData>
        </a:graphic>
      </p:graphicFrame>
      <p:graphicFrame>
        <p:nvGraphicFramePr>
          <p:cNvPr id="8" name="Table 7">
            <a:extLst>
              <a:ext uri="{FF2B5EF4-FFF2-40B4-BE49-F238E27FC236}">
                <a16:creationId xmlns:a16="http://schemas.microsoft.com/office/drawing/2014/main" id="{27983852-8B1C-4EA9-AAFD-14B67C3DEC6B}"/>
              </a:ext>
            </a:extLst>
          </p:cNvPr>
          <p:cNvGraphicFramePr>
            <a:graphicFrameLocks noGrp="1"/>
          </p:cNvGraphicFramePr>
          <p:nvPr>
            <p:extLst>
              <p:ext uri="{D42A27DB-BD31-4B8C-83A1-F6EECF244321}">
                <p14:modId xmlns:p14="http://schemas.microsoft.com/office/powerpoint/2010/main" val="1992612319"/>
              </p:ext>
            </p:extLst>
          </p:nvPr>
        </p:nvGraphicFramePr>
        <p:xfrm>
          <a:off x="377427" y="1084519"/>
          <a:ext cx="8426573" cy="3968363"/>
        </p:xfrm>
        <a:graphic>
          <a:graphicData uri="http://schemas.openxmlformats.org/drawingml/2006/table">
            <a:tbl>
              <a:tblPr/>
              <a:tblGrid>
                <a:gridCol w="3555197">
                  <a:extLst>
                    <a:ext uri="{9D8B030D-6E8A-4147-A177-3AD203B41FA5}">
                      <a16:colId xmlns:a16="http://schemas.microsoft.com/office/drawing/2014/main" val="3707032880"/>
                    </a:ext>
                  </a:extLst>
                </a:gridCol>
                <a:gridCol w="526473">
                  <a:extLst>
                    <a:ext uri="{9D8B030D-6E8A-4147-A177-3AD203B41FA5}">
                      <a16:colId xmlns:a16="http://schemas.microsoft.com/office/drawing/2014/main" val="2486618076"/>
                    </a:ext>
                  </a:extLst>
                </a:gridCol>
                <a:gridCol w="611111">
                  <a:extLst>
                    <a:ext uri="{9D8B030D-6E8A-4147-A177-3AD203B41FA5}">
                      <a16:colId xmlns:a16="http://schemas.microsoft.com/office/drawing/2014/main" val="1394307638"/>
                    </a:ext>
                  </a:extLst>
                </a:gridCol>
                <a:gridCol w="815907">
                  <a:extLst>
                    <a:ext uri="{9D8B030D-6E8A-4147-A177-3AD203B41FA5}">
                      <a16:colId xmlns:a16="http://schemas.microsoft.com/office/drawing/2014/main" val="2418654034"/>
                    </a:ext>
                  </a:extLst>
                </a:gridCol>
                <a:gridCol w="734291">
                  <a:extLst>
                    <a:ext uri="{9D8B030D-6E8A-4147-A177-3AD203B41FA5}">
                      <a16:colId xmlns:a16="http://schemas.microsoft.com/office/drawing/2014/main" val="454397467"/>
                    </a:ext>
                  </a:extLst>
                </a:gridCol>
                <a:gridCol w="414954">
                  <a:extLst>
                    <a:ext uri="{9D8B030D-6E8A-4147-A177-3AD203B41FA5}">
                      <a16:colId xmlns:a16="http://schemas.microsoft.com/office/drawing/2014/main" val="2740703441"/>
                    </a:ext>
                  </a:extLst>
                </a:gridCol>
                <a:gridCol w="353728">
                  <a:extLst>
                    <a:ext uri="{9D8B030D-6E8A-4147-A177-3AD203B41FA5}">
                      <a16:colId xmlns:a16="http://schemas.microsoft.com/office/drawing/2014/main" val="4161308351"/>
                    </a:ext>
                  </a:extLst>
                </a:gridCol>
                <a:gridCol w="353728">
                  <a:extLst>
                    <a:ext uri="{9D8B030D-6E8A-4147-A177-3AD203B41FA5}">
                      <a16:colId xmlns:a16="http://schemas.microsoft.com/office/drawing/2014/main" val="317439221"/>
                    </a:ext>
                  </a:extLst>
                </a:gridCol>
                <a:gridCol w="353728">
                  <a:extLst>
                    <a:ext uri="{9D8B030D-6E8A-4147-A177-3AD203B41FA5}">
                      <a16:colId xmlns:a16="http://schemas.microsoft.com/office/drawing/2014/main" val="2540686781"/>
                    </a:ext>
                  </a:extLst>
                </a:gridCol>
                <a:gridCol w="353728">
                  <a:extLst>
                    <a:ext uri="{9D8B030D-6E8A-4147-A177-3AD203B41FA5}">
                      <a16:colId xmlns:a16="http://schemas.microsoft.com/office/drawing/2014/main" val="2523252503"/>
                    </a:ext>
                  </a:extLst>
                </a:gridCol>
                <a:gridCol w="353728">
                  <a:extLst>
                    <a:ext uri="{9D8B030D-6E8A-4147-A177-3AD203B41FA5}">
                      <a16:colId xmlns:a16="http://schemas.microsoft.com/office/drawing/2014/main" val="1928488558"/>
                    </a:ext>
                  </a:extLst>
                </a:gridCol>
              </a:tblGrid>
              <a:tr h="695696">
                <a:tc>
                  <a:txBody>
                    <a:bodyPr/>
                    <a:lstStyle/>
                    <a:p>
                      <a:pPr algn="ctr" fontAlgn="ctr"/>
                      <a:r>
                        <a:rPr lang="en-GB" sz="900" b="1" i="0" u="none" strike="noStrike">
                          <a:solidFill>
                            <a:srgbClr val="000000"/>
                          </a:solidFill>
                          <a:effectLst/>
                          <a:latin typeface="Segoe UI" panose="020B0502040204020203" pitchFamily="34" charset="0"/>
                        </a:rPr>
                        <a:t>Indicator</a:t>
                      </a:r>
                    </a:p>
                  </a:txBody>
                  <a:tcPr marL="4158" marR="4158" marT="415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Regional Target</a:t>
                      </a:r>
                    </a:p>
                  </a:txBody>
                  <a:tcPr marL="4158" marR="4158" marT="41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Latest Published Date</a:t>
                      </a:r>
                    </a:p>
                  </a:txBody>
                  <a:tcPr marL="4158" marR="4158" marT="41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Region</a:t>
                      </a:r>
                    </a:p>
                  </a:txBody>
                  <a:tcPr marL="4158" marR="4158" marT="41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 </a:t>
                      </a:r>
                    </a:p>
                  </a:txBody>
                  <a:tcPr marL="4158" marR="4158" marT="41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gridSpan="6">
                  <a:txBody>
                    <a:bodyPr/>
                    <a:lstStyle/>
                    <a:p>
                      <a:pPr algn="ctr" fontAlgn="ctr"/>
                      <a:r>
                        <a:rPr lang="en-GB" sz="900" b="1" i="0" u="none" strike="noStrike">
                          <a:solidFill>
                            <a:srgbClr val="000000"/>
                          </a:solidFill>
                          <a:effectLst/>
                          <a:latin typeface="Segoe UI" panose="020B0502040204020203" pitchFamily="34" charset="0"/>
                        </a:rPr>
                        <a:t>STP</a:t>
                      </a:r>
                    </a:p>
                  </a:txBody>
                  <a:tcPr marL="4158" marR="4158" marT="415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27833903"/>
                  </a:ext>
                </a:extLst>
              </a:tr>
              <a:tr h="430406">
                <a:tc>
                  <a:txBody>
                    <a:bodyPr/>
                    <a:lstStyle/>
                    <a:p>
                      <a:pPr algn="l" fontAlgn="ctr"/>
                      <a:r>
                        <a:rPr lang="en-GB" sz="900" b="0" i="0" u="none" strike="noStrike">
                          <a:solidFill>
                            <a:srgbClr val="000000"/>
                          </a:solidFill>
                          <a:effectLst/>
                          <a:latin typeface="Segoe UI" panose="020B0502040204020203" pitchFamily="34" charset="0"/>
                        </a:rPr>
                        <a:t> </a:t>
                      </a:r>
                    </a:p>
                  </a:txBody>
                  <a:tcPr marL="4158" marR="4158" marT="4158" marB="0" anchor="ctr">
                    <a:lnL w="12700"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 </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 </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000000"/>
                          </a:solidFill>
                          <a:effectLst/>
                          <a:latin typeface="Segoe UI" panose="020B0502040204020203" pitchFamily="34" charset="0"/>
                        </a:rPr>
                        <a:t>South East Region</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000000"/>
                          </a:solidFill>
                          <a:effectLst/>
                          <a:latin typeface="Segoe UI" panose="020B0502040204020203" pitchFamily="34" charset="0"/>
                        </a:rPr>
                        <a:t>BOB </a:t>
                      </a:r>
                      <a:br>
                        <a:rPr lang="en-GB" sz="900" b="0" i="1" u="none" strike="noStrike">
                          <a:solidFill>
                            <a:srgbClr val="000000"/>
                          </a:solidFill>
                          <a:effectLst/>
                          <a:latin typeface="Segoe UI" panose="020B0502040204020203" pitchFamily="34" charset="0"/>
                        </a:rPr>
                      </a:br>
                      <a:r>
                        <a:rPr lang="en-GB" sz="900" b="0" i="1" u="none" strike="noStrike">
                          <a:solidFill>
                            <a:srgbClr val="000000"/>
                          </a:solidFill>
                          <a:effectLst/>
                          <a:latin typeface="Segoe UI" panose="020B0502040204020203" pitchFamily="34" charset="0"/>
                        </a:rPr>
                        <a:t>Position</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BOB</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FHC</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HIOW</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K&amp;M</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SHH</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SHC</a:t>
                      </a:r>
                    </a:p>
                  </a:txBody>
                  <a:tcPr marL="4158" marR="4158" marT="4158"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20211508"/>
                  </a:ext>
                </a:extLst>
              </a:tr>
              <a:tr h="218510">
                <a:tc>
                  <a:txBody>
                    <a:bodyPr/>
                    <a:lstStyle/>
                    <a:p>
                      <a:pPr algn="l" fontAlgn="ctr"/>
                      <a:r>
                        <a:rPr lang="en-GB" sz="900" b="0" i="0" u="none" strike="noStrike">
                          <a:solidFill>
                            <a:srgbClr val="000000"/>
                          </a:solidFill>
                          <a:effectLst/>
                          <a:latin typeface="Segoe UI" panose="020B0502040204020203" pitchFamily="34" charset="0"/>
                        </a:rPr>
                        <a:t> Number of A&amp;E 12 hr waits – Adult</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425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3rd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595959"/>
                          </a:solidFill>
                          <a:effectLst/>
                          <a:latin typeface="Segoe UI" panose="020B0502040204020203" pitchFamily="34" charset="0"/>
                        </a:rPr>
                        <a:t>55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40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90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110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40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85</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411591157"/>
                  </a:ext>
                </a:extLst>
              </a:tr>
              <a:tr h="218510">
                <a:tc>
                  <a:txBody>
                    <a:bodyPr/>
                    <a:lstStyle/>
                    <a:p>
                      <a:pPr algn="l" fontAlgn="ctr"/>
                      <a:r>
                        <a:rPr lang="en-GB" sz="900" b="0" i="0" u="none" strike="noStrike">
                          <a:solidFill>
                            <a:srgbClr val="000000"/>
                          </a:solidFill>
                          <a:effectLst/>
                          <a:latin typeface="Segoe UI" panose="020B0502040204020203" pitchFamily="34" charset="0"/>
                        </a:rPr>
                        <a:t> Percentage of A&amp;E 12 hr waits – Adult</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11%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Joint 1st</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595959"/>
                          </a:solidFill>
                          <a:effectLst/>
                          <a:latin typeface="Segoe UI" panose="020B0502040204020203" pitchFamily="34" charset="0"/>
                        </a:rPr>
                        <a:t>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9%</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988964808"/>
                  </a:ext>
                </a:extLst>
              </a:tr>
              <a:tr h="218510">
                <a:tc>
                  <a:txBody>
                    <a:bodyPr/>
                    <a:lstStyle/>
                    <a:p>
                      <a:pPr algn="l" fontAlgn="ctr"/>
                      <a:r>
                        <a:rPr lang="en-GB" sz="900" b="0" i="0" u="none" strike="noStrike">
                          <a:solidFill>
                            <a:srgbClr val="000000"/>
                          </a:solidFill>
                          <a:effectLst/>
                          <a:latin typeface="Segoe UI" panose="020B0502040204020203" pitchFamily="34" charset="0"/>
                        </a:rPr>
                        <a:t> Number of A&amp;E 12 hr waits – CYP</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30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Joint 1st</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595959"/>
                          </a:solidFill>
                          <a:effectLst/>
                          <a:latin typeface="Segoe UI" panose="020B0502040204020203" pitchFamily="34" charset="0"/>
                        </a:rPr>
                        <a:t>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193203742"/>
                  </a:ext>
                </a:extLst>
              </a:tr>
              <a:tr h="218510">
                <a:tc>
                  <a:txBody>
                    <a:bodyPr/>
                    <a:lstStyle/>
                    <a:p>
                      <a:pPr algn="l" fontAlgn="ctr"/>
                      <a:r>
                        <a:rPr lang="en-GB" sz="900" b="0" i="0" u="none" strike="noStrike">
                          <a:solidFill>
                            <a:srgbClr val="000000"/>
                          </a:solidFill>
                          <a:effectLst/>
                          <a:latin typeface="Segoe UI" panose="020B0502040204020203" pitchFamily="34" charset="0"/>
                        </a:rPr>
                        <a:t> Percentage of A&amp;E 12 hr waits – CYP</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4%</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Joint 1st</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595959"/>
                          </a:solidFill>
                          <a:effectLst/>
                          <a:latin typeface="Segoe UI" panose="020B0502040204020203" pitchFamily="34" charset="0"/>
                        </a:rPr>
                        <a:t>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6%</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799415935"/>
                  </a:ext>
                </a:extLst>
              </a:tr>
              <a:tr h="218510">
                <a:tc>
                  <a:txBody>
                    <a:bodyPr/>
                    <a:lstStyle/>
                    <a:p>
                      <a:pPr algn="l" fontAlgn="ctr"/>
                      <a:r>
                        <a:rPr lang="en-GB" sz="900" b="0" i="0" u="none" strike="noStrike">
                          <a:solidFill>
                            <a:srgbClr val="000000"/>
                          </a:solidFill>
                          <a:effectLst/>
                          <a:latin typeface="Segoe UI" panose="020B0502040204020203" pitchFamily="34" charset="0"/>
                        </a:rPr>
                        <a:t> Discharges followed up within 72 hours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&gt;80%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78%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4th</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72%</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71%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76%</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88%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56%</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89%</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95518254"/>
                  </a:ext>
                </a:extLst>
              </a:tr>
              <a:tr h="218510">
                <a:tc>
                  <a:txBody>
                    <a:bodyPr/>
                    <a:lstStyle/>
                    <a:p>
                      <a:pPr algn="l" fontAlgn="ctr"/>
                      <a:r>
                        <a:rPr lang="en-GB" sz="900" b="0" i="0" u="none" strike="noStrike">
                          <a:solidFill>
                            <a:srgbClr val="000000"/>
                          </a:solidFill>
                          <a:effectLst/>
                          <a:latin typeface="Segoe UI" panose="020B0502040204020203" pitchFamily="34" charset="0"/>
                        </a:rPr>
                        <a:t> Acute admissions with no prior contacts - All inpatients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12%</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4th</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595959"/>
                          </a:solidFill>
                          <a:effectLst/>
                          <a:latin typeface="Segoe UI" panose="020B0502040204020203" pitchFamily="34" charset="0"/>
                        </a:rPr>
                        <a:t>14%</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8%</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3857116806"/>
                  </a:ext>
                </a:extLst>
              </a:tr>
              <a:tr h="234739">
                <a:tc>
                  <a:txBody>
                    <a:bodyPr/>
                    <a:lstStyle/>
                    <a:p>
                      <a:pPr algn="l" fontAlgn="ctr"/>
                      <a:r>
                        <a:rPr lang="en-GB" sz="900" b="0" i="0" u="none" strike="noStrike">
                          <a:solidFill>
                            <a:srgbClr val="000000"/>
                          </a:solidFill>
                          <a:effectLst/>
                          <a:latin typeface="Segoe UI" panose="020B0502040204020203" pitchFamily="34" charset="0"/>
                        </a:rPr>
                        <a:t> Admissions With No Prior Contacts - Black, Asian and Minority Ethnic</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16%</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4th</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595959"/>
                          </a:solidFill>
                          <a:effectLst/>
                          <a:latin typeface="Segoe UI" panose="020B0502040204020203" pitchFamily="34" charset="0"/>
                        </a:rPr>
                        <a:t>17%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16%</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20%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12%</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10%</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2363952760"/>
                  </a:ext>
                </a:extLst>
              </a:tr>
              <a:tr h="218510">
                <a:tc>
                  <a:txBody>
                    <a:bodyPr/>
                    <a:lstStyle/>
                    <a:p>
                      <a:pPr algn="l" fontAlgn="ctr"/>
                      <a:r>
                        <a:rPr lang="en-GB" sz="900" b="0" i="0" u="none" strike="noStrike">
                          <a:solidFill>
                            <a:srgbClr val="000000"/>
                          </a:solidFill>
                          <a:effectLst/>
                          <a:latin typeface="Segoe UI" panose="020B0502040204020203" pitchFamily="34" charset="0"/>
                        </a:rPr>
                        <a:t> Admissions With No Prior Contacts - White British</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4th</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595959"/>
                          </a:solidFill>
                          <a:effectLst/>
                          <a:latin typeface="Segoe UI" panose="020B0502040204020203" pitchFamily="34" charset="0"/>
                        </a:rPr>
                        <a:t>11%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5%</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459491444"/>
                  </a:ext>
                </a:extLst>
              </a:tr>
              <a:tr h="213926">
                <a:tc>
                  <a:txBody>
                    <a:bodyPr/>
                    <a:lstStyle/>
                    <a:p>
                      <a:pPr algn="l" fontAlgn="ctr"/>
                      <a:r>
                        <a:rPr lang="en-GB" sz="900" b="0" i="0" u="none" strike="noStrike">
                          <a:solidFill>
                            <a:srgbClr val="000000"/>
                          </a:solidFill>
                          <a:effectLst/>
                          <a:latin typeface="Segoe UI" panose="020B0502040204020203" pitchFamily="34" charset="0"/>
                        </a:rPr>
                        <a:t> Community Mental Health access - 2+ Contacts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86,650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3rd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595959"/>
                          </a:solidFill>
                          <a:effectLst/>
                          <a:latin typeface="Segoe UI" panose="020B0502040204020203" pitchFamily="34" charset="0"/>
                        </a:rPr>
                        <a:t>14,430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5,935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12,290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25,080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10,500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r>
                        <a:rPr lang="en-GB" sz="800" b="0" i="0" u="none" strike="noStrike">
                          <a:solidFill>
                            <a:srgbClr val="595959"/>
                          </a:solidFill>
                          <a:effectLst/>
                          <a:latin typeface="Segoe UI" panose="020B0502040204020203" pitchFamily="34" charset="0"/>
                        </a:rPr>
                        <a:t>18,810</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499318004"/>
                  </a:ext>
                </a:extLst>
              </a:tr>
              <a:tr h="208496">
                <a:tc>
                  <a:txBody>
                    <a:bodyPr/>
                    <a:lstStyle/>
                    <a:p>
                      <a:pPr algn="l" fontAlgn="ctr"/>
                      <a:r>
                        <a:rPr lang="en-GB" sz="900" b="0" i="0" u="none" strike="noStrike">
                          <a:solidFill>
                            <a:srgbClr val="000000"/>
                          </a:solidFill>
                          <a:effectLst/>
                          <a:latin typeface="Segoe UI" panose="020B0502040204020203" pitchFamily="34" charset="0"/>
                        </a:rPr>
                        <a:t> CYP access - 1+ Contact</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101,213</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102,020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2nd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20,700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7,995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18,320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26,065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12,895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16,275</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2888505412"/>
                  </a:ext>
                </a:extLst>
              </a:tr>
              <a:tr h="218510">
                <a:tc>
                  <a:txBody>
                    <a:bodyPr/>
                    <a:lstStyle/>
                    <a:p>
                      <a:pPr algn="l" fontAlgn="ctr"/>
                      <a:r>
                        <a:rPr lang="en-GB" sz="900" b="0" i="0" u="none" strike="noStrike">
                          <a:solidFill>
                            <a:srgbClr val="000000"/>
                          </a:solidFill>
                          <a:effectLst/>
                          <a:latin typeface="Segoe UI" panose="020B0502040204020203" pitchFamily="34" charset="0"/>
                        </a:rPr>
                        <a:t> CYP Eating disorder waiting time – Routine</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&gt;95%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58%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5th</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39%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72%</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65%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97%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29%</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118602914"/>
                  </a:ext>
                </a:extLst>
              </a:tr>
              <a:tr h="218510">
                <a:tc>
                  <a:txBody>
                    <a:bodyPr/>
                    <a:lstStyle/>
                    <a:p>
                      <a:pPr algn="l" fontAlgn="ctr"/>
                      <a:r>
                        <a:rPr lang="en-GB" sz="900" b="0" i="0" u="none" strike="noStrike">
                          <a:solidFill>
                            <a:srgbClr val="000000"/>
                          </a:solidFill>
                          <a:effectLst/>
                          <a:latin typeface="Segoe UI" panose="020B0502040204020203" pitchFamily="34" charset="0"/>
                        </a:rPr>
                        <a:t> CYP Eating disorder waiting time – Urgent</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&gt;95%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41%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4th</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57%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74%</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44%</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99%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99%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25%</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2279389687"/>
                  </a:ext>
                </a:extLst>
              </a:tr>
              <a:tr h="218510">
                <a:tc>
                  <a:txBody>
                    <a:bodyPr/>
                    <a:lstStyle/>
                    <a:p>
                      <a:pPr algn="l" fontAlgn="ctr"/>
                      <a:r>
                        <a:rPr lang="en-GB" sz="900" b="0" i="0" u="none" strike="noStrike">
                          <a:solidFill>
                            <a:srgbClr val="000000"/>
                          </a:solidFill>
                          <a:effectLst/>
                          <a:latin typeface="Segoe UI" panose="020B0502040204020203" pitchFamily="34" charset="0"/>
                        </a:rPr>
                        <a:t> Dementia Diagnosis Rate</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&gt;66.7%</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Jan-22</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60%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5th</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59%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63%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60%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57%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63%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ctr" fontAlgn="ctr"/>
                      <a:r>
                        <a:rPr lang="en-GB" sz="800" b="0" i="0" u="none" strike="noStrike" dirty="0">
                          <a:solidFill>
                            <a:srgbClr val="595959"/>
                          </a:solidFill>
                          <a:effectLst/>
                          <a:latin typeface="Segoe UI" panose="020B0502040204020203" pitchFamily="34" charset="0"/>
                        </a:rPr>
                        <a:t>60%</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extLst>
                  <a:ext uri="{0D108BD9-81ED-4DB2-BD59-A6C34878D82A}">
                    <a16:rowId xmlns:a16="http://schemas.microsoft.com/office/drawing/2014/main" val="3389600059"/>
                  </a:ext>
                </a:extLst>
              </a:tr>
            </a:tbl>
          </a:graphicData>
        </a:graphic>
      </p:graphicFrame>
    </p:spTree>
    <p:extLst>
      <p:ext uri="{BB962C8B-B14F-4D97-AF65-F5344CB8AC3E}">
        <p14:creationId xmlns:p14="http://schemas.microsoft.com/office/powerpoint/2010/main" val="13251856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44747" y="182091"/>
            <a:ext cx="8635302"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377428" y="218636"/>
            <a:ext cx="8523852"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MH Long Term Plan Metrics Performance – STP Benchmarking</a:t>
            </a:r>
            <a:endParaRPr lang="en-GB" sz="1350">
              <a:solidFill>
                <a:schemeClr val="bg1"/>
              </a:solidFill>
              <a:latin typeface="Segoe UI" panose="020B0502040204020203" pitchFamily="34" charset="0"/>
              <a:cs typeface="Segoe UI" panose="020B0502040204020203" pitchFamily="34" charset="0"/>
            </a:endParaRPr>
          </a:p>
        </p:txBody>
      </p:sp>
      <p:graphicFrame>
        <p:nvGraphicFramePr>
          <p:cNvPr id="21" name="Object 20">
            <a:extLst>
              <a:ext uri="{FF2B5EF4-FFF2-40B4-BE49-F238E27FC236}">
                <a16:creationId xmlns:a16="http://schemas.microsoft.com/office/drawing/2014/main" id="{BE905ECB-C0FB-40AA-A317-A59F830E8166}"/>
              </a:ext>
            </a:extLst>
          </p:cNvPr>
          <p:cNvGraphicFramePr>
            <a:graphicFrameLocks noChangeAspect="1"/>
          </p:cNvGraphicFramePr>
          <p:nvPr/>
        </p:nvGraphicFramePr>
        <p:xfrm>
          <a:off x="377427" y="5539586"/>
          <a:ext cx="8389144" cy="422672"/>
        </p:xfrm>
        <a:graphic>
          <a:graphicData uri="http://schemas.openxmlformats.org/presentationml/2006/ole">
            <mc:AlternateContent xmlns:mc="http://schemas.openxmlformats.org/markup-compatibility/2006">
              <mc:Choice xmlns:v="urn:schemas-microsoft-com:vml" Requires="v">
                <p:oleObj name="Worksheet" r:id="rId2" imgW="11186302" imgH="563770" progId="Excel.Sheet.12">
                  <p:embed/>
                </p:oleObj>
              </mc:Choice>
              <mc:Fallback>
                <p:oleObj name="Worksheet" r:id="rId2" imgW="11186302" imgH="563770" progId="Excel.Sheet.12">
                  <p:embed/>
                  <p:pic>
                    <p:nvPicPr>
                      <p:cNvPr id="21" name="Object 20">
                        <a:extLst>
                          <a:ext uri="{FF2B5EF4-FFF2-40B4-BE49-F238E27FC236}">
                            <a16:creationId xmlns:a16="http://schemas.microsoft.com/office/drawing/2014/main" id="{BE905ECB-C0FB-40AA-A317-A59F830E8166}"/>
                          </a:ext>
                        </a:extLst>
                      </p:cNvPr>
                      <p:cNvPicPr/>
                      <p:nvPr/>
                    </p:nvPicPr>
                    <p:blipFill>
                      <a:blip r:embed="rId3"/>
                      <a:stretch>
                        <a:fillRect/>
                      </a:stretch>
                    </p:blipFill>
                    <p:spPr>
                      <a:xfrm>
                        <a:off x="377427" y="5539586"/>
                        <a:ext cx="8389144" cy="422672"/>
                      </a:xfrm>
                      <a:prstGeom prst="rect">
                        <a:avLst/>
                      </a:prstGeom>
                    </p:spPr>
                  </p:pic>
                </p:oleObj>
              </mc:Fallback>
            </mc:AlternateContent>
          </a:graphicData>
        </a:graphic>
      </p:graphicFrame>
      <p:graphicFrame>
        <p:nvGraphicFramePr>
          <p:cNvPr id="8" name="Table 7">
            <a:extLst>
              <a:ext uri="{FF2B5EF4-FFF2-40B4-BE49-F238E27FC236}">
                <a16:creationId xmlns:a16="http://schemas.microsoft.com/office/drawing/2014/main" id="{4B22CD2F-67A4-486F-A51C-971E7D469BE4}"/>
              </a:ext>
            </a:extLst>
          </p:cNvPr>
          <p:cNvGraphicFramePr>
            <a:graphicFrameLocks noGrp="1"/>
          </p:cNvGraphicFramePr>
          <p:nvPr>
            <p:extLst>
              <p:ext uri="{D42A27DB-BD31-4B8C-83A1-F6EECF244321}">
                <p14:modId xmlns:p14="http://schemas.microsoft.com/office/powerpoint/2010/main" val="3398800948"/>
              </p:ext>
            </p:extLst>
          </p:nvPr>
        </p:nvGraphicFramePr>
        <p:xfrm>
          <a:off x="339997" y="1059562"/>
          <a:ext cx="8426574" cy="3961717"/>
        </p:xfrm>
        <a:graphic>
          <a:graphicData uri="http://schemas.openxmlformats.org/drawingml/2006/table">
            <a:tbl>
              <a:tblPr/>
              <a:tblGrid>
                <a:gridCol w="3608019">
                  <a:extLst>
                    <a:ext uri="{9D8B030D-6E8A-4147-A177-3AD203B41FA5}">
                      <a16:colId xmlns:a16="http://schemas.microsoft.com/office/drawing/2014/main" val="940705354"/>
                    </a:ext>
                  </a:extLst>
                </a:gridCol>
                <a:gridCol w="542381">
                  <a:extLst>
                    <a:ext uri="{9D8B030D-6E8A-4147-A177-3AD203B41FA5}">
                      <a16:colId xmlns:a16="http://schemas.microsoft.com/office/drawing/2014/main" val="1055546259"/>
                    </a:ext>
                  </a:extLst>
                </a:gridCol>
                <a:gridCol w="542381">
                  <a:extLst>
                    <a:ext uri="{9D8B030D-6E8A-4147-A177-3AD203B41FA5}">
                      <a16:colId xmlns:a16="http://schemas.microsoft.com/office/drawing/2014/main" val="1533726821"/>
                    </a:ext>
                  </a:extLst>
                </a:gridCol>
                <a:gridCol w="951133">
                  <a:extLst>
                    <a:ext uri="{9D8B030D-6E8A-4147-A177-3AD203B41FA5}">
                      <a16:colId xmlns:a16="http://schemas.microsoft.com/office/drawing/2014/main" val="590811267"/>
                    </a:ext>
                  </a:extLst>
                </a:gridCol>
                <a:gridCol w="660292">
                  <a:extLst>
                    <a:ext uri="{9D8B030D-6E8A-4147-A177-3AD203B41FA5}">
                      <a16:colId xmlns:a16="http://schemas.microsoft.com/office/drawing/2014/main" val="3932878771"/>
                    </a:ext>
                  </a:extLst>
                </a:gridCol>
                <a:gridCol w="353728">
                  <a:extLst>
                    <a:ext uri="{9D8B030D-6E8A-4147-A177-3AD203B41FA5}">
                      <a16:colId xmlns:a16="http://schemas.microsoft.com/office/drawing/2014/main" val="866366982"/>
                    </a:ext>
                  </a:extLst>
                </a:gridCol>
                <a:gridCol w="353728">
                  <a:extLst>
                    <a:ext uri="{9D8B030D-6E8A-4147-A177-3AD203B41FA5}">
                      <a16:colId xmlns:a16="http://schemas.microsoft.com/office/drawing/2014/main" val="1837851034"/>
                    </a:ext>
                  </a:extLst>
                </a:gridCol>
                <a:gridCol w="353728">
                  <a:extLst>
                    <a:ext uri="{9D8B030D-6E8A-4147-A177-3AD203B41FA5}">
                      <a16:colId xmlns:a16="http://schemas.microsoft.com/office/drawing/2014/main" val="2348158093"/>
                    </a:ext>
                  </a:extLst>
                </a:gridCol>
                <a:gridCol w="353728">
                  <a:extLst>
                    <a:ext uri="{9D8B030D-6E8A-4147-A177-3AD203B41FA5}">
                      <a16:colId xmlns:a16="http://schemas.microsoft.com/office/drawing/2014/main" val="3329599946"/>
                    </a:ext>
                  </a:extLst>
                </a:gridCol>
                <a:gridCol w="353728">
                  <a:extLst>
                    <a:ext uri="{9D8B030D-6E8A-4147-A177-3AD203B41FA5}">
                      <a16:colId xmlns:a16="http://schemas.microsoft.com/office/drawing/2014/main" val="1670321096"/>
                    </a:ext>
                  </a:extLst>
                </a:gridCol>
                <a:gridCol w="353728">
                  <a:extLst>
                    <a:ext uri="{9D8B030D-6E8A-4147-A177-3AD203B41FA5}">
                      <a16:colId xmlns:a16="http://schemas.microsoft.com/office/drawing/2014/main" val="4036156453"/>
                    </a:ext>
                  </a:extLst>
                </a:gridCol>
              </a:tblGrid>
              <a:tr h="725582">
                <a:tc>
                  <a:txBody>
                    <a:bodyPr/>
                    <a:lstStyle/>
                    <a:p>
                      <a:pPr algn="ctr" fontAlgn="ctr"/>
                      <a:r>
                        <a:rPr lang="en-GB" sz="900" b="1" i="0" u="none" strike="noStrike">
                          <a:solidFill>
                            <a:srgbClr val="000000"/>
                          </a:solidFill>
                          <a:effectLst/>
                          <a:latin typeface="Segoe UI" panose="020B0502040204020203" pitchFamily="34" charset="0"/>
                        </a:rPr>
                        <a:t>Indicator</a:t>
                      </a:r>
                    </a:p>
                  </a:txBody>
                  <a:tcPr marL="4158" marR="4158" marT="415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Regional Target</a:t>
                      </a:r>
                    </a:p>
                  </a:txBody>
                  <a:tcPr marL="4158" marR="4158" marT="41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Latest Published Date</a:t>
                      </a:r>
                    </a:p>
                  </a:txBody>
                  <a:tcPr marL="4158" marR="4158" marT="41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dirty="0">
                          <a:solidFill>
                            <a:srgbClr val="000000"/>
                          </a:solidFill>
                          <a:effectLst/>
                          <a:latin typeface="Segoe UI" panose="020B0502040204020203" pitchFamily="34" charset="0"/>
                        </a:rPr>
                        <a:t>Region</a:t>
                      </a:r>
                    </a:p>
                  </a:txBody>
                  <a:tcPr marL="4158" marR="4158" marT="41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 </a:t>
                      </a:r>
                    </a:p>
                  </a:txBody>
                  <a:tcPr marL="4158" marR="4158" marT="41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gridSpan="6">
                  <a:txBody>
                    <a:bodyPr/>
                    <a:lstStyle/>
                    <a:p>
                      <a:pPr algn="ctr" fontAlgn="ctr"/>
                      <a:r>
                        <a:rPr lang="en-GB" sz="900" b="1" i="0" u="none" strike="noStrike">
                          <a:solidFill>
                            <a:srgbClr val="000000"/>
                          </a:solidFill>
                          <a:effectLst/>
                          <a:latin typeface="Segoe UI" panose="020B0502040204020203" pitchFamily="34" charset="0"/>
                        </a:rPr>
                        <a:t>STP</a:t>
                      </a:r>
                    </a:p>
                  </a:txBody>
                  <a:tcPr marL="4158" marR="4158" marT="415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67950608"/>
                  </a:ext>
                </a:extLst>
              </a:tr>
              <a:tr h="448896">
                <a:tc>
                  <a:txBody>
                    <a:bodyPr/>
                    <a:lstStyle/>
                    <a:p>
                      <a:pPr algn="l" fontAlgn="ctr"/>
                      <a:r>
                        <a:rPr lang="en-GB" sz="900" b="0" i="0" u="none" strike="noStrike">
                          <a:solidFill>
                            <a:srgbClr val="000000"/>
                          </a:solidFill>
                          <a:effectLst/>
                          <a:latin typeface="Segoe UI" panose="020B0502040204020203" pitchFamily="34" charset="0"/>
                        </a:rPr>
                        <a:t> </a:t>
                      </a:r>
                    </a:p>
                  </a:txBody>
                  <a:tcPr marL="4158" marR="4158" marT="4158" marB="0" anchor="ctr">
                    <a:lnL w="12700" cap="flat" cmpd="sng" algn="ctr">
                      <a:solidFill>
                        <a:schemeClr val="tx1"/>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GB" sz="900" b="0" i="0" u="none" strike="noStrike">
                          <a:solidFill>
                            <a:srgbClr val="000000"/>
                          </a:solidFill>
                          <a:effectLst/>
                          <a:latin typeface="Segoe UI" panose="020B0502040204020203" pitchFamily="34" charset="0"/>
                        </a:rPr>
                        <a:t> </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 </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000000"/>
                          </a:solidFill>
                          <a:effectLst/>
                          <a:latin typeface="Segoe UI" panose="020B0502040204020203" pitchFamily="34" charset="0"/>
                        </a:rPr>
                        <a:t>South East </a:t>
                      </a:r>
                      <a:br>
                        <a:rPr lang="en-GB" sz="900" b="0" i="1" u="none" strike="noStrike">
                          <a:solidFill>
                            <a:srgbClr val="000000"/>
                          </a:solidFill>
                          <a:effectLst/>
                          <a:latin typeface="Segoe UI" panose="020B0502040204020203" pitchFamily="34" charset="0"/>
                        </a:rPr>
                      </a:br>
                      <a:r>
                        <a:rPr lang="en-GB" sz="900" b="0" i="1" u="none" strike="noStrike">
                          <a:solidFill>
                            <a:srgbClr val="000000"/>
                          </a:solidFill>
                          <a:effectLst/>
                          <a:latin typeface="Segoe UI" panose="020B0502040204020203" pitchFamily="34" charset="0"/>
                        </a:rPr>
                        <a:t>Region</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000000"/>
                          </a:solidFill>
                          <a:effectLst/>
                          <a:latin typeface="Segoe UI" panose="020B0502040204020203" pitchFamily="34" charset="0"/>
                        </a:rPr>
                        <a:t>BOB </a:t>
                      </a:r>
                      <a:br>
                        <a:rPr lang="en-GB" sz="900" b="0" i="1" u="none" strike="noStrike">
                          <a:solidFill>
                            <a:srgbClr val="000000"/>
                          </a:solidFill>
                          <a:effectLst/>
                          <a:latin typeface="Segoe UI" panose="020B0502040204020203" pitchFamily="34" charset="0"/>
                        </a:rPr>
                      </a:br>
                      <a:r>
                        <a:rPr lang="en-GB" sz="900" b="0" i="1" u="none" strike="noStrike">
                          <a:solidFill>
                            <a:srgbClr val="000000"/>
                          </a:solidFill>
                          <a:effectLst/>
                          <a:latin typeface="Segoe UI" panose="020B0502040204020203" pitchFamily="34" charset="0"/>
                        </a:rPr>
                        <a:t>Position</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BOB</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FHC</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HIOW</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K&amp;M</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SHH</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SHC</a:t>
                      </a:r>
                    </a:p>
                  </a:txBody>
                  <a:tcPr marL="4158" marR="4158" marT="4158"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79367444"/>
                  </a:ext>
                </a:extLst>
              </a:tr>
              <a:tr h="227897">
                <a:tc>
                  <a:txBody>
                    <a:bodyPr/>
                    <a:lstStyle/>
                    <a:p>
                      <a:pPr algn="l" fontAlgn="ctr"/>
                      <a:r>
                        <a:rPr lang="en-GB" sz="900" b="0" i="0" u="none" strike="noStrike">
                          <a:solidFill>
                            <a:srgbClr val="000000"/>
                          </a:solidFill>
                          <a:effectLst/>
                          <a:latin typeface="Segoe UI" panose="020B0502040204020203" pitchFamily="34" charset="0"/>
                        </a:rPr>
                        <a:t> Percentage of EIP referrals waiting 2 weeks or less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&gt;60%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66%</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4th</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65%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82%</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66%</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79%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56%</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57%</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2573245373"/>
                  </a:ext>
                </a:extLst>
              </a:tr>
              <a:tr h="227897">
                <a:tc>
                  <a:txBody>
                    <a:bodyPr/>
                    <a:lstStyle/>
                    <a:p>
                      <a:pPr algn="l" fontAlgn="ctr"/>
                      <a:r>
                        <a:rPr lang="en-GB" sz="900" b="0" i="0" u="none" strike="noStrike">
                          <a:solidFill>
                            <a:srgbClr val="000000"/>
                          </a:solidFill>
                          <a:effectLst/>
                          <a:latin typeface="Segoe UI" panose="020B0502040204020203" pitchFamily="34" charset="0"/>
                        </a:rPr>
                        <a:t> Percentage of IAPT referrals receiving an appointment within 6 weeks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&gt;75%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93%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1st</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99%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97%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95%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81%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94%</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95%</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63671925"/>
                  </a:ext>
                </a:extLst>
              </a:tr>
              <a:tr h="227897">
                <a:tc>
                  <a:txBody>
                    <a:bodyPr/>
                    <a:lstStyle/>
                    <a:p>
                      <a:pPr algn="l" fontAlgn="ctr"/>
                      <a:r>
                        <a:rPr lang="en-GB" sz="900" b="0" i="0" u="none" strike="noStrike">
                          <a:solidFill>
                            <a:srgbClr val="000000"/>
                          </a:solidFill>
                          <a:effectLst/>
                          <a:latin typeface="Segoe UI" panose="020B0502040204020203" pitchFamily="34" charset="0"/>
                        </a:rPr>
                        <a:t> Percentage of IAPT referrals receiving an appointment within 18 weeks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&gt;95%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Joint 1st</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99%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85711040"/>
                  </a:ext>
                </a:extLst>
              </a:tr>
              <a:tr h="262411">
                <a:tc>
                  <a:txBody>
                    <a:bodyPr/>
                    <a:lstStyle/>
                    <a:p>
                      <a:pPr algn="l" fontAlgn="ctr"/>
                      <a:r>
                        <a:rPr lang="en-GB" sz="900" b="0" i="0" u="none" strike="noStrike">
                          <a:solidFill>
                            <a:srgbClr val="000000"/>
                          </a:solidFill>
                          <a:effectLst/>
                          <a:latin typeface="Segoe UI" panose="020B0502040204020203" pitchFamily="34" charset="0"/>
                        </a:rPr>
                        <a:t> Percentage of first to second IAPT treatment over 90 days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&lt;10%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13%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2nd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10%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16%</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14%</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13%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14%</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1201902609"/>
                  </a:ext>
                </a:extLst>
              </a:tr>
              <a:tr h="245858">
                <a:tc>
                  <a:txBody>
                    <a:bodyPr/>
                    <a:lstStyle/>
                    <a:p>
                      <a:pPr algn="l" fontAlgn="ctr"/>
                      <a:r>
                        <a:rPr lang="en-GB" sz="900" b="0" i="0" u="none" strike="noStrike">
                          <a:solidFill>
                            <a:srgbClr val="000000"/>
                          </a:solidFill>
                          <a:effectLst/>
                          <a:latin typeface="Segoe UI" panose="020B0502040204020203" pitchFamily="34" charset="0"/>
                        </a:rPr>
                        <a:t> IAPT access - over 65 years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Sep-21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3,075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2nd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610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275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600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535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400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655</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1807256"/>
                  </a:ext>
                </a:extLst>
              </a:tr>
              <a:tr h="227897">
                <a:tc>
                  <a:txBody>
                    <a:bodyPr/>
                    <a:lstStyle/>
                    <a:p>
                      <a:pPr algn="l" fontAlgn="ctr"/>
                      <a:r>
                        <a:rPr lang="en-GB" sz="900" b="0" i="0" u="none" strike="noStrike">
                          <a:solidFill>
                            <a:srgbClr val="000000"/>
                          </a:solidFill>
                          <a:effectLst/>
                          <a:latin typeface="Segoe UI" panose="020B0502040204020203" pitchFamily="34" charset="0"/>
                        </a:rPr>
                        <a:t> Number people accessing IAPT services – monthly</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18,819</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16,985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3rd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3,525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1,475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3,545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3,635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1,975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2,835</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4177778863"/>
                  </a:ext>
                </a:extLst>
              </a:tr>
              <a:tr h="227897">
                <a:tc>
                  <a:txBody>
                    <a:bodyPr/>
                    <a:lstStyle/>
                    <a:p>
                      <a:pPr algn="l" fontAlgn="ctr"/>
                      <a:r>
                        <a:rPr lang="en-GB" sz="900" b="0" i="0" u="none" strike="noStrike">
                          <a:solidFill>
                            <a:srgbClr val="000000"/>
                          </a:solidFill>
                          <a:effectLst/>
                          <a:latin typeface="Segoe UI" panose="020B0502040204020203" pitchFamily="34" charset="0"/>
                        </a:rPr>
                        <a:t> Number people accessing IAPT services - rolling quarter</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56,071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46,070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3rd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9,295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4,160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9,560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9,510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5,575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7,970</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345292189"/>
                  </a:ext>
                </a:extLst>
              </a:tr>
              <a:tr h="227897">
                <a:tc>
                  <a:txBody>
                    <a:bodyPr/>
                    <a:lstStyle/>
                    <a:p>
                      <a:pPr algn="l" fontAlgn="ctr"/>
                      <a:r>
                        <a:rPr lang="en-GB" sz="900" b="0" i="0" u="none" strike="noStrike">
                          <a:solidFill>
                            <a:srgbClr val="000000"/>
                          </a:solidFill>
                          <a:effectLst/>
                          <a:latin typeface="Segoe UI" panose="020B0502040204020203" pitchFamily="34" charset="0"/>
                        </a:rPr>
                        <a:t> IAPT Recovery Rate – monthly</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&gt;50%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49%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2nd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51%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50%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50%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45%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45%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53%</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36990200"/>
                  </a:ext>
                </a:extLst>
              </a:tr>
              <a:tr h="227897">
                <a:tc>
                  <a:txBody>
                    <a:bodyPr/>
                    <a:lstStyle/>
                    <a:p>
                      <a:pPr algn="l" fontAlgn="ctr"/>
                      <a:r>
                        <a:rPr lang="en-GB" sz="900" b="0" i="0" u="none" strike="noStrike">
                          <a:solidFill>
                            <a:srgbClr val="000000"/>
                          </a:solidFill>
                          <a:effectLst/>
                          <a:latin typeface="Segoe UI" panose="020B0502040204020203" pitchFamily="34" charset="0"/>
                        </a:rPr>
                        <a:t> IAPT Recovery Rate - Black, Asian and Minority Ethnic</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Sep-21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51%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5th</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50%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53%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53%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48%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53%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51%</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97740110"/>
                  </a:ext>
                </a:extLst>
              </a:tr>
              <a:tr h="227897">
                <a:tc>
                  <a:txBody>
                    <a:bodyPr/>
                    <a:lstStyle/>
                    <a:p>
                      <a:pPr algn="l" fontAlgn="ctr"/>
                      <a:r>
                        <a:rPr lang="en-GB" sz="900" b="0" i="0" u="none" strike="noStrike">
                          <a:solidFill>
                            <a:srgbClr val="000000"/>
                          </a:solidFill>
                          <a:effectLst/>
                          <a:latin typeface="Segoe UI" panose="020B0502040204020203" pitchFamily="34" charset="0"/>
                        </a:rPr>
                        <a:t> IAPT Recovery Rate - White British</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Sep-21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51%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3rd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52%</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53%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51%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48%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48%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54%</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66274374"/>
                  </a:ext>
                </a:extLst>
              </a:tr>
              <a:tr h="227897">
                <a:tc>
                  <a:txBody>
                    <a:bodyPr/>
                    <a:lstStyle/>
                    <a:p>
                      <a:pPr algn="l" fontAlgn="ctr"/>
                      <a:r>
                        <a:rPr lang="en-GB" sz="900" b="0" i="0" u="none" strike="noStrike">
                          <a:solidFill>
                            <a:srgbClr val="000000"/>
                          </a:solidFill>
                          <a:effectLst/>
                          <a:latin typeface="Segoe UI" panose="020B0502040204020203" pitchFamily="34" charset="0"/>
                        </a:rPr>
                        <a:t> Number accessing Individual Placement and Support services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3192</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1,035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1st</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360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125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80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345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120</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3551841353"/>
                  </a:ext>
                </a:extLst>
              </a:tr>
              <a:tr h="227897">
                <a:tc>
                  <a:txBody>
                    <a:bodyPr/>
                    <a:lstStyle/>
                    <a:p>
                      <a:pPr algn="l" fontAlgn="ctr"/>
                      <a:r>
                        <a:rPr lang="en-GB" sz="900" b="0" i="0" u="none" strike="noStrike">
                          <a:solidFill>
                            <a:srgbClr val="000000"/>
                          </a:solidFill>
                          <a:effectLst/>
                          <a:latin typeface="Segoe UI" panose="020B0502040204020203" pitchFamily="34" charset="0"/>
                        </a:rPr>
                        <a:t> Rate of adult acute mental health length of stay, over 60 days</a:t>
                      </a:r>
                    </a:p>
                  </a:txBody>
                  <a:tcPr marL="5715" marR="5715" marT="5715" marB="0" anchor="ctr">
                    <a:lnL w="12700" cap="flat" cmpd="sng" algn="ctr">
                      <a:solidFill>
                        <a:schemeClr val="tx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&lt;8.0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6.4</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5th</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7.4</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6.2</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5.9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5.0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6.3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dirty="0">
                          <a:solidFill>
                            <a:srgbClr val="595959"/>
                          </a:solidFill>
                          <a:effectLst/>
                          <a:latin typeface="Segoe UI" panose="020B0502040204020203" pitchFamily="34" charset="0"/>
                        </a:rPr>
                        <a:t>7.5</a:t>
                      </a:r>
                    </a:p>
                  </a:txBody>
                  <a:tcPr marL="5715" marR="5715" marT="5715" marB="0" anchor="ctr">
                    <a:lnL w="635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14659171"/>
                  </a:ext>
                </a:extLst>
              </a:tr>
            </a:tbl>
          </a:graphicData>
        </a:graphic>
      </p:graphicFrame>
    </p:spTree>
    <p:extLst>
      <p:ext uri="{BB962C8B-B14F-4D97-AF65-F5344CB8AC3E}">
        <p14:creationId xmlns:p14="http://schemas.microsoft.com/office/powerpoint/2010/main" val="1130154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26032" y="210371"/>
            <a:ext cx="8654017"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358713" y="246916"/>
            <a:ext cx="8542326"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MH Long Term Plan Metrics Performance – STP Benchmarking</a:t>
            </a:r>
            <a:endParaRPr lang="en-GB" sz="1350">
              <a:solidFill>
                <a:schemeClr val="bg1"/>
              </a:solidFill>
              <a:latin typeface="Segoe UI" panose="020B0502040204020203" pitchFamily="34" charset="0"/>
              <a:cs typeface="Segoe UI" panose="020B0502040204020203" pitchFamily="34" charset="0"/>
            </a:endParaRPr>
          </a:p>
        </p:txBody>
      </p:sp>
      <p:graphicFrame>
        <p:nvGraphicFramePr>
          <p:cNvPr id="21" name="Object 20">
            <a:extLst>
              <a:ext uri="{FF2B5EF4-FFF2-40B4-BE49-F238E27FC236}">
                <a16:creationId xmlns:a16="http://schemas.microsoft.com/office/drawing/2014/main" id="{BE905ECB-C0FB-40AA-A317-A59F830E8166}"/>
              </a:ext>
            </a:extLst>
          </p:cNvPr>
          <p:cNvGraphicFramePr>
            <a:graphicFrameLocks noChangeAspect="1"/>
          </p:cNvGraphicFramePr>
          <p:nvPr/>
        </p:nvGraphicFramePr>
        <p:xfrm>
          <a:off x="377427" y="5539586"/>
          <a:ext cx="8389144" cy="422672"/>
        </p:xfrm>
        <a:graphic>
          <a:graphicData uri="http://schemas.openxmlformats.org/presentationml/2006/ole">
            <mc:AlternateContent xmlns:mc="http://schemas.openxmlformats.org/markup-compatibility/2006">
              <mc:Choice xmlns:v="urn:schemas-microsoft-com:vml" Requires="v">
                <p:oleObj name="Worksheet" r:id="rId2" imgW="11186302" imgH="563770" progId="Excel.Sheet.12">
                  <p:embed/>
                </p:oleObj>
              </mc:Choice>
              <mc:Fallback>
                <p:oleObj name="Worksheet" r:id="rId2" imgW="11186302" imgH="563770" progId="Excel.Sheet.12">
                  <p:embed/>
                  <p:pic>
                    <p:nvPicPr>
                      <p:cNvPr id="21" name="Object 20">
                        <a:extLst>
                          <a:ext uri="{FF2B5EF4-FFF2-40B4-BE49-F238E27FC236}">
                            <a16:creationId xmlns:a16="http://schemas.microsoft.com/office/drawing/2014/main" id="{BE905ECB-C0FB-40AA-A317-A59F830E8166}"/>
                          </a:ext>
                        </a:extLst>
                      </p:cNvPr>
                      <p:cNvPicPr/>
                      <p:nvPr/>
                    </p:nvPicPr>
                    <p:blipFill>
                      <a:blip r:embed="rId3"/>
                      <a:stretch>
                        <a:fillRect/>
                      </a:stretch>
                    </p:blipFill>
                    <p:spPr>
                      <a:xfrm>
                        <a:off x="377427" y="5539586"/>
                        <a:ext cx="8389144" cy="422672"/>
                      </a:xfrm>
                      <a:prstGeom prst="rect">
                        <a:avLst/>
                      </a:prstGeom>
                    </p:spPr>
                  </p:pic>
                </p:oleObj>
              </mc:Fallback>
            </mc:AlternateContent>
          </a:graphicData>
        </a:graphic>
      </p:graphicFrame>
      <p:graphicFrame>
        <p:nvGraphicFramePr>
          <p:cNvPr id="8" name="Table 7">
            <a:extLst>
              <a:ext uri="{FF2B5EF4-FFF2-40B4-BE49-F238E27FC236}">
                <a16:creationId xmlns:a16="http://schemas.microsoft.com/office/drawing/2014/main" id="{09FDCA0A-0117-42EF-953C-1357FA0A9394}"/>
              </a:ext>
            </a:extLst>
          </p:cNvPr>
          <p:cNvGraphicFramePr>
            <a:graphicFrameLocks noGrp="1"/>
          </p:cNvGraphicFramePr>
          <p:nvPr>
            <p:extLst>
              <p:ext uri="{D42A27DB-BD31-4B8C-83A1-F6EECF244321}">
                <p14:modId xmlns:p14="http://schemas.microsoft.com/office/powerpoint/2010/main" val="557252197"/>
              </p:ext>
            </p:extLst>
          </p:nvPr>
        </p:nvGraphicFramePr>
        <p:xfrm>
          <a:off x="339753" y="1077032"/>
          <a:ext cx="8426574" cy="3955057"/>
        </p:xfrm>
        <a:graphic>
          <a:graphicData uri="http://schemas.openxmlformats.org/drawingml/2006/table">
            <a:tbl>
              <a:tblPr/>
              <a:tblGrid>
                <a:gridCol w="3608019">
                  <a:extLst>
                    <a:ext uri="{9D8B030D-6E8A-4147-A177-3AD203B41FA5}">
                      <a16:colId xmlns:a16="http://schemas.microsoft.com/office/drawing/2014/main" val="4125105734"/>
                    </a:ext>
                  </a:extLst>
                </a:gridCol>
                <a:gridCol w="542381">
                  <a:extLst>
                    <a:ext uri="{9D8B030D-6E8A-4147-A177-3AD203B41FA5}">
                      <a16:colId xmlns:a16="http://schemas.microsoft.com/office/drawing/2014/main" val="3471227159"/>
                    </a:ext>
                  </a:extLst>
                </a:gridCol>
                <a:gridCol w="542381">
                  <a:extLst>
                    <a:ext uri="{9D8B030D-6E8A-4147-A177-3AD203B41FA5}">
                      <a16:colId xmlns:a16="http://schemas.microsoft.com/office/drawing/2014/main" val="792910246"/>
                    </a:ext>
                  </a:extLst>
                </a:gridCol>
                <a:gridCol w="951133">
                  <a:extLst>
                    <a:ext uri="{9D8B030D-6E8A-4147-A177-3AD203B41FA5}">
                      <a16:colId xmlns:a16="http://schemas.microsoft.com/office/drawing/2014/main" val="3393340587"/>
                    </a:ext>
                  </a:extLst>
                </a:gridCol>
                <a:gridCol w="660292">
                  <a:extLst>
                    <a:ext uri="{9D8B030D-6E8A-4147-A177-3AD203B41FA5}">
                      <a16:colId xmlns:a16="http://schemas.microsoft.com/office/drawing/2014/main" val="2767378043"/>
                    </a:ext>
                  </a:extLst>
                </a:gridCol>
                <a:gridCol w="353728">
                  <a:extLst>
                    <a:ext uri="{9D8B030D-6E8A-4147-A177-3AD203B41FA5}">
                      <a16:colId xmlns:a16="http://schemas.microsoft.com/office/drawing/2014/main" val="1802084469"/>
                    </a:ext>
                  </a:extLst>
                </a:gridCol>
                <a:gridCol w="353728">
                  <a:extLst>
                    <a:ext uri="{9D8B030D-6E8A-4147-A177-3AD203B41FA5}">
                      <a16:colId xmlns:a16="http://schemas.microsoft.com/office/drawing/2014/main" val="2797291212"/>
                    </a:ext>
                  </a:extLst>
                </a:gridCol>
                <a:gridCol w="353728">
                  <a:extLst>
                    <a:ext uri="{9D8B030D-6E8A-4147-A177-3AD203B41FA5}">
                      <a16:colId xmlns:a16="http://schemas.microsoft.com/office/drawing/2014/main" val="857263225"/>
                    </a:ext>
                  </a:extLst>
                </a:gridCol>
                <a:gridCol w="353728">
                  <a:extLst>
                    <a:ext uri="{9D8B030D-6E8A-4147-A177-3AD203B41FA5}">
                      <a16:colId xmlns:a16="http://schemas.microsoft.com/office/drawing/2014/main" val="916257574"/>
                    </a:ext>
                  </a:extLst>
                </a:gridCol>
                <a:gridCol w="353728">
                  <a:extLst>
                    <a:ext uri="{9D8B030D-6E8A-4147-A177-3AD203B41FA5}">
                      <a16:colId xmlns:a16="http://schemas.microsoft.com/office/drawing/2014/main" val="1452302992"/>
                    </a:ext>
                  </a:extLst>
                </a:gridCol>
                <a:gridCol w="353728">
                  <a:extLst>
                    <a:ext uri="{9D8B030D-6E8A-4147-A177-3AD203B41FA5}">
                      <a16:colId xmlns:a16="http://schemas.microsoft.com/office/drawing/2014/main" val="2463408699"/>
                    </a:ext>
                  </a:extLst>
                </a:gridCol>
              </a:tblGrid>
              <a:tr h="724339">
                <a:tc>
                  <a:txBody>
                    <a:bodyPr/>
                    <a:lstStyle/>
                    <a:p>
                      <a:pPr algn="ctr" fontAlgn="ctr"/>
                      <a:r>
                        <a:rPr lang="en-GB" sz="900" b="1" i="0" u="none" strike="noStrike">
                          <a:solidFill>
                            <a:srgbClr val="000000"/>
                          </a:solidFill>
                          <a:effectLst/>
                          <a:latin typeface="Segoe UI" panose="020B0502040204020203" pitchFamily="34" charset="0"/>
                        </a:rPr>
                        <a:t>Indicator</a:t>
                      </a:r>
                    </a:p>
                  </a:txBody>
                  <a:tcPr marL="4158" marR="4158" marT="415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Regional Target</a:t>
                      </a:r>
                    </a:p>
                  </a:txBody>
                  <a:tcPr marL="4158" marR="4158" marT="41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Latest Published Date</a:t>
                      </a:r>
                    </a:p>
                  </a:txBody>
                  <a:tcPr marL="4158" marR="4158" marT="41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900" b="1" i="0" u="none" strike="noStrike">
                          <a:solidFill>
                            <a:srgbClr val="000000"/>
                          </a:solidFill>
                          <a:effectLst/>
                          <a:latin typeface="Segoe UI" panose="020B0502040204020203" pitchFamily="34" charset="0"/>
                        </a:rPr>
                        <a:t>Region</a:t>
                      </a:r>
                    </a:p>
                  </a:txBody>
                  <a:tcPr marL="4158" marR="4158" marT="41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900" b="1" i="0" u="none" strike="noStrike" dirty="0">
                          <a:solidFill>
                            <a:srgbClr val="000000"/>
                          </a:solidFill>
                          <a:effectLst/>
                          <a:latin typeface="Segoe UI" panose="020B0502040204020203" pitchFamily="34" charset="0"/>
                        </a:rPr>
                        <a:t> </a:t>
                      </a:r>
                    </a:p>
                  </a:txBody>
                  <a:tcPr marL="4158" marR="4158" marT="41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6">
                  <a:txBody>
                    <a:bodyPr/>
                    <a:lstStyle/>
                    <a:p>
                      <a:pPr algn="ctr" fontAlgn="ctr"/>
                      <a:r>
                        <a:rPr lang="en-GB" sz="900" b="1" i="0" u="none" strike="noStrike">
                          <a:solidFill>
                            <a:srgbClr val="000000"/>
                          </a:solidFill>
                          <a:effectLst/>
                          <a:latin typeface="Segoe UI" panose="020B0502040204020203" pitchFamily="34" charset="0"/>
                        </a:rPr>
                        <a:t>STP</a:t>
                      </a:r>
                    </a:p>
                  </a:txBody>
                  <a:tcPr marL="4158" marR="4158" marT="415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15522679"/>
                  </a:ext>
                </a:extLst>
              </a:tr>
              <a:tr h="483962">
                <a:tc>
                  <a:txBody>
                    <a:bodyPr/>
                    <a:lstStyle/>
                    <a:p>
                      <a:pPr algn="l" fontAlgn="ctr"/>
                      <a:r>
                        <a:rPr lang="en-GB" sz="900" b="0" i="0" u="none" strike="noStrike">
                          <a:solidFill>
                            <a:srgbClr val="000000"/>
                          </a:solidFill>
                          <a:effectLst/>
                          <a:latin typeface="Segoe UI" panose="020B0502040204020203" pitchFamily="34" charset="0"/>
                        </a:rPr>
                        <a:t> </a:t>
                      </a:r>
                    </a:p>
                  </a:txBody>
                  <a:tcPr marL="4158" marR="4158" marT="4158"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900" b="0" i="0" u="none" strike="noStrike">
                          <a:solidFill>
                            <a:srgbClr val="000000"/>
                          </a:solidFill>
                          <a:effectLst/>
                          <a:latin typeface="Segoe UI" panose="020B0502040204020203" pitchFamily="34" charset="0"/>
                        </a:rPr>
                        <a:t> </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 </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000000"/>
                          </a:solidFill>
                          <a:effectLst/>
                          <a:latin typeface="Segoe UI" panose="020B0502040204020203" pitchFamily="34" charset="0"/>
                        </a:rPr>
                        <a:t>South East </a:t>
                      </a:r>
                    </a:p>
                    <a:p>
                      <a:pPr algn="ctr" fontAlgn="ctr"/>
                      <a:r>
                        <a:rPr lang="en-GB" sz="900" b="0" i="1" u="none" strike="noStrike">
                          <a:solidFill>
                            <a:srgbClr val="000000"/>
                          </a:solidFill>
                          <a:effectLst/>
                          <a:latin typeface="Segoe UI" panose="020B0502040204020203" pitchFamily="34" charset="0"/>
                        </a:rPr>
                        <a:t>Region</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000000"/>
                          </a:solidFill>
                          <a:effectLst/>
                          <a:latin typeface="Segoe UI" panose="020B0502040204020203" pitchFamily="34" charset="0"/>
                        </a:rPr>
                        <a:t>BOB </a:t>
                      </a:r>
                    </a:p>
                    <a:p>
                      <a:pPr algn="ctr" fontAlgn="ctr"/>
                      <a:r>
                        <a:rPr lang="en-GB" sz="900" b="0" i="1" u="none" strike="noStrike">
                          <a:solidFill>
                            <a:srgbClr val="000000"/>
                          </a:solidFill>
                          <a:effectLst/>
                          <a:latin typeface="Segoe UI" panose="020B0502040204020203" pitchFamily="34" charset="0"/>
                        </a:rPr>
                        <a:t>Position</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BOB</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FHC</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HIOW</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K&amp;M</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SHH</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0" i="1" u="none" strike="noStrike">
                          <a:solidFill>
                            <a:srgbClr val="595959"/>
                          </a:solidFill>
                          <a:effectLst/>
                          <a:latin typeface="Segoe UI" panose="020B0502040204020203" pitchFamily="34" charset="0"/>
                        </a:rPr>
                        <a:t>SHC</a:t>
                      </a:r>
                    </a:p>
                  </a:txBody>
                  <a:tcPr marL="4158" marR="4158" marT="4158"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3479463"/>
                  </a:ext>
                </a:extLst>
              </a:tr>
              <a:tr h="245699">
                <a:tc>
                  <a:txBody>
                    <a:bodyPr/>
                    <a:lstStyle/>
                    <a:p>
                      <a:pPr algn="l" fontAlgn="ctr"/>
                      <a:r>
                        <a:rPr lang="en-GB" sz="900" b="0" i="0" u="none" strike="noStrike">
                          <a:solidFill>
                            <a:srgbClr val="000000"/>
                          </a:solidFill>
                          <a:effectLst/>
                          <a:latin typeface="Segoe UI" panose="020B0502040204020203" pitchFamily="34" charset="0"/>
                        </a:rPr>
                        <a:t> Rate of adult acute mental health length of stay, over 90 days</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&lt;10.75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9.1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900" b="0" i="0" u="none" strike="noStrike">
                          <a:solidFill>
                            <a:srgbClr val="000000"/>
                          </a:solidFill>
                          <a:effectLst/>
                          <a:latin typeface="Segoe UI" panose="020B0502040204020203" pitchFamily="34" charset="0"/>
                        </a:rPr>
                        <a:t>1st</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6.7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10.7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7.9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8.2</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10.9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11.7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3938284728"/>
                  </a:ext>
                </a:extLst>
              </a:tr>
              <a:tr h="245699">
                <a:tc>
                  <a:txBody>
                    <a:bodyPr/>
                    <a:lstStyle/>
                    <a:p>
                      <a:pPr algn="l" fontAlgn="ctr"/>
                      <a:r>
                        <a:rPr lang="en-GB" sz="900" b="0" i="0" u="none" strike="noStrike">
                          <a:solidFill>
                            <a:srgbClr val="000000"/>
                          </a:solidFill>
                          <a:effectLst/>
                          <a:latin typeface="Segoe UI" panose="020B0502040204020203" pitchFamily="34" charset="0"/>
                        </a:rPr>
                        <a:t> Percentage of inappropriate OAP bed days that are external</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Joint 2nd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99%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8879798"/>
                  </a:ext>
                </a:extLst>
              </a:tr>
              <a:tr h="257503">
                <a:tc>
                  <a:txBody>
                    <a:bodyPr/>
                    <a:lstStyle/>
                    <a:p>
                      <a:pPr algn="l" fontAlgn="ctr"/>
                      <a:r>
                        <a:rPr lang="en-GB" sz="900" b="0" i="0" u="none" strike="noStrike">
                          <a:solidFill>
                            <a:srgbClr val="000000"/>
                          </a:solidFill>
                          <a:effectLst/>
                          <a:latin typeface="Segoe UI" panose="020B0502040204020203" pitchFamily="34" charset="0"/>
                        </a:rPr>
                        <a:t> No. of days patients were placed out of area due to unavailable beds</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4,310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5th</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1,030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420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440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235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760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1,425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3021845"/>
                  </a:ext>
                </a:extLst>
              </a:tr>
              <a:tr h="260508">
                <a:tc>
                  <a:txBody>
                    <a:bodyPr/>
                    <a:lstStyle/>
                    <a:p>
                      <a:pPr algn="l" fontAlgn="ctr"/>
                      <a:r>
                        <a:rPr lang="en-GB" sz="900" b="0" i="0" u="none" strike="noStrike">
                          <a:solidFill>
                            <a:srgbClr val="000000"/>
                          </a:solidFill>
                          <a:effectLst/>
                          <a:latin typeface="Segoe UI" panose="020B0502040204020203" pitchFamily="34" charset="0"/>
                        </a:rPr>
                        <a:t> Perinatal Access - Rolling 12 months</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n/a</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6329564"/>
                  </a:ext>
                </a:extLst>
              </a:tr>
              <a:tr h="245699">
                <a:tc>
                  <a:txBody>
                    <a:bodyPr/>
                    <a:lstStyle/>
                    <a:p>
                      <a:pPr algn="l" fontAlgn="ctr"/>
                      <a:r>
                        <a:rPr lang="en-GB" sz="900" b="0" i="0" u="none" strike="noStrike">
                          <a:solidFill>
                            <a:srgbClr val="000000"/>
                          </a:solidFill>
                          <a:effectLst/>
                          <a:latin typeface="Segoe UI" panose="020B0502040204020203" pitchFamily="34" charset="0"/>
                        </a:rPr>
                        <a:t> Perinatal Access - Year to Date</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5,633</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4,730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3rd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980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315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780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1,005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585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1,085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54317441"/>
                  </a:ext>
                </a:extLst>
              </a:tr>
              <a:tr h="263153">
                <a:tc>
                  <a:txBody>
                    <a:bodyPr/>
                    <a:lstStyle/>
                    <a:p>
                      <a:pPr algn="l" fontAlgn="ctr"/>
                      <a:r>
                        <a:rPr lang="en-GB" sz="900" b="0" i="0" u="none" strike="noStrike">
                          <a:solidFill>
                            <a:srgbClr val="000000"/>
                          </a:solidFill>
                          <a:effectLst/>
                          <a:latin typeface="Segoe UI" panose="020B0502040204020203" pitchFamily="34" charset="0"/>
                        </a:rPr>
                        <a:t> No. with SMI receiving a physical health check within 12 months</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34,980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Dec-21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20,045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1st</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4,868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2,458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3,967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2,992</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2,365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3,395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2411710428"/>
                  </a:ext>
                </a:extLst>
              </a:tr>
              <a:tr h="245699">
                <a:tc>
                  <a:txBody>
                    <a:bodyPr/>
                    <a:lstStyle/>
                    <a:p>
                      <a:pPr algn="l" fontAlgn="ctr"/>
                      <a:r>
                        <a:rPr lang="en-GB" sz="900" b="0" i="0" u="none" strike="noStrike">
                          <a:solidFill>
                            <a:srgbClr val="000000"/>
                          </a:solidFill>
                          <a:effectLst/>
                          <a:latin typeface="Segoe UI" panose="020B0502040204020203" pitchFamily="34" charset="0"/>
                        </a:rPr>
                        <a:t> Data Quality – Consistency</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n/a</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94%</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ctr"/>
                      <a:r>
                        <a:rPr lang="en-GB" sz="900" b="0" i="0" u="none" strike="noStrike">
                          <a:solidFill>
                            <a:srgbClr val="000000"/>
                          </a:solidFill>
                          <a:effectLst/>
                          <a:latin typeface="Segoe UI" panose="020B0502040204020203" pitchFamily="34" charset="0"/>
                        </a:rPr>
                        <a:t>2nd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98%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93%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94%</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89%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a:solidFill>
                            <a:srgbClr val="595959"/>
                          </a:solidFill>
                          <a:effectLst/>
                          <a:latin typeface="Segoe UI" panose="020B0502040204020203" pitchFamily="34" charset="0"/>
                        </a:rPr>
                        <a:t>95%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3108603"/>
                  </a:ext>
                </a:extLst>
              </a:tr>
              <a:tr h="245699">
                <a:tc>
                  <a:txBody>
                    <a:bodyPr/>
                    <a:lstStyle/>
                    <a:p>
                      <a:pPr algn="l" fontAlgn="ctr"/>
                      <a:r>
                        <a:rPr lang="en-GB" sz="900" b="0" i="0" u="none" strike="noStrike">
                          <a:solidFill>
                            <a:srgbClr val="000000"/>
                          </a:solidFill>
                          <a:effectLst/>
                          <a:latin typeface="Segoe UI" panose="020B0502040204020203" pitchFamily="34" charset="0"/>
                        </a:rPr>
                        <a:t> Data Quality – Coverage</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&gt;85%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63%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2nd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83%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100%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60%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59%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54%</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58%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2830303443"/>
                  </a:ext>
                </a:extLst>
              </a:tr>
              <a:tr h="245699">
                <a:tc>
                  <a:txBody>
                    <a:bodyPr/>
                    <a:lstStyle/>
                    <a:p>
                      <a:pPr algn="l" fontAlgn="ctr"/>
                      <a:r>
                        <a:rPr lang="en-GB" sz="900" b="0" i="0" u="none" strike="noStrike">
                          <a:solidFill>
                            <a:srgbClr val="000000"/>
                          </a:solidFill>
                          <a:effectLst/>
                          <a:latin typeface="Segoe UI" panose="020B0502040204020203" pitchFamily="34" charset="0"/>
                        </a:rPr>
                        <a:t> Data Quality – Outcomes</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&gt;40%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22%</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5th</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17%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43%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41%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25%</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2%</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29%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2503283414"/>
                  </a:ext>
                </a:extLst>
              </a:tr>
              <a:tr h="245699">
                <a:tc>
                  <a:txBody>
                    <a:bodyPr/>
                    <a:lstStyle/>
                    <a:p>
                      <a:pPr algn="l" fontAlgn="ctr"/>
                      <a:r>
                        <a:rPr lang="en-GB" sz="900" b="0" i="0" u="none" strike="noStrike">
                          <a:solidFill>
                            <a:srgbClr val="000000"/>
                          </a:solidFill>
                          <a:effectLst/>
                          <a:latin typeface="Segoe UI" panose="020B0502040204020203" pitchFamily="34" charset="0"/>
                        </a:rPr>
                        <a:t> Data Quality - DQMI Score</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&gt;80.0</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Sep-21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62.9</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3rd</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67.7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52.0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78.1</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74.8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63.7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47.8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extLst>
                  <a:ext uri="{0D108BD9-81ED-4DB2-BD59-A6C34878D82A}">
                    <a16:rowId xmlns:a16="http://schemas.microsoft.com/office/drawing/2014/main" val="1597308752"/>
                  </a:ext>
                </a:extLst>
              </a:tr>
              <a:tr h="245699">
                <a:tc>
                  <a:txBody>
                    <a:bodyPr/>
                    <a:lstStyle/>
                    <a:p>
                      <a:pPr algn="l" fontAlgn="ctr"/>
                      <a:r>
                        <a:rPr lang="en-GB" sz="900" b="0" i="0" u="none" strike="noStrike">
                          <a:solidFill>
                            <a:srgbClr val="000000"/>
                          </a:solidFill>
                          <a:effectLst/>
                          <a:latin typeface="Segoe UI" panose="020B0502040204020203" pitchFamily="34" charset="0"/>
                        </a:rPr>
                        <a:t> Data Quality - SNOMED CT</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r>
                        <a:rPr lang="en-GB" sz="900" b="0" i="0" u="none" strike="noStrike">
                          <a:solidFill>
                            <a:srgbClr val="000000"/>
                          </a:solidFill>
                          <a:effectLst/>
                          <a:latin typeface="Segoe UI" panose="020B0502040204020203" pitchFamily="34" charset="0"/>
                        </a:rPr>
                        <a:t>&gt;85%</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Nov-21</a:t>
                      </a:r>
                    </a:p>
                  </a:txBody>
                  <a:tcPr marL="5715" marR="5715" marT="5715" marB="0" anchor="ctr">
                    <a:lnL w="6350" cap="flat" cmpd="sng" algn="ctr">
                      <a:solidFill>
                        <a:srgbClr val="BFBFBF"/>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ctr" fontAlgn="ctr"/>
                      <a:r>
                        <a:rPr lang="en-GB" sz="900" b="0" i="0" u="none" strike="noStrike">
                          <a:solidFill>
                            <a:srgbClr val="000000"/>
                          </a:solidFill>
                          <a:effectLst/>
                          <a:latin typeface="Segoe UI" panose="020B0502040204020203" pitchFamily="34" charset="0"/>
                        </a:rPr>
                        <a:t>68%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7C80"/>
                    </a:solidFill>
                  </a:tcPr>
                </a:tc>
                <a:tc>
                  <a:txBody>
                    <a:bodyPr/>
                    <a:lstStyle/>
                    <a:p>
                      <a:pPr algn="ctr" fontAlgn="ctr"/>
                      <a:r>
                        <a:rPr lang="en-GB" sz="900" b="0" i="0" u="none" strike="noStrike">
                          <a:solidFill>
                            <a:srgbClr val="000000"/>
                          </a:solidFill>
                          <a:effectLst/>
                          <a:latin typeface="Segoe UI" panose="020B0502040204020203" pitchFamily="34" charset="0"/>
                        </a:rPr>
                        <a:t>1st</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595959"/>
                          </a:solidFill>
                          <a:effectLst/>
                          <a:latin typeface="Segoe UI" panose="020B0502040204020203" pitchFamily="34" charset="0"/>
                        </a:rPr>
                        <a:t>93%</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87%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37%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a:solidFill>
                            <a:srgbClr val="595959"/>
                          </a:solidFill>
                          <a:effectLst/>
                          <a:latin typeface="Segoe UI" panose="020B0502040204020203" pitchFamily="34" charset="0"/>
                        </a:rPr>
                        <a:t>90%</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tc>
                  <a:txBody>
                    <a:bodyPr/>
                    <a:lstStyle/>
                    <a:p>
                      <a:pPr algn="ctr" fontAlgn="ctr"/>
                      <a:r>
                        <a:rPr lang="en-GB" sz="800" b="0" i="0" u="none" strike="noStrike">
                          <a:solidFill>
                            <a:srgbClr val="595959"/>
                          </a:solidFill>
                          <a:effectLst/>
                          <a:latin typeface="Segoe UI" panose="020B0502040204020203" pitchFamily="34" charset="0"/>
                        </a:rPr>
                        <a:t>8%</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ABAB"/>
                    </a:solidFill>
                  </a:tcPr>
                </a:tc>
                <a:tc>
                  <a:txBody>
                    <a:bodyPr/>
                    <a:lstStyle/>
                    <a:p>
                      <a:pPr algn="ctr" fontAlgn="ctr"/>
                      <a:r>
                        <a:rPr lang="en-GB" sz="800" b="0" i="0" u="none" strike="noStrike" dirty="0">
                          <a:solidFill>
                            <a:srgbClr val="595959"/>
                          </a:solidFill>
                          <a:effectLst/>
                          <a:latin typeface="Segoe UI" panose="020B0502040204020203" pitchFamily="34" charset="0"/>
                        </a:rPr>
                        <a:t>87%</a:t>
                      </a:r>
                    </a:p>
                  </a:txBody>
                  <a:tcPr marL="5715" marR="5715" marT="5715"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97133675"/>
                  </a:ext>
                </a:extLst>
              </a:tr>
            </a:tbl>
          </a:graphicData>
        </a:graphic>
      </p:graphicFrame>
    </p:spTree>
    <p:extLst>
      <p:ext uri="{BB962C8B-B14F-4D97-AF65-F5344CB8AC3E}">
        <p14:creationId xmlns:p14="http://schemas.microsoft.com/office/powerpoint/2010/main" val="73737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16632"/>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289307" y="1200204"/>
            <a:ext cx="4590510" cy="355090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r>
              <a:rPr lang="en-GB" sz="1050">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r>
              <a:rPr lang="en-GB" sz="1600">
                <a:solidFill>
                  <a:schemeClr val="bg1"/>
                </a:solidFill>
                <a:latin typeface="Arial" panose="020B0604020202020204" pitchFamily="34" charset="0"/>
                <a:ea typeface="Calibri" panose="020F0502020204030204" pitchFamily="34" charset="0"/>
                <a:cs typeface="Times New Roman" panose="02020603050405020304" pitchFamily="18" charset="0"/>
              </a:rPr>
              <a:t>Section 2a:</a:t>
            </a:r>
          </a:p>
          <a:p>
            <a:pPr>
              <a:lnSpc>
                <a:spcPct val="107000"/>
              </a:lnSpc>
              <a:spcAft>
                <a:spcPts val="800"/>
              </a:spcAft>
            </a:pPr>
            <a:r>
              <a:rPr lang="en-GB" sz="2700" b="1">
                <a:solidFill>
                  <a:schemeClr val="bg1"/>
                </a:solidFill>
                <a:effectLst/>
                <a:latin typeface="Arial" panose="020B0604020202020204" pitchFamily="34" charset="0"/>
                <a:ea typeface="Calibri" panose="020F0502020204030204" pitchFamily="34" charset="0"/>
                <a:cs typeface="Arial" panose="020B0604020202020204" pitchFamily="34" charset="0"/>
              </a:rPr>
              <a:t>Community</a:t>
            </a:r>
            <a:r>
              <a:rPr lang="en-GB" sz="2700">
                <a:solidFill>
                  <a:schemeClr val="bg1"/>
                </a:solidFill>
                <a:effectLst/>
                <a:latin typeface="Arial" panose="020B0604020202020204" pitchFamily="34" charset="0"/>
                <a:ea typeface="Calibri" panose="020F0502020204030204" pitchFamily="34" charset="0"/>
                <a:cs typeface="Arial" panose="020B0604020202020204" pitchFamily="34" charset="0"/>
              </a:rPr>
              <a:t> Patient Activity and Demand</a:t>
            </a:r>
          </a:p>
          <a:p>
            <a:pPr>
              <a:lnSpc>
                <a:spcPct val="107000"/>
              </a:lnSpc>
              <a:spcAft>
                <a:spcPts val="800"/>
              </a:spcAft>
            </a:pPr>
            <a:endParaRPr lang="en-GB" sz="270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solidFill>
                  <a:schemeClr val="bg1"/>
                </a:solidFill>
                <a:effectLst/>
                <a:latin typeface="Arial" panose="020B0604020202020204" pitchFamily="34" charset="0"/>
                <a:ea typeface="Calibri" panose="020F0502020204030204" pitchFamily="34" charset="0"/>
                <a:cs typeface="Arial" panose="020B0604020202020204" pitchFamily="34" charset="0"/>
              </a:rPr>
              <a:t>Referrals and appointments overview</a:t>
            </a:r>
            <a:endParaRPr lang="en-GB"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1400" b="1">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en-GB" sz="140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en-GB" sz="140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en-GB" sz="140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47307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B3C91D-E3D7-4D7F-904E-5F492E7F9492}"/>
              </a:ext>
            </a:extLst>
          </p:cNvPr>
          <p:cNvPicPr>
            <a:picLocks noChangeAspect="1"/>
          </p:cNvPicPr>
          <p:nvPr/>
        </p:nvPicPr>
        <p:blipFill>
          <a:blip r:embed="rId2"/>
          <a:stretch>
            <a:fillRect/>
          </a:stretch>
        </p:blipFill>
        <p:spPr>
          <a:xfrm>
            <a:off x="1040129" y="2167272"/>
            <a:ext cx="6210956" cy="1261728"/>
          </a:xfrm>
          <a:prstGeom prst="rect">
            <a:avLst/>
          </a:prstGeom>
        </p:spPr>
      </p:pic>
      <p:sp>
        <p:nvSpPr>
          <p:cNvPr id="91" name="Rectangle 90">
            <a:extLst>
              <a:ext uri="{FF2B5EF4-FFF2-40B4-BE49-F238E27FC236}">
                <a16:creationId xmlns:a16="http://schemas.microsoft.com/office/drawing/2014/main" id="{5ED2E7B8-BA3F-4538-8871-A54ABCA02CA5}"/>
              </a:ext>
            </a:extLst>
          </p:cNvPr>
          <p:cNvSpPr>
            <a:spLocks/>
          </p:cNvSpPr>
          <p:nvPr/>
        </p:nvSpPr>
        <p:spPr>
          <a:xfrm>
            <a:off x="283991" y="210312"/>
            <a:ext cx="8643193"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416672" y="241904"/>
            <a:ext cx="8443337" cy="306370"/>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Exceptions/Non-Compliance: </a:t>
            </a:r>
            <a:r>
              <a:rPr lang="en-GB" sz="1350">
                <a:solidFill>
                  <a:schemeClr val="bg1"/>
                </a:solidFill>
                <a:latin typeface="Segoe UI" panose="020B0502040204020203" pitchFamily="34" charset="0"/>
                <a:cs typeface="Segoe UI" panose="020B0502040204020203" pitchFamily="34" charset="0"/>
              </a:rPr>
              <a:t>Learning Disabilities and Autism</a:t>
            </a:r>
          </a:p>
        </p:txBody>
      </p:sp>
      <p:graphicFrame>
        <p:nvGraphicFramePr>
          <p:cNvPr id="18" name="Table 5">
            <a:extLst>
              <a:ext uri="{FF2B5EF4-FFF2-40B4-BE49-F238E27FC236}">
                <a16:creationId xmlns:a16="http://schemas.microsoft.com/office/drawing/2014/main" id="{0AC6BECF-EEF2-4AAB-9ED4-BB07B8BDDCD4}"/>
              </a:ext>
            </a:extLst>
          </p:cNvPr>
          <p:cNvGraphicFramePr>
            <a:graphicFrameLocks noGrp="1"/>
          </p:cNvGraphicFramePr>
          <p:nvPr>
            <p:extLst>
              <p:ext uri="{D42A27DB-BD31-4B8C-83A1-F6EECF244321}">
                <p14:modId xmlns:p14="http://schemas.microsoft.com/office/powerpoint/2010/main" val="643267313"/>
              </p:ext>
            </p:extLst>
          </p:nvPr>
        </p:nvGraphicFramePr>
        <p:xfrm>
          <a:off x="416672" y="3438258"/>
          <a:ext cx="8387963" cy="2365883"/>
        </p:xfrm>
        <a:graphic>
          <a:graphicData uri="http://schemas.openxmlformats.org/drawingml/2006/table">
            <a:tbl>
              <a:tblPr firstRow="1" bandRow="1">
                <a:tableStyleId>{5FD0F851-EC5A-4D38-B0AD-8093EC10F338}</a:tableStyleId>
              </a:tblPr>
              <a:tblGrid>
                <a:gridCol w="8387963">
                  <a:extLst>
                    <a:ext uri="{9D8B030D-6E8A-4147-A177-3AD203B41FA5}">
                      <a16:colId xmlns:a16="http://schemas.microsoft.com/office/drawing/2014/main" val="1178387086"/>
                    </a:ext>
                  </a:extLst>
                </a:gridCol>
              </a:tblGrid>
              <a:tr h="236918">
                <a:tc>
                  <a:txBody>
                    <a:bodyPr/>
                    <a:lstStyle/>
                    <a:p>
                      <a:pPr algn="just">
                        <a:lnSpc>
                          <a:spcPct val="150000"/>
                        </a:lnSpc>
                      </a:pPr>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1772464">
                <a:tc>
                  <a:txBody>
                    <a:bodyPr/>
                    <a:lstStyle/>
                    <a:p>
                      <a:pPr algn="just">
                        <a:lnSpc>
                          <a:spcPct val="150000"/>
                        </a:lnSpc>
                      </a:pPr>
                      <a:r>
                        <a:rPr lang="en-GB" sz="800" i="1" kern="1200" dirty="0">
                          <a:solidFill>
                            <a:schemeClr val="tx1"/>
                          </a:solidFill>
                          <a:effectLst/>
                          <a:latin typeface="Segoe UI" panose="020B0502040204020203" pitchFamily="34" charset="0"/>
                          <a:ea typeface="+mn-ea"/>
                          <a:cs typeface="Segoe UI" panose="020B0502040204020203" pitchFamily="34" charset="0"/>
                        </a:rPr>
                        <a:t>“Reporting change to use national end of month numbers rather than week 1 regional performance review data.  Adjustments to December 2021: Adults 41 vs. target of 40 and CYP: 14 vs. target of 12.  Q3 finished behind trajectory and has recovered for Jan 2022.  Local Feb 2022 numbers show a continuation of this recovery.  Note that the target 70% for Annual Health Checks is not an official NHSE/I target for this year but there is an expectation from NHSE/I and informal agreement from the ICS to achieve the 70%.   We are performing on par with previous years, with a precaution that due to continued pressure on GP practices the end of year uplift pattern may not be as strong this year.  </a:t>
                      </a:r>
                      <a:r>
                        <a:rPr lang="en-GB" sz="800" i="1" kern="1200" dirty="0" err="1">
                          <a:solidFill>
                            <a:schemeClr val="tx1"/>
                          </a:solidFill>
                          <a:effectLst/>
                          <a:latin typeface="Segoe UI" panose="020B0502040204020203" pitchFamily="34" charset="0"/>
                          <a:ea typeface="+mn-ea"/>
                          <a:cs typeface="Segoe UI" panose="020B0502040204020203" pitchFamily="34" charset="0"/>
                        </a:rPr>
                        <a:t>LeDer</a:t>
                      </a:r>
                      <a:r>
                        <a:rPr lang="en-GB" sz="800" i="1" kern="1200" dirty="0">
                          <a:solidFill>
                            <a:schemeClr val="tx1"/>
                          </a:solidFill>
                          <a:effectLst/>
                          <a:latin typeface="Segoe UI" panose="020B0502040204020203" pitchFamily="34" charset="0"/>
                          <a:ea typeface="+mn-ea"/>
                          <a:cs typeface="Segoe UI" panose="020B0502040204020203" pitchFamily="34" charset="0"/>
                        </a:rPr>
                        <a:t> platform issues remain.  Q3 compliance provided by NHSE/I national team – 98.2% .  With 56 live reviews as at Feb 2022, this is only 1 review completed outside of the 6-month timeframe. 10 reviews were completed during January.”  </a:t>
                      </a:r>
                      <a:r>
                        <a:rPr lang="en-GB" sz="800" kern="1200" dirty="0">
                          <a:solidFill>
                            <a:schemeClr val="tx1"/>
                          </a:solidFill>
                          <a:effectLst/>
                          <a:latin typeface="Segoe UI" panose="020B0502040204020203" pitchFamily="34" charset="0"/>
                          <a:ea typeface="+mn-ea"/>
                          <a:cs typeface="Segoe UI" panose="020B0502040204020203" pitchFamily="34" charset="0"/>
                        </a:rPr>
                        <a:t>- </a:t>
                      </a:r>
                      <a:r>
                        <a:rPr lang="en-GB" sz="800" b="1" kern="1200" dirty="0">
                          <a:solidFill>
                            <a:schemeClr val="tx1"/>
                          </a:solidFill>
                          <a:effectLst/>
                          <a:latin typeface="Segoe UI" panose="020B0502040204020203" pitchFamily="34" charset="0"/>
                          <a:ea typeface="+mn-ea"/>
                          <a:cs typeface="Segoe UI" panose="020B0502040204020203" pitchFamily="34" charset="0"/>
                        </a:rPr>
                        <a:t>Nicki Greening </a:t>
                      </a:r>
                      <a:r>
                        <a:rPr lang="en-GB" sz="800" kern="1200" dirty="0">
                          <a:solidFill>
                            <a:schemeClr val="tx1"/>
                          </a:solidFill>
                          <a:effectLst/>
                          <a:latin typeface="Segoe UI" panose="020B0502040204020203" pitchFamily="34" charset="0"/>
                          <a:ea typeface="+mn-ea"/>
                          <a:cs typeface="Segoe UI" panose="020B0502040204020203" pitchFamily="34" charset="0"/>
                        </a:rPr>
                        <a:t>(14.03.2022)</a:t>
                      </a: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800" b="1" u="none" kern="1200" dirty="0">
                          <a:solidFill>
                            <a:srgbClr val="0D0D0D"/>
                          </a:solidFill>
                          <a:effectLst/>
                          <a:latin typeface="Segoe UI" panose="020B0502040204020203" pitchFamily="34" charset="0"/>
                          <a:ea typeface="+mn-ea"/>
                          <a:cs typeface="Segoe UI" panose="020B0502040204020203" pitchFamily="34" charset="0"/>
                        </a:rPr>
                        <a:t>Definitions</a:t>
                      </a: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700" b="1" i="1" u="none" kern="1200" dirty="0" err="1">
                          <a:solidFill>
                            <a:srgbClr val="0D0D0D"/>
                          </a:solidFill>
                          <a:effectLst/>
                          <a:latin typeface="Segoe UI" panose="020B0502040204020203" pitchFamily="34" charset="0"/>
                          <a:ea typeface="+mn-ea"/>
                          <a:cs typeface="Segoe UI" panose="020B0502040204020203" pitchFamily="34" charset="0"/>
                        </a:rPr>
                        <a:t>LeDer</a:t>
                      </a:r>
                      <a:r>
                        <a:rPr lang="en-GB" sz="700" b="1" i="1" u="none" kern="1200" dirty="0">
                          <a:solidFill>
                            <a:srgbClr val="0D0D0D"/>
                          </a:solidFill>
                          <a:effectLst/>
                          <a:latin typeface="Segoe UI" panose="020B0502040204020203" pitchFamily="34" charset="0"/>
                          <a:ea typeface="+mn-ea"/>
                          <a:cs typeface="Segoe UI" panose="020B0502040204020203" pitchFamily="34" charset="0"/>
                        </a:rPr>
                        <a:t>:</a:t>
                      </a:r>
                      <a:r>
                        <a:rPr lang="en-GB" sz="700" b="0" i="1" u="none" kern="1200" dirty="0">
                          <a:solidFill>
                            <a:srgbClr val="0D0D0D"/>
                          </a:solidFill>
                          <a:effectLst/>
                          <a:latin typeface="Segoe UI" panose="020B0502040204020203" pitchFamily="34" charset="0"/>
                          <a:ea typeface="+mn-ea"/>
                          <a:cs typeface="Segoe UI" panose="020B0502040204020203" pitchFamily="34" charset="0"/>
                        </a:rPr>
                        <a:t> Completion percentage of eligible notifications (&gt; 6 month notification date)</a:t>
                      </a:r>
                    </a:p>
                    <a:p>
                      <a:pPr marL="171450" indent="-171450">
                        <a:lnSpc>
                          <a:spcPct val="150000"/>
                        </a:lnSpc>
                        <a:buFont typeface="Arial" panose="020B0604020202020204" pitchFamily="34" charset="0"/>
                        <a:buChar char="•"/>
                      </a:pPr>
                      <a:r>
                        <a:rPr lang="en-GB" sz="700" b="1" i="1" u="none" kern="1200" dirty="0">
                          <a:solidFill>
                            <a:srgbClr val="0D0D0D"/>
                          </a:solidFill>
                          <a:effectLst/>
                          <a:latin typeface="Segoe UI" panose="020B0502040204020203" pitchFamily="34" charset="0"/>
                          <a:ea typeface="+mn-ea"/>
                          <a:cs typeface="Segoe UI" panose="020B0502040204020203" pitchFamily="34" charset="0"/>
                        </a:rPr>
                        <a:t>Annual Health Checks (AHCs):</a:t>
                      </a:r>
                      <a:r>
                        <a:rPr lang="en-GB" sz="700" b="0" i="1" u="none" kern="1200" dirty="0">
                          <a:solidFill>
                            <a:srgbClr val="0D0D0D"/>
                          </a:solidFill>
                          <a:effectLst/>
                          <a:latin typeface="Segoe UI" panose="020B0502040204020203" pitchFamily="34" charset="0"/>
                          <a:ea typeface="+mn-ea"/>
                          <a:cs typeface="Segoe UI" panose="020B0502040204020203" pitchFamily="34" charset="0"/>
                        </a:rPr>
                        <a:t> Improving the uptake of AHCs in Primary Care for people with a learning disability, so that at by 2023/2024 at least 75% of those eligible (aged 14+) have a health check each year.</a:t>
                      </a: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700" b="1" i="1" u="none" kern="1200" dirty="0">
                          <a:solidFill>
                            <a:srgbClr val="0D0D0D"/>
                          </a:solidFill>
                          <a:effectLst/>
                          <a:latin typeface="Segoe UI" panose="020B0502040204020203" pitchFamily="34" charset="0"/>
                          <a:ea typeface="+mn-ea"/>
                          <a:cs typeface="Segoe UI" panose="020B0502040204020203" pitchFamily="34" charset="0"/>
                        </a:rPr>
                        <a:t>Adult In-patients: </a:t>
                      </a:r>
                      <a:r>
                        <a:rPr lang="en-GB" sz="700" b="0" i="1" u="none" kern="1200" dirty="0">
                          <a:solidFill>
                            <a:srgbClr val="0D0D0D"/>
                          </a:solidFill>
                          <a:effectLst/>
                          <a:latin typeface="Segoe UI" panose="020B0502040204020203" pitchFamily="34" charset="0"/>
                          <a:ea typeface="+mn-ea"/>
                          <a:cs typeface="Segoe UI" panose="020B0502040204020203" pitchFamily="34" charset="0"/>
                        </a:rPr>
                        <a:t>By 2023/24, no more than 30 adults per million with a learning disability or autism cared for in an inpatient unit.  For BOB, that is 40 for the population target, and 37 as a LTP target</a:t>
                      </a: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700" b="1" i="1" u="none" kern="1200" dirty="0">
                          <a:solidFill>
                            <a:srgbClr val="0D0D0D"/>
                          </a:solidFill>
                          <a:effectLst/>
                          <a:latin typeface="Segoe UI" panose="020B0502040204020203" pitchFamily="34" charset="0"/>
                          <a:ea typeface="+mn-ea"/>
                          <a:cs typeface="Segoe UI" panose="020B0502040204020203" pitchFamily="34" charset="0"/>
                        </a:rPr>
                        <a:t>CYP In-patients: </a:t>
                      </a:r>
                      <a:r>
                        <a:rPr lang="en-GB" sz="700" b="0" i="1" u="none" kern="1200" dirty="0">
                          <a:solidFill>
                            <a:srgbClr val="0D0D0D"/>
                          </a:solidFill>
                          <a:effectLst/>
                          <a:latin typeface="Segoe UI" panose="020B0502040204020203" pitchFamily="34" charset="0"/>
                          <a:ea typeface="+mn-ea"/>
                          <a:cs typeface="Segoe UI" panose="020B0502040204020203" pitchFamily="34" charset="0"/>
                        </a:rPr>
                        <a:t>By 2023/24, no more than 12-15 children and young people (CYP) per million with a learning disability or autism cared for in an inpatient unit.  For BOB, 5 for the population and LTP targets</a:t>
                      </a: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25" name="TextBox 24">
            <a:extLst>
              <a:ext uri="{FF2B5EF4-FFF2-40B4-BE49-F238E27FC236}">
                <a16:creationId xmlns:a16="http://schemas.microsoft.com/office/drawing/2014/main" id="{D3972D1E-130E-43C6-82D1-101852241C17}"/>
              </a:ext>
            </a:extLst>
          </p:cNvPr>
          <p:cNvSpPr txBox="1"/>
          <p:nvPr/>
        </p:nvSpPr>
        <p:spPr>
          <a:xfrm>
            <a:off x="224968" y="1185396"/>
            <a:ext cx="823623" cy="530915"/>
          </a:xfrm>
          <a:prstGeom prst="rect">
            <a:avLst/>
          </a:prstGeom>
          <a:noFill/>
        </p:spPr>
        <p:txBody>
          <a:bodyPr wrap="square" rtlCol="0">
            <a:spAutoFit/>
          </a:bodyPr>
          <a:lstStyle/>
          <a:p>
            <a:pPr algn="ctr"/>
            <a:r>
              <a:rPr lang="en-GB" sz="1350" b="1">
                <a:solidFill>
                  <a:srgbClr val="005EB8"/>
                </a:solidFill>
                <a:latin typeface="Segoe UI" panose="020B0502040204020203" pitchFamily="34" charset="0"/>
                <a:cs typeface="Segoe UI" panose="020B0502040204020203" pitchFamily="34" charset="0"/>
              </a:rPr>
              <a:t>BOB</a:t>
            </a:r>
            <a:r>
              <a:rPr lang="en-GB" sz="1350" b="1">
                <a:latin typeface="Segoe UI" panose="020B0502040204020203" pitchFamily="34" charset="0"/>
                <a:cs typeface="Segoe UI" panose="020B0502040204020203" pitchFamily="34" charset="0"/>
              </a:rPr>
              <a:t> </a:t>
            </a:r>
          </a:p>
          <a:p>
            <a:pPr algn="ctr"/>
            <a:r>
              <a:rPr lang="en-GB" sz="1500" b="1">
                <a:latin typeface="Segoe UI" panose="020B0502040204020203" pitchFamily="34" charset="0"/>
                <a:cs typeface="Segoe UI" panose="020B0502040204020203" pitchFamily="34" charset="0"/>
              </a:rPr>
              <a:t>Level</a:t>
            </a:r>
            <a:endParaRPr lang="en-GB" sz="1350" b="1">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165A5891-868E-4084-BCAE-1CF65FE50276}"/>
              </a:ext>
            </a:extLst>
          </p:cNvPr>
          <p:cNvSpPr txBox="1"/>
          <p:nvPr/>
        </p:nvSpPr>
        <p:spPr>
          <a:xfrm>
            <a:off x="221509" y="2503484"/>
            <a:ext cx="823623" cy="530915"/>
          </a:xfrm>
          <a:prstGeom prst="rect">
            <a:avLst/>
          </a:prstGeom>
          <a:noFill/>
        </p:spPr>
        <p:txBody>
          <a:bodyPr wrap="square" rtlCol="0">
            <a:spAutoFit/>
          </a:bodyPr>
          <a:lstStyle/>
          <a:p>
            <a:pPr algn="ctr"/>
            <a:r>
              <a:rPr lang="en-GB" sz="1350" b="1">
                <a:solidFill>
                  <a:srgbClr val="53A9FF"/>
                </a:solidFill>
                <a:latin typeface="Segoe UI" panose="020B0502040204020203" pitchFamily="34" charset="0"/>
                <a:cs typeface="Segoe UI" panose="020B0502040204020203" pitchFamily="34" charset="0"/>
              </a:rPr>
              <a:t>CCG</a:t>
            </a:r>
            <a:r>
              <a:rPr lang="en-GB" sz="1350" b="1">
                <a:latin typeface="Segoe UI" panose="020B0502040204020203" pitchFamily="34" charset="0"/>
                <a:cs typeface="Segoe UI" panose="020B0502040204020203" pitchFamily="34" charset="0"/>
              </a:rPr>
              <a:t> </a:t>
            </a:r>
          </a:p>
          <a:p>
            <a:pPr algn="ctr"/>
            <a:r>
              <a:rPr lang="en-GB" sz="1500" b="1">
                <a:latin typeface="Segoe UI" panose="020B0502040204020203" pitchFamily="34" charset="0"/>
                <a:cs typeface="Segoe UI" panose="020B0502040204020203" pitchFamily="34" charset="0"/>
              </a:rPr>
              <a:t>Level</a:t>
            </a:r>
            <a:endParaRPr lang="en-GB" sz="1350" b="1">
              <a:latin typeface="Segoe UI" panose="020B0502040204020203" pitchFamily="34" charset="0"/>
              <a:cs typeface="Segoe UI" panose="020B0502040204020203" pitchFamily="34" charset="0"/>
            </a:endParaRPr>
          </a:p>
        </p:txBody>
      </p:sp>
      <p:pic>
        <p:nvPicPr>
          <p:cNvPr id="15" name="Picture 14">
            <a:extLst>
              <a:ext uri="{FF2B5EF4-FFF2-40B4-BE49-F238E27FC236}">
                <a16:creationId xmlns:a16="http://schemas.microsoft.com/office/drawing/2014/main" id="{E6F769BE-80CE-43BC-B97E-438565A3F55C}"/>
              </a:ext>
            </a:extLst>
          </p:cNvPr>
          <p:cNvPicPr>
            <a:picLocks noChangeAspect="1"/>
          </p:cNvPicPr>
          <p:nvPr/>
        </p:nvPicPr>
        <p:blipFill>
          <a:blip r:embed="rId3"/>
          <a:stretch>
            <a:fillRect/>
          </a:stretch>
        </p:blipFill>
        <p:spPr>
          <a:xfrm>
            <a:off x="1040130" y="808035"/>
            <a:ext cx="7764505" cy="1291590"/>
          </a:xfrm>
          <a:prstGeom prst="rect">
            <a:avLst/>
          </a:prstGeom>
        </p:spPr>
      </p:pic>
    </p:spTree>
    <p:extLst>
      <p:ext uri="{BB962C8B-B14F-4D97-AF65-F5344CB8AC3E}">
        <p14:creationId xmlns:p14="http://schemas.microsoft.com/office/powerpoint/2010/main" val="3673593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301658" y="210057"/>
            <a:ext cx="8606672"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434339" y="255111"/>
            <a:ext cx="8495592"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BOB MH Priorities for Recovery</a:t>
            </a:r>
            <a:endParaRPr lang="en-GB" sz="1350">
              <a:solidFill>
                <a:schemeClr val="bg1"/>
              </a:solidFill>
              <a:latin typeface="Segoe UI" panose="020B0502040204020203" pitchFamily="34" charset="0"/>
              <a:cs typeface="Segoe UI" panose="020B0502040204020203" pitchFamily="34" charset="0"/>
            </a:endParaRPr>
          </a:p>
        </p:txBody>
      </p:sp>
      <p:graphicFrame>
        <p:nvGraphicFramePr>
          <p:cNvPr id="25" name="Table 5">
            <a:extLst>
              <a:ext uri="{FF2B5EF4-FFF2-40B4-BE49-F238E27FC236}">
                <a16:creationId xmlns:a16="http://schemas.microsoft.com/office/drawing/2014/main" id="{8B27508D-7257-46F8-AC82-15635405EDFD}"/>
              </a:ext>
            </a:extLst>
          </p:cNvPr>
          <p:cNvGraphicFramePr>
            <a:graphicFrameLocks noGrp="1"/>
          </p:cNvGraphicFramePr>
          <p:nvPr>
            <p:extLst>
              <p:ext uri="{D42A27DB-BD31-4B8C-83A1-F6EECF244321}">
                <p14:modId xmlns:p14="http://schemas.microsoft.com/office/powerpoint/2010/main" val="3722418336"/>
              </p:ext>
            </p:extLst>
          </p:nvPr>
        </p:nvGraphicFramePr>
        <p:xfrm>
          <a:off x="3272875" y="836812"/>
          <a:ext cx="2686967" cy="567989"/>
        </p:xfrm>
        <a:graphic>
          <a:graphicData uri="http://schemas.openxmlformats.org/drawingml/2006/table">
            <a:tbl>
              <a:tblPr firstRow="1" bandRow="1">
                <a:tableStyleId>{5FD0F851-EC5A-4D38-B0AD-8093EC10F338}</a:tableStyleId>
              </a:tblPr>
              <a:tblGrid>
                <a:gridCol w="1649182">
                  <a:extLst>
                    <a:ext uri="{9D8B030D-6E8A-4147-A177-3AD203B41FA5}">
                      <a16:colId xmlns:a16="http://schemas.microsoft.com/office/drawing/2014/main" val="978586781"/>
                    </a:ext>
                  </a:extLst>
                </a:gridCol>
                <a:gridCol w="477394">
                  <a:extLst>
                    <a:ext uri="{9D8B030D-6E8A-4147-A177-3AD203B41FA5}">
                      <a16:colId xmlns:a16="http://schemas.microsoft.com/office/drawing/2014/main" val="3791762586"/>
                    </a:ext>
                  </a:extLst>
                </a:gridCol>
                <a:gridCol w="560391">
                  <a:extLst>
                    <a:ext uri="{9D8B030D-6E8A-4147-A177-3AD203B41FA5}">
                      <a16:colId xmlns:a16="http://schemas.microsoft.com/office/drawing/2014/main" val="1797118576"/>
                    </a:ext>
                  </a:extLst>
                </a:gridCol>
              </a:tblGrid>
              <a:tr h="255569">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Dementia Diagnosis Rate – monthly</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66.7% </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59%</a:t>
                      </a:r>
                      <a:br>
                        <a:rPr lang="en-GB" sz="800" b="0">
                          <a:latin typeface="Segoe UI" panose="020B0502040204020203" pitchFamily="34" charset="0"/>
                          <a:cs typeface="Segoe UI" panose="020B0502040204020203" pitchFamily="34" charset="0"/>
                        </a:rPr>
                      </a:br>
                      <a:r>
                        <a:rPr lang="en-GB" sz="800" b="0">
                          <a:latin typeface="Segoe UI" panose="020B0502040204020203" pitchFamily="34" charset="0"/>
                          <a:cs typeface="Segoe UI" panose="020B0502040204020203" pitchFamily="34" charset="0"/>
                        </a:rPr>
                        <a:t>Jan-21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27" name="Table 5">
            <a:extLst>
              <a:ext uri="{FF2B5EF4-FFF2-40B4-BE49-F238E27FC236}">
                <a16:creationId xmlns:a16="http://schemas.microsoft.com/office/drawing/2014/main" id="{6065B361-D08E-4D3C-B710-82B2D2296A3E}"/>
              </a:ext>
            </a:extLst>
          </p:cNvPr>
          <p:cNvGraphicFramePr>
            <a:graphicFrameLocks noGrp="1"/>
          </p:cNvGraphicFramePr>
          <p:nvPr>
            <p:extLst>
              <p:ext uri="{D42A27DB-BD31-4B8C-83A1-F6EECF244321}">
                <p14:modId xmlns:p14="http://schemas.microsoft.com/office/powerpoint/2010/main" val="1860301919"/>
              </p:ext>
            </p:extLst>
          </p:nvPr>
        </p:nvGraphicFramePr>
        <p:xfrm>
          <a:off x="6188278" y="844080"/>
          <a:ext cx="2654064" cy="624840"/>
        </p:xfrm>
        <a:graphic>
          <a:graphicData uri="http://schemas.openxmlformats.org/drawingml/2006/table">
            <a:tbl>
              <a:tblPr firstRow="1" bandRow="1">
                <a:tableStyleId>{5FD0F851-EC5A-4D38-B0AD-8093EC10F338}</a:tableStyleId>
              </a:tblPr>
              <a:tblGrid>
                <a:gridCol w="1624149">
                  <a:extLst>
                    <a:ext uri="{9D8B030D-6E8A-4147-A177-3AD203B41FA5}">
                      <a16:colId xmlns:a16="http://schemas.microsoft.com/office/drawing/2014/main" val="978586781"/>
                    </a:ext>
                  </a:extLst>
                </a:gridCol>
                <a:gridCol w="407014">
                  <a:extLst>
                    <a:ext uri="{9D8B030D-6E8A-4147-A177-3AD203B41FA5}">
                      <a16:colId xmlns:a16="http://schemas.microsoft.com/office/drawing/2014/main" val="3791762586"/>
                    </a:ext>
                  </a:extLst>
                </a:gridCol>
                <a:gridCol w="622901">
                  <a:extLst>
                    <a:ext uri="{9D8B030D-6E8A-4147-A177-3AD203B41FA5}">
                      <a16:colId xmlns:a16="http://schemas.microsoft.com/office/drawing/2014/main" val="1797118576"/>
                    </a:ext>
                  </a:extLst>
                </a:gridCol>
              </a:tblGrid>
              <a:tr h="250393">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Perinatal MH Access – Year to Date</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1,133</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980</a:t>
                      </a:r>
                    </a:p>
                    <a:p>
                      <a:pPr algn="ctr"/>
                      <a:r>
                        <a:rPr lang="en-GB" sz="800" b="0">
                          <a:latin typeface="Segoe UI" panose="020B0502040204020203" pitchFamily="34" charset="0"/>
                          <a:cs typeface="Segoe UI" panose="020B0502040204020203" pitchFamily="34" charset="0"/>
                        </a:rPr>
                        <a:t>Nov-21</a:t>
                      </a:r>
                    </a:p>
                  </a:txBody>
                  <a:tcPr marL="68580" marR="68580" marT="34290" marB="34290" anchor="ctr">
                    <a:solidFill>
                      <a:srgbClr val="FFCCCC"/>
                    </a:solidFill>
                  </a:tcPr>
                </a:tc>
                <a:extLst>
                  <a:ext uri="{0D108BD9-81ED-4DB2-BD59-A6C34878D82A}">
                    <a16:rowId xmlns:a16="http://schemas.microsoft.com/office/drawing/2014/main" val="246101900"/>
                  </a:ext>
                </a:extLst>
              </a:tr>
            </a:tbl>
          </a:graphicData>
        </a:graphic>
      </p:graphicFrame>
      <p:graphicFrame>
        <p:nvGraphicFramePr>
          <p:cNvPr id="16" name="Table 5">
            <a:extLst>
              <a:ext uri="{FF2B5EF4-FFF2-40B4-BE49-F238E27FC236}">
                <a16:creationId xmlns:a16="http://schemas.microsoft.com/office/drawing/2014/main" id="{C82591FF-4CEC-47BD-BC2E-29FA481A5174}"/>
              </a:ext>
            </a:extLst>
          </p:cNvPr>
          <p:cNvGraphicFramePr>
            <a:graphicFrameLocks noGrp="1"/>
          </p:cNvGraphicFramePr>
          <p:nvPr>
            <p:extLst>
              <p:ext uri="{D42A27DB-BD31-4B8C-83A1-F6EECF244321}">
                <p14:modId xmlns:p14="http://schemas.microsoft.com/office/powerpoint/2010/main" val="2808657079"/>
              </p:ext>
            </p:extLst>
          </p:nvPr>
        </p:nvGraphicFramePr>
        <p:xfrm>
          <a:off x="314058" y="4540796"/>
          <a:ext cx="8594272" cy="1045955"/>
        </p:xfrm>
        <a:graphic>
          <a:graphicData uri="http://schemas.openxmlformats.org/drawingml/2006/table">
            <a:tbl>
              <a:tblPr firstRow="1" bandRow="1">
                <a:tableStyleId>{5FD0F851-EC5A-4D38-B0AD-8093EC10F338}</a:tableStyleId>
              </a:tblPr>
              <a:tblGrid>
                <a:gridCol w="8594272">
                  <a:extLst>
                    <a:ext uri="{9D8B030D-6E8A-4147-A177-3AD203B41FA5}">
                      <a16:colId xmlns:a16="http://schemas.microsoft.com/office/drawing/2014/main" val="1178387086"/>
                    </a:ext>
                  </a:extLst>
                </a:gridCol>
              </a:tblGrid>
              <a:tr h="188595">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tc>
                <a:extLst>
                  <a:ext uri="{0D108BD9-81ED-4DB2-BD59-A6C34878D82A}">
                    <a16:rowId xmlns:a16="http://schemas.microsoft.com/office/drawing/2014/main" val="711604409"/>
                  </a:ext>
                </a:extLst>
              </a:tr>
              <a:tr h="661145">
                <a:tc>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Inappropriate OAPs: </a:t>
                      </a:r>
                      <a:r>
                        <a:rPr lang="en-GB" sz="800" b="0" i="0" kern="1200" dirty="0">
                          <a:solidFill>
                            <a:schemeClr val="tx1"/>
                          </a:solidFill>
                          <a:effectLst/>
                          <a:latin typeface="Segoe UI" panose="020B0502040204020203" pitchFamily="34" charset="0"/>
                          <a:ea typeface="+mn-ea"/>
                          <a:cs typeface="Segoe UI" panose="020B0502040204020203" pitchFamily="34" charset="0"/>
                        </a:rPr>
                        <a:t>The STP trend for inappropriate Out of Area Placements (OAPs) has stayed relatively level for 4 months after a steady decline over a 5 month period. Oxfordshire and Buckinghamshire are observing the lowest number of OAPs in the past 6-12 months. Berkshire’s figures remain relatively high by comparison, although in the past 3-4 months they have seen a slight reduction in OAPs.</a:t>
                      </a:r>
                      <a:endParaRPr lang="en-GB" sz="800" b="1" kern="1200" dirty="0">
                        <a:solidFill>
                          <a:srgbClr val="0D0D0D"/>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r h="194310">
                <a:tc>
                  <a:txBody>
                    <a:bodyPr/>
                    <a:lstStyle/>
                    <a:p>
                      <a:pPr algn="just"/>
                      <a:endParaRPr lang="en-GB" sz="800" b="0" dirty="0">
                        <a:latin typeface="Segoe UI" panose="020B0502040204020203" pitchFamily="34" charset="0"/>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3291333917"/>
                  </a:ext>
                </a:extLst>
              </a:tr>
            </a:tbl>
          </a:graphicData>
        </a:graphic>
      </p:graphicFrame>
      <p:graphicFrame>
        <p:nvGraphicFramePr>
          <p:cNvPr id="28" name="Table 5">
            <a:extLst>
              <a:ext uri="{FF2B5EF4-FFF2-40B4-BE49-F238E27FC236}">
                <a16:creationId xmlns:a16="http://schemas.microsoft.com/office/drawing/2014/main" id="{4CE006D5-AC67-4692-A35A-F1D8A7AA6557}"/>
              </a:ext>
            </a:extLst>
          </p:cNvPr>
          <p:cNvGraphicFramePr>
            <a:graphicFrameLocks noGrp="1"/>
          </p:cNvGraphicFramePr>
          <p:nvPr>
            <p:extLst>
              <p:ext uri="{D42A27DB-BD31-4B8C-83A1-F6EECF244321}">
                <p14:modId xmlns:p14="http://schemas.microsoft.com/office/powerpoint/2010/main" val="2612663844"/>
              </p:ext>
            </p:extLst>
          </p:nvPr>
        </p:nvGraphicFramePr>
        <p:xfrm>
          <a:off x="301658" y="2797673"/>
          <a:ext cx="2654065" cy="553455"/>
        </p:xfrm>
        <a:graphic>
          <a:graphicData uri="http://schemas.openxmlformats.org/drawingml/2006/table">
            <a:tbl>
              <a:tblPr firstRow="1" bandRow="1">
                <a:tableStyleId>{5FD0F851-EC5A-4D38-B0AD-8093EC10F338}</a:tableStyleId>
              </a:tblPr>
              <a:tblGrid>
                <a:gridCol w="1592988">
                  <a:extLst>
                    <a:ext uri="{9D8B030D-6E8A-4147-A177-3AD203B41FA5}">
                      <a16:colId xmlns:a16="http://schemas.microsoft.com/office/drawing/2014/main" val="978586781"/>
                    </a:ext>
                  </a:extLst>
                </a:gridCol>
                <a:gridCol w="492361">
                  <a:extLst>
                    <a:ext uri="{9D8B030D-6E8A-4147-A177-3AD203B41FA5}">
                      <a16:colId xmlns:a16="http://schemas.microsoft.com/office/drawing/2014/main" val="3791762586"/>
                    </a:ext>
                  </a:extLst>
                </a:gridCol>
                <a:gridCol w="568716">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CYP ED Urgent wait – quarterly</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 95%</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57%</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29" name="Table 5">
            <a:extLst>
              <a:ext uri="{FF2B5EF4-FFF2-40B4-BE49-F238E27FC236}">
                <a16:creationId xmlns:a16="http://schemas.microsoft.com/office/drawing/2014/main" id="{744046E5-FEAD-482C-BB40-68FF0924CA44}"/>
              </a:ext>
            </a:extLst>
          </p:cNvPr>
          <p:cNvGraphicFramePr>
            <a:graphicFrameLocks noGrp="1"/>
          </p:cNvGraphicFramePr>
          <p:nvPr>
            <p:extLst>
              <p:ext uri="{D42A27DB-BD31-4B8C-83A1-F6EECF244321}">
                <p14:modId xmlns:p14="http://schemas.microsoft.com/office/powerpoint/2010/main" val="849507681"/>
              </p:ext>
            </p:extLst>
          </p:nvPr>
        </p:nvGraphicFramePr>
        <p:xfrm>
          <a:off x="3274062" y="2790406"/>
          <a:ext cx="2686967" cy="567989"/>
        </p:xfrm>
        <a:graphic>
          <a:graphicData uri="http://schemas.openxmlformats.org/drawingml/2006/table">
            <a:tbl>
              <a:tblPr firstRow="1" bandRow="1">
                <a:tableStyleId>{5FD0F851-EC5A-4D38-B0AD-8093EC10F338}</a:tableStyleId>
              </a:tblPr>
              <a:tblGrid>
                <a:gridCol w="1575408">
                  <a:extLst>
                    <a:ext uri="{9D8B030D-6E8A-4147-A177-3AD203B41FA5}">
                      <a16:colId xmlns:a16="http://schemas.microsoft.com/office/drawing/2014/main" val="978586781"/>
                    </a:ext>
                  </a:extLst>
                </a:gridCol>
                <a:gridCol w="488080">
                  <a:extLst>
                    <a:ext uri="{9D8B030D-6E8A-4147-A177-3AD203B41FA5}">
                      <a16:colId xmlns:a16="http://schemas.microsoft.com/office/drawing/2014/main" val="3791762586"/>
                    </a:ext>
                  </a:extLst>
                </a:gridCol>
                <a:gridCol w="623479">
                  <a:extLst>
                    <a:ext uri="{9D8B030D-6E8A-4147-A177-3AD203B41FA5}">
                      <a16:colId xmlns:a16="http://schemas.microsoft.com/office/drawing/2014/main" val="1797118576"/>
                    </a:ext>
                  </a:extLst>
                </a:gridCol>
              </a:tblGrid>
              <a:tr h="255569">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CYP ED Routine wait – quarterly</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95% </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39%</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30" name="Table 5">
            <a:extLst>
              <a:ext uri="{FF2B5EF4-FFF2-40B4-BE49-F238E27FC236}">
                <a16:creationId xmlns:a16="http://schemas.microsoft.com/office/drawing/2014/main" id="{F53ADD25-4EA3-42E7-90F8-2AB02C3F7D7E}"/>
              </a:ext>
            </a:extLst>
          </p:cNvPr>
          <p:cNvGraphicFramePr>
            <a:graphicFrameLocks noGrp="1"/>
          </p:cNvGraphicFramePr>
          <p:nvPr>
            <p:extLst>
              <p:ext uri="{D42A27DB-BD31-4B8C-83A1-F6EECF244321}">
                <p14:modId xmlns:p14="http://schemas.microsoft.com/office/powerpoint/2010/main" val="810689904"/>
              </p:ext>
            </p:extLst>
          </p:nvPr>
        </p:nvGraphicFramePr>
        <p:xfrm>
          <a:off x="307128" y="844080"/>
          <a:ext cx="2654065" cy="561274"/>
        </p:xfrm>
        <a:graphic>
          <a:graphicData uri="http://schemas.openxmlformats.org/drawingml/2006/table">
            <a:tbl>
              <a:tblPr firstRow="1" bandRow="1">
                <a:tableStyleId>{5FD0F851-EC5A-4D38-B0AD-8093EC10F338}</a:tableStyleId>
              </a:tblPr>
              <a:tblGrid>
                <a:gridCol w="1601307">
                  <a:extLst>
                    <a:ext uri="{9D8B030D-6E8A-4147-A177-3AD203B41FA5}">
                      <a16:colId xmlns:a16="http://schemas.microsoft.com/office/drawing/2014/main" val="978586781"/>
                    </a:ext>
                  </a:extLst>
                </a:gridCol>
                <a:gridCol w="451330">
                  <a:extLst>
                    <a:ext uri="{9D8B030D-6E8A-4147-A177-3AD203B41FA5}">
                      <a16:colId xmlns:a16="http://schemas.microsoft.com/office/drawing/2014/main" val="3791762586"/>
                    </a:ext>
                  </a:extLst>
                </a:gridCol>
                <a:gridCol w="601428">
                  <a:extLst>
                    <a:ext uri="{9D8B030D-6E8A-4147-A177-3AD203B41FA5}">
                      <a16:colId xmlns:a16="http://schemas.microsoft.com/office/drawing/2014/main" val="1797118576"/>
                    </a:ext>
                  </a:extLst>
                </a:gridCol>
              </a:tblGrid>
              <a:tr h="248854">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Physical Health Check SMI – quarterly</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6,643</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4,868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31" name="Table 5">
            <a:extLst>
              <a:ext uri="{FF2B5EF4-FFF2-40B4-BE49-F238E27FC236}">
                <a16:creationId xmlns:a16="http://schemas.microsoft.com/office/drawing/2014/main" id="{271F29F7-06A8-4CEE-BE56-C7FF9105EBAB}"/>
              </a:ext>
            </a:extLst>
          </p:cNvPr>
          <p:cNvGraphicFramePr>
            <a:graphicFrameLocks noGrp="1"/>
          </p:cNvGraphicFramePr>
          <p:nvPr>
            <p:extLst>
              <p:ext uri="{D42A27DB-BD31-4B8C-83A1-F6EECF244321}">
                <p14:modId xmlns:p14="http://schemas.microsoft.com/office/powerpoint/2010/main" val="3400066438"/>
              </p:ext>
            </p:extLst>
          </p:nvPr>
        </p:nvGraphicFramePr>
        <p:xfrm>
          <a:off x="6182806" y="2789848"/>
          <a:ext cx="2654065" cy="560214"/>
        </p:xfrm>
        <a:graphic>
          <a:graphicData uri="http://schemas.openxmlformats.org/drawingml/2006/table">
            <a:tbl>
              <a:tblPr firstRow="1" bandRow="1">
                <a:tableStyleId>{5FD0F851-EC5A-4D38-B0AD-8093EC10F338}</a:tableStyleId>
              </a:tblPr>
              <a:tblGrid>
                <a:gridCol w="1570353">
                  <a:extLst>
                    <a:ext uri="{9D8B030D-6E8A-4147-A177-3AD203B41FA5}">
                      <a16:colId xmlns:a16="http://schemas.microsoft.com/office/drawing/2014/main" val="978586781"/>
                    </a:ext>
                  </a:extLst>
                </a:gridCol>
                <a:gridCol w="492361">
                  <a:extLst>
                    <a:ext uri="{9D8B030D-6E8A-4147-A177-3AD203B41FA5}">
                      <a16:colId xmlns:a16="http://schemas.microsoft.com/office/drawing/2014/main" val="3791762586"/>
                    </a:ext>
                  </a:extLst>
                </a:gridCol>
                <a:gridCol w="591351">
                  <a:extLst>
                    <a:ext uri="{9D8B030D-6E8A-4147-A177-3AD203B41FA5}">
                      <a16:colId xmlns:a16="http://schemas.microsoft.com/office/drawing/2014/main" val="1797118576"/>
                    </a:ext>
                  </a:extLst>
                </a:gridCol>
              </a:tblGrid>
              <a:tr h="247794">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305514">
                <a:tc>
                  <a:txBody>
                    <a:bodyPr/>
                    <a:lstStyle/>
                    <a:p>
                      <a:r>
                        <a:rPr lang="en-US" sz="800" b="0">
                          <a:latin typeface="Segoe UI" panose="020B0502040204020203" pitchFamily="34" charset="0"/>
                          <a:cs typeface="Segoe UI" panose="020B0502040204020203" pitchFamily="34" charset="0"/>
                        </a:rPr>
                        <a:t>Out of Area Bed Days - inappropriate</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0 days</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1,030</a:t>
                      </a:r>
                    </a:p>
                    <a:p>
                      <a:pPr algn="ctr"/>
                      <a:r>
                        <a:rPr lang="en-GB" sz="800" b="0">
                          <a:latin typeface="Segoe UI" panose="020B0502040204020203" pitchFamily="34" charset="0"/>
                          <a:cs typeface="Segoe UI" panose="020B0502040204020203" pitchFamily="34" charset="0"/>
                        </a:rPr>
                        <a:t>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pic>
        <p:nvPicPr>
          <p:cNvPr id="5" name="Picture 4" descr="Chart, line chart&#10;&#10;Description automatically generated">
            <a:extLst>
              <a:ext uri="{FF2B5EF4-FFF2-40B4-BE49-F238E27FC236}">
                <a16:creationId xmlns:a16="http://schemas.microsoft.com/office/drawing/2014/main" id="{095EC368-3275-490A-A721-6946AE1167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678"/>
          <a:stretch/>
        </p:blipFill>
        <p:spPr>
          <a:xfrm>
            <a:off x="3274060" y="3372999"/>
            <a:ext cx="2686966" cy="1123421"/>
          </a:xfrm>
          <a:prstGeom prst="rect">
            <a:avLst/>
          </a:prstGeom>
        </p:spPr>
      </p:pic>
      <p:pic>
        <p:nvPicPr>
          <p:cNvPr id="8" name="Picture 7" descr="Chart, line chart&#10;&#10;Description automatically generated">
            <a:extLst>
              <a:ext uri="{FF2B5EF4-FFF2-40B4-BE49-F238E27FC236}">
                <a16:creationId xmlns:a16="http://schemas.microsoft.com/office/drawing/2014/main" id="{61C61FE6-E16F-4030-9D6D-6D56BB2223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14" y="3372999"/>
            <a:ext cx="2647992" cy="1123421"/>
          </a:xfrm>
          <a:prstGeom prst="rect">
            <a:avLst/>
          </a:prstGeom>
        </p:spPr>
      </p:pic>
      <p:pic>
        <p:nvPicPr>
          <p:cNvPr id="10" name="Picture 9" descr="Chart, line chart&#10;&#10;Description automatically generated">
            <a:extLst>
              <a:ext uri="{FF2B5EF4-FFF2-40B4-BE49-F238E27FC236}">
                <a16:creationId xmlns:a16="http://schemas.microsoft.com/office/drawing/2014/main" id="{12E7CC43-F71E-4ED0-BD04-15B55DCC5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2805" y="1668918"/>
            <a:ext cx="2654065" cy="1090344"/>
          </a:xfrm>
          <a:prstGeom prst="rect">
            <a:avLst/>
          </a:prstGeom>
        </p:spPr>
      </p:pic>
      <p:pic>
        <p:nvPicPr>
          <p:cNvPr id="13" name="Picture 12" descr="Chart&#10;&#10;Description automatically generated">
            <a:extLst>
              <a:ext uri="{FF2B5EF4-FFF2-40B4-BE49-F238E27FC236}">
                <a16:creationId xmlns:a16="http://schemas.microsoft.com/office/drawing/2014/main" id="{C313733B-CB65-41E0-BFF5-D99773317B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059" y="1668917"/>
            <a:ext cx="2686969" cy="1090344"/>
          </a:xfrm>
          <a:prstGeom prst="rect">
            <a:avLst/>
          </a:prstGeom>
        </p:spPr>
      </p:pic>
      <p:pic>
        <p:nvPicPr>
          <p:cNvPr id="18" name="Picture 17" descr="Chart, line chart&#10;&#10;Description automatically generated">
            <a:extLst>
              <a:ext uri="{FF2B5EF4-FFF2-40B4-BE49-F238E27FC236}">
                <a16:creationId xmlns:a16="http://schemas.microsoft.com/office/drawing/2014/main" id="{8D16CB74-302E-4BA9-A613-EDF124255A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315" y="1670219"/>
            <a:ext cx="2654065" cy="1090344"/>
          </a:xfrm>
          <a:prstGeom prst="rect">
            <a:avLst/>
          </a:prstGeom>
        </p:spPr>
      </p:pic>
      <p:pic>
        <p:nvPicPr>
          <p:cNvPr id="20" name="Picture 19" descr="Chart, line chart&#10;&#10;Description automatically generated">
            <a:extLst>
              <a:ext uri="{FF2B5EF4-FFF2-40B4-BE49-F238E27FC236}">
                <a16:creationId xmlns:a16="http://schemas.microsoft.com/office/drawing/2014/main" id="{D0E6A5E2-9459-471A-BC91-DDCD239805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9459" y="3370903"/>
            <a:ext cx="2647992" cy="1123420"/>
          </a:xfrm>
          <a:prstGeom prst="rect">
            <a:avLst/>
          </a:prstGeom>
        </p:spPr>
      </p:pic>
    </p:spTree>
    <p:extLst>
      <p:ext uri="{BB962C8B-B14F-4D97-AF65-F5344CB8AC3E}">
        <p14:creationId xmlns:p14="http://schemas.microsoft.com/office/powerpoint/2010/main" val="2864955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46284" y="190211"/>
            <a:ext cx="8652619"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378965" y="228091"/>
            <a:ext cx="8540946"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Exceptions/Non-Compliance: </a:t>
            </a:r>
            <a:r>
              <a:rPr lang="en-GB" sz="1350">
                <a:solidFill>
                  <a:schemeClr val="bg1"/>
                </a:solidFill>
                <a:latin typeface="Segoe UI" panose="020B0502040204020203" pitchFamily="34" charset="0"/>
                <a:cs typeface="Segoe UI" panose="020B0502040204020203" pitchFamily="34" charset="0"/>
              </a:rPr>
              <a:t>Discharges Followed Up Within 72 Hours</a:t>
            </a:r>
            <a:endParaRPr lang="en-GB" sz="1350">
              <a:solidFill>
                <a:srgbClr val="FF0000"/>
              </a:solidFill>
              <a:highlight>
                <a:srgbClr val="FFFF00"/>
              </a:highlight>
              <a:latin typeface="Segoe UI" panose="020B0502040204020203" pitchFamily="34" charset="0"/>
              <a:cs typeface="Segoe UI" panose="020B0502040204020203" pitchFamily="34" charset="0"/>
            </a:endParaRPr>
          </a:p>
        </p:txBody>
      </p:sp>
      <p:graphicFrame>
        <p:nvGraphicFramePr>
          <p:cNvPr id="23" name="Table 5">
            <a:extLst>
              <a:ext uri="{FF2B5EF4-FFF2-40B4-BE49-F238E27FC236}">
                <a16:creationId xmlns:a16="http://schemas.microsoft.com/office/drawing/2014/main" id="{F989E21D-1587-4DB5-B6D4-DDF4631A9B9C}"/>
              </a:ext>
            </a:extLst>
          </p:cNvPr>
          <p:cNvGraphicFramePr>
            <a:graphicFrameLocks noGrp="1"/>
          </p:cNvGraphicFramePr>
          <p:nvPr>
            <p:extLst>
              <p:ext uri="{D42A27DB-BD31-4B8C-83A1-F6EECF244321}">
                <p14:modId xmlns:p14="http://schemas.microsoft.com/office/powerpoint/2010/main" val="4047069730"/>
              </p:ext>
            </p:extLst>
          </p:nvPr>
        </p:nvGraphicFramePr>
        <p:xfrm>
          <a:off x="300221" y="935920"/>
          <a:ext cx="2617875" cy="624840"/>
        </p:xfrm>
        <a:graphic>
          <a:graphicData uri="http://schemas.openxmlformats.org/drawingml/2006/table">
            <a:tbl>
              <a:tblPr firstRow="1" bandRow="1">
                <a:tableStyleId>{5FD0F851-EC5A-4D38-B0AD-8093EC10F338}</a:tableStyleId>
              </a:tblPr>
              <a:tblGrid>
                <a:gridCol w="1714327">
                  <a:extLst>
                    <a:ext uri="{9D8B030D-6E8A-4147-A177-3AD203B41FA5}">
                      <a16:colId xmlns:a16="http://schemas.microsoft.com/office/drawing/2014/main" val="978586781"/>
                    </a:ext>
                  </a:extLst>
                </a:gridCol>
                <a:gridCol w="397736">
                  <a:extLst>
                    <a:ext uri="{9D8B030D-6E8A-4147-A177-3AD203B41FA5}">
                      <a16:colId xmlns:a16="http://schemas.microsoft.com/office/drawing/2014/main" val="3791762586"/>
                    </a:ext>
                  </a:extLst>
                </a:gridCol>
                <a:gridCol w="505812">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GB" sz="800" b="0">
                          <a:latin typeface="Segoe UI" panose="020B0502040204020203" pitchFamily="34" charset="0"/>
                          <a:cs typeface="Segoe UI" panose="020B0502040204020203" pitchFamily="34" charset="0"/>
                        </a:rPr>
                        <a:t>Discharges Followed Up Within 72 Hours</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80%</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73%</a:t>
                      </a:r>
                    </a:p>
                    <a:p>
                      <a:pPr algn="ctr"/>
                      <a:r>
                        <a:rPr lang="en-GB" sz="800" b="0">
                          <a:latin typeface="Segoe UI" panose="020B0502040204020203" pitchFamily="34" charset="0"/>
                          <a:cs typeface="Segoe UI" panose="020B0502040204020203" pitchFamily="34" charset="0"/>
                        </a:rPr>
                        <a:t>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25" name="Table 5">
            <a:extLst>
              <a:ext uri="{FF2B5EF4-FFF2-40B4-BE49-F238E27FC236}">
                <a16:creationId xmlns:a16="http://schemas.microsoft.com/office/drawing/2014/main" id="{8B27508D-7257-46F8-AC82-15635405EDFD}"/>
              </a:ext>
            </a:extLst>
          </p:cNvPr>
          <p:cNvGraphicFramePr>
            <a:graphicFrameLocks noGrp="1"/>
          </p:cNvGraphicFramePr>
          <p:nvPr>
            <p:extLst>
              <p:ext uri="{D42A27DB-BD31-4B8C-83A1-F6EECF244321}">
                <p14:modId xmlns:p14="http://schemas.microsoft.com/office/powerpoint/2010/main" val="2725625042"/>
              </p:ext>
            </p:extLst>
          </p:nvPr>
        </p:nvGraphicFramePr>
        <p:xfrm>
          <a:off x="3335999" y="938993"/>
          <a:ext cx="2617876" cy="624840"/>
        </p:xfrm>
        <a:graphic>
          <a:graphicData uri="http://schemas.openxmlformats.org/drawingml/2006/table">
            <a:tbl>
              <a:tblPr firstRow="1" bandRow="1">
                <a:tableStyleId>{5FD0F851-EC5A-4D38-B0AD-8093EC10F338}</a:tableStyleId>
              </a:tblPr>
              <a:tblGrid>
                <a:gridCol w="1739041">
                  <a:extLst>
                    <a:ext uri="{9D8B030D-6E8A-4147-A177-3AD203B41FA5}">
                      <a16:colId xmlns:a16="http://schemas.microsoft.com/office/drawing/2014/main" val="978586781"/>
                    </a:ext>
                  </a:extLst>
                </a:gridCol>
                <a:gridCol w="390879">
                  <a:extLst>
                    <a:ext uri="{9D8B030D-6E8A-4147-A177-3AD203B41FA5}">
                      <a16:colId xmlns:a16="http://schemas.microsoft.com/office/drawing/2014/main" val="3791762586"/>
                    </a:ext>
                  </a:extLst>
                </a:gridCol>
                <a:gridCol w="487956">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GB" sz="800" b="0">
                          <a:latin typeface="Segoe UI" panose="020B0502040204020203" pitchFamily="34" charset="0"/>
                          <a:cs typeface="Segoe UI" panose="020B0502040204020203" pitchFamily="34" charset="0"/>
                        </a:rPr>
                        <a:t>Discharges Followed Up Within 72 Hours</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80%</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67%</a:t>
                      </a:r>
                    </a:p>
                    <a:p>
                      <a:pPr algn="ctr"/>
                      <a:r>
                        <a:rPr lang="en-GB" sz="800" b="0">
                          <a:latin typeface="Segoe UI" panose="020B0502040204020203" pitchFamily="34" charset="0"/>
                          <a:cs typeface="Segoe UI" panose="020B0502040204020203" pitchFamily="34" charset="0"/>
                        </a:rPr>
                        <a:t>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sp>
        <p:nvSpPr>
          <p:cNvPr id="38" name="TextBox 37">
            <a:extLst>
              <a:ext uri="{FF2B5EF4-FFF2-40B4-BE49-F238E27FC236}">
                <a16:creationId xmlns:a16="http://schemas.microsoft.com/office/drawing/2014/main" id="{26B42DFC-5C2B-4051-B807-47AC44DA9A81}"/>
              </a:ext>
            </a:extLst>
          </p:cNvPr>
          <p:cNvSpPr txBox="1"/>
          <p:nvPr/>
        </p:nvSpPr>
        <p:spPr>
          <a:xfrm>
            <a:off x="268113" y="655175"/>
            <a:ext cx="3425963"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Buckinghamshire CCG</a:t>
            </a:r>
          </a:p>
        </p:txBody>
      </p:sp>
      <p:sp>
        <p:nvSpPr>
          <p:cNvPr id="41" name="TextBox 40">
            <a:extLst>
              <a:ext uri="{FF2B5EF4-FFF2-40B4-BE49-F238E27FC236}">
                <a16:creationId xmlns:a16="http://schemas.microsoft.com/office/drawing/2014/main" id="{176CA65B-4A0A-4D34-A01E-2D6BB099CC00}"/>
              </a:ext>
            </a:extLst>
          </p:cNvPr>
          <p:cNvSpPr txBox="1"/>
          <p:nvPr/>
        </p:nvSpPr>
        <p:spPr>
          <a:xfrm>
            <a:off x="3338113" y="645122"/>
            <a:ext cx="2220841"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Oxfordshire CCG</a:t>
            </a:r>
          </a:p>
        </p:txBody>
      </p:sp>
      <p:sp>
        <p:nvSpPr>
          <p:cNvPr id="42" name="TextBox 41">
            <a:extLst>
              <a:ext uri="{FF2B5EF4-FFF2-40B4-BE49-F238E27FC236}">
                <a16:creationId xmlns:a16="http://schemas.microsoft.com/office/drawing/2014/main" id="{7F40A88D-DD40-474E-8E99-594014A58B53}"/>
              </a:ext>
            </a:extLst>
          </p:cNvPr>
          <p:cNvSpPr txBox="1"/>
          <p:nvPr/>
        </p:nvSpPr>
        <p:spPr>
          <a:xfrm>
            <a:off x="6135389" y="645122"/>
            <a:ext cx="2071799" cy="276999"/>
          </a:xfrm>
          <a:prstGeom prst="rect">
            <a:avLst/>
          </a:prstGeom>
          <a:noFill/>
        </p:spPr>
        <p:txBody>
          <a:bodyPr wrap="square" rtlCol="0">
            <a:spAutoFit/>
          </a:bodyPr>
          <a:lstStyle/>
          <a:p>
            <a:r>
              <a:rPr lang="en-GB" sz="1200" b="1" dirty="0">
                <a:latin typeface="Segoe UI" panose="020B0502040204020203" pitchFamily="34" charset="0"/>
                <a:cs typeface="Segoe UI" panose="020B0502040204020203" pitchFamily="34" charset="0"/>
              </a:rPr>
              <a:t>Berkshire West CCG</a:t>
            </a:r>
          </a:p>
        </p:txBody>
      </p:sp>
      <p:graphicFrame>
        <p:nvGraphicFramePr>
          <p:cNvPr id="17" name="Table 5">
            <a:extLst>
              <a:ext uri="{FF2B5EF4-FFF2-40B4-BE49-F238E27FC236}">
                <a16:creationId xmlns:a16="http://schemas.microsoft.com/office/drawing/2014/main" id="{86F58CAB-200B-40E7-A42A-22B8E6BFBD49}"/>
              </a:ext>
            </a:extLst>
          </p:cNvPr>
          <p:cNvGraphicFramePr>
            <a:graphicFrameLocks noGrp="1"/>
          </p:cNvGraphicFramePr>
          <p:nvPr>
            <p:extLst>
              <p:ext uri="{D42A27DB-BD31-4B8C-83A1-F6EECF244321}">
                <p14:modId xmlns:p14="http://schemas.microsoft.com/office/powerpoint/2010/main" val="275029582"/>
              </p:ext>
            </p:extLst>
          </p:nvPr>
        </p:nvGraphicFramePr>
        <p:xfrm>
          <a:off x="6253661" y="941179"/>
          <a:ext cx="2586560" cy="624840"/>
        </p:xfrm>
        <a:graphic>
          <a:graphicData uri="http://schemas.openxmlformats.org/drawingml/2006/table">
            <a:tbl>
              <a:tblPr firstRow="1" bandRow="1">
                <a:tableStyleId>{5FD0F851-EC5A-4D38-B0AD-8093EC10F338}</a:tableStyleId>
              </a:tblPr>
              <a:tblGrid>
                <a:gridCol w="1719592">
                  <a:extLst>
                    <a:ext uri="{9D8B030D-6E8A-4147-A177-3AD203B41FA5}">
                      <a16:colId xmlns:a16="http://schemas.microsoft.com/office/drawing/2014/main" val="978586781"/>
                    </a:ext>
                  </a:extLst>
                </a:gridCol>
                <a:gridCol w="384021">
                  <a:extLst>
                    <a:ext uri="{9D8B030D-6E8A-4147-A177-3AD203B41FA5}">
                      <a16:colId xmlns:a16="http://schemas.microsoft.com/office/drawing/2014/main" val="3791762586"/>
                    </a:ext>
                  </a:extLst>
                </a:gridCol>
                <a:gridCol w="482947">
                  <a:extLst>
                    <a:ext uri="{9D8B030D-6E8A-4147-A177-3AD203B41FA5}">
                      <a16:colId xmlns:a16="http://schemas.microsoft.com/office/drawing/2014/main" val="1797118576"/>
                    </a:ext>
                  </a:extLst>
                </a:gridCol>
              </a:tblGrid>
              <a:tr h="241035">
                <a:tc>
                  <a:txBody>
                    <a:bodyPr/>
                    <a:lstStyle/>
                    <a:p>
                      <a:r>
                        <a:rPr lang="en-GB" sz="800" b="0" i="0" u="none" dirty="0">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GB" sz="800" b="0">
                          <a:latin typeface="Segoe UI" panose="020B0502040204020203" pitchFamily="34" charset="0"/>
                          <a:cs typeface="Segoe UI" panose="020B0502040204020203" pitchFamily="34" charset="0"/>
                        </a:rPr>
                        <a:t>Discharges Followed Up Within 72 Hours</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80%</a:t>
                      </a:r>
                    </a:p>
                  </a:txBody>
                  <a:tcPr marL="68580" marR="68580" marT="34290" marB="34290" anchor="ctr">
                    <a:solidFill>
                      <a:schemeClr val="bg1">
                        <a:lumMod val="50000"/>
                        <a:alpha val="20000"/>
                      </a:schemeClr>
                    </a:solidFill>
                  </a:tcPr>
                </a:tc>
                <a:tc>
                  <a:txBody>
                    <a:bodyPr/>
                    <a:lstStyle/>
                    <a:p>
                      <a:pPr algn="ctr"/>
                      <a:r>
                        <a:rPr lang="en-GB" sz="800" b="0" dirty="0">
                          <a:latin typeface="Segoe UI" panose="020B0502040204020203" pitchFamily="34" charset="0"/>
                          <a:cs typeface="Segoe UI" panose="020B0502040204020203" pitchFamily="34" charset="0"/>
                        </a:rPr>
                        <a:t>77%</a:t>
                      </a:r>
                    </a:p>
                    <a:p>
                      <a:pPr algn="ctr"/>
                      <a:r>
                        <a:rPr lang="en-GB" sz="800" b="0" dirty="0">
                          <a:latin typeface="Segoe UI" panose="020B0502040204020203" pitchFamily="34" charset="0"/>
                          <a:cs typeface="Segoe UI" panose="020B0502040204020203" pitchFamily="34" charset="0"/>
                        </a:rPr>
                        <a:t>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8" name="Table 5">
            <a:extLst>
              <a:ext uri="{FF2B5EF4-FFF2-40B4-BE49-F238E27FC236}">
                <a16:creationId xmlns:a16="http://schemas.microsoft.com/office/drawing/2014/main" id="{61E04914-ADF5-4D56-AC57-D665D24398F4}"/>
              </a:ext>
            </a:extLst>
          </p:cNvPr>
          <p:cNvGraphicFramePr>
            <a:graphicFrameLocks noGrp="1"/>
          </p:cNvGraphicFramePr>
          <p:nvPr>
            <p:extLst>
              <p:ext uri="{D42A27DB-BD31-4B8C-83A1-F6EECF244321}">
                <p14:modId xmlns:p14="http://schemas.microsoft.com/office/powerpoint/2010/main" val="2617629882"/>
              </p:ext>
            </p:extLst>
          </p:nvPr>
        </p:nvGraphicFramePr>
        <p:xfrm>
          <a:off x="6135389" y="2623321"/>
          <a:ext cx="2710609" cy="2976556"/>
        </p:xfrm>
        <a:graphic>
          <a:graphicData uri="http://schemas.openxmlformats.org/drawingml/2006/table">
            <a:tbl>
              <a:tblPr firstRow="1" bandRow="1">
                <a:tableStyleId>{5FD0F851-EC5A-4D38-B0AD-8093EC10F338}</a:tableStyleId>
              </a:tblPr>
              <a:tblGrid>
                <a:gridCol w="2710609">
                  <a:extLst>
                    <a:ext uri="{9D8B030D-6E8A-4147-A177-3AD203B41FA5}">
                      <a16:colId xmlns:a16="http://schemas.microsoft.com/office/drawing/2014/main" val="1178387086"/>
                    </a:ext>
                  </a:extLst>
                </a:gridCol>
              </a:tblGrid>
              <a:tr h="353824">
                <a:tc>
                  <a:txBody>
                    <a:bodyPr/>
                    <a:lstStyle/>
                    <a:p>
                      <a:pPr algn="just"/>
                      <a:r>
                        <a:rPr lang="en-GB" sz="800" b="1" u="none">
                          <a:latin typeface="Segoe UI" panose="020B0502040204020203" pitchFamily="34" charset="0"/>
                          <a:cs typeface="Segoe UI" panose="020B0502040204020203" pitchFamily="34" charset="0"/>
                        </a:rPr>
                        <a:t>Commentary:</a:t>
                      </a:r>
                    </a:p>
                  </a:txBody>
                  <a:tcPr marL="68580" marR="68580" marT="34290" marB="34290" anchor="ctr"/>
                </a:tc>
                <a:extLst>
                  <a:ext uri="{0D108BD9-81ED-4DB2-BD59-A6C34878D82A}">
                    <a16:rowId xmlns:a16="http://schemas.microsoft.com/office/drawing/2014/main" val="711604409"/>
                  </a:ext>
                </a:extLst>
              </a:tr>
              <a:tr h="2622732">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rgbClr val="0D0D0D"/>
                          </a:solidFill>
                          <a:effectLst/>
                          <a:latin typeface="Segoe UI" panose="020B0502040204020203" pitchFamily="34" charset="0"/>
                          <a:ea typeface="+mn-ea"/>
                          <a:cs typeface="Segoe UI" panose="020B0502040204020203" pitchFamily="34" charset="0"/>
                        </a:rPr>
                        <a:t>Yes. Local records show compliance rate of 85% against 80% target for discharges from Mental Health Inpatients. In addition the Trust followed up 5/6 patients placed out of area. The one client that was not followed up was staying out of area and the local CRHTT (Crawley) team were due to follow them up.</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If not, what is the issue?</a:t>
                      </a:r>
                      <a:r>
                        <a:rPr lang="en-GB" sz="800" b="0" kern="1200" dirty="0">
                          <a:solidFill>
                            <a:srgbClr val="0D0D0D"/>
                          </a:solidFill>
                          <a:effectLst/>
                          <a:latin typeface="Segoe UI" panose="020B0502040204020203" pitchFamily="34" charset="0"/>
                          <a:ea typeface="+mn-ea"/>
                          <a:cs typeface="Segoe UI" panose="020B0502040204020203" pitchFamily="34" charset="0"/>
                        </a:rPr>
                        <a:t> n/a</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a:t>
                      </a:r>
                      <a:r>
                        <a:rPr lang="en-GB" sz="800" b="0" kern="1200" dirty="0">
                          <a:solidFill>
                            <a:srgbClr val="0D0D0D"/>
                          </a:solidFill>
                          <a:effectLst/>
                          <a:latin typeface="Segoe UI" panose="020B0502040204020203" pitchFamily="34" charset="0"/>
                          <a:ea typeface="+mn-ea"/>
                          <a:cs typeface="Segoe UI" panose="020B0502040204020203" pitchFamily="34" charset="0"/>
                        </a:rPr>
                        <a:t> n/a</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Are we anticipated to achieve this? </a:t>
                      </a:r>
                      <a:r>
                        <a:rPr lang="en-GB" sz="800" b="0" kern="1200" dirty="0">
                          <a:solidFill>
                            <a:schemeClr val="tx1"/>
                          </a:solidFill>
                          <a:effectLst/>
                          <a:latin typeface="Segoe UI" panose="020B0502040204020203" pitchFamily="34" charset="0"/>
                          <a:ea typeface="+mn-ea"/>
                          <a:cs typeface="Segoe UI" panose="020B0502040204020203" pitchFamily="34" charset="0"/>
                        </a:rPr>
                        <a:t>n/a</a:t>
                      </a: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19" name="Table 5">
            <a:extLst>
              <a:ext uri="{FF2B5EF4-FFF2-40B4-BE49-F238E27FC236}">
                <a16:creationId xmlns:a16="http://schemas.microsoft.com/office/drawing/2014/main" id="{C1548800-C07E-4F58-A0B1-AD23BDDB03BF}"/>
              </a:ext>
            </a:extLst>
          </p:cNvPr>
          <p:cNvGraphicFramePr>
            <a:graphicFrameLocks noGrp="1"/>
          </p:cNvGraphicFramePr>
          <p:nvPr>
            <p:extLst>
              <p:ext uri="{D42A27DB-BD31-4B8C-83A1-F6EECF244321}">
                <p14:modId xmlns:p14="http://schemas.microsoft.com/office/powerpoint/2010/main" val="600670117"/>
              </p:ext>
            </p:extLst>
          </p:nvPr>
        </p:nvGraphicFramePr>
        <p:xfrm>
          <a:off x="298002" y="2623321"/>
          <a:ext cx="2617875" cy="2976556"/>
        </p:xfrm>
        <a:graphic>
          <a:graphicData uri="http://schemas.openxmlformats.org/drawingml/2006/table">
            <a:tbl>
              <a:tblPr firstRow="1" bandRow="1">
                <a:tableStyleId>{5FD0F851-EC5A-4D38-B0AD-8093EC10F338}</a:tableStyleId>
              </a:tblPr>
              <a:tblGrid>
                <a:gridCol w="2617875">
                  <a:extLst>
                    <a:ext uri="{9D8B030D-6E8A-4147-A177-3AD203B41FA5}">
                      <a16:colId xmlns:a16="http://schemas.microsoft.com/office/drawing/2014/main" val="1178387086"/>
                    </a:ext>
                  </a:extLst>
                </a:gridCol>
              </a:tblGrid>
              <a:tr h="360579">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615977">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700" b="0" kern="1200" dirty="0">
                          <a:solidFill>
                            <a:srgbClr val="0D0D0D"/>
                          </a:solidFill>
                          <a:effectLst/>
                          <a:latin typeface="Segoe UI" panose="020B0502040204020203" pitchFamily="34" charset="0"/>
                          <a:ea typeface="+mn-ea"/>
                          <a:cs typeface="Segoe UI" panose="020B0502040204020203" pitchFamily="34" charset="0"/>
                        </a:rPr>
                        <a:t>Nationally published figures indicate under performance but there is some variation from OHFT data (see local figures provided below).</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rgbClr val="0D0D0D"/>
                          </a:solidFill>
                          <a:effectLst/>
                          <a:latin typeface="Segoe UI" panose="020B0502040204020203" pitchFamily="34" charset="0"/>
                          <a:ea typeface="+mn-ea"/>
                          <a:cs typeface="Segoe UI" panose="020B0502040204020203" pitchFamily="34" charset="0"/>
                        </a:rPr>
                        <a:t>If not, what is the issue? </a:t>
                      </a:r>
                      <a:r>
                        <a:rPr lang="en-GB" sz="700" b="0" kern="1200" dirty="0">
                          <a:solidFill>
                            <a:srgbClr val="0D0D0D"/>
                          </a:solidFill>
                          <a:effectLst/>
                          <a:latin typeface="Segoe UI" panose="020B0502040204020203" pitchFamily="34" charset="0"/>
                          <a:ea typeface="+mn-ea"/>
                          <a:cs typeface="Segoe UI" panose="020B0502040204020203" pitchFamily="34" charset="0"/>
                        </a:rPr>
                        <a:t>We are in liaison with the national team to explore reasons for this variance and establish how we can identify providers where performance is under target.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GB" sz="700" kern="1200" dirty="0">
                          <a:solidFill>
                            <a:srgbClr val="0D0D0D"/>
                          </a:solidFill>
                          <a:effectLst/>
                          <a:latin typeface="Segoe UI" panose="020B0502040204020203" pitchFamily="34" charset="0"/>
                          <a:ea typeface="+mn-ea"/>
                          <a:cs typeface="Segoe UI" panose="020B0502040204020203" pitchFamily="34" charset="0"/>
                        </a:rPr>
                        <a:t>OHFT is developing this measure in the TOBI PAD app to enable services to understand where patients have not been followed up in time and to take action for future discharges.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rgbClr val="0D0D0D"/>
                          </a:solidFill>
                          <a:effectLst/>
                          <a:latin typeface="Segoe UI" panose="020B0502040204020203" pitchFamily="34" charset="0"/>
                          <a:ea typeface="+mn-ea"/>
                          <a:cs typeface="Segoe UI" panose="020B0502040204020203" pitchFamily="34" charset="0"/>
                        </a:rPr>
                        <a:t>Are we anticipated to achieve this? By when </a:t>
                      </a:r>
                      <a:r>
                        <a:rPr lang="en-GB" sz="700" b="0" kern="1200" dirty="0">
                          <a:solidFill>
                            <a:srgbClr val="0D0D0D"/>
                          </a:solidFill>
                          <a:effectLst/>
                          <a:latin typeface="Segoe UI" panose="020B0502040204020203" pitchFamily="34" charset="0"/>
                          <a:ea typeface="+mn-ea"/>
                          <a:cs typeface="Segoe UI" panose="020B0502040204020203" pitchFamily="34" charset="0"/>
                        </a:rPr>
                        <a:t>See above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chemeClr val="accent6">
                              <a:lumMod val="75000"/>
                            </a:schemeClr>
                          </a:solidFill>
                          <a:effectLst/>
                          <a:latin typeface="Segoe UI" panose="020B0502040204020203" pitchFamily="34" charset="0"/>
                          <a:ea typeface="+mn-ea"/>
                          <a:cs typeface="Segoe UI" panose="020B0502040204020203" pitchFamily="34" charset="0"/>
                        </a:rPr>
                        <a:t>OHFT figures: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chemeClr val="accent6">
                              <a:lumMod val="75000"/>
                            </a:schemeClr>
                          </a:solidFill>
                          <a:effectLst/>
                          <a:latin typeface="Segoe UI" panose="020B0502040204020203" pitchFamily="34" charset="0"/>
                          <a:ea typeface="+mn-ea"/>
                          <a:cs typeface="Segoe UI" panose="020B0502040204020203" pitchFamily="34" charset="0"/>
                        </a:rPr>
                        <a:t>Nov 21: 81.3%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chemeClr val="accent6">
                              <a:lumMod val="75000"/>
                            </a:schemeClr>
                          </a:solidFill>
                          <a:effectLst/>
                          <a:latin typeface="Segoe UI" panose="020B0502040204020203" pitchFamily="34" charset="0"/>
                          <a:ea typeface="+mn-ea"/>
                          <a:cs typeface="Segoe UI" panose="020B0502040204020203" pitchFamily="34" charset="0"/>
                        </a:rPr>
                        <a:t>Dec 21: 65.8%</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chemeClr val="accent6">
                              <a:lumMod val="75000"/>
                            </a:schemeClr>
                          </a:solidFill>
                          <a:effectLst/>
                          <a:latin typeface="Segoe UI" panose="020B0502040204020203" pitchFamily="34" charset="0"/>
                          <a:ea typeface="+mn-ea"/>
                          <a:cs typeface="Segoe UI" panose="020B0502040204020203" pitchFamily="34" charset="0"/>
                        </a:rPr>
                        <a:t>Jan 22: 92%</a:t>
                      </a: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4" name="Picture 3" descr="Chart, line chart&#10;&#10;Description automatically generated">
            <a:extLst>
              <a:ext uri="{FF2B5EF4-FFF2-40B4-BE49-F238E27FC236}">
                <a16:creationId xmlns:a16="http://schemas.microsoft.com/office/drawing/2014/main" id="{C07EE61A-0BC7-41D9-ABED-B59A74644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25" y="1680940"/>
            <a:ext cx="2586560" cy="915059"/>
          </a:xfrm>
          <a:prstGeom prst="rect">
            <a:avLst/>
          </a:prstGeom>
        </p:spPr>
      </p:pic>
      <p:pic>
        <p:nvPicPr>
          <p:cNvPr id="6" name="Picture 5" descr="Chart, line chart&#10;&#10;Description automatically generated">
            <a:extLst>
              <a:ext uri="{FF2B5EF4-FFF2-40B4-BE49-F238E27FC236}">
                <a16:creationId xmlns:a16="http://schemas.microsoft.com/office/drawing/2014/main" id="{21801198-1F19-446C-8B5D-2292C5D6C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5999" y="1661766"/>
            <a:ext cx="2617874" cy="915059"/>
          </a:xfrm>
          <a:prstGeom prst="rect">
            <a:avLst/>
          </a:prstGeom>
        </p:spPr>
      </p:pic>
      <p:pic>
        <p:nvPicPr>
          <p:cNvPr id="9" name="Picture 8" descr="Chart, line chart&#10;&#10;Description automatically generated">
            <a:extLst>
              <a:ext uri="{FF2B5EF4-FFF2-40B4-BE49-F238E27FC236}">
                <a16:creationId xmlns:a16="http://schemas.microsoft.com/office/drawing/2014/main" id="{A7DFC58D-7E6E-402D-866C-0D68E71878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002" y="1661766"/>
            <a:ext cx="2617875" cy="915059"/>
          </a:xfrm>
          <a:prstGeom prst="rect">
            <a:avLst/>
          </a:prstGeom>
        </p:spPr>
      </p:pic>
      <p:graphicFrame>
        <p:nvGraphicFramePr>
          <p:cNvPr id="20" name="Table 5">
            <a:extLst>
              <a:ext uri="{FF2B5EF4-FFF2-40B4-BE49-F238E27FC236}">
                <a16:creationId xmlns:a16="http://schemas.microsoft.com/office/drawing/2014/main" id="{04527D98-C7CC-48BB-AC5F-E50F3D477599}"/>
              </a:ext>
            </a:extLst>
          </p:cNvPr>
          <p:cNvGraphicFramePr>
            <a:graphicFrameLocks noGrp="1"/>
          </p:cNvGraphicFramePr>
          <p:nvPr>
            <p:extLst>
              <p:ext uri="{D42A27DB-BD31-4B8C-83A1-F6EECF244321}">
                <p14:modId xmlns:p14="http://schemas.microsoft.com/office/powerpoint/2010/main" val="4122292594"/>
              </p:ext>
            </p:extLst>
          </p:nvPr>
        </p:nvGraphicFramePr>
        <p:xfrm>
          <a:off x="3194251" y="2623321"/>
          <a:ext cx="2755498" cy="2976556"/>
        </p:xfrm>
        <a:graphic>
          <a:graphicData uri="http://schemas.openxmlformats.org/drawingml/2006/table">
            <a:tbl>
              <a:tblPr firstRow="1" bandRow="1">
                <a:tableStyleId>{5FD0F851-EC5A-4D38-B0AD-8093EC10F338}</a:tableStyleId>
              </a:tblPr>
              <a:tblGrid>
                <a:gridCol w="2755498">
                  <a:extLst>
                    <a:ext uri="{9D8B030D-6E8A-4147-A177-3AD203B41FA5}">
                      <a16:colId xmlns:a16="http://schemas.microsoft.com/office/drawing/2014/main" val="1178387086"/>
                    </a:ext>
                  </a:extLst>
                </a:gridCol>
              </a:tblGrid>
              <a:tr h="347656">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457367">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700" b="0" kern="1200" dirty="0">
                          <a:solidFill>
                            <a:srgbClr val="0D0D0D"/>
                          </a:solidFill>
                          <a:effectLst/>
                          <a:latin typeface="Segoe UI" panose="020B0502040204020203" pitchFamily="34" charset="0"/>
                          <a:ea typeface="+mn-ea"/>
                          <a:cs typeface="Segoe UI" panose="020B0502040204020203" pitchFamily="34" charset="0"/>
                        </a:rPr>
                        <a:t>Nationally published figures indicate under performance but there is some variation from OHFT data (see local figures provided below).</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rgbClr val="0D0D0D"/>
                          </a:solidFill>
                          <a:effectLst/>
                          <a:latin typeface="Segoe UI" panose="020B0502040204020203" pitchFamily="34" charset="0"/>
                          <a:ea typeface="+mn-ea"/>
                          <a:cs typeface="Segoe UI" panose="020B0502040204020203" pitchFamily="34" charset="0"/>
                        </a:rPr>
                        <a:t>If not, what is the issue? </a:t>
                      </a:r>
                      <a:r>
                        <a:rPr lang="en-GB" sz="700" b="0" kern="1200" dirty="0">
                          <a:solidFill>
                            <a:srgbClr val="0D0D0D"/>
                          </a:solidFill>
                          <a:effectLst/>
                          <a:latin typeface="Segoe UI" panose="020B0502040204020203" pitchFamily="34" charset="0"/>
                          <a:ea typeface="+mn-ea"/>
                          <a:cs typeface="Segoe UI" panose="020B0502040204020203" pitchFamily="34" charset="0"/>
                        </a:rPr>
                        <a:t>We are in liaison with the national team to explore reasons for this variance and establish how we can identify providers where performance is under target.  In Oxon under performance is also associated with patients discharged from longer term S17 leave and not followed up within 72 hour of that discharge for example in Jan 22 all breaches were S17 patients.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GB" sz="700" kern="1200" dirty="0">
                          <a:solidFill>
                            <a:srgbClr val="0D0D0D"/>
                          </a:solidFill>
                          <a:effectLst/>
                          <a:latin typeface="Segoe UI" panose="020B0502040204020203" pitchFamily="34" charset="0"/>
                          <a:ea typeface="+mn-ea"/>
                          <a:cs typeface="Segoe UI" panose="020B0502040204020203" pitchFamily="34" charset="0"/>
                        </a:rPr>
                        <a:t>OHFT is developing this measure in the TOBI PAD app to enable services to understand where patients have not been followed up in time and to take action for future discharges.  Additionally the In Patient Pathway Improvement Project is reviewing S17 practices.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rgbClr val="0D0D0D"/>
                          </a:solidFill>
                          <a:effectLst/>
                          <a:latin typeface="Segoe UI" panose="020B0502040204020203" pitchFamily="34" charset="0"/>
                          <a:ea typeface="+mn-ea"/>
                          <a:cs typeface="Segoe UI" panose="020B0502040204020203" pitchFamily="34" charset="0"/>
                        </a:rPr>
                        <a:t>Are we anticipated to achieve this? By when </a:t>
                      </a:r>
                      <a:r>
                        <a:rPr lang="en-GB" sz="700" b="0" kern="1200" dirty="0">
                          <a:solidFill>
                            <a:srgbClr val="0D0D0D"/>
                          </a:solidFill>
                          <a:effectLst/>
                          <a:latin typeface="Segoe UI" panose="020B0502040204020203" pitchFamily="34" charset="0"/>
                          <a:ea typeface="+mn-ea"/>
                          <a:cs typeface="Segoe UI" panose="020B0502040204020203" pitchFamily="34" charset="0"/>
                        </a:rPr>
                        <a:t>See above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chemeClr val="accent6">
                              <a:lumMod val="75000"/>
                            </a:schemeClr>
                          </a:solidFill>
                          <a:effectLst/>
                          <a:latin typeface="Segoe UI" panose="020B0502040204020203" pitchFamily="34" charset="0"/>
                          <a:ea typeface="+mn-ea"/>
                          <a:cs typeface="Segoe UI" panose="020B0502040204020203" pitchFamily="34" charset="0"/>
                        </a:rPr>
                        <a:t>OHFT figures: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chemeClr val="accent6">
                              <a:lumMod val="75000"/>
                            </a:schemeClr>
                          </a:solidFill>
                          <a:effectLst/>
                          <a:latin typeface="Segoe UI" panose="020B0502040204020203" pitchFamily="34" charset="0"/>
                          <a:ea typeface="+mn-ea"/>
                          <a:cs typeface="Segoe UI" panose="020B0502040204020203" pitchFamily="34" charset="0"/>
                        </a:rPr>
                        <a:t>Nov 21: 68.4%</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chemeClr val="accent6">
                              <a:lumMod val="75000"/>
                            </a:schemeClr>
                          </a:solidFill>
                          <a:effectLst/>
                          <a:latin typeface="Segoe UI" panose="020B0502040204020203" pitchFamily="34" charset="0"/>
                          <a:ea typeface="+mn-ea"/>
                          <a:cs typeface="Segoe UI" panose="020B0502040204020203" pitchFamily="34" charset="0"/>
                        </a:rPr>
                        <a:t>Dec 62.2%</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chemeClr val="accent6">
                              <a:lumMod val="75000"/>
                            </a:schemeClr>
                          </a:solidFill>
                          <a:effectLst/>
                          <a:latin typeface="Segoe UI" panose="020B0502040204020203" pitchFamily="34" charset="0"/>
                          <a:ea typeface="+mn-ea"/>
                          <a:cs typeface="Segoe UI" panose="020B0502040204020203" pitchFamily="34" charset="0"/>
                        </a:rPr>
                        <a:t>Jan: 65.9%</a:t>
                      </a: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41996563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55711" y="200943"/>
            <a:ext cx="8633765"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388391" y="245481"/>
            <a:ext cx="8522335"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Exceptions/Non-Compliance: </a:t>
            </a:r>
            <a:r>
              <a:rPr lang="en-GB" sz="1350">
                <a:solidFill>
                  <a:schemeClr val="bg1"/>
                </a:solidFill>
                <a:latin typeface="Segoe UI" panose="020B0502040204020203" pitchFamily="34" charset="0"/>
                <a:cs typeface="Segoe UI" panose="020B0502040204020203" pitchFamily="34" charset="0"/>
              </a:rPr>
              <a:t>CYP</a:t>
            </a:r>
            <a:r>
              <a:rPr lang="en-GB" sz="1350" b="1">
                <a:solidFill>
                  <a:schemeClr val="bg1"/>
                </a:solidFill>
                <a:latin typeface="Segoe UI" panose="020B0502040204020203" pitchFamily="34" charset="0"/>
                <a:cs typeface="Segoe UI" panose="020B0502040204020203" pitchFamily="34" charset="0"/>
              </a:rPr>
              <a:t> </a:t>
            </a:r>
            <a:r>
              <a:rPr lang="en-GB" sz="1350">
                <a:solidFill>
                  <a:schemeClr val="bg1"/>
                </a:solidFill>
                <a:latin typeface="Segoe UI" panose="020B0502040204020203" pitchFamily="34" charset="0"/>
                <a:cs typeface="Segoe UI" panose="020B0502040204020203" pitchFamily="34" charset="0"/>
              </a:rPr>
              <a:t>Eating Disorder Waiting Time (Routine)</a:t>
            </a:r>
          </a:p>
        </p:txBody>
      </p:sp>
      <p:graphicFrame>
        <p:nvGraphicFramePr>
          <p:cNvPr id="15" name="Table 5">
            <a:extLst>
              <a:ext uri="{FF2B5EF4-FFF2-40B4-BE49-F238E27FC236}">
                <a16:creationId xmlns:a16="http://schemas.microsoft.com/office/drawing/2014/main" id="{6F75688F-18C3-42B7-94FA-7BF51501A015}"/>
              </a:ext>
            </a:extLst>
          </p:cNvPr>
          <p:cNvGraphicFramePr>
            <a:graphicFrameLocks noGrp="1"/>
          </p:cNvGraphicFramePr>
          <p:nvPr>
            <p:extLst>
              <p:ext uri="{D42A27DB-BD31-4B8C-83A1-F6EECF244321}">
                <p14:modId xmlns:p14="http://schemas.microsoft.com/office/powerpoint/2010/main" val="2526182741"/>
              </p:ext>
            </p:extLst>
          </p:nvPr>
        </p:nvGraphicFramePr>
        <p:xfrm>
          <a:off x="287819" y="2639546"/>
          <a:ext cx="2617409" cy="3187459"/>
        </p:xfrm>
        <a:graphic>
          <a:graphicData uri="http://schemas.openxmlformats.org/drawingml/2006/table">
            <a:tbl>
              <a:tblPr firstRow="1" bandRow="1">
                <a:tableStyleId>{5FD0F851-EC5A-4D38-B0AD-8093EC10F338}</a:tableStyleId>
              </a:tblPr>
              <a:tblGrid>
                <a:gridCol w="2617409">
                  <a:extLst>
                    <a:ext uri="{9D8B030D-6E8A-4147-A177-3AD203B41FA5}">
                      <a16:colId xmlns:a16="http://schemas.microsoft.com/office/drawing/2014/main" val="1178387086"/>
                    </a:ext>
                  </a:extLst>
                </a:gridCol>
              </a:tblGrid>
              <a:tr h="314719">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493633">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a:solidFill>
                            <a:srgbClr val="0D0D0D"/>
                          </a:solidFill>
                          <a:effectLst/>
                          <a:latin typeface="Segoe UI" panose="020B0502040204020203" pitchFamily="34" charset="0"/>
                          <a:ea typeface="+mn-ea"/>
                          <a:cs typeface="Segoe UI" panose="020B0502040204020203" pitchFamily="34" charset="0"/>
                        </a:rPr>
                        <a:t>No. 37% against a target of 95% for December.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algn="just"/>
                      <a:r>
                        <a:rPr lang="en-GB" sz="800" b="1" kern="1200">
                          <a:solidFill>
                            <a:schemeClr val="tx1"/>
                          </a:solidFill>
                          <a:effectLst/>
                          <a:latin typeface="Segoe UI" panose="020B0502040204020203" pitchFamily="34" charset="0"/>
                          <a:ea typeface="+mn-ea"/>
                          <a:cs typeface="Segoe UI" panose="020B0502040204020203" pitchFamily="34" charset="0"/>
                        </a:rPr>
                        <a:t>If not, what is the issue? </a:t>
                      </a:r>
                      <a:r>
                        <a:rPr lang="en-GB" sz="800" kern="1200">
                          <a:solidFill>
                            <a:schemeClr val="tx1"/>
                          </a:solidFill>
                          <a:effectLst/>
                          <a:latin typeface="Segoe UI" panose="020B0502040204020203" pitchFamily="34" charset="0"/>
                          <a:ea typeface="+mn-ea"/>
                          <a:cs typeface="Segoe UI" panose="020B0502040204020203" pitchFamily="34" charset="0"/>
                        </a:rPr>
                        <a:t>Increased referrals into the service and increase in acuity, has meant higher demand for assessment and treatment work whilst vacancies in service. Increased caseload levels impacts our ability to extend capacity in assessment clinics to respond to increased demand, which results in increased wait times for assessments. </a:t>
                      </a:r>
                    </a:p>
                    <a:p>
                      <a:pPr algn="just"/>
                      <a:r>
                        <a:rPr lang="en-GB" sz="800" kern="1200">
                          <a:solidFill>
                            <a:schemeClr val="tx1"/>
                          </a:solidFill>
                          <a:effectLst/>
                          <a:latin typeface="Segoe UI" panose="020B0502040204020203" pitchFamily="34" charset="0"/>
                          <a:ea typeface="+mn-ea"/>
                          <a:cs typeface="Segoe UI" panose="020B0502040204020203" pitchFamily="34" charset="0"/>
                        </a:rPr>
                        <a:t> </a:t>
                      </a:r>
                    </a:p>
                    <a:p>
                      <a:pPr algn="just"/>
                      <a:r>
                        <a:rPr lang="en-GB" sz="800" b="1" kern="1200">
                          <a:solidFill>
                            <a:schemeClr val="tx1"/>
                          </a:solidFill>
                          <a:effectLst/>
                          <a:latin typeface="Segoe UI" panose="020B0502040204020203" pitchFamily="34" charset="0"/>
                          <a:ea typeface="+mn-ea"/>
                          <a:cs typeface="Segoe UI" panose="020B0502040204020203" pitchFamily="34" charset="0"/>
                        </a:rPr>
                        <a:t>What is the plan to address? </a:t>
                      </a:r>
                      <a:r>
                        <a:rPr lang="en-GB" sz="800" kern="1200">
                          <a:solidFill>
                            <a:schemeClr val="tx1"/>
                          </a:solidFill>
                          <a:effectLst/>
                          <a:latin typeface="Segoe UI" panose="020B0502040204020203" pitchFamily="34" charset="0"/>
                          <a:ea typeface="+mn-ea"/>
                          <a:cs typeface="Segoe UI" panose="020B0502040204020203" pitchFamily="34" charset="0"/>
                        </a:rPr>
                        <a:t>Appointed to 2 nurse posts starting March 22 (paediatric liaison nurse &amp; preceptorship nurse). Work with OH recruitment consultants to fill vacancies for Band 7 nurse, Band 7 family therapist or family therapist, B7 deputy &amp; 8a clinical psychologist.</a:t>
                      </a:r>
                    </a:p>
                    <a:p>
                      <a:pPr algn="just"/>
                      <a:r>
                        <a:rPr lang="en-GB" sz="800" kern="1200">
                          <a:solidFill>
                            <a:schemeClr val="tx1"/>
                          </a:solidFill>
                          <a:effectLst/>
                          <a:latin typeface="Segoe UI" panose="020B0502040204020203" pitchFamily="34" charset="0"/>
                          <a:ea typeface="+mn-ea"/>
                          <a:cs typeface="Segoe UI" panose="020B0502040204020203" pitchFamily="34" charset="0"/>
                        </a:rPr>
                        <a:t>Adverts re-listed mid March. </a:t>
                      </a:r>
                    </a:p>
                    <a:p>
                      <a:pPr algn="just"/>
                      <a:r>
                        <a:rPr lang="en-GB" sz="800" kern="1200">
                          <a:solidFill>
                            <a:schemeClr val="tx1"/>
                          </a:solidFill>
                          <a:effectLst/>
                          <a:latin typeface="Segoe UI" panose="020B0502040204020203" pitchFamily="34" charset="0"/>
                          <a:ea typeface="+mn-ea"/>
                          <a:cs typeface="Segoe UI" panose="020B0502040204020203" pitchFamily="34" charset="0"/>
                        </a:rPr>
                        <a:t> </a:t>
                      </a:r>
                    </a:p>
                    <a:p>
                      <a:pPr algn="just"/>
                      <a:r>
                        <a:rPr lang="en-GB" sz="800" b="1" kern="1200">
                          <a:solidFill>
                            <a:schemeClr val="tx1"/>
                          </a:solidFill>
                          <a:effectLst/>
                          <a:latin typeface="Segoe UI" panose="020B0502040204020203" pitchFamily="34" charset="0"/>
                          <a:ea typeface="+mn-ea"/>
                          <a:cs typeface="Segoe UI" panose="020B0502040204020203" pitchFamily="34" charset="0"/>
                        </a:rPr>
                        <a:t>Are we anticipated to achieve this by when? </a:t>
                      </a:r>
                      <a:r>
                        <a:rPr lang="en-GB" sz="800" kern="1200">
                          <a:solidFill>
                            <a:schemeClr val="tx1"/>
                          </a:solidFill>
                          <a:effectLst/>
                          <a:latin typeface="Segoe UI" panose="020B0502040204020203" pitchFamily="34" charset="0"/>
                          <a:ea typeface="+mn-ea"/>
                          <a:cs typeface="Segoe UI" panose="020B0502040204020203" pitchFamily="34" charset="0"/>
                        </a:rPr>
                        <a:t>Interviews start April 22, if positions filled with recruitment checks and notice periods anticipate any new staff would start June 22.</a:t>
                      </a: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23" name="Table 5">
            <a:extLst>
              <a:ext uri="{FF2B5EF4-FFF2-40B4-BE49-F238E27FC236}">
                <a16:creationId xmlns:a16="http://schemas.microsoft.com/office/drawing/2014/main" id="{F989E21D-1587-4DB5-B6D4-DDF4631A9B9C}"/>
              </a:ext>
            </a:extLst>
          </p:cNvPr>
          <p:cNvGraphicFramePr>
            <a:graphicFrameLocks noGrp="1"/>
          </p:cNvGraphicFramePr>
          <p:nvPr>
            <p:extLst>
              <p:ext uri="{D42A27DB-BD31-4B8C-83A1-F6EECF244321}">
                <p14:modId xmlns:p14="http://schemas.microsoft.com/office/powerpoint/2010/main" val="1515207600"/>
              </p:ext>
            </p:extLst>
          </p:nvPr>
        </p:nvGraphicFramePr>
        <p:xfrm>
          <a:off x="287819" y="1099419"/>
          <a:ext cx="2617408" cy="553455"/>
        </p:xfrm>
        <a:graphic>
          <a:graphicData uri="http://schemas.openxmlformats.org/drawingml/2006/table">
            <a:tbl>
              <a:tblPr firstRow="1" bandRow="1">
                <a:tableStyleId>{5FD0F851-EC5A-4D38-B0AD-8093EC10F338}</a:tableStyleId>
              </a:tblPr>
              <a:tblGrid>
                <a:gridCol w="1647992">
                  <a:extLst>
                    <a:ext uri="{9D8B030D-6E8A-4147-A177-3AD203B41FA5}">
                      <a16:colId xmlns:a16="http://schemas.microsoft.com/office/drawing/2014/main" val="978586781"/>
                    </a:ext>
                  </a:extLst>
                </a:gridCol>
                <a:gridCol w="442678">
                  <a:extLst>
                    <a:ext uri="{9D8B030D-6E8A-4147-A177-3AD203B41FA5}">
                      <a16:colId xmlns:a16="http://schemas.microsoft.com/office/drawing/2014/main" val="3791762586"/>
                    </a:ext>
                  </a:extLst>
                </a:gridCol>
                <a:gridCol w="526738">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CYP ED Waiting Time (Routine)</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95%</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37%</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25" name="Table 5">
            <a:extLst>
              <a:ext uri="{FF2B5EF4-FFF2-40B4-BE49-F238E27FC236}">
                <a16:creationId xmlns:a16="http://schemas.microsoft.com/office/drawing/2014/main" id="{8B27508D-7257-46F8-AC82-15635405EDFD}"/>
              </a:ext>
            </a:extLst>
          </p:cNvPr>
          <p:cNvGraphicFramePr>
            <a:graphicFrameLocks noGrp="1"/>
          </p:cNvGraphicFramePr>
          <p:nvPr>
            <p:extLst>
              <p:ext uri="{D42A27DB-BD31-4B8C-83A1-F6EECF244321}">
                <p14:modId xmlns:p14="http://schemas.microsoft.com/office/powerpoint/2010/main" val="2451448959"/>
              </p:ext>
            </p:extLst>
          </p:nvPr>
        </p:nvGraphicFramePr>
        <p:xfrm>
          <a:off x="3323597" y="1102492"/>
          <a:ext cx="2617409" cy="624840"/>
        </p:xfrm>
        <a:graphic>
          <a:graphicData uri="http://schemas.openxmlformats.org/drawingml/2006/table">
            <a:tbl>
              <a:tblPr firstRow="1" bandRow="1">
                <a:tableStyleId>{5FD0F851-EC5A-4D38-B0AD-8093EC10F338}</a:tableStyleId>
              </a:tblPr>
              <a:tblGrid>
                <a:gridCol w="1686564">
                  <a:extLst>
                    <a:ext uri="{9D8B030D-6E8A-4147-A177-3AD203B41FA5}">
                      <a16:colId xmlns:a16="http://schemas.microsoft.com/office/drawing/2014/main" val="978586781"/>
                    </a:ext>
                  </a:extLst>
                </a:gridCol>
                <a:gridCol w="409142">
                  <a:extLst>
                    <a:ext uri="{9D8B030D-6E8A-4147-A177-3AD203B41FA5}">
                      <a16:colId xmlns:a16="http://schemas.microsoft.com/office/drawing/2014/main" val="3791762586"/>
                    </a:ext>
                  </a:extLst>
                </a:gridCol>
                <a:gridCol w="521703">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CYP ED Waiting Time (Routine)</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95%</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31%</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sp>
        <p:nvSpPr>
          <p:cNvPr id="38" name="TextBox 37">
            <a:extLst>
              <a:ext uri="{FF2B5EF4-FFF2-40B4-BE49-F238E27FC236}">
                <a16:creationId xmlns:a16="http://schemas.microsoft.com/office/drawing/2014/main" id="{26B42DFC-5C2B-4051-B807-47AC44DA9A81}"/>
              </a:ext>
            </a:extLst>
          </p:cNvPr>
          <p:cNvSpPr txBox="1"/>
          <p:nvPr/>
        </p:nvSpPr>
        <p:spPr>
          <a:xfrm>
            <a:off x="255711" y="818674"/>
            <a:ext cx="3425352"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Buckinghamshire CCG</a:t>
            </a:r>
          </a:p>
        </p:txBody>
      </p:sp>
      <p:sp>
        <p:nvSpPr>
          <p:cNvPr id="41" name="TextBox 40">
            <a:extLst>
              <a:ext uri="{FF2B5EF4-FFF2-40B4-BE49-F238E27FC236}">
                <a16:creationId xmlns:a16="http://schemas.microsoft.com/office/drawing/2014/main" id="{176CA65B-4A0A-4D34-A01E-2D6BB099CC00}"/>
              </a:ext>
            </a:extLst>
          </p:cNvPr>
          <p:cNvSpPr txBox="1"/>
          <p:nvPr/>
        </p:nvSpPr>
        <p:spPr>
          <a:xfrm>
            <a:off x="3325711" y="808621"/>
            <a:ext cx="2220445"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Oxfordshire CCG</a:t>
            </a:r>
          </a:p>
        </p:txBody>
      </p:sp>
      <p:sp>
        <p:nvSpPr>
          <p:cNvPr id="42" name="TextBox 41">
            <a:extLst>
              <a:ext uri="{FF2B5EF4-FFF2-40B4-BE49-F238E27FC236}">
                <a16:creationId xmlns:a16="http://schemas.microsoft.com/office/drawing/2014/main" id="{7F40A88D-DD40-474E-8E99-594014A58B53}"/>
              </a:ext>
            </a:extLst>
          </p:cNvPr>
          <p:cNvSpPr txBox="1"/>
          <p:nvPr/>
        </p:nvSpPr>
        <p:spPr>
          <a:xfrm>
            <a:off x="6266899" y="808621"/>
            <a:ext cx="2071430"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Berkshire West CCG</a:t>
            </a:r>
          </a:p>
        </p:txBody>
      </p:sp>
      <p:graphicFrame>
        <p:nvGraphicFramePr>
          <p:cNvPr id="17" name="Table 5">
            <a:extLst>
              <a:ext uri="{FF2B5EF4-FFF2-40B4-BE49-F238E27FC236}">
                <a16:creationId xmlns:a16="http://schemas.microsoft.com/office/drawing/2014/main" id="{86F58CAB-200B-40E7-A42A-22B8E6BFBD49}"/>
              </a:ext>
            </a:extLst>
          </p:cNvPr>
          <p:cNvGraphicFramePr>
            <a:graphicFrameLocks noGrp="1"/>
          </p:cNvGraphicFramePr>
          <p:nvPr>
            <p:extLst>
              <p:ext uri="{D42A27DB-BD31-4B8C-83A1-F6EECF244321}">
                <p14:modId xmlns:p14="http://schemas.microsoft.com/office/powerpoint/2010/main" val="148861873"/>
              </p:ext>
            </p:extLst>
          </p:nvPr>
        </p:nvGraphicFramePr>
        <p:xfrm>
          <a:off x="6324627" y="1104492"/>
          <a:ext cx="2586099" cy="624840"/>
        </p:xfrm>
        <a:graphic>
          <a:graphicData uri="http://schemas.openxmlformats.org/drawingml/2006/table">
            <a:tbl>
              <a:tblPr firstRow="1" bandRow="1">
                <a:tableStyleId>{5FD0F851-EC5A-4D38-B0AD-8093EC10F338}</a:tableStyleId>
              </a:tblPr>
              <a:tblGrid>
                <a:gridCol w="1669119">
                  <a:extLst>
                    <a:ext uri="{9D8B030D-6E8A-4147-A177-3AD203B41FA5}">
                      <a16:colId xmlns:a16="http://schemas.microsoft.com/office/drawing/2014/main" val="978586781"/>
                    </a:ext>
                  </a:extLst>
                </a:gridCol>
                <a:gridCol w="417502">
                  <a:extLst>
                    <a:ext uri="{9D8B030D-6E8A-4147-A177-3AD203B41FA5}">
                      <a16:colId xmlns:a16="http://schemas.microsoft.com/office/drawing/2014/main" val="3791762586"/>
                    </a:ext>
                  </a:extLst>
                </a:gridCol>
                <a:gridCol w="499478">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CYP ED Waiting Time (Routine)</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95%</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72%</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8" name="Table 5">
            <a:extLst>
              <a:ext uri="{FF2B5EF4-FFF2-40B4-BE49-F238E27FC236}">
                <a16:creationId xmlns:a16="http://schemas.microsoft.com/office/drawing/2014/main" id="{61E04914-ADF5-4D56-AC57-D665D24398F4}"/>
              </a:ext>
            </a:extLst>
          </p:cNvPr>
          <p:cNvGraphicFramePr>
            <a:graphicFrameLocks noGrp="1"/>
          </p:cNvGraphicFramePr>
          <p:nvPr>
            <p:extLst>
              <p:ext uri="{D42A27DB-BD31-4B8C-83A1-F6EECF244321}">
                <p14:modId xmlns:p14="http://schemas.microsoft.com/office/powerpoint/2010/main" val="1065708609"/>
              </p:ext>
            </p:extLst>
          </p:nvPr>
        </p:nvGraphicFramePr>
        <p:xfrm>
          <a:off x="6324627" y="2637334"/>
          <a:ext cx="2586099" cy="3195028"/>
        </p:xfrm>
        <a:graphic>
          <a:graphicData uri="http://schemas.openxmlformats.org/drawingml/2006/table">
            <a:tbl>
              <a:tblPr firstRow="1" bandRow="1">
                <a:tableStyleId>{5FD0F851-EC5A-4D38-B0AD-8093EC10F338}</a:tableStyleId>
              </a:tblPr>
              <a:tblGrid>
                <a:gridCol w="2586099">
                  <a:extLst>
                    <a:ext uri="{9D8B030D-6E8A-4147-A177-3AD203B41FA5}">
                      <a16:colId xmlns:a16="http://schemas.microsoft.com/office/drawing/2014/main" val="1178387086"/>
                    </a:ext>
                  </a:extLst>
                </a:gridCol>
              </a:tblGrid>
              <a:tr h="322288">
                <a:tc>
                  <a:txBody>
                    <a:bodyPr/>
                    <a:lstStyle/>
                    <a:p>
                      <a:pPr algn="just"/>
                      <a:r>
                        <a:rPr lang="en-GB" sz="800" b="1" u="none">
                          <a:latin typeface="Segoe UI" panose="020B0502040204020203" pitchFamily="34" charset="0"/>
                          <a:cs typeface="Segoe UI" panose="020B0502040204020203" pitchFamily="34" charset="0"/>
                        </a:rPr>
                        <a:t>Commentary:</a:t>
                      </a:r>
                    </a:p>
                  </a:txBody>
                  <a:tcPr marL="68580" marR="68580" marT="34290" marB="34290" anchor="ctr"/>
                </a:tc>
                <a:extLst>
                  <a:ext uri="{0D108BD9-81ED-4DB2-BD59-A6C34878D82A}">
                    <a16:rowId xmlns:a16="http://schemas.microsoft.com/office/drawing/2014/main" val="711604409"/>
                  </a:ext>
                </a:extLst>
              </a:tr>
              <a:tr h="2484947">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rgbClr val="0D0D0D"/>
                          </a:solidFill>
                          <a:effectLst/>
                          <a:latin typeface="Segoe UI" panose="020B0502040204020203" pitchFamily="34" charset="0"/>
                          <a:ea typeface="+mn-ea"/>
                          <a:cs typeface="Segoe UI" panose="020B0502040204020203" pitchFamily="34" charset="0"/>
                        </a:rPr>
                        <a:t>No</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If not, what is the issue?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rgbClr val="0D0D0D"/>
                          </a:solidFill>
                          <a:effectLst/>
                          <a:latin typeface="Segoe UI" panose="020B0502040204020203" pitchFamily="34" charset="0"/>
                          <a:ea typeface="+mn-ea"/>
                          <a:cs typeface="Segoe UI" panose="020B0502040204020203" pitchFamily="34" charset="0"/>
                        </a:rPr>
                        <a:t>Capacity (staff shortages and absences).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rgbClr val="0D0D0D"/>
                          </a:solidFill>
                          <a:effectLst/>
                          <a:latin typeface="Segoe UI" panose="020B0502040204020203" pitchFamily="34" charset="0"/>
                          <a:ea typeface="+mn-ea"/>
                          <a:cs typeface="Segoe UI" panose="020B0502040204020203" pitchFamily="34" charset="0"/>
                        </a:rPr>
                        <a:t>Creative ways of working and subject to successful recruitment.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FF0000"/>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Are we anticipated to achieve this?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1"/>
                          </a:solidFill>
                          <a:effectLst/>
                          <a:latin typeface="Segoe UI" panose="020B0502040204020203" pitchFamily="34" charset="0"/>
                          <a:ea typeface="+mn-ea"/>
                          <a:cs typeface="Segoe UI" panose="020B0502040204020203" pitchFamily="34" charset="0"/>
                        </a:rPr>
                        <a:t>Improve performance by July 2022 when vacancies are filled.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20" name="Table 5">
            <a:extLst>
              <a:ext uri="{FF2B5EF4-FFF2-40B4-BE49-F238E27FC236}">
                <a16:creationId xmlns:a16="http://schemas.microsoft.com/office/drawing/2014/main" id="{87ECEF0D-A33A-4455-81DB-FD2A6406BACE}"/>
              </a:ext>
            </a:extLst>
          </p:cNvPr>
          <p:cNvGraphicFramePr>
            <a:graphicFrameLocks noGrp="1"/>
          </p:cNvGraphicFramePr>
          <p:nvPr>
            <p:extLst>
              <p:ext uri="{D42A27DB-BD31-4B8C-83A1-F6EECF244321}">
                <p14:modId xmlns:p14="http://schemas.microsoft.com/office/powerpoint/2010/main" val="296028241"/>
              </p:ext>
            </p:extLst>
          </p:nvPr>
        </p:nvGraphicFramePr>
        <p:xfrm>
          <a:off x="3323597" y="2637333"/>
          <a:ext cx="2617409" cy="3181028"/>
        </p:xfrm>
        <a:graphic>
          <a:graphicData uri="http://schemas.openxmlformats.org/drawingml/2006/table">
            <a:tbl>
              <a:tblPr firstRow="1" bandRow="1">
                <a:tableStyleId>{5FD0F851-EC5A-4D38-B0AD-8093EC10F338}</a:tableStyleId>
              </a:tblPr>
              <a:tblGrid>
                <a:gridCol w="2617409">
                  <a:extLst>
                    <a:ext uri="{9D8B030D-6E8A-4147-A177-3AD203B41FA5}">
                      <a16:colId xmlns:a16="http://schemas.microsoft.com/office/drawing/2014/main" val="1178387086"/>
                    </a:ext>
                  </a:extLst>
                </a:gridCol>
              </a:tblGrid>
              <a:tr h="308288">
                <a:tc>
                  <a:txBody>
                    <a:bodyPr/>
                    <a:lstStyle/>
                    <a:p>
                      <a:pPr algn="just"/>
                      <a:r>
                        <a:rPr lang="en-GB" sz="800" b="1" u="none">
                          <a:latin typeface="Segoe UI" panose="020B0502040204020203" pitchFamily="34" charset="0"/>
                          <a:cs typeface="Segoe UI" panose="020B0502040204020203" pitchFamily="34" charset="0"/>
                        </a:rPr>
                        <a:t>Commentary: </a:t>
                      </a:r>
                      <a:endParaRPr lang="en-GB" sz="800" b="1" i="0" u="none">
                        <a:latin typeface="Segoe UI" panose="020B0502040204020203" pitchFamily="34" charset="0"/>
                        <a:cs typeface="Segoe UI" panose="020B0502040204020203" pitchFamily="34" charset="0"/>
                      </a:endParaRPr>
                    </a:p>
                  </a:txBody>
                  <a:tcPr marL="68580" marR="68580" marT="34290" marB="34290" anchor="ctr"/>
                </a:tc>
                <a:extLst>
                  <a:ext uri="{0D108BD9-81ED-4DB2-BD59-A6C34878D82A}">
                    <a16:rowId xmlns:a16="http://schemas.microsoft.com/office/drawing/2014/main" val="711604409"/>
                  </a:ext>
                </a:extLst>
              </a:tr>
              <a:tr h="2498947">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dirty="0">
                          <a:solidFill>
                            <a:srgbClr val="0D0D0D"/>
                          </a:solidFill>
                          <a:effectLst/>
                          <a:latin typeface="Segoe UI" panose="020B0502040204020203" pitchFamily="34" charset="0"/>
                          <a:ea typeface="+mn-ea"/>
                          <a:cs typeface="Segoe UI" panose="020B0502040204020203" pitchFamily="34" charset="0"/>
                        </a:rPr>
                        <a:t>No. 31% against a target of 95% for December.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If not, what is the issue? </a:t>
                      </a:r>
                      <a:r>
                        <a:rPr lang="en-GB" sz="800" b="0" kern="1200" dirty="0">
                          <a:solidFill>
                            <a:srgbClr val="0D0D0D"/>
                          </a:solidFill>
                          <a:effectLst/>
                          <a:latin typeface="Segoe UI" panose="020B0502040204020203" pitchFamily="34" charset="0"/>
                          <a:ea typeface="+mn-ea"/>
                          <a:cs typeface="Segoe UI" panose="020B0502040204020203" pitchFamily="34" charset="0"/>
                        </a:rPr>
                        <a:t>Increase in demand and staff vacancies. 63% increase in referrals and caseload has increased by 55%. Loss of clinical staff due to maternity leave and recruitment issues. Current vacancies are 8.2 WTE.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kern="1200" dirty="0">
                          <a:solidFill>
                            <a:srgbClr val="0D0D0D"/>
                          </a:solidFill>
                          <a:effectLst/>
                          <a:latin typeface="Segoe UI" panose="020B0502040204020203" pitchFamily="34" charset="0"/>
                          <a:ea typeface="+mn-ea"/>
                          <a:cs typeface="Segoe UI" panose="020B0502040204020203" pitchFamily="34" charset="0"/>
                        </a:rPr>
                        <a:t>Investment monies have been provided and service is working with HR and vacancies are being advertised. Also the service is working with system partners to come up with possible solutions.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Are we anticipated to achieve this? By when </a:t>
                      </a:r>
                      <a:r>
                        <a:rPr lang="en-GB" sz="800" b="0" kern="1200" dirty="0">
                          <a:solidFill>
                            <a:srgbClr val="0D0D0D"/>
                          </a:solidFill>
                          <a:effectLst/>
                          <a:latin typeface="Segoe UI" panose="020B0502040204020203" pitchFamily="34" charset="0"/>
                          <a:ea typeface="+mn-ea"/>
                          <a:cs typeface="Segoe UI" panose="020B0502040204020203" pitchFamily="34" charset="0"/>
                        </a:rPr>
                        <a:t>We would hope to see an improvement in the next 6 – 9 months once staff have been recruited into the vacant roles.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3" name="Picture 2" descr="Chart, line chart&#10;&#10;Description automatically generated">
            <a:extLst>
              <a:ext uri="{FF2B5EF4-FFF2-40B4-BE49-F238E27FC236}">
                <a16:creationId xmlns:a16="http://schemas.microsoft.com/office/drawing/2014/main" id="{B8F20DF2-464B-409D-8EB9-B701B0E38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819" y="1677781"/>
            <a:ext cx="2617409" cy="920385"/>
          </a:xfrm>
          <a:prstGeom prst="rect">
            <a:avLst/>
          </a:prstGeom>
        </p:spPr>
      </p:pic>
      <p:pic>
        <p:nvPicPr>
          <p:cNvPr id="7" name="Picture 6" descr="Chart, line chart&#10;&#10;Description automatically generated">
            <a:extLst>
              <a:ext uri="{FF2B5EF4-FFF2-40B4-BE49-F238E27FC236}">
                <a16:creationId xmlns:a16="http://schemas.microsoft.com/office/drawing/2014/main" id="{A36978F9-9148-4158-8DBA-3F59783D8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3597" y="1681056"/>
            <a:ext cx="2617409" cy="917110"/>
          </a:xfrm>
          <a:prstGeom prst="rect">
            <a:avLst/>
          </a:prstGeom>
        </p:spPr>
      </p:pic>
      <p:pic>
        <p:nvPicPr>
          <p:cNvPr id="9" name="Picture 8" descr="Chart, line chart&#10;&#10;Description automatically generated">
            <a:extLst>
              <a:ext uri="{FF2B5EF4-FFF2-40B4-BE49-F238E27FC236}">
                <a16:creationId xmlns:a16="http://schemas.microsoft.com/office/drawing/2014/main" id="{8933BAF9-88B3-4785-81B5-B3ADCDE0D8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27" y="1674089"/>
            <a:ext cx="2586099" cy="924077"/>
          </a:xfrm>
          <a:prstGeom prst="rect">
            <a:avLst/>
          </a:prstGeom>
        </p:spPr>
      </p:pic>
    </p:spTree>
    <p:extLst>
      <p:ext uri="{BB962C8B-B14F-4D97-AF65-F5344CB8AC3E}">
        <p14:creationId xmlns:p14="http://schemas.microsoft.com/office/powerpoint/2010/main" val="4032961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65137" y="183553"/>
            <a:ext cx="8624339"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397817" y="228091"/>
            <a:ext cx="8513031"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Exceptions/Non-Compliance: </a:t>
            </a:r>
            <a:r>
              <a:rPr lang="en-GB" sz="1350">
                <a:solidFill>
                  <a:schemeClr val="bg1"/>
                </a:solidFill>
                <a:latin typeface="Segoe UI" panose="020B0502040204020203" pitchFamily="34" charset="0"/>
                <a:cs typeface="Segoe UI" panose="020B0502040204020203" pitchFamily="34" charset="0"/>
              </a:rPr>
              <a:t>CYP</a:t>
            </a:r>
            <a:r>
              <a:rPr lang="en-GB" sz="1350" b="1">
                <a:solidFill>
                  <a:schemeClr val="bg1"/>
                </a:solidFill>
                <a:latin typeface="Segoe UI" panose="020B0502040204020203" pitchFamily="34" charset="0"/>
                <a:cs typeface="Segoe UI" panose="020B0502040204020203" pitchFamily="34" charset="0"/>
              </a:rPr>
              <a:t> </a:t>
            </a:r>
            <a:r>
              <a:rPr lang="en-GB" sz="1350">
                <a:solidFill>
                  <a:schemeClr val="bg1"/>
                </a:solidFill>
                <a:latin typeface="Segoe UI" panose="020B0502040204020203" pitchFamily="34" charset="0"/>
                <a:cs typeface="Segoe UI" panose="020B0502040204020203" pitchFamily="34" charset="0"/>
              </a:rPr>
              <a:t>Eating Disorder Waiting Time (Urgent)</a:t>
            </a:r>
          </a:p>
        </p:txBody>
      </p:sp>
      <p:graphicFrame>
        <p:nvGraphicFramePr>
          <p:cNvPr id="15" name="Table 5">
            <a:extLst>
              <a:ext uri="{FF2B5EF4-FFF2-40B4-BE49-F238E27FC236}">
                <a16:creationId xmlns:a16="http://schemas.microsoft.com/office/drawing/2014/main" id="{6F75688F-18C3-42B7-94FA-7BF51501A015}"/>
              </a:ext>
            </a:extLst>
          </p:cNvPr>
          <p:cNvGraphicFramePr>
            <a:graphicFrameLocks noGrp="1"/>
          </p:cNvGraphicFramePr>
          <p:nvPr>
            <p:extLst>
              <p:ext uri="{D42A27DB-BD31-4B8C-83A1-F6EECF244321}">
                <p14:modId xmlns:p14="http://schemas.microsoft.com/office/powerpoint/2010/main" val="3098350183"/>
              </p:ext>
            </p:extLst>
          </p:nvPr>
        </p:nvGraphicFramePr>
        <p:xfrm>
          <a:off x="294726" y="2620692"/>
          <a:ext cx="2586362" cy="3219864"/>
        </p:xfrm>
        <a:graphic>
          <a:graphicData uri="http://schemas.openxmlformats.org/drawingml/2006/table">
            <a:tbl>
              <a:tblPr firstRow="1" bandRow="1">
                <a:tableStyleId>{5FD0F851-EC5A-4D38-B0AD-8093EC10F338}</a:tableStyleId>
              </a:tblPr>
              <a:tblGrid>
                <a:gridCol w="2586362">
                  <a:extLst>
                    <a:ext uri="{9D8B030D-6E8A-4147-A177-3AD203B41FA5}">
                      <a16:colId xmlns:a16="http://schemas.microsoft.com/office/drawing/2014/main" val="1178387086"/>
                    </a:ext>
                  </a:extLst>
                </a:gridCol>
              </a:tblGrid>
              <a:tr h="386441">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608993">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dirty="0">
                          <a:solidFill>
                            <a:srgbClr val="0D0D0D"/>
                          </a:solidFill>
                          <a:effectLst/>
                          <a:latin typeface="Segoe UI" panose="020B0502040204020203" pitchFamily="34" charset="0"/>
                          <a:ea typeface="+mn-ea"/>
                          <a:cs typeface="Segoe UI" panose="020B0502040204020203" pitchFamily="34" charset="0"/>
                        </a:rPr>
                        <a:t>Nationally published figures indicate under performance. OHFT data indicates performance is above target and higher than the 80% national figure.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If not, what is the issue? </a:t>
                      </a:r>
                      <a:r>
                        <a:rPr lang="en-GB" sz="800" b="0" u="none" kern="1200" dirty="0">
                          <a:solidFill>
                            <a:srgbClr val="0D0D0D"/>
                          </a:solidFill>
                          <a:effectLst/>
                          <a:latin typeface="Segoe UI" panose="020B0502040204020203" pitchFamily="34" charset="0"/>
                          <a:ea typeface="+mn-ea"/>
                          <a:cs typeface="Segoe UI" panose="020B0502040204020203" pitchFamily="34" charset="0"/>
                        </a:rPr>
                        <a:t>OHFT data shows 100% 3/3 patients in quarter seen in time.  We assume other providers seeing Bucks CCG patients are included in these figures, which could be the reason for the lower performance. </a:t>
                      </a:r>
                      <a:r>
                        <a:rPr lang="en-GB" sz="800" b="0" kern="1200" dirty="0">
                          <a:solidFill>
                            <a:srgbClr val="0D0D0D"/>
                          </a:solidFill>
                          <a:effectLst/>
                          <a:latin typeface="Segoe UI" panose="020B0502040204020203" pitchFamily="34" charset="0"/>
                          <a:ea typeface="+mn-ea"/>
                          <a:cs typeface="Segoe UI" panose="020B0502040204020203" pitchFamily="34" charset="0"/>
                        </a:rPr>
                        <a:t>We are in liaison with the national team to explore reasons for this variance and establish how we can identify providers where performance is under target</a:t>
                      </a:r>
                      <a:endPar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kern="1200" dirty="0">
                          <a:solidFill>
                            <a:srgbClr val="0D0D0D"/>
                          </a:solidFill>
                          <a:effectLst/>
                          <a:latin typeface="Segoe UI" panose="020B0502040204020203" pitchFamily="34" charset="0"/>
                          <a:ea typeface="+mn-ea"/>
                          <a:cs typeface="Segoe UI" panose="020B0502040204020203" pitchFamily="34" charset="0"/>
                        </a:rPr>
                        <a:t>As above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Are we anticipated to achieve this? By when </a:t>
                      </a:r>
                      <a:r>
                        <a:rPr lang="en-GB" sz="800" b="0" kern="1200" dirty="0">
                          <a:solidFill>
                            <a:srgbClr val="0D0D0D"/>
                          </a:solidFill>
                          <a:effectLst/>
                          <a:latin typeface="Segoe UI" panose="020B0502040204020203" pitchFamily="34" charset="0"/>
                          <a:ea typeface="+mn-ea"/>
                          <a:cs typeface="Segoe UI" panose="020B0502040204020203" pitchFamily="34" charset="0"/>
                        </a:rPr>
                        <a:t>As above</a:t>
                      </a:r>
                    </a:p>
                  </a:txBody>
                  <a:tcPr marL="68580" marR="68580" marT="34290" marB="34290">
                    <a:solidFill>
                      <a:schemeClr val="bg1"/>
                    </a:solidFill>
                  </a:tcPr>
                </a:tc>
                <a:extLst>
                  <a:ext uri="{0D108BD9-81ED-4DB2-BD59-A6C34878D82A}">
                    <a16:rowId xmlns:a16="http://schemas.microsoft.com/office/drawing/2014/main" val="813360412"/>
                  </a:ext>
                </a:extLst>
              </a:tr>
              <a:tr h="224430">
                <a:tc>
                  <a:txBody>
                    <a:bodyPr/>
                    <a:lstStyle/>
                    <a:p>
                      <a:pPr algn="just"/>
                      <a:endParaRPr lang="en-GB" sz="800" b="0" dirty="0">
                        <a:latin typeface="Segoe UI" panose="020B0502040204020203" pitchFamily="34" charset="0"/>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3291333917"/>
                  </a:ext>
                </a:extLst>
              </a:tr>
            </a:tbl>
          </a:graphicData>
        </a:graphic>
      </p:graphicFrame>
      <p:graphicFrame>
        <p:nvGraphicFramePr>
          <p:cNvPr id="23" name="Table 5">
            <a:extLst>
              <a:ext uri="{FF2B5EF4-FFF2-40B4-BE49-F238E27FC236}">
                <a16:creationId xmlns:a16="http://schemas.microsoft.com/office/drawing/2014/main" id="{F989E21D-1587-4DB5-B6D4-DDF4631A9B9C}"/>
              </a:ext>
            </a:extLst>
          </p:cNvPr>
          <p:cNvGraphicFramePr>
            <a:graphicFrameLocks noGrp="1"/>
          </p:cNvGraphicFramePr>
          <p:nvPr>
            <p:extLst>
              <p:ext uri="{D42A27DB-BD31-4B8C-83A1-F6EECF244321}">
                <p14:modId xmlns:p14="http://schemas.microsoft.com/office/powerpoint/2010/main" val="1480284615"/>
              </p:ext>
            </p:extLst>
          </p:nvPr>
        </p:nvGraphicFramePr>
        <p:xfrm>
          <a:off x="297245" y="1080566"/>
          <a:ext cx="2586362" cy="553455"/>
        </p:xfrm>
        <a:graphic>
          <a:graphicData uri="http://schemas.openxmlformats.org/drawingml/2006/table">
            <a:tbl>
              <a:tblPr firstRow="1" bandRow="1">
                <a:tableStyleId>{5FD0F851-EC5A-4D38-B0AD-8093EC10F338}</a:tableStyleId>
              </a:tblPr>
              <a:tblGrid>
                <a:gridCol w="1628444">
                  <a:extLst>
                    <a:ext uri="{9D8B030D-6E8A-4147-A177-3AD203B41FA5}">
                      <a16:colId xmlns:a16="http://schemas.microsoft.com/office/drawing/2014/main" val="978586781"/>
                    </a:ext>
                  </a:extLst>
                </a:gridCol>
                <a:gridCol w="437428">
                  <a:extLst>
                    <a:ext uri="{9D8B030D-6E8A-4147-A177-3AD203B41FA5}">
                      <a16:colId xmlns:a16="http://schemas.microsoft.com/office/drawing/2014/main" val="3791762586"/>
                    </a:ext>
                  </a:extLst>
                </a:gridCol>
                <a:gridCol w="520490">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CYP ED Waiting Time (Urgent)</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95%</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80%</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25" name="Table 5">
            <a:extLst>
              <a:ext uri="{FF2B5EF4-FFF2-40B4-BE49-F238E27FC236}">
                <a16:creationId xmlns:a16="http://schemas.microsoft.com/office/drawing/2014/main" id="{8B27508D-7257-46F8-AC82-15635405EDFD}"/>
              </a:ext>
            </a:extLst>
          </p:cNvPr>
          <p:cNvGraphicFramePr>
            <a:graphicFrameLocks noGrp="1"/>
          </p:cNvGraphicFramePr>
          <p:nvPr>
            <p:extLst>
              <p:ext uri="{D42A27DB-BD31-4B8C-83A1-F6EECF244321}">
                <p14:modId xmlns:p14="http://schemas.microsoft.com/office/powerpoint/2010/main" val="3778278483"/>
              </p:ext>
            </p:extLst>
          </p:nvPr>
        </p:nvGraphicFramePr>
        <p:xfrm>
          <a:off x="3333023" y="1083639"/>
          <a:ext cx="2586362" cy="624840"/>
        </p:xfrm>
        <a:graphic>
          <a:graphicData uri="http://schemas.openxmlformats.org/drawingml/2006/table">
            <a:tbl>
              <a:tblPr firstRow="1" bandRow="1">
                <a:tableStyleId>{5FD0F851-EC5A-4D38-B0AD-8093EC10F338}</a:tableStyleId>
              </a:tblPr>
              <a:tblGrid>
                <a:gridCol w="1666558">
                  <a:extLst>
                    <a:ext uri="{9D8B030D-6E8A-4147-A177-3AD203B41FA5}">
                      <a16:colId xmlns:a16="http://schemas.microsoft.com/office/drawing/2014/main" val="978586781"/>
                    </a:ext>
                  </a:extLst>
                </a:gridCol>
                <a:gridCol w="404289">
                  <a:extLst>
                    <a:ext uri="{9D8B030D-6E8A-4147-A177-3AD203B41FA5}">
                      <a16:colId xmlns:a16="http://schemas.microsoft.com/office/drawing/2014/main" val="3791762586"/>
                    </a:ext>
                  </a:extLst>
                </a:gridCol>
                <a:gridCol w="515515">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CYP ED Waiting Time (Urgent)</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95%</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67%</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sp>
        <p:nvSpPr>
          <p:cNvPr id="38" name="TextBox 37">
            <a:extLst>
              <a:ext uri="{FF2B5EF4-FFF2-40B4-BE49-F238E27FC236}">
                <a16:creationId xmlns:a16="http://schemas.microsoft.com/office/drawing/2014/main" id="{26B42DFC-5C2B-4051-B807-47AC44DA9A81}"/>
              </a:ext>
            </a:extLst>
          </p:cNvPr>
          <p:cNvSpPr txBox="1"/>
          <p:nvPr/>
        </p:nvSpPr>
        <p:spPr>
          <a:xfrm>
            <a:off x="265137" y="799821"/>
            <a:ext cx="3384722"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Buckinghamshire CCG</a:t>
            </a:r>
          </a:p>
        </p:txBody>
      </p:sp>
      <p:sp>
        <p:nvSpPr>
          <p:cNvPr id="41" name="TextBox 40">
            <a:extLst>
              <a:ext uri="{FF2B5EF4-FFF2-40B4-BE49-F238E27FC236}">
                <a16:creationId xmlns:a16="http://schemas.microsoft.com/office/drawing/2014/main" id="{176CA65B-4A0A-4D34-A01E-2D6BB099CC00}"/>
              </a:ext>
            </a:extLst>
          </p:cNvPr>
          <p:cNvSpPr txBox="1"/>
          <p:nvPr/>
        </p:nvSpPr>
        <p:spPr>
          <a:xfrm>
            <a:off x="3335137" y="789768"/>
            <a:ext cx="2194107"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Oxfordshire CCG</a:t>
            </a:r>
          </a:p>
        </p:txBody>
      </p:sp>
      <p:sp>
        <p:nvSpPr>
          <p:cNvPr id="42" name="TextBox 41">
            <a:extLst>
              <a:ext uri="{FF2B5EF4-FFF2-40B4-BE49-F238E27FC236}">
                <a16:creationId xmlns:a16="http://schemas.microsoft.com/office/drawing/2014/main" id="{7F40A88D-DD40-474E-8E99-594014A58B53}"/>
              </a:ext>
            </a:extLst>
          </p:cNvPr>
          <p:cNvSpPr txBox="1"/>
          <p:nvPr/>
        </p:nvSpPr>
        <p:spPr>
          <a:xfrm>
            <a:off x="6276325" y="789768"/>
            <a:ext cx="2046859"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Berkshire West CCG</a:t>
            </a:r>
          </a:p>
        </p:txBody>
      </p:sp>
      <p:graphicFrame>
        <p:nvGraphicFramePr>
          <p:cNvPr id="17" name="Table 5">
            <a:extLst>
              <a:ext uri="{FF2B5EF4-FFF2-40B4-BE49-F238E27FC236}">
                <a16:creationId xmlns:a16="http://schemas.microsoft.com/office/drawing/2014/main" id="{86F58CAB-200B-40E7-A42A-22B8E6BFBD49}"/>
              </a:ext>
            </a:extLst>
          </p:cNvPr>
          <p:cNvGraphicFramePr>
            <a:graphicFrameLocks noGrp="1"/>
          </p:cNvGraphicFramePr>
          <p:nvPr>
            <p:extLst>
              <p:ext uri="{D42A27DB-BD31-4B8C-83A1-F6EECF244321}">
                <p14:modId xmlns:p14="http://schemas.microsoft.com/office/powerpoint/2010/main" val="3050414222"/>
              </p:ext>
            </p:extLst>
          </p:nvPr>
        </p:nvGraphicFramePr>
        <p:xfrm>
          <a:off x="6334053" y="1085639"/>
          <a:ext cx="2555422" cy="624840"/>
        </p:xfrm>
        <a:graphic>
          <a:graphicData uri="http://schemas.openxmlformats.org/drawingml/2006/table">
            <a:tbl>
              <a:tblPr firstRow="1" bandRow="1">
                <a:tableStyleId>{5FD0F851-EC5A-4D38-B0AD-8093EC10F338}</a:tableStyleId>
              </a:tblPr>
              <a:tblGrid>
                <a:gridCol w="1649320">
                  <a:extLst>
                    <a:ext uri="{9D8B030D-6E8A-4147-A177-3AD203B41FA5}">
                      <a16:colId xmlns:a16="http://schemas.microsoft.com/office/drawing/2014/main" val="978586781"/>
                    </a:ext>
                  </a:extLst>
                </a:gridCol>
                <a:gridCol w="412549">
                  <a:extLst>
                    <a:ext uri="{9D8B030D-6E8A-4147-A177-3AD203B41FA5}">
                      <a16:colId xmlns:a16="http://schemas.microsoft.com/office/drawing/2014/main" val="3791762586"/>
                    </a:ext>
                  </a:extLst>
                </a:gridCol>
                <a:gridCol w="493553">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CYP ED Waiting Time (Urgent)</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95%</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48%</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8" name="Table 5">
            <a:extLst>
              <a:ext uri="{FF2B5EF4-FFF2-40B4-BE49-F238E27FC236}">
                <a16:creationId xmlns:a16="http://schemas.microsoft.com/office/drawing/2014/main" id="{61E04914-ADF5-4D56-AC57-D665D24398F4}"/>
              </a:ext>
            </a:extLst>
          </p:cNvPr>
          <p:cNvGraphicFramePr>
            <a:graphicFrameLocks noGrp="1"/>
          </p:cNvGraphicFramePr>
          <p:nvPr>
            <p:extLst>
              <p:ext uri="{D42A27DB-BD31-4B8C-83A1-F6EECF244321}">
                <p14:modId xmlns:p14="http://schemas.microsoft.com/office/powerpoint/2010/main" val="2387498621"/>
              </p:ext>
            </p:extLst>
          </p:nvPr>
        </p:nvGraphicFramePr>
        <p:xfrm>
          <a:off x="6334053" y="2618480"/>
          <a:ext cx="2555424" cy="3222076"/>
        </p:xfrm>
        <a:graphic>
          <a:graphicData uri="http://schemas.openxmlformats.org/drawingml/2006/table">
            <a:tbl>
              <a:tblPr firstRow="1" bandRow="1">
                <a:tableStyleId>{5FD0F851-EC5A-4D38-B0AD-8093EC10F338}</a:tableStyleId>
              </a:tblPr>
              <a:tblGrid>
                <a:gridCol w="2555424">
                  <a:extLst>
                    <a:ext uri="{9D8B030D-6E8A-4147-A177-3AD203B41FA5}">
                      <a16:colId xmlns:a16="http://schemas.microsoft.com/office/drawing/2014/main" val="1178387086"/>
                    </a:ext>
                  </a:extLst>
                </a:gridCol>
              </a:tblGrid>
              <a:tr h="349336">
                <a:tc>
                  <a:txBody>
                    <a:bodyPr/>
                    <a:lstStyle/>
                    <a:p>
                      <a:pPr algn="just"/>
                      <a:r>
                        <a:rPr lang="en-GB" sz="800" b="1" u="none">
                          <a:latin typeface="Segoe UI" panose="020B0502040204020203" pitchFamily="34" charset="0"/>
                          <a:cs typeface="Segoe UI" panose="020B0502040204020203" pitchFamily="34" charset="0"/>
                        </a:rPr>
                        <a:t>Commentary:</a:t>
                      </a:r>
                    </a:p>
                  </a:txBody>
                  <a:tcPr marL="68580" marR="68580" marT="34290" marB="34290" anchor="ctr"/>
                </a:tc>
                <a:extLst>
                  <a:ext uri="{0D108BD9-81ED-4DB2-BD59-A6C34878D82A}">
                    <a16:rowId xmlns:a16="http://schemas.microsoft.com/office/drawing/2014/main" val="711604409"/>
                  </a:ext>
                </a:extLst>
              </a:tr>
              <a:tr h="2455687">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rgbClr val="0D0D0D"/>
                          </a:solidFill>
                          <a:effectLst/>
                          <a:latin typeface="Segoe UI" panose="020B0502040204020203" pitchFamily="34" charset="0"/>
                          <a:ea typeface="+mn-ea"/>
                          <a:cs typeface="Segoe UI" panose="020B0502040204020203" pitchFamily="34" charset="0"/>
                        </a:rPr>
                        <a:t>No</a:t>
                      </a: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If not, what is the issue?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rgbClr val="0D0D0D"/>
                          </a:solidFill>
                          <a:effectLst/>
                          <a:latin typeface="Segoe UI" panose="020B0502040204020203" pitchFamily="34" charset="0"/>
                          <a:ea typeface="+mn-ea"/>
                          <a:cs typeface="Segoe UI" panose="020B0502040204020203" pitchFamily="34" charset="0"/>
                        </a:rPr>
                        <a:t>BEDS not always receiving referrals from CPE in time, to avoid breach due to insufficient information on referral to direct to BEDS appropriately.</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rgbClr val="0D0D0D"/>
                          </a:solidFill>
                          <a:effectLst/>
                          <a:latin typeface="Segoe UI" panose="020B0502040204020203" pitchFamily="34" charset="0"/>
                          <a:ea typeface="+mn-ea"/>
                          <a:cs typeface="Segoe UI" panose="020B0502040204020203" pitchFamily="34" charset="0"/>
                        </a:rPr>
                        <a:t>Working collaboratively with other services on this, as part of our QI program.</a:t>
                      </a:r>
                      <a:endParaRPr lang="en-GB" sz="80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FF0000"/>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Are we anticipated to achieve this?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1"/>
                          </a:solidFill>
                          <a:effectLst/>
                          <a:latin typeface="Segoe UI" panose="020B0502040204020203" pitchFamily="34" charset="0"/>
                          <a:ea typeface="+mn-ea"/>
                          <a:cs typeface="Segoe UI" panose="020B0502040204020203" pitchFamily="34" charset="0"/>
                        </a:rPr>
                        <a:t>Uncertain</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3" name="Picture 2" descr="Chart, line chart&#10;&#10;Description automatically generated">
            <a:extLst>
              <a:ext uri="{FF2B5EF4-FFF2-40B4-BE49-F238E27FC236}">
                <a16:creationId xmlns:a16="http://schemas.microsoft.com/office/drawing/2014/main" id="{2D0537B3-D2E6-41D8-83D4-72F1B4D8A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053" y="1658510"/>
            <a:ext cx="2555424" cy="919409"/>
          </a:xfrm>
          <a:prstGeom prst="rect">
            <a:avLst/>
          </a:prstGeom>
        </p:spPr>
      </p:pic>
      <p:pic>
        <p:nvPicPr>
          <p:cNvPr id="7" name="Picture 6" descr="Chart, line chart&#10;&#10;Description automatically generated">
            <a:extLst>
              <a:ext uri="{FF2B5EF4-FFF2-40B4-BE49-F238E27FC236}">
                <a16:creationId xmlns:a16="http://schemas.microsoft.com/office/drawing/2014/main" id="{16EE20E0-7B49-43E6-8046-2381846789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022" y="1660032"/>
            <a:ext cx="2586362" cy="919409"/>
          </a:xfrm>
          <a:prstGeom prst="rect">
            <a:avLst/>
          </a:prstGeom>
        </p:spPr>
      </p:pic>
      <p:pic>
        <p:nvPicPr>
          <p:cNvPr id="9" name="Picture 8" descr="Chart, line chart&#10;&#10;Description automatically generated">
            <a:extLst>
              <a:ext uri="{FF2B5EF4-FFF2-40B4-BE49-F238E27FC236}">
                <a16:creationId xmlns:a16="http://schemas.microsoft.com/office/drawing/2014/main" id="{15D9A6F7-622A-43D0-B16F-A386ADF678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727" y="1660032"/>
            <a:ext cx="2586362" cy="919409"/>
          </a:xfrm>
          <a:prstGeom prst="rect">
            <a:avLst/>
          </a:prstGeom>
        </p:spPr>
      </p:pic>
      <p:graphicFrame>
        <p:nvGraphicFramePr>
          <p:cNvPr id="16" name="Table 5">
            <a:extLst>
              <a:ext uri="{FF2B5EF4-FFF2-40B4-BE49-F238E27FC236}">
                <a16:creationId xmlns:a16="http://schemas.microsoft.com/office/drawing/2014/main" id="{7B274C6C-FC94-4859-9715-872CD31EDC4B}"/>
              </a:ext>
            </a:extLst>
          </p:cNvPr>
          <p:cNvGraphicFramePr>
            <a:graphicFrameLocks noGrp="1"/>
          </p:cNvGraphicFramePr>
          <p:nvPr>
            <p:extLst>
              <p:ext uri="{D42A27DB-BD31-4B8C-83A1-F6EECF244321}">
                <p14:modId xmlns:p14="http://schemas.microsoft.com/office/powerpoint/2010/main" val="4114733087"/>
              </p:ext>
            </p:extLst>
          </p:nvPr>
        </p:nvGraphicFramePr>
        <p:xfrm>
          <a:off x="3314389" y="2620692"/>
          <a:ext cx="2586362" cy="3272756"/>
        </p:xfrm>
        <a:graphic>
          <a:graphicData uri="http://schemas.openxmlformats.org/drawingml/2006/table">
            <a:tbl>
              <a:tblPr firstRow="1" bandRow="1">
                <a:tableStyleId>{5FD0F851-EC5A-4D38-B0AD-8093EC10F338}</a:tableStyleId>
              </a:tblPr>
              <a:tblGrid>
                <a:gridCol w="2586362">
                  <a:extLst>
                    <a:ext uri="{9D8B030D-6E8A-4147-A177-3AD203B41FA5}">
                      <a16:colId xmlns:a16="http://schemas.microsoft.com/office/drawing/2014/main" val="1178387086"/>
                    </a:ext>
                  </a:extLst>
                </a:gridCol>
              </a:tblGrid>
              <a:tr h="330180">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697928">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dirty="0">
                          <a:solidFill>
                            <a:srgbClr val="0D0D0D"/>
                          </a:solidFill>
                          <a:effectLst/>
                          <a:latin typeface="Segoe UI" panose="020B0502040204020203" pitchFamily="34" charset="0"/>
                          <a:ea typeface="+mn-ea"/>
                          <a:cs typeface="Segoe UI" panose="020B0502040204020203" pitchFamily="34" charset="0"/>
                        </a:rPr>
                        <a:t>Nationally published figures indicate under performance. OHFT data indicates performance is still below target but higher than the 67% national figure.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If not, what is the issue? </a:t>
                      </a:r>
                      <a:r>
                        <a:rPr lang="en-GB" sz="800" b="0" u="none" kern="1200" dirty="0">
                          <a:solidFill>
                            <a:srgbClr val="0D0D0D"/>
                          </a:solidFill>
                          <a:effectLst/>
                          <a:latin typeface="Segoe UI" panose="020B0502040204020203" pitchFamily="34" charset="0"/>
                          <a:ea typeface="+mn-ea"/>
                          <a:cs typeface="Segoe UI" panose="020B0502040204020203" pitchFamily="34" charset="0"/>
                        </a:rPr>
                        <a:t>OHFT data shows 80% 4/5 patients in quarter seen in time.  We assume other providers seeing Oxon CCG patients are included in these figures, which could be the reason for the lower performance. </a:t>
                      </a:r>
                      <a:r>
                        <a:rPr lang="en-GB" sz="800" b="0" kern="1200" dirty="0">
                          <a:solidFill>
                            <a:srgbClr val="0D0D0D"/>
                          </a:solidFill>
                          <a:effectLst/>
                          <a:latin typeface="Segoe UI" panose="020B0502040204020203" pitchFamily="34" charset="0"/>
                          <a:ea typeface="+mn-ea"/>
                          <a:cs typeface="Segoe UI" panose="020B0502040204020203" pitchFamily="34" charset="0"/>
                        </a:rPr>
                        <a:t>We are in liaison with the national team to explore reasons for this variance and establish how we can identify providers where performance is under target.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kern="1200" dirty="0">
                          <a:solidFill>
                            <a:srgbClr val="0D0D0D"/>
                          </a:solidFill>
                          <a:effectLst/>
                          <a:latin typeface="Segoe UI" panose="020B0502040204020203" pitchFamily="34" charset="0"/>
                          <a:ea typeface="+mn-ea"/>
                          <a:cs typeface="Segoe UI" panose="020B0502040204020203" pitchFamily="34" charset="0"/>
                        </a:rPr>
                        <a:t>As above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Are we anticipated to achieve this? By when </a:t>
                      </a:r>
                      <a:r>
                        <a:rPr lang="en-GB" sz="800" b="0" kern="1200" dirty="0">
                          <a:solidFill>
                            <a:srgbClr val="0D0D0D"/>
                          </a:solidFill>
                          <a:effectLst/>
                          <a:latin typeface="Segoe UI" panose="020B0502040204020203" pitchFamily="34" charset="0"/>
                          <a:ea typeface="+mn-ea"/>
                          <a:cs typeface="Segoe UI" panose="020B0502040204020203" pitchFamily="34" charset="0"/>
                        </a:rPr>
                        <a:t>As above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rgbClr val="0D0D0D"/>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r h="191756">
                <a:tc>
                  <a:txBody>
                    <a:bodyPr/>
                    <a:lstStyle/>
                    <a:p>
                      <a:pPr algn="just"/>
                      <a:endParaRPr lang="en-GB" sz="800" b="0" dirty="0">
                        <a:latin typeface="Segoe UI" panose="020B0502040204020203" pitchFamily="34" charset="0"/>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3291333917"/>
                  </a:ext>
                </a:extLst>
              </a:tr>
            </a:tbl>
          </a:graphicData>
        </a:graphic>
      </p:graphicFrame>
    </p:spTree>
    <p:extLst>
      <p:ext uri="{BB962C8B-B14F-4D97-AF65-F5344CB8AC3E}">
        <p14:creationId xmlns:p14="http://schemas.microsoft.com/office/powerpoint/2010/main" val="753035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83991" y="245161"/>
            <a:ext cx="8624339"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416671" y="289699"/>
            <a:ext cx="8513031"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Exceptions/Non-Compliance: </a:t>
            </a:r>
            <a:r>
              <a:rPr lang="en-GB" sz="1350">
                <a:solidFill>
                  <a:schemeClr val="bg1"/>
                </a:solidFill>
                <a:latin typeface="Segoe UI" panose="020B0502040204020203" pitchFamily="34" charset="0"/>
                <a:cs typeface="Segoe UI" panose="020B0502040204020203" pitchFamily="34" charset="0"/>
              </a:rPr>
              <a:t>Dementia Diagnosis Rate</a:t>
            </a:r>
          </a:p>
        </p:txBody>
      </p:sp>
      <p:graphicFrame>
        <p:nvGraphicFramePr>
          <p:cNvPr id="15" name="Table 5">
            <a:extLst>
              <a:ext uri="{FF2B5EF4-FFF2-40B4-BE49-F238E27FC236}">
                <a16:creationId xmlns:a16="http://schemas.microsoft.com/office/drawing/2014/main" id="{6F75688F-18C3-42B7-94FA-7BF51501A015}"/>
              </a:ext>
            </a:extLst>
          </p:cNvPr>
          <p:cNvGraphicFramePr>
            <a:graphicFrameLocks noGrp="1"/>
          </p:cNvGraphicFramePr>
          <p:nvPr>
            <p:extLst>
              <p:ext uri="{D42A27DB-BD31-4B8C-83A1-F6EECF244321}">
                <p14:modId xmlns:p14="http://schemas.microsoft.com/office/powerpoint/2010/main" val="1147143772"/>
              </p:ext>
            </p:extLst>
          </p:nvPr>
        </p:nvGraphicFramePr>
        <p:xfrm>
          <a:off x="300218" y="2479789"/>
          <a:ext cx="3035777" cy="3304094"/>
        </p:xfrm>
        <a:graphic>
          <a:graphicData uri="http://schemas.openxmlformats.org/drawingml/2006/table">
            <a:tbl>
              <a:tblPr firstRow="1" bandRow="1">
                <a:tableStyleId>{5FD0F851-EC5A-4D38-B0AD-8093EC10F338}</a:tableStyleId>
              </a:tblPr>
              <a:tblGrid>
                <a:gridCol w="3035777">
                  <a:extLst>
                    <a:ext uri="{9D8B030D-6E8A-4147-A177-3AD203B41FA5}">
                      <a16:colId xmlns:a16="http://schemas.microsoft.com/office/drawing/2014/main" val="1178387086"/>
                    </a:ext>
                  </a:extLst>
                </a:gridCol>
              </a:tblGrid>
              <a:tr h="355154">
                <a:tc>
                  <a:txBody>
                    <a:bodyPr/>
                    <a:lstStyle/>
                    <a:p>
                      <a:pPr algn="just"/>
                      <a:r>
                        <a:rPr lang="en-GB" sz="6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944150">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700" b="0" kern="1200" dirty="0">
                          <a:solidFill>
                            <a:srgbClr val="0D0D0D"/>
                          </a:solidFill>
                          <a:effectLst/>
                          <a:latin typeface="Segoe UI" panose="020B0502040204020203" pitchFamily="34" charset="0"/>
                          <a:ea typeface="+mn-ea"/>
                          <a:cs typeface="Segoe UI" panose="020B0502040204020203" pitchFamily="34" charset="0"/>
                        </a:rPr>
                        <a:t>No, 57% against a target of 66.7%.</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rgbClr val="0D0D0D"/>
                          </a:solidFill>
                          <a:effectLst/>
                          <a:latin typeface="Segoe UI" panose="020B0502040204020203" pitchFamily="34" charset="0"/>
                          <a:ea typeface="+mn-ea"/>
                          <a:cs typeface="Segoe UI" panose="020B0502040204020203" pitchFamily="34" charset="0"/>
                        </a:rPr>
                        <a:t>If not, what is the issue? </a:t>
                      </a:r>
                      <a:r>
                        <a:rPr lang="en-GB" sz="700" b="0" kern="1200" dirty="0">
                          <a:solidFill>
                            <a:srgbClr val="0D0D0D"/>
                          </a:solidFill>
                          <a:effectLst/>
                          <a:latin typeface="Segoe UI" panose="020B0502040204020203" pitchFamily="34" charset="0"/>
                          <a:ea typeface="+mn-ea"/>
                          <a:cs typeface="Segoe UI" panose="020B0502040204020203" pitchFamily="34" charset="0"/>
                        </a:rPr>
                        <a:t>This data is pulled from GP systems</a:t>
                      </a:r>
                      <a:r>
                        <a:rPr lang="en-GB" sz="700" b="1" kern="1200" dirty="0">
                          <a:solidFill>
                            <a:srgbClr val="0D0D0D"/>
                          </a:solidFill>
                          <a:effectLst/>
                          <a:latin typeface="Segoe UI" panose="020B0502040204020203" pitchFamily="34" charset="0"/>
                          <a:ea typeface="+mn-ea"/>
                          <a:cs typeface="Segoe UI" panose="020B0502040204020203" pitchFamily="34" charset="0"/>
                        </a:rPr>
                        <a:t>. </a:t>
                      </a:r>
                      <a:r>
                        <a:rPr lang="en-US" sz="700" kern="1200" dirty="0">
                          <a:solidFill>
                            <a:schemeClr val="tx1"/>
                          </a:solidFill>
                          <a:effectLst/>
                          <a:latin typeface="Segoe UI" panose="020B0502040204020203" pitchFamily="34" charset="0"/>
                          <a:ea typeface="+mn-ea"/>
                          <a:cs typeface="Segoe UI" panose="020B0502040204020203" pitchFamily="34" charset="0"/>
                        </a:rPr>
                        <a:t>The pandemic resulted in suspension of memory clinic services for several months in the spring and summer of 2020, creating a backlog of patients awaiting initial assessment. Evidence suggests that Covid-19 also led to fewer people seeking medical support to receive an accurate and timely diagnosis of dementia, resulting in large national reductions in performance against the DDR target. Staffing pressures have resulted in the service being unable to reach the activity levels that were consistently achieved prior to the pandemic. Support is also required from our primary care, acute hospital and community service partners in order to </a:t>
                      </a:r>
                      <a:r>
                        <a:rPr lang="en-US" sz="700" kern="1200" dirty="0" err="1">
                          <a:solidFill>
                            <a:schemeClr val="tx1"/>
                          </a:solidFill>
                          <a:effectLst/>
                          <a:latin typeface="Segoe UI" panose="020B0502040204020203" pitchFamily="34" charset="0"/>
                          <a:ea typeface="+mn-ea"/>
                          <a:cs typeface="Segoe UI" panose="020B0502040204020203" pitchFamily="34" charset="0"/>
                        </a:rPr>
                        <a:t>optimise</a:t>
                      </a:r>
                      <a:r>
                        <a:rPr lang="en-US" sz="700" kern="1200" dirty="0">
                          <a:solidFill>
                            <a:schemeClr val="tx1"/>
                          </a:solidFill>
                          <a:effectLst/>
                          <a:latin typeface="Segoe UI" panose="020B0502040204020203" pitchFamily="34" charset="0"/>
                          <a:ea typeface="+mn-ea"/>
                          <a:cs typeface="Segoe UI" panose="020B0502040204020203" pitchFamily="34" charset="0"/>
                        </a:rPr>
                        <a:t> (presently often missed) opportunities to diagnose dementia out with the memory clinic pathway.</a:t>
                      </a:r>
                      <a:endParaRPr lang="en-US" sz="7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kern="1200" dirty="0">
                        <a:solidFill>
                          <a:srgbClr val="0D0D0D"/>
                        </a:solidFill>
                        <a:effectLst/>
                        <a:latin typeface="Segoe UI" panose="020B0502040204020203" pitchFamily="34" charset="0"/>
                        <a:ea typeface="+mn-ea"/>
                        <a:cs typeface="Segoe UI" panose="020B0502040204020203" pitchFamily="34" charset="0"/>
                      </a:endParaRPr>
                    </a:p>
                    <a:p>
                      <a:r>
                        <a:rPr lang="en-GB" sz="7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GB" sz="700" kern="1200" dirty="0">
                          <a:solidFill>
                            <a:schemeClr val="tx1"/>
                          </a:solidFill>
                          <a:effectLst/>
                          <a:latin typeface="Segoe UI" panose="020B0502040204020203" pitchFamily="34" charset="0"/>
                          <a:ea typeface="+mn-ea"/>
                          <a:cs typeface="Segoe UI" panose="020B0502040204020203" pitchFamily="34" charset="0"/>
                        </a:rPr>
                        <a:t>Within memory</a:t>
                      </a:r>
                      <a:r>
                        <a:rPr lang="en-US" sz="700" kern="1200" dirty="0">
                          <a:solidFill>
                            <a:schemeClr val="tx1"/>
                          </a:solidFill>
                          <a:effectLst/>
                          <a:latin typeface="Segoe UI" panose="020B0502040204020203" pitchFamily="34" charset="0"/>
                          <a:ea typeface="+mn-ea"/>
                          <a:cs typeface="Segoe UI" panose="020B0502040204020203" pitchFamily="34" charset="0"/>
                        </a:rPr>
                        <a:t> clinic services, additional locum Band 7 memory clinic nurse specialists have been funded to increase assessment numbers; however recruitment challenges (in addition to sickness within existing staff) have limited the impact of this intervention. We plan to engage system partners to enhance both the diagnosis and recording of dementia cases across primary care and the local integrated acute hospital and community services provider. </a:t>
                      </a:r>
                      <a:endParaRPr lang="en-GB" sz="70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rgbClr val="0D0D0D"/>
                          </a:solidFill>
                          <a:effectLst/>
                          <a:latin typeface="Segoe UI" panose="020B0502040204020203" pitchFamily="34" charset="0"/>
                          <a:ea typeface="+mn-ea"/>
                          <a:cs typeface="Segoe UI" panose="020B0502040204020203" pitchFamily="34" charset="0"/>
                        </a:rPr>
                        <a:t>Are we anticipated to achieve this? By when </a:t>
                      </a:r>
                      <a:r>
                        <a:rPr lang="en-GB" sz="700" kern="1200" dirty="0">
                          <a:solidFill>
                            <a:schemeClr val="tx1"/>
                          </a:solidFill>
                          <a:effectLst/>
                          <a:latin typeface="Segoe UI" panose="020B0502040204020203" pitchFamily="34" charset="0"/>
                          <a:ea typeface="+mn-ea"/>
                          <a:cs typeface="Segoe UI" panose="020B0502040204020203" pitchFamily="34" charset="0"/>
                        </a:rPr>
                        <a:t>Given the extent of additional diagnoses required to meet the DDR target (approximately 675), a full review of the system wide approach to dementia diagnosis is required.  </a:t>
                      </a:r>
                      <a:r>
                        <a:rPr lang="en-GB" sz="700" b="1" kern="1200" dirty="0">
                          <a:solidFill>
                            <a:schemeClr val="tx1"/>
                          </a:solidFill>
                          <a:effectLst/>
                          <a:latin typeface="Segoe UI" panose="020B0502040204020203" pitchFamily="34" charset="0"/>
                          <a:ea typeface="+mn-ea"/>
                          <a:cs typeface="Segoe UI" panose="020B0502040204020203" pitchFamily="34" charset="0"/>
                        </a:rPr>
                        <a:t>By when </a:t>
                      </a:r>
                      <a:r>
                        <a:rPr lang="en-GB" sz="700" kern="1200" dirty="0">
                          <a:solidFill>
                            <a:schemeClr val="tx1"/>
                          </a:solidFill>
                          <a:effectLst/>
                          <a:latin typeface="Segoe UI" panose="020B0502040204020203" pitchFamily="34" charset="0"/>
                          <a:ea typeface="+mn-ea"/>
                          <a:cs typeface="Segoe UI" panose="020B0502040204020203" pitchFamily="34" charset="0"/>
                        </a:rPr>
                        <a:t>For progress update by summer 2022</a:t>
                      </a:r>
                      <a:endParaRPr lang="en-GB" sz="700" b="1" kern="1200" dirty="0">
                        <a:solidFill>
                          <a:srgbClr val="0D0D0D"/>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23" name="Table 5">
            <a:extLst>
              <a:ext uri="{FF2B5EF4-FFF2-40B4-BE49-F238E27FC236}">
                <a16:creationId xmlns:a16="http://schemas.microsoft.com/office/drawing/2014/main" id="{F989E21D-1587-4DB5-B6D4-DDF4631A9B9C}"/>
              </a:ext>
            </a:extLst>
          </p:cNvPr>
          <p:cNvGraphicFramePr>
            <a:graphicFrameLocks noGrp="1"/>
          </p:cNvGraphicFramePr>
          <p:nvPr>
            <p:extLst>
              <p:ext uri="{D42A27DB-BD31-4B8C-83A1-F6EECF244321}">
                <p14:modId xmlns:p14="http://schemas.microsoft.com/office/powerpoint/2010/main" val="614252485"/>
              </p:ext>
            </p:extLst>
          </p:nvPr>
        </p:nvGraphicFramePr>
        <p:xfrm>
          <a:off x="300221" y="939662"/>
          <a:ext cx="2602431" cy="553455"/>
        </p:xfrm>
        <a:graphic>
          <a:graphicData uri="http://schemas.openxmlformats.org/drawingml/2006/table">
            <a:tbl>
              <a:tblPr firstRow="1" bandRow="1">
                <a:tableStyleId>{5FD0F851-EC5A-4D38-B0AD-8093EC10F338}</a:tableStyleId>
              </a:tblPr>
              <a:tblGrid>
                <a:gridCol w="1638562">
                  <a:extLst>
                    <a:ext uri="{9D8B030D-6E8A-4147-A177-3AD203B41FA5}">
                      <a16:colId xmlns:a16="http://schemas.microsoft.com/office/drawing/2014/main" val="978586781"/>
                    </a:ext>
                  </a:extLst>
                </a:gridCol>
                <a:gridCol w="440145">
                  <a:extLst>
                    <a:ext uri="{9D8B030D-6E8A-4147-A177-3AD203B41FA5}">
                      <a16:colId xmlns:a16="http://schemas.microsoft.com/office/drawing/2014/main" val="3791762586"/>
                    </a:ext>
                  </a:extLst>
                </a:gridCol>
                <a:gridCol w="523724">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Dementia Diagnosis Rate</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66.7%</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57%</a:t>
                      </a:r>
                    </a:p>
                    <a:p>
                      <a:pPr algn="ctr"/>
                      <a:r>
                        <a:rPr lang="en-GB" sz="800" b="0">
                          <a:latin typeface="Segoe UI" panose="020B0502040204020203" pitchFamily="34" charset="0"/>
                          <a:cs typeface="Segoe UI" panose="020B0502040204020203" pitchFamily="34" charset="0"/>
                        </a:rPr>
                        <a:t>Jan-21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25" name="Table 5">
            <a:extLst>
              <a:ext uri="{FF2B5EF4-FFF2-40B4-BE49-F238E27FC236}">
                <a16:creationId xmlns:a16="http://schemas.microsoft.com/office/drawing/2014/main" id="{8B27508D-7257-46F8-AC82-15635405EDFD}"/>
              </a:ext>
            </a:extLst>
          </p:cNvPr>
          <p:cNvGraphicFramePr>
            <a:graphicFrameLocks noGrp="1"/>
          </p:cNvGraphicFramePr>
          <p:nvPr>
            <p:extLst>
              <p:ext uri="{D42A27DB-BD31-4B8C-83A1-F6EECF244321}">
                <p14:modId xmlns:p14="http://schemas.microsoft.com/office/powerpoint/2010/main" val="2113243275"/>
              </p:ext>
            </p:extLst>
          </p:nvPr>
        </p:nvGraphicFramePr>
        <p:xfrm>
          <a:off x="3335999" y="937708"/>
          <a:ext cx="2602432" cy="624840"/>
        </p:xfrm>
        <a:graphic>
          <a:graphicData uri="http://schemas.openxmlformats.org/drawingml/2006/table">
            <a:tbl>
              <a:tblPr firstRow="1" bandRow="1">
                <a:tableStyleId>{5FD0F851-EC5A-4D38-B0AD-8093EC10F338}</a:tableStyleId>
              </a:tblPr>
              <a:tblGrid>
                <a:gridCol w="1676913">
                  <a:extLst>
                    <a:ext uri="{9D8B030D-6E8A-4147-A177-3AD203B41FA5}">
                      <a16:colId xmlns:a16="http://schemas.microsoft.com/office/drawing/2014/main" val="978586781"/>
                    </a:ext>
                  </a:extLst>
                </a:gridCol>
                <a:gridCol w="406801">
                  <a:extLst>
                    <a:ext uri="{9D8B030D-6E8A-4147-A177-3AD203B41FA5}">
                      <a16:colId xmlns:a16="http://schemas.microsoft.com/office/drawing/2014/main" val="3791762586"/>
                    </a:ext>
                  </a:extLst>
                </a:gridCol>
                <a:gridCol w="518718">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Dementia Diagnosis Rate</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66.7%</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61%</a:t>
                      </a:r>
                    </a:p>
                    <a:p>
                      <a:pPr algn="ctr"/>
                      <a:r>
                        <a:rPr lang="en-GB" sz="800" b="0">
                          <a:latin typeface="Segoe UI" panose="020B0502040204020203" pitchFamily="34" charset="0"/>
                          <a:cs typeface="Segoe UI" panose="020B0502040204020203" pitchFamily="34" charset="0"/>
                        </a:rPr>
                        <a:t>Jan-21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sp>
        <p:nvSpPr>
          <p:cNvPr id="38" name="TextBox 37">
            <a:extLst>
              <a:ext uri="{FF2B5EF4-FFF2-40B4-BE49-F238E27FC236}">
                <a16:creationId xmlns:a16="http://schemas.microsoft.com/office/drawing/2014/main" id="{26B42DFC-5C2B-4051-B807-47AC44DA9A81}"/>
              </a:ext>
            </a:extLst>
          </p:cNvPr>
          <p:cNvSpPr txBox="1"/>
          <p:nvPr/>
        </p:nvSpPr>
        <p:spPr>
          <a:xfrm>
            <a:off x="268113" y="658917"/>
            <a:ext cx="3405752"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Buckinghamshire CCG</a:t>
            </a:r>
          </a:p>
        </p:txBody>
      </p:sp>
      <p:sp>
        <p:nvSpPr>
          <p:cNvPr id="41" name="TextBox 40">
            <a:extLst>
              <a:ext uri="{FF2B5EF4-FFF2-40B4-BE49-F238E27FC236}">
                <a16:creationId xmlns:a16="http://schemas.microsoft.com/office/drawing/2014/main" id="{176CA65B-4A0A-4D34-A01E-2D6BB099CC00}"/>
              </a:ext>
            </a:extLst>
          </p:cNvPr>
          <p:cNvSpPr txBox="1"/>
          <p:nvPr/>
        </p:nvSpPr>
        <p:spPr>
          <a:xfrm>
            <a:off x="3338113" y="648864"/>
            <a:ext cx="2207739"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Oxfordshire CCG</a:t>
            </a:r>
          </a:p>
        </p:txBody>
      </p:sp>
      <p:sp>
        <p:nvSpPr>
          <p:cNvPr id="42" name="TextBox 41">
            <a:extLst>
              <a:ext uri="{FF2B5EF4-FFF2-40B4-BE49-F238E27FC236}">
                <a16:creationId xmlns:a16="http://schemas.microsoft.com/office/drawing/2014/main" id="{7F40A88D-DD40-474E-8E99-594014A58B53}"/>
              </a:ext>
            </a:extLst>
          </p:cNvPr>
          <p:cNvSpPr txBox="1"/>
          <p:nvPr/>
        </p:nvSpPr>
        <p:spPr>
          <a:xfrm>
            <a:off x="6279301" y="648864"/>
            <a:ext cx="2059577"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Berkshire West CCG</a:t>
            </a:r>
          </a:p>
        </p:txBody>
      </p:sp>
      <p:graphicFrame>
        <p:nvGraphicFramePr>
          <p:cNvPr id="17" name="Table 5">
            <a:extLst>
              <a:ext uri="{FF2B5EF4-FFF2-40B4-BE49-F238E27FC236}">
                <a16:creationId xmlns:a16="http://schemas.microsoft.com/office/drawing/2014/main" id="{86F58CAB-200B-40E7-A42A-22B8E6BFBD49}"/>
              </a:ext>
            </a:extLst>
          </p:cNvPr>
          <p:cNvGraphicFramePr>
            <a:graphicFrameLocks noGrp="1"/>
          </p:cNvGraphicFramePr>
          <p:nvPr>
            <p:extLst>
              <p:ext uri="{D42A27DB-BD31-4B8C-83A1-F6EECF244321}">
                <p14:modId xmlns:p14="http://schemas.microsoft.com/office/powerpoint/2010/main" val="148848144"/>
              </p:ext>
            </p:extLst>
          </p:nvPr>
        </p:nvGraphicFramePr>
        <p:xfrm>
          <a:off x="6337029" y="944735"/>
          <a:ext cx="2571301" cy="624840"/>
        </p:xfrm>
        <a:graphic>
          <a:graphicData uri="http://schemas.openxmlformats.org/drawingml/2006/table">
            <a:tbl>
              <a:tblPr firstRow="1" bandRow="1">
                <a:tableStyleId>{5FD0F851-EC5A-4D38-B0AD-8093EC10F338}</a:tableStyleId>
              </a:tblPr>
              <a:tblGrid>
                <a:gridCol w="1659568">
                  <a:extLst>
                    <a:ext uri="{9D8B030D-6E8A-4147-A177-3AD203B41FA5}">
                      <a16:colId xmlns:a16="http://schemas.microsoft.com/office/drawing/2014/main" val="978586781"/>
                    </a:ext>
                  </a:extLst>
                </a:gridCol>
                <a:gridCol w="415113">
                  <a:extLst>
                    <a:ext uri="{9D8B030D-6E8A-4147-A177-3AD203B41FA5}">
                      <a16:colId xmlns:a16="http://schemas.microsoft.com/office/drawing/2014/main" val="3791762586"/>
                    </a:ext>
                  </a:extLst>
                </a:gridCol>
                <a:gridCol w="496620">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Dementia Diagnosis Rate</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66.7%</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59%</a:t>
                      </a:r>
                    </a:p>
                    <a:p>
                      <a:pPr algn="ctr"/>
                      <a:r>
                        <a:rPr lang="en-GB" sz="800" b="0">
                          <a:latin typeface="Segoe UI" panose="020B0502040204020203" pitchFamily="34" charset="0"/>
                          <a:cs typeface="Segoe UI" panose="020B0502040204020203" pitchFamily="34" charset="0"/>
                        </a:rPr>
                        <a:t>Jan-21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8" name="Table 5">
            <a:extLst>
              <a:ext uri="{FF2B5EF4-FFF2-40B4-BE49-F238E27FC236}">
                <a16:creationId xmlns:a16="http://schemas.microsoft.com/office/drawing/2014/main" id="{61E04914-ADF5-4D56-AC57-D665D24398F4}"/>
              </a:ext>
            </a:extLst>
          </p:cNvPr>
          <p:cNvGraphicFramePr>
            <a:graphicFrameLocks noGrp="1"/>
          </p:cNvGraphicFramePr>
          <p:nvPr>
            <p:extLst>
              <p:ext uri="{D42A27DB-BD31-4B8C-83A1-F6EECF244321}">
                <p14:modId xmlns:p14="http://schemas.microsoft.com/office/powerpoint/2010/main" val="1104734136"/>
              </p:ext>
            </p:extLst>
          </p:nvPr>
        </p:nvGraphicFramePr>
        <p:xfrm>
          <a:off x="6337029" y="2477576"/>
          <a:ext cx="2571301" cy="3299304"/>
        </p:xfrm>
        <a:graphic>
          <a:graphicData uri="http://schemas.openxmlformats.org/drawingml/2006/table">
            <a:tbl>
              <a:tblPr firstRow="1" bandRow="1">
                <a:tableStyleId>{5FD0F851-EC5A-4D38-B0AD-8093EC10F338}</a:tableStyleId>
              </a:tblPr>
              <a:tblGrid>
                <a:gridCol w="2571301">
                  <a:extLst>
                    <a:ext uri="{9D8B030D-6E8A-4147-A177-3AD203B41FA5}">
                      <a16:colId xmlns:a16="http://schemas.microsoft.com/office/drawing/2014/main" val="1178387086"/>
                    </a:ext>
                  </a:extLst>
                </a:gridCol>
              </a:tblGrid>
              <a:tr h="370820">
                <a:tc>
                  <a:txBody>
                    <a:bodyPr/>
                    <a:lstStyle/>
                    <a:p>
                      <a:pPr algn="just"/>
                      <a:r>
                        <a:rPr lang="en-GB" sz="800" b="1" u="none">
                          <a:latin typeface="Segoe UI" panose="020B0502040204020203" pitchFamily="34" charset="0"/>
                          <a:cs typeface="Segoe UI" panose="020B0502040204020203" pitchFamily="34" charset="0"/>
                        </a:rPr>
                        <a:t>Commentary:</a:t>
                      </a:r>
                    </a:p>
                  </a:txBody>
                  <a:tcPr marL="68580" marR="68580" marT="34290" marB="34290" anchor="ctr"/>
                </a:tc>
                <a:extLst>
                  <a:ext uri="{0D108BD9-81ED-4DB2-BD59-A6C34878D82A}">
                    <a16:rowId xmlns:a16="http://schemas.microsoft.com/office/drawing/2014/main" val="711604409"/>
                  </a:ext>
                </a:extLst>
              </a:tr>
              <a:tr h="2928484">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dirty="0">
                          <a:solidFill>
                            <a:srgbClr val="0D0D0D"/>
                          </a:solidFill>
                          <a:effectLst/>
                          <a:latin typeface="Segoe UI" panose="020B0502040204020203" pitchFamily="34" charset="0"/>
                          <a:ea typeface="+mn-ea"/>
                          <a:cs typeface="Segoe UI" panose="020B0502040204020203" pitchFamily="34" charset="0"/>
                        </a:rPr>
                        <a:t>No. DDR remains below the national target.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If not, what is the issue? </a:t>
                      </a:r>
                      <a:r>
                        <a:rPr lang="en-GB" sz="800" b="0" kern="1200" dirty="0">
                          <a:solidFill>
                            <a:srgbClr val="0D0D0D"/>
                          </a:solidFill>
                          <a:effectLst/>
                          <a:latin typeface="Segoe UI" panose="020B0502040204020203" pitchFamily="34" charset="0"/>
                          <a:ea typeface="+mn-ea"/>
                          <a:cs typeface="Segoe UI" panose="020B0502040204020203" pitchFamily="34" charset="0"/>
                        </a:rPr>
                        <a:t>Backlog of Memory Assessments due to Covid and staffing challenges, plus some gaps in diagnosis recording in Primary Care.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a:t>
                      </a:r>
                      <a:r>
                        <a:rPr lang="en-GB" sz="800" b="0" kern="1200" dirty="0">
                          <a:solidFill>
                            <a:schemeClr val="tx1"/>
                          </a:solidFill>
                          <a:effectLst/>
                          <a:latin typeface="Segoe UI" panose="020B0502040204020203" pitchFamily="34" charset="0"/>
                          <a:ea typeface="+mn-ea"/>
                          <a:cs typeface="Segoe UI" panose="020B0502040204020203" pitchFamily="34" charset="0"/>
                        </a:rPr>
                        <a:t> Spending review funding has provided additional resource to increase the number of  memory assessments and wait times are gradually improving. Work completed using Connected Care to identify where dementia diagnoses recorded on our clinical system are missing from Primary Care records. Reports to be shared with GPs so that they can update their records, which will in turn improve the DDR. Recruitment underway, reporting should start in May/June.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1"/>
                          </a:solidFill>
                          <a:effectLst/>
                          <a:latin typeface="Segoe UI" panose="020B0502040204020203" pitchFamily="34" charset="0"/>
                          <a:ea typeface="+mn-ea"/>
                          <a:cs typeface="Segoe UI" panose="020B0502040204020203" pitchFamily="34" charset="0"/>
                        </a:rPr>
                        <a:t> </a:t>
                      </a:r>
                      <a:endParaRPr lang="en-GB" sz="800" kern="1200" dirty="0">
                        <a:solidFill>
                          <a:srgbClr val="FF0000"/>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Are we anticipated to achieve this? </a:t>
                      </a:r>
                      <a:r>
                        <a:rPr lang="en-GB" sz="800" b="0" kern="1200" dirty="0">
                          <a:solidFill>
                            <a:srgbClr val="0D0D0D"/>
                          </a:solidFill>
                          <a:effectLst/>
                          <a:latin typeface="Segoe UI" panose="020B0502040204020203" pitchFamily="34" charset="0"/>
                          <a:ea typeface="+mn-ea"/>
                          <a:cs typeface="Segoe UI" panose="020B0502040204020203" pitchFamily="34" charset="0"/>
                        </a:rPr>
                        <a:t>Early reports suggest that the DDR could be increased by 200+ diagnoses which should bring the target within reach.</a:t>
                      </a:r>
                      <a:endParaRPr lang="en-GB" sz="800" b="1"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20" name="Table 5">
            <a:extLst>
              <a:ext uri="{FF2B5EF4-FFF2-40B4-BE49-F238E27FC236}">
                <a16:creationId xmlns:a16="http://schemas.microsoft.com/office/drawing/2014/main" id="{6B501974-397C-4A02-8419-1281973E6AA7}"/>
              </a:ext>
            </a:extLst>
          </p:cNvPr>
          <p:cNvGraphicFramePr>
            <a:graphicFrameLocks noGrp="1"/>
          </p:cNvGraphicFramePr>
          <p:nvPr>
            <p:extLst>
              <p:ext uri="{D42A27DB-BD31-4B8C-83A1-F6EECF244321}">
                <p14:modId xmlns:p14="http://schemas.microsoft.com/office/powerpoint/2010/main" val="2206737260"/>
              </p:ext>
            </p:extLst>
          </p:nvPr>
        </p:nvGraphicFramePr>
        <p:xfrm>
          <a:off x="3335996" y="2477577"/>
          <a:ext cx="2602431" cy="3339485"/>
        </p:xfrm>
        <a:graphic>
          <a:graphicData uri="http://schemas.openxmlformats.org/drawingml/2006/table">
            <a:tbl>
              <a:tblPr firstRow="1" bandRow="1">
                <a:tableStyleId>{5FD0F851-EC5A-4D38-B0AD-8093EC10F338}</a:tableStyleId>
              </a:tblPr>
              <a:tblGrid>
                <a:gridCol w="2602431">
                  <a:extLst>
                    <a:ext uri="{9D8B030D-6E8A-4147-A177-3AD203B41FA5}">
                      <a16:colId xmlns:a16="http://schemas.microsoft.com/office/drawing/2014/main" val="1178387086"/>
                    </a:ext>
                  </a:extLst>
                </a:gridCol>
              </a:tblGrid>
              <a:tr h="344825">
                <a:tc>
                  <a:txBody>
                    <a:bodyPr/>
                    <a:lstStyle/>
                    <a:p>
                      <a:pPr algn="just"/>
                      <a:r>
                        <a:rPr lang="en-GB" sz="800" b="1" u="none">
                          <a:latin typeface="Segoe UI" panose="020B0502040204020203" pitchFamily="34" charset="0"/>
                          <a:cs typeface="Segoe UI" panose="020B0502040204020203" pitchFamily="34" charset="0"/>
                        </a:rPr>
                        <a:t>Commentary: </a:t>
                      </a:r>
                      <a:endParaRPr lang="en-GB" sz="800" b="1" i="0" u="none">
                        <a:latin typeface="Segoe UI" panose="020B0502040204020203" pitchFamily="34" charset="0"/>
                        <a:cs typeface="Segoe UI" panose="020B0502040204020203" pitchFamily="34" charset="0"/>
                      </a:endParaRPr>
                    </a:p>
                  </a:txBody>
                  <a:tcPr marL="68580" marR="68580" marT="34290" marB="34290" anchor="ctr"/>
                </a:tc>
                <a:extLst>
                  <a:ext uri="{0D108BD9-81ED-4DB2-BD59-A6C34878D82A}">
                    <a16:rowId xmlns:a16="http://schemas.microsoft.com/office/drawing/2014/main" val="711604409"/>
                  </a:ext>
                </a:extLst>
              </a:tr>
              <a:tr h="246240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a:solidFill>
                            <a:srgbClr val="0D0D0D"/>
                          </a:solidFill>
                          <a:effectLst/>
                          <a:latin typeface="Segoe UI" panose="020B0502040204020203" pitchFamily="34" charset="0"/>
                          <a:ea typeface="+mn-ea"/>
                          <a:cs typeface="Segoe UI" panose="020B0502040204020203" pitchFamily="34" charset="0"/>
                        </a:rPr>
                        <a:t>No, 61% against a target of 66.7%.</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algn="just"/>
                      <a:r>
                        <a:rPr lang="en-GB" sz="800" b="1" kern="1200">
                          <a:solidFill>
                            <a:srgbClr val="0D0D0D"/>
                          </a:solidFill>
                          <a:effectLst/>
                          <a:latin typeface="Segoe UI" panose="020B0502040204020203" pitchFamily="34" charset="0"/>
                          <a:ea typeface="+mn-ea"/>
                          <a:cs typeface="Segoe UI" panose="020B0502040204020203" pitchFamily="34" charset="0"/>
                        </a:rPr>
                        <a:t>If not, what is the issue?</a:t>
                      </a:r>
                      <a:r>
                        <a:rPr lang="en-GB" sz="800" b="0" kern="1200">
                          <a:solidFill>
                            <a:srgbClr val="0D0D0D"/>
                          </a:solidFill>
                          <a:effectLst/>
                          <a:latin typeface="Segoe UI" panose="020B0502040204020203" pitchFamily="34" charset="0"/>
                          <a:ea typeface="+mn-ea"/>
                          <a:cs typeface="Segoe UI" panose="020B0502040204020203" pitchFamily="34" charset="0"/>
                        </a:rPr>
                        <a:t> This data is pulled from GP systems.</a:t>
                      </a:r>
                      <a:r>
                        <a:rPr lang="en-GB" sz="800" b="1" kern="1200">
                          <a:solidFill>
                            <a:srgbClr val="0D0D0D"/>
                          </a:solidFill>
                          <a:effectLst/>
                          <a:latin typeface="Segoe UI" panose="020B0502040204020203" pitchFamily="34" charset="0"/>
                          <a:ea typeface="+mn-ea"/>
                          <a:cs typeface="Segoe UI" panose="020B0502040204020203" pitchFamily="34" charset="0"/>
                        </a:rPr>
                        <a:t> </a:t>
                      </a:r>
                      <a:r>
                        <a:rPr lang="en-GB" sz="800" b="0" kern="1200">
                          <a:solidFill>
                            <a:schemeClr val="tx1"/>
                          </a:solidFill>
                          <a:effectLst/>
                          <a:latin typeface="Segoe UI" panose="020B0502040204020203" pitchFamily="34" charset="0"/>
                          <a:ea typeface="+mn-ea"/>
                          <a:cs typeface="Segoe UI" panose="020B0502040204020203" pitchFamily="34" charset="0"/>
                        </a:rPr>
                        <a:t>Memory clinics are running in all areas, however all clinics are limited in their capacity due to Covid-19, Additional data recording issue has been identified in primary care as well as feeding diagnostic rates from community health and acute trusts.  </a:t>
                      </a: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b="0" kern="1200">
                          <a:solidFill>
                            <a:schemeClr val="tx1"/>
                          </a:solidFill>
                          <a:effectLst/>
                          <a:latin typeface="Segoe UI" panose="020B0502040204020203" pitchFamily="34" charset="0"/>
                          <a:ea typeface="+mn-ea"/>
                          <a:cs typeface="Segoe UI" panose="020B0502040204020203" pitchFamily="34" charset="0"/>
                        </a:rPr>
                        <a:t>We are working with system partners to improve the dementia diagnosis recording in primary care, community health and the acute Trusts. We are looking into options of be able to find additional space within the trust and are working with our estates team. The implementation of the dementia strategy will aim to continue to support staff from all areas across the Trust to access support/expertise to improve the diagnostic rates and to bridge the gap to areas where dementia rates are lower than anticipated.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Are we anticipated to achieve this? By when </a:t>
                      </a:r>
                      <a:r>
                        <a:rPr lang="en-GB" sz="800" b="0" kern="1200">
                          <a:solidFill>
                            <a:srgbClr val="0D0D0D"/>
                          </a:solidFill>
                          <a:effectLst/>
                          <a:latin typeface="Segoe UI" panose="020B0502040204020203" pitchFamily="34" charset="0"/>
                          <a:ea typeface="+mn-ea"/>
                          <a:cs typeface="Segoe UI" panose="020B0502040204020203" pitchFamily="34" charset="0"/>
                        </a:rPr>
                        <a:t>Summer 2022</a:t>
                      </a:r>
                      <a:endParaRPr lang="en-GB" sz="800" b="1" kern="1200">
                        <a:solidFill>
                          <a:srgbClr val="0D0D0D"/>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2" name="TextBox 1">
            <a:extLst>
              <a:ext uri="{FF2B5EF4-FFF2-40B4-BE49-F238E27FC236}">
                <a16:creationId xmlns:a16="http://schemas.microsoft.com/office/drawing/2014/main" id="{F2E90EB0-16D6-45F5-A0AE-D704F6193490}"/>
              </a:ext>
            </a:extLst>
          </p:cNvPr>
          <p:cNvSpPr txBox="1"/>
          <p:nvPr/>
        </p:nvSpPr>
        <p:spPr>
          <a:xfrm>
            <a:off x="2036273" y="5793638"/>
            <a:ext cx="5119773" cy="415498"/>
          </a:xfrm>
          <a:prstGeom prst="rect">
            <a:avLst/>
          </a:prstGeom>
          <a:noFill/>
        </p:spPr>
        <p:txBody>
          <a:bodyPr wrap="square" rtlCol="0">
            <a:spAutoFit/>
          </a:bodyPr>
          <a:lstStyle/>
          <a:p>
            <a:pPr algn="ctr"/>
            <a:r>
              <a:rPr lang="en-US" sz="750" b="1" dirty="0">
                <a:solidFill>
                  <a:schemeClr val="accent6">
                    <a:lumMod val="75000"/>
                  </a:schemeClr>
                </a:solidFill>
                <a:latin typeface="Segoe UI" panose="020B0502040204020203" pitchFamily="34" charset="0"/>
                <a:cs typeface="Segoe UI" panose="020B0502040204020203" pitchFamily="34" charset="0"/>
              </a:rPr>
              <a:t>This metric is based on data captured on GP systems so unable to provide updated local figures</a:t>
            </a:r>
            <a:endParaRPr lang="en-GB" sz="750" b="1" dirty="0">
              <a:solidFill>
                <a:schemeClr val="accent6">
                  <a:lumMod val="75000"/>
                </a:schemeClr>
              </a:solidFill>
              <a:latin typeface="Segoe UI" panose="020B0502040204020203" pitchFamily="34" charset="0"/>
              <a:cs typeface="Segoe UI" panose="020B0502040204020203" pitchFamily="34" charset="0"/>
            </a:endParaRPr>
          </a:p>
          <a:p>
            <a:endParaRPr lang="en-GB" sz="1350" dirty="0">
              <a:highlight>
                <a:srgbClr val="FFFF00"/>
              </a:highlight>
            </a:endParaRPr>
          </a:p>
        </p:txBody>
      </p:sp>
      <p:pic>
        <p:nvPicPr>
          <p:cNvPr id="5" name="Picture 4" descr="Chart, line chart&#10;&#10;Description automatically generated">
            <a:extLst>
              <a:ext uri="{FF2B5EF4-FFF2-40B4-BE49-F238E27FC236}">
                <a16:creationId xmlns:a16="http://schemas.microsoft.com/office/drawing/2014/main" id="{41340BDB-78E7-4997-9A97-887F9EB7E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221" y="1514268"/>
            <a:ext cx="2602430" cy="929131"/>
          </a:xfrm>
          <a:prstGeom prst="rect">
            <a:avLst/>
          </a:prstGeom>
        </p:spPr>
      </p:pic>
      <p:pic>
        <p:nvPicPr>
          <p:cNvPr id="9" name="Picture 8" descr="Chart, line chart&#10;&#10;Description automatically generated">
            <a:extLst>
              <a:ext uri="{FF2B5EF4-FFF2-40B4-BE49-F238E27FC236}">
                <a16:creationId xmlns:a16="http://schemas.microsoft.com/office/drawing/2014/main" id="{4BFA31D3-6219-4E2E-A070-92899678E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5998" y="1510853"/>
            <a:ext cx="2602430" cy="929098"/>
          </a:xfrm>
          <a:prstGeom prst="rect">
            <a:avLst/>
          </a:prstGeom>
        </p:spPr>
      </p:pic>
      <p:pic>
        <p:nvPicPr>
          <p:cNvPr id="11" name="Picture 10" descr="Chart, line chart&#10;&#10;Description automatically generated">
            <a:extLst>
              <a:ext uri="{FF2B5EF4-FFF2-40B4-BE49-F238E27FC236}">
                <a16:creationId xmlns:a16="http://schemas.microsoft.com/office/drawing/2014/main" id="{24CF1FBA-6493-489A-A582-2A53227AF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7029" y="1517606"/>
            <a:ext cx="2571301" cy="922343"/>
          </a:xfrm>
          <a:prstGeom prst="rect">
            <a:avLst/>
          </a:prstGeom>
        </p:spPr>
      </p:pic>
    </p:spTree>
    <p:extLst>
      <p:ext uri="{BB962C8B-B14F-4D97-AF65-F5344CB8AC3E}">
        <p14:creationId xmlns:p14="http://schemas.microsoft.com/office/powerpoint/2010/main" val="42230392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83991" y="203833"/>
            <a:ext cx="8605485"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416672" y="241713"/>
            <a:ext cx="8494420"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Exceptions/Non-Compliance: </a:t>
            </a:r>
            <a:r>
              <a:rPr lang="en-GB" sz="1350">
                <a:solidFill>
                  <a:schemeClr val="bg1"/>
                </a:solidFill>
                <a:latin typeface="Segoe UI" panose="020B0502040204020203" pitchFamily="34" charset="0"/>
                <a:cs typeface="Segoe UI" panose="020B0502040204020203" pitchFamily="34" charset="0"/>
              </a:rPr>
              <a:t>IAPT Access (rolling quarter)</a:t>
            </a:r>
          </a:p>
        </p:txBody>
      </p:sp>
      <p:graphicFrame>
        <p:nvGraphicFramePr>
          <p:cNvPr id="15" name="Table 5">
            <a:extLst>
              <a:ext uri="{FF2B5EF4-FFF2-40B4-BE49-F238E27FC236}">
                <a16:creationId xmlns:a16="http://schemas.microsoft.com/office/drawing/2014/main" id="{6F75688F-18C3-42B7-94FA-7BF51501A015}"/>
              </a:ext>
            </a:extLst>
          </p:cNvPr>
          <p:cNvGraphicFramePr>
            <a:graphicFrameLocks noGrp="1"/>
          </p:cNvGraphicFramePr>
          <p:nvPr>
            <p:extLst>
              <p:ext uri="{D42A27DB-BD31-4B8C-83A1-F6EECF244321}">
                <p14:modId xmlns:p14="http://schemas.microsoft.com/office/powerpoint/2010/main" val="4205278041"/>
              </p:ext>
            </p:extLst>
          </p:nvPr>
        </p:nvGraphicFramePr>
        <p:xfrm>
          <a:off x="316099" y="2535851"/>
          <a:ext cx="2567373" cy="3253763"/>
        </p:xfrm>
        <a:graphic>
          <a:graphicData uri="http://schemas.openxmlformats.org/drawingml/2006/table">
            <a:tbl>
              <a:tblPr firstRow="1" bandRow="1">
                <a:tableStyleId>{5FD0F851-EC5A-4D38-B0AD-8093EC10F338}</a:tableStyleId>
              </a:tblPr>
              <a:tblGrid>
                <a:gridCol w="2567373">
                  <a:extLst>
                    <a:ext uri="{9D8B030D-6E8A-4147-A177-3AD203B41FA5}">
                      <a16:colId xmlns:a16="http://schemas.microsoft.com/office/drawing/2014/main" val="1178387086"/>
                    </a:ext>
                  </a:extLst>
                </a:gridCol>
              </a:tblGrid>
              <a:tr h="427359">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826404">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dirty="0">
                          <a:solidFill>
                            <a:srgbClr val="0D0D0D"/>
                          </a:solidFill>
                          <a:effectLst/>
                          <a:latin typeface="Segoe UI" panose="020B0502040204020203" pitchFamily="34" charset="0"/>
                          <a:ea typeface="+mn-ea"/>
                          <a:cs typeface="Segoe UI" panose="020B0502040204020203" pitchFamily="34" charset="0"/>
                        </a:rPr>
                        <a:t>No</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If not, what is the issue? </a:t>
                      </a:r>
                      <a:r>
                        <a:rPr lang="en-GB" sz="800" b="0" kern="1200" dirty="0">
                          <a:solidFill>
                            <a:srgbClr val="0D0D0D"/>
                          </a:solidFill>
                          <a:effectLst/>
                          <a:latin typeface="Segoe UI" panose="020B0502040204020203" pitchFamily="34" charset="0"/>
                          <a:ea typeface="+mn-ea"/>
                          <a:cs typeface="Segoe UI" panose="020B0502040204020203" pitchFamily="34" charset="0"/>
                        </a:rPr>
                        <a:t> </a:t>
                      </a: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US" sz="800" i="0" kern="1200" dirty="0">
                          <a:solidFill>
                            <a:schemeClr val="tx1"/>
                          </a:solidFill>
                          <a:effectLst/>
                          <a:latin typeface="Segoe UI" panose="020B0502040204020203" pitchFamily="34" charset="0"/>
                          <a:ea typeface="+mn-ea"/>
                          <a:cs typeface="Segoe UI" panose="020B0502040204020203" pitchFamily="34" charset="0"/>
                        </a:rPr>
                        <a:t>Buckinghamshire IAPT service has agreed a smooth trajectory by which they will achieve the LTP (papers submitted to BOB last year). Increases to achieve the LTP are still very challenging </a:t>
                      </a:r>
                      <a:r>
                        <a:rPr lang="en-GB" sz="800" i="0" kern="1200" dirty="0">
                          <a:solidFill>
                            <a:schemeClr val="tx1"/>
                          </a:solidFill>
                          <a:effectLst/>
                          <a:latin typeface="Segoe UI" panose="020B0502040204020203" pitchFamily="34" charset="0"/>
                          <a:ea typeface="+mn-ea"/>
                          <a:cs typeface="Segoe UI" panose="020B0502040204020203" pitchFamily="34" charset="0"/>
                        </a:rPr>
                        <a:t>e.g., in FY21-22 Buckinghamshire IAPT is required to increase access (previously called entering treatment) by an additional 1504 people. The service is actively engaged in marketing campaigns and outreach to hard to reach communities to increase referrals. We continue to develop our Long Covid pathway. We have also invested in an online booking system.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rPr>
                        <a:t>For the rolling quarter Oct-Dec21, 2598 patients accessed IAPT services against a smooth trajectory target of 2724. </a:t>
                      </a:r>
                      <a:endParaRPr lang="en-GB" sz="80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23" name="Table 5">
            <a:extLst>
              <a:ext uri="{FF2B5EF4-FFF2-40B4-BE49-F238E27FC236}">
                <a16:creationId xmlns:a16="http://schemas.microsoft.com/office/drawing/2014/main" id="{F989E21D-1587-4DB5-B6D4-DDF4631A9B9C}"/>
              </a:ext>
            </a:extLst>
          </p:cNvPr>
          <p:cNvGraphicFramePr>
            <a:graphicFrameLocks noGrp="1"/>
          </p:cNvGraphicFramePr>
          <p:nvPr>
            <p:extLst>
              <p:ext uri="{D42A27DB-BD31-4B8C-83A1-F6EECF244321}">
                <p14:modId xmlns:p14="http://schemas.microsoft.com/office/powerpoint/2010/main" val="179091753"/>
              </p:ext>
            </p:extLst>
          </p:nvPr>
        </p:nvGraphicFramePr>
        <p:xfrm>
          <a:off x="316099" y="995725"/>
          <a:ext cx="2567373" cy="553455"/>
        </p:xfrm>
        <a:graphic>
          <a:graphicData uri="http://schemas.openxmlformats.org/drawingml/2006/table">
            <a:tbl>
              <a:tblPr firstRow="1" bandRow="1">
                <a:tableStyleId>{5FD0F851-EC5A-4D38-B0AD-8093EC10F338}</a:tableStyleId>
              </a:tblPr>
              <a:tblGrid>
                <a:gridCol w="1616488">
                  <a:extLst>
                    <a:ext uri="{9D8B030D-6E8A-4147-A177-3AD203B41FA5}">
                      <a16:colId xmlns:a16="http://schemas.microsoft.com/office/drawing/2014/main" val="978586781"/>
                    </a:ext>
                  </a:extLst>
                </a:gridCol>
                <a:gridCol w="434216">
                  <a:extLst>
                    <a:ext uri="{9D8B030D-6E8A-4147-A177-3AD203B41FA5}">
                      <a16:colId xmlns:a16="http://schemas.microsoft.com/office/drawing/2014/main" val="3791762586"/>
                    </a:ext>
                  </a:extLst>
                </a:gridCol>
                <a:gridCol w="516669">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IAPT Access (rolling quarter)</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2,979</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2,775</a:t>
                      </a:r>
                    </a:p>
                    <a:p>
                      <a:pPr algn="ctr"/>
                      <a:r>
                        <a:rPr lang="en-GB" sz="800" b="0">
                          <a:latin typeface="Segoe UI" panose="020B0502040204020203" pitchFamily="34" charset="0"/>
                          <a:cs typeface="Segoe UI" panose="020B0502040204020203" pitchFamily="34" charset="0"/>
                        </a:rPr>
                        <a:t>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25" name="Table 5">
            <a:extLst>
              <a:ext uri="{FF2B5EF4-FFF2-40B4-BE49-F238E27FC236}">
                <a16:creationId xmlns:a16="http://schemas.microsoft.com/office/drawing/2014/main" id="{8B27508D-7257-46F8-AC82-15635405EDFD}"/>
              </a:ext>
            </a:extLst>
          </p:cNvPr>
          <p:cNvGraphicFramePr>
            <a:graphicFrameLocks noGrp="1"/>
          </p:cNvGraphicFramePr>
          <p:nvPr>
            <p:extLst>
              <p:ext uri="{D42A27DB-BD31-4B8C-83A1-F6EECF244321}">
                <p14:modId xmlns:p14="http://schemas.microsoft.com/office/powerpoint/2010/main" val="1269366458"/>
              </p:ext>
            </p:extLst>
          </p:nvPr>
        </p:nvGraphicFramePr>
        <p:xfrm>
          <a:off x="3351877" y="998798"/>
          <a:ext cx="2567374" cy="624840"/>
        </p:xfrm>
        <a:graphic>
          <a:graphicData uri="http://schemas.openxmlformats.org/drawingml/2006/table">
            <a:tbl>
              <a:tblPr firstRow="1" bandRow="1">
                <a:tableStyleId>{5FD0F851-EC5A-4D38-B0AD-8093EC10F338}</a:tableStyleId>
              </a:tblPr>
              <a:tblGrid>
                <a:gridCol w="1654323">
                  <a:extLst>
                    <a:ext uri="{9D8B030D-6E8A-4147-A177-3AD203B41FA5}">
                      <a16:colId xmlns:a16="http://schemas.microsoft.com/office/drawing/2014/main" val="978586781"/>
                    </a:ext>
                  </a:extLst>
                </a:gridCol>
                <a:gridCol w="401321">
                  <a:extLst>
                    <a:ext uri="{9D8B030D-6E8A-4147-A177-3AD203B41FA5}">
                      <a16:colId xmlns:a16="http://schemas.microsoft.com/office/drawing/2014/main" val="3791762586"/>
                    </a:ext>
                  </a:extLst>
                </a:gridCol>
                <a:gridCol w="511730">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IAPT Access (rolling quarter)</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4,050</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3,700</a:t>
                      </a:r>
                    </a:p>
                    <a:p>
                      <a:pPr algn="ctr"/>
                      <a:r>
                        <a:rPr lang="en-GB" sz="800" b="0">
                          <a:latin typeface="Segoe UI" panose="020B0502040204020203" pitchFamily="34" charset="0"/>
                          <a:cs typeface="Segoe UI" panose="020B0502040204020203" pitchFamily="34" charset="0"/>
                        </a:rPr>
                        <a:t>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sp>
        <p:nvSpPr>
          <p:cNvPr id="38" name="TextBox 37">
            <a:extLst>
              <a:ext uri="{FF2B5EF4-FFF2-40B4-BE49-F238E27FC236}">
                <a16:creationId xmlns:a16="http://schemas.microsoft.com/office/drawing/2014/main" id="{26B42DFC-5C2B-4051-B807-47AC44DA9A81}"/>
              </a:ext>
            </a:extLst>
          </p:cNvPr>
          <p:cNvSpPr txBox="1"/>
          <p:nvPr/>
        </p:nvSpPr>
        <p:spPr>
          <a:xfrm>
            <a:off x="283991" y="714980"/>
            <a:ext cx="3359872"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Buckinghamshire CCG</a:t>
            </a:r>
          </a:p>
        </p:txBody>
      </p:sp>
      <p:sp>
        <p:nvSpPr>
          <p:cNvPr id="41" name="TextBox 40">
            <a:extLst>
              <a:ext uri="{FF2B5EF4-FFF2-40B4-BE49-F238E27FC236}">
                <a16:creationId xmlns:a16="http://schemas.microsoft.com/office/drawing/2014/main" id="{176CA65B-4A0A-4D34-A01E-2D6BB099CC00}"/>
              </a:ext>
            </a:extLst>
          </p:cNvPr>
          <p:cNvSpPr txBox="1"/>
          <p:nvPr/>
        </p:nvSpPr>
        <p:spPr>
          <a:xfrm>
            <a:off x="3353991" y="704927"/>
            <a:ext cx="2177998"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Oxfordshire CCG</a:t>
            </a:r>
          </a:p>
        </p:txBody>
      </p:sp>
      <p:sp>
        <p:nvSpPr>
          <p:cNvPr id="42" name="TextBox 41">
            <a:extLst>
              <a:ext uri="{FF2B5EF4-FFF2-40B4-BE49-F238E27FC236}">
                <a16:creationId xmlns:a16="http://schemas.microsoft.com/office/drawing/2014/main" id="{7F40A88D-DD40-474E-8E99-594014A58B53}"/>
              </a:ext>
            </a:extLst>
          </p:cNvPr>
          <p:cNvSpPr txBox="1"/>
          <p:nvPr/>
        </p:nvSpPr>
        <p:spPr>
          <a:xfrm>
            <a:off x="6295179" y="704927"/>
            <a:ext cx="2031831"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Berkshire West CCG</a:t>
            </a:r>
          </a:p>
        </p:txBody>
      </p:sp>
      <p:graphicFrame>
        <p:nvGraphicFramePr>
          <p:cNvPr id="17" name="Table 5">
            <a:extLst>
              <a:ext uri="{FF2B5EF4-FFF2-40B4-BE49-F238E27FC236}">
                <a16:creationId xmlns:a16="http://schemas.microsoft.com/office/drawing/2014/main" id="{86F58CAB-200B-40E7-A42A-22B8E6BFBD49}"/>
              </a:ext>
            </a:extLst>
          </p:cNvPr>
          <p:cNvGraphicFramePr>
            <a:graphicFrameLocks noGrp="1"/>
          </p:cNvGraphicFramePr>
          <p:nvPr>
            <p:extLst>
              <p:ext uri="{D42A27DB-BD31-4B8C-83A1-F6EECF244321}">
                <p14:modId xmlns:p14="http://schemas.microsoft.com/office/powerpoint/2010/main" val="631079462"/>
              </p:ext>
            </p:extLst>
          </p:nvPr>
        </p:nvGraphicFramePr>
        <p:xfrm>
          <a:off x="6352907" y="1000798"/>
          <a:ext cx="2536661" cy="624840"/>
        </p:xfrm>
        <a:graphic>
          <a:graphicData uri="http://schemas.openxmlformats.org/drawingml/2006/table">
            <a:tbl>
              <a:tblPr firstRow="1" bandRow="1">
                <a:tableStyleId>{5FD0F851-EC5A-4D38-B0AD-8093EC10F338}</a:tableStyleId>
              </a:tblPr>
              <a:tblGrid>
                <a:gridCol w="1637211">
                  <a:extLst>
                    <a:ext uri="{9D8B030D-6E8A-4147-A177-3AD203B41FA5}">
                      <a16:colId xmlns:a16="http://schemas.microsoft.com/office/drawing/2014/main" val="978586781"/>
                    </a:ext>
                  </a:extLst>
                </a:gridCol>
                <a:gridCol w="409521">
                  <a:extLst>
                    <a:ext uri="{9D8B030D-6E8A-4147-A177-3AD203B41FA5}">
                      <a16:colId xmlns:a16="http://schemas.microsoft.com/office/drawing/2014/main" val="3791762586"/>
                    </a:ext>
                  </a:extLst>
                </a:gridCol>
                <a:gridCol w="489929">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IAPT Access (rolling quarter)</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3,027</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2,820</a:t>
                      </a:r>
                    </a:p>
                    <a:p>
                      <a:pPr algn="ctr"/>
                      <a:r>
                        <a:rPr lang="en-GB" sz="800" b="0">
                          <a:latin typeface="Segoe UI" panose="020B0502040204020203" pitchFamily="34" charset="0"/>
                          <a:cs typeface="Segoe UI" panose="020B0502040204020203" pitchFamily="34" charset="0"/>
                        </a:rPr>
                        <a:t>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9" name="Table 5">
            <a:extLst>
              <a:ext uri="{FF2B5EF4-FFF2-40B4-BE49-F238E27FC236}">
                <a16:creationId xmlns:a16="http://schemas.microsoft.com/office/drawing/2014/main" id="{CB7C573D-5124-4F53-8561-313395430933}"/>
              </a:ext>
            </a:extLst>
          </p:cNvPr>
          <p:cNvGraphicFramePr>
            <a:graphicFrameLocks noGrp="1"/>
          </p:cNvGraphicFramePr>
          <p:nvPr>
            <p:extLst>
              <p:ext uri="{D42A27DB-BD31-4B8C-83A1-F6EECF244321}">
                <p14:modId xmlns:p14="http://schemas.microsoft.com/office/powerpoint/2010/main" val="3994620993"/>
              </p:ext>
            </p:extLst>
          </p:nvPr>
        </p:nvGraphicFramePr>
        <p:xfrm>
          <a:off x="3351876" y="2533640"/>
          <a:ext cx="2567373" cy="3255974"/>
        </p:xfrm>
        <a:graphic>
          <a:graphicData uri="http://schemas.openxmlformats.org/drawingml/2006/table">
            <a:tbl>
              <a:tblPr firstRow="1" bandRow="1">
                <a:tableStyleId>{5FD0F851-EC5A-4D38-B0AD-8093EC10F338}</a:tableStyleId>
              </a:tblPr>
              <a:tblGrid>
                <a:gridCol w="2567373">
                  <a:extLst>
                    <a:ext uri="{9D8B030D-6E8A-4147-A177-3AD203B41FA5}">
                      <a16:colId xmlns:a16="http://schemas.microsoft.com/office/drawing/2014/main" val="1178387086"/>
                    </a:ext>
                  </a:extLst>
                </a:gridCol>
              </a:tblGrid>
              <a:tr h="383234">
                <a:tc>
                  <a:txBody>
                    <a:bodyPr/>
                    <a:lstStyle/>
                    <a:p>
                      <a:pPr algn="just"/>
                      <a:r>
                        <a:rPr lang="en-GB" sz="800" b="1" u="none">
                          <a:latin typeface="Segoe UI" panose="020B0502040204020203" pitchFamily="34" charset="0"/>
                          <a:cs typeface="Segoe UI" panose="020B0502040204020203" pitchFamily="34" charset="0"/>
                        </a:rPr>
                        <a:t>Commentary: </a:t>
                      </a:r>
                      <a:endParaRPr lang="en-GB" sz="800" b="1" i="0" u="none">
                        <a:latin typeface="Segoe UI" panose="020B0502040204020203" pitchFamily="34" charset="0"/>
                        <a:cs typeface="Segoe UI" panose="020B0502040204020203" pitchFamily="34" charset="0"/>
                      </a:endParaRPr>
                    </a:p>
                  </a:txBody>
                  <a:tcPr marL="68580" marR="68580" marT="34290" marB="34290" anchor="ctr"/>
                </a:tc>
                <a:extLst>
                  <a:ext uri="{0D108BD9-81ED-4DB2-BD59-A6C34878D82A}">
                    <a16:rowId xmlns:a16="http://schemas.microsoft.com/office/drawing/2014/main" val="711604409"/>
                  </a:ext>
                </a:extLst>
              </a:tr>
              <a:tr h="2424001">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a:solidFill>
                            <a:srgbClr val="0D0D0D"/>
                          </a:solidFill>
                          <a:effectLst/>
                          <a:latin typeface="Segoe UI" panose="020B0502040204020203" pitchFamily="34" charset="0"/>
                          <a:ea typeface="+mn-ea"/>
                          <a:cs typeface="Segoe UI" panose="020B0502040204020203" pitchFamily="34" charset="0"/>
                        </a:rPr>
                        <a:t>No</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tx1"/>
                          </a:solidFill>
                          <a:effectLst/>
                          <a:latin typeface="Segoe UI" panose="020B0502040204020203" pitchFamily="34" charset="0"/>
                          <a:ea typeface="+mn-ea"/>
                          <a:cs typeface="Segoe UI" panose="020B0502040204020203" pitchFamily="34" charset="0"/>
                        </a:rPr>
                        <a:t>If not, what is the issue?, </a:t>
                      </a:r>
                      <a:r>
                        <a:rPr lang="en-GB" sz="800" b="1" kern="1200">
                          <a:solidFill>
                            <a:srgbClr val="0D0D0D"/>
                          </a:solidFill>
                          <a:effectLst/>
                          <a:latin typeface="Segoe UI" panose="020B0502040204020203" pitchFamily="34" charset="0"/>
                          <a:ea typeface="+mn-ea"/>
                          <a:cs typeface="Segoe UI" panose="020B0502040204020203" pitchFamily="34" charset="0"/>
                        </a:rPr>
                        <a:t>What is the plan to address? </a:t>
                      </a:r>
                      <a:r>
                        <a:rPr lang="en-US" sz="800" kern="1200">
                          <a:solidFill>
                            <a:schemeClr val="tx1"/>
                          </a:solidFill>
                          <a:effectLst/>
                          <a:latin typeface="Segoe UI" panose="020B0502040204020203" pitchFamily="34" charset="0"/>
                          <a:ea typeface="+mn-ea"/>
                          <a:cs typeface="Segoe UI" panose="020B0502040204020203" pitchFamily="34" charset="0"/>
                        </a:rPr>
                        <a:t>Oxfordshire IAPT service has agreed a smooth trajectory by which they will achieve the LTP (papers submitted to BOB last year). Increases to achieve the LTP are still very challenging </a:t>
                      </a:r>
                      <a:r>
                        <a:rPr lang="en-GB" sz="800" kern="1200">
                          <a:solidFill>
                            <a:schemeClr val="tx1"/>
                          </a:solidFill>
                          <a:effectLst/>
                          <a:latin typeface="Segoe UI" panose="020B0502040204020203" pitchFamily="34" charset="0"/>
                          <a:ea typeface="+mn-ea"/>
                          <a:cs typeface="Segoe UI" panose="020B0502040204020203" pitchFamily="34" charset="0"/>
                        </a:rPr>
                        <a:t>e.g., in FY21-22 Oxfordshire IAPT is required to enter into treatment an additional 3,054 people. Historically Q2 has been a challenging quarter due to seasonal variation and we have seen this again this year and  the service fell short of its entering treatment target. As expected, most of this shortfall was in August. The service is actively engaged in marketing campaigns to increase referrals as well as investing resource into outreach programmes for BAME communities and older adults not only to improve access but also clinical outcomes. We are also engaging in and responsive to request from our primary care and health care professional colleagues to provide information sessions. We continue to develop our Long Covid pathway. We have also invested in an online booking system.</a:t>
                      </a:r>
                      <a:endParaRPr lang="en-GB" sz="800" kern="1200">
                        <a:solidFill>
                          <a:srgbClr val="0D0D0D"/>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18" name="Table 5">
            <a:extLst>
              <a:ext uri="{FF2B5EF4-FFF2-40B4-BE49-F238E27FC236}">
                <a16:creationId xmlns:a16="http://schemas.microsoft.com/office/drawing/2014/main" id="{61E04914-ADF5-4D56-AC57-D665D24398F4}"/>
              </a:ext>
            </a:extLst>
          </p:cNvPr>
          <p:cNvGraphicFramePr>
            <a:graphicFrameLocks noGrp="1"/>
          </p:cNvGraphicFramePr>
          <p:nvPr>
            <p:extLst>
              <p:ext uri="{D42A27DB-BD31-4B8C-83A1-F6EECF244321}">
                <p14:modId xmlns:p14="http://schemas.microsoft.com/office/powerpoint/2010/main" val="2663136098"/>
              </p:ext>
            </p:extLst>
          </p:nvPr>
        </p:nvGraphicFramePr>
        <p:xfrm>
          <a:off x="6352815" y="2533640"/>
          <a:ext cx="2536662" cy="3255974"/>
        </p:xfrm>
        <a:graphic>
          <a:graphicData uri="http://schemas.openxmlformats.org/drawingml/2006/table">
            <a:tbl>
              <a:tblPr firstRow="1" bandRow="1">
                <a:tableStyleId>{5FD0F851-EC5A-4D38-B0AD-8093EC10F338}</a:tableStyleId>
              </a:tblPr>
              <a:tblGrid>
                <a:gridCol w="2536662">
                  <a:extLst>
                    <a:ext uri="{9D8B030D-6E8A-4147-A177-3AD203B41FA5}">
                      <a16:colId xmlns:a16="http://schemas.microsoft.com/office/drawing/2014/main" val="1178387086"/>
                    </a:ext>
                  </a:extLst>
                </a:gridCol>
              </a:tblGrid>
              <a:tr h="395058">
                <a:tc>
                  <a:txBody>
                    <a:bodyPr/>
                    <a:lstStyle/>
                    <a:p>
                      <a:pPr algn="just"/>
                      <a:r>
                        <a:rPr lang="en-GB" sz="800" b="1" u="none">
                          <a:latin typeface="Segoe UI" panose="020B0502040204020203" pitchFamily="34" charset="0"/>
                          <a:cs typeface="Segoe UI" panose="020B0502040204020203" pitchFamily="34" charset="0"/>
                        </a:rPr>
                        <a:t>Commentary:</a:t>
                      </a:r>
                    </a:p>
                  </a:txBody>
                  <a:tcPr marL="68580" marR="68580" marT="34290" marB="34290" anchor="ctr"/>
                </a:tc>
                <a:extLst>
                  <a:ext uri="{0D108BD9-81ED-4DB2-BD59-A6C34878D82A}">
                    <a16:rowId xmlns:a16="http://schemas.microsoft.com/office/drawing/2014/main" val="711604409"/>
                  </a:ext>
                </a:extLst>
              </a:tr>
              <a:tr h="2860916">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dirty="0">
                          <a:solidFill>
                            <a:srgbClr val="0D0D0D"/>
                          </a:solidFill>
                          <a:effectLst/>
                          <a:latin typeface="Segoe UI" panose="020B0502040204020203" pitchFamily="34" charset="0"/>
                          <a:ea typeface="+mn-ea"/>
                          <a:cs typeface="Segoe UI" panose="020B0502040204020203" pitchFamily="34" charset="0"/>
                        </a:rPr>
                        <a:t>No</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If not, what is the issue? </a:t>
                      </a:r>
                      <a:r>
                        <a:rPr lang="en-GB" sz="800" kern="1200" dirty="0">
                          <a:solidFill>
                            <a:schemeClr val="tx1"/>
                          </a:solidFill>
                          <a:effectLst/>
                          <a:latin typeface="Segoe UI" panose="020B0502040204020203" pitchFamily="34" charset="0"/>
                          <a:ea typeface="+mn-ea"/>
                          <a:cs typeface="Segoe UI" panose="020B0502040204020203" pitchFamily="34" charset="0"/>
                        </a:rPr>
                        <a:t>Access to IAPT services has dropped nationally during the pandemic. Berkshire West has followed a similar pattern however has met the agreed monthly trajectory in some months. Seasonal variation has made it challenging to achieve the monthly trajectory consistently.</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kern="1200" dirty="0">
                          <a:solidFill>
                            <a:schemeClr val="tx1"/>
                          </a:solidFill>
                          <a:effectLst/>
                          <a:latin typeface="Segoe UI" panose="020B0502040204020203" pitchFamily="34" charset="0"/>
                          <a:ea typeface="+mn-ea"/>
                          <a:cs typeface="Segoe UI" panose="020B0502040204020203" pitchFamily="34" charset="0"/>
                        </a:rPr>
                        <a:t>The service is investing into community outreach and marketing campaigns to improve access in under-represented groups. Plans to support increased access over winter include: a communications campaign in partnership with West Berkshire CCG, paid-for advert placement, a web audit to improve online engagement and targeted clinical engagement with professionals in local healthcare services to boost referrals. </a:t>
                      </a:r>
                      <a:r>
                        <a:rPr lang="en-GB" sz="800" b="0" kern="1200" dirty="0">
                          <a:solidFill>
                            <a:schemeClr val="tx1"/>
                          </a:solidFill>
                          <a:effectLst/>
                          <a:latin typeface="Segoe UI" panose="020B0502040204020203" pitchFamily="34" charset="0"/>
                          <a:ea typeface="+mn-ea"/>
                          <a:cs typeface="Segoe UI" panose="020B0502040204020203" pitchFamily="34" charset="0"/>
                        </a:rPr>
                        <a:t>  We continue to develop our long covid pathways. We have introduced online booking systems and we are reviewing our patient information that we send to all referrals. </a:t>
                      </a:r>
                      <a:endParaRPr lang="en-GB" sz="800" b="0" kern="1200" dirty="0">
                        <a:solidFill>
                          <a:srgbClr val="0D0D0D"/>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4" name="Picture 3" descr="Chart, line chart&#10;&#10;Description automatically generated">
            <a:extLst>
              <a:ext uri="{FF2B5EF4-FFF2-40B4-BE49-F238E27FC236}">
                <a16:creationId xmlns:a16="http://schemas.microsoft.com/office/drawing/2014/main" id="{C1DF251B-3B6E-4489-8C06-C72EF6E8E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2907" y="1578886"/>
            <a:ext cx="2536661" cy="897785"/>
          </a:xfrm>
          <a:prstGeom prst="rect">
            <a:avLst/>
          </a:prstGeom>
        </p:spPr>
      </p:pic>
      <p:pic>
        <p:nvPicPr>
          <p:cNvPr id="7" name="Picture 6" descr="Chart, line chart&#10;&#10;Description automatically generated">
            <a:extLst>
              <a:ext uri="{FF2B5EF4-FFF2-40B4-BE49-F238E27FC236}">
                <a16:creationId xmlns:a16="http://schemas.microsoft.com/office/drawing/2014/main" id="{455DB0D8-97C5-4ACB-ADE6-40C97EA0C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1876" y="1581302"/>
            <a:ext cx="2567373" cy="897785"/>
          </a:xfrm>
          <a:prstGeom prst="rect">
            <a:avLst/>
          </a:prstGeom>
        </p:spPr>
      </p:pic>
      <p:pic>
        <p:nvPicPr>
          <p:cNvPr id="10" name="Picture 9" descr="Chart, line chart&#10;&#10;Description automatically generated">
            <a:extLst>
              <a:ext uri="{FF2B5EF4-FFF2-40B4-BE49-F238E27FC236}">
                <a16:creationId xmlns:a16="http://schemas.microsoft.com/office/drawing/2014/main" id="{6002AE37-4709-484D-BB35-AD37DB1FFA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099" y="1578885"/>
            <a:ext cx="2567373" cy="900201"/>
          </a:xfrm>
          <a:prstGeom prst="rect">
            <a:avLst/>
          </a:prstGeom>
        </p:spPr>
      </p:pic>
    </p:spTree>
    <p:extLst>
      <p:ext uri="{BB962C8B-B14F-4D97-AF65-F5344CB8AC3E}">
        <p14:creationId xmlns:p14="http://schemas.microsoft.com/office/powerpoint/2010/main" val="1184640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65138" y="195496"/>
            <a:ext cx="8633765"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397818" y="233376"/>
            <a:ext cx="8522335"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Exceptions/Non-Compliance: </a:t>
            </a:r>
            <a:r>
              <a:rPr lang="en-GB" sz="1350">
                <a:solidFill>
                  <a:schemeClr val="bg1"/>
                </a:solidFill>
                <a:latin typeface="Segoe UI" panose="020B0502040204020203" pitchFamily="34" charset="0"/>
                <a:cs typeface="Segoe UI" panose="020B0502040204020203" pitchFamily="34" charset="0"/>
              </a:rPr>
              <a:t>Individual Placement and Support Service</a:t>
            </a:r>
          </a:p>
        </p:txBody>
      </p:sp>
      <p:graphicFrame>
        <p:nvGraphicFramePr>
          <p:cNvPr id="15" name="Table 5">
            <a:extLst>
              <a:ext uri="{FF2B5EF4-FFF2-40B4-BE49-F238E27FC236}">
                <a16:creationId xmlns:a16="http://schemas.microsoft.com/office/drawing/2014/main" id="{6F75688F-18C3-42B7-94FA-7BF51501A015}"/>
              </a:ext>
            </a:extLst>
          </p:cNvPr>
          <p:cNvGraphicFramePr>
            <a:graphicFrameLocks noGrp="1"/>
          </p:cNvGraphicFramePr>
          <p:nvPr>
            <p:extLst>
              <p:ext uri="{D42A27DB-BD31-4B8C-83A1-F6EECF244321}">
                <p14:modId xmlns:p14="http://schemas.microsoft.com/office/powerpoint/2010/main" val="391701693"/>
              </p:ext>
            </p:extLst>
          </p:nvPr>
        </p:nvGraphicFramePr>
        <p:xfrm>
          <a:off x="268964" y="2667828"/>
          <a:ext cx="2841576" cy="3109228"/>
        </p:xfrm>
        <a:graphic>
          <a:graphicData uri="http://schemas.openxmlformats.org/drawingml/2006/table">
            <a:tbl>
              <a:tblPr firstRow="1" bandRow="1">
                <a:tableStyleId>{5FD0F851-EC5A-4D38-B0AD-8093EC10F338}</a:tableStyleId>
              </a:tblPr>
              <a:tblGrid>
                <a:gridCol w="2841576">
                  <a:extLst>
                    <a:ext uri="{9D8B030D-6E8A-4147-A177-3AD203B41FA5}">
                      <a16:colId xmlns:a16="http://schemas.microsoft.com/office/drawing/2014/main" val="1178387086"/>
                    </a:ext>
                  </a:extLst>
                </a:gridCol>
              </a:tblGrid>
              <a:tr h="236488">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568534">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dirty="0">
                          <a:solidFill>
                            <a:srgbClr val="0D0D0D"/>
                          </a:solidFill>
                          <a:effectLst/>
                          <a:latin typeface="Segoe UI" panose="020B0502040204020203" pitchFamily="34" charset="0"/>
                          <a:ea typeface="+mn-ea"/>
                          <a:cs typeface="Segoe UI" panose="020B0502040204020203" pitchFamily="34" charset="0"/>
                        </a:rPr>
                        <a:t>No 135 against a target of 181</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If not, what is the issue? </a:t>
                      </a:r>
                      <a:r>
                        <a:rPr lang="en-GB" sz="800" b="0" kern="1200" dirty="0">
                          <a:solidFill>
                            <a:schemeClr val="tx1"/>
                          </a:solidFill>
                          <a:effectLst/>
                          <a:latin typeface="Segoe UI" panose="020B0502040204020203" pitchFamily="34" charset="0"/>
                          <a:ea typeface="+mn-ea"/>
                          <a:cs typeface="Segoe UI" panose="020B0502040204020203" pitchFamily="34" charset="0"/>
                        </a:rPr>
                        <a:t>No allocated funding at start of the year meant we have been working with the previous year’s workforce . Expansion was needed to meet the trajectory of the LTP. MHDS Data is not pulling out employment outcomes currently working with P&amp;I team to address this.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b="0" kern="1200" dirty="0">
                          <a:solidFill>
                            <a:srgbClr val="0D0D0D"/>
                          </a:solidFill>
                          <a:effectLst/>
                          <a:latin typeface="Segoe UI" panose="020B0502040204020203" pitchFamily="34" charset="0"/>
                          <a:ea typeface="+mn-ea"/>
                          <a:cs typeface="Segoe UI" panose="020B0502040204020203" pitchFamily="34" charset="0"/>
                        </a:rPr>
                        <a:t>New employment specialist funded by the CMHF  will support expansion in Bucks IPS Team , the benefits of this will be seen as we move into the next financial year . Funding will be needed next year to meet NHSE ambitious targets. Working with P&amp;I Team to ensure data collection quality within the service . Employment forms need to be built on to care notes as a priority in the service this is a key risk for escalation.</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Are we anticipated to achieve this? </a:t>
                      </a:r>
                      <a:r>
                        <a:rPr lang="en-GB" sz="800" b="0" kern="1200" dirty="0">
                          <a:solidFill>
                            <a:srgbClr val="0D0D0D"/>
                          </a:solidFill>
                          <a:effectLst/>
                          <a:latin typeface="Segoe UI" panose="020B0502040204020203" pitchFamily="34" charset="0"/>
                          <a:ea typeface="+mn-ea"/>
                          <a:cs typeface="Segoe UI" panose="020B0502040204020203" pitchFamily="34" charset="0"/>
                        </a:rPr>
                        <a:t>This will be dependant on funding, we have produced a LTP which underlines the resource needed to meet access targets within IPS. Currently not likely to meet trajectory.</a:t>
                      </a:r>
                      <a:endParaRPr lang="en-GB" sz="80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23" name="Table 5">
            <a:extLst>
              <a:ext uri="{FF2B5EF4-FFF2-40B4-BE49-F238E27FC236}">
                <a16:creationId xmlns:a16="http://schemas.microsoft.com/office/drawing/2014/main" id="{F989E21D-1587-4DB5-B6D4-DDF4631A9B9C}"/>
              </a:ext>
            </a:extLst>
          </p:cNvPr>
          <p:cNvGraphicFramePr>
            <a:graphicFrameLocks noGrp="1"/>
          </p:cNvGraphicFramePr>
          <p:nvPr>
            <p:extLst>
              <p:ext uri="{D42A27DB-BD31-4B8C-83A1-F6EECF244321}">
                <p14:modId xmlns:p14="http://schemas.microsoft.com/office/powerpoint/2010/main" val="2631085598"/>
              </p:ext>
            </p:extLst>
          </p:nvPr>
        </p:nvGraphicFramePr>
        <p:xfrm>
          <a:off x="268966" y="1127700"/>
          <a:ext cx="2624524" cy="553455"/>
        </p:xfrm>
        <a:graphic>
          <a:graphicData uri="http://schemas.openxmlformats.org/drawingml/2006/table">
            <a:tbl>
              <a:tblPr firstRow="1" bandRow="1">
                <a:tableStyleId>{5FD0F851-EC5A-4D38-B0AD-8093EC10F338}</a:tableStyleId>
              </a:tblPr>
              <a:tblGrid>
                <a:gridCol w="1652472">
                  <a:extLst>
                    <a:ext uri="{9D8B030D-6E8A-4147-A177-3AD203B41FA5}">
                      <a16:colId xmlns:a16="http://schemas.microsoft.com/office/drawing/2014/main" val="978586781"/>
                    </a:ext>
                  </a:extLst>
                </a:gridCol>
                <a:gridCol w="443882">
                  <a:extLst>
                    <a:ext uri="{9D8B030D-6E8A-4147-A177-3AD203B41FA5}">
                      <a16:colId xmlns:a16="http://schemas.microsoft.com/office/drawing/2014/main" val="3791762586"/>
                    </a:ext>
                  </a:extLst>
                </a:gridCol>
                <a:gridCol w="528170">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Individual Placement &amp; Support</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181</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135</a:t>
                      </a:r>
                    </a:p>
                    <a:p>
                      <a:pPr algn="ctr"/>
                      <a:r>
                        <a:rPr lang="en-GB" sz="800" b="0">
                          <a:latin typeface="Segoe UI" panose="020B0502040204020203" pitchFamily="34" charset="0"/>
                          <a:cs typeface="Segoe UI" panose="020B0502040204020203" pitchFamily="34" charset="0"/>
                        </a:rPr>
                        <a:t>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25" name="Table 5">
            <a:extLst>
              <a:ext uri="{FF2B5EF4-FFF2-40B4-BE49-F238E27FC236}">
                <a16:creationId xmlns:a16="http://schemas.microsoft.com/office/drawing/2014/main" id="{8B27508D-7257-46F8-AC82-15635405EDFD}"/>
              </a:ext>
            </a:extLst>
          </p:cNvPr>
          <p:cNvGraphicFramePr>
            <a:graphicFrameLocks noGrp="1"/>
          </p:cNvGraphicFramePr>
          <p:nvPr>
            <p:extLst>
              <p:ext uri="{D42A27DB-BD31-4B8C-83A1-F6EECF244321}">
                <p14:modId xmlns:p14="http://schemas.microsoft.com/office/powerpoint/2010/main" val="2241156848"/>
              </p:ext>
            </p:extLst>
          </p:nvPr>
        </p:nvGraphicFramePr>
        <p:xfrm>
          <a:off x="3263280" y="1130773"/>
          <a:ext cx="2624524" cy="624840"/>
        </p:xfrm>
        <a:graphic>
          <a:graphicData uri="http://schemas.openxmlformats.org/drawingml/2006/table">
            <a:tbl>
              <a:tblPr firstRow="1" bandRow="1">
                <a:tableStyleId>{5FD0F851-EC5A-4D38-B0AD-8093EC10F338}</a:tableStyleId>
              </a:tblPr>
              <a:tblGrid>
                <a:gridCol w="1691149">
                  <a:extLst>
                    <a:ext uri="{9D8B030D-6E8A-4147-A177-3AD203B41FA5}">
                      <a16:colId xmlns:a16="http://schemas.microsoft.com/office/drawing/2014/main" val="978586781"/>
                    </a:ext>
                  </a:extLst>
                </a:gridCol>
                <a:gridCol w="410254">
                  <a:extLst>
                    <a:ext uri="{9D8B030D-6E8A-4147-A177-3AD203B41FA5}">
                      <a16:colId xmlns:a16="http://schemas.microsoft.com/office/drawing/2014/main" val="3791762586"/>
                    </a:ext>
                  </a:extLst>
                </a:gridCol>
                <a:gridCol w="523121">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Individual Placement &amp; Support</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latin typeface="Segoe UI" panose="020B0502040204020203" pitchFamily="34" charset="0"/>
                          <a:cs typeface="Segoe UI" panose="020B0502040204020203" pitchFamily="34" charset="0"/>
                        </a:rPr>
                        <a:t>232</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130</a:t>
                      </a:r>
                    </a:p>
                    <a:p>
                      <a:pPr algn="ctr"/>
                      <a:r>
                        <a:rPr lang="en-GB" sz="800" b="0">
                          <a:latin typeface="Segoe UI" panose="020B0502040204020203" pitchFamily="34" charset="0"/>
                          <a:cs typeface="Segoe UI" panose="020B0502040204020203" pitchFamily="34" charset="0"/>
                        </a:rPr>
                        <a:t>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sp>
        <p:nvSpPr>
          <p:cNvPr id="38" name="TextBox 37">
            <a:extLst>
              <a:ext uri="{FF2B5EF4-FFF2-40B4-BE49-F238E27FC236}">
                <a16:creationId xmlns:a16="http://schemas.microsoft.com/office/drawing/2014/main" id="{26B42DFC-5C2B-4051-B807-47AC44DA9A81}"/>
              </a:ext>
            </a:extLst>
          </p:cNvPr>
          <p:cNvSpPr txBox="1"/>
          <p:nvPr/>
        </p:nvSpPr>
        <p:spPr>
          <a:xfrm>
            <a:off x="236858" y="846955"/>
            <a:ext cx="3434663"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Buckinghamshire CCG</a:t>
            </a:r>
          </a:p>
        </p:txBody>
      </p:sp>
      <p:sp>
        <p:nvSpPr>
          <p:cNvPr id="41" name="TextBox 40">
            <a:extLst>
              <a:ext uri="{FF2B5EF4-FFF2-40B4-BE49-F238E27FC236}">
                <a16:creationId xmlns:a16="http://schemas.microsoft.com/office/drawing/2014/main" id="{176CA65B-4A0A-4D34-A01E-2D6BB099CC00}"/>
              </a:ext>
            </a:extLst>
          </p:cNvPr>
          <p:cNvSpPr txBox="1"/>
          <p:nvPr/>
        </p:nvSpPr>
        <p:spPr>
          <a:xfrm>
            <a:off x="3265394" y="836902"/>
            <a:ext cx="2226481"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Oxfordshire CCG</a:t>
            </a:r>
          </a:p>
        </p:txBody>
      </p:sp>
      <p:sp>
        <p:nvSpPr>
          <p:cNvPr id="42" name="TextBox 41">
            <a:extLst>
              <a:ext uri="{FF2B5EF4-FFF2-40B4-BE49-F238E27FC236}">
                <a16:creationId xmlns:a16="http://schemas.microsoft.com/office/drawing/2014/main" id="{7F40A88D-DD40-474E-8E99-594014A58B53}"/>
              </a:ext>
            </a:extLst>
          </p:cNvPr>
          <p:cNvSpPr txBox="1"/>
          <p:nvPr/>
        </p:nvSpPr>
        <p:spPr>
          <a:xfrm>
            <a:off x="6248046" y="836902"/>
            <a:ext cx="2077060"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Berkshire West CCG</a:t>
            </a:r>
          </a:p>
        </p:txBody>
      </p:sp>
      <p:graphicFrame>
        <p:nvGraphicFramePr>
          <p:cNvPr id="17" name="Table 5">
            <a:extLst>
              <a:ext uri="{FF2B5EF4-FFF2-40B4-BE49-F238E27FC236}">
                <a16:creationId xmlns:a16="http://schemas.microsoft.com/office/drawing/2014/main" id="{86F58CAB-200B-40E7-A42A-22B8E6BFBD49}"/>
              </a:ext>
            </a:extLst>
          </p:cNvPr>
          <p:cNvGraphicFramePr>
            <a:graphicFrameLocks noGrp="1"/>
          </p:cNvGraphicFramePr>
          <p:nvPr>
            <p:extLst>
              <p:ext uri="{D42A27DB-BD31-4B8C-83A1-F6EECF244321}">
                <p14:modId xmlns:p14="http://schemas.microsoft.com/office/powerpoint/2010/main" val="2282596355"/>
              </p:ext>
            </p:extLst>
          </p:nvPr>
        </p:nvGraphicFramePr>
        <p:xfrm>
          <a:off x="6305774" y="1132773"/>
          <a:ext cx="2593128" cy="624840"/>
        </p:xfrm>
        <a:graphic>
          <a:graphicData uri="http://schemas.openxmlformats.org/drawingml/2006/table">
            <a:tbl>
              <a:tblPr firstRow="1" bandRow="1">
                <a:tableStyleId>{5FD0F851-EC5A-4D38-B0AD-8093EC10F338}</a:tableStyleId>
              </a:tblPr>
              <a:tblGrid>
                <a:gridCol w="1673656">
                  <a:extLst>
                    <a:ext uri="{9D8B030D-6E8A-4147-A177-3AD203B41FA5}">
                      <a16:colId xmlns:a16="http://schemas.microsoft.com/office/drawing/2014/main" val="978586781"/>
                    </a:ext>
                  </a:extLst>
                </a:gridCol>
                <a:gridCol w="418637">
                  <a:extLst>
                    <a:ext uri="{9D8B030D-6E8A-4147-A177-3AD203B41FA5}">
                      <a16:colId xmlns:a16="http://schemas.microsoft.com/office/drawing/2014/main" val="3791762586"/>
                    </a:ext>
                  </a:extLst>
                </a:gridCol>
                <a:gridCol w="500835">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Individual Placement &amp; Support</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latin typeface="Segoe UI" panose="020B0502040204020203" pitchFamily="34" charset="0"/>
                          <a:cs typeface="Segoe UI" panose="020B0502040204020203" pitchFamily="34" charset="0"/>
                        </a:rPr>
                        <a:t>165</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90</a:t>
                      </a:r>
                    </a:p>
                    <a:p>
                      <a:pPr algn="ctr"/>
                      <a:r>
                        <a:rPr lang="en-GB" sz="800" b="0">
                          <a:latin typeface="Segoe UI" panose="020B0502040204020203" pitchFamily="34" charset="0"/>
                          <a:cs typeface="Segoe UI" panose="020B0502040204020203" pitchFamily="34" charset="0"/>
                        </a:rPr>
                        <a:t>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9" name="Table 5">
            <a:extLst>
              <a:ext uri="{FF2B5EF4-FFF2-40B4-BE49-F238E27FC236}">
                <a16:creationId xmlns:a16="http://schemas.microsoft.com/office/drawing/2014/main" id="{CB7C573D-5124-4F53-8561-313395430933}"/>
              </a:ext>
            </a:extLst>
          </p:cNvPr>
          <p:cNvGraphicFramePr>
            <a:graphicFrameLocks noGrp="1"/>
          </p:cNvGraphicFramePr>
          <p:nvPr>
            <p:extLst>
              <p:ext uri="{D42A27DB-BD31-4B8C-83A1-F6EECF244321}">
                <p14:modId xmlns:p14="http://schemas.microsoft.com/office/powerpoint/2010/main" val="1335383041"/>
              </p:ext>
            </p:extLst>
          </p:nvPr>
        </p:nvGraphicFramePr>
        <p:xfrm>
          <a:off x="3263236" y="2665614"/>
          <a:ext cx="2841576" cy="3100196"/>
        </p:xfrm>
        <a:graphic>
          <a:graphicData uri="http://schemas.openxmlformats.org/drawingml/2006/table">
            <a:tbl>
              <a:tblPr firstRow="1" bandRow="1">
                <a:tableStyleId>{5FD0F851-EC5A-4D38-B0AD-8093EC10F338}</a:tableStyleId>
              </a:tblPr>
              <a:tblGrid>
                <a:gridCol w="2841576">
                  <a:extLst>
                    <a:ext uri="{9D8B030D-6E8A-4147-A177-3AD203B41FA5}">
                      <a16:colId xmlns:a16="http://schemas.microsoft.com/office/drawing/2014/main" val="1178387086"/>
                    </a:ext>
                  </a:extLst>
                </a:gridCol>
              </a:tblGrid>
              <a:tr h="227456">
                <a:tc>
                  <a:txBody>
                    <a:bodyPr/>
                    <a:lstStyle/>
                    <a:p>
                      <a:pPr algn="just"/>
                      <a:r>
                        <a:rPr lang="en-GB" sz="800" b="1" u="none">
                          <a:latin typeface="Segoe UI" panose="020B0502040204020203" pitchFamily="34" charset="0"/>
                          <a:cs typeface="Segoe UI" panose="020B0502040204020203" pitchFamily="34" charset="0"/>
                        </a:rPr>
                        <a:t>Commentary: </a:t>
                      </a:r>
                      <a:endParaRPr lang="en-GB" sz="800" b="1" i="0" u="none">
                        <a:latin typeface="Segoe UI" panose="020B0502040204020203" pitchFamily="34" charset="0"/>
                        <a:cs typeface="Segoe UI" panose="020B0502040204020203" pitchFamily="34" charset="0"/>
                      </a:endParaRPr>
                    </a:p>
                  </a:txBody>
                  <a:tcPr marL="68580" marR="68580" marT="34290" marB="34290" anchor="ctr"/>
                </a:tc>
                <a:extLst>
                  <a:ext uri="{0D108BD9-81ED-4DB2-BD59-A6C34878D82A}">
                    <a16:rowId xmlns:a16="http://schemas.microsoft.com/office/drawing/2014/main" val="711604409"/>
                  </a:ext>
                </a:extLst>
              </a:tr>
              <a:tr h="2583180">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dirty="0">
                          <a:solidFill>
                            <a:srgbClr val="0D0D0D"/>
                          </a:solidFill>
                          <a:effectLst/>
                          <a:latin typeface="Segoe UI" panose="020B0502040204020203" pitchFamily="34" charset="0"/>
                          <a:ea typeface="+mn-ea"/>
                          <a:cs typeface="Segoe UI" panose="020B0502040204020203" pitchFamily="34" charset="0"/>
                        </a:rPr>
                        <a:t>No, 130 against a target of 232</a:t>
                      </a: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If not, what is the issue? </a:t>
                      </a:r>
                      <a:r>
                        <a:rPr lang="en-GB" sz="800" b="0" kern="1200" dirty="0">
                          <a:solidFill>
                            <a:schemeClr val="tx1"/>
                          </a:solidFill>
                          <a:effectLst/>
                          <a:latin typeface="Segoe UI" panose="020B0502040204020203" pitchFamily="34" charset="0"/>
                          <a:ea typeface="+mn-ea"/>
                          <a:cs typeface="Segoe UI" panose="020B0502040204020203" pitchFamily="34" charset="0"/>
                        </a:rPr>
                        <a:t>Delayed allocation of funding at start of the year in Ox IPS meant that the newly funded posts have only just been fully recruited for as we come into Q4. Staff long term absence had a significant impact on referral  access rates for existing workforce for most of the year. MHDS data is not pulling out employment outcomes currently working with P&amp;I Team to address this.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b="0" kern="1200" dirty="0">
                          <a:solidFill>
                            <a:srgbClr val="0D0D0D"/>
                          </a:solidFill>
                          <a:effectLst/>
                          <a:latin typeface="Segoe UI" panose="020B0502040204020203" pitchFamily="34" charset="0"/>
                          <a:ea typeface="+mn-ea"/>
                          <a:cs typeface="Segoe UI" panose="020B0502040204020203" pitchFamily="34" charset="0"/>
                        </a:rPr>
                        <a:t>Will start to see impact on referral data from the new posts as we move into next financial year. More funding needed to meet ambitious targets set by NHSE. Third Sector (Restore) are in a formal process with one of the Long Term absent posts that should be resolved shortly. Working with P&amp;I Team to build Employment forms on to care notes as a priority in the service. This is a key risk for escalation.</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Are we anticipated to achieve this? </a:t>
                      </a:r>
                      <a:r>
                        <a:rPr lang="en-GB" sz="800" b="0" kern="1200" dirty="0">
                          <a:solidFill>
                            <a:srgbClr val="0D0D0D"/>
                          </a:solidFill>
                          <a:effectLst/>
                          <a:latin typeface="Segoe UI" panose="020B0502040204020203" pitchFamily="34" charset="0"/>
                          <a:ea typeface="+mn-ea"/>
                          <a:cs typeface="Segoe UI" panose="020B0502040204020203" pitchFamily="34" charset="0"/>
                        </a:rPr>
                        <a:t>This is dependant on funding, we have produced a LTP which underlines resource needed to meet access targets within IPS. Currently not likely to achieve trajectory.</a:t>
                      </a:r>
                      <a:endParaRPr lang="en-GB" sz="80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18" name="Table 5">
            <a:extLst>
              <a:ext uri="{FF2B5EF4-FFF2-40B4-BE49-F238E27FC236}">
                <a16:creationId xmlns:a16="http://schemas.microsoft.com/office/drawing/2014/main" id="{61E04914-ADF5-4D56-AC57-D665D24398F4}"/>
              </a:ext>
            </a:extLst>
          </p:cNvPr>
          <p:cNvGraphicFramePr>
            <a:graphicFrameLocks noGrp="1"/>
          </p:cNvGraphicFramePr>
          <p:nvPr>
            <p:extLst>
              <p:ext uri="{D42A27DB-BD31-4B8C-83A1-F6EECF244321}">
                <p14:modId xmlns:p14="http://schemas.microsoft.com/office/powerpoint/2010/main" val="599832294"/>
              </p:ext>
            </p:extLst>
          </p:nvPr>
        </p:nvGraphicFramePr>
        <p:xfrm>
          <a:off x="6146276" y="2665616"/>
          <a:ext cx="2752627" cy="3224049"/>
        </p:xfrm>
        <a:graphic>
          <a:graphicData uri="http://schemas.openxmlformats.org/drawingml/2006/table">
            <a:tbl>
              <a:tblPr firstRow="1" bandRow="1">
                <a:tableStyleId>{5FD0F851-EC5A-4D38-B0AD-8093EC10F338}</a:tableStyleId>
              </a:tblPr>
              <a:tblGrid>
                <a:gridCol w="2752627">
                  <a:extLst>
                    <a:ext uri="{9D8B030D-6E8A-4147-A177-3AD203B41FA5}">
                      <a16:colId xmlns:a16="http://schemas.microsoft.com/office/drawing/2014/main" val="1178387086"/>
                    </a:ext>
                  </a:extLst>
                </a:gridCol>
              </a:tblGrid>
              <a:tr h="229389">
                <a:tc>
                  <a:txBody>
                    <a:bodyPr/>
                    <a:lstStyle/>
                    <a:p>
                      <a:pPr algn="just"/>
                      <a:r>
                        <a:rPr lang="en-GB" sz="800" b="1" u="none" kern="1200">
                          <a:solidFill>
                            <a:schemeClr val="tx1"/>
                          </a:solidFill>
                          <a:latin typeface="Segoe UI" panose="020B0502040204020203" pitchFamily="34" charset="0"/>
                          <a:ea typeface="+mn-ea"/>
                          <a:cs typeface="Segoe UI" panose="020B0502040204020203" pitchFamily="34" charset="0"/>
                        </a:rPr>
                        <a:t>Commentary</a:t>
                      </a:r>
                      <a:r>
                        <a:rPr lang="en-GB" sz="800" b="1" u="none">
                          <a:latin typeface="Segoe UI" panose="020B0502040204020203" pitchFamily="34" charset="0"/>
                          <a:cs typeface="Segoe UI" panose="020B0502040204020203" pitchFamily="34" charset="0"/>
                        </a:rPr>
                        <a:t>:</a:t>
                      </a:r>
                    </a:p>
                  </a:txBody>
                  <a:tcPr marL="68580" marR="68580" marT="34290" marB="34290" anchor="ctr"/>
                </a:tc>
                <a:extLst>
                  <a:ext uri="{0D108BD9-81ED-4DB2-BD59-A6C34878D82A}">
                    <a16:rowId xmlns:a16="http://schemas.microsoft.com/office/drawing/2014/main" val="711604409"/>
                  </a:ext>
                </a:extLst>
              </a:tr>
              <a:tr h="2583180">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dirty="0">
                          <a:solidFill>
                            <a:srgbClr val="0D0D0D"/>
                          </a:solidFill>
                          <a:effectLst/>
                          <a:latin typeface="Segoe UI" panose="020B0502040204020203" pitchFamily="34" charset="0"/>
                          <a:ea typeface="+mn-ea"/>
                          <a:cs typeface="Segoe UI" panose="020B0502040204020203" pitchFamily="34" charset="0"/>
                        </a:rPr>
                        <a:t>No. Currently 140 against a target of 165.</a:t>
                      </a:r>
                      <a:endParaRPr lang="en-GB" sz="800" b="1"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If not, what is the issue? </a:t>
                      </a:r>
                      <a:r>
                        <a:rPr lang="en-GB" sz="800" kern="1200" dirty="0">
                          <a:solidFill>
                            <a:srgbClr val="0D0D0D"/>
                          </a:solidFill>
                          <a:effectLst/>
                          <a:latin typeface="Segoe UI" panose="020B0502040204020203" pitchFamily="34" charset="0"/>
                          <a:ea typeface="+mn-ea"/>
                          <a:cs typeface="Segoe UI" panose="020B0502040204020203" pitchFamily="34" charset="0"/>
                        </a:rPr>
                        <a:t>We did not receive the required additional funding to meet the LTP trajectory. Therefore this financial year we have been working with the previous year’s workforce and thus we have continued to work with the previous year’s target,  which we are exceeding. However, due to not having the required resources we are not meeting the trajectory of the LTP. The delayed start of the primary care hubs in the West due to Covid has also meant we have not been able to start supporting clients with SMI in primary care.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b="0" kern="1200" dirty="0">
                          <a:solidFill>
                            <a:srgbClr val="0D0D0D"/>
                          </a:solidFill>
                          <a:effectLst/>
                          <a:latin typeface="Segoe UI" panose="020B0502040204020203" pitchFamily="34" charset="0"/>
                          <a:ea typeface="+mn-ea"/>
                          <a:cs typeface="Segoe UI" panose="020B0502040204020203" pitchFamily="34" charset="0"/>
                        </a:rPr>
                        <a:t>Funding will be required next year to meet the NHSE ambitious access target of 426.  With the required funding we will be able to expand our IPS offer to all clients within BHFT services who have SMI and are in need of employment or retention support.  To do this we will need four additional employment specialists.</a:t>
                      </a: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Are we anticipated to achieve this?</a:t>
                      </a:r>
                      <a:r>
                        <a:rPr lang="en-GB" sz="800" b="0" kern="1200" dirty="0">
                          <a:solidFill>
                            <a:schemeClr val="tx1"/>
                          </a:solidFill>
                          <a:effectLst/>
                          <a:latin typeface="Segoe UI" panose="020B0502040204020203" pitchFamily="34" charset="0"/>
                          <a:ea typeface="+mn-ea"/>
                          <a:cs typeface="Segoe UI" panose="020B0502040204020203" pitchFamily="34" charset="0"/>
                        </a:rPr>
                        <a:t> We have produced our own LTP which underlines the resources needed to meet NHS trajectory. Without additional funding there will be no way to achieve this. </a:t>
                      </a:r>
                      <a:endParaRPr lang="en-GB" sz="800" b="1"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4" name="Picture 3" descr="Chart, line chart&#10;&#10;Description automatically generated">
            <a:extLst>
              <a:ext uri="{FF2B5EF4-FFF2-40B4-BE49-F238E27FC236}">
                <a16:creationId xmlns:a16="http://schemas.microsoft.com/office/drawing/2014/main" id="{071E0219-E80B-4D27-B24D-0C599ADD4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66" y="1714814"/>
            <a:ext cx="2624524" cy="898316"/>
          </a:xfrm>
          <a:prstGeom prst="rect">
            <a:avLst/>
          </a:prstGeom>
        </p:spPr>
      </p:pic>
      <p:pic>
        <p:nvPicPr>
          <p:cNvPr id="7" name="Picture 6" descr="Chart, line chart&#10;&#10;Description automatically generated">
            <a:extLst>
              <a:ext uri="{FF2B5EF4-FFF2-40B4-BE49-F238E27FC236}">
                <a16:creationId xmlns:a16="http://schemas.microsoft.com/office/drawing/2014/main" id="{A8EE25B0-BFC2-4A86-836A-C601622864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3236" y="1714814"/>
            <a:ext cx="2624524" cy="898316"/>
          </a:xfrm>
          <a:prstGeom prst="rect">
            <a:avLst/>
          </a:prstGeom>
        </p:spPr>
      </p:pic>
      <p:pic>
        <p:nvPicPr>
          <p:cNvPr id="10" name="Picture 9" descr="Chart, line chart&#10;&#10;Description automatically generated">
            <a:extLst>
              <a:ext uri="{FF2B5EF4-FFF2-40B4-BE49-F238E27FC236}">
                <a16:creationId xmlns:a16="http://schemas.microsoft.com/office/drawing/2014/main" id="{F016481B-E10A-46D0-85BB-6AD03BB331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5774" y="1712944"/>
            <a:ext cx="2593129" cy="898316"/>
          </a:xfrm>
          <a:prstGeom prst="rect">
            <a:avLst/>
          </a:prstGeom>
        </p:spPr>
      </p:pic>
    </p:spTree>
    <p:extLst>
      <p:ext uri="{BB962C8B-B14F-4D97-AF65-F5344CB8AC3E}">
        <p14:creationId xmlns:p14="http://schemas.microsoft.com/office/powerpoint/2010/main" val="28934350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55710" y="190248"/>
            <a:ext cx="8614913"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388390" y="228128"/>
            <a:ext cx="8503727"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Exceptions/Non-Compliance: </a:t>
            </a:r>
            <a:r>
              <a:rPr lang="en-GB" sz="1350">
                <a:solidFill>
                  <a:schemeClr val="bg1"/>
                </a:solidFill>
                <a:latin typeface="Segoe UI" panose="020B0502040204020203" pitchFamily="34" charset="0"/>
                <a:cs typeface="Segoe UI" panose="020B0502040204020203" pitchFamily="34" charset="0"/>
              </a:rPr>
              <a:t>Perinatal Access – Year to Date</a:t>
            </a:r>
          </a:p>
        </p:txBody>
      </p:sp>
      <p:graphicFrame>
        <p:nvGraphicFramePr>
          <p:cNvPr id="15" name="Table 5">
            <a:extLst>
              <a:ext uri="{FF2B5EF4-FFF2-40B4-BE49-F238E27FC236}">
                <a16:creationId xmlns:a16="http://schemas.microsoft.com/office/drawing/2014/main" id="{6F75688F-18C3-42B7-94FA-7BF51501A015}"/>
              </a:ext>
            </a:extLst>
          </p:cNvPr>
          <p:cNvGraphicFramePr>
            <a:graphicFrameLocks noGrp="1"/>
          </p:cNvGraphicFramePr>
          <p:nvPr>
            <p:extLst>
              <p:ext uri="{D42A27DB-BD31-4B8C-83A1-F6EECF244321}">
                <p14:modId xmlns:p14="http://schemas.microsoft.com/office/powerpoint/2010/main" val="2107107117"/>
              </p:ext>
            </p:extLst>
          </p:nvPr>
        </p:nvGraphicFramePr>
        <p:xfrm>
          <a:off x="336295" y="2588481"/>
          <a:ext cx="2717989" cy="3211940"/>
        </p:xfrm>
        <a:graphic>
          <a:graphicData uri="http://schemas.openxmlformats.org/drawingml/2006/table">
            <a:tbl>
              <a:tblPr firstRow="1" bandRow="1">
                <a:tableStyleId>{5FD0F851-EC5A-4D38-B0AD-8093EC10F338}</a:tableStyleId>
              </a:tblPr>
              <a:tblGrid>
                <a:gridCol w="2717989">
                  <a:extLst>
                    <a:ext uri="{9D8B030D-6E8A-4147-A177-3AD203B41FA5}">
                      <a16:colId xmlns:a16="http://schemas.microsoft.com/office/drawing/2014/main" val="1178387086"/>
                    </a:ext>
                  </a:extLst>
                </a:gridCol>
              </a:tblGrid>
              <a:tr h="339200">
                <a:tc>
                  <a:txBody>
                    <a:bodyPr/>
                    <a:lstStyle/>
                    <a:p>
                      <a:pPr algn="just"/>
                      <a:r>
                        <a:rPr lang="en-GB" sz="800" b="1" u="none" dirty="0">
                          <a:latin typeface="Segoe UI" panose="020B0502040204020203" pitchFamily="34" charset="0"/>
                          <a:cs typeface="Segoe UI" panose="020B0502040204020203" pitchFamily="34" charset="0"/>
                        </a:rPr>
                        <a:t>Commentary: </a:t>
                      </a:r>
                      <a:endParaRPr lang="en-GB" sz="800" b="0" i="0" u="none" dirty="0">
                        <a:latin typeface="Segoe UI" panose="020B0502040204020203" pitchFamily="34" charset="0"/>
                        <a:cs typeface="Segoe UI" panose="020B0502040204020203" pitchFamily="34" charset="0"/>
                      </a:endParaRPr>
                    </a:p>
                  </a:txBody>
                  <a:tcPr marL="68580" marR="68580" marT="34290" marB="34290" anchor="ctr"/>
                </a:tc>
                <a:extLst>
                  <a:ext uri="{0D108BD9-81ED-4DB2-BD59-A6C34878D82A}">
                    <a16:rowId xmlns:a16="http://schemas.microsoft.com/office/drawing/2014/main" val="711604409"/>
                  </a:ext>
                </a:extLst>
              </a:tr>
              <a:tr h="2373737">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a:t>
                      </a:r>
                      <a:r>
                        <a:rPr lang="en-GB" sz="800" b="1" kern="1200" dirty="0">
                          <a:solidFill>
                            <a:schemeClr val="tx1"/>
                          </a:solidFill>
                          <a:effectLst/>
                          <a:latin typeface="Segoe UI" panose="020B0502040204020203" pitchFamily="34" charset="0"/>
                          <a:ea typeface="+mn-ea"/>
                          <a:cs typeface="Segoe UI" panose="020B0502040204020203" pitchFamily="34" charset="0"/>
                        </a:rPr>
                        <a:t>performance on track? </a:t>
                      </a:r>
                      <a:r>
                        <a:rPr lang="en-US" sz="800" b="0" kern="1200" dirty="0">
                          <a:solidFill>
                            <a:schemeClr val="tx1"/>
                          </a:solidFill>
                          <a:effectLst/>
                          <a:latin typeface="Segoe UI" panose="020B0502040204020203" pitchFamily="34" charset="0"/>
                          <a:ea typeface="+mn-ea"/>
                          <a:cs typeface="Segoe UI" panose="020B0502040204020203" pitchFamily="34" charset="0"/>
                        </a:rPr>
                        <a:t>As a county the service have not achieved the access rate.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If not, what is the issue? </a:t>
                      </a:r>
                      <a:r>
                        <a:rPr lang="en-US" sz="800" b="0" kern="1200" dirty="0">
                          <a:solidFill>
                            <a:schemeClr val="tx1"/>
                          </a:solidFill>
                          <a:effectLst/>
                          <a:latin typeface="Segoe UI" panose="020B0502040204020203" pitchFamily="34" charset="0"/>
                          <a:ea typeface="+mn-ea"/>
                          <a:cs typeface="Segoe UI" panose="020B0502040204020203" pitchFamily="34" charset="0"/>
                        </a:rPr>
                        <a:t>We are aware that the national target is against for 2016 live birth rate which doesn’t reflect the known 8% decline in birth rate locally.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What is the plan to address? </a:t>
                      </a:r>
                      <a:r>
                        <a:rPr lang="en-US" sz="800" b="0" dirty="0">
                          <a:solidFill>
                            <a:schemeClr val="tx1"/>
                          </a:solidFill>
                          <a:latin typeface="Segoe UI" panose="020B0502040204020203" pitchFamily="34" charset="0"/>
                          <a:cs typeface="Segoe UI" panose="020B0502040204020203" pitchFamily="34" charset="0"/>
                        </a:rPr>
                        <a:t>We are actively marketing the service with comms team in a variety of ways to counteract this. In view of the increased national target 8.6% Y1/22 ,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dirty="0">
                        <a:solidFill>
                          <a:schemeClr val="tx1"/>
                        </a:solidFill>
                        <a:latin typeface="Segoe UI" panose="020B0502040204020203" pitchFamily="34" charset="0"/>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Are we anticipated to achieve this? By when </a:t>
                      </a:r>
                      <a:r>
                        <a:rPr lang="en-GB" sz="800" b="0" kern="1200" dirty="0">
                          <a:solidFill>
                            <a:schemeClr val="tx1"/>
                          </a:solidFill>
                          <a:effectLst/>
                          <a:latin typeface="Segoe UI" panose="020B0502040204020203" pitchFamily="34" charset="0"/>
                          <a:ea typeface="+mn-ea"/>
                          <a:cs typeface="Segoe UI" panose="020B0502040204020203" pitchFamily="34" charset="0"/>
                        </a:rPr>
                        <a:t>The Performance &amp; Information team have produced a trajectory for the service. Assuming the service meets the targets for the remainder of the year, by year end the service will now be in the region of 120 short of this year’s target.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rPr>
                        <a:t>OHFT figures: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rPr>
                        <a:t>Jan: 348 and Feb: 345</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rPr>
                        <a:t>Projected YE: 118 below target</a:t>
                      </a: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23" name="Table 5">
            <a:extLst>
              <a:ext uri="{FF2B5EF4-FFF2-40B4-BE49-F238E27FC236}">
                <a16:creationId xmlns:a16="http://schemas.microsoft.com/office/drawing/2014/main" id="{F989E21D-1587-4DB5-B6D4-DDF4631A9B9C}"/>
              </a:ext>
            </a:extLst>
          </p:cNvPr>
          <p:cNvGraphicFramePr>
            <a:graphicFrameLocks noGrp="1"/>
          </p:cNvGraphicFramePr>
          <p:nvPr>
            <p:extLst>
              <p:ext uri="{D42A27DB-BD31-4B8C-83A1-F6EECF244321}">
                <p14:modId xmlns:p14="http://schemas.microsoft.com/office/powerpoint/2010/main" val="1607224282"/>
              </p:ext>
            </p:extLst>
          </p:nvPr>
        </p:nvGraphicFramePr>
        <p:xfrm>
          <a:off x="336296" y="972281"/>
          <a:ext cx="2717989" cy="553455"/>
        </p:xfrm>
        <a:graphic>
          <a:graphicData uri="http://schemas.openxmlformats.org/drawingml/2006/table">
            <a:tbl>
              <a:tblPr firstRow="1" bandRow="1">
                <a:tableStyleId>{5FD0F851-EC5A-4D38-B0AD-8093EC10F338}</a:tableStyleId>
              </a:tblPr>
              <a:tblGrid>
                <a:gridCol w="1664924">
                  <a:extLst>
                    <a:ext uri="{9D8B030D-6E8A-4147-A177-3AD203B41FA5}">
                      <a16:colId xmlns:a16="http://schemas.microsoft.com/office/drawing/2014/main" val="978586781"/>
                    </a:ext>
                  </a:extLst>
                </a:gridCol>
                <a:gridCol w="438794">
                  <a:extLst>
                    <a:ext uri="{9D8B030D-6E8A-4147-A177-3AD203B41FA5}">
                      <a16:colId xmlns:a16="http://schemas.microsoft.com/office/drawing/2014/main" val="3791762586"/>
                    </a:ext>
                  </a:extLst>
                </a:gridCol>
                <a:gridCol w="614271">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Perinatal Access Rate</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525</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290</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36" name="Table 5">
            <a:extLst>
              <a:ext uri="{FF2B5EF4-FFF2-40B4-BE49-F238E27FC236}">
                <a16:creationId xmlns:a16="http://schemas.microsoft.com/office/drawing/2014/main" id="{989E8833-2D9F-46DF-B40E-8389DFEC87C4}"/>
              </a:ext>
            </a:extLst>
          </p:cNvPr>
          <p:cNvGraphicFramePr>
            <a:graphicFrameLocks noGrp="1"/>
          </p:cNvGraphicFramePr>
          <p:nvPr>
            <p:extLst>
              <p:ext uri="{D42A27DB-BD31-4B8C-83A1-F6EECF244321}">
                <p14:modId xmlns:p14="http://schemas.microsoft.com/office/powerpoint/2010/main" val="676806107"/>
              </p:ext>
            </p:extLst>
          </p:nvPr>
        </p:nvGraphicFramePr>
        <p:xfrm>
          <a:off x="3372564" y="2590230"/>
          <a:ext cx="2714896" cy="3346693"/>
        </p:xfrm>
        <a:graphic>
          <a:graphicData uri="http://schemas.openxmlformats.org/drawingml/2006/table">
            <a:tbl>
              <a:tblPr firstRow="1" bandRow="1">
                <a:tableStyleId>{5FD0F851-EC5A-4D38-B0AD-8093EC10F338}</a:tableStyleId>
              </a:tblPr>
              <a:tblGrid>
                <a:gridCol w="2714896">
                  <a:extLst>
                    <a:ext uri="{9D8B030D-6E8A-4147-A177-3AD203B41FA5}">
                      <a16:colId xmlns:a16="http://schemas.microsoft.com/office/drawing/2014/main" val="1178387086"/>
                    </a:ext>
                  </a:extLst>
                </a:gridCol>
              </a:tblGrid>
              <a:tr h="336793">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376143">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US" sz="800" b="0" kern="1200" dirty="0">
                          <a:solidFill>
                            <a:schemeClr val="tx1"/>
                          </a:solidFill>
                          <a:effectLst/>
                          <a:latin typeface="Segoe UI" panose="020B0502040204020203" pitchFamily="34" charset="0"/>
                          <a:ea typeface="+mn-ea"/>
                          <a:cs typeface="Segoe UI" panose="020B0502040204020203" pitchFamily="34" charset="0"/>
                        </a:rPr>
                        <a:t>As a county the service have not achieved the access rate.</a:t>
                      </a: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If not, what is the issue? </a:t>
                      </a:r>
                      <a:r>
                        <a:rPr lang="en-US" sz="800" b="0" kern="1200" dirty="0">
                          <a:solidFill>
                            <a:schemeClr val="tx1"/>
                          </a:solidFill>
                          <a:effectLst/>
                          <a:latin typeface="Segoe UI" panose="020B0502040204020203" pitchFamily="34" charset="0"/>
                          <a:ea typeface="+mn-ea"/>
                          <a:cs typeface="Segoe UI" panose="020B0502040204020203" pitchFamily="34" charset="0"/>
                        </a:rPr>
                        <a:t>We are aware that the national target is against for 2016 live birth rate which doesn’t reflect the known 7% decline in birth rate locally.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a:t>
                      </a:r>
                      <a:r>
                        <a:rPr lang="en-GB" sz="800" b="0" kern="1200" dirty="0">
                          <a:solidFill>
                            <a:schemeClr val="tx1"/>
                          </a:solidFill>
                          <a:effectLst/>
                          <a:latin typeface="Segoe UI" panose="020B0502040204020203" pitchFamily="34" charset="0"/>
                          <a:ea typeface="+mn-ea"/>
                          <a:cs typeface="Segoe UI" panose="020B0502040204020203" pitchFamily="34" charset="0"/>
                        </a:rPr>
                        <a:t> E referral process for GP’s directly to the team instead of via the AMHT. There are closer links with the midwifery service and health visitors' Joint assessments being offered alongside other agencies, i.e., IPPS. BOB MMHS transformation work is on way developing a birth trauma pathway, and this will sit with the perinatal service working closely with maternity services at OUH, this will hopefully increase the access rate as well, </a:t>
                      </a: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Are we anticipated to achieve this? By when </a:t>
                      </a:r>
                      <a:r>
                        <a:rPr lang="en-GB" sz="800" b="0" kern="1200" dirty="0">
                          <a:solidFill>
                            <a:srgbClr val="0D0D0D"/>
                          </a:solidFill>
                          <a:effectLst/>
                          <a:latin typeface="Segoe UI" panose="020B0502040204020203" pitchFamily="34" charset="0"/>
                          <a:ea typeface="+mn-ea"/>
                          <a:cs typeface="Segoe UI" panose="020B0502040204020203" pitchFamily="34" charset="0"/>
                        </a:rPr>
                        <a:t>The Service are anticipating to meet the access target by September 2022</a:t>
                      </a:r>
                      <a:r>
                        <a:rPr lang="en-GB" sz="800" b="0" kern="1200" dirty="0">
                          <a:solidFill>
                            <a:schemeClr val="tx1"/>
                          </a:solidFill>
                          <a:effectLst/>
                          <a:latin typeface="Segoe UI" panose="020B0502040204020203" pitchFamily="34" charset="0"/>
                          <a:ea typeface="+mn-ea"/>
                          <a:cs typeface="Segoe UI" panose="020B0502040204020203" pitchFamily="34"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rPr>
                        <a:t>OHFT figures: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rPr>
                        <a:t>Jan: 435 and Feb: 554</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rPr>
                        <a:t>Projected YE: 50 below</a:t>
                      </a:r>
                      <a:r>
                        <a:rPr lang="en-GB" sz="900" b="0" kern="1200" dirty="0">
                          <a:solidFill>
                            <a:schemeClr val="tx1"/>
                          </a:solidFill>
                          <a:effectLst/>
                          <a:latin typeface="Segoe UI" panose="020B0502040204020203" pitchFamily="34" charset="0"/>
                          <a:ea typeface="+mn-ea"/>
                          <a:cs typeface="Segoe UI" panose="020B0502040204020203" pitchFamily="34" charset="0"/>
                        </a:rPr>
                        <a:t> </a:t>
                      </a:r>
                      <a:r>
                        <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rPr>
                        <a:t>target</a:t>
                      </a:r>
                      <a:endParaRPr lang="en-GB" sz="700" b="1" kern="1200" dirty="0">
                        <a:solidFill>
                          <a:schemeClr val="accent6">
                            <a:lumMod val="75000"/>
                          </a:schemeClr>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38" name="TextBox 37">
            <a:extLst>
              <a:ext uri="{FF2B5EF4-FFF2-40B4-BE49-F238E27FC236}">
                <a16:creationId xmlns:a16="http://schemas.microsoft.com/office/drawing/2014/main" id="{26B42DFC-5C2B-4051-B807-47AC44DA9A81}"/>
              </a:ext>
            </a:extLst>
          </p:cNvPr>
          <p:cNvSpPr txBox="1"/>
          <p:nvPr/>
        </p:nvSpPr>
        <p:spPr>
          <a:xfrm>
            <a:off x="255710" y="677272"/>
            <a:ext cx="3556980"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Buckinghamshire CCG</a:t>
            </a:r>
          </a:p>
        </p:txBody>
      </p:sp>
      <p:sp>
        <p:nvSpPr>
          <p:cNvPr id="41" name="TextBox 40">
            <a:extLst>
              <a:ext uri="{FF2B5EF4-FFF2-40B4-BE49-F238E27FC236}">
                <a16:creationId xmlns:a16="http://schemas.microsoft.com/office/drawing/2014/main" id="{176CA65B-4A0A-4D34-A01E-2D6BB099CC00}"/>
              </a:ext>
            </a:extLst>
          </p:cNvPr>
          <p:cNvSpPr txBox="1"/>
          <p:nvPr/>
        </p:nvSpPr>
        <p:spPr>
          <a:xfrm>
            <a:off x="3325709" y="667219"/>
            <a:ext cx="2305771"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Oxfordshire CCG</a:t>
            </a:r>
          </a:p>
        </p:txBody>
      </p:sp>
      <p:sp>
        <p:nvSpPr>
          <p:cNvPr id="42" name="TextBox 41">
            <a:extLst>
              <a:ext uri="{FF2B5EF4-FFF2-40B4-BE49-F238E27FC236}">
                <a16:creationId xmlns:a16="http://schemas.microsoft.com/office/drawing/2014/main" id="{7F40A88D-DD40-474E-8E99-594014A58B53}"/>
              </a:ext>
            </a:extLst>
          </p:cNvPr>
          <p:cNvSpPr txBox="1"/>
          <p:nvPr/>
        </p:nvSpPr>
        <p:spPr>
          <a:xfrm>
            <a:off x="6329119" y="667219"/>
            <a:ext cx="1947687"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Berkshire West CCG</a:t>
            </a:r>
          </a:p>
        </p:txBody>
      </p:sp>
      <p:graphicFrame>
        <p:nvGraphicFramePr>
          <p:cNvPr id="16" name="Table 5">
            <a:extLst>
              <a:ext uri="{FF2B5EF4-FFF2-40B4-BE49-F238E27FC236}">
                <a16:creationId xmlns:a16="http://schemas.microsoft.com/office/drawing/2014/main" id="{75FACFEA-A4E7-4991-923C-A613D402AEC9}"/>
              </a:ext>
            </a:extLst>
          </p:cNvPr>
          <p:cNvGraphicFramePr>
            <a:graphicFrameLocks noGrp="1"/>
          </p:cNvGraphicFramePr>
          <p:nvPr>
            <p:extLst>
              <p:ext uri="{D42A27DB-BD31-4B8C-83A1-F6EECF244321}">
                <p14:modId xmlns:p14="http://schemas.microsoft.com/office/powerpoint/2010/main" val="3313515807"/>
              </p:ext>
            </p:extLst>
          </p:nvPr>
        </p:nvGraphicFramePr>
        <p:xfrm>
          <a:off x="3371676" y="970532"/>
          <a:ext cx="2717990" cy="553455"/>
        </p:xfrm>
        <a:graphic>
          <a:graphicData uri="http://schemas.openxmlformats.org/drawingml/2006/table">
            <a:tbl>
              <a:tblPr firstRow="1" bandRow="1">
                <a:tableStyleId>{5FD0F851-EC5A-4D38-B0AD-8093EC10F338}</a:tableStyleId>
              </a:tblPr>
              <a:tblGrid>
                <a:gridCol w="1726246">
                  <a:extLst>
                    <a:ext uri="{9D8B030D-6E8A-4147-A177-3AD203B41FA5}">
                      <a16:colId xmlns:a16="http://schemas.microsoft.com/office/drawing/2014/main" val="978586781"/>
                    </a:ext>
                  </a:extLst>
                </a:gridCol>
                <a:gridCol w="452724">
                  <a:extLst>
                    <a:ext uri="{9D8B030D-6E8A-4147-A177-3AD203B41FA5}">
                      <a16:colId xmlns:a16="http://schemas.microsoft.com/office/drawing/2014/main" val="3791762586"/>
                    </a:ext>
                  </a:extLst>
                </a:gridCol>
                <a:gridCol w="539020">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Perinatal Access Rate</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650</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415</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7" name="Table 5">
            <a:extLst>
              <a:ext uri="{FF2B5EF4-FFF2-40B4-BE49-F238E27FC236}">
                <a16:creationId xmlns:a16="http://schemas.microsoft.com/office/drawing/2014/main" id="{A63108E8-B66E-4BF6-9898-E5450F209EFD}"/>
              </a:ext>
            </a:extLst>
          </p:cNvPr>
          <p:cNvGraphicFramePr>
            <a:graphicFrameLocks noGrp="1"/>
          </p:cNvGraphicFramePr>
          <p:nvPr>
            <p:extLst>
              <p:ext uri="{D42A27DB-BD31-4B8C-83A1-F6EECF244321}">
                <p14:modId xmlns:p14="http://schemas.microsoft.com/office/powerpoint/2010/main" val="197661092"/>
              </p:ext>
            </p:extLst>
          </p:nvPr>
        </p:nvGraphicFramePr>
        <p:xfrm>
          <a:off x="6407055" y="970532"/>
          <a:ext cx="2461049" cy="553455"/>
        </p:xfrm>
        <a:graphic>
          <a:graphicData uri="http://schemas.openxmlformats.org/drawingml/2006/table">
            <a:tbl>
              <a:tblPr firstRow="1" bandRow="1">
                <a:tableStyleId>{5FD0F851-EC5A-4D38-B0AD-8093EC10F338}</a:tableStyleId>
              </a:tblPr>
              <a:tblGrid>
                <a:gridCol w="1492451">
                  <a:extLst>
                    <a:ext uri="{9D8B030D-6E8A-4147-A177-3AD203B41FA5}">
                      <a16:colId xmlns:a16="http://schemas.microsoft.com/office/drawing/2014/main" val="978586781"/>
                    </a:ext>
                  </a:extLst>
                </a:gridCol>
                <a:gridCol w="435153">
                  <a:extLst>
                    <a:ext uri="{9D8B030D-6E8A-4147-A177-3AD203B41FA5}">
                      <a16:colId xmlns:a16="http://schemas.microsoft.com/office/drawing/2014/main" val="3791762586"/>
                    </a:ext>
                  </a:extLst>
                </a:gridCol>
                <a:gridCol w="533445">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Perinatal Access Rate</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520</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315</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8" name="Table 5">
            <a:extLst>
              <a:ext uri="{FF2B5EF4-FFF2-40B4-BE49-F238E27FC236}">
                <a16:creationId xmlns:a16="http://schemas.microsoft.com/office/drawing/2014/main" id="{0AC6BECF-EEF2-4AAB-9ED4-BB07B8BDDCD4}"/>
              </a:ext>
            </a:extLst>
          </p:cNvPr>
          <p:cNvGraphicFramePr>
            <a:graphicFrameLocks noGrp="1"/>
          </p:cNvGraphicFramePr>
          <p:nvPr>
            <p:extLst>
              <p:ext uri="{D42A27DB-BD31-4B8C-83A1-F6EECF244321}">
                <p14:modId xmlns:p14="http://schemas.microsoft.com/office/powerpoint/2010/main" val="1453976692"/>
              </p:ext>
            </p:extLst>
          </p:nvPr>
        </p:nvGraphicFramePr>
        <p:xfrm>
          <a:off x="6240544" y="2588481"/>
          <a:ext cx="2630079" cy="3321137"/>
        </p:xfrm>
        <a:graphic>
          <a:graphicData uri="http://schemas.openxmlformats.org/drawingml/2006/table">
            <a:tbl>
              <a:tblPr firstRow="1" bandRow="1">
                <a:tableStyleId>{5FD0F851-EC5A-4D38-B0AD-8093EC10F338}</a:tableStyleId>
              </a:tblPr>
              <a:tblGrid>
                <a:gridCol w="2630079">
                  <a:extLst>
                    <a:ext uri="{9D8B030D-6E8A-4147-A177-3AD203B41FA5}">
                      <a16:colId xmlns:a16="http://schemas.microsoft.com/office/drawing/2014/main" val="1178387086"/>
                    </a:ext>
                  </a:extLst>
                </a:gridCol>
              </a:tblGrid>
              <a:tr h="204557">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51012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a:t>
                      </a:r>
                      <a:r>
                        <a:rPr lang="en-US" sz="800" b="0" kern="1200" dirty="0">
                          <a:solidFill>
                            <a:schemeClr val="tx1"/>
                          </a:solidFill>
                          <a:effectLst/>
                          <a:latin typeface="Segoe UI" panose="020B0502040204020203" pitchFamily="34" charset="0"/>
                          <a:ea typeface="+mn-ea"/>
                          <a:cs typeface="Segoe UI" panose="020B0502040204020203" pitchFamily="34" charset="0"/>
                        </a:rPr>
                        <a:t> </a:t>
                      </a:r>
                      <a:r>
                        <a:rPr lang="en-GB" sz="800" kern="1200" dirty="0">
                          <a:solidFill>
                            <a:schemeClr val="tx1"/>
                          </a:solidFill>
                          <a:effectLst/>
                          <a:latin typeface="Segoe UI" panose="020B0502040204020203" pitchFamily="34" charset="0"/>
                          <a:ea typeface="+mn-ea"/>
                          <a:cs typeface="Segoe UI" panose="020B0502040204020203" pitchFamily="34" charset="0"/>
                        </a:rPr>
                        <a:t>As a county the service has not achieved the access rate. </a:t>
                      </a:r>
                      <a:r>
                        <a:rPr lang="en-GB" sz="800" b="1" kern="1200" dirty="0">
                          <a:solidFill>
                            <a:srgbClr val="0D0D0D"/>
                          </a:solidFill>
                          <a:effectLst/>
                          <a:latin typeface="Segoe UI" panose="020B0502040204020203" pitchFamily="34" charset="0"/>
                          <a:ea typeface="+mn-ea"/>
                          <a:cs typeface="Segoe UI" panose="020B0502040204020203" pitchFamily="34" charset="0"/>
                        </a:rPr>
                        <a:t>If not, what is the issue?</a:t>
                      </a:r>
                      <a:r>
                        <a:rPr lang="en-US" sz="800" b="0" kern="1200" dirty="0">
                          <a:solidFill>
                            <a:schemeClr val="tx1"/>
                          </a:solidFill>
                          <a:effectLst/>
                          <a:latin typeface="Segoe UI" panose="020B0502040204020203" pitchFamily="34" charset="0"/>
                          <a:ea typeface="+mn-ea"/>
                          <a:cs typeface="Segoe UI" panose="020B0502040204020203" pitchFamily="34" charset="0"/>
                        </a:rPr>
                        <a:t> </a:t>
                      </a:r>
                      <a:r>
                        <a:rPr lang="en-US" sz="800" kern="1200" dirty="0">
                          <a:solidFill>
                            <a:schemeClr val="tx1"/>
                          </a:solidFill>
                          <a:effectLst/>
                          <a:latin typeface="Segoe UI" panose="020B0502040204020203" pitchFamily="34" charset="0"/>
                          <a:ea typeface="+mn-ea"/>
                          <a:cs typeface="Segoe UI" panose="020B0502040204020203" pitchFamily="34" charset="0"/>
                        </a:rPr>
                        <a:t>Th</a:t>
                      </a:r>
                      <a:r>
                        <a:rPr lang="en-GB" sz="800" kern="1200" dirty="0">
                          <a:solidFill>
                            <a:schemeClr val="tx1"/>
                          </a:solidFill>
                          <a:effectLst/>
                          <a:latin typeface="Segoe UI" panose="020B0502040204020203" pitchFamily="34" charset="0"/>
                          <a:ea typeface="+mn-ea"/>
                          <a:cs typeface="Segoe UI" panose="020B0502040204020203" pitchFamily="34" charset="0"/>
                        </a:rPr>
                        <a:t>e national target is set against the 2016 live birth rate which doesn’t reflect the known 4.1% decline in the birth rate nationally. There is also the issue of patient preference, non-engagement clients and DNA. The Perinatal Service has ongoing staffing issues due to sickness and staff leaving (temporarily and permanently) with challenges recruiting all impacting on the ability to carry out initial assessments. Noting a reduction in referrals to the service over the past few months possibly due to Covid pressures across the health system.</a:t>
                      </a:r>
                      <a:r>
                        <a:rPr lang="en-US" sz="800" b="0" kern="1200" dirty="0">
                          <a:solidFill>
                            <a:schemeClr val="tx1"/>
                          </a:solidFill>
                          <a:effectLst/>
                          <a:latin typeface="Segoe UI" panose="020B0502040204020203" pitchFamily="34" charset="0"/>
                          <a:ea typeface="+mn-ea"/>
                          <a:cs typeface="Segoe UI" panose="020B0502040204020203" pitchFamily="34" charset="0"/>
                        </a:rPr>
                        <a:t> </a:t>
                      </a: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kern="1200" dirty="0">
                          <a:solidFill>
                            <a:schemeClr val="tx1"/>
                          </a:solidFill>
                          <a:effectLst/>
                          <a:latin typeface="Segoe UI" panose="020B0502040204020203" pitchFamily="34" charset="0"/>
                          <a:ea typeface="+mn-ea"/>
                          <a:cs typeface="Segoe UI" panose="020B0502040204020203" pitchFamily="34" charset="0"/>
                        </a:rPr>
                        <a:t>Currently conducting approximately 25 face to face (F2F)/video assessment per month. To increase access work, we are recruiting additional duty Clinicians to support with initial assessment/well-being assessments. This will reduce waiting times and enable the service to meet its KPIs. To date we have recruited 3 support workers and share assessments across the Multi-Disciplinary Team (MDT).  </a:t>
                      </a:r>
                      <a:r>
                        <a:rPr lang="en-GB" sz="800" b="1" kern="1200" dirty="0">
                          <a:solidFill>
                            <a:schemeClr val="tx1"/>
                          </a:solidFill>
                          <a:effectLst/>
                          <a:latin typeface="Segoe UI" panose="020B0502040204020203" pitchFamily="34" charset="0"/>
                          <a:ea typeface="+mn-ea"/>
                          <a:cs typeface="Segoe UI" panose="020B0502040204020203" pitchFamily="34" charset="0"/>
                        </a:rPr>
                        <a:t>Are we anticipated to achieve this? </a:t>
                      </a:r>
                      <a:r>
                        <a:rPr lang="en-GB" sz="800" kern="1200" dirty="0">
                          <a:solidFill>
                            <a:schemeClr val="tx1"/>
                          </a:solidFill>
                          <a:effectLst/>
                          <a:latin typeface="Segoe UI" panose="020B0502040204020203" pitchFamily="34" charset="0"/>
                          <a:ea typeface="+mn-ea"/>
                          <a:cs typeface="Segoe UI" panose="020B0502040204020203" pitchFamily="34" charset="0"/>
                        </a:rPr>
                        <a:t>The service has set a trajectory to increase access on a month-to-month basis with a view of achieving target by September 2022, through an increase in F2F/ Video and Telephone assessments. </a:t>
                      </a: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11" name="Picture 10" descr="Chart, line chart&#10;&#10;Description automatically generated">
            <a:extLst>
              <a:ext uri="{FF2B5EF4-FFF2-40B4-BE49-F238E27FC236}">
                <a16:creationId xmlns:a16="http://schemas.microsoft.com/office/drawing/2014/main" id="{4E18022D-DF2F-4B7B-895F-B588D11F8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055" y="1543237"/>
            <a:ext cx="2461048" cy="1018610"/>
          </a:xfrm>
          <a:prstGeom prst="rect">
            <a:avLst/>
          </a:prstGeom>
        </p:spPr>
      </p:pic>
      <p:pic>
        <p:nvPicPr>
          <p:cNvPr id="14" name="Picture 13" descr="Chart, line chart&#10;&#10;Description automatically generated">
            <a:extLst>
              <a:ext uri="{FF2B5EF4-FFF2-40B4-BE49-F238E27FC236}">
                <a16:creationId xmlns:a16="http://schemas.microsoft.com/office/drawing/2014/main" id="{5CD268AF-6F66-4F2B-9B75-2960DFE65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254" y="1523363"/>
            <a:ext cx="2717987" cy="1038485"/>
          </a:xfrm>
          <a:prstGeom prst="rect">
            <a:avLst/>
          </a:prstGeom>
        </p:spPr>
      </p:pic>
      <p:pic>
        <p:nvPicPr>
          <p:cNvPr id="22" name="Picture 21" descr="Chart, line chart&#10;&#10;Description automatically generated">
            <a:extLst>
              <a:ext uri="{FF2B5EF4-FFF2-40B4-BE49-F238E27FC236}">
                <a16:creationId xmlns:a16="http://schemas.microsoft.com/office/drawing/2014/main" id="{72778FA9-11C3-4161-9759-FBC116319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297" y="1543237"/>
            <a:ext cx="2735347" cy="1018610"/>
          </a:xfrm>
          <a:prstGeom prst="rect">
            <a:avLst/>
          </a:prstGeom>
        </p:spPr>
      </p:pic>
    </p:spTree>
    <p:extLst>
      <p:ext uri="{BB962C8B-B14F-4D97-AF65-F5344CB8AC3E}">
        <p14:creationId xmlns:p14="http://schemas.microsoft.com/office/powerpoint/2010/main" val="449383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65138" y="172143"/>
            <a:ext cx="8643192"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397818" y="210023"/>
            <a:ext cx="8531641"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Exceptions/Non-Compliance: </a:t>
            </a:r>
            <a:r>
              <a:rPr lang="en-GB" sz="1350">
                <a:solidFill>
                  <a:schemeClr val="bg1"/>
                </a:solidFill>
                <a:latin typeface="Segoe UI" panose="020B0502040204020203" pitchFamily="34" charset="0"/>
                <a:cs typeface="Segoe UI" panose="020B0502040204020203" pitchFamily="34" charset="0"/>
              </a:rPr>
              <a:t>SMI – Physical Health Checks Activity (quarterly)</a:t>
            </a:r>
            <a:endParaRPr lang="en-GB" sz="1350">
              <a:solidFill>
                <a:srgbClr val="FF0000"/>
              </a:solidFill>
              <a:highlight>
                <a:srgbClr val="FFFF00"/>
              </a:highlight>
              <a:latin typeface="Segoe UI" panose="020B0502040204020203" pitchFamily="34" charset="0"/>
              <a:cs typeface="Segoe UI" panose="020B0502040204020203" pitchFamily="34" charset="0"/>
            </a:endParaRPr>
          </a:p>
        </p:txBody>
      </p:sp>
      <p:graphicFrame>
        <p:nvGraphicFramePr>
          <p:cNvPr id="15" name="Table 5">
            <a:extLst>
              <a:ext uri="{FF2B5EF4-FFF2-40B4-BE49-F238E27FC236}">
                <a16:creationId xmlns:a16="http://schemas.microsoft.com/office/drawing/2014/main" id="{6F75688F-18C3-42B7-94FA-7BF51501A015}"/>
              </a:ext>
            </a:extLst>
          </p:cNvPr>
          <p:cNvGraphicFramePr>
            <a:graphicFrameLocks noGrp="1"/>
          </p:cNvGraphicFramePr>
          <p:nvPr>
            <p:extLst>
              <p:ext uri="{D42A27DB-BD31-4B8C-83A1-F6EECF244321}">
                <p14:modId xmlns:p14="http://schemas.microsoft.com/office/powerpoint/2010/main" val="2776402088"/>
              </p:ext>
            </p:extLst>
          </p:nvPr>
        </p:nvGraphicFramePr>
        <p:xfrm>
          <a:off x="297246" y="2582984"/>
          <a:ext cx="2605442" cy="2956760"/>
        </p:xfrm>
        <a:graphic>
          <a:graphicData uri="http://schemas.openxmlformats.org/drawingml/2006/table">
            <a:tbl>
              <a:tblPr firstRow="1" bandRow="1">
                <a:tableStyleId>{5FD0F851-EC5A-4D38-B0AD-8093EC10F338}</a:tableStyleId>
              </a:tblPr>
              <a:tblGrid>
                <a:gridCol w="2605442">
                  <a:extLst>
                    <a:ext uri="{9D8B030D-6E8A-4147-A177-3AD203B41FA5}">
                      <a16:colId xmlns:a16="http://schemas.microsoft.com/office/drawing/2014/main" val="1178387086"/>
                    </a:ext>
                  </a:extLst>
                </a:gridCol>
              </a:tblGrid>
              <a:tr h="327860">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477163">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Is performance on track?</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highlight>
                          <a:srgbClr val="FFFF00"/>
                        </a:highligh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1"/>
                          </a:solidFill>
                          <a:effectLst/>
                          <a:latin typeface="Segoe UI" panose="020B0502040204020203" pitchFamily="34" charset="0"/>
                          <a:ea typeface="+mn-ea"/>
                          <a:cs typeface="Segoe UI" panose="020B0502040204020203" pitchFamily="34" charset="0"/>
                        </a:rPr>
                        <a:t>February 2022 data shows that Buckinghamshire CCG is at 45.9% completion, which is an improvement from January (42.4%).</a:t>
                      </a: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highlight>
                          <a:srgbClr val="FFFF00"/>
                        </a:highligh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tx1"/>
                          </a:solidFill>
                          <a:effectLst/>
                          <a:latin typeface="Segoe UI" panose="020B0502040204020203" pitchFamily="34" charset="0"/>
                          <a:ea typeface="+mn-ea"/>
                          <a:cs typeface="Segoe UI" panose="020B0502040204020203" pitchFamily="34" charset="0"/>
                        </a:rPr>
                        <a:t>If not, what is the issue?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1"/>
                          </a:solidFill>
                          <a:effectLst/>
                          <a:latin typeface="Segoe UI" panose="020B0502040204020203" pitchFamily="34" charset="0"/>
                          <a:ea typeface="+mn-ea"/>
                          <a:cs typeface="Segoe UI" panose="020B0502040204020203" pitchFamily="34" charset="0"/>
                        </a:rPr>
                        <a:t>However, National data is provided by the GP systems looking at the whole population.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What is the plan to address?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1"/>
                          </a:solidFill>
                          <a:effectLst/>
                          <a:latin typeface="Segoe UI" panose="020B0502040204020203" pitchFamily="34" charset="0"/>
                          <a:ea typeface="+mn-ea"/>
                          <a:cs typeface="Segoe UI" panose="020B0502040204020203" pitchFamily="34" charset="0"/>
                        </a:rPr>
                        <a:t>Data is being provided and communicated to each PCN and monthly meetings held with OHFT – Bucks and Commissioners to monitor progress.</a:t>
                      </a:r>
                      <a:r>
                        <a:rPr lang="en-GB" sz="800" b="0" kern="1200">
                          <a:solidFill>
                            <a:schemeClr val="tx1"/>
                          </a:solidFill>
                          <a:effectLst/>
                          <a:latin typeface="Segoe UI" panose="020B0502040204020203" pitchFamily="34" charset="0"/>
                          <a:ea typeface="+mn-ea"/>
                          <a:cs typeface="Segoe UI" panose="020B0502040204020203" pitchFamily="34" charset="0"/>
                        </a:rPr>
                        <a:t> </a:t>
                      </a:r>
                      <a:r>
                        <a:rPr lang="en-GB" sz="800" kern="1200">
                          <a:solidFill>
                            <a:schemeClr val="tx1"/>
                          </a:solidFill>
                          <a:effectLst/>
                          <a:latin typeface="Segoe UI" panose="020B0502040204020203" pitchFamily="34" charset="0"/>
                          <a:ea typeface="+mn-ea"/>
                          <a:cs typeface="Segoe UI" panose="020B0502040204020203" pitchFamily="34" charset="0"/>
                        </a:rPr>
                        <a:t>Continued focus with Physical Health Leads within OHFT and data sharing with Primary Care.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23" name="Table 5">
            <a:extLst>
              <a:ext uri="{FF2B5EF4-FFF2-40B4-BE49-F238E27FC236}">
                <a16:creationId xmlns:a16="http://schemas.microsoft.com/office/drawing/2014/main" id="{F989E21D-1587-4DB5-B6D4-DDF4631A9B9C}"/>
              </a:ext>
            </a:extLst>
          </p:cNvPr>
          <p:cNvGraphicFramePr>
            <a:graphicFrameLocks noGrp="1"/>
          </p:cNvGraphicFramePr>
          <p:nvPr>
            <p:extLst>
              <p:ext uri="{D42A27DB-BD31-4B8C-83A1-F6EECF244321}">
                <p14:modId xmlns:p14="http://schemas.microsoft.com/office/powerpoint/2010/main" val="4053178702"/>
              </p:ext>
            </p:extLst>
          </p:nvPr>
        </p:nvGraphicFramePr>
        <p:xfrm>
          <a:off x="297246" y="1042858"/>
          <a:ext cx="2605443" cy="675375"/>
        </p:xfrm>
        <a:graphic>
          <a:graphicData uri="http://schemas.openxmlformats.org/drawingml/2006/table">
            <a:tbl>
              <a:tblPr firstRow="1" bandRow="1">
                <a:tableStyleId>{5FD0F851-EC5A-4D38-B0AD-8093EC10F338}</a:tableStyleId>
              </a:tblPr>
              <a:tblGrid>
                <a:gridCol w="1640458">
                  <a:extLst>
                    <a:ext uri="{9D8B030D-6E8A-4147-A177-3AD203B41FA5}">
                      <a16:colId xmlns:a16="http://schemas.microsoft.com/office/drawing/2014/main" val="978586781"/>
                    </a:ext>
                  </a:extLst>
                </a:gridCol>
                <a:gridCol w="440655">
                  <a:extLst>
                    <a:ext uri="{9D8B030D-6E8A-4147-A177-3AD203B41FA5}">
                      <a16:colId xmlns:a16="http://schemas.microsoft.com/office/drawing/2014/main" val="3791762586"/>
                    </a:ext>
                  </a:extLst>
                </a:gridCol>
                <a:gridCol w="524330">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SMI achievement (quarterly)</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No CCG target</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1,535</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25" name="Table 5">
            <a:extLst>
              <a:ext uri="{FF2B5EF4-FFF2-40B4-BE49-F238E27FC236}">
                <a16:creationId xmlns:a16="http://schemas.microsoft.com/office/drawing/2014/main" id="{8B27508D-7257-46F8-AC82-15635405EDFD}"/>
              </a:ext>
            </a:extLst>
          </p:cNvPr>
          <p:cNvGraphicFramePr>
            <a:graphicFrameLocks noGrp="1"/>
          </p:cNvGraphicFramePr>
          <p:nvPr>
            <p:extLst>
              <p:ext uri="{D42A27DB-BD31-4B8C-83A1-F6EECF244321}">
                <p14:modId xmlns:p14="http://schemas.microsoft.com/office/powerpoint/2010/main" val="4109632191"/>
              </p:ext>
            </p:extLst>
          </p:nvPr>
        </p:nvGraphicFramePr>
        <p:xfrm>
          <a:off x="3333025" y="1045931"/>
          <a:ext cx="2605444" cy="675375"/>
        </p:xfrm>
        <a:graphic>
          <a:graphicData uri="http://schemas.openxmlformats.org/drawingml/2006/table">
            <a:tbl>
              <a:tblPr firstRow="1" bandRow="1">
                <a:tableStyleId>{5FD0F851-EC5A-4D38-B0AD-8093EC10F338}</a:tableStyleId>
              </a:tblPr>
              <a:tblGrid>
                <a:gridCol w="1623107">
                  <a:extLst>
                    <a:ext uri="{9D8B030D-6E8A-4147-A177-3AD203B41FA5}">
                      <a16:colId xmlns:a16="http://schemas.microsoft.com/office/drawing/2014/main" val="978586781"/>
                    </a:ext>
                  </a:extLst>
                </a:gridCol>
                <a:gridCol w="477084">
                  <a:extLst>
                    <a:ext uri="{9D8B030D-6E8A-4147-A177-3AD203B41FA5}">
                      <a16:colId xmlns:a16="http://schemas.microsoft.com/office/drawing/2014/main" val="3791762586"/>
                    </a:ext>
                  </a:extLst>
                </a:gridCol>
                <a:gridCol w="505253">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SMI achievement (quarterly)</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No CCG target</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1,893</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sp>
        <p:nvSpPr>
          <p:cNvPr id="38" name="TextBox 37">
            <a:extLst>
              <a:ext uri="{FF2B5EF4-FFF2-40B4-BE49-F238E27FC236}">
                <a16:creationId xmlns:a16="http://schemas.microsoft.com/office/drawing/2014/main" id="{26B42DFC-5C2B-4051-B807-47AC44DA9A81}"/>
              </a:ext>
            </a:extLst>
          </p:cNvPr>
          <p:cNvSpPr txBox="1"/>
          <p:nvPr/>
        </p:nvSpPr>
        <p:spPr>
          <a:xfrm>
            <a:off x="265138" y="762113"/>
            <a:ext cx="3409693"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Buckinghamshire CCG</a:t>
            </a:r>
          </a:p>
        </p:txBody>
      </p:sp>
      <p:sp>
        <p:nvSpPr>
          <p:cNvPr id="41" name="TextBox 40">
            <a:extLst>
              <a:ext uri="{FF2B5EF4-FFF2-40B4-BE49-F238E27FC236}">
                <a16:creationId xmlns:a16="http://schemas.microsoft.com/office/drawing/2014/main" id="{176CA65B-4A0A-4D34-A01E-2D6BB099CC00}"/>
              </a:ext>
            </a:extLst>
          </p:cNvPr>
          <p:cNvSpPr txBox="1"/>
          <p:nvPr/>
        </p:nvSpPr>
        <p:spPr>
          <a:xfrm>
            <a:off x="3335138" y="752060"/>
            <a:ext cx="2210295"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Oxfordshire CCG</a:t>
            </a:r>
          </a:p>
        </p:txBody>
      </p:sp>
      <p:sp>
        <p:nvSpPr>
          <p:cNvPr id="42" name="TextBox 41">
            <a:extLst>
              <a:ext uri="{FF2B5EF4-FFF2-40B4-BE49-F238E27FC236}">
                <a16:creationId xmlns:a16="http://schemas.microsoft.com/office/drawing/2014/main" id="{7F40A88D-DD40-474E-8E99-594014A58B53}"/>
              </a:ext>
            </a:extLst>
          </p:cNvPr>
          <p:cNvSpPr txBox="1"/>
          <p:nvPr/>
        </p:nvSpPr>
        <p:spPr>
          <a:xfrm>
            <a:off x="6276326" y="752060"/>
            <a:ext cx="2061960"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Berkshire West CCG</a:t>
            </a:r>
          </a:p>
        </p:txBody>
      </p:sp>
      <p:graphicFrame>
        <p:nvGraphicFramePr>
          <p:cNvPr id="17" name="Table 5">
            <a:extLst>
              <a:ext uri="{FF2B5EF4-FFF2-40B4-BE49-F238E27FC236}">
                <a16:creationId xmlns:a16="http://schemas.microsoft.com/office/drawing/2014/main" id="{86F58CAB-200B-40E7-A42A-22B8E6BFBD49}"/>
              </a:ext>
            </a:extLst>
          </p:cNvPr>
          <p:cNvGraphicFramePr>
            <a:graphicFrameLocks noGrp="1"/>
          </p:cNvGraphicFramePr>
          <p:nvPr>
            <p:extLst>
              <p:ext uri="{D42A27DB-BD31-4B8C-83A1-F6EECF244321}">
                <p14:modId xmlns:p14="http://schemas.microsoft.com/office/powerpoint/2010/main" val="2068866872"/>
              </p:ext>
            </p:extLst>
          </p:nvPr>
        </p:nvGraphicFramePr>
        <p:xfrm>
          <a:off x="6334054" y="1047931"/>
          <a:ext cx="2574277" cy="675375"/>
        </p:xfrm>
        <a:graphic>
          <a:graphicData uri="http://schemas.openxmlformats.org/drawingml/2006/table">
            <a:tbl>
              <a:tblPr firstRow="1" bandRow="1">
                <a:tableStyleId>{5FD0F851-EC5A-4D38-B0AD-8093EC10F338}</a:tableStyleId>
              </a:tblPr>
              <a:tblGrid>
                <a:gridCol w="1624757">
                  <a:extLst>
                    <a:ext uri="{9D8B030D-6E8A-4147-A177-3AD203B41FA5}">
                      <a16:colId xmlns:a16="http://schemas.microsoft.com/office/drawing/2014/main" val="978586781"/>
                    </a:ext>
                  </a:extLst>
                </a:gridCol>
                <a:gridCol w="452326">
                  <a:extLst>
                    <a:ext uri="{9D8B030D-6E8A-4147-A177-3AD203B41FA5}">
                      <a16:colId xmlns:a16="http://schemas.microsoft.com/office/drawing/2014/main" val="3791762586"/>
                    </a:ext>
                  </a:extLst>
                </a:gridCol>
                <a:gridCol w="497194">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SMI % achievement (quarterly)</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No CCG target</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1,440</a:t>
                      </a:r>
                    </a:p>
                    <a:p>
                      <a:pPr algn="ctr"/>
                      <a:r>
                        <a:rPr lang="en-GB" sz="800" b="0">
                          <a:latin typeface="Segoe UI" panose="020B0502040204020203" pitchFamily="34" charset="0"/>
                          <a:cs typeface="Segoe UI" panose="020B0502040204020203" pitchFamily="34" charset="0"/>
                        </a:rPr>
                        <a:t>Dec-21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9" name="Table 5">
            <a:extLst>
              <a:ext uri="{FF2B5EF4-FFF2-40B4-BE49-F238E27FC236}">
                <a16:creationId xmlns:a16="http://schemas.microsoft.com/office/drawing/2014/main" id="{CB7C573D-5124-4F53-8561-313395430933}"/>
              </a:ext>
            </a:extLst>
          </p:cNvPr>
          <p:cNvGraphicFramePr>
            <a:graphicFrameLocks noGrp="1"/>
          </p:cNvGraphicFramePr>
          <p:nvPr>
            <p:extLst>
              <p:ext uri="{D42A27DB-BD31-4B8C-83A1-F6EECF244321}">
                <p14:modId xmlns:p14="http://schemas.microsoft.com/office/powerpoint/2010/main" val="674701485"/>
              </p:ext>
            </p:extLst>
          </p:nvPr>
        </p:nvGraphicFramePr>
        <p:xfrm>
          <a:off x="3333024" y="2580772"/>
          <a:ext cx="2605442" cy="2807236"/>
        </p:xfrm>
        <a:graphic>
          <a:graphicData uri="http://schemas.openxmlformats.org/drawingml/2006/table">
            <a:tbl>
              <a:tblPr firstRow="1" bandRow="1">
                <a:tableStyleId>{5FD0F851-EC5A-4D38-B0AD-8093EC10F338}</a:tableStyleId>
              </a:tblPr>
              <a:tblGrid>
                <a:gridCol w="2605442">
                  <a:extLst>
                    <a:ext uri="{9D8B030D-6E8A-4147-A177-3AD203B41FA5}">
                      <a16:colId xmlns:a16="http://schemas.microsoft.com/office/drawing/2014/main" val="1178387086"/>
                    </a:ext>
                  </a:extLst>
                </a:gridCol>
              </a:tblGrid>
              <a:tr h="383234">
                <a:tc>
                  <a:txBody>
                    <a:bodyPr/>
                    <a:lstStyle/>
                    <a:p>
                      <a:pPr algn="just"/>
                      <a:r>
                        <a:rPr lang="en-GB" sz="800" b="1" u="none">
                          <a:latin typeface="Segoe UI" panose="020B0502040204020203" pitchFamily="34" charset="0"/>
                          <a:cs typeface="Segoe UI" panose="020B0502040204020203" pitchFamily="34" charset="0"/>
                        </a:rPr>
                        <a:t>Commentary: </a:t>
                      </a:r>
                      <a:endParaRPr lang="en-GB" sz="800" b="1" i="0" u="none">
                        <a:latin typeface="Segoe UI" panose="020B0502040204020203" pitchFamily="34" charset="0"/>
                        <a:cs typeface="Segoe UI" panose="020B0502040204020203" pitchFamily="34" charset="0"/>
                      </a:endParaRPr>
                    </a:p>
                  </a:txBody>
                  <a:tcPr marL="68580" marR="68580" marT="34290" marB="34290" anchor="ctr"/>
                </a:tc>
                <a:extLst>
                  <a:ext uri="{0D108BD9-81ED-4DB2-BD59-A6C34878D82A}">
                    <a16:rowId xmlns:a16="http://schemas.microsoft.com/office/drawing/2014/main" val="711604409"/>
                  </a:ext>
                </a:extLst>
              </a:tr>
              <a:tr h="2424002">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Is performance on track?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1"/>
                          </a:solidFill>
                          <a:effectLst/>
                          <a:latin typeface="Segoe UI" panose="020B0502040204020203" pitchFamily="34" charset="0"/>
                          <a:ea typeface="+mn-ea"/>
                          <a:cs typeface="Segoe UI" panose="020B0502040204020203" pitchFamily="34" charset="0"/>
                        </a:rPr>
                        <a:t>No</a:t>
                      </a: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If not, what is the issue?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1"/>
                          </a:solidFill>
                          <a:effectLst/>
                          <a:latin typeface="Segoe UI" panose="020B0502040204020203" pitchFamily="34" charset="0"/>
                          <a:ea typeface="+mn-ea"/>
                          <a:cs typeface="Segoe UI" panose="020B0502040204020203" pitchFamily="34" charset="0"/>
                        </a:rPr>
                        <a:t>National data is provided by the GP systems looking at the whole population. The OHFT Oxon local performance is 65% on Physical Health Checks for SMI caseload.</a:t>
                      </a: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What is the plan to address?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rgbClr val="0D0D0D"/>
                          </a:solidFill>
                          <a:effectLst/>
                          <a:latin typeface="Segoe UI" panose="020B0502040204020203" pitchFamily="34" charset="0"/>
                          <a:ea typeface="+mn-ea"/>
                          <a:cs typeface="Segoe UI" panose="020B0502040204020203" pitchFamily="34" charset="0"/>
                        </a:rPr>
                        <a:t>Oxford Health have work very closely with the CCG and local GP to create a new data flow process which went live last year and has improved information flow and performance of this indicator </a:t>
                      </a:r>
                      <a:endParaRPr lang="en-GB" sz="800" b="1" kern="1200">
                        <a:solidFill>
                          <a:srgbClr val="0D0D0D"/>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18" name="Table 5">
            <a:extLst>
              <a:ext uri="{FF2B5EF4-FFF2-40B4-BE49-F238E27FC236}">
                <a16:creationId xmlns:a16="http://schemas.microsoft.com/office/drawing/2014/main" id="{61E04914-ADF5-4D56-AC57-D665D24398F4}"/>
              </a:ext>
            </a:extLst>
          </p:cNvPr>
          <p:cNvGraphicFramePr>
            <a:graphicFrameLocks noGrp="1"/>
          </p:cNvGraphicFramePr>
          <p:nvPr>
            <p:extLst>
              <p:ext uri="{D42A27DB-BD31-4B8C-83A1-F6EECF244321}">
                <p14:modId xmlns:p14="http://schemas.microsoft.com/office/powerpoint/2010/main" val="3175123577"/>
              </p:ext>
            </p:extLst>
          </p:nvPr>
        </p:nvGraphicFramePr>
        <p:xfrm>
          <a:off x="6334054" y="2580773"/>
          <a:ext cx="2574276" cy="2807234"/>
        </p:xfrm>
        <a:graphic>
          <a:graphicData uri="http://schemas.openxmlformats.org/drawingml/2006/table">
            <a:tbl>
              <a:tblPr firstRow="1" bandRow="1">
                <a:tableStyleId>{5FD0F851-EC5A-4D38-B0AD-8093EC10F338}</a:tableStyleId>
              </a:tblPr>
              <a:tblGrid>
                <a:gridCol w="2574276">
                  <a:extLst>
                    <a:ext uri="{9D8B030D-6E8A-4147-A177-3AD203B41FA5}">
                      <a16:colId xmlns:a16="http://schemas.microsoft.com/office/drawing/2014/main" val="1178387086"/>
                    </a:ext>
                  </a:extLst>
                </a:gridCol>
              </a:tblGrid>
              <a:tr h="386654">
                <a:tc>
                  <a:txBody>
                    <a:bodyPr/>
                    <a:lstStyle/>
                    <a:p>
                      <a:pPr algn="just"/>
                      <a:r>
                        <a:rPr lang="en-GB" sz="800" b="1" u="none">
                          <a:latin typeface="Segoe UI" panose="020B0502040204020203" pitchFamily="34" charset="0"/>
                          <a:cs typeface="Segoe UI" panose="020B0502040204020203" pitchFamily="34" charset="0"/>
                        </a:rPr>
                        <a:t>Commentary:</a:t>
                      </a:r>
                    </a:p>
                  </a:txBody>
                  <a:tcPr marL="68580" marR="68580" marT="34290" marB="34290" anchor="ctr"/>
                </a:tc>
                <a:extLst>
                  <a:ext uri="{0D108BD9-81ED-4DB2-BD59-A6C34878D82A}">
                    <a16:rowId xmlns:a16="http://schemas.microsoft.com/office/drawing/2014/main" val="711604409"/>
                  </a:ext>
                </a:extLst>
              </a:tr>
              <a:tr h="2420580">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Is performance on track?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rgbClr val="0D0D0D"/>
                          </a:solidFill>
                          <a:effectLst/>
                          <a:latin typeface="Segoe UI" panose="020B0502040204020203" pitchFamily="34" charset="0"/>
                          <a:ea typeface="+mn-ea"/>
                          <a:cs typeface="Segoe UI" panose="020B0502040204020203" pitchFamily="34" charset="0"/>
                        </a:rPr>
                        <a:t>An improved picture from January.</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If not, what is the issue?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1"/>
                          </a:solidFill>
                          <a:effectLst/>
                          <a:latin typeface="Segoe UI" panose="020B0502040204020203" pitchFamily="34" charset="0"/>
                          <a:ea typeface="+mn-ea"/>
                          <a:cs typeface="Segoe UI" panose="020B0502040204020203" pitchFamily="34" charset="0"/>
                        </a:rPr>
                        <a:t>National data is provided by the GP systems looking at the whole population. </a:t>
                      </a:r>
                      <a:r>
                        <a:rPr lang="en-GB" sz="800" b="0" kern="1200">
                          <a:solidFill>
                            <a:srgbClr val="0D0D0D"/>
                          </a:solidFill>
                          <a:effectLst/>
                          <a:latin typeface="Segoe UI" panose="020B0502040204020203" pitchFamily="34" charset="0"/>
                          <a:ea typeface="+mn-ea"/>
                          <a:cs typeface="Segoe UI" panose="020B0502040204020203" pitchFamily="34" charset="0"/>
                        </a:rPr>
                        <a:t>The BHFT position is in excess of 80%.</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What is the plan to address?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rgbClr val="0D0D0D"/>
                          </a:solidFill>
                          <a:effectLst/>
                          <a:latin typeface="Segoe UI" panose="020B0502040204020203" pitchFamily="34" charset="0"/>
                          <a:ea typeface="+mn-ea"/>
                          <a:cs typeface="Segoe UI" panose="020B0502040204020203" pitchFamily="34" charset="0"/>
                        </a:rPr>
                        <a:t>BHFT  have worked very closely with the CCG and local GPs to create a new data flow process which went live last year and has improved information flow and performance of this indicator.</a:t>
                      </a:r>
                      <a:endParaRPr lang="en-GB" sz="800" b="1" kern="1200">
                        <a:solidFill>
                          <a:srgbClr val="0D0D0D"/>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16" name="TextBox 15">
            <a:extLst>
              <a:ext uri="{FF2B5EF4-FFF2-40B4-BE49-F238E27FC236}">
                <a16:creationId xmlns:a16="http://schemas.microsoft.com/office/drawing/2014/main" id="{9A3B961D-FA10-4B45-860D-68E48103B7C9}"/>
              </a:ext>
            </a:extLst>
          </p:cNvPr>
          <p:cNvSpPr txBox="1"/>
          <p:nvPr/>
        </p:nvSpPr>
        <p:spPr>
          <a:xfrm>
            <a:off x="3240947" y="5128759"/>
            <a:ext cx="2741586" cy="207749"/>
          </a:xfrm>
          <a:prstGeom prst="rect">
            <a:avLst/>
          </a:prstGeom>
          <a:noFill/>
        </p:spPr>
        <p:txBody>
          <a:bodyPr wrap="square" rtlCol="0">
            <a:spAutoFit/>
          </a:bodyPr>
          <a:lstStyle/>
          <a:p>
            <a:pPr algn="ctr"/>
            <a:r>
              <a:rPr lang="en-US" sz="750" b="1">
                <a:solidFill>
                  <a:schemeClr val="accent6">
                    <a:lumMod val="75000"/>
                  </a:schemeClr>
                </a:solidFill>
                <a:latin typeface="Segoe UI" panose="020B0502040204020203" pitchFamily="34" charset="0"/>
                <a:cs typeface="Segoe UI" panose="020B0502040204020203" pitchFamily="34" charset="0"/>
              </a:rPr>
              <a:t>This metric is based on data captured on GP systems</a:t>
            </a:r>
            <a:endParaRPr lang="en-GB" sz="750" b="1">
              <a:solidFill>
                <a:schemeClr val="accent6">
                  <a:lumMod val="75000"/>
                </a:schemeClr>
              </a:solidFill>
              <a:latin typeface="Segoe UI" panose="020B0502040204020203" pitchFamily="34" charset="0"/>
              <a:cs typeface="Segoe UI" panose="020B0502040204020203" pitchFamily="34" charset="0"/>
            </a:endParaRPr>
          </a:p>
        </p:txBody>
      </p:sp>
      <p:pic>
        <p:nvPicPr>
          <p:cNvPr id="3" name="Picture 2" descr="Chart, line chart&#10;&#10;Description automatically generated">
            <a:extLst>
              <a:ext uri="{FF2B5EF4-FFF2-40B4-BE49-F238E27FC236}">
                <a16:creationId xmlns:a16="http://schemas.microsoft.com/office/drawing/2014/main" id="{8D0605A8-C719-4B06-946B-8E2D78A119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245" y="1628087"/>
            <a:ext cx="2605443" cy="906860"/>
          </a:xfrm>
          <a:prstGeom prst="rect">
            <a:avLst/>
          </a:prstGeom>
        </p:spPr>
      </p:pic>
      <p:pic>
        <p:nvPicPr>
          <p:cNvPr id="6" name="Picture 5" descr="Chart, line chart&#10;&#10;Description automatically generated">
            <a:extLst>
              <a:ext uri="{FF2B5EF4-FFF2-40B4-BE49-F238E27FC236}">
                <a16:creationId xmlns:a16="http://schemas.microsoft.com/office/drawing/2014/main" id="{BA226A98-6819-4522-8F42-2343836DFE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3024" y="1624102"/>
            <a:ext cx="2605442" cy="906860"/>
          </a:xfrm>
          <a:prstGeom prst="rect">
            <a:avLst/>
          </a:prstGeom>
        </p:spPr>
      </p:pic>
      <p:pic>
        <p:nvPicPr>
          <p:cNvPr id="9" name="Picture 8" descr="Chart, line chart&#10;&#10;Description automatically generated">
            <a:extLst>
              <a:ext uri="{FF2B5EF4-FFF2-40B4-BE49-F238E27FC236}">
                <a16:creationId xmlns:a16="http://schemas.microsoft.com/office/drawing/2014/main" id="{8520EB83-E01E-4CDF-9563-DE0DBC665E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4053" y="1624102"/>
            <a:ext cx="2574275" cy="906860"/>
          </a:xfrm>
          <a:prstGeom prst="rect">
            <a:avLst/>
          </a:prstGeom>
        </p:spPr>
      </p:pic>
    </p:spTree>
    <p:extLst>
      <p:ext uri="{BB962C8B-B14F-4D97-AF65-F5344CB8AC3E}">
        <p14:creationId xmlns:p14="http://schemas.microsoft.com/office/powerpoint/2010/main" val="157387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24645"/>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Patient Activity and Demand Overview: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Community</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 referrals and appointments</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nvGraphicFramePr>
        <p:xfrm>
          <a:off x="272334" y="606153"/>
          <a:ext cx="8620418" cy="4872015"/>
        </p:xfrm>
        <a:graphic>
          <a:graphicData uri="http://schemas.openxmlformats.org/drawingml/2006/table">
            <a:tbl>
              <a:tblPr firstRow="1" bandRow="1">
                <a:tableStyleId>{7DF18680-E054-41AD-8BC1-D1AEF772440D}</a:tableStyleId>
              </a:tblPr>
              <a:tblGrid>
                <a:gridCol w="1276822">
                  <a:extLst>
                    <a:ext uri="{9D8B030D-6E8A-4147-A177-3AD203B41FA5}">
                      <a16:colId xmlns:a16="http://schemas.microsoft.com/office/drawing/2014/main" val="978586781"/>
                    </a:ext>
                  </a:extLst>
                </a:gridCol>
                <a:gridCol w="1422642">
                  <a:extLst>
                    <a:ext uri="{9D8B030D-6E8A-4147-A177-3AD203B41FA5}">
                      <a16:colId xmlns:a16="http://schemas.microsoft.com/office/drawing/2014/main" val="1797118576"/>
                    </a:ext>
                  </a:extLst>
                </a:gridCol>
                <a:gridCol w="520698">
                  <a:extLst>
                    <a:ext uri="{9D8B030D-6E8A-4147-A177-3AD203B41FA5}">
                      <a16:colId xmlns:a16="http://schemas.microsoft.com/office/drawing/2014/main" val="1284646355"/>
                    </a:ext>
                  </a:extLst>
                </a:gridCol>
                <a:gridCol w="556625">
                  <a:extLst>
                    <a:ext uri="{9D8B030D-6E8A-4147-A177-3AD203B41FA5}">
                      <a16:colId xmlns:a16="http://schemas.microsoft.com/office/drawing/2014/main" val="4181407847"/>
                    </a:ext>
                  </a:extLst>
                </a:gridCol>
                <a:gridCol w="563132">
                  <a:extLst>
                    <a:ext uri="{9D8B030D-6E8A-4147-A177-3AD203B41FA5}">
                      <a16:colId xmlns:a16="http://schemas.microsoft.com/office/drawing/2014/main" val="1737309110"/>
                    </a:ext>
                  </a:extLst>
                </a:gridCol>
                <a:gridCol w="488178">
                  <a:extLst>
                    <a:ext uri="{9D8B030D-6E8A-4147-A177-3AD203B41FA5}">
                      <a16:colId xmlns:a16="http://schemas.microsoft.com/office/drawing/2014/main" val="3242774040"/>
                    </a:ext>
                  </a:extLst>
                </a:gridCol>
                <a:gridCol w="1490860">
                  <a:extLst>
                    <a:ext uri="{9D8B030D-6E8A-4147-A177-3AD203B41FA5}">
                      <a16:colId xmlns:a16="http://schemas.microsoft.com/office/drawing/2014/main" val="3778358738"/>
                    </a:ext>
                  </a:extLst>
                </a:gridCol>
                <a:gridCol w="546109">
                  <a:extLst>
                    <a:ext uri="{9D8B030D-6E8A-4147-A177-3AD203B41FA5}">
                      <a16:colId xmlns:a16="http://schemas.microsoft.com/office/drawing/2014/main" val="48270995"/>
                    </a:ext>
                  </a:extLst>
                </a:gridCol>
                <a:gridCol w="673962">
                  <a:extLst>
                    <a:ext uri="{9D8B030D-6E8A-4147-A177-3AD203B41FA5}">
                      <a16:colId xmlns:a16="http://schemas.microsoft.com/office/drawing/2014/main" val="1607156311"/>
                    </a:ext>
                  </a:extLst>
                </a:gridCol>
                <a:gridCol w="573731">
                  <a:extLst>
                    <a:ext uri="{9D8B030D-6E8A-4147-A177-3AD203B41FA5}">
                      <a16:colId xmlns:a16="http://schemas.microsoft.com/office/drawing/2014/main" val="1276777439"/>
                    </a:ext>
                  </a:extLst>
                </a:gridCol>
                <a:gridCol w="507659">
                  <a:extLst>
                    <a:ext uri="{9D8B030D-6E8A-4147-A177-3AD203B41FA5}">
                      <a16:colId xmlns:a16="http://schemas.microsoft.com/office/drawing/2014/main" val="3029258040"/>
                    </a:ext>
                  </a:extLst>
                </a:gridCol>
              </a:tblGrid>
              <a:tr h="246766">
                <a:tc>
                  <a:txBody>
                    <a:bodyPr/>
                    <a:lstStyle/>
                    <a:p>
                      <a:endParaRPr lang="en-GB" sz="900" b="0" i="0" u="none">
                        <a:latin typeface="Arial" panose="020B0604020202020204" pitchFamily="34" charset="0"/>
                        <a:cs typeface="Arial" panose="020B0604020202020204" pitchFamily="34" charset="0"/>
                      </a:endParaRPr>
                    </a:p>
                  </a:txBody>
                  <a:tcPr marL="68580" marR="68580" marT="34290" marB="34290" anchor="ctr"/>
                </a:tc>
                <a:tc gridSpan="5">
                  <a:txBody>
                    <a:bodyPr/>
                    <a:lstStyle/>
                    <a:p>
                      <a:pPr algn="ctr"/>
                      <a:r>
                        <a:rPr lang="en-GB" sz="900" b="0" i="0" u="none">
                          <a:latin typeface="Arial" panose="020B0604020202020204" pitchFamily="34" charset="0"/>
                          <a:cs typeface="Arial" panose="020B0604020202020204" pitchFamily="34" charset="0"/>
                        </a:rPr>
                        <a:t>Referrals</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gridSpan="5">
                  <a:txBody>
                    <a:bodyPr/>
                    <a:lstStyle/>
                    <a:p>
                      <a:pPr algn="ctr"/>
                      <a:r>
                        <a:rPr lang="en-GB" sz="900" b="0" i="0" u="none">
                          <a:latin typeface="Arial" panose="020B0604020202020204" pitchFamily="34" charset="0"/>
                          <a:cs typeface="Arial" panose="020B0604020202020204" pitchFamily="34" charset="0"/>
                        </a:rPr>
                        <a:t>Appointments</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4062742947"/>
                  </a:ext>
                </a:extLst>
              </a:tr>
              <a:tr h="436490">
                <a:tc>
                  <a:txBody>
                    <a:bodyPr/>
                    <a:lstStyle/>
                    <a:p>
                      <a:r>
                        <a:rPr lang="en-GB" sz="800" b="0" i="0" u="none">
                          <a:latin typeface="Arial" panose="020B0604020202020204" pitchFamily="34" charset="0"/>
                          <a:cs typeface="Arial" panose="020B0604020202020204" pitchFamily="34" charset="0"/>
                        </a:rPr>
                        <a:t>Specialty</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Trend over time </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Activity in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2019/20  average</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Trend over time</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Activity in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2019/20 average</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a:t>
                      </a:r>
                    </a:p>
                  </a:txBody>
                  <a:tcPr marL="68580" marR="68580" marT="34290" marB="34290" anchor="ctr">
                    <a:solidFill>
                      <a:schemeClr val="accent5">
                        <a:lumMod val="60000"/>
                        <a:lumOff val="40000"/>
                      </a:schemeClr>
                    </a:solidFill>
                  </a:tcPr>
                </a:tc>
                <a:extLst>
                  <a:ext uri="{0D108BD9-81ED-4DB2-BD59-A6C34878D82A}">
                    <a16:rowId xmlns:a16="http://schemas.microsoft.com/office/drawing/2014/main" val="894100909"/>
                  </a:ext>
                </a:extLst>
              </a:tr>
              <a:tr h="825141">
                <a:tc>
                  <a:txBody>
                    <a:bodyPr/>
                    <a:lstStyle/>
                    <a:p>
                      <a:r>
                        <a:rPr lang="en-US" sz="900" b="1">
                          <a:latin typeface="Arial" panose="020B0604020202020204" pitchFamily="34" charset="0"/>
                          <a:cs typeface="Arial" panose="020B0604020202020204" pitchFamily="34" charset="0"/>
                        </a:rPr>
                        <a:t>Trust </a:t>
                      </a:r>
                    </a:p>
                    <a:p>
                      <a:r>
                        <a:rPr lang="en-US" sz="900" b="0">
                          <a:latin typeface="Arial" panose="020B0604020202020204" pitchFamily="34" charset="0"/>
                          <a:cs typeface="Arial" panose="020B0604020202020204" pitchFamily="34" charset="0"/>
                        </a:rPr>
                        <a:t>(excluding IAPT, Dental, OOH/MIU)</a:t>
                      </a:r>
                    </a:p>
                    <a:p>
                      <a:endParaRPr lang="en-US" sz="900" b="0">
                        <a:latin typeface="Arial" panose="020B0604020202020204" pitchFamily="34" charset="0"/>
                        <a:cs typeface="Arial" panose="020B0604020202020204" pitchFamily="34" charset="0"/>
                      </a:endParaRPr>
                    </a:p>
                    <a:p>
                      <a:endParaRPr lang="en-US" sz="900" b="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r>
                        <a:rPr lang="en-GB" sz="900" b="1" dirty="0">
                          <a:latin typeface="Arial" panose="020B0604020202020204" pitchFamily="34" charset="0"/>
                          <a:cs typeface="Arial" panose="020B0604020202020204" pitchFamily="34" charset="0"/>
                        </a:rPr>
                        <a:t>16,692</a:t>
                      </a:r>
                    </a:p>
                  </a:txBody>
                  <a:tcPr marL="68580" marR="68580" marT="34290" marB="34290" anchor="ctr">
                    <a:solidFill>
                      <a:srgbClr val="EEF5F8"/>
                    </a:solidFill>
                  </a:tcPr>
                </a:tc>
                <a:tc>
                  <a:txBody>
                    <a:bodyPr/>
                    <a:lstStyle/>
                    <a:p>
                      <a:pPr algn="ct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algn="ctr"/>
                      <a:r>
                        <a:rPr lang="en-GB" sz="900" b="1">
                          <a:latin typeface="Arial" panose="020B0604020202020204" pitchFamily="34" charset="0"/>
                          <a:cs typeface="Arial" panose="020B0604020202020204" pitchFamily="34" charset="0"/>
                        </a:rPr>
                        <a:t>15,776</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+6%</a:t>
                      </a:r>
                    </a:p>
                  </a:txBody>
                  <a:tcPr marL="68580" marR="68580" marT="34290" marB="34290" anchor="ctr">
                    <a:solidFill>
                      <a:schemeClr val="accent5">
                        <a:lumMod val="75000"/>
                        <a:alpha val="55000"/>
                      </a:schemeClr>
                    </a:solidFill>
                  </a:tcPr>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80,389</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83,028</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-3%</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246101900"/>
                  </a:ext>
                </a:extLst>
              </a:tr>
              <a:tr h="838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Community Services </a:t>
                      </a:r>
                      <a:r>
                        <a:rPr lang="en-GB" sz="900" b="0">
                          <a:latin typeface="Arial" panose="020B0604020202020204" pitchFamily="34" charset="0"/>
                          <a:cs typeface="Arial" panose="020B0604020202020204" pitchFamily="34" charset="0"/>
                        </a:rPr>
                        <a:t>(excluding Dental, OOH and MIU)</a:t>
                      </a:r>
                    </a:p>
                    <a:p>
                      <a:endParaRPr lang="en-GB" sz="900" b="1">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10,606</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10,190</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+4%</a:t>
                      </a:r>
                    </a:p>
                  </a:txBody>
                  <a:tcPr marL="68580" marR="68580" marT="34290" marB="34290" anchor="ctr">
                    <a:solidFill>
                      <a:schemeClr val="accent5">
                        <a:lumMod val="75000"/>
                        <a:alpha val="55000"/>
                      </a:schemeClr>
                    </a:solidFill>
                  </a:tcPr>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49,473</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57,372</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-14%</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2590498271"/>
                  </a:ext>
                </a:extLst>
              </a:tr>
              <a:tr h="826812">
                <a:tc>
                  <a:txBody>
                    <a:bodyPr/>
                    <a:lstStyle/>
                    <a:p>
                      <a:r>
                        <a:rPr lang="en-GB" sz="900" b="1">
                          <a:latin typeface="Arial" panose="020B0604020202020204" pitchFamily="34" charset="0"/>
                          <a:cs typeface="Arial" panose="020B0604020202020204" pitchFamily="34" charset="0"/>
                        </a:rPr>
                        <a:t>Adult and Older Adult Mental Health </a:t>
                      </a:r>
                    </a:p>
                    <a:p>
                      <a:r>
                        <a:rPr lang="en-GB" sz="900" b="0">
                          <a:latin typeface="Arial" panose="020B0604020202020204" pitchFamily="34" charset="0"/>
                          <a:cs typeface="Arial" panose="020B0604020202020204" pitchFamily="34" charset="0"/>
                        </a:rPr>
                        <a:t>(excluding IAPT)</a:t>
                      </a:r>
                    </a:p>
                  </a:txBody>
                  <a:tcPr marL="68580" marR="68580" marT="34290" marB="34290">
                    <a:solidFill>
                      <a:srgbClr val="EEF5F8"/>
                    </a:solidFill>
                  </a:tcPr>
                </a:tc>
                <a:tc>
                  <a:txBody>
                    <a:bodyPr/>
                    <a:lstStyle/>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panose="020B0604020202020204" pitchFamily="34" charset="0"/>
                          <a:cs typeface="Arial" panose="020B0604020202020204" pitchFamily="34" charset="0"/>
                        </a:rPr>
                        <a:t>3,271</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panose="020B0604020202020204" pitchFamily="34" charset="0"/>
                          <a:cs typeface="Arial" panose="020B0604020202020204" pitchFamily="34" charset="0"/>
                        </a:rPr>
                        <a:t>3,142</a:t>
                      </a:r>
                    </a:p>
                  </a:txBody>
                  <a:tcPr marL="68580" marR="68580" marT="34290" marB="34290" anchor="ctr">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+4%</a:t>
                      </a:r>
                    </a:p>
                  </a:txBody>
                  <a:tcPr marL="68580" marR="68580" marT="34290" marB="34290" anchor="ctr">
                    <a:solidFill>
                      <a:schemeClr val="accent5">
                        <a:lumMod val="75000"/>
                        <a:alpha val="55000"/>
                      </a:schemeClr>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18,346</a:t>
                      </a:r>
                    </a:p>
                  </a:txBody>
                  <a:tcPr marL="68580" marR="68580" marT="34290" marB="34290" anchor="ctr">
                    <a:solidFill>
                      <a:srgbClr val="EEF5F8"/>
                    </a:solidFill>
                  </a:tcPr>
                </a:tc>
                <a:tc>
                  <a:txBody>
                    <a:bodyPr/>
                    <a:lstStyle/>
                    <a:p>
                      <a:pPr algn="ct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algn="ctr"/>
                      <a:r>
                        <a:rPr lang="en-GB" sz="900" b="1" i="0">
                          <a:solidFill>
                            <a:schemeClr val="tx1"/>
                          </a:solidFill>
                          <a:latin typeface="Arial" panose="020B0604020202020204" pitchFamily="34" charset="0"/>
                          <a:cs typeface="Arial" panose="020B0604020202020204" pitchFamily="34" charset="0"/>
                        </a:rPr>
                        <a:t>13,482</a:t>
                      </a:r>
                    </a:p>
                  </a:txBody>
                  <a:tcPr marL="68580" marR="68580" marT="34290" marB="34290" anchor="ctr">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+36%</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1204687900"/>
                  </a:ext>
                </a:extLst>
              </a:tr>
              <a:tr h="819150">
                <a:tc>
                  <a:txBody>
                    <a:bodyPr/>
                    <a:lstStyle/>
                    <a:p>
                      <a:pPr algn="r"/>
                      <a:r>
                        <a:rPr lang="en-GB" sz="900" b="0" i="0">
                          <a:solidFill>
                            <a:schemeClr val="tx1"/>
                          </a:solidFill>
                          <a:latin typeface="Arial" panose="020B0604020202020204" pitchFamily="34" charset="0"/>
                          <a:cs typeface="Arial" panose="020B0604020202020204" pitchFamily="34" charset="0"/>
                        </a:rPr>
                        <a:t>Buckinghamshire</a:t>
                      </a:r>
                    </a:p>
                  </a:txBody>
                  <a:tcPr marL="68580" marR="68580" marT="34290" marB="34290">
                    <a:solidFill>
                      <a:srgbClr val="D9E8EF"/>
                    </a:solidFill>
                  </a:tcPr>
                </a:tc>
                <a:tc>
                  <a:txBody>
                    <a:bodyPr/>
                    <a:lstStyle/>
                    <a:p>
                      <a:pPr algn="ctr"/>
                      <a:endParaRPr lang="en-GB" sz="850" b="0" i="1">
                        <a:solidFill>
                          <a:srgbClr val="FFFF99"/>
                        </a:solidFill>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panose="020B0604020202020204" pitchFamily="34" charset="0"/>
                          <a:cs typeface="Arial" panose="020B0604020202020204" pitchFamily="34" charset="0"/>
                        </a:rPr>
                        <a:t>1,298</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dirty="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panose="020B0604020202020204" pitchFamily="34" charset="0"/>
                          <a:cs typeface="Arial" panose="020B0604020202020204" pitchFamily="34" charset="0"/>
                        </a:rPr>
                        <a:t>1,336</a:t>
                      </a:r>
                    </a:p>
                  </a:txBody>
                  <a:tcPr marL="68580" marR="68580" marT="34290" marB="34290" anchor="ctr">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-3%</a:t>
                      </a:r>
                    </a:p>
                  </a:txBody>
                  <a:tcPr marL="68580" marR="68580" marT="34290" marB="34290" anchor="ctr">
                    <a:solidFill>
                      <a:schemeClr val="accent4">
                        <a:lumMod val="75000"/>
                        <a:alpha val="55000"/>
                      </a:schemeClr>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7,473</a:t>
                      </a:r>
                    </a:p>
                  </a:txBody>
                  <a:tcPr marL="68580" marR="68580" marT="34290" marB="34290" anchor="ctr">
                    <a:solidFill>
                      <a:srgbClr val="D9E8EF"/>
                    </a:solidFill>
                  </a:tcPr>
                </a:tc>
                <a:tc>
                  <a:txBody>
                    <a:bodyPr/>
                    <a:lstStyle/>
                    <a:p>
                      <a:pPr algn="ct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algn="ctr"/>
                      <a:r>
                        <a:rPr lang="en-GB" sz="900" b="1" i="0">
                          <a:solidFill>
                            <a:schemeClr val="tx1"/>
                          </a:solidFill>
                          <a:latin typeface="Arial" panose="020B0604020202020204" pitchFamily="34" charset="0"/>
                          <a:cs typeface="Arial" panose="020B0604020202020204" pitchFamily="34" charset="0"/>
                        </a:rPr>
                        <a:t>5,455</a:t>
                      </a:r>
                    </a:p>
                  </a:txBody>
                  <a:tcPr marL="68580" marR="68580" marT="34290" marB="34290" anchor="ctr">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+37%</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1183773485"/>
                  </a:ext>
                </a:extLst>
              </a:tr>
              <a:tr h="879456">
                <a:tc>
                  <a:txBody>
                    <a:bodyPr/>
                    <a:lstStyle/>
                    <a:p>
                      <a:pPr algn="r"/>
                      <a:r>
                        <a:rPr lang="en-GB" sz="900" b="0" i="0">
                          <a:solidFill>
                            <a:schemeClr val="tx1"/>
                          </a:solidFill>
                          <a:latin typeface="Arial" panose="020B0604020202020204" pitchFamily="34" charset="0"/>
                          <a:cs typeface="Arial" panose="020B0604020202020204" pitchFamily="34" charset="0"/>
                        </a:rPr>
                        <a:t>Oxfordshire</a:t>
                      </a:r>
                    </a:p>
                  </a:txBody>
                  <a:tcPr marL="68580" marR="68580" marT="34290" marB="34290">
                    <a:solidFill>
                      <a:srgbClr val="D9E8EF"/>
                    </a:solidFill>
                  </a:tcPr>
                </a:tc>
                <a:tc>
                  <a:txBody>
                    <a:bodyPr/>
                    <a:lstStyle/>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panose="020B0604020202020204" pitchFamily="34" charset="0"/>
                          <a:cs typeface="Arial" panose="020B0604020202020204" pitchFamily="34" charset="0"/>
                        </a:rPr>
                        <a:t>1,973</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panose="020B0604020202020204" pitchFamily="34" charset="0"/>
                          <a:cs typeface="Arial" panose="020B0604020202020204" pitchFamily="34" charset="0"/>
                        </a:rPr>
                        <a:t>1,806</a:t>
                      </a: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+9%</a:t>
                      </a:r>
                    </a:p>
                  </a:txBody>
                  <a:tcPr marL="68580" marR="68580" marT="34290" marB="34290" anchor="ctr">
                    <a:solidFill>
                      <a:schemeClr val="accent5">
                        <a:lumMod val="75000"/>
                        <a:alpha val="55000"/>
                      </a:schemeClr>
                    </a:solidFill>
                  </a:tcPr>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r>
                        <a:rPr lang="en-GB" sz="900" b="1" dirty="0">
                          <a:latin typeface="Arial" panose="020B0604020202020204" pitchFamily="34" charset="0"/>
                          <a:cs typeface="Arial" panose="020B0604020202020204" pitchFamily="34" charset="0"/>
                        </a:rPr>
                        <a:t>10,873</a:t>
                      </a:r>
                    </a:p>
                  </a:txBody>
                  <a:tcPr marL="68580" marR="68580" marT="34290" marB="34290" anchor="ctr">
                    <a:solidFill>
                      <a:srgbClr val="D9E8EF"/>
                    </a:solidFill>
                  </a:tcPr>
                </a:tc>
                <a:tc>
                  <a:txBody>
                    <a:bodyPr/>
                    <a:lstStyle/>
                    <a:p>
                      <a:pPr algn="ctr"/>
                      <a:endParaRPr lang="en-GB" sz="900" b="1">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algn="ctr"/>
                      <a:r>
                        <a:rPr lang="en-GB" sz="900" b="1">
                          <a:latin typeface="Arial" panose="020B0604020202020204" pitchFamily="34" charset="0"/>
                          <a:cs typeface="Arial" panose="020B0604020202020204" pitchFamily="34" charset="0"/>
                        </a:rPr>
                        <a:t>8026</a:t>
                      </a:r>
                    </a:p>
                  </a:txBody>
                  <a:tcPr marL="68580" marR="68580" marT="34290" marB="34290" anchor="ctr">
                    <a:solidFill>
                      <a:srgbClr val="D9E8EF"/>
                    </a:solidFill>
                  </a:tcPr>
                </a:tc>
                <a:tc>
                  <a:txBody>
                    <a:bodyPr/>
                    <a:lstStyle/>
                    <a:p>
                      <a:pPr algn="ctr"/>
                      <a:r>
                        <a:rPr lang="en-GB" sz="900" b="1" dirty="0">
                          <a:solidFill>
                            <a:schemeClr val="tx1"/>
                          </a:solidFill>
                          <a:latin typeface="Arial" panose="020B0604020202020204" pitchFamily="34" charset="0"/>
                          <a:cs typeface="Arial" panose="020B0604020202020204" pitchFamily="34" charset="0"/>
                        </a:rPr>
                        <a:t>+35%</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3695147774"/>
                  </a:ext>
                </a:extLst>
              </a:tr>
            </a:tbl>
          </a:graphicData>
        </a:graphic>
      </p:graphicFrame>
      <p:pic>
        <p:nvPicPr>
          <p:cNvPr id="23" name="Picture 7" descr="A picture containing diagram&#10;&#10;Description automatically generated">
            <a:extLst>
              <a:ext uri="{FF2B5EF4-FFF2-40B4-BE49-F238E27FC236}">
                <a16:creationId xmlns:a16="http://schemas.microsoft.com/office/drawing/2014/main" id="{CB3C4143-8C53-43F2-BA4D-77B4C5FC42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1075" y="1524300"/>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7" descr="A picture containing diagram&#10;&#10;Description automatically generated">
            <a:extLst>
              <a:ext uri="{FF2B5EF4-FFF2-40B4-BE49-F238E27FC236}">
                <a16:creationId xmlns:a16="http://schemas.microsoft.com/office/drawing/2014/main" id="{C25DFB03-7ED6-47D6-8D21-2894FE3AC7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7249" y="2365697"/>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7" descr="A picture containing diagram&#10;&#10;Description automatically generated">
            <a:extLst>
              <a:ext uri="{FF2B5EF4-FFF2-40B4-BE49-F238E27FC236}">
                <a16:creationId xmlns:a16="http://schemas.microsoft.com/office/drawing/2014/main" id="{E6771A56-5304-41B0-89B3-2C0D15D5C5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1075" y="3183884"/>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7" descr="A picture containing diagram&#10;&#10;Description automatically generated">
            <a:extLst>
              <a:ext uri="{FF2B5EF4-FFF2-40B4-BE49-F238E27FC236}">
                <a16:creationId xmlns:a16="http://schemas.microsoft.com/office/drawing/2014/main" id="{1668DBB5-067F-41A9-8150-1008C5DF2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1075" y="4791075"/>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7" descr="A picture containing diagram&#10;&#10;Description automatically generated">
            <a:extLst>
              <a:ext uri="{FF2B5EF4-FFF2-40B4-BE49-F238E27FC236}">
                <a16:creationId xmlns:a16="http://schemas.microsoft.com/office/drawing/2014/main" id="{01BC08FB-5C25-4FE0-A309-AAC3C00E7D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844" y="1524300"/>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7" descr="A picture containing diagram&#10;&#10;Description automatically generated">
            <a:extLst>
              <a:ext uri="{FF2B5EF4-FFF2-40B4-BE49-F238E27FC236}">
                <a16:creationId xmlns:a16="http://schemas.microsoft.com/office/drawing/2014/main" id="{C9D9B9EE-50E5-4648-8675-B5BDC6BD2B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844" y="2393981"/>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7" descr="A picture containing diagram&#10;&#10;Description automatically generated">
            <a:extLst>
              <a:ext uri="{FF2B5EF4-FFF2-40B4-BE49-F238E27FC236}">
                <a16:creationId xmlns:a16="http://schemas.microsoft.com/office/drawing/2014/main" id="{C4E528A0-53B7-4DFD-B731-D6CFB0654B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670" y="3212168"/>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7" descr="A picture containing diagram&#10;&#10;Description automatically generated">
            <a:extLst>
              <a:ext uri="{FF2B5EF4-FFF2-40B4-BE49-F238E27FC236}">
                <a16:creationId xmlns:a16="http://schemas.microsoft.com/office/drawing/2014/main" id="{8B8CE0D5-B001-4DA5-B31F-573A97452A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670" y="4819359"/>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1C39A10-1C2A-44CD-8E8D-25F355AA985F}"/>
              </a:ext>
            </a:extLst>
          </p:cNvPr>
          <p:cNvPicPr>
            <a:picLocks noChangeAspect="1"/>
          </p:cNvPicPr>
          <p:nvPr/>
        </p:nvPicPr>
        <p:blipFill>
          <a:blip r:embed="rId4"/>
          <a:stretch>
            <a:fillRect/>
          </a:stretch>
        </p:blipFill>
        <p:spPr>
          <a:xfrm>
            <a:off x="1593045" y="1357836"/>
            <a:ext cx="1318831" cy="640383"/>
          </a:xfrm>
          <a:prstGeom prst="rect">
            <a:avLst/>
          </a:prstGeom>
          <a:ln>
            <a:solidFill>
              <a:schemeClr val="tx2"/>
            </a:solidFill>
          </a:ln>
        </p:spPr>
      </p:pic>
      <p:pic>
        <p:nvPicPr>
          <p:cNvPr id="6" name="Picture 5">
            <a:extLst>
              <a:ext uri="{FF2B5EF4-FFF2-40B4-BE49-F238E27FC236}">
                <a16:creationId xmlns:a16="http://schemas.microsoft.com/office/drawing/2014/main" id="{2F1847B3-6783-466F-80D5-15462AAC691E}"/>
              </a:ext>
            </a:extLst>
          </p:cNvPr>
          <p:cNvPicPr>
            <a:picLocks noChangeAspect="1"/>
          </p:cNvPicPr>
          <p:nvPr/>
        </p:nvPicPr>
        <p:blipFill>
          <a:blip r:embed="rId5"/>
          <a:stretch>
            <a:fillRect/>
          </a:stretch>
        </p:blipFill>
        <p:spPr>
          <a:xfrm>
            <a:off x="1609093" y="2171416"/>
            <a:ext cx="1302783" cy="712797"/>
          </a:xfrm>
          <a:prstGeom prst="rect">
            <a:avLst/>
          </a:prstGeom>
          <a:ln>
            <a:solidFill>
              <a:schemeClr val="tx2"/>
            </a:solidFill>
          </a:ln>
        </p:spPr>
      </p:pic>
      <p:pic>
        <p:nvPicPr>
          <p:cNvPr id="8" name="Picture 7">
            <a:extLst>
              <a:ext uri="{FF2B5EF4-FFF2-40B4-BE49-F238E27FC236}">
                <a16:creationId xmlns:a16="http://schemas.microsoft.com/office/drawing/2014/main" id="{9417B28F-CFB9-4161-918B-AA6B483838B3}"/>
              </a:ext>
            </a:extLst>
          </p:cNvPr>
          <p:cNvPicPr>
            <a:picLocks noChangeAspect="1"/>
          </p:cNvPicPr>
          <p:nvPr/>
        </p:nvPicPr>
        <p:blipFill>
          <a:blip r:embed="rId6"/>
          <a:stretch>
            <a:fillRect/>
          </a:stretch>
        </p:blipFill>
        <p:spPr>
          <a:xfrm>
            <a:off x="1609093" y="3012455"/>
            <a:ext cx="1302783" cy="689945"/>
          </a:xfrm>
          <a:prstGeom prst="rect">
            <a:avLst/>
          </a:prstGeom>
          <a:ln>
            <a:solidFill>
              <a:schemeClr val="tx2"/>
            </a:solidFill>
          </a:ln>
        </p:spPr>
      </p:pic>
      <p:pic>
        <p:nvPicPr>
          <p:cNvPr id="10" name="Picture 9">
            <a:extLst>
              <a:ext uri="{FF2B5EF4-FFF2-40B4-BE49-F238E27FC236}">
                <a16:creationId xmlns:a16="http://schemas.microsoft.com/office/drawing/2014/main" id="{F97B9A4A-6B9F-4E87-B46C-C434F4BB3A67}"/>
              </a:ext>
            </a:extLst>
          </p:cNvPr>
          <p:cNvPicPr>
            <a:picLocks noChangeAspect="1"/>
          </p:cNvPicPr>
          <p:nvPr/>
        </p:nvPicPr>
        <p:blipFill>
          <a:blip r:embed="rId7"/>
          <a:stretch>
            <a:fillRect/>
          </a:stretch>
        </p:blipFill>
        <p:spPr>
          <a:xfrm>
            <a:off x="1609093" y="3850671"/>
            <a:ext cx="1302783" cy="707931"/>
          </a:xfrm>
          <a:prstGeom prst="rect">
            <a:avLst/>
          </a:prstGeom>
          <a:ln>
            <a:solidFill>
              <a:schemeClr val="tx2"/>
            </a:solidFill>
          </a:ln>
        </p:spPr>
      </p:pic>
      <p:pic>
        <p:nvPicPr>
          <p:cNvPr id="12" name="Picture 11">
            <a:extLst>
              <a:ext uri="{FF2B5EF4-FFF2-40B4-BE49-F238E27FC236}">
                <a16:creationId xmlns:a16="http://schemas.microsoft.com/office/drawing/2014/main" id="{E5E4B0B9-2BAF-4425-AA3B-7502A6AEF97B}"/>
              </a:ext>
            </a:extLst>
          </p:cNvPr>
          <p:cNvPicPr>
            <a:picLocks noChangeAspect="1"/>
          </p:cNvPicPr>
          <p:nvPr/>
        </p:nvPicPr>
        <p:blipFill>
          <a:blip r:embed="rId8"/>
          <a:stretch>
            <a:fillRect/>
          </a:stretch>
        </p:blipFill>
        <p:spPr>
          <a:xfrm>
            <a:off x="1609093" y="4683142"/>
            <a:ext cx="1302783" cy="707931"/>
          </a:xfrm>
          <a:prstGeom prst="rect">
            <a:avLst/>
          </a:prstGeom>
          <a:ln>
            <a:solidFill>
              <a:schemeClr val="tx2"/>
            </a:solidFill>
          </a:ln>
        </p:spPr>
      </p:pic>
      <p:pic>
        <p:nvPicPr>
          <p:cNvPr id="36" name="Picture 35">
            <a:extLst>
              <a:ext uri="{FF2B5EF4-FFF2-40B4-BE49-F238E27FC236}">
                <a16:creationId xmlns:a16="http://schemas.microsoft.com/office/drawing/2014/main" id="{B1864379-04C6-4976-87BF-0C6EEFB382C5}"/>
              </a:ext>
            </a:extLst>
          </p:cNvPr>
          <p:cNvPicPr>
            <a:picLocks noChangeAspect="1"/>
          </p:cNvPicPr>
          <p:nvPr/>
        </p:nvPicPr>
        <p:blipFill>
          <a:blip r:embed="rId9"/>
          <a:stretch>
            <a:fillRect/>
          </a:stretch>
        </p:blipFill>
        <p:spPr>
          <a:xfrm>
            <a:off x="5140986" y="1379832"/>
            <a:ext cx="1410734" cy="634700"/>
          </a:xfrm>
          <a:prstGeom prst="rect">
            <a:avLst/>
          </a:prstGeom>
          <a:ln>
            <a:solidFill>
              <a:schemeClr val="tx2"/>
            </a:solidFill>
          </a:ln>
        </p:spPr>
      </p:pic>
      <p:pic>
        <p:nvPicPr>
          <p:cNvPr id="38" name="Picture 37">
            <a:extLst>
              <a:ext uri="{FF2B5EF4-FFF2-40B4-BE49-F238E27FC236}">
                <a16:creationId xmlns:a16="http://schemas.microsoft.com/office/drawing/2014/main" id="{A04E8E2F-7A29-49B6-86DD-04483A02FB3A}"/>
              </a:ext>
            </a:extLst>
          </p:cNvPr>
          <p:cNvPicPr>
            <a:picLocks noChangeAspect="1"/>
          </p:cNvPicPr>
          <p:nvPr/>
        </p:nvPicPr>
        <p:blipFill>
          <a:blip r:embed="rId10"/>
          <a:stretch>
            <a:fillRect/>
          </a:stretch>
        </p:blipFill>
        <p:spPr>
          <a:xfrm>
            <a:off x="5140986" y="2176370"/>
            <a:ext cx="1410734" cy="707843"/>
          </a:xfrm>
          <a:prstGeom prst="rect">
            <a:avLst/>
          </a:prstGeom>
          <a:ln>
            <a:solidFill>
              <a:schemeClr val="tx2"/>
            </a:solidFill>
          </a:ln>
        </p:spPr>
      </p:pic>
      <p:pic>
        <p:nvPicPr>
          <p:cNvPr id="40" name="Picture 39">
            <a:extLst>
              <a:ext uri="{FF2B5EF4-FFF2-40B4-BE49-F238E27FC236}">
                <a16:creationId xmlns:a16="http://schemas.microsoft.com/office/drawing/2014/main" id="{3C7D1552-66B5-4708-A105-D090838C57B6}"/>
              </a:ext>
            </a:extLst>
          </p:cNvPr>
          <p:cNvPicPr>
            <a:picLocks noChangeAspect="1"/>
          </p:cNvPicPr>
          <p:nvPr/>
        </p:nvPicPr>
        <p:blipFill>
          <a:blip r:embed="rId11"/>
          <a:stretch>
            <a:fillRect/>
          </a:stretch>
        </p:blipFill>
        <p:spPr>
          <a:xfrm>
            <a:off x="5139038" y="3012455"/>
            <a:ext cx="1410734" cy="707842"/>
          </a:xfrm>
          <a:prstGeom prst="rect">
            <a:avLst/>
          </a:prstGeom>
          <a:ln>
            <a:solidFill>
              <a:schemeClr val="tx2"/>
            </a:solidFill>
          </a:ln>
        </p:spPr>
      </p:pic>
      <p:pic>
        <p:nvPicPr>
          <p:cNvPr id="42" name="Picture 41">
            <a:extLst>
              <a:ext uri="{FF2B5EF4-FFF2-40B4-BE49-F238E27FC236}">
                <a16:creationId xmlns:a16="http://schemas.microsoft.com/office/drawing/2014/main" id="{A2F2214E-B117-4155-A2FE-FBAEFB99870A}"/>
              </a:ext>
            </a:extLst>
          </p:cNvPr>
          <p:cNvPicPr>
            <a:picLocks noChangeAspect="1"/>
          </p:cNvPicPr>
          <p:nvPr/>
        </p:nvPicPr>
        <p:blipFill>
          <a:blip r:embed="rId12"/>
          <a:stretch>
            <a:fillRect/>
          </a:stretch>
        </p:blipFill>
        <p:spPr>
          <a:xfrm>
            <a:off x="5158867" y="3841765"/>
            <a:ext cx="1390905" cy="707843"/>
          </a:xfrm>
          <a:prstGeom prst="rect">
            <a:avLst/>
          </a:prstGeom>
          <a:ln>
            <a:solidFill>
              <a:schemeClr val="tx2"/>
            </a:solidFill>
          </a:ln>
        </p:spPr>
      </p:pic>
      <p:pic>
        <p:nvPicPr>
          <p:cNvPr id="44" name="Picture 43">
            <a:extLst>
              <a:ext uri="{FF2B5EF4-FFF2-40B4-BE49-F238E27FC236}">
                <a16:creationId xmlns:a16="http://schemas.microsoft.com/office/drawing/2014/main" id="{0F035D90-CA37-4160-A8F3-FA306CA50190}"/>
              </a:ext>
            </a:extLst>
          </p:cNvPr>
          <p:cNvPicPr>
            <a:picLocks noChangeAspect="1"/>
          </p:cNvPicPr>
          <p:nvPr/>
        </p:nvPicPr>
        <p:blipFill>
          <a:blip r:embed="rId13"/>
          <a:stretch>
            <a:fillRect/>
          </a:stretch>
        </p:blipFill>
        <p:spPr>
          <a:xfrm>
            <a:off x="5137804" y="4703918"/>
            <a:ext cx="1390906" cy="707931"/>
          </a:xfrm>
          <a:prstGeom prst="rect">
            <a:avLst/>
          </a:prstGeom>
          <a:ln>
            <a:solidFill>
              <a:schemeClr val="tx2"/>
            </a:solidFill>
          </a:ln>
        </p:spPr>
      </p:pic>
      <p:pic>
        <p:nvPicPr>
          <p:cNvPr id="22" name="Picture 4" descr="Image result for Icon For Concern. Size: 95 x 96. Source: icon-library.com">
            <a:extLst>
              <a:ext uri="{FF2B5EF4-FFF2-40B4-BE49-F238E27FC236}">
                <a16:creationId xmlns:a16="http://schemas.microsoft.com/office/drawing/2014/main" id="{BA2FF1B6-86F7-466E-A434-251D00D76E5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17247" y="3994993"/>
            <a:ext cx="485126" cy="49023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6" name="Picture 4" descr="Image result for Icon For Concern. Size: 95 x 96. Source: icon-library.com">
            <a:extLst>
              <a:ext uri="{FF2B5EF4-FFF2-40B4-BE49-F238E27FC236}">
                <a16:creationId xmlns:a16="http://schemas.microsoft.com/office/drawing/2014/main" id="{F0C07788-F9F6-44B3-B2BC-6DC0A6748E2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2844" y="3973788"/>
            <a:ext cx="485126" cy="49023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1722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83991" y="193257"/>
            <a:ext cx="8614912"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416672" y="231137"/>
            <a:ext cx="8503726"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Exceptions/Non-Compliance: </a:t>
            </a:r>
            <a:r>
              <a:rPr lang="en-GB" sz="1350">
                <a:solidFill>
                  <a:schemeClr val="bg1"/>
                </a:solidFill>
                <a:latin typeface="Segoe UI" panose="020B0502040204020203" pitchFamily="34" charset="0"/>
                <a:cs typeface="Segoe UI" panose="020B0502040204020203" pitchFamily="34" charset="0"/>
              </a:rPr>
              <a:t>Out of Area Placements (Inappropriate ONLY)</a:t>
            </a:r>
          </a:p>
        </p:txBody>
      </p:sp>
      <p:graphicFrame>
        <p:nvGraphicFramePr>
          <p:cNvPr id="23" name="Table 5">
            <a:extLst>
              <a:ext uri="{FF2B5EF4-FFF2-40B4-BE49-F238E27FC236}">
                <a16:creationId xmlns:a16="http://schemas.microsoft.com/office/drawing/2014/main" id="{F989E21D-1587-4DB5-B6D4-DDF4631A9B9C}"/>
              </a:ext>
            </a:extLst>
          </p:cNvPr>
          <p:cNvGraphicFramePr>
            <a:graphicFrameLocks noGrp="1"/>
          </p:cNvGraphicFramePr>
          <p:nvPr>
            <p:extLst>
              <p:ext uri="{D42A27DB-BD31-4B8C-83A1-F6EECF244321}">
                <p14:modId xmlns:p14="http://schemas.microsoft.com/office/powerpoint/2010/main" val="3911396516"/>
              </p:ext>
            </p:extLst>
          </p:nvPr>
        </p:nvGraphicFramePr>
        <p:xfrm>
          <a:off x="350845" y="1123110"/>
          <a:ext cx="2908953" cy="550224"/>
        </p:xfrm>
        <a:graphic>
          <a:graphicData uri="http://schemas.openxmlformats.org/drawingml/2006/table">
            <a:tbl>
              <a:tblPr firstRow="1" bandRow="1">
                <a:tableStyleId>{5FD0F851-EC5A-4D38-B0AD-8093EC10F338}</a:tableStyleId>
              </a:tblPr>
              <a:tblGrid>
                <a:gridCol w="1799708">
                  <a:extLst>
                    <a:ext uri="{9D8B030D-6E8A-4147-A177-3AD203B41FA5}">
                      <a16:colId xmlns:a16="http://schemas.microsoft.com/office/drawing/2014/main" val="978586781"/>
                    </a:ext>
                  </a:extLst>
                </a:gridCol>
                <a:gridCol w="457200">
                  <a:extLst>
                    <a:ext uri="{9D8B030D-6E8A-4147-A177-3AD203B41FA5}">
                      <a16:colId xmlns:a16="http://schemas.microsoft.com/office/drawing/2014/main" val="3791762586"/>
                    </a:ext>
                  </a:extLst>
                </a:gridCol>
                <a:gridCol w="652045">
                  <a:extLst>
                    <a:ext uri="{9D8B030D-6E8A-4147-A177-3AD203B41FA5}">
                      <a16:colId xmlns:a16="http://schemas.microsoft.com/office/drawing/2014/main" val="1797118576"/>
                    </a:ext>
                  </a:extLst>
                </a:gridCol>
              </a:tblGrid>
              <a:tr h="237804">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300411">
                <a:tc>
                  <a:txBody>
                    <a:bodyPr/>
                    <a:lstStyle/>
                    <a:p>
                      <a:r>
                        <a:rPr lang="en-US" sz="800" b="0">
                          <a:latin typeface="Segoe UI" panose="020B0502040204020203" pitchFamily="34" charset="0"/>
                          <a:cs typeface="Segoe UI" panose="020B0502040204020203" pitchFamily="34" charset="0"/>
                        </a:rPr>
                        <a:t>Out of Area Placements</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0 days</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105 days 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sp>
        <p:nvSpPr>
          <p:cNvPr id="38" name="TextBox 37">
            <a:extLst>
              <a:ext uri="{FF2B5EF4-FFF2-40B4-BE49-F238E27FC236}">
                <a16:creationId xmlns:a16="http://schemas.microsoft.com/office/drawing/2014/main" id="{26B42DFC-5C2B-4051-B807-47AC44DA9A81}"/>
              </a:ext>
            </a:extLst>
          </p:cNvPr>
          <p:cNvSpPr txBox="1"/>
          <p:nvPr/>
        </p:nvSpPr>
        <p:spPr>
          <a:xfrm>
            <a:off x="283991" y="828101"/>
            <a:ext cx="3311783"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Buckinghamshire CCG</a:t>
            </a:r>
          </a:p>
        </p:txBody>
      </p:sp>
      <p:sp>
        <p:nvSpPr>
          <p:cNvPr id="41" name="TextBox 40">
            <a:extLst>
              <a:ext uri="{FF2B5EF4-FFF2-40B4-BE49-F238E27FC236}">
                <a16:creationId xmlns:a16="http://schemas.microsoft.com/office/drawing/2014/main" id="{176CA65B-4A0A-4D34-A01E-2D6BB099CC00}"/>
              </a:ext>
            </a:extLst>
          </p:cNvPr>
          <p:cNvSpPr txBox="1"/>
          <p:nvPr/>
        </p:nvSpPr>
        <p:spPr>
          <a:xfrm>
            <a:off x="3353991" y="818048"/>
            <a:ext cx="2146825"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Oxfordshire CCG</a:t>
            </a:r>
          </a:p>
        </p:txBody>
      </p:sp>
      <p:sp>
        <p:nvSpPr>
          <p:cNvPr id="42" name="TextBox 41">
            <a:extLst>
              <a:ext uri="{FF2B5EF4-FFF2-40B4-BE49-F238E27FC236}">
                <a16:creationId xmlns:a16="http://schemas.microsoft.com/office/drawing/2014/main" id="{7F40A88D-DD40-474E-8E99-594014A58B53}"/>
              </a:ext>
            </a:extLst>
          </p:cNvPr>
          <p:cNvSpPr txBox="1"/>
          <p:nvPr/>
        </p:nvSpPr>
        <p:spPr>
          <a:xfrm>
            <a:off x="6295179" y="818048"/>
            <a:ext cx="2002750"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Berkshire West CCG</a:t>
            </a:r>
          </a:p>
        </p:txBody>
      </p:sp>
      <p:graphicFrame>
        <p:nvGraphicFramePr>
          <p:cNvPr id="16" name="Table 5">
            <a:extLst>
              <a:ext uri="{FF2B5EF4-FFF2-40B4-BE49-F238E27FC236}">
                <a16:creationId xmlns:a16="http://schemas.microsoft.com/office/drawing/2014/main" id="{B265DC5B-E679-4C43-A7A6-1803A6D7AFCB}"/>
              </a:ext>
            </a:extLst>
          </p:cNvPr>
          <p:cNvGraphicFramePr>
            <a:graphicFrameLocks noGrp="1"/>
          </p:cNvGraphicFramePr>
          <p:nvPr>
            <p:extLst>
              <p:ext uri="{D42A27DB-BD31-4B8C-83A1-F6EECF244321}">
                <p14:modId xmlns:p14="http://schemas.microsoft.com/office/powerpoint/2010/main" val="3960600063"/>
              </p:ext>
            </p:extLst>
          </p:nvPr>
        </p:nvGraphicFramePr>
        <p:xfrm>
          <a:off x="3386224" y="1123110"/>
          <a:ext cx="2908953" cy="553455"/>
        </p:xfrm>
        <a:graphic>
          <a:graphicData uri="http://schemas.openxmlformats.org/drawingml/2006/table">
            <a:tbl>
              <a:tblPr firstRow="1" bandRow="1">
                <a:tableStyleId>{5FD0F851-EC5A-4D38-B0AD-8093EC10F338}</a:tableStyleId>
              </a:tblPr>
              <a:tblGrid>
                <a:gridCol w="1799708">
                  <a:extLst>
                    <a:ext uri="{9D8B030D-6E8A-4147-A177-3AD203B41FA5}">
                      <a16:colId xmlns:a16="http://schemas.microsoft.com/office/drawing/2014/main" val="978586781"/>
                    </a:ext>
                  </a:extLst>
                </a:gridCol>
                <a:gridCol w="457200">
                  <a:extLst>
                    <a:ext uri="{9D8B030D-6E8A-4147-A177-3AD203B41FA5}">
                      <a16:colId xmlns:a16="http://schemas.microsoft.com/office/drawing/2014/main" val="3791762586"/>
                    </a:ext>
                  </a:extLst>
                </a:gridCol>
                <a:gridCol w="652045">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Out of Area Placements</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0 days</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395 days 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7" name="Table 5">
            <a:extLst>
              <a:ext uri="{FF2B5EF4-FFF2-40B4-BE49-F238E27FC236}">
                <a16:creationId xmlns:a16="http://schemas.microsoft.com/office/drawing/2014/main" id="{C46B7F80-9E67-450B-BE9F-D5F6125BCD45}"/>
              </a:ext>
            </a:extLst>
          </p:cNvPr>
          <p:cNvGraphicFramePr>
            <a:graphicFrameLocks noGrp="1"/>
          </p:cNvGraphicFramePr>
          <p:nvPr>
            <p:extLst>
              <p:ext uri="{D42A27DB-BD31-4B8C-83A1-F6EECF244321}">
                <p14:modId xmlns:p14="http://schemas.microsoft.com/office/powerpoint/2010/main" val="2062798249"/>
              </p:ext>
            </p:extLst>
          </p:nvPr>
        </p:nvGraphicFramePr>
        <p:xfrm>
          <a:off x="6421604" y="1123110"/>
          <a:ext cx="2498794" cy="624840"/>
        </p:xfrm>
        <a:graphic>
          <a:graphicData uri="http://schemas.openxmlformats.org/drawingml/2006/table">
            <a:tbl>
              <a:tblPr firstRow="1" bandRow="1">
                <a:tableStyleId>{5FD0F851-EC5A-4D38-B0AD-8093EC10F338}</a:tableStyleId>
              </a:tblPr>
              <a:tblGrid>
                <a:gridCol w="1545951">
                  <a:extLst>
                    <a:ext uri="{9D8B030D-6E8A-4147-A177-3AD203B41FA5}">
                      <a16:colId xmlns:a16="http://schemas.microsoft.com/office/drawing/2014/main" val="978586781"/>
                    </a:ext>
                  </a:extLst>
                </a:gridCol>
                <a:gridCol w="392735">
                  <a:extLst>
                    <a:ext uri="{9D8B030D-6E8A-4147-A177-3AD203B41FA5}">
                      <a16:colId xmlns:a16="http://schemas.microsoft.com/office/drawing/2014/main" val="3791762586"/>
                    </a:ext>
                  </a:extLst>
                </a:gridCol>
                <a:gridCol w="560108">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Out of Area Placements</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latin typeface="Segoe UI" panose="020B0502040204020203" pitchFamily="34" charset="0"/>
                          <a:cs typeface="Segoe UI" panose="020B0502040204020203" pitchFamily="34" charset="0"/>
                        </a:rPr>
                        <a:t>0 days</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530 days 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20" name="Table 5">
            <a:extLst>
              <a:ext uri="{FF2B5EF4-FFF2-40B4-BE49-F238E27FC236}">
                <a16:creationId xmlns:a16="http://schemas.microsoft.com/office/drawing/2014/main" id="{6E0C3F2F-E0E3-4AB5-913F-DA006FE7CDBA}"/>
              </a:ext>
            </a:extLst>
          </p:cNvPr>
          <p:cNvGraphicFramePr>
            <a:graphicFrameLocks noGrp="1"/>
          </p:cNvGraphicFramePr>
          <p:nvPr>
            <p:extLst>
              <p:ext uri="{D42A27DB-BD31-4B8C-83A1-F6EECF244321}">
                <p14:modId xmlns:p14="http://schemas.microsoft.com/office/powerpoint/2010/main" val="4147960650"/>
              </p:ext>
            </p:extLst>
          </p:nvPr>
        </p:nvGraphicFramePr>
        <p:xfrm>
          <a:off x="350845" y="3281420"/>
          <a:ext cx="5944334" cy="2335561"/>
        </p:xfrm>
        <a:graphic>
          <a:graphicData uri="http://schemas.openxmlformats.org/drawingml/2006/table">
            <a:tbl>
              <a:tblPr firstRow="1" bandRow="1">
                <a:tableStyleId>{5FD0F851-EC5A-4D38-B0AD-8093EC10F338}</a:tableStyleId>
              </a:tblPr>
              <a:tblGrid>
                <a:gridCol w="5944334">
                  <a:extLst>
                    <a:ext uri="{9D8B030D-6E8A-4147-A177-3AD203B41FA5}">
                      <a16:colId xmlns:a16="http://schemas.microsoft.com/office/drawing/2014/main" val="1178387086"/>
                    </a:ext>
                  </a:extLst>
                </a:gridCol>
              </a:tblGrid>
              <a:tr h="194341">
                <a:tc>
                  <a:txBody>
                    <a:bodyPr/>
                    <a:lstStyle/>
                    <a:p>
                      <a:pPr algn="just"/>
                      <a:r>
                        <a:rPr lang="en-GB" sz="800" b="1" u="none">
                          <a:latin typeface="Segoe UI" panose="020B0502040204020203" pitchFamily="34" charset="0"/>
                          <a:cs typeface="Segoe UI" panose="020B0502040204020203" pitchFamily="34" charset="0"/>
                        </a:rPr>
                        <a:t>Commentary: This is a 3 Months Rolling Measure </a:t>
                      </a:r>
                    </a:p>
                  </a:txBody>
                  <a:tcPr marL="68580" marR="68580" marT="34290" marB="34290"/>
                </a:tc>
                <a:extLst>
                  <a:ext uri="{0D108BD9-81ED-4DB2-BD59-A6C34878D82A}">
                    <a16:rowId xmlns:a16="http://schemas.microsoft.com/office/drawing/2014/main" val="711604409"/>
                  </a:ext>
                </a:extLst>
              </a:tr>
              <a:tr h="1978234">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800" dirty="0">
                          <a:latin typeface="Segoe UI" panose="020B0502040204020203" pitchFamily="34" charset="0"/>
                          <a:cs typeface="Segoe UI" panose="020B0502040204020203" pitchFamily="34" charset="0"/>
                        </a:rPr>
                        <a:t>The Trust</a:t>
                      </a:r>
                      <a:r>
                        <a:rPr lang="en-US" sz="800" dirty="0">
                          <a:latin typeface="Segoe UI" panose="020B0502040204020203" pitchFamily="34" charset="0"/>
                          <a:cs typeface="Segoe UI" panose="020B0502040204020203" pitchFamily="34" charset="0"/>
                        </a:rPr>
                        <a:t> did not achieve the OAPs trajectory due to the ongoing changes in bed capacity, as a result of Infection Prevention Control (IPC) guidance.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If not, what is the issue? </a:t>
                      </a:r>
                      <a:r>
                        <a:rPr lang="en-US" sz="800" dirty="0">
                          <a:latin typeface="Segoe UI" panose="020B0502040204020203" pitchFamily="34" charset="0"/>
                          <a:cs typeface="Segoe UI" panose="020B0502040204020203" pitchFamily="34" charset="0"/>
                        </a:rPr>
                        <a:t>The Trust has been operating throughout the year with </a:t>
                      </a:r>
                      <a:r>
                        <a:rPr lang="en-US" sz="800" b="1" dirty="0">
                          <a:latin typeface="Segoe UI" panose="020B0502040204020203" pitchFamily="34" charset="0"/>
                          <a:cs typeface="Segoe UI" panose="020B0502040204020203" pitchFamily="34" charset="0"/>
                        </a:rPr>
                        <a:t>up to 15% less capacity</a:t>
                      </a:r>
                      <a:r>
                        <a:rPr lang="en-US" sz="800" dirty="0">
                          <a:latin typeface="Segoe UI" panose="020B0502040204020203" pitchFamily="34" charset="0"/>
                          <a:cs typeface="Segoe UI" panose="020B0502040204020203" pitchFamily="34" charset="0"/>
                        </a:rPr>
                        <a:t> in the Adult and Older Adult Mental Health wards.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a:t>
                      </a:r>
                      <a:r>
                        <a:rPr lang="en-US" sz="800" dirty="0">
                          <a:latin typeface="Segoe UI" panose="020B0502040204020203" pitchFamily="34" charset="0"/>
                          <a:cs typeface="Segoe UI" panose="020B0502040204020203" pitchFamily="34" charset="0"/>
                        </a:rPr>
                        <a:t> The interim closure of beds has resulted in additional Out of Area placements which the Trust has mitigated by purchasing a block contract of 10 beds, which incrementally increased to 18 beds by April 2021 with a private provider Elysium Healthcare. Following recent NHSE/I guidance the Trust has reviewed the use of OAPs and is assured that continuity of care principles are adhered to.  Reporting from April 2021 will reflect this change.  </a:t>
                      </a:r>
                      <a:r>
                        <a:rPr lang="en-US" sz="800" kern="1200" dirty="0">
                          <a:solidFill>
                            <a:srgbClr val="0D0D0D"/>
                          </a:solidFill>
                          <a:effectLst/>
                          <a:latin typeface="Segoe UI" panose="020B0502040204020203" pitchFamily="34" charset="0"/>
                          <a:ea typeface="+mn-ea"/>
                          <a:cs typeface="Segoe UI" panose="020B0502040204020203" pitchFamily="34" charset="0"/>
                        </a:rPr>
                        <a:t>In April, changes to IPC guidance have allowed the facilitation of patients who have completed their 14-day period of isolation and are COVID negative to be repatriated to vacant Oxford Health beds. Therefore, maximizing bed capacity and reducing the need to purchase further inappropriate OAPS. </a:t>
                      </a: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chemeClr val="accent6"/>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rPr>
                        <a:t>Dec 21: 0 inappropriate OAPs days Bucks CCG and 0 inappropriate OAPs days Oxon CCG</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rPr>
                        <a:t>Jan 22: 16 inappropriate OAP days Bucks CCG and 70 inappropriate OAPs days Oxon CCG</a:t>
                      </a:r>
                    </a:p>
                    <a:p>
                      <a:pPr algn="just"/>
                      <a:r>
                        <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rPr>
                        <a:t>Feb 22: 0 inappropriate OAP days Bucks CCG and 56 inappropriate OAP days Oxon CCG </a:t>
                      </a: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18" name="Table 5">
            <a:extLst>
              <a:ext uri="{FF2B5EF4-FFF2-40B4-BE49-F238E27FC236}">
                <a16:creationId xmlns:a16="http://schemas.microsoft.com/office/drawing/2014/main" id="{04A796BD-BC51-4508-90D1-E5EACE77CBA2}"/>
              </a:ext>
            </a:extLst>
          </p:cNvPr>
          <p:cNvGraphicFramePr>
            <a:graphicFrameLocks noGrp="1"/>
          </p:cNvGraphicFramePr>
          <p:nvPr>
            <p:extLst>
              <p:ext uri="{D42A27DB-BD31-4B8C-83A1-F6EECF244321}">
                <p14:modId xmlns:p14="http://schemas.microsoft.com/office/powerpoint/2010/main" val="3828335642"/>
              </p:ext>
            </p:extLst>
          </p:nvPr>
        </p:nvGraphicFramePr>
        <p:xfrm>
          <a:off x="6421603" y="3281420"/>
          <a:ext cx="2498795" cy="2335560"/>
        </p:xfrm>
        <a:graphic>
          <a:graphicData uri="http://schemas.openxmlformats.org/drawingml/2006/table">
            <a:tbl>
              <a:tblPr firstRow="1" bandRow="1">
                <a:tableStyleId>{5FD0F851-EC5A-4D38-B0AD-8093EC10F338}</a:tableStyleId>
              </a:tblPr>
              <a:tblGrid>
                <a:gridCol w="2498795">
                  <a:extLst>
                    <a:ext uri="{9D8B030D-6E8A-4147-A177-3AD203B41FA5}">
                      <a16:colId xmlns:a16="http://schemas.microsoft.com/office/drawing/2014/main" val="1178387086"/>
                    </a:ext>
                  </a:extLst>
                </a:gridCol>
              </a:tblGrid>
              <a:tr h="201341">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13421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dirty="0">
                          <a:solidFill>
                            <a:srgbClr val="0D0D0D"/>
                          </a:solidFill>
                          <a:effectLst/>
                          <a:latin typeface="Segoe UI" panose="020B0502040204020203" pitchFamily="34" charset="0"/>
                          <a:ea typeface="+mn-ea"/>
                          <a:cs typeface="Segoe UI" panose="020B0502040204020203" pitchFamily="34" charset="0"/>
                        </a:rPr>
                        <a:t>There is an improved position from the January data.</a:t>
                      </a: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If not, what is the issue? </a:t>
                      </a:r>
                      <a:r>
                        <a:rPr lang="en-GB" sz="800" b="0" kern="1200" dirty="0">
                          <a:solidFill>
                            <a:srgbClr val="0D0D0D"/>
                          </a:solidFill>
                          <a:effectLst/>
                          <a:latin typeface="Segoe UI" panose="020B0502040204020203" pitchFamily="34" charset="0"/>
                          <a:ea typeface="+mn-ea"/>
                          <a:cs typeface="Segoe UI" panose="020B0502040204020203" pitchFamily="34" charset="0"/>
                        </a:rPr>
                        <a:t>We continue to have beds closed to admission due to IPC requirements.  The acuity and complexity of the inpatient population remains high.</a:t>
                      </a: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b="0" kern="1200" dirty="0">
                          <a:solidFill>
                            <a:srgbClr val="0D0D0D"/>
                          </a:solidFill>
                          <a:effectLst/>
                          <a:latin typeface="Segoe UI" panose="020B0502040204020203" pitchFamily="34" charset="0"/>
                          <a:ea typeface="+mn-ea"/>
                          <a:cs typeface="Segoe UI" panose="020B0502040204020203" pitchFamily="34" charset="0"/>
                        </a:rPr>
                        <a:t>We plan to continue to pre-commission beds where we are assured we can meet the continuity of care principles. </a:t>
                      </a:r>
                      <a:endParaRPr lang="en-GB" sz="800" b="1" kern="1200" dirty="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rgbClr val="FF0000"/>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Are we anticipated to achieve this? </a:t>
                      </a:r>
                      <a:r>
                        <a:rPr lang="en-GB" sz="800" b="0" kern="1200" dirty="0">
                          <a:solidFill>
                            <a:schemeClr val="tx1"/>
                          </a:solidFill>
                          <a:effectLst/>
                          <a:latin typeface="Segoe UI" panose="020B0502040204020203" pitchFamily="34" charset="0"/>
                          <a:ea typeface="+mn-ea"/>
                          <a:cs typeface="Segoe UI" panose="020B0502040204020203" pitchFamily="34" charset="0"/>
                        </a:rPr>
                        <a:t>March 2023.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accent6">
                              <a:lumMod val="75000"/>
                            </a:schemeClr>
                          </a:solidFill>
                          <a:effectLst/>
                          <a:latin typeface="Segoe UI" panose="020B0502040204020203" pitchFamily="34" charset="0"/>
                          <a:ea typeface="+mn-ea"/>
                          <a:cs typeface="Segoe UI" panose="020B0502040204020203" pitchFamily="34" charset="0"/>
                        </a:rPr>
                        <a:t>In February 2022, the number of inappropriate OAPs in BHFT was 56 bed days.</a:t>
                      </a: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4" name="Picture 3" descr="Chart, line chart&#10;&#10;Description automatically generated">
            <a:extLst>
              <a:ext uri="{FF2B5EF4-FFF2-40B4-BE49-F238E27FC236}">
                <a16:creationId xmlns:a16="http://schemas.microsoft.com/office/drawing/2014/main" id="{7443517A-FC00-4317-AB0D-1008F75B8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846" y="1733875"/>
            <a:ext cx="2908954" cy="1474995"/>
          </a:xfrm>
          <a:prstGeom prst="rect">
            <a:avLst/>
          </a:prstGeom>
        </p:spPr>
      </p:pic>
      <p:pic>
        <p:nvPicPr>
          <p:cNvPr id="8" name="Picture 7" descr="Chart, line chart&#10;&#10;Description automatically generated">
            <a:extLst>
              <a:ext uri="{FF2B5EF4-FFF2-40B4-BE49-F238E27FC236}">
                <a16:creationId xmlns:a16="http://schemas.microsoft.com/office/drawing/2014/main" id="{4022B4B5-8A02-4338-8795-014DDD88A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225" y="1733874"/>
            <a:ext cx="2908954" cy="1474995"/>
          </a:xfrm>
          <a:prstGeom prst="rect">
            <a:avLst/>
          </a:prstGeom>
        </p:spPr>
      </p:pic>
      <p:pic>
        <p:nvPicPr>
          <p:cNvPr id="10" name="Picture 9" descr="Chart, line chart&#10;&#10;Description automatically generated">
            <a:extLst>
              <a:ext uri="{FF2B5EF4-FFF2-40B4-BE49-F238E27FC236}">
                <a16:creationId xmlns:a16="http://schemas.microsoft.com/office/drawing/2014/main" id="{29A09053-4F1F-49CE-BED1-49AA3F2644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1603" y="1733875"/>
            <a:ext cx="2498795" cy="1474995"/>
          </a:xfrm>
          <a:prstGeom prst="rect">
            <a:avLst/>
          </a:prstGeom>
        </p:spPr>
      </p:pic>
    </p:spTree>
    <p:extLst>
      <p:ext uri="{BB962C8B-B14F-4D97-AF65-F5344CB8AC3E}">
        <p14:creationId xmlns:p14="http://schemas.microsoft.com/office/powerpoint/2010/main" val="1053344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93418" y="226470"/>
            <a:ext cx="8567778"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426099" y="264350"/>
            <a:ext cx="8457200"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Exceptions/Non-Compliance: </a:t>
            </a:r>
            <a:r>
              <a:rPr lang="en-GB" sz="1350">
                <a:solidFill>
                  <a:schemeClr val="bg1"/>
                </a:solidFill>
                <a:latin typeface="Segoe UI" panose="020B0502040204020203" pitchFamily="34" charset="0"/>
                <a:cs typeface="Segoe UI" panose="020B0502040204020203" pitchFamily="34" charset="0"/>
              </a:rPr>
              <a:t>Data Quality</a:t>
            </a:r>
          </a:p>
        </p:txBody>
      </p:sp>
      <p:graphicFrame>
        <p:nvGraphicFramePr>
          <p:cNvPr id="15" name="Table 5">
            <a:extLst>
              <a:ext uri="{FF2B5EF4-FFF2-40B4-BE49-F238E27FC236}">
                <a16:creationId xmlns:a16="http://schemas.microsoft.com/office/drawing/2014/main" id="{6F75688F-18C3-42B7-94FA-7BF51501A015}"/>
              </a:ext>
            </a:extLst>
          </p:cNvPr>
          <p:cNvGraphicFramePr>
            <a:graphicFrameLocks noGrp="1"/>
          </p:cNvGraphicFramePr>
          <p:nvPr>
            <p:extLst>
              <p:ext uri="{D42A27DB-BD31-4B8C-83A1-F6EECF244321}">
                <p14:modId xmlns:p14="http://schemas.microsoft.com/office/powerpoint/2010/main" val="2138356268"/>
              </p:ext>
            </p:extLst>
          </p:nvPr>
        </p:nvGraphicFramePr>
        <p:xfrm>
          <a:off x="326280" y="2611266"/>
          <a:ext cx="2528459" cy="2805023"/>
        </p:xfrm>
        <a:graphic>
          <a:graphicData uri="http://schemas.openxmlformats.org/drawingml/2006/table">
            <a:tbl>
              <a:tblPr firstRow="1" bandRow="1">
                <a:tableStyleId>{5FD0F851-EC5A-4D38-B0AD-8093EC10F338}</a:tableStyleId>
              </a:tblPr>
              <a:tblGrid>
                <a:gridCol w="2528459">
                  <a:extLst>
                    <a:ext uri="{9D8B030D-6E8A-4147-A177-3AD203B41FA5}">
                      <a16:colId xmlns:a16="http://schemas.microsoft.com/office/drawing/2014/main" val="1178387086"/>
                    </a:ext>
                  </a:extLst>
                </a:gridCol>
              </a:tblGrid>
              <a:tr h="327860">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477163">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a:solidFill>
                            <a:srgbClr val="0D0D0D"/>
                          </a:solidFill>
                          <a:effectLst/>
                          <a:latin typeface="Segoe UI" panose="020B0502040204020203" pitchFamily="34" charset="0"/>
                          <a:ea typeface="+mn-ea"/>
                          <a:cs typeface="Segoe UI" panose="020B0502040204020203" pitchFamily="34" charset="0"/>
                        </a:rPr>
                        <a:t>No, there is inconsistent performance month on month.  In June and July BOB achieved coverage indicator.  Aug – Nov 21 has been slightly below target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tx1"/>
                          </a:solidFill>
                          <a:effectLst/>
                          <a:latin typeface="Segoe UI" panose="020B0502040204020203" pitchFamily="34" charset="0"/>
                          <a:ea typeface="+mn-ea"/>
                          <a:cs typeface="Segoe UI" panose="020B0502040204020203" pitchFamily="34" charset="0"/>
                        </a:rPr>
                        <a:t>If not, what is the issue? </a:t>
                      </a:r>
                      <a:r>
                        <a:rPr lang="en-GB" sz="800" b="0" kern="1200">
                          <a:solidFill>
                            <a:schemeClr val="tx1"/>
                          </a:solidFill>
                          <a:effectLst/>
                          <a:latin typeface="Segoe UI" panose="020B0502040204020203" pitchFamily="34" charset="0"/>
                          <a:ea typeface="+mn-ea"/>
                          <a:cs typeface="Segoe UI" panose="020B0502040204020203" pitchFamily="34" charset="0"/>
                        </a:rPr>
                        <a:t>The underperformance appears to be attributed to two providers (Autism Berkshire and NO5 Young People).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chemeClr val="tx1"/>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b="0" kern="1200">
                          <a:solidFill>
                            <a:schemeClr val="tx1"/>
                          </a:solidFill>
                          <a:effectLst/>
                          <a:latin typeface="Segoe UI" panose="020B0502040204020203" pitchFamily="34" charset="0"/>
                          <a:ea typeface="+mn-ea"/>
                          <a:cs typeface="Segoe UI" panose="020B0502040204020203" pitchFamily="34" charset="0"/>
                        </a:rPr>
                        <a:t>BHFT are reviewing to establish who is best placed to liaise with providers (BHFT or CCG dependant on who the contract is held with)</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chemeClr val="tx1"/>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23" name="Table 5">
            <a:extLst>
              <a:ext uri="{FF2B5EF4-FFF2-40B4-BE49-F238E27FC236}">
                <a16:creationId xmlns:a16="http://schemas.microsoft.com/office/drawing/2014/main" id="{F989E21D-1587-4DB5-B6D4-DDF4631A9B9C}"/>
              </a:ext>
            </a:extLst>
          </p:cNvPr>
          <p:cNvGraphicFramePr>
            <a:graphicFrameLocks noGrp="1"/>
          </p:cNvGraphicFramePr>
          <p:nvPr>
            <p:extLst>
              <p:ext uri="{D42A27DB-BD31-4B8C-83A1-F6EECF244321}">
                <p14:modId xmlns:p14="http://schemas.microsoft.com/office/powerpoint/2010/main" val="820626042"/>
              </p:ext>
            </p:extLst>
          </p:nvPr>
        </p:nvGraphicFramePr>
        <p:xfrm>
          <a:off x="325526" y="1071140"/>
          <a:ext cx="2529115" cy="585473"/>
        </p:xfrm>
        <a:graphic>
          <a:graphicData uri="http://schemas.openxmlformats.org/drawingml/2006/table">
            <a:tbl>
              <a:tblPr firstRow="1" bandRow="1">
                <a:tableStyleId>{5FD0F851-EC5A-4D38-B0AD-8093EC10F338}</a:tableStyleId>
              </a:tblPr>
              <a:tblGrid>
                <a:gridCol w="1592400">
                  <a:extLst>
                    <a:ext uri="{9D8B030D-6E8A-4147-A177-3AD203B41FA5}">
                      <a16:colId xmlns:a16="http://schemas.microsoft.com/office/drawing/2014/main" val="978586781"/>
                    </a:ext>
                  </a:extLst>
                </a:gridCol>
                <a:gridCol w="427745">
                  <a:extLst>
                    <a:ext uri="{9D8B030D-6E8A-4147-A177-3AD203B41FA5}">
                      <a16:colId xmlns:a16="http://schemas.microsoft.com/office/drawing/2014/main" val="3791762586"/>
                    </a:ext>
                  </a:extLst>
                </a:gridCol>
                <a:gridCol w="508970">
                  <a:extLst>
                    <a:ext uri="{9D8B030D-6E8A-4147-A177-3AD203B41FA5}">
                      <a16:colId xmlns:a16="http://schemas.microsoft.com/office/drawing/2014/main" val="1797118576"/>
                    </a:ext>
                  </a:extLst>
                </a:gridCol>
              </a:tblGrid>
              <a:tr h="273053">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Data Quality - Coverage</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&gt; 85%</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83%</a:t>
                      </a:r>
                    </a:p>
                    <a:p>
                      <a:pPr algn="ctr"/>
                      <a:r>
                        <a:rPr lang="en-GB" sz="800" b="0">
                          <a:latin typeface="Segoe UI" panose="020B0502040204020203" pitchFamily="34" charset="0"/>
                          <a:cs typeface="Segoe UI" panose="020B0502040204020203" pitchFamily="34" charset="0"/>
                        </a:rPr>
                        <a:t>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25" name="Table 5">
            <a:extLst>
              <a:ext uri="{FF2B5EF4-FFF2-40B4-BE49-F238E27FC236}">
                <a16:creationId xmlns:a16="http://schemas.microsoft.com/office/drawing/2014/main" id="{8B27508D-7257-46F8-AC82-15635405EDFD}"/>
              </a:ext>
            </a:extLst>
          </p:cNvPr>
          <p:cNvGraphicFramePr>
            <a:graphicFrameLocks noGrp="1"/>
          </p:cNvGraphicFramePr>
          <p:nvPr>
            <p:extLst>
              <p:ext uri="{D42A27DB-BD31-4B8C-83A1-F6EECF244321}">
                <p14:modId xmlns:p14="http://schemas.microsoft.com/office/powerpoint/2010/main" val="2976281774"/>
              </p:ext>
            </p:extLst>
          </p:nvPr>
        </p:nvGraphicFramePr>
        <p:xfrm>
          <a:off x="3361305" y="1074213"/>
          <a:ext cx="2529117" cy="599346"/>
        </p:xfrm>
        <a:graphic>
          <a:graphicData uri="http://schemas.openxmlformats.org/drawingml/2006/table">
            <a:tbl>
              <a:tblPr firstRow="1" bandRow="1">
                <a:tableStyleId>{5FD0F851-EC5A-4D38-B0AD-8093EC10F338}</a:tableStyleId>
              </a:tblPr>
              <a:tblGrid>
                <a:gridCol w="1575558">
                  <a:extLst>
                    <a:ext uri="{9D8B030D-6E8A-4147-A177-3AD203B41FA5}">
                      <a16:colId xmlns:a16="http://schemas.microsoft.com/office/drawing/2014/main" val="978586781"/>
                    </a:ext>
                  </a:extLst>
                </a:gridCol>
                <a:gridCol w="463108">
                  <a:extLst>
                    <a:ext uri="{9D8B030D-6E8A-4147-A177-3AD203B41FA5}">
                      <a16:colId xmlns:a16="http://schemas.microsoft.com/office/drawing/2014/main" val="3791762586"/>
                    </a:ext>
                  </a:extLst>
                </a:gridCol>
                <a:gridCol w="490451">
                  <a:extLst>
                    <a:ext uri="{9D8B030D-6E8A-4147-A177-3AD203B41FA5}">
                      <a16:colId xmlns:a16="http://schemas.microsoft.com/office/drawing/2014/main" val="1797118576"/>
                    </a:ext>
                  </a:extLst>
                </a:gridCol>
              </a:tblGrid>
              <a:tr h="286926">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Data Quality - Outcomes</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&gt; 40%</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17%</a:t>
                      </a:r>
                    </a:p>
                    <a:p>
                      <a:pPr algn="ctr"/>
                      <a:r>
                        <a:rPr lang="en-GB" sz="800" b="0">
                          <a:latin typeface="Segoe UI" panose="020B0502040204020203" pitchFamily="34" charset="0"/>
                          <a:cs typeface="Segoe UI" panose="020B0502040204020203" pitchFamily="34" charset="0"/>
                        </a:rPr>
                        <a:t>Nov-21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sp>
        <p:nvSpPr>
          <p:cNvPr id="38" name="TextBox 37">
            <a:extLst>
              <a:ext uri="{FF2B5EF4-FFF2-40B4-BE49-F238E27FC236}">
                <a16:creationId xmlns:a16="http://schemas.microsoft.com/office/drawing/2014/main" id="{26B42DFC-5C2B-4051-B807-47AC44DA9A81}"/>
              </a:ext>
            </a:extLst>
          </p:cNvPr>
          <p:cNvSpPr txBox="1"/>
          <p:nvPr/>
        </p:nvSpPr>
        <p:spPr>
          <a:xfrm>
            <a:off x="293418" y="790395"/>
            <a:ext cx="3309804"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BOB Level</a:t>
            </a:r>
          </a:p>
        </p:txBody>
      </p:sp>
      <p:sp>
        <p:nvSpPr>
          <p:cNvPr id="41" name="TextBox 40">
            <a:extLst>
              <a:ext uri="{FF2B5EF4-FFF2-40B4-BE49-F238E27FC236}">
                <a16:creationId xmlns:a16="http://schemas.microsoft.com/office/drawing/2014/main" id="{176CA65B-4A0A-4D34-A01E-2D6BB099CC00}"/>
              </a:ext>
            </a:extLst>
          </p:cNvPr>
          <p:cNvSpPr txBox="1"/>
          <p:nvPr/>
        </p:nvSpPr>
        <p:spPr>
          <a:xfrm>
            <a:off x="3363418" y="780342"/>
            <a:ext cx="2145543"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BOB Level</a:t>
            </a:r>
          </a:p>
        </p:txBody>
      </p:sp>
      <p:sp>
        <p:nvSpPr>
          <p:cNvPr id="42" name="TextBox 41">
            <a:extLst>
              <a:ext uri="{FF2B5EF4-FFF2-40B4-BE49-F238E27FC236}">
                <a16:creationId xmlns:a16="http://schemas.microsoft.com/office/drawing/2014/main" id="{7F40A88D-DD40-474E-8E99-594014A58B53}"/>
              </a:ext>
            </a:extLst>
          </p:cNvPr>
          <p:cNvSpPr txBox="1"/>
          <p:nvPr/>
        </p:nvSpPr>
        <p:spPr>
          <a:xfrm>
            <a:off x="6304606" y="780342"/>
            <a:ext cx="2001554"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BOB Level</a:t>
            </a:r>
          </a:p>
        </p:txBody>
      </p:sp>
      <p:graphicFrame>
        <p:nvGraphicFramePr>
          <p:cNvPr id="17" name="Table 5">
            <a:extLst>
              <a:ext uri="{FF2B5EF4-FFF2-40B4-BE49-F238E27FC236}">
                <a16:creationId xmlns:a16="http://schemas.microsoft.com/office/drawing/2014/main" id="{86F58CAB-200B-40E7-A42A-22B8E6BFBD49}"/>
              </a:ext>
            </a:extLst>
          </p:cNvPr>
          <p:cNvGraphicFramePr>
            <a:graphicFrameLocks noGrp="1"/>
          </p:cNvGraphicFramePr>
          <p:nvPr>
            <p:extLst>
              <p:ext uri="{D42A27DB-BD31-4B8C-83A1-F6EECF244321}">
                <p14:modId xmlns:p14="http://schemas.microsoft.com/office/powerpoint/2010/main" val="1594202029"/>
              </p:ext>
            </p:extLst>
          </p:nvPr>
        </p:nvGraphicFramePr>
        <p:xfrm>
          <a:off x="6362335" y="1076213"/>
          <a:ext cx="2498862" cy="597805"/>
        </p:xfrm>
        <a:graphic>
          <a:graphicData uri="http://schemas.openxmlformats.org/drawingml/2006/table">
            <a:tbl>
              <a:tblPr firstRow="1" bandRow="1">
                <a:tableStyleId>{5FD0F851-EC5A-4D38-B0AD-8093EC10F338}</a:tableStyleId>
              </a:tblPr>
              <a:tblGrid>
                <a:gridCol w="1577158">
                  <a:extLst>
                    <a:ext uri="{9D8B030D-6E8A-4147-A177-3AD203B41FA5}">
                      <a16:colId xmlns:a16="http://schemas.microsoft.com/office/drawing/2014/main" val="978586781"/>
                    </a:ext>
                  </a:extLst>
                </a:gridCol>
                <a:gridCol w="439075">
                  <a:extLst>
                    <a:ext uri="{9D8B030D-6E8A-4147-A177-3AD203B41FA5}">
                      <a16:colId xmlns:a16="http://schemas.microsoft.com/office/drawing/2014/main" val="3791762586"/>
                    </a:ext>
                  </a:extLst>
                </a:gridCol>
                <a:gridCol w="482629">
                  <a:extLst>
                    <a:ext uri="{9D8B030D-6E8A-4147-A177-3AD203B41FA5}">
                      <a16:colId xmlns:a16="http://schemas.microsoft.com/office/drawing/2014/main" val="1797118576"/>
                    </a:ext>
                  </a:extLst>
                </a:gridCol>
              </a:tblGrid>
              <a:tr h="28538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297180">
                <a:tc>
                  <a:txBody>
                    <a:bodyPr/>
                    <a:lstStyle/>
                    <a:p>
                      <a:r>
                        <a:rPr lang="en-US" sz="800" b="0">
                          <a:latin typeface="Segoe UI" panose="020B0502040204020203" pitchFamily="34" charset="0"/>
                          <a:cs typeface="Segoe UI" panose="020B0502040204020203" pitchFamily="34" charset="0"/>
                        </a:rPr>
                        <a:t>Data Quality – DQMI Score</a:t>
                      </a: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&gt; 80.0</a:t>
                      </a:r>
                    </a:p>
                  </a:txBody>
                  <a:tcPr marL="68580" marR="68580" marT="34290" marB="34290" anchor="ctr">
                    <a:solidFill>
                      <a:schemeClr val="bg1">
                        <a:lumMod val="50000"/>
                        <a:alpha val="20000"/>
                      </a:schemeClr>
                    </a:solidFill>
                  </a:tcPr>
                </a:tc>
                <a:tc>
                  <a:txBody>
                    <a:bodyPr/>
                    <a:lstStyle/>
                    <a:p>
                      <a:pPr algn="ctr"/>
                      <a:r>
                        <a:rPr lang="en-GB" sz="800" b="0">
                          <a:latin typeface="Segoe UI" panose="020B0502040204020203" pitchFamily="34" charset="0"/>
                          <a:cs typeface="Segoe UI" panose="020B0502040204020203" pitchFamily="34" charset="0"/>
                        </a:rPr>
                        <a:t>68</a:t>
                      </a:r>
                    </a:p>
                    <a:p>
                      <a:pPr algn="ctr"/>
                      <a:r>
                        <a:rPr lang="en-GB" sz="800" b="0">
                          <a:latin typeface="Segoe UI" panose="020B0502040204020203" pitchFamily="34" charset="0"/>
                          <a:cs typeface="Segoe UI" panose="020B0502040204020203" pitchFamily="34" charset="0"/>
                        </a:rPr>
                        <a:t>Sep-21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9" name="Table 5">
            <a:extLst>
              <a:ext uri="{FF2B5EF4-FFF2-40B4-BE49-F238E27FC236}">
                <a16:creationId xmlns:a16="http://schemas.microsoft.com/office/drawing/2014/main" id="{CB7C573D-5124-4F53-8561-313395430933}"/>
              </a:ext>
            </a:extLst>
          </p:cNvPr>
          <p:cNvGraphicFramePr>
            <a:graphicFrameLocks noGrp="1"/>
          </p:cNvGraphicFramePr>
          <p:nvPr>
            <p:extLst>
              <p:ext uri="{D42A27DB-BD31-4B8C-83A1-F6EECF244321}">
                <p14:modId xmlns:p14="http://schemas.microsoft.com/office/powerpoint/2010/main" val="3352011137"/>
              </p:ext>
            </p:extLst>
          </p:nvPr>
        </p:nvGraphicFramePr>
        <p:xfrm>
          <a:off x="3361304" y="2609054"/>
          <a:ext cx="2529116" cy="3077388"/>
        </p:xfrm>
        <a:graphic>
          <a:graphicData uri="http://schemas.openxmlformats.org/drawingml/2006/table">
            <a:tbl>
              <a:tblPr firstRow="1" bandRow="1">
                <a:tableStyleId>{5FD0F851-EC5A-4D38-B0AD-8093EC10F338}</a:tableStyleId>
              </a:tblPr>
              <a:tblGrid>
                <a:gridCol w="2529116">
                  <a:extLst>
                    <a:ext uri="{9D8B030D-6E8A-4147-A177-3AD203B41FA5}">
                      <a16:colId xmlns:a16="http://schemas.microsoft.com/office/drawing/2014/main" val="1178387086"/>
                    </a:ext>
                  </a:extLst>
                </a:gridCol>
              </a:tblGrid>
              <a:tr h="326568">
                <a:tc>
                  <a:txBody>
                    <a:bodyPr/>
                    <a:lstStyle/>
                    <a:p>
                      <a:pPr algn="just"/>
                      <a:r>
                        <a:rPr lang="en-GB" sz="800" b="1" u="none">
                          <a:latin typeface="Segoe UI" panose="020B0502040204020203" pitchFamily="34" charset="0"/>
                          <a:cs typeface="Segoe UI" panose="020B0502040204020203" pitchFamily="34" charset="0"/>
                        </a:rPr>
                        <a:t>Commentary: </a:t>
                      </a:r>
                      <a:endParaRPr lang="en-GB" sz="800" b="1" i="0" u="none">
                        <a:latin typeface="Segoe UI" panose="020B0502040204020203" pitchFamily="34" charset="0"/>
                        <a:cs typeface="Segoe UI" panose="020B0502040204020203" pitchFamily="34" charset="0"/>
                      </a:endParaRPr>
                    </a:p>
                  </a:txBody>
                  <a:tcPr marL="68580" marR="68580" marT="34290" marB="34290" anchor="ctr"/>
                </a:tc>
                <a:extLst>
                  <a:ext uri="{0D108BD9-81ED-4DB2-BD59-A6C34878D82A}">
                    <a16:rowId xmlns:a16="http://schemas.microsoft.com/office/drawing/2014/main" val="711604409"/>
                  </a:ext>
                </a:extLst>
              </a:tr>
              <a:tr h="2478455">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a:solidFill>
                            <a:srgbClr val="0D0D0D"/>
                          </a:solidFill>
                          <a:effectLst/>
                          <a:latin typeface="Segoe UI" panose="020B0502040204020203" pitchFamily="34" charset="0"/>
                          <a:ea typeface="+mn-ea"/>
                          <a:cs typeface="Segoe UI" panose="020B0502040204020203" pitchFamily="34" charset="0"/>
                        </a:rPr>
                        <a:t>No, there is considerable under performance against this indicator.  This indicator is based on the proportion of closed referrals where the same outcome measure has been used at least twice.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If not, what is the issue? </a:t>
                      </a:r>
                      <a:r>
                        <a:rPr lang="en-GB" sz="800" b="0" kern="1200">
                          <a:solidFill>
                            <a:srgbClr val="0D0D0D"/>
                          </a:solidFill>
                          <a:effectLst/>
                          <a:latin typeface="Segoe UI" panose="020B0502040204020203" pitchFamily="34" charset="0"/>
                          <a:ea typeface="+mn-ea"/>
                          <a:cs typeface="Segoe UI" panose="020B0502040204020203" pitchFamily="34" charset="0"/>
                        </a:rPr>
                        <a:t>Underperformance relates to all provides submitting outcome data which is OHFT, Brighter Futures for Children, University of Reading, West Berks County and Wokingham Borough Council.  Reasons for this underperformance are being explored.  In OHFT it is linked to challenges with current lack of PROM tool in operation.</a:t>
                      </a: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b="0" kern="1200">
                          <a:solidFill>
                            <a:srgbClr val="0D0D0D"/>
                          </a:solidFill>
                          <a:effectLst/>
                          <a:latin typeface="Segoe UI" panose="020B0502040204020203" pitchFamily="34" charset="0"/>
                          <a:ea typeface="+mn-ea"/>
                          <a:cs typeface="Segoe UI" panose="020B0502040204020203" pitchFamily="34" charset="0"/>
                        </a:rPr>
                        <a:t>OHFT have a project underway to develop outcomes within the Trust including meeting reporting requirements</a:t>
                      </a:r>
                      <a:r>
                        <a:rPr lang="en-GB" sz="800" b="1" kern="1200">
                          <a:solidFill>
                            <a:srgbClr val="0D0D0D"/>
                          </a:solidFill>
                          <a:effectLst/>
                          <a:latin typeface="Segoe UI" panose="020B0502040204020203" pitchFamily="34" charset="0"/>
                          <a:ea typeface="+mn-ea"/>
                          <a:cs typeface="Segoe UI" panose="020B0502040204020203" pitchFamily="34" charset="0"/>
                        </a:rPr>
                        <a:t>. </a:t>
                      </a:r>
                      <a:r>
                        <a:rPr lang="en-GB" sz="800" b="0" kern="1200">
                          <a:solidFill>
                            <a:schemeClr val="tx1"/>
                          </a:solidFill>
                          <a:effectLst/>
                          <a:latin typeface="Segoe UI" panose="020B0502040204020203" pitchFamily="34" charset="0"/>
                          <a:ea typeface="+mn-ea"/>
                          <a:cs typeface="Segoe UI" panose="020B0502040204020203" pitchFamily="34" charset="0"/>
                        </a:rPr>
                        <a:t>BHFT are reviewing to establish who is best placed to liaise with providers (BHFT or CCG dependant on who the contract is held with)</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a:solidFill>
                          <a:srgbClr val="0D0D0D"/>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18" name="Table 5">
            <a:extLst>
              <a:ext uri="{FF2B5EF4-FFF2-40B4-BE49-F238E27FC236}">
                <a16:creationId xmlns:a16="http://schemas.microsoft.com/office/drawing/2014/main" id="{61E04914-ADF5-4D56-AC57-D665D24398F4}"/>
              </a:ext>
            </a:extLst>
          </p:cNvPr>
          <p:cNvGraphicFramePr>
            <a:graphicFrameLocks noGrp="1"/>
          </p:cNvGraphicFramePr>
          <p:nvPr>
            <p:extLst>
              <p:ext uri="{D42A27DB-BD31-4B8C-83A1-F6EECF244321}">
                <p14:modId xmlns:p14="http://schemas.microsoft.com/office/powerpoint/2010/main" val="3704525700"/>
              </p:ext>
            </p:extLst>
          </p:nvPr>
        </p:nvGraphicFramePr>
        <p:xfrm>
          <a:off x="6362335" y="2609054"/>
          <a:ext cx="2498862" cy="2805023"/>
        </p:xfrm>
        <a:graphic>
          <a:graphicData uri="http://schemas.openxmlformats.org/drawingml/2006/table">
            <a:tbl>
              <a:tblPr firstRow="1" bandRow="1">
                <a:tableStyleId>{5FD0F851-EC5A-4D38-B0AD-8093EC10F338}</a:tableStyleId>
              </a:tblPr>
              <a:tblGrid>
                <a:gridCol w="2498862">
                  <a:extLst>
                    <a:ext uri="{9D8B030D-6E8A-4147-A177-3AD203B41FA5}">
                      <a16:colId xmlns:a16="http://schemas.microsoft.com/office/drawing/2014/main" val="1178387086"/>
                    </a:ext>
                  </a:extLst>
                </a:gridCol>
              </a:tblGrid>
              <a:tr h="326342">
                <a:tc>
                  <a:txBody>
                    <a:bodyPr/>
                    <a:lstStyle/>
                    <a:p>
                      <a:pPr algn="just"/>
                      <a:r>
                        <a:rPr lang="en-GB" sz="800" b="1" u="none">
                          <a:latin typeface="Segoe UI" panose="020B0502040204020203" pitchFamily="34" charset="0"/>
                          <a:cs typeface="Segoe UI" panose="020B0502040204020203" pitchFamily="34" charset="0"/>
                        </a:rPr>
                        <a:t>Commentary:</a:t>
                      </a:r>
                    </a:p>
                  </a:txBody>
                  <a:tcPr marL="68580" marR="68580" marT="34290" marB="34290" anchor="ctr"/>
                </a:tc>
                <a:extLst>
                  <a:ext uri="{0D108BD9-81ED-4DB2-BD59-A6C34878D82A}">
                    <a16:rowId xmlns:a16="http://schemas.microsoft.com/office/drawing/2014/main" val="711604409"/>
                  </a:ext>
                </a:extLst>
              </a:tr>
              <a:tr h="2478681">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a:solidFill>
                            <a:srgbClr val="0D0D0D"/>
                          </a:solidFill>
                          <a:effectLst/>
                          <a:latin typeface="Segoe UI" panose="020B0502040204020203" pitchFamily="34" charset="0"/>
                          <a:ea typeface="+mn-ea"/>
                          <a:cs typeface="Segoe UI" panose="020B0502040204020203" pitchFamily="34" charset="0"/>
                        </a:rPr>
                        <a:t>No, there is under performance against this indicator.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If not, what is the issue? </a:t>
                      </a:r>
                      <a:r>
                        <a:rPr lang="en-GB" sz="800" b="0" kern="1200">
                          <a:solidFill>
                            <a:schemeClr val="tx1"/>
                          </a:solidFill>
                          <a:effectLst/>
                          <a:latin typeface="Segoe UI" panose="020B0502040204020203" pitchFamily="34" charset="0"/>
                          <a:ea typeface="+mn-ea"/>
                          <a:cs typeface="Segoe UI" panose="020B0502040204020203" pitchFamily="34" charset="0"/>
                        </a:rPr>
                        <a:t>The underperformance appears to be attributed to the following providers (ARC Youth Counselling, Autism Berkshire, Parenting Special Children, Solutions4Health Ltd and Time to Talk West Berkshire).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b="0" kern="1200">
                          <a:solidFill>
                            <a:schemeClr val="tx1"/>
                          </a:solidFill>
                          <a:effectLst/>
                          <a:latin typeface="Segoe UI" panose="020B0502040204020203" pitchFamily="34" charset="0"/>
                          <a:ea typeface="+mn-ea"/>
                          <a:cs typeface="Segoe UI" panose="020B0502040204020203" pitchFamily="34" charset="0"/>
                        </a:rPr>
                        <a:t>BHFT are reviewing to establish who is best placed to liaise with providers (BHFT or CCG dependant on who the contract is held with)</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pic>
        <p:nvPicPr>
          <p:cNvPr id="3" name="Picture 2" descr="Chart, line chart&#10;&#10;Description automatically generated">
            <a:extLst>
              <a:ext uri="{FF2B5EF4-FFF2-40B4-BE49-F238E27FC236}">
                <a16:creationId xmlns:a16="http://schemas.microsoft.com/office/drawing/2014/main" id="{39173500-EE69-4D84-BA17-13AC72CE59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334" y="1688221"/>
            <a:ext cx="2498862" cy="875007"/>
          </a:xfrm>
          <a:prstGeom prst="rect">
            <a:avLst/>
          </a:prstGeom>
        </p:spPr>
      </p:pic>
      <p:pic>
        <p:nvPicPr>
          <p:cNvPr id="6" name="Picture 5" descr="Chart, line chart&#10;&#10;Description automatically generated">
            <a:extLst>
              <a:ext uri="{FF2B5EF4-FFF2-40B4-BE49-F238E27FC236}">
                <a16:creationId xmlns:a16="http://schemas.microsoft.com/office/drawing/2014/main" id="{1D497EBA-B9F5-4E82-828D-1918D226C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1304" y="1688222"/>
            <a:ext cx="2529115" cy="876547"/>
          </a:xfrm>
          <a:prstGeom prst="rect">
            <a:avLst/>
          </a:prstGeom>
        </p:spPr>
      </p:pic>
      <p:pic>
        <p:nvPicPr>
          <p:cNvPr id="9" name="Picture 8" descr="Chart, line chart&#10;&#10;Description automatically generated">
            <a:extLst>
              <a:ext uri="{FF2B5EF4-FFF2-40B4-BE49-F238E27FC236}">
                <a16:creationId xmlns:a16="http://schemas.microsoft.com/office/drawing/2014/main" id="{F275BCBC-7C5E-4A31-936E-7156530BE0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26" y="1692244"/>
            <a:ext cx="2529115" cy="870985"/>
          </a:xfrm>
          <a:prstGeom prst="rect">
            <a:avLst/>
          </a:prstGeom>
        </p:spPr>
      </p:pic>
    </p:spTree>
    <p:extLst>
      <p:ext uri="{BB962C8B-B14F-4D97-AF65-F5344CB8AC3E}">
        <p14:creationId xmlns:p14="http://schemas.microsoft.com/office/powerpoint/2010/main" val="42014376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74565" y="219798"/>
            <a:ext cx="8579599"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407245" y="257678"/>
            <a:ext cx="8468869" cy="300082"/>
          </a:xfrm>
          <a:prstGeom prst="rect">
            <a:avLst/>
          </a:prstGeom>
          <a:noFill/>
        </p:spPr>
        <p:txBody>
          <a:bodyPr wrap="square" rtlCol="0">
            <a:spAutoFit/>
          </a:bodyPr>
          <a:lstStyle/>
          <a:p>
            <a:r>
              <a:rPr lang="en-GB" sz="1350" b="1">
                <a:solidFill>
                  <a:schemeClr val="bg1"/>
                </a:solidFill>
                <a:latin typeface="Segoe UI" panose="020B0502040204020203" pitchFamily="34" charset="0"/>
                <a:cs typeface="Segoe UI" panose="020B0502040204020203" pitchFamily="34" charset="0"/>
              </a:rPr>
              <a:t>Exceptions/Non-Compliance: </a:t>
            </a:r>
            <a:r>
              <a:rPr lang="en-GB" sz="1350">
                <a:solidFill>
                  <a:schemeClr val="bg1"/>
                </a:solidFill>
                <a:latin typeface="Segoe UI" panose="020B0502040204020203" pitchFamily="34" charset="0"/>
                <a:cs typeface="Segoe UI" panose="020B0502040204020203" pitchFamily="34" charset="0"/>
              </a:rPr>
              <a:t>CYP Neurodevelopmental Conditions</a:t>
            </a:r>
          </a:p>
        </p:txBody>
      </p:sp>
      <p:graphicFrame>
        <p:nvGraphicFramePr>
          <p:cNvPr id="15" name="Table 5">
            <a:extLst>
              <a:ext uri="{FF2B5EF4-FFF2-40B4-BE49-F238E27FC236}">
                <a16:creationId xmlns:a16="http://schemas.microsoft.com/office/drawing/2014/main" id="{6F75688F-18C3-42B7-94FA-7BF51501A015}"/>
              </a:ext>
            </a:extLst>
          </p:cNvPr>
          <p:cNvGraphicFramePr>
            <a:graphicFrameLocks noGrp="1"/>
          </p:cNvGraphicFramePr>
          <p:nvPr>
            <p:extLst>
              <p:ext uri="{D42A27DB-BD31-4B8C-83A1-F6EECF244321}">
                <p14:modId xmlns:p14="http://schemas.microsoft.com/office/powerpoint/2010/main" val="597406059"/>
              </p:ext>
            </p:extLst>
          </p:nvPr>
        </p:nvGraphicFramePr>
        <p:xfrm>
          <a:off x="407244" y="2588483"/>
          <a:ext cx="2729403" cy="3285168"/>
        </p:xfrm>
        <a:graphic>
          <a:graphicData uri="http://schemas.openxmlformats.org/drawingml/2006/table">
            <a:tbl>
              <a:tblPr firstRow="1" bandRow="1">
                <a:tableStyleId>{5FD0F851-EC5A-4D38-B0AD-8093EC10F338}</a:tableStyleId>
              </a:tblPr>
              <a:tblGrid>
                <a:gridCol w="2729403">
                  <a:extLst>
                    <a:ext uri="{9D8B030D-6E8A-4147-A177-3AD203B41FA5}">
                      <a16:colId xmlns:a16="http://schemas.microsoft.com/office/drawing/2014/main" val="1178387086"/>
                    </a:ext>
                  </a:extLst>
                </a:gridCol>
              </a:tblGrid>
              <a:tr h="290508">
                <a:tc>
                  <a:txBody>
                    <a:bodyPr/>
                    <a:lstStyle/>
                    <a:p>
                      <a:pPr algn="just"/>
                      <a:r>
                        <a:rPr lang="en-GB" sz="800" b="1" u="none">
                          <a:latin typeface="Segoe UI" panose="020B0502040204020203" pitchFamily="34" charset="0"/>
                          <a:cs typeface="Segoe UI" panose="020B0502040204020203" pitchFamily="34" charset="0"/>
                        </a:rPr>
                        <a:t>Commentary: </a:t>
                      </a:r>
                      <a:endParaRPr lang="en-GB" sz="800" b="0" i="0" u="none">
                        <a:latin typeface="Segoe UI" panose="020B0502040204020203" pitchFamily="34" charset="0"/>
                        <a:cs typeface="Segoe UI" panose="020B0502040204020203" pitchFamily="34" charset="0"/>
                      </a:endParaRPr>
                    </a:p>
                  </a:txBody>
                  <a:tcPr marL="68580" marR="68580" marT="34290" marB="34290" anchor="ctr"/>
                </a:tc>
                <a:extLst>
                  <a:ext uri="{0D108BD9-81ED-4DB2-BD59-A6C34878D82A}">
                    <a16:rowId xmlns:a16="http://schemas.microsoft.com/office/drawing/2014/main" val="711604409"/>
                  </a:ext>
                </a:extLst>
              </a:tr>
              <a:tr h="2424177">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a:solidFill>
                            <a:srgbClr val="0D0D0D"/>
                          </a:solidFill>
                          <a:effectLst/>
                          <a:latin typeface="Segoe UI" panose="020B0502040204020203" pitchFamily="34" charset="0"/>
                          <a:ea typeface="+mn-ea"/>
                          <a:cs typeface="Segoe UI" panose="020B0502040204020203" pitchFamily="34" charset="0"/>
                        </a:rPr>
                        <a:t>No, the service is significantly under-resourced for the demand. This is a collaboration between BHT for under 11’s and OHFT for over 11’s.</a:t>
                      </a: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If not, what is the issue? </a:t>
                      </a:r>
                      <a:r>
                        <a:rPr lang="en-GB" sz="800" b="0" kern="1200">
                          <a:solidFill>
                            <a:srgbClr val="0D0D0D"/>
                          </a:solidFill>
                          <a:effectLst/>
                          <a:latin typeface="Segoe UI" panose="020B0502040204020203" pitchFamily="34" charset="0"/>
                          <a:ea typeface="+mn-ea"/>
                          <a:cs typeface="Segoe UI" panose="020B0502040204020203" pitchFamily="34" charset="0"/>
                        </a:rPr>
                        <a:t>Not enough funding for OHFT or BHT to employ the number of clinical staff required to meet demand.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What is the plan to address? </a:t>
                      </a:r>
                      <a:r>
                        <a:rPr lang="en-GB" sz="800" b="0" kern="1200">
                          <a:solidFill>
                            <a:srgbClr val="0D0D0D"/>
                          </a:solidFill>
                          <a:effectLst/>
                          <a:latin typeface="Segoe UI" panose="020B0502040204020203" pitchFamily="34" charset="0"/>
                          <a:ea typeface="+mn-ea"/>
                          <a:cs typeface="Segoe UI" panose="020B0502040204020203" pitchFamily="34" charset="0"/>
                        </a:rPr>
                        <a:t>There has been a commissioners led review which has been underway for 18 months which aims to address the issues and funding shortfall.</a:t>
                      </a: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Are we anticipated to achieve this? By when. </a:t>
                      </a:r>
                      <a:r>
                        <a:rPr lang="en-GB" sz="800" b="0" kern="1200">
                          <a:solidFill>
                            <a:srgbClr val="0D0D0D"/>
                          </a:solidFill>
                          <a:effectLst/>
                          <a:latin typeface="Segoe UI" panose="020B0502040204020203" pitchFamily="34" charset="0"/>
                          <a:ea typeface="+mn-ea"/>
                          <a:cs typeface="Segoe UI" panose="020B0502040204020203" pitchFamily="34" charset="0"/>
                        </a:rPr>
                        <a:t>This will be dependant on funding, we have produced a trajectory which underlines the resource needed to bring the wait list to within 12 months initially but are awaiting a decision from commissioners.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accent6">
                              <a:lumMod val="75000"/>
                            </a:schemeClr>
                          </a:solidFill>
                          <a:effectLst/>
                          <a:latin typeface="Segoe UI" panose="020B0502040204020203" pitchFamily="34" charset="0"/>
                          <a:ea typeface="+mn-ea"/>
                          <a:cs typeface="Segoe UI" panose="020B0502040204020203" pitchFamily="34" charset="0"/>
                        </a:rPr>
                        <a:t>N.B: </a:t>
                      </a:r>
                      <a:r>
                        <a:rPr lang="en-GB" sz="800" b="0" kern="1200">
                          <a:solidFill>
                            <a:schemeClr val="accent6">
                              <a:lumMod val="75000"/>
                            </a:schemeClr>
                          </a:solidFill>
                          <a:effectLst/>
                          <a:latin typeface="Segoe UI" panose="020B0502040204020203" pitchFamily="34" charset="0"/>
                          <a:ea typeface="+mn-ea"/>
                          <a:cs typeface="Segoe UI" panose="020B0502040204020203" pitchFamily="34" charset="0"/>
                        </a:rPr>
                        <a:t>At [16:047] on [01/03/2022] there were </a:t>
                      </a:r>
                      <a:r>
                        <a:rPr lang="en-GB" sz="800" b="0" u="sng" kern="1200">
                          <a:solidFill>
                            <a:schemeClr val="accent6">
                              <a:lumMod val="75000"/>
                            </a:schemeClr>
                          </a:solidFill>
                          <a:effectLst/>
                          <a:latin typeface="Segoe UI" panose="020B0502040204020203" pitchFamily="34" charset="0"/>
                          <a:ea typeface="+mn-ea"/>
                          <a:cs typeface="Segoe UI" panose="020B0502040204020203" pitchFamily="34" charset="0"/>
                        </a:rPr>
                        <a:t>1,124</a:t>
                      </a:r>
                      <a:r>
                        <a:rPr lang="en-GB" sz="800" b="0" kern="1200">
                          <a:solidFill>
                            <a:schemeClr val="accent6">
                              <a:lumMod val="75000"/>
                            </a:schemeClr>
                          </a:solidFill>
                          <a:effectLst/>
                          <a:latin typeface="Segoe UI" panose="020B0502040204020203" pitchFamily="34" charset="0"/>
                          <a:ea typeface="+mn-ea"/>
                          <a:cs typeface="Segoe UI" panose="020B0502040204020203" pitchFamily="34" charset="0"/>
                        </a:rPr>
                        <a:t> patients waiting under 11 years of age and </a:t>
                      </a:r>
                      <a:r>
                        <a:rPr lang="en-GB" sz="800" b="0" u="sng" kern="1200">
                          <a:solidFill>
                            <a:schemeClr val="accent6">
                              <a:lumMod val="75000"/>
                            </a:schemeClr>
                          </a:solidFill>
                          <a:effectLst/>
                          <a:latin typeface="Segoe UI" panose="020B0502040204020203" pitchFamily="34" charset="0"/>
                          <a:ea typeface="+mn-ea"/>
                          <a:cs typeface="Segoe UI" panose="020B0502040204020203" pitchFamily="34" charset="0"/>
                        </a:rPr>
                        <a:t>1,010</a:t>
                      </a:r>
                      <a:r>
                        <a:rPr lang="en-GB" sz="800" b="0" kern="1200">
                          <a:solidFill>
                            <a:schemeClr val="accent6">
                              <a:lumMod val="75000"/>
                            </a:schemeClr>
                          </a:solidFill>
                          <a:effectLst/>
                          <a:latin typeface="Segoe UI" panose="020B0502040204020203" pitchFamily="34" charset="0"/>
                          <a:ea typeface="+mn-ea"/>
                          <a:cs typeface="Segoe UI" panose="020B0502040204020203" pitchFamily="34" charset="0"/>
                        </a:rPr>
                        <a:t> patients waiting over 11 years of age. Of the 2,033 waiting, 384 are waiting 0-12 weeks, 1,032 are waiting 12-52 weeks and 718 are waiting &gt;52 weeks.</a:t>
                      </a: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23" name="Table 5">
            <a:extLst>
              <a:ext uri="{FF2B5EF4-FFF2-40B4-BE49-F238E27FC236}">
                <a16:creationId xmlns:a16="http://schemas.microsoft.com/office/drawing/2014/main" id="{F989E21D-1587-4DB5-B6D4-DDF4631A9B9C}"/>
              </a:ext>
            </a:extLst>
          </p:cNvPr>
          <p:cNvGraphicFramePr>
            <a:graphicFrameLocks noGrp="1"/>
          </p:cNvGraphicFramePr>
          <p:nvPr>
            <p:extLst>
              <p:ext uri="{D42A27DB-BD31-4B8C-83A1-F6EECF244321}">
                <p14:modId xmlns:p14="http://schemas.microsoft.com/office/powerpoint/2010/main" val="1964039596"/>
              </p:ext>
            </p:extLst>
          </p:nvPr>
        </p:nvGraphicFramePr>
        <p:xfrm>
          <a:off x="399608" y="862117"/>
          <a:ext cx="2729403" cy="553455"/>
        </p:xfrm>
        <a:graphic>
          <a:graphicData uri="http://schemas.openxmlformats.org/drawingml/2006/table">
            <a:tbl>
              <a:tblPr firstRow="1" bandRow="1">
                <a:tableStyleId>{5FD0F851-EC5A-4D38-B0AD-8093EC10F338}</a:tableStyleId>
              </a:tblPr>
              <a:tblGrid>
                <a:gridCol w="1523460">
                  <a:extLst>
                    <a:ext uri="{9D8B030D-6E8A-4147-A177-3AD203B41FA5}">
                      <a16:colId xmlns:a16="http://schemas.microsoft.com/office/drawing/2014/main" val="978586781"/>
                    </a:ext>
                  </a:extLst>
                </a:gridCol>
                <a:gridCol w="531238">
                  <a:extLst>
                    <a:ext uri="{9D8B030D-6E8A-4147-A177-3AD203B41FA5}">
                      <a16:colId xmlns:a16="http://schemas.microsoft.com/office/drawing/2014/main" val="3791762586"/>
                    </a:ext>
                  </a:extLst>
                </a:gridCol>
                <a:gridCol w="674705">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182880">
                <a:tc>
                  <a:txBody>
                    <a:bodyPr/>
                    <a:lstStyle/>
                    <a:p>
                      <a:r>
                        <a:rPr lang="en-US" sz="800" b="0">
                          <a:latin typeface="Segoe UI" panose="020B0502040204020203" pitchFamily="34" charset="0"/>
                          <a:cs typeface="Segoe UI" panose="020B0502040204020203" pitchFamily="34" charset="0"/>
                        </a:rPr>
                        <a:t>Patients Waiting – NEURO</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a:t>
                      </a:r>
                    </a:p>
                  </a:txBody>
                  <a:tcPr marL="68580" marR="68580" marT="34290" marB="34290" anchor="ctr">
                    <a:solidFill>
                      <a:schemeClr val="bg1">
                        <a:lumMod val="50000"/>
                        <a:alpha val="20000"/>
                      </a:schemeClr>
                    </a:solidFill>
                  </a:tcPr>
                </a:tc>
                <a:tc>
                  <a:txBody>
                    <a:bodyPr/>
                    <a:lstStyle/>
                    <a:p>
                      <a:pPr algn="ctr"/>
                      <a:r>
                        <a:rPr lang="en-GB" sz="800" b="0" dirty="0">
                          <a:latin typeface="Segoe UI" panose="020B0502040204020203" pitchFamily="34" charset="0"/>
                          <a:cs typeface="Segoe UI" panose="020B0502040204020203" pitchFamily="34" charset="0"/>
                        </a:rPr>
                        <a:t>2,134 Feb-21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36" name="Table 5">
            <a:extLst>
              <a:ext uri="{FF2B5EF4-FFF2-40B4-BE49-F238E27FC236}">
                <a16:creationId xmlns:a16="http://schemas.microsoft.com/office/drawing/2014/main" id="{989E8833-2D9F-46DF-B40E-8389DFEC87C4}"/>
              </a:ext>
            </a:extLst>
          </p:cNvPr>
          <p:cNvGraphicFramePr>
            <a:graphicFrameLocks noGrp="1"/>
          </p:cNvGraphicFramePr>
          <p:nvPr>
            <p:extLst>
              <p:ext uri="{D42A27DB-BD31-4B8C-83A1-F6EECF244321}">
                <p14:modId xmlns:p14="http://schemas.microsoft.com/office/powerpoint/2010/main" val="668202903"/>
              </p:ext>
            </p:extLst>
          </p:nvPr>
        </p:nvGraphicFramePr>
        <p:xfrm>
          <a:off x="3441177" y="2590229"/>
          <a:ext cx="2756486" cy="3045338"/>
        </p:xfrm>
        <a:graphic>
          <a:graphicData uri="http://schemas.openxmlformats.org/drawingml/2006/table">
            <a:tbl>
              <a:tblPr firstRow="1" bandRow="1">
                <a:tableStyleId>{5FD0F851-EC5A-4D38-B0AD-8093EC10F338}</a:tableStyleId>
              </a:tblPr>
              <a:tblGrid>
                <a:gridCol w="2756486">
                  <a:extLst>
                    <a:ext uri="{9D8B030D-6E8A-4147-A177-3AD203B41FA5}">
                      <a16:colId xmlns:a16="http://schemas.microsoft.com/office/drawing/2014/main" val="1178387086"/>
                    </a:ext>
                  </a:extLst>
                </a:gridCol>
              </a:tblGrid>
              <a:tr h="294518">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41841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Is performance on track?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rgbClr val="0D0D0D"/>
                          </a:solidFill>
                          <a:effectLst/>
                          <a:latin typeface="Segoe UI" panose="020B0502040204020203" pitchFamily="34" charset="0"/>
                          <a:ea typeface="+mn-ea"/>
                          <a:cs typeface="Segoe UI" panose="020B0502040204020203" pitchFamily="34" charset="0"/>
                        </a:rPr>
                        <a:t>No</a:t>
                      </a:r>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a:solidFill>
                          <a:srgbClr val="0D0D0D"/>
                        </a:solidFill>
                        <a:effectLst/>
                        <a:latin typeface="Segoe UI" panose="020B0502040204020203" pitchFamily="34" charset="0"/>
                        <a:ea typeface="+mn-ea"/>
                        <a:cs typeface="Segoe UI" panose="020B0502040204020203" pitchFamily="34" charset="0"/>
                      </a:endParaRPr>
                    </a:p>
                    <a:p>
                      <a:pPr algn="just"/>
                      <a:r>
                        <a:rPr lang="en-GB" sz="800" b="1" kern="1200">
                          <a:solidFill>
                            <a:srgbClr val="0D0D0D"/>
                          </a:solidFill>
                          <a:effectLst/>
                          <a:latin typeface="Segoe UI" panose="020B0502040204020203" pitchFamily="34" charset="0"/>
                          <a:ea typeface="+mn-ea"/>
                          <a:cs typeface="Segoe UI" panose="020B0502040204020203" pitchFamily="34" charset="0"/>
                        </a:rPr>
                        <a:t>If not, what is the issue? </a:t>
                      </a:r>
                    </a:p>
                    <a:p>
                      <a:pPr algn="just"/>
                      <a:endParaRPr lang="en-GB" sz="800" b="1" kern="1200">
                        <a:solidFill>
                          <a:srgbClr val="0D0D0D"/>
                        </a:solidFill>
                        <a:effectLst/>
                        <a:latin typeface="Segoe UI" panose="020B0502040204020203" pitchFamily="34" charset="0"/>
                        <a:ea typeface="+mn-ea"/>
                        <a:cs typeface="Segoe UI" panose="020B0502040204020203" pitchFamily="34" charset="0"/>
                      </a:endParaRPr>
                    </a:p>
                    <a:p>
                      <a:pPr algn="just"/>
                      <a:r>
                        <a:rPr lang="en-GB" sz="800" b="0" kern="1200">
                          <a:solidFill>
                            <a:srgbClr val="0D0D0D"/>
                          </a:solidFill>
                          <a:effectLst/>
                          <a:latin typeface="Segoe UI" panose="020B0502040204020203" pitchFamily="34" charset="0"/>
                          <a:ea typeface="+mn-ea"/>
                          <a:cs typeface="Segoe UI" panose="020B0502040204020203" pitchFamily="34" charset="0"/>
                        </a:rPr>
                        <a:t>Not enough funding for OHFT to employ the number of clinical staff required to meet demand. </a:t>
                      </a:r>
                      <a:r>
                        <a:rPr lang="en-GB" sz="800" b="0" kern="1200">
                          <a:solidFill>
                            <a:schemeClr val="tx1"/>
                          </a:solidFill>
                          <a:effectLst/>
                          <a:latin typeface="Segoe UI" panose="020B0502040204020203" pitchFamily="34" charset="0"/>
                          <a:ea typeface="+mn-ea"/>
                          <a:cs typeface="Segoe UI" panose="020B0502040204020203" pitchFamily="34" charset="0"/>
                        </a:rPr>
                        <a:t>S</a:t>
                      </a:r>
                      <a:r>
                        <a:rPr lang="en-GB" sz="800" kern="1200">
                          <a:solidFill>
                            <a:schemeClr val="tx1"/>
                          </a:solidFill>
                          <a:effectLst/>
                          <a:latin typeface="Segoe UI" panose="020B0502040204020203" pitchFamily="34" charset="0"/>
                          <a:ea typeface="+mn-ea"/>
                          <a:cs typeface="Segoe UI" panose="020B0502040204020203" pitchFamily="34" charset="0"/>
                        </a:rPr>
                        <a:t>ervice severely affected by Covid-19 extensive D&amp;C work undertaken by the service, noting much higher number of demand than current capacity. Service is able to respond to urgent and priority requests, but waiting lists and waiting times continue to increase for routine referrals.</a:t>
                      </a:r>
                    </a:p>
                    <a:p>
                      <a:pPr algn="just"/>
                      <a:endParaRPr lang="en-GB" sz="800"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rgbClr val="0D0D0D"/>
                          </a:solidFill>
                          <a:effectLst/>
                          <a:latin typeface="Segoe UI" panose="020B0502040204020203" pitchFamily="34" charset="0"/>
                          <a:ea typeface="+mn-ea"/>
                          <a:cs typeface="Segoe UI" panose="020B0502040204020203" pitchFamily="34" charset="0"/>
                        </a:rPr>
                        <a:t>What is the plan to address?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1"/>
                          </a:solidFill>
                          <a:effectLst/>
                          <a:latin typeface="Segoe UI" panose="020B0502040204020203" pitchFamily="34" charset="0"/>
                          <a:ea typeface="+mn-ea"/>
                          <a:cs typeface="Segoe UI" panose="020B0502040204020203" pitchFamily="34" charset="0"/>
                        </a:rPr>
                        <a:t>Continued discussions with CCG and system partners regarding capacity and possible solutions are being held regularly</a:t>
                      </a:r>
                      <a:r>
                        <a:rPr lang="en-GB" sz="800" b="1" kern="1200">
                          <a:solidFill>
                            <a:srgbClr val="0D0D0D"/>
                          </a:solidFill>
                          <a:effectLst/>
                          <a:latin typeface="Segoe UI" panose="020B0502040204020203" pitchFamily="34" charset="0"/>
                          <a:ea typeface="+mn-ea"/>
                          <a:cs typeface="Segoe UI" panose="020B0502040204020203" pitchFamily="34" charset="0"/>
                        </a:rPr>
                        <a: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kern="1200">
                        <a:solidFill>
                          <a:srgbClr val="0D0D0D"/>
                        </a:solidFill>
                        <a:effectLst/>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accent6">
                              <a:lumMod val="75000"/>
                            </a:schemeClr>
                          </a:solidFill>
                          <a:effectLst/>
                          <a:latin typeface="Segoe UI" panose="020B0502040204020203" pitchFamily="34" charset="0"/>
                          <a:ea typeface="+mn-ea"/>
                          <a:cs typeface="Segoe UI" panose="020B0502040204020203" pitchFamily="34" charset="0"/>
                        </a:rPr>
                        <a:t>N.B: </a:t>
                      </a:r>
                      <a:r>
                        <a:rPr lang="en-GB" sz="800" b="0" kern="1200">
                          <a:solidFill>
                            <a:schemeClr val="accent6">
                              <a:lumMod val="75000"/>
                            </a:schemeClr>
                          </a:solidFill>
                          <a:effectLst/>
                          <a:latin typeface="Segoe UI" panose="020B0502040204020203" pitchFamily="34" charset="0"/>
                          <a:ea typeface="+mn-ea"/>
                          <a:cs typeface="Segoe UI" panose="020B0502040204020203" pitchFamily="34" charset="0"/>
                        </a:rPr>
                        <a:t>Of the </a:t>
                      </a:r>
                      <a:r>
                        <a:rPr lang="en-GB" sz="800" b="0" u="sng" kern="1200">
                          <a:solidFill>
                            <a:schemeClr val="accent6">
                              <a:lumMod val="75000"/>
                            </a:schemeClr>
                          </a:solidFill>
                          <a:effectLst/>
                          <a:latin typeface="Segoe UI" panose="020B0502040204020203" pitchFamily="34" charset="0"/>
                          <a:ea typeface="+mn-ea"/>
                          <a:cs typeface="Segoe UI" panose="020B0502040204020203" pitchFamily="34" charset="0"/>
                        </a:rPr>
                        <a:t>2,090</a:t>
                      </a:r>
                      <a:r>
                        <a:rPr lang="en-GB" sz="800" b="0" kern="1200">
                          <a:solidFill>
                            <a:schemeClr val="accent6">
                              <a:lumMod val="75000"/>
                            </a:schemeClr>
                          </a:solidFill>
                          <a:effectLst/>
                          <a:latin typeface="Segoe UI" panose="020B0502040204020203" pitchFamily="34" charset="0"/>
                          <a:ea typeface="+mn-ea"/>
                          <a:cs typeface="Segoe UI" panose="020B0502040204020203" pitchFamily="34" charset="0"/>
                        </a:rPr>
                        <a:t> waiting, </a:t>
                      </a:r>
                      <a:r>
                        <a:rPr lang="en-GB" sz="800" b="0" u="sng" kern="1200">
                          <a:solidFill>
                            <a:schemeClr val="accent6">
                              <a:lumMod val="75000"/>
                            </a:schemeClr>
                          </a:solidFill>
                          <a:effectLst/>
                          <a:latin typeface="Segoe UI" panose="020B0502040204020203" pitchFamily="34" charset="0"/>
                          <a:ea typeface="+mn-ea"/>
                          <a:cs typeface="Segoe UI" panose="020B0502040204020203" pitchFamily="34" charset="0"/>
                        </a:rPr>
                        <a:t>75</a:t>
                      </a:r>
                      <a:r>
                        <a:rPr lang="en-GB" sz="800" b="0" kern="1200">
                          <a:solidFill>
                            <a:schemeClr val="accent6">
                              <a:lumMod val="75000"/>
                            </a:schemeClr>
                          </a:solidFill>
                          <a:effectLst/>
                          <a:latin typeface="Segoe UI" panose="020B0502040204020203" pitchFamily="34" charset="0"/>
                          <a:ea typeface="+mn-ea"/>
                          <a:cs typeface="Segoe UI" panose="020B0502040204020203" pitchFamily="34" charset="0"/>
                        </a:rPr>
                        <a:t> are waiting 0-12 weeks, </a:t>
                      </a:r>
                      <a:r>
                        <a:rPr lang="en-GB" sz="800" b="0" u="sng" kern="1200">
                          <a:solidFill>
                            <a:schemeClr val="accent6">
                              <a:lumMod val="75000"/>
                            </a:schemeClr>
                          </a:solidFill>
                          <a:effectLst/>
                          <a:latin typeface="Segoe UI" panose="020B0502040204020203" pitchFamily="34" charset="0"/>
                          <a:ea typeface="+mn-ea"/>
                          <a:cs typeface="Segoe UI" panose="020B0502040204020203" pitchFamily="34" charset="0"/>
                        </a:rPr>
                        <a:t>638</a:t>
                      </a:r>
                      <a:r>
                        <a:rPr lang="en-GB" sz="800" b="0" kern="1200">
                          <a:solidFill>
                            <a:schemeClr val="accent6">
                              <a:lumMod val="75000"/>
                            </a:schemeClr>
                          </a:solidFill>
                          <a:effectLst/>
                          <a:latin typeface="Segoe UI" panose="020B0502040204020203" pitchFamily="34" charset="0"/>
                          <a:ea typeface="+mn-ea"/>
                          <a:cs typeface="Segoe UI" panose="020B0502040204020203" pitchFamily="34" charset="0"/>
                        </a:rPr>
                        <a:t> are waiting 12-52 weeks and </a:t>
                      </a:r>
                      <a:r>
                        <a:rPr lang="en-GB" sz="800" b="0" u="sng" kern="1200">
                          <a:solidFill>
                            <a:schemeClr val="accent6">
                              <a:lumMod val="75000"/>
                            </a:schemeClr>
                          </a:solidFill>
                          <a:effectLst/>
                          <a:latin typeface="Segoe UI" panose="020B0502040204020203" pitchFamily="34" charset="0"/>
                          <a:ea typeface="+mn-ea"/>
                          <a:cs typeface="Segoe UI" panose="020B0502040204020203" pitchFamily="34" charset="0"/>
                        </a:rPr>
                        <a:t>1,377</a:t>
                      </a:r>
                      <a:r>
                        <a:rPr lang="en-GB" sz="800" b="0" kern="1200">
                          <a:solidFill>
                            <a:schemeClr val="accent6">
                              <a:lumMod val="75000"/>
                            </a:schemeClr>
                          </a:solidFill>
                          <a:effectLst/>
                          <a:latin typeface="Segoe UI" panose="020B0502040204020203" pitchFamily="34" charset="0"/>
                          <a:ea typeface="+mn-ea"/>
                          <a:cs typeface="Segoe UI" panose="020B0502040204020203" pitchFamily="34" charset="0"/>
                        </a:rPr>
                        <a:t> are waiting &gt;52 weeks.</a:t>
                      </a: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sp>
        <p:nvSpPr>
          <p:cNvPr id="38" name="TextBox 37">
            <a:extLst>
              <a:ext uri="{FF2B5EF4-FFF2-40B4-BE49-F238E27FC236}">
                <a16:creationId xmlns:a16="http://schemas.microsoft.com/office/drawing/2014/main" id="{26B42DFC-5C2B-4051-B807-47AC44DA9A81}"/>
              </a:ext>
            </a:extLst>
          </p:cNvPr>
          <p:cNvSpPr txBox="1"/>
          <p:nvPr/>
        </p:nvSpPr>
        <p:spPr>
          <a:xfrm>
            <a:off x="319021" y="567108"/>
            <a:ext cx="3571917"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Buckinghamshire CCG</a:t>
            </a:r>
          </a:p>
        </p:txBody>
      </p:sp>
      <p:sp>
        <p:nvSpPr>
          <p:cNvPr id="41" name="TextBox 40">
            <a:extLst>
              <a:ext uri="{FF2B5EF4-FFF2-40B4-BE49-F238E27FC236}">
                <a16:creationId xmlns:a16="http://schemas.microsoft.com/office/drawing/2014/main" id="{176CA65B-4A0A-4D34-A01E-2D6BB099CC00}"/>
              </a:ext>
            </a:extLst>
          </p:cNvPr>
          <p:cNvSpPr txBox="1"/>
          <p:nvPr/>
        </p:nvSpPr>
        <p:spPr>
          <a:xfrm>
            <a:off x="3389021" y="557055"/>
            <a:ext cx="2315454"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Oxfordshire CCG</a:t>
            </a:r>
          </a:p>
        </p:txBody>
      </p:sp>
      <p:sp>
        <p:nvSpPr>
          <p:cNvPr id="42" name="TextBox 41">
            <a:extLst>
              <a:ext uri="{FF2B5EF4-FFF2-40B4-BE49-F238E27FC236}">
                <a16:creationId xmlns:a16="http://schemas.microsoft.com/office/drawing/2014/main" id="{7F40A88D-DD40-474E-8E99-594014A58B53}"/>
              </a:ext>
            </a:extLst>
          </p:cNvPr>
          <p:cNvSpPr txBox="1"/>
          <p:nvPr/>
        </p:nvSpPr>
        <p:spPr>
          <a:xfrm>
            <a:off x="6343941" y="557055"/>
            <a:ext cx="2160062" cy="276999"/>
          </a:xfrm>
          <a:prstGeom prst="rect">
            <a:avLst/>
          </a:prstGeom>
          <a:noFill/>
        </p:spPr>
        <p:txBody>
          <a:bodyPr wrap="square" rtlCol="0">
            <a:spAutoFit/>
          </a:bodyPr>
          <a:lstStyle/>
          <a:p>
            <a:r>
              <a:rPr lang="en-GB" sz="1200" b="1">
                <a:latin typeface="Segoe UI" panose="020B0502040204020203" pitchFamily="34" charset="0"/>
                <a:cs typeface="Segoe UI" panose="020B0502040204020203" pitchFamily="34" charset="0"/>
              </a:rPr>
              <a:t>Berkshire West CCG</a:t>
            </a:r>
          </a:p>
        </p:txBody>
      </p:sp>
      <p:graphicFrame>
        <p:nvGraphicFramePr>
          <p:cNvPr id="16" name="Table 5">
            <a:extLst>
              <a:ext uri="{FF2B5EF4-FFF2-40B4-BE49-F238E27FC236}">
                <a16:creationId xmlns:a16="http://schemas.microsoft.com/office/drawing/2014/main" id="{75FACFEA-A4E7-4991-923C-A613D402AEC9}"/>
              </a:ext>
            </a:extLst>
          </p:cNvPr>
          <p:cNvGraphicFramePr>
            <a:graphicFrameLocks noGrp="1"/>
          </p:cNvGraphicFramePr>
          <p:nvPr>
            <p:extLst>
              <p:ext uri="{D42A27DB-BD31-4B8C-83A1-F6EECF244321}">
                <p14:modId xmlns:p14="http://schemas.microsoft.com/office/powerpoint/2010/main" val="1502083547"/>
              </p:ext>
            </p:extLst>
          </p:nvPr>
        </p:nvGraphicFramePr>
        <p:xfrm>
          <a:off x="3434987" y="860368"/>
          <a:ext cx="2755129" cy="553455"/>
        </p:xfrm>
        <a:graphic>
          <a:graphicData uri="http://schemas.openxmlformats.org/drawingml/2006/table">
            <a:tbl>
              <a:tblPr firstRow="1" bandRow="1">
                <a:tableStyleId>{5FD0F851-EC5A-4D38-B0AD-8093EC10F338}</a:tableStyleId>
              </a:tblPr>
              <a:tblGrid>
                <a:gridCol w="1580073">
                  <a:extLst>
                    <a:ext uri="{9D8B030D-6E8A-4147-A177-3AD203B41FA5}">
                      <a16:colId xmlns:a16="http://schemas.microsoft.com/office/drawing/2014/main" val="978586781"/>
                    </a:ext>
                  </a:extLst>
                </a:gridCol>
                <a:gridCol w="513652">
                  <a:extLst>
                    <a:ext uri="{9D8B030D-6E8A-4147-A177-3AD203B41FA5}">
                      <a16:colId xmlns:a16="http://schemas.microsoft.com/office/drawing/2014/main" val="3791762586"/>
                    </a:ext>
                  </a:extLst>
                </a:gridCol>
                <a:gridCol w="661404">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182880">
                <a:tc>
                  <a:txBody>
                    <a:bodyPr/>
                    <a:lstStyle/>
                    <a:p>
                      <a:r>
                        <a:rPr lang="en-US" sz="800" b="0">
                          <a:latin typeface="Segoe UI" panose="020B0502040204020203" pitchFamily="34" charset="0"/>
                          <a:cs typeface="Segoe UI" panose="020B0502040204020203" pitchFamily="34" charset="0"/>
                        </a:rPr>
                        <a:t>Patients Waiting – NEURO</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a:t>
                      </a:r>
                    </a:p>
                  </a:txBody>
                  <a:tcPr marL="68580" marR="68580" marT="34290" marB="34290" anchor="ctr">
                    <a:solidFill>
                      <a:schemeClr val="bg1">
                        <a:lumMod val="50000"/>
                        <a:alpha val="20000"/>
                      </a:schemeClr>
                    </a:solidFill>
                  </a:tcPr>
                </a:tc>
                <a:tc>
                  <a:txBody>
                    <a:bodyPr/>
                    <a:lstStyle/>
                    <a:p>
                      <a:pPr algn="ctr"/>
                      <a:r>
                        <a:rPr lang="en-GB" sz="800" b="0" dirty="0">
                          <a:latin typeface="Segoe UI" panose="020B0502040204020203" pitchFamily="34" charset="0"/>
                          <a:cs typeface="Segoe UI" panose="020B0502040204020203" pitchFamily="34" charset="0"/>
                        </a:rPr>
                        <a:t>2,090 Feb-21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7" name="Table 5">
            <a:extLst>
              <a:ext uri="{FF2B5EF4-FFF2-40B4-BE49-F238E27FC236}">
                <a16:creationId xmlns:a16="http://schemas.microsoft.com/office/drawing/2014/main" id="{A63108E8-B66E-4BF6-9898-E5450F209EFD}"/>
              </a:ext>
            </a:extLst>
          </p:cNvPr>
          <p:cNvGraphicFramePr>
            <a:graphicFrameLocks noGrp="1"/>
          </p:cNvGraphicFramePr>
          <p:nvPr>
            <p:extLst>
              <p:ext uri="{D42A27DB-BD31-4B8C-83A1-F6EECF244321}">
                <p14:modId xmlns:p14="http://schemas.microsoft.com/office/powerpoint/2010/main" val="2665901724"/>
              </p:ext>
            </p:extLst>
          </p:nvPr>
        </p:nvGraphicFramePr>
        <p:xfrm>
          <a:off x="6470366" y="860368"/>
          <a:ext cx="2398110" cy="553455"/>
        </p:xfrm>
        <a:graphic>
          <a:graphicData uri="http://schemas.openxmlformats.org/drawingml/2006/table">
            <a:tbl>
              <a:tblPr firstRow="1" bandRow="1">
                <a:tableStyleId>{5FD0F851-EC5A-4D38-B0AD-8093EC10F338}</a:tableStyleId>
              </a:tblPr>
              <a:tblGrid>
                <a:gridCol w="1316174">
                  <a:extLst>
                    <a:ext uri="{9D8B030D-6E8A-4147-A177-3AD203B41FA5}">
                      <a16:colId xmlns:a16="http://schemas.microsoft.com/office/drawing/2014/main" val="978586781"/>
                    </a:ext>
                  </a:extLst>
                </a:gridCol>
                <a:gridCol w="484930">
                  <a:extLst>
                    <a:ext uri="{9D8B030D-6E8A-4147-A177-3AD203B41FA5}">
                      <a16:colId xmlns:a16="http://schemas.microsoft.com/office/drawing/2014/main" val="3791762586"/>
                    </a:ext>
                  </a:extLst>
                </a:gridCol>
                <a:gridCol w="597006">
                  <a:extLst>
                    <a:ext uri="{9D8B030D-6E8A-4147-A177-3AD203B41FA5}">
                      <a16:colId xmlns:a16="http://schemas.microsoft.com/office/drawing/2014/main" val="1797118576"/>
                    </a:ext>
                  </a:extLst>
                </a:gridCol>
              </a:tblGrid>
              <a:tr h="241035">
                <a:tc>
                  <a:txBody>
                    <a:bodyPr/>
                    <a:lstStyle/>
                    <a:p>
                      <a:r>
                        <a:rPr lang="en-GB" sz="800" b="0" i="0" u="none">
                          <a:latin typeface="Segoe UI" panose="020B0502040204020203" pitchFamily="34" charset="0"/>
                          <a:cs typeface="Segoe UI" panose="020B0502040204020203" pitchFamily="34" charset="0"/>
                        </a:rPr>
                        <a:t>LTP Indicator</a:t>
                      </a:r>
                    </a:p>
                  </a:txBody>
                  <a:tcPr marL="68580" marR="68580" marT="34290" marB="34290" anchor="ctr"/>
                </a:tc>
                <a:tc>
                  <a:txBody>
                    <a:bodyPr/>
                    <a:lstStyle/>
                    <a:p>
                      <a:pPr algn="ctr"/>
                      <a:r>
                        <a:rPr lang="en-GB" sz="800" b="0" u="none">
                          <a:latin typeface="Segoe UI" panose="020B0502040204020203" pitchFamily="34" charset="0"/>
                          <a:cs typeface="Segoe UI" panose="020B0502040204020203" pitchFamily="34" charset="0"/>
                        </a:rPr>
                        <a:t>Target</a:t>
                      </a:r>
                      <a:endParaRPr lang="en-GB" sz="800" b="0" i="0" u="none">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i="0" u="none" dirty="0">
                          <a:latin typeface="Segoe UI" panose="020B0502040204020203" pitchFamily="34" charset="0"/>
                          <a:cs typeface="Segoe UI" panose="020B0502040204020203" pitchFamily="34" charset="0"/>
                        </a:rPr>
                        <a:t>Actual</a:t>
                      </a:r>
                    </a:p>
                  </a:txBody>
                  <a:tcPr marL="68580" marR="68580" marT="34290" marB="34290" anchor="ctr"/>
                </a:tc>
                <a:extLst>
                  <a:ext uri="{0D108BD9-81ED-4DB2-BD59-A6C34878D82A}">
                    <a16:rowId xmlns:a16="http://schemas.microsoft.com/office/drawing/2014/main" val="711604409"/>
                  </a:ext>
                </a:extLst>
              </a:tr>
              <a:tr h="182880">
                <a:tc>
                  <a:txBody>
                    <a:bodyPr/>
                    <a:lstStyle/>
                    <a:p>
                      <a:r>
                        <a:rPr lang="en-US" sz="800" b="0">
                          <a:latin typeface="Segoe UI" panose="020B0502040204020203" pitchFamily="34" charset="0"/>
                          <a:cs typeface="Segoe UI" panose="020B0502040204020203" pitchFamily="34" charset="0"/>
                        </a:rPr>
                        <a:t>Patients Waiting – NEURO</a:t>
                      </a:r>
                      <a:endParaRPr lang="en-GB" sz="800" b="1">
                        <a:latin typeface="Segoe UI" panose="020B0502040204020203" pitchFamily="34" charset="0"/>
                        <a:cs typeface="Segoe UI" panose="020B0502040204020203" pitchFamily="34" charset="0"/>
                      </a:endParaRPr>
                    </a:p>
                  </a:txBody>
                  <a:tcPr marL="68580" marR="68580" marT="34290" marB="34290" anchor="ctr"/>
                </a:tc>
                <a:tc>
                  <a:txBody>
                    <a:bodyPr/>
                    <a:lstStyle/>
                    <a:p>
                      <a:pPr algn="ctr"/>
                      <a:r>
                        <a:rPr lang="en-GB" sz="800" b="0">
                          <a:latin typeface="Segoe UI" panose="020B0502040204020203" pitchFamily="34" charset="0"/>
                          <a:cs typeface="Segoe UI" panose="020B0502040204020203" pitchFamily="34" charset="0"/>
                        </a:rPr>
                        <a:t>-</a:t>
                      </a:r>
                    </a:p>
                  </a:txBody>
                  <a:tcPr marL="68580" marR="68580" marT="34290" marB="34290" anchor="ctr">
                    <a:solidFill>
                      <a:schemeClr val="bg1">
                        <a:lumMod val="50000"/>
                        <a:alpha val="20000"/>
                      </a:schemeClr>
                    </a:solidFill>
                  </a:tcPr>
                </a:tc>
                <a:tc>
                  <a:txBody>
                    <a:bodyPr/>
                    <a:lstStyle/>
                    <a:p>
                      <a:pPr algn="ctr"/>
                      <a:r>
                        <a:rPr lang="en-GB" sz="800" b="0" dirty="0">
                          <a:latin typeface="Segoe UI" panose="020B0502040204020203" pitchFamily="34" charset="0"/>
                          <a:cs typeface="Segoe UI" panose="020B0502040204020203" pitchFamily="34" charset="0"/>
                        </a:rPr>
                        <a:t>2,921 Feb-21</a:t>
                      </a:r>
                    </a:p>
                  </a:txBody>
                  <a:tcPr marL="68580" marR="68580" marT="34290" marB="34290" anchor="ct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8" name="Table 5">
            <a:extLst>
              <a:ext uri="{FF2B5EF4-FFF2-40B4-BE49-F238E27FC236}">
                <a16:creationId xmlns:a16="http://schemas.microsoft.com/office/drawing/2014/main" id="{0AC6BECF-EEF2-4AAB-9ED4-BB07B8BDDCD4}"/>
              </a:ext>
            </a:extLst>
          </p:cNvPr>
          <p:cNvGraphicFramePr>
            <a:graphicFrameLocks noGrp="1"/>
          </p:cNvGraphicFramePr>
          <p:nvPr>
            <p:extLst>
              <p:ext uri="{D42A27DB-BD31-4B8C-83A1-F6EECF244321}">
                <p14:modId xmlns:p14="http://schemas.microsoft.com/office/powerpoint/2010/main" val="525396759"/>
              </p:ext>
            </p:extLst>
          </p:nvPr>
        </p:nvGraphicFramePr>
        <p:xfrm>
          <a:off x="6478003" y="2588482"/>
          <a:ext cx="2398111" cy="3168956"/>
        </p:xfrm>
        <a:graphic>
          <a:graphicData uri="http://schemas.openxmlformats.org/drawingml/2006/table">
            <a:tbl>
              <a:tblPr firstRow="1" bandRow="1">
                <a:tableStyleId>{5FD0F851-EC5A-4D38-B0AD-8093EC10F338}</a:tableStyleId>
              </a:tblPr>
              <a:tblGrid>
                <a:gridCol w="2398111">
                  <a:extLst>
                    <a:ext uri="{9D8B030D-6E8A-4147-A177-3AD203B41FA5}">
                      <a16:colId xmlns:a16="http://schemas.microsoft.com/office/drawing/2014/main" val="1178387086"/>
                    </a:ext>
                  </a:extLst>
                </a:gridCol>
              </a:tblGrid>
              <a:tr h="296216">
                <a:tc>
                  <a:txBody>
                    <a:bodyPr/>
                    <a:lstStyle/>
                    <a:p>
                      <a:pPr algn="just"/>
                      <a:r>
                        <a:rPr lang="en-GB" sz="800" b="1" u="none">
                          <a:latin typeface="Segoe UI" panose="020B0502040204020203" pitchFamily="34" charset="0"/>
                          <a:cs typeface="Segoe UI" panose="020B0502040204020203" pitchFamily="34" charset="0"/>
                        </a:rPr>
                        <a:t>Commentary: </a:t>
                      </a:r>
                    </a:p>
                  </a:txBody>
                  <a:tcPr marL="68580" marR="68580" marT="34290" marB="34290" anchor="ctr"/>
                </a:tc>
                <a:extLst>
                  <a:ext uri="{0D108BD9-81ED-4DB2-BD59-A6C34878D82A}">
                    <a16:rowId xmlns:a16="http://schemas.microsoft.com/office/drawing/2014/main" val="711604409"/>
                  </a:ext>
                </a:extLst>
              </a:tr>
              <a:tr h="2416723">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Is performance on track? </a:t>
                      </a:r>
                      <a:r>
                        <a:rPr lang="en-GB" sz="800" b="0" kern="1200" dirty="0">
                          <a:solidFill>
                            <a:srgbClr val="0D0D0D"/>
                          </a:solidFill>
                          <a:effectLst/>
                          <a:latin typeface="Segoe UI" panose="020B0502040204020203" pitchFamily="34" charset="0"/>
                          <a:ea typeface="+mn-ea"/>
                          <a:cs typeface="Segoe UI" panose="020B0502040204020203" pitchFamily="34" charset="0"/>
                        </a:rPr>
                        <a:t>No </a:t>
                      </a:r>
                      <a:r>
                        <a:rPr lang="en-GB" sz="800" b="1" kern="1200" dirty="0">
                          <a:solidFill>
                            <a:srgbClr val="0D0D0D"/>
                          </a:solidFill>
                          <a:effectLst/>
                          <a:latin typeface="Segoe UI" panose="020B0502040204020203" pitchFamily="34" charset="0"/>
                          <a:ea typeface="+mn-ea"/>
                          <a:cs typeface="Segoe UI" panose="020B0502040204020203" pitchFamily="34" charset="0"/>
                        </a:rPr>
                        <a:t>If not, what is the issue? </a:t>
                      </a:r>
                      <a:r>
                        <a:rPr lang="en-GB" sz="800" b="0" kern="1200" dirty="0">
                          <a:solidFill>
                            <a:srgbClr val="0D0D0D"/>
                          </a:solidFill>
                          <a:effectLst/>
                          <a:latin typeface="Segoe UI" panose="020B0502040204020203" pitchFamily="34" charset="0"/>
                          <a:ea typeface="+mn-ea"/>
                          <a:cs typeface="Segoe UI" panose="020B0502040204020203" pitchFamily="34" charset="0"/>
                        </a:rPr>
                        <a:t>Due to long standing demand and capacity issues, CYP and their families are experiencing long waits for autism assessments and ADHD assessments, medication initiation, titration and review.  Waits have been further impacted by pandemic and referrals continue to increase.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rgbClr val="0D0D0D"/>
                          </a:solidFill>
                          <a:effectLst/>
                          <a:latin typeface="Segoe UI" panose="020B0502040204020203" pitchFamily="34" charset="0"/>
                          <a:ea typeface="+mn-ea"/>
                          <a:cs typeface="Segoe UI" panose="020B0502040204020203" pitchFamily="34" charset="0"/>
                        </a:rPr>
                        <a:t>What is the plan to address?</a:t>
                      </a:r>
                      <a:r>
                        <a:rPr lang="en-GB" sz="800" b="1" kern="1200" dirty="0">
                          <a:solidFill>
                            <a:schemeClr val="tx1"/>
                          </a:solidFill>
                          <a:effectLst/>
                          <a:latin typeface="Segoe UI" panose="020B0502040204020203" pitchFamily="34" charset="0"/>
                          <a:ea typeface="+mn-ea"/>
                          <a:cs typeface="Segoe UI" panose="020B0502040204020203" pitchFamily="34" charset="0"/>
                        </a:rPr>
                        <a:t> </a:t>
                      </a:r>
                      <a:r>
                        <a:rPr lang="en-GB" sz="800" b="0" kern="1200" dirty="0">
                          <a:solidFill>
                            <a:schemeClr val="tx1"/>
                          </a:solidFill>
                          <a:effectLst/>
                          <a:latin typeface="Segoe UI" panose="020B0502040204020203" pitchFamily="34" charset="0"/>
                          <a:ea typeface="+mn-ea"/>
                          <a:cs typeface="Segoe UI" panose="020B0502040204020203" pitchFamily="34" charset="0"/>
                        </a:rPr>
                        <a:t>Following comprehensive demand, capacity, workforce and transformation modelling carried out by BHFT, Berkshire West CCG provided significant additional investment to the Neurodiversity Services in BHFT, with the aim of reducing the wait for autism and ADHD assessments to a maximum of 12 months.  This is enabling a service expansion and for BHFT to work in partnership with private providers to boost the service capacity (contracts in place for both autism and ADHD assessment and medication titration).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Segoe UI" panose="020B0502040204020203" pitchFamily="34" charset="0"/>
                          <a:ea typeface="+mn-ea"/>
                          <a:cs typeface="Segoe UI" panose="020B0502040204020203" pitchFamily="34" charset="0"/>
                        </a:rPr>
                        <a:t>Are we anticipated to achieve this?</a:t>
                      </a:r>
                      <a:r>
                        <a:rPr lang="en-GB" sz="800" kern="1200" dirty="0">
                          <a:solidFill>
                            <a:schemeClr val="tx1"/>
                          </a:solidFill>
                          <a:effectLst/>
                          <a:latin typeface="Segoe UI" panose="020B0502040204020203" pitchFamily="34" charset="0"/>
                          <a:ea typeface="+mn-ea"/>
                          <a:cs typeface="Segoe UI" panose="020B0502040204020203" pitchFamily="34" charset="0"/>
                        </a:rPr>
                        <a:t> BHFT anticipate achieving a meaningful reduction in waiting time as new staff are recruited, and partnership work continues with private providers.</a:t>
                      </a: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19" name="Chart 18">
            <a:extLst>
              <a:ext uri="{FF2B5EF4-FFF2-40B4-BE49-F238E27FC236}">
                <a16:creationId xmlns:a16="http://schemas.microsoft.com/office/drawing/2014/main" id="{0D7AA2C9-5E9B-4A2E-9D4A-A783378A5969}"/>
              </a:ext>
            </a:extLst>
          </p:cNvPr>
          <p:cNvGraphicFramePr>
            <a:graphicFrameLocks/>
          </p:cNvGraphicFramePr>
          <p:nvPr>
            <p:extLst>
              <p:ext uri="{D42A27DB-BD31-4B8C-83A1-F6EECF244321}">
                <p14:modId xmlns:p14="http://schemas.microsoft.com/office/powerpoint/2010/main" val="651462069"/>
              </p:ext>
            </p:extLst>
          </p:nvPr>
        </p:nvGraphicFramePr>
        <p:xfrm>
          <a:off x="407244" y="1443845"/>
          <a:ext cx="2729403" cy="11061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6CCB37C1-67D0-4BEC-A85D-646713CEE5A9}"/>
              </a:ext>
            </a:extLst>
          </p:cNvPr>
          <p:cNvGraphicFramePr>
            <a:graphicFrameLocks/>
          </p:cNvGraphicFramePr>
          <p:nvPr>
            <p:extLst>
              <p:ext uri="{D42A27DB-BD31-4B8C-83A1-F6EECF244321}">
                <p14:modId xmlns:p14="http://schemas.microsoft.com/office/powerpoint/2010/main" val="3615695553"/>
              </p:ext>
            </p:extLst>
          </p:nvPr>
        </p:nvGraphicFramePr>
        <p:xfrm>
          <a:off x="3441176" y="1443845"/>
          <a:ext cx="2752325" cy="1106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e 20">
            <a:extLst>
              <a:ext uri="{FF2B5EF4-FFF2-40B4-BE49-F238E27FC236}">
                <a16:creationId xmlns:a16="http://schemas.microsoft.com/office/drawing/2014/main" id="{ECF1A03F-BC99-4B05-8955-A4BF4587231D}"/>
              </a:ext>
            </a:extLst>
          </p:cNvPr>
          <p:cNvGraphicFramePr>
            <a:graphicFrameLocks noGrp="1"/>
          </p:cNvGraphicFramePr>
          <p:nvPr>
            <p:extLst>
              <p:ext uri="{D42A27DB-BD31-4B8C-83A1-F6EECF244321}">
                <p14:modId xmlns:p14="http://schemas.microsoft.com/office/powerpoint/2010/main" val="2152000171"/>
              </p:ext>
            </p:extLst>
          </p:nvPr>
        </p:nvGraphicFramePr>
        <p:xfrm>
          <a:off x="6499538" y="1443846"/>
          <a:ext cx="2354625" cy="1090615"/>
        </p:xfrm>
        <a:graphic>
          <a:graphicData uri="http://schemas.openxmlformats.org/drawingml/2006/table">
            <a:tbl>
              <a:tblPr/>
              <a:tblGrid>
                <a:gridCol w="806921">
                  <a:extLst>
                    <a:ext uri="{9D8B030D-6E8A-4147-A177-3AD203B41FA5}">
                      <a16:colId xmlns:a16="http://schemas.microsoft.com/office/drawing/2014/main" val="1766203258"/>
                    </a:ext>
                  </a:extLst>
                </a:gridCol>
                <a:gridCol w="277792">
                  <a:extLst>
                    <a:ext uri="{9D8B030D-6E8A-4147-A177-3AD203B41FA5}">
                      <a16:colId xmlns:a16="http://schemas.microsoft.com/office/drawing/2014/main" val="3697892855"/>
                    </a:ext>
                  </a:extLst>
                </a:gridCol>
                <a:gridCol w="277792">
                  <a:extLst>
                    <a:ext uri="{9D8B030D-6E8A-4147-A177-3AD203B41FA5}">
                      <a16:colId xmlns:a16="http://schemas.microsoft.com/office/drawing/2014/main" val="4129804743"/>
                    </a:ext>
                  </a:extLst>
                </a:gridCol>
                <a:gridCol w="251337">
                  <a:extLst>
                    <a:ext uri="{9D8B030D-6E8A-4147-A177-3AD203B41FA5}">
                      <a16:colId xmlns:a16="http://schemas.microsoft.com/office/drawing/2014/main" val="3432647676"/>
                    </a:ext>
                  </a:extLst>
                </a:gridCol>
                <a:gridCol w="251337">
                  <a:extLst>
                    <a:ext uri="{9D8B030D-6E8A-4147-A177-3AD203B41FA5}">
                      <a16:colId xmlns:a16="http://schemas.microsoft.com/office/drawing/2014/main" val="642465883"/>
                    </a:ext>
                  </a:extLst>
                </a:gridCol>
                <a:gridCol w="244723">
                  <a:extLst>
                    <a:ext uri="{9D8B030D-6E8A-4147-A177-3AD203B41FA5}">
                      <a16:colId xmlns:a16="http://schemas.microsoft.com/office/drawing/2014/main" val="784179594"/>
                    </a:ext>
                  </a:extLst>
                </a:gridCol>
                <a:gridCol w="244723">
                  <a:extLst>
                    <a:ext uri="{9D8B030D-6E8A-4147-A177-3AD203B41FA5}">
                      <a16:colId xmlns:a16="http://schemas.microsoft.com/office/drawing/2014/main" val="2654482531"/>
                    </a:ext>
                  </a:extLst>
                </a:gridCol>
              </a:tblGrid>
              <a:tr h="210012">
                <a:tc>
                  <a:txBody>
                    <a:bodyPr/>
                    <a:lstStyle/>
                    <a:p>
                      <a:pPr algn="l" fontAlgn="b"/>
                      <a:endParaRPr lang="en-GB" sz="7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Sep-21</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Oct-21</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Nov-21</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Dec-21</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Jan-22</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Feb-22</a:t>
                      </a:r>
                    </a:p>
                  </a:txBody>
                  <a:tcPr marL="4763" marR="4763" marT="4763" marB="0" anchor="b">
                    <a:lnL>
                      <a:noFill/>
                    </a:lnL>
                    <a:lnR>
                      <a:noFill/>
                    </a:lnR>
                    <a:lnT>
                      <a:noFill/>
                    </a:lnT>
                    <a:lnB>
                      <a:noFill/>
                    </a:lnB>
                  </a:tcPr>
                </a:tc>
                <a:extLst>
                  <a:ext uri="{0D108BD9-81ED-4DB2-BD59-A6C34878D82A}">
                    <a16:rowId xmlns:a16="http://schemas.microsoft.com/office/drawing/2014/main" val="1988193912"/>
                  </a:ext>
                </a:extLst>
              </a:tr>
              <a:tr h="210012">
                <a:tc>
                  <a:txBody>
                    <a:bodyPr/>
                    <a:lstStyle/>
                    <a:p>
                      <a:pPr algn="l" fontAlgn="b"/>
                      <a:r>
                        <a:rPr lang="en-GB" sz="700" b="0" i="0" u="none" strike="noStrike" dirty="0">
                          <a:solidFill>
                            <a:srgbClr val="000000"/>
                          </a:solidFill>
                          <a:effectLst/>
                          <a:latin typeface="Calibri" panose="020F0502020204030204" pitchFamily="34" charset="0"/>
                        </a:rPr>
                        <a:t>Total Referrals - waiting </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3094</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3163</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3114</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3089</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3020</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2918</a:t>
                      </a:r>
                    </a:p>
                  </a:txBody>
                  <a:tcPr marL="4763" marR="4763" marT="4763" marB="0" anchor="b">
                    <a:lnL>
                      <a:noFill/>
                    </a:lnL>
                    <a:lnR>
                      <a:noFill/>
                    </a:lnR>
                    <a:lnT>
                      <a:noFill/>
                    </a:lnT>
                    <a:lnB>
                      <a:noFill/>
                    </a:lnB>
                  </a:tcPr>
                </a:tc>
                <a:extLst>
                  <a:ext uri="{0D108BD9-81ED-4DB2-BD59-A6C34878D82A}">
                    <a16:rowId xmlns:a16="http://schemas.microsoft.com/office/drawing/2014/main" val="2299519687"/>
                  </a:ext>
                </a:extLst>
              </a:tr>
              <a:tr h="210012">
                <a:tc>
                  <a:txBody>
                    <a:bodyPr/>
                    <a:lstStyle/>
                    <a:p>
                      <a:pPr algn="l" fontAlgn="b"/>
                      <a:r>
                        <a:rPr lang="en-GB" sz="700" b="0" i="0" u="none" strike="noStrike">
                          <a:solidFill>
                            <a:srgbClr val="000000"/>
                          </a:solidFill>
                          <a:effectLst/>
                          <a:latin typeface="Calibri" panose="020F0502020204030204" pitchFamily="34" charset="0"/>
                        </a:rPr>
                        <a:t>No. waiting 0 - 12 weeks</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411</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380</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398</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332</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266</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190</a:t>
                      </a:r>
                    </a:p>
                  </a:txBody>
                  <a:tcPr marL="4763" marR="4763" marT="4763" marB="0" anchor="b">
                    <a:lnL>
                      <a:noFill/>
                    </a:lnL>
                    <a:lnR>
                      <a:noFill/>
                    </a:lnR>
                    <a:lnT>
                      <a:noFill/>
                    </a:lnT>
                    <a:lnB>
                      <a:noFill/>
                    </a:lnB>
                  </a:tcPr>
                </a:tc>
                <a:extLst>
                  <a:ext uri="{0D108BD9-81ED-4DB2-BD59-A6C34878D82A}">
                    <a16:rowId xmlns:a16="http://schemas.microsoft.com/office/drawing/2014/main" val="1652609754"/>
                  </a:ext>
                </a:extLst>
              </a:tr>
              <a:tr h="210012">
                <a:tc>
                  <a:txBody>
                    <a:bodyPr/>
                    <a:lstStyle/>
                    <a:p>
                      <a:pPr algn="l" fontAlgn="b"/>
                      <a:r>
                        <a:rPr lang="en-GB" sz="700" b="0" i="0" u="none" strike="noStrike">
                          <a:solidFill>
                            <a:srgbClr val="000000"/>
                          </a:solidFill>
                          <a:effectLst/>
                          <a:latin typeface="Calibri" panose="020F0502020204030204" pitchFamily="34" charset="0"/>
                        </a:rPr>
                        <a:t>No. waiting 12 - 52 weeks</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1375</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1388</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1310</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1281</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1305</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1271</a:t>
                      </a:r>
                    </a:p>
                  </a:txBody>
                  <a:tcPr marL="4763" marR="4763" marT="4763" marB="0" anchor="b">
                    <a:lnL>
                      <a:noFill/>
                    </a:lnL>
                    <a:lnR>
                      <a:noFill/>
                    </a:lnR>
                    <a:lnT>
                      <a:noFill/>
                    </a:lnT>
                    <a:lnB>
                      <a:noFill/>
                    </a:lnB>
                  </a:tcPr>
                </a:tc>
                <a:extLst>
                  <a:ext uri="{0D108BD9-81ED-4DB2-BD59-A6C34878D82A}">
                    <a16:rowId xmlns:a16="http://schemas.microsoft.com/office/drawing/2014/main" val="2328241298"/>
                  </a:ext>
                </a:extLst>
              </a:tr>
              <a:tr h="210012">
                <a:tc>
                  <a:txBody>
                    <a:bodyPr/>
                    <a:lstStyle/>
                    <a:p>
                      <a:pPr algn="l" fontAlgn="b"/>
                      <a:r>
                        <a:rPr lang="en-GB" sz="700" b="0" i="0" u="none" strike="noStrike">
                          <a:solidFill>
                            <a:srgbClr val="000000"/>
                          </a:solidFill>
                          <a:effectLst/>
                          <a:latin typeface="Calibri" panose="020F0502020204030204" pitchFamily="34" charset="0"/>
                        </a:rPr>
                        <a:t>No. waiting &gt; 52 weeks</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1308</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1395</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1406</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1476</a:t>
                      </a:r>
                    </a:p>
                  </a:txBody>
                  <a:tcPr marL="4763" marR="4763" marT="4763" marB="0" anchor="b">
                    <a:lnL>
                      <a:noFill/>
                    </a:lnL>
                    <a:lnR>
                      <a:noFill/>
                    </a:lnR>
                    <a:lnT>
                      <a:noFill/>
                    </a:lnT>
                    <a:lnB>
                      <a:noFill/>
                    </a:lnB>
                  </a:tcPr>
                </a:tc>
                <a:tc>
                  <a:txBody>
                    <a:bodyPr/>
                    <a:lstStyle/>
                    <a:p>
                      <a:pPr algn="r" fontAlgn="b"/>
                      <a:r>
                        <a:rPr lang="en-GB" sz="700" b="0" i="0" u="none" strike="noStrike">
                          <a:solidFill>
                            <a:srgbClr val="000000"/>
                          </a:solidFill>
                          <a:effectLst/>
                          <a:latin typeface="Calibri" panose="020F0502020204030204" pitchFamily="34" charset="0"/>
                        </a:rPr>
                        <a:t>1449</a:t>
                      </a:r>
                    </a:p>
                  </a:txBody>
                  <a:tcPr marL="4763" marR="4763" marT="4763" marB="0" anchor="b">
                    <a:lnL>
                      <a:noFill/>
                    </a:lnL>
                    <a:lnR>
                      <a:noFill/>
                    </a:lnR>
                    <a:lnT>
                      <a:noFill/>
                    </a:lnT>
                    <a:lnB>
                      <a:noFill/>
                    </a:lnB>
                  </a:tcPr>
                </a:tc>
                <a:tc>
                  <a:txBody>
                    <a:bodyPr/>
                    <a:lstStyle/>
                    <a:p>
                      <a:pPr algn="r" fontAlgn="b"/>
                      <a:r>
                        <a:rPr lang="en-GB" sz="700" b="0" i="0" u="none" strike="noStrike" dirty="0">
                          <a:solidFill>
                            <a:srgbClr val="000000"/>
                          </a:solidFill>
                          <a:effectLst/>
                          <a:latin typeface="Calibri" panose="020F0502020204030204" pitchFamily="34" charset="0"/>
                        </a:rPr>
                        <a:t>1457</a:t>
                      </a:r>
                    </a:p>
                  </a:txBody>
                  <a:tcPr marL="4763" marR="4763" marT="4763" marB="0" anchor="b">
                    <a:lnL>
                      <a:noFill/>
                    </a:lnL>
                    <a:lnR>
                      <a:noFill/>
                    </a:lnR>
                    <a:lnT>
                      <a:noFill/>
                    </a:lnT>
                    <a:lnB>
                      <a:noFill/>
                    </a:lnB>
                  </a:tcPr>
                </a:tc>
                <a:extLst>
                  <a:ext uri="{0D108BD9-81ED-4DB2-BD59-A6C34878D82A}">
                    <a16:rowId xmlns:a16="http://schemas.microsoft.com/office/drawing/2014/main" val="4156181683"/>
                  </a:ext>
                </a:extLst>
              </a:tr>
            </a:tbl>
          </a:graphicData>
        </a:graphic>
      </p:graphicFrame>
    </p:spTree>
    <p:extLst>
      <p:ext uri="{BB962C8B-B14F-4D97-AF65-F5344CB8AC3E}">
        <p14:creationId xmlns:p14="http://schemas.microsoft.com/office/powerpoint/2010/main" val="42340276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16632"/>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135530" y="1234759"/>
            <a:ext cx="4712699" cy="2724079"/>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endParaRPr lang="en-GB" sz="825">
              <a:latin typeface="Calibri" panose="020F0502020204030204" pitchFamily="34" charset="0"/>
              <a:ea typeface="Calibri" panose="020F0502020204030204" pitchFamily="34" charset="0"/>
              <a:cs typeface="Times New Roman" panose="02020603050405020304" pitchFamily="18" charset="0"/>
            </a:endParaRPr>
          </a:p>
          <a:p>
            <a:r>
              <a:rPr lang="en-GB" sz="1350" b="1" dirty="0">
                <a:solidFill>
                  <a:schemeClr val="bg1"/>
                </a:solidFill>
                <a:latin typeface="Arial" panose="020B0604020202020204" pitchFamily="34" charset="0"/>
                <a:ea typeface="Calibri" panose="020F0502020204030204" pitchFamily="34" charset="0"/>
                <a:cs typeface="Times New Roman" panose="02020603050405020304" pitchFamily="18" charset="0"/>
              </a:rPr>
              <a:t>Section 6: </a:t>
            </a:r>
          </a:p>
          <a:p>
            <a:r>
              <a:rPr lang="en-GB" sz="27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Abbreviations </a:t>
            </a:r>
            <a:r>
              <a:rPr lang="en-GB" sz="27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p>
          <a:p>
            <a:endParaRPr lang="en-GB" sz="27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r>
              <a:rPr lang="en-GB" sz="2000">
                <a:solidFill>
                  <a:schemeClr val="bg1"/>
                </a:solidFill>
                <a:latin typeface="Arial" panose="020B0604020202020204" pitchFamily="34" charset="0"/>
                <a:ea typeface="Calibri" panose="020F0502020204030204" pitchFamily="34" charset="0"/>
                <a:cs typeface="Times New Roman" panose="02020603050405020304" pitchFamily="18" charset="0"/>
              </a:rPr>
              <a:t>A glossary of abbreviations used within the report</a:t>
            </a:r>
            <a:endParaRPr lang="en-GB" sz="160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725222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75531" y="244723"/>
            <a:ext cx="8622336"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275530" y="266979"/>
            <a:ext cx="4047715" cy="300082"/>
          </a:xfrm>
          <a:prstGeom prst="rect">
            <a:avLst/>
          </a:prstGeom>
          <a:noFill/>
        </p:spPr>
        <p:txBody>
          <a:bodyPr wrap="square" rtlCol="0">
            <a:spAutoFit/>
          </a:bodyPr>
          <a:lstStyle/>
          <a:p>
            <a:r>
              <a:rPr lang="en-GB" sz="1350" b="1" dirty="0">
                <a:solidFill>
                  <a:schemeClr val="bg1"/>
                </a:solidFill>
                <a:latin typeface="Segoe UI" panose="020B0502040204020203" pitchFamily="34" charset="0"/>
                <a:cs typeface="Segoe UI" panose="020B0502040204020203" pitchFamily="34" charset="0"/>
              </a:rPr>
              <a:t>BOB MH Priorities for Recovery</a:t>
            </a:r>
            <a:endParaRPr lang="en-GB" sz="1350" dirty="0">
              <a:solidFill>
                <a:schemeClr val="bg1"/>
              </a:solidFill>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545EE3BC-223F-48D4-BCDF-E28D6796A627}"/>
              </a:ext>
            </a:extLst>
          </p:cNvPr>
          <p:cNvPicPr>
            <a:picLocks noChangeAspect="1"/>
          </p:cNvPicPr>
          <p:nvPr/>
        </p:nvPicPr>
        <p:blipFill>
          <a:blip r:embed="rId2"/>
          <a:stretch>
            <a:fillRect/>
          </a:stretch>
        </p:blipFill>
        <p:spPr>
          <a:xfrm>
            <a:off x="275530" y="626144"/>
            <a:ext cx="8622336" cy="5069941"/>
          </a:xfrm>
          <a:prstGeom prst="rect">
            <a:avLst/>
          </a:prstGeom>
        </p:spPr>
      </p:pic>
    </p:spTree>
    <p:extLst>
      <p:ext uri="{BB962C8B-B14F-4D97-AF65-F5344CB8AC3E}">
        <p14:creationId xmlns:p14="http://schemas.microsoft.com/office/powerpoint/2010/main" val="1237112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5ED2E7B8-BA3F-4538-8871-A54ABCA02CA5}"/>
              </a:ext>
            </a:extLst>
          </p:cNvPr>
          <p:cNvSpPr>
            <a:spLocks/>
          </p:cNvSpPr>
          <p:nvPr/>
        </p:nvSpPr>
        <p:spPr>
          <a:xfrm>
            <a:off x="275531" y="244723"/>
            <a:ext cx="8622336" cy="359165"/>
          </a:xfrm>
          <a:prstGeom prst="rect">
            <a:avLst/>
          </a:prstGeom>
          <a:solidFill>
            <a:srgbClr val="1578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en-GB" sz="1013"/>
          </a:p>
        </p:txBody>
      </p:sp>
      <p:sp>
        <p:nvSpPr>
          <p:cNvPr id="40" name="TextBox 39">
            <a:extLst>
              <a:ext uri="{FF2B5EF4-FFF2-40B4-BE49-F238E27FC236}">
                <a16:creationId xmlns:a16="http://schemas.microsoft.com/office/drawing/2014/main" id="{B035E2C1-3B96-4E06-94CF-3D5288166EAE}"/>
              </a:ext>
            </a:extLst>
          </p:cNvPr>
          <p:cNvSpPr txBox="1"/>
          <p:nvPr/>
        </p:nvSpPr>
        <p:spPr>
          <a:xfrm>
            <a:off x="275530" y="266979"/>
            <a:ext cx="4047715" cy="300082"/>
          </a:xfrm>
          <a:prstGeom prst="rect">
            <a:avLst/>
          </a:prstGeom>
          <a:noFill/>
        </p:spPr>
        <p:txBody>
          <a:bodyPr wrap="square" rtlCol="0">
            <a:spAutoFit/>
          </a:bodyPr>
          <a:lstStyle/>
          <a:p>
            <a:r>
              <a:rPr lang="en-GB" sz="1350" b="1" dirty="0">
                <a:solidFill>
                  <a:schemeClr val="bg1"/>
                </a:solidFill>
                <a:latin typeface="Segoe UI" panose="020B0502040204020203" pitchFamily="34" charset="0"/>
                <a:cs typeface="Segoe UI" panose="020B0502040204020203" pitchFamily="34" charset="0"/>
              </a:rPr>
              <a:t>BOB MH Priorities for Recovery</a:t>
            </a:r>
            <a:endParaRPr lang="en-GB" sz="1350" dirty="0">
              <a:solidFill>
                <a:schemeClr val="bg1"/>
              </a:solidFill>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93E0F22B-E0D7-42C6-A4B5-290CCFA55E25}"/>
              </a:ext>
            </a:extLst>
          </p:cNvPr>
          <p:cNvPicPr>
            <a:picLocks noChangeAspect="1"/>
          </p:cNvPicPr>
          <p:nvPr/>
        </p:nvPicPr>
        <p:blipFill>
          <a:blip r:embed="rId2"/>
          <a:stretch>
            <a:fillRect/>
          </a:stretch>
        </p:blipFill>
        <p:spPr>
          <a:xfrm>
            <a:off x="275530" y="667941"/>
            <a:ext cx="8622336" cy="5209076"/>
          </a:xfrm>
          <a:prstGeom prst="rect">
            <a:avLst/>
          </a:prstGeom>
        </p:spPr>
      </p:pic>
    </p:spTree>
    <p:extLst>
      <p:ext uri="{BB962C8B-B14F-4D97-AF65-F5344CB8AC3E}">
        <p14:creationId xmlns:p14="http://schemas.microsoft.com/office/powerpoint/2010/main" val="225557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24645"/>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Patient Activity and Demand Overview: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Community</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 referrals and appointments</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nvGraphicFramePr>
        <p:xfrm>
          <a:off x="272334" y="606153"/>
          <a:ext cx="8620433" cy="4872015"/>
        </p:xfrm>
        <a:graphic>
          <a:graphicData uri="http://schemas.openxmlformats.org/drawingml/2006/table">
            <a:tbl>
              <a:tblPr firstRow="1" bandRow="1">
                <a:tableStyleId>{7DF18680-E054-41AD-8BC1-D1AEF772440D}</a:tableStyleId>
              </a:tblPr>
              <a:tblGrid>
                <a:gridCol w="1276822">
                  <a:extLst>
                    <a:ext uri="{9D8B030D-6E8A-4147-A177-3AD203B41FA5}">
                      <a16:colId xmlns:a16="http://schemas.microsoft.com/office/drawing/2014/main" val="978586781"/>
                    </a:ext>
                  </a:extLst>
                </a:gridCol>
                <a:gridCol w="1243358">
                  <a:extLst>
                    <a:ext uri="{9D8B030D-6E8A-4147-A177-3AD203B41FA5}">
                      <a16:colId xmlns:a16="http://schemas.microsoft.com/office/drawing/2014/main" val="1797118576"/>
                    </a:ext>
                  </a:extLst>
                </a:gridCol>
                <a:gridCol w="693478">
                  <a:extLst>
                    <a:ext uri="{9D8B030D-6E8A-4147-A177-3AD203B41FA5}">
                      <a16:colId xmlns:a16="http://schemas.microsoft.com/office/drawing/2014/main" val="1284646355"/>
                    </a:ext>
                  </a:extLst>
                </a:gridCol>
                <a:gridCol w="563134">
                  <a:extLst>
                    <a:ext uri="{9D8B030D-6E8A-4147-A177-3AD203B41FA5}">
                      <a16:colId xmlns:a16="http://schemas.microsoft.com/office/drawing/2014/main" val="4019152365"/>
                    </a:ext>
                  </a:extLst>
                </a:gridCol>
                <a:gridCol w="563134">
                  <a:extLst>
                    <a:ext uri="{9D8B030D-6E8A-4147-A177-3AD203B41FA5}">
                      <a16:colId xmlns:a16="http://schemas.microsoft.com/office/drawing/2014/main" val="1737309110"/>
                    </a:ext>
                  </a:extLst>
                </a:gridCol>
                <a:gridCol w="488180">
                  <a:extLst>
                    <a:ext uri="{9D8B030D-6E8A-4147-A177-3AD203B41FA5}">
                      <a16:colId xmlns:a16="http://schemas.microsoft.com/office/drawing/2014/main" val="3242774040"/>
                    </a:ext>
                  </a:extLst>
                </a:gridCol>
                <a:gridCol w="1255513">
                  <a:extLst>
                    <a:ext uri="{9D8B030D-6E8A-4147-A177-3AD203B41FA5}">
                      <a16:colId xmlns:a16="http://schemas.microsoft.com/office/drawing/2014/main" val="3778358738"/>
                    </a:ext>
                  </a:extLst>
                </a:gridCol>
                <a:gridCol w="730714">
                  <a:extLst>
                    <a:ext uri="{9D8B030D-6E8A-4147-A177-3AD203B41FA5}">
                      <a16:colId xmlns:a16="http://schemas.microsoft.com/office/drawing/2014/main" val="48270995"/>
                    </a:ext>
                  </a:extLst>
                </a:gridCol>
                <a:gridCol w="649220">
                  <a:extLst>
                    <a:ext uri="{9D8B030D-6E8A-4147-A177-3AD203B41FA5}">
                      <a16:colId xmlns:a16="http://schemas.microsoft.com/office/drawing/2014/main" val="2688359655"/>
                    </a:ext>
                  </a:extLst>
                </a:gridCol>
                <a:gridCol w="649220">
                  <a:extLst>
                    <a:ext uri="{9D8B030D-6E8A-4147-A177-3AD203B41FA5}">
                      <a16:colId xmlns:a16="http://schemas.microsoft.com/office/drawing/2014/main" val="1276777439"/>
                    </a:ext>
                  </a:extLst>
                </a:gridCol>
                <a:gridCol w="507660">
                  <a:extLst>
                    <a:ext uri="{9D8B030D-6E8A-4147-A177-3AD203B41FA5}">
                      <a16:colId xmlns:a16="http://schemas.microsoft.com/office/drawing/2014/main" val="3029258040"/>
                    </a:ext>
                  </a:extLst>
                </a:gridCol>
              </a:tblGrid>
              <a:tr h="246766">
                <a:tc>
                  <a:txBody>
                    <a:bodyPr/>
                    <a:lstStyle/>
                    <a:p>
                      <a:endParaRPr lang="en-GB" sz="900" b="0" i="0" u="none">
                        <a:latin typeface="Arial" panose="020B0604020202020204" pitchFamily="34" charset="0"/>
                        <a:cs typeface="Arial" panose="020B0604020202020204" pitchFamily="34" charset="0"/>
                      </a:endParaRPr>
                    </a:p>
                  </a:txBody>
                  <a:tcPr marL="68580" marR="68580" marT="34290" marB="34290" anchor="ctr"/>
                </a:tc>
                <a:tc gridSpan="5">
                  <a:txBody>
                    <a:bodyPr/>
                    <a:lstStyle/>
                    <a:p>
                      <a:pPr algn="ctr"/>
                      <a:r>
                        <a:rPr lang="en-GB" sz="900" b="0" i="0" u="none">
                          <a:latin typeface="Arial" panose="020B0604020202020204" pitchFamily="34" charset="0"/>
                          <a:cs typeface="Arial" panose="020B0604020202020204" pitchFamily="34" charset="0"/>
                        </a:rPr>
                        <a:t>Referrals</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gridSpan="5">
                  <a:txBody>
                    <a:bodyPr/>
                    <a:lstStyle/>
                    <a:p>
                      <a:pPr algn="ctr"/>
                      <a:r>
                        <a:rPr lang="en-GB" sz="900" b="0" i="0" u="none">
                          <a:latin typeface="Arial" panose="020B0604020202020204" pitchFamily="34" charset="0"/>
                          <a:cs typeface="Arial" panose="020B0604020202020204" pitchFamily="34" charset="0"/>
                        </a:rPr>
                        <a:t>Appointments</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4062742947"/>
                  </a:ext>
                </a:extLst>
              </a:tr>
              <a:tr h="436490">
                <a:tc>
                  <a:txBody>
                    <a:bodyPr/>
                    <a:lstStyle/>
                    <a:p>
                      <a:r>
                        <a:rPr lang="en-GB" sz="800" b="0" i="0" u="none">
                          <a:latin typeface="Arial" panose="020B0604020202020204" pitchFamily="34" charset="0"/>
                          <a:cs typeface="Arial" panose="020B0604020202020204" pitchFamily="34" charset="0"/>
                        </a:rPr>
                        <a:t>Specialty</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Trend over time </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Activity this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2019/20  average</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Trend over time</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Activity in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2019/20 average</a:t>
                      </a:r>
                    </a:p>
                  </a:txBody>
                  <a:tcPr marL="68580" marR="68580" marT="34290" marB="34290" anchor="ctr">
                    <a:solidFill>
                      <a:schemeClr val="accent5">
                        <a:lumMod val="60000"/>
                        <a:lumOff val="40000"/>
                      </a:schemeClr>
                    </a:solidFill>
                  </a:tcPr>
                </a:tc>
                <a:tc>
                  <a:txBody>
                    <a:bodyPr/>
                    <a:lstStyle/>
                    <a:p>
                      <a:pPr algn="ctr"/>
                      <a:r>
                        <a:rPr lang="en-GB" sz="800" b="0" i="0" u="none">
                          <a:latin typeface="Arial" panose="020B0604020202020204" pitchFamily="34" charset="0"/>
                          <a:cs typeface="Arial" panose="020B0604020202020204" pitchFamily="34" charset="0"/>
                        </a:rPr>
                        <a:t>+/-%</a:t>
                      </a:r>
                    </a:p>
                  </a:txBody>
                  <a:tcPr marL="68580" marR="68580" marT="34290" marB="34290" anchor="ctr">
                    <a:solidFill>
                      <a:schemeClr val="accent5">
                        <a:lumMod val="60000"/>
                        <a:lumOff val="40000"/>
                      </a:schemeClr>
                    </a:solidFill>
                  </a:tcPr>
                </a:tc>
                <a:extLst>
                  <a:ext uri="{0D108BD9-81ED-4DB2-BD59-A6C34878D82A}">
                    <a16:rowId xmlns:a16="http://schemas.microsoft.com/office/drawing/2014/main" val="894100909"/>
                  </a:ext>
                </a:extLst>
              </a:tr>
              <a:tr h="825141">
                <a:tc>
                  <a:txBody>
                    <a:bodyPr/>
                    <a:lstStyle/>
                    <a:p>
                      <a:r>
                        <a:rPr lang="en-GB" sz="900" b="1" i="0">
                          <a:solidFill>
                            <a:schemeClr val="tx1"/>
                          </a:solidFill>
                          <a:latin typeface="Arial" panose="020B0604020202020204" pitchFamily="34" charset="0"/>
                          <a:cs typeface="Arial" panose="020B0604020202020204" pitchFamily="34" charset="0"/>
                        </a:rPr>
                        <a:t>Children and Young People - CAMHS</a:t>
                      </a:r>
                    </a:p>
                    <a:p>
                      <a:endParaRPr lang="en-US" sz="900" b="0">
                        <a:latin typeface="Arial" panose="020B0604020202020204" pitchFamily="34" charset="0"/>
                        <a:cs typeface="Arial" panose="020B0604020202020204" pitchFamily="34" charset="0"/>
                      </a:endParaRPr>
                    </a:p>
                    <a:p>
                      <a:endParaRPr lang="en-US" sz="900" b="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r>
                        <a:rPr lang="en-GB" sz="900" b="1" dirty="0">
                          <a:latin typeface="Arial" panose="020B0604020202020204" pitchFamily="34" charset="0"/>
                          <a:cs typeface="Arial" panose="020B0604020202020204" pitchFamily="34" charset="0"/>
                        </a:rPr>
                        <a:t>2,511</a:t>
                      </a:r>
                    </a:p>
                  </a:txBody>
                  <a:tcPr marL="68580" marR="68580" marT="34290" marB="34290" anchor="ctr">
                    <a:solidFill>
                      <a:srgbClr val="EEF5F8"/>
                    </a:solidFill>
                  </a:tcPr>
                </a:tc>
                <a:tc>
                  <a:txBody>
                    <a:bodyPr/>
                    <a:lstStyle/>
                    <a:p>
                      <a:pPr algn="ct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algn="ctr"/>
                      <a:r>
                        <a:rPr lang="en-GB" sz="900" b="1">
                          <a:latin typeface="Arial" panose="020B0604020202020204" pitchFamily="34" charset="0"/>
                          <a:cs typeface="Arial" panose="020B0604020202020204" pitchFamily="34" charset="0"/>
                        </a:rPr>
                        <a:t>2,076</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+23%</a:t>
                      </a:r>
                    </a:p>
                  </a:txBody>
                  <a:tcPr marL="68580" marR="68580" marT="34290" marB="34290" anchor="ctr">
                    <a:solidFill>
                      <a:schemeClr val="accent5">
                        <a:lumMod val="75000"/>
                        <a:alpha val="55000"/>
                      </a:schemeClr>
                    </a:solidFill>
                  </a:tcP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10,474</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9,996</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+5%</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246101900"/>
                  </a:ext>
                </a:extLst>
              </a:tr>
              <a:tr h="838200">
                <a:tc>
                  <a:txBody>
                    <a:bodyPr/>
                    <a:lstStyle/>
                    <a:p>
                      <a:pPr algn="r"/>
                      <a:r>
                        <a:rPr lang="en-GB" sz="900" b="0">
                          <a:latin typeface="Arial" panose="020B0604020202020204" pitchFamily="34" charset="0"/>
                          <a:cs typeface="Arial" panose="020B0604020202020204" pitchFamily="34" charset="0"/>
                        </a:rPr>
                        <a:t>Buckinghamshire</a:t>
                      </a:r>
                    </a:p>
                  </a:txBody>
                  <a:tcPr marL="68580" marR="68580" marT="34290" marB="34290">
                    <a:solidFill>
                      <a:srgbClr val="D9E8EF"/>
                    </a:solidFill>
                  </a:tcPr>
                </a:tc>
                <a:tc>
                  <a:txBody>
                    <a:bodyPr/>
                    <a:lstStyle/>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860</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615</a:t>
                      </a: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+40%</a:t>
                      </a:r>
                    </a:p>
                  </a:txBody>
                  <a:tcPr marL="68580" marR="68580" marT="34290" marB="34290" anchor="ctr">
                    <a:solidFill>
                      <a:schemeClr val="accent5">
                        <a:lumMod val="75000"/>
                        <a:alpha val="55000"/>
                      </a:schemeClr>
                    </a:solidFill>
                  </a:tcPr>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2,659</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2,203</a:t>
                      </a: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+21%</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2590498271"/>
                  </a:ext>
                </a:extLst>
              </a:tr>
              <a:tr h="826812">
                <a:tc>
                  <a:txBody>
                    <a:bodyPr/>
                    <a:lstStyle/>
                    <a:p>
                      <a:pPr algn="r"/>
                      <a:r>
                        <a:rPr lang="en-GB" sz="900" b="0" i="0">
                          <a:solidFill>
                            <a:schemeClr val="tx1"/>
                          </a:solidFill>
                          <a:latin typeface="Arial" panose="020B0604020202020204" pitchFamily="34" charset="0"/>
                          <a:cs typeface="Arial" panose="020B0604020202020204" pitchFamily="34" charset="0"/>
                        </a:rPr>
                        <a:t>Oxfordshire &amp; BSW</a:t>
                      </a:r>
                    </a:p>
                  </a:txBody>
                  <a:tcPr marL="68580" marR="68580" marT="34290" marB="34290">
                    <a:solidFill>
                      <a:srgbClr val="D9E8EF"/>
                    </a:solidFill>
                  </a:tcPr>
                </a:tc>
                <a:tc>
                  <a:txBody>
                    <a:bodyPr/>
                    <a:lstStyle/>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panose="020B0604020202020204" pitchFamily="34" charset="0"/>
                          <a:cs typeface="Arial" panose="020B0604020202020204" pitchFamily="34" charset="0"/>
                        </a:rPr>
                        <a:t>1,651</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panose="020B0604020202020204" pitchFamily="34" charset="0"/>
                          <a:cs typeface="Arial" panose="020B0604020202020204" pitchFamily="34" charset="0"/>
                        </a:rPr>
                        <a:t>1460</a:t>
                      </a:r>
                    </a:p>
                  </a:txBody>
                  <a:tcPr marL="68580" marR="68580" marT="34290" marB="34290" anchor="ctr">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+13%</a:t>
                      </a:r>
                    </a:p>
                  </a:txBody>
                  <a:tcPr marL="68580" marR="68580" marT="34290" marB="34290" anchor="ctr">
                    <a:solidFill>
                      <a:schemeClr val="accent5">
                        <a:lumMod val="75000"/>
                        <a:alpha val="55000"/>
                      </a:schemeClr>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7,815</a:t>
                      </a:r>
                    </a:p>
                  </a:txBody>
                  <a:tcPr marL="68580" marR="68580" marT="34290" marB="34290" anchor="ctr">
                    <a:solidFill>
                      <a:srgbClr val="D9E8EF"/>
                    </a:solidFill>
                  </a:tcPr>
                </a:tc>
                <a:tc>
                  <a:txBody>
                    <a:bodyPr/>
                    <a:lstStyle/>
                    <a:p>
                      <a:pPr algn="ct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algn="ctr"/>
                      <a:r>
                        <a:rPr lang="en-GB" sz="900" b="1" i="0">
                          <a:solidFill>
                            <a:schemeClr val="tx1"/>
                          </a:solidFill>
                          <a:latin typeface="Arial" panose="020B0604020202020204" pitchFamily="34" charset="0"/>
                          <a:cs typeface="Arial" panose="020B0604020202020204" pitchFamily="34" charset="0"/>
                        </a:rPr>
                        <a:t>7793</a:t>
                      </a:r>
                    </a:p>
                  </a:txBody>
                  <a:tcPr marL="68580" marR="68580" marT="34290" marB="34290" anchor="ctr">
                    <a:solidFill>
                      <a:srgbClr val="D9E8EF"/>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0%</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1204687900"/>
                  </a:ext>
                </a:extLst>
              </a:tr>
              <a:tr h="819150">
                <a:tc>
                  <a:txBody>
                    <a:bodyPr/>
                    <a:lstStyle/>
                    <a:p>
                      <a:r>
                        <a:rPr lang="en-GB" sz="900" b="1" i="0">
                          <a:solidFill>
                            <a:schemeClr val="tx1"/>
                          </a:solidFill>
                          <a:latin typeface="Arial" panose="020B0604020202020204" pitchFamily="34" charset="0"/>
                          <a:cs typeface="Arial" panose="020B0604020202020204" pitchFamily="34" charset="0"/>
                        </a:rPr>
                        <a:t>Children and Young People - Neuro Developmental Services</a:t>
                      </a:r>
                    </a:p>
                  </a:txBody>
                  <a:tcPr marL="68580" marR="68580" marT="34290" marB="34290">
                    <a:solidFill>
                      <a:srgbClr val="EEF5F8"/>
                    </a:solidFill>
                  </a:tcPr>
                </a:tc>
                <a:tc>
                  <a:txBody>
                    <a:bodyPr/>
                    <a:lstStyle/>
                    <a:p>
                      <a:pPr algn="ctr"/>
                      <a:endParaRPr lang="en-GB" sz="850" b="0" i="1" dirty="0">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panose="020B0604020202020204" pitchFamily="34" charset="0"/>
                          <a:cs typeface="Arial" panose="020B0604020202020204" pitchFamily="34" charset="0"/>
                        </a:rPr>
                        <a:t>226</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a:solidFill>
                            <a:schemeClr val="tx1"/>
                          </a:solidFill>
                          <a:latin typeface="Arial" panose="020B0604020202020204" pitchFamily="34" charset="0"/>
                          <a:cs typeface="Arial" panose="020B0604020202020204" pitchFamily="34" charset="0"/>
                        </a:rPr>
                        <a:t>295</a:t>
                      </a:r>
                    </a:p>
                  </a:txBody>
                  <a:tcPr marL="68580" marR="68580" marT="34290" marB="34290" anchor="ctr">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-23%</a:t>
                      </a:r>
                    </a:p>
                  </a:txBody>
                  <a:tcPr marL="68580" marR="68580" marT="34290" marB="34290" anchor="ctr">
                    <a:solidFill>
                      <a:schemeClr val="accent4">
                        <a:lumMod val="75000"/>
                        <a:alpha val="55000"/>
                      </a:schemeClr>
                    </a:solidFill>
                  </a:tcPr>
                </a:tc>
                <a:tc>
                  <a:txBody>
                    <a:bodyPr/>
                    <a:lstStyle/>
                    <a:p>
                      <a:pPr algn="ctr"/>
                      <a:endParaRPr lang="en-GB" sz="850" b="0" i="1">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1,001</a:t>
                      </a:r>
                    </a:p>
                  </a:txBody>
                  <a:tcPr marL="68580" marR="68580" marT="34290" marB="34290" anchor="ctr">
                    <a:solidFill>
                      <a:srgbClr val="EEF5F8"/>
                    </a:solidFill>
                  </a:tcPr>
                </a:tc>
                <a:tc>
                  <a:txBody>
                    <a:bodyPr/>
                    <a:lstStyle/>
                    <a:p>
                      <a:pPr algn="ct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algn="ctr"/>
                      <a:r>
                        <a:rPr lang="en-GB" sz="900" b="1" i="0">
                          <a:solidFill>
                            <a:schemeClr val="tx1"/>
                          </a:solidFill>
                          <a:latin typeface="Arial" panose="020B0604020202020204" pitchFamily="34" charset="0"/>
                          <a:cs typeface="Arial" panose="020B0604020202020204" pitchFamily="34" charset="0"/>
                        </a:rPr>
                        <a:t>1271</a:t>
                      </a:r>
                    </a:p>
                  </a:txBody>
                  <a:tcPr marL="68580" marR="68580" marT="34290" marB="34290" anchor="ctr">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-21%</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1183773485"/>
                  </a:ext>
                </a:extLst>
              </a:tr>
              <a:tr h="879456">
                <a:tc>
                  <a:txBody>
                    <a:bodyPr/>
                    <a:lstStyle/>
                    <a:p>
                      <a:pPr algn="r"/>
                      <a:r>
                        <a:rPr lang="en-GB" sz="900" b="0">
                          <a:latin typeface="Arial" panose="020B0604020202020204" pitchFamily="34" charset="0"/>
                          <a:cs typeface="Arial" panose="020B0604020202020204" pitchFamily="34" charset="0"/>
                        </a:rPr>
                        <a:t>Buckinghamshire</a:t>
                      </a:r>
                    </a:p>
                  </a:txBody>
                  <a:tcPr marL="68580" marR="68580" marT="34290" marB="34290">
                    <a:solidFill>
                      <a:srgbClr val="D9E8EF"/>
                    </a:solidFill>
                  </a:tcPr>
                </a:tc>
                <a:tc>
                  <a:txBody>
                    <a:bodyPr/>
                    <a:lstStyle/>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185</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185</a:t>
                      </a: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0%</a:t>
                      </a:r>
                    </a:p>
                  </a:txBody>
                  <a:tcPr marL="68580" marR="68580" marT="34290" marB="34290" anchor="ctr">
                    <a:solidFill>
                      <a:schemeClr val="accent5">
                        <a:lumMod val="75000"/>
                        <a:alpha val="55000"/>
                      </a:schemeClr>
                    </a:solidFill>
                  </a:tcPr>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r>
                        <a:rPr lang="en-GB" sz="900" b="1" dirty="0">
                          <a:latin typeface="Arial" panose="020B0604020202020204" pitchFamily="34" charset="0"/>
                          <a:cs typeface="Arial" panose="020B0604020202020204" pitchFamily="34" charset="0"/>
                        </a:rPr>
                        <a:t>406</a:t>
                      </a:r>
                    </a:p>
                  </a:txBody>
                  <a:tcPr marL="68580" marR="68580" marT="34290" marB="34290" anchor="ctr">
                    <a:solidFill>
                      <a:srgbClr val="D9E8EF"/>
                    </a:solidFill>
                  </a:tcPr>
                </a:tc>
                <a:tc>
                  <a:txBody>
                    <a:bodyPr/>
                    <a:lstStyle/>
                    <a:p>
                      <a:pPr algn="ctr"/>
                      <a:endParaRPr lang="en-GB" sz="900" b="1">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algn="ctr"/>
                      <a:r>
                        <a:rPr lang="en-GB" sz="900" b="1">
                          <a:latin typeface="Arial" panose="020B0604020202020204" pitchFamily="34" charset="0"/>
                          <a:cs typeface="Arial" panose="020B0604020202020204" pitchFamily="34" charset="0"/>
                        </a:rPr>
                        <a:t>399</a:t>
                      </a:r>
                    </a:p>
                  </a:txBody>
                  <a:tcPr marL="68580" marR="68580" marT="34290" marB="34290" anchor="ctr">
                    <a:solidFill>
                      <a:srgbClr val="D9E8EF"/>
                    </a:solidFill>
                  </a:tcPr>
                </a:tc>
                <a:tc>
                  <a:txBody>
                    <a:bodyPr/>
                    <a:lstStyle/>
                    <a:p>
                      <a:pPr algn="ctr"/>
                      <a:r>
                        <a:rPr lang="en-GB" sz="900" b="1" dirty="0">
                          <a:solidFill>
                            <a:schemeClr val="tx1"/>
                          </a:solidFill>
                          <a:latin typeface="Arial" panose="020B0604020202020204" pitchFamily="34" charset="0"/>
                          <a:cs typeface="Arial" panose="020B0604020202020204" pitchFamily="34" charset="0"/>
                        </a:rPr>
                        <a:t>+2%</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3695147774"/>
                  </a:ext>
                </a:extLst>
              </a:tr>
            </a:tbl>
          </a:graphicData>
        </a:graphic>
      </p:graphicFrame>
      <p:pic>
        <p:nvPicPr>
          <p:cNvPr id="19" name="Picture 7" descr="A picture containing diagram&#10;&#10;Description automatically generated">
            <a:extLst>
              <a:ext uri="{FF2B5EF4-FFF2-40B4-BE49-F238E27FC236}">
                <a16:creationId xmlns:a16="http://schemas.microsoft.com/office/drawing/2014/main" id="{B66F2A42-48D9-4B9E-BA36-38D0AC7F21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1075" y="1524300"/>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7" descr="A picture containing diagram&#10;&#10;Description automatically generated">
            <a:extLst>
              <a:ext uri="{FF2B5EF4-FFF2-40B4-BE49-F238E27FC236}">
                <a16:creationId xmlns:a16="http://schemas.microsoft.com/office/drawing/2014/main" id="{832FA4E6-2B2C-4838-9222-2659025805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7249" y="2298344"/>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7" descr="A picture containing diagram&#10;&#10;Description automatically generated">
            <a:extLst>
              <a:ext uri="{FF2B5EF4-FFF2-40B4-BE49-F238E27FC236}">
                <a16:creationId xmlns:a16="http://schemas.microsoft.com/office/drawing/2014/main" id="{A7B43F57-2E81-4BDC-9566-4B2FCEA8AF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7249" y="3116329"/>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7" descr="A picture containing diagram&#10;&#10;Description automatically generated">
            <a:extLst>
              <a:ext uri="{FF2B5EF4-FFF2-40B4-BE49-F238E27FC236}">
                <a16:creationId xmlns:a16="http://schemas.microsoft.com/office/drawing/2014/main" id="{33779C1A-3373-41A4-8E43-36889C153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7249" y="3960805"/>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7" descr="A picture containing diagram&#10;&#10;Description automatically generated">
            <a:extLst>
              <a:ext uri="{FF2B5EF4-FFF2-40B4-BE49-F238E27FC236}">
                <a16:creationId xmlns:a16="http://schemas.microsoft.com/office/drawing/2014/main" id="{E34C956C-4F4A-436B-9EB1-688E30CBD7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1075" y="4791075"/>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7" descr="A picture containing diagram&#10;&#10;Description automatically generated">
            <a:extLst>
              <a:ext uri="{FF2B5EF4-FFF2-40B4-BE49-F238E27FC236}">
                <a16:creationId xmlns:a16="http://schemas.microsoft.com/office/drawing/2014/main" id="{B3556507-F9E1-47ED-A558-71D2A9CC7E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7245" y="1524300"/>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7" descr="A picture containing diagram&#10;&#10;Description automatically generated">
            <a:extLst>
              <a:ext uri="{FF2B5EF4-FFF2-40B4-BE49-F238E27FC236}">
                <a16:creationId xmlns:a16="http://schemas.microsoft.com/office/drawing/2014/main" id="{A4273CB6-95DA-4427-95EB-D66160A6CF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7245" y="2297730"/>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7" descr="A picture containing diagram&#10;&#10;Description automatically generated">
            <a:extLst>
              <a:ext uri="{FF2B5EF4-FFF2-40B4-BE49-F238E27FC236}">
                <a16:creationId xmlns:a16="http://schemas.microsoft.com/office/drawing/2014/main" id="{B3C65628-9BE5-4E31-977B-5C006DA7DB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7245" y="3114929"/>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1" name="Picture 7" descr="A picture containing diagram&#10;&#10;Description automatically generated">
            <a:extLst>
              <a:ext uri="{FF2B5EF4-FFF2-40B4-BE49-F238E27FC236}">
                <a16:creationId xmlns:a16="http://schemas.microsoft.com/office/drawing/2014/main" id="{495D39D4-1D8B-4490-9134-A354B535DC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7245" y="3963701"/>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7" descr="A picture containing diagram&#10;&#10;Description automatically generated">
            <a:extLst>
              <a:ext uri="{FF2B5EF4-FFF2-40B4-BE49-F238E27FC236}">
                <a16:creationId xmlns:a16="http://schemas.microsoft.com/office/drawing/2014/main" id="{E7FEA4D8-E657-4AC1-B69D-12ED617F38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7245" y="4791075"/>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2552F54-80D9-43DD-8391-E60728C6BE7C}"/>
              </a:ext>
            </a:extLst>
          </p:cNvPr>
          <p:cNvPicPr>
            <a:picLocks noChangeAspect="1"/>
          </p:cNvPicPr>
          <p:nvPr/>
        </p:nvPicPr>
        <p:blipFill>
          <a:blip r:embed="rId4"/>
          <a:stretch>
            <a:fillRect/>
          </a:stretch>
        </p:blipFill>
        <p:spPr>
          <a:xfrm>
            <a:off x="1571347" y="1363440"/>
            <a:ext cx="1171853" cy="651091"/>
          </a:xfrm>
          <a:prstGeom prst="rect">
            <a:avLst/>
          </a:prstGeom>
          <a:ln>
            <a:solidFill>
              <a:schemeClr val="tx2"/>
            </a:solidFill>
          </a:ln>
        </p:spPr>
      </p:pic>
      <p:pic>
        <p:nvPicPr>
          <p:cNvPr id="9" name="Picture 8">
            <a:extLst>
              <a:ext uri="{FF2B5EF4-FFF2-40B4-BE49-F238E27FC236}">
                <a16:creationId xmlns:a16="http://schemas.microsoft.com/office/drawing/2014/main" id="{B81BC082-C5E1-423C-BD52-9DF5C5FC629E}"/>
              </a:ext>
            </a:extLst>
          </p:cNvPr>
          <p:cNvPicPr>
            <a:picLocks noChangeAspect="1"/>
          </p:cNvPicPr>
          <p:nvPr/>
        </p:nvPicPr>
        <p:blipFill>
          <a:blip r:embed="rId5"/>
          <a:stretch>
            <a:fillRect/>
          </a:stretch>
        </p:blipFill>
        <p:spPr>
          <a:xfrm>
            <a:off x="1571347" y="2214208"/>
            <a:ext cx="1171853" cy="657276"/>
          </a:xfrm>
          <a:prstGeom prst="rect">
            <a:avLst/>
          </a:prstGeom>
          <a:ln>
            <a:solidFill>
              <a:schemeClr val="tx2"/>
            </a:solidFill>
          </a:ln>
        </p:spPr>
      </p:pic>
      <p:pic>
        <p:nvPicPr>
          <p:cNvPr id="11" name="Picture 10">
            <a:extLst>
              <a:ext uri="{FF2B5EF4-FFF2-40B4-BE49-F238E27FC236}">
                <a16:creationId xmlns:a16="http://schemas.microsoft.com/office/drawing/2014/main" id="{11800502-8568-49CF-8137-337B6CC34472}"/>
              </a:ext>
            </a:extLst>
          </p:cNvPr>
          <p:cNvPicPr>
            <a:picLocks noChangeAspect="1"/>
          </p:cNvPicPr>
          <p:nvPr/>
        </p:nvPicPr>
        <p:blipFill>
          <a:blip r:embed="rId6"/>
          <a:stretch>
            <a:fillRect/>
          </a:stretch>
        </p:blipFill>
        <p:spPr>
          <a:xfrm>
            <a:off x="1571347" y="2992952"/>
            <a:ext cx="1171853" cy="735669"/>
          </a:xfrm>
          <a:prstGeom prst="rect">
            <a:avLst/>
          </a:prstGeom>
          <a:ln>
            <a:solidFill>
              <a:schemeClr val="tx2"/>
            </a:solidFill>
          </a:ln>
        </p:spPr>
      </p:pic>
      <p:pic>
        <p:nvPicPr>
          <p:cNvPr id="16" name="Picture 15">
            <a:extLst>
              <a:ext uri="{FF2B5EF4-FFF2-40B4-BE49-F238E27FC236}">
                <a16:creationId xmlns:a16="http://schemas.microsoft.com/office/drawing/2014/main" id="{AF6C8247-80B2-411A-8542-7A8CB3814036}"/>
              </a:ext>
            </a:extLst>
          </p:cNvPr>
          <p:cNvPicPr>
            <a:picLocks noChangeAspect="1"/>
          </p:cNvPicPr>
          <p:nvPr/>
        </p:nvPicPr>
        <p:blipFill>
          <a:blip r:embed="rId7"/>
          <a:stretch>
            <a:fillRect/>
          </a:stretch>
        </p:blipFill>
        <p:spPr>
          <a:xfrm>
            <a:off x="1571347" y="3850088"/>
            <a:ext cx="1171853" cy="735669"/>
          </a:xfrm>
          <a:prstGeom prst="rect">
            <a:avLst/>
          </a:prstGeom>
          <a:ln>
            <a:solidFill>
              <a:schemeClr val="tx2"/>
            </a:solidFill>
          </a:ln>
        </p:spPr>
      </p:pic>
      <p:pic>
        <p:nvPicPr>
          <p:cNvPr id="35" name="Picture 34">
            <a:extLst>
              <a:ext uri="{FF2B5EF4-FFF2-40B4-BE49-F238E27FC236}">
                <a16:creationId xmlns:a16="http://schemas.microsoft.com/office/drawing/2014/main" id="{4407CF8A-4BF6-4A03-85CC-D9D796DF25AB}"/>
              </a:ext>
            </a:extLst>
          </p:cNvPr>
          <p:cNvPicPr>
            <a:picLocks noChangeAspect="1"/>
          </p:cNvPicPr>
          <p:nvPr/>
        </p:nvPicPr>
        <p:blipFill>
          <a:blip r:embed="rId8"/>
          <a:stretch>
            <a:fillRect/>
          </a:stretch>
        </p:blipFill>
        <p:spPr>
          <a:xfrm>
            <a:off x="5137803" y="1363440"/>
            <a:ext cx="1171853" cy="651091"/>
          </a:xfrm>
          <a:prstGeom prst="rect">
            <a:avLst/>
          </a:prstGeom>
          <a:ln>
            <a:solidFill>
              <a:schemeClr val="tx2"/>
            </a:solidFill>
          </a:ln>
        </p:spPr>
      </p:pic>
      <p:pic>
        <p:nvPicPr>
          <p:cNvPr id="37" name="Picture 36">
            <a:extLst>
              <a:ext uri="{FF2B5EF4-FFF2-40B4-BE49-F238E27FC236}">
                <a16:creationId xmlns:a16="http://schemas.microsoft.com/office/drawing/2014/main" id="{D193995F-729A-4D3A-BD79-3964C526D01C}"/>
              </a:ext>
            </a:extLst>
          </p:cNvPr>
          <p:cNvPicPr>
            <a:picLocks noChangeAspect="1"/>
          </p:cNvPicPr>
          <p:nvPr/>
        </p:nvPicPr>
        <p:blipFill>
          <a:blip r:embed="rId9"/>
          <a:stretch>
            <a:fillRect/>
          </a:stretch>
        </p:blipFill>
        <p:spPr>
          <a:xfrm>
            <a:off x="5137803" y="2171790"/>
            <a:ext cx="1171853" cy="699694"/>
          </a:xfrm>
          <a:prstGeom prst="rect">
            <a:avLst/>
          </a:prstGeom>
          <a:ln>
            <a:solidFill>
              <a:schemeClr val="tx2"/>
            </a:solidFill>
          </a:ln>
        </p:spPr>
      </p:pic>
      <p:pic>
        <p:nvPicPr>
          <p:cNvPr id="39" name="Picture 38">
            <a:extLst>
              <a:ext uri="{FF2B5EF4-FFF2-40B4-BE49-F238E27FC236}">
                <a16:creationId xmlns:a16="http://schemas.microsoft.com/office/drawing/2014/main" id="{91400F4F-727B-45F4-BDC4-9C32379B0011}"/>
              </a:ext>
            </a:extLst>
          </p:cNvPr>
          <p:cNvPicPr>
            <a:picLocks noChangeAspect="1"/>
          </p:cNvPicPr>
          <p:nvPr/>
        </p:nvPicPr>
        <p:blipFill>
          <a:blip r:embed="rId10"/>
          <a:stretch>
            <a:fillRect/>
          </a:stretch>
        </p:blipFill>
        <p:spPr>
          <a:xfrm>
            <a:off x="5137803" y="2988502"/>
            <a:ext cx="1171853" cy="740562"/>
          </a:xfrm>
          <a:prstGeom prst="rect">
            <a:avLst/>
          </a:prstGeom>
          <a:ln>
            <a:solidFill>
              <a:schemeClr val="tx2"/>
            </a:solidFill>
          </a:ln>
        </p:spPr>
      </p:pic>
      <p:pic>
        <p:nvPicPr>
          <p:cNvPr id="41" name="Picture 40">
            <a:extLst>
              <a:ext uri="{FF2B5EF4-FFF2-40B4-BE49-F238E27FC236}">
                <a16:creationId xmlns:a16="http://schemas.microsoft.com/office/drawing/2014/main" id="{CB422F08-8061-4A47-9FF3-2643E7706007}"/>
              </a:ext>
            </a:extLst>
          </p:cNvPr>
          <p:cNvPicPr>
            <a:picLocks noChangeAspect="1"/>
          </p:cNvPicPr>
          <p:nvPr/>
        </p:nvPicPr>
        <p:blipFill>
          <a:blip r:embed="rId11"/>
          <a:stretch>
            <a:fillRect/>
          </a:stretch>
        </p:blipFill>
        <p:spPr>
          <a:xfrm>
            <a:off x="5137803" y="3814650"/>
            <a:ext cx="1171853" cy="727459"/>
          </a:xfrm>
          <a:prstGeom prst="rect">
            <a:avLst/>
          </a:prstGeom>
          <a:ln>
            <a:solidFill>
              <a:schemeClr val="tx2"/>
            </a:solidFill>
          </a:ln>
        </p:spPr>
      </p:pic>
      <p:pic>
        <p:nvPicPr>
          <p:cNvPr id="43" name="Picture 42">
            <a:extLst>
              <a:ext uri="{FF2B5EF4-FFF2-40B4-BE49-F238E27FC236}">
                <a16:creationId xmlns:a16="http://schemas.microsoft.com/office/drawing/2014/main" id="{81553200-16B3-4FC4-BA72-6A4221C3C050}"/>
              </a:ext>
            </a:extLst>
          </p:cNvPr>
          <p:cNvPicPr>
            <a:picLocks noChangeAspect="1"/>
          </p:cNvPicPr>
          <p:nvPr/>
        </p:nvPicPr>
        <p:blipFill>
          <a:blip r:embed="rId12"/>
          <a:stretch>
            <a:fillRect/>
          </a:stretch>
        </p:blipFill>
        <p:spPr>
          <a:xfrm>
            <a:off x="5137803" y="4681968"/>
            <a:ext cx="1171853" cy="722058"/>
          </a:xfrm>
          <a:prstGeom prst="rect">
            <a:avLst/>
          </a:prstGeom>
          <a:ln>
            <a:solidFill>
              <a:schemeClr val="tx2"/>
            </a:solidFill>
          </a:ln>
        </p:spPr>
      </p:pic>
      <p:pic>
        <p:nvPicPr>
          <p:cNvPr id="3" name="Picture 2">
            <a:extLst>
              <a:ext uri="{FF2B5EF4-FFF2-40B4-BE49-F238E27FC236}">
                <a16:creationId xmlns:a16="http://schemas.microsoft.com/office/drawing/2014/main" id="{04F41E04-ABFC-4BB1-AFAE-EFD0A04166DB}"/>
              </a:ext>
            </a:extLst>
          </p:cNvPr>
          <p:cNvPicPr>
            <a:picLocks noChangeAspect="1"/>
          </p:cNvPicPr>
          <p:nvPr/>
        </p:nvPicPr>
        <p:blipFill>
          <a:blip r:embed="rId13"/>
          <a:stretch>
            <a:fillRect/>
          </a:stretch>
        </p:blipFill>
        <p:spPr>
          <a:xfrm>
            <a:off x="1571347" y="4672716"/>
            <a:ext cx="1171853" cy="740562"/>
          </a:xfrm>
          <a:prstGeom prst="rect">
            <a:avLst/>
          </a:prstGeom>
          <a:ln>
            <a:solidFill>
              <a:schemeClr val="tx2"/>
            </a:solidFill>
          </a:ln>
        </p:spPr>
      </p:pic>
    </p:spTree>
    <p:extLst>
      <p:ext uri="{BB962C8B-B14F-4D97-AF65-F5344CB8AC3E}">
        <p14:creationId xmlns:p14="http://schemas.microsoft.com/office/powerpoint/2010/main" val="136234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5" y="68417"/>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Patient Activity and Demand Overview: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Community</a:t>
            </a:r>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 referrals and appointments</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extLst>
              <p:ext uri="{D42A27DB-BD31-4B8C-83A1-F6EECF244321}">
                <p14:modId xmlns:p14="http://schemas.microsoft.com/office/powerpoint/2010/main" val="856973078"/>
              </p:ext>
            </p:extLst>
          </p:nvPr>
        </p:nvGraphicFramePr>
        <p:xfrm>
          <a:off x="272336" y="380231"/>
          <a:ext cx="8620433" cy="5483307"/>
        </p:xfrm>
        <a:graphic>
          <a:graphicData uri="http://schemas.openxmlformats.org/drawingml/2006/table">
            <a:tbl>
              <a:tblPr firstRow="1" bandRow="1">
                <a:tableStyleId>{7DF18680-E054-41AD-8BC1-D1AEF772440D}</a:tableStyleId>
              </a:tblPr>
              <a:tblGrid>
                <a:gridCol w="1276822">
                  <a:extLst>
                    <a:ext uri="{9D8B030D-6E8A-4147-A177-3AD203B41FA5}">
                      <a16:colId xmlns:a16="http://schemas.microsoft.com/office/drawing/2014/main" val="978586781"/>
                    </a:ext>
                  </a:extLst>
                </a:gridCol>
                <a:gridCol w="1403594">
                  <a:extLst>
                    <a:ext uri="{9D8B030D-6E8A-4147-A177-3AD203B41FA5}">
                      <a16:colId xmlns:a16="http://schemas.microsoft.com/office/drawing/2014/main" val="1797118576"/>
                    </a:ext>
                  </a:extLst>
                </a:gridCol>
                <a:gridCol w="533242">
                  <a:extLst>
                    <a:ext uri="{9D8B030D-6E8A-4147-A177-3AD203B41FA5}">
                      <a16:colId xmlns:a16="http://schemas.microsoft.com/office/drawing/2014/main" val="1284646355"/>
                    </a:ext>
                  </a:extLst>
                </a:gridCol>
                <a:gridCol w="563134">
                  <a:extLst>
                    <a:ext uri="{9D8B030D-6E8A-4147-A177-3AD203B41FA5}">
                      <a16:colId xmlns:a16="http://schemas.microsoft.com/office/drawing/2014/main" val="3088224609"/>
                    </a:ext>
                  </a:extLst>
                </a:gridCol>
                <a:gridCol w="563134">
                  <a:extLst>
                    <a:ext uri="{9D8B030D-6E8A-4147-A177-3AD203B41FA5}">
                      <a16:colId xmlns:a16="http://schemas.microsoft.com/office/drawing/2014/main" val="1737309110"/>
                    </a:ext>
                  </a:extLst>
                </a:gridCol>
                <a:gridCol w="488180">
                  <a:extLst>
                    <a:ext uri="{9D8B030D-6E8A-4147-A177-3AD203B41FA5}">
                      <a16:colId xmlns:a16="http://schemas.microsoft.com/office/drawing/2014/main" val="3242774040"/>
                    </a:ext>
                  </a:extLst>
                </a:gridCol>
                <a:gridCol w="1490860">
                  <a:extLst>
                    <a:ext uri="{9D8B030D-6E8A-4147-A177-3AD203B41FA5}">
                      <a16:colId xmlns:a16="http://schemas.microsoft.com/office/drawing/2014/main" val="3778358738"/>
                    </a:ext>
                  </a:extLst>
                </a:gridCol>
                <a:gridCol w="495367">
                  <a:extLst>
                    <a:ext uri="{9D8B030D-6E8A-4147-A177-3AD203B41FA5}">
                      <a16:colId xmlns:a16="http://schemas.microsoft.com/office/drawing/2014/main" val="48270995"/>
                    </a:ext>
                  </a:extLst>
                </a:gridCol>
                <a:gridCol w="649220">
                  <a:extLst>
                    <a:ext uri="{9D8B030D-6E8A-4147-A177-3AD203B41FA5}">
                      <a16:colId xmlns:a16="http://schemas.microsoft.com/office/drawing/2014/main" val="4177248498"/>
                    </a:ext>
                  </a:extLst>
                </a:gridCol>
                <a:gridCol w="649220">
                  <a:extLst>
                    <a:ext uri="{9D8B030D-6E8A-4147-A177-3AD203B41FA5}">
                      <a16:colId xmlns:a16="http://schemas.microsoft.com/office/drawing/2014/main" val="1276777439"/>
                    </a:ext>
                  </a:extLst>
                </a:gridCol>
                <a:gridCol w="507660">
                  <a:extLst>
                    <a:ext uri="{9D8B030D-6E8A-4147-A177-3AD203B41FA5}">
                      <a16:colId xmlns:a16="http://schemas.microsoft.com/office/drawing/2014/main" val="3029258040"/>
                    </a:ext>
                  </a:extLst>
                </a:gridCol>
              </a:tblGrid>
              <a:tr h="201376">
                <a:tc>
                  <a:txBody>
                    <a:bodyPr/>
                    <a:lstStyle/>
                    <a:p>
                      <a:endParaRPr lang="en-GB" sz="900" b="0" i="0" u="none">
                        <a:latin typeface="Arial" panose="020B0604020202020204" pitchFamily="34" charset="0"/>
                        <a:cs typeface="Arial" panose="020B0604020202020204" pitchFamily="34" charset="0"/>
                      </a:endParaRPr>
                    </a:p>
                  </a:txBody>
                  <a:tcPr marL="68580" marR="68580" marT="34290" marB="34290" anchor="ctr"/>
                </a:tc>
                <a:tc gridSpan="5">
                  <a:txBody>
                    <a:bodyPr/>
                    <a:lstStyle/>
                    <a:p>
                      <a:pPr algn="ctr"/>
                      <a:r>
                        <a:rPr lang="en-GB" sz="900" b="0" i="0" u="none" dirty="0">
                          <a:latin typeface="Arial"/>
                          <a:cs typeface="Arial"/>
                        </a:rPr>
                        <a:t>Referrals</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gridSpan="5">
                  <a:txBody>
                    <a:bodyPr/>
                    <a:lstStyle/>
                    <a:p>
                      <a:pPr algn="ctr"/>
                      <a:r>
                        <a:rPr lang="en-GB" sz="900" b="0" i="0" u="none">
                          <a:latin typeface="Arial"/>
                          <a:cs typeface="Arial"/>
                        </a:rPr>
                        <a:t>Appointments</a:t>
                      </a: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endParaRPr lang="en-GB"/>
                    </a:p>
                  </a:txBody>
                  <a:tcP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tc hMerge="1">
                  <a:txBody>
                    <a:bodyPr/>
                    <a:lstStyle/>
                    <a:p>
                      <a:pPr algn="ctr"/>
                      <a:endParaRPr lang="en-GB" sz="900" b="0" i="0" u="none">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4062742947"/>
                  </a:ext>
                </a:extLst>
              </a:tr>
              <a:tr h="353505">
                <a:tc>
                  <a:txBody>
                    <a:bodyPr/>
                    <a:lstStyle/>
                    <a:p>
                      <a:r>
                        <a:rPr lang="en-GB" sz="800" b="0" i="0" u="none">
                          <a:latin typeface="Arial"/>
                          <a:cs typeface="Arial"/>
                        </a:rPr>
                        <a:t>Specialty</a:t>
                      </a:r>
                    </a:p>
                  </a:txBody>
                  <a:tcPr marL="68580" marR="68580" marT="34290" marB="34290" anchor="ctr">
                    <a:solidFill>
                      <a:schemeClr val="accent5">
                        <a:lumMod val="60000"/>
                        <a:lumOff val="40000"/>
                      </a:schemeClr>
                    </a:solidFill>
                  </a:tcPr>
                </a:tc>
                <a:tc>
                  <a:txBody>
                    <a:bodyPr/>
                    <a:lstStyle/>
                    <a:p>
                      <a:pPr algn="ctr"/>
                      <a:r>
                        <a:rPr lang="en-GB" sz="800" b="0" i="0" u="none">
                          <a:latin typeface="Arial"/>
                          <a:cs typeface="Arial"/>
                        </a:rPr>
                        <a:t>Trend over time </a:t>
                      </a:r>
                      <a:endParaRPr lang="en-GB" sz="800" b="0" i="0" u="none">
                        <a:latin typeface="Arial" panose="020B0604020202020204" pitchFamily="34" charset="0"/>
                        <a:cs typeface="Arial" panose="020B0604020202020204" pitchFamily="34" charset="0"/>
                      </a:endParaRPr>
                    </a:p>
                  </a:txBody>
                  <a:tcPr marL="68580" marR="68580" marT="34290" marB="34290" anchor="ctr">
                    <a:solidFill>
                      <a:schemeClr val="accent5">
                        <a:lumMod val="60000"/>
                        <a:lumOff val="40000"/>
                      </a:schemeClr>
                    </a:solidFill>
                  </a:tcPr>
                </a:tc>
                <a:tc>
                  <a:txBody>
                    <a:bodyPr/>
                    <a:lstStyle/>
                    <a:p>
                      <a:pPr algn="ctr"/>
                      <a:r>
                        <a:rPr lang="en-GB" sz="800" b="0" i="0" u="none">
                          <a:latin typeface="Arial"/>
                          <a:cs typeface="Arial"/>
                        </a:rPr>
                        <a:t>Activity in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800" b="0" i="0" u="none">
                          <a:latin typeface="Arial"/>
                          <a:cs typeface="Arial"/>
                        </a:rPr>
                        <a:t>2019/20  average</a:t>
                      </a:r>
                    </a:p>
                  </a:txBody>
                  <a:tcPr marL="68580" marR="68580" marT="34290" marB="34290" anchor="ctr">
                    <a:solidFill>
                      <a:schemeClr val="accent5">
                        <a:lumMod val="60000"/>
                        <a:lumOff val="40000"/>
                      </a:schemeClr>
                    </a:solidFill>
                  </a:tcPr>
                </a:tc>
                <a:tc>
                  <a:txBody>
                    <a:bodyPr/>
                    <a:lstStyle/>
                    <a:p>
                      <a:pPr algn="ctr"/>
                      <a:r>
                        <a:rPr lang="en-GB" sz="800" b="0" i="0" u="none">
                          <a:latin typeface="Arial"/>
                          <a:cs typeface="Arial"/>
                        </a:rPr>
                        <a:t>+/-%</a:t>
                      </a:r>
                    </a:p>
                  </a:txBody>
                  <a:tcPr marL="68580" marR="68580" marT="34290" marB="34290" anchor="ctr">
                    <a:solidFill>
                      <a:schemeClr val="accent5">
                        <a:lumMod val="60000"/>
                        <a:lumOff val="40000"/>
                      </a:schemeClr>
                    </a:solidFill>
                  </a:tcPr>
                </a:tc>
                <a:tc>
                  <a:txBody>
                    <a:bodyPr/>
                    <a:lstStyle/>
                    <a:p>
                      <a:pPr algn="ctr"/>
                      <a:r>
                        <a:rPr lang="en-GB" sz="800" b="0" i="0" u="none">
                          <a:latin typeface="Arial"/>
                          <a:cs typeface="Arial"/>
                        </a:rPr>
                        <a:t>Trend over time</a:t>
                      </a:r>
                    </a:p>
                  </a:txBody>
                  <a:tcPr marL="68580" marR="68580" marT="34290" marB="34290" anchor="ctr">
                    <a:solidFill>
                      <a:schemeClr val="accent5">
                        <a:lumMod val="60000"/>
                        <a:lumOff val="40000"/>
                      </a:schemeClr>
                    </a:solidFill>
                  </a:tcPr>
                </a:tc>
                <a:tc>
                  <a:txBody>
                    <a:bodyPr/>
                    <a:lstStyle/>
                    <a:p>
                      <a:pPr algn="ctr"/>
                      <a:r>
                        <a:rPr lang="en-GB" sz="800" b="0" i="0" u="none">
                          <a:latin typeface="Arial"/>
                          <a:cs typeface="Arial"/>
                        </a:rPr>
                        <a:t>Activity in month</a:t>
                      </a:r>
                    </a:p>
                  </a:txBody>
                  <a:tcPr marL="68580" marR="68580" marT="34290" marB="34290" anchor="c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i="0" u="none">
                          <a:latin typeface="Arial" panose="020B0604020202020204" pitchFamily="34" charset="0"/>
                          <a:cs typeface="Arial" panose="020B0604020202020204" pitchFamily="34" charset="0"/>
                        </a:rPr>
                        <a:t>SPC Analysis Variation</a:t>
                      </a:r>
                    </a:p>
                  </a:txBody>
                  <a:tcPr marL="68580" marR="68580" marT="34290" marB="34290" anchor="ctr">
                    <a:solidFill>
                      <a:schemeClr val="accent5">
                        <a:lumMod val="60000"/>
                        <a:lumOff val="40000"/>
                      </a:schemeClr>
                    </a:solidFill>
                  </a:tcPr>
                </a:tc>
                <a:tc>
                  <a:txBody>
                    <a:bodyPr/>
                    <a:lstStyle/>
                    <a:p>
                      <a:pPr algn="ctr"/>
                      <a:r>
                        <a:rPr lang="en-GB" sz="800" b="0" i="0" u="none">
                          <a:latin typeface="Arial"/>
                          <a:cs typeface="Arial"/>
                        </a:rPr>
                        <a:t>2019/20 average</a:t>
                      </a:r>
                    </a:p>
                  </a:txBody>
                  <a:tcPr marL="68580" marR="68580" marT="34290" marB="34290" anchor="ctr">
                    <a:solidFill>
                      <a:schemeClr val="accent5">
                        <a:lumMod val="60000"/>
                        <a:lumOff val="40000"/>
                      </a:schemeClr>
                    </a:solidFill>
                  </a:tcPr>
                </a:tc>
                <a:tc>
                  <a:txBody>
                    <a:bodyPr/>
                    <a:lstStyle/>
                    <a:p>
                      <a:pPr algn="ctr"/>
                      <a:r>
                        <a:rPr lang="en-GB" sz="800" b="0" i="0" u="none">
                          <a:latin typeface="Arial"/>
                          <a:cs typeface="Arial"/>
                        </a:rPr>
                        <a:t>+/-%</a:t>
                      </a:r>
                    </a:p>
                  </a:txBody>
                  <a:tcPr marL="68580" marR="68580" marT="34290" marB="34290" anchor="ctr">
                    <a:solidFill>
                      <a:schemeClr val="accent5">
                        <a:lumMod val="60000"/>
                        <a:lumOff val="40000"/>
                      </a:schemeClr>
                    </a:solidFill>
                  </a:tcPr>
                </a:tc>
                <a:extLst>
                  <a:ext uri="{0D108BD9-81ED-4DB2-BD59-A6C34878D82A}">
                    <a16:rowId xmlns:a16="http://schemas.microsoft.com/office/drawing/2014/main" val="894100909"/>
                  </a:ext>
                </a:extLst>
              </a:tr>
              <a:tr h="823198">
                <a:tc>
                  <a:txBody>
                    <a:bodyPr/>
                    <a:lstStyle/>
                    <a:p>
                      <a:pPr algn="r"/>
                      <a:r>
                        <a:rPr lang="en-GB" sz="900" b="0" i="0">
                          <a:solidFill>
                            <a:schemeClr val="tx1"/>
                          </a:solidFill>
                          <a:latin typeface="Arial" panose="020B0604020202020204" pitchFamily="34" charset="0"/>
                          <a:cs typeface="Arial" panose="020B0604020202020204" pitchFamily="34" charset="0"/>
                        </a:rPr>
                        <a:t>Oxfordshire &amp; BSW</a:t>
                      </a:r>
                    </a:p>
                    <a:p>
                      <a:endParaRPr lang="en-US" sz="900" b="0">
                        <a:latin typeface="Arial" panose="020B0604020202020204" pitchFamily="34" charset="0"/>
                        <a:cs typeface="Arial" panose="020B0604020202020204" pitchFamily="34" charset="0"/>
                      </a:endParaRPr>
                    </a:p>
                    <a:p>
                      <a:endParaRPr lang="en-US" sz="900" b="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algn="ctr"/>
                      <a:r>
                        <a:rPr lang="en-GB" sz="900" b="1" dirty="0">
                          <a:latin typeface="Arial" panose="020B0604020202020204" pitchFamily="34" charset="0"/>
                          <a:cs typeface="Arial" panose="020B0604020202020204" pitchFamily="34" charset="0"/>
                        </a:rPr>
                        <a:t>41*</a:t>
                      </a:r>
                    </a:p>
                  </a:txBody>
                  <a:tcPr marL="68580" marR="68580" marT="34290" marB="34290" anchor="ctr">
                    <a:solidFill>
                      <a:srgbClr val="D9E8EF"/>
                    </a:solidFill>
                  </a:tcPr>
                </a:tc>
                <a:tc>
                  <a:txBody>
                    <a:bodyPr/>
                    <a:lstStyle/>
                    <a:p>
                      <a:pPr algn="ctr"/>
                      <a:endParaRPr lang="en-GB" sz="900" b="1">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110</a:t>
                      </a: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-63%</a:t>
                      </a:r>
                    </a:p>
                  </a:txBody>
                  <a:tcPr marL="68580" marR="68580" marT="34290" marB="34290" anchor="ctr">
                    <a:solidFill>
                      <a:schemeClr val="accent4">
                        <a:lumMod val="75000"/>
                        <a:alpha val="55000"/>
                      </a:schemeClr>
                    </a:solidFill>
                  </a:tcPr>
                </a:tc>
                <a:tc>
                  <a:txBody>
                    <a:bodyPr/>
                    <a:lstStyle/>
                    <a:p>
                      <a:pPr algn="ctr"/>
                      <a:endParaRPr lang="en-GB" sz="850" b="0">
                        <a:latin typeface="Arial" panose="020B0604020202020204" pitchFamily="34" charset="0"/>
                        <a:cs typeface="Arial" panose="020B0604020202020204" pitchFamily="34" charset="0"/>
                      </a:endParaRPr>
                    </a:p>
                  </a:txBody>
                  <a:tcPr marL="68580" marR="68580" marT="34290" marB="34290">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595</a:t>
                      </a: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D9E8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871</a:t>
                      </a:r>
                    </a:p>
                  </a:txBody>
                  <a:tcPr marL="68580" marR="68580" marT="34290" marB="34290" anchor="ctr">
                    <a:solidFill>
                      <a:srgbClr val="D9E8EF"/>
                    </a:solidFill>
                  </a:tcPr>
                </a:tc>
                <a:tc>
                  <a:txBody>
                    <a:bodyPr/>
                    <a:lstStyle/>
                    <a:p>
                      <a:pPr algn="ctr"/>
                      <a:r>
                        <a:rPr lang="en-GB" sz="900" b="1" dirty="0">
                          <a:latin typeface="Arial" panose="020B0604020202020204" pitchFamily="34" charset="0"/>
                          <a:cs typeface="Arial" panose="020B0604020202020204" pitchFamily="34" charset="0"/>
                        </a:rPr>
                        <a:t>-32%</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246101900"/>
                  </a:ext>
                </a:extLst>
              </a:tr>
              <a:tr h="825623">
                <a:tc>
                  <a:txBody>
                    <a:bodyPr/>
                    <a:lstStyle/>
                    <a:p>
                      <a:pPr algn="l"/>
                      <a:r>
                        <a:rPr lang="en-GB" sz="900" b="1">
                          <a:latin typeface="Arial" panose="020B0604020202020204" pitchFamily="34" charset="0"/>
                          <a:cs typeface="Arial" panose="020B0604020202020204" pitchFamily="34" charset="0"/>
                        </a:rPr>
                        <a:t>Learning Disabilities</a:t>
                      </a:r>
                    </a:p>
                  </a:txBody>
                  <a:tcPr marL="68580" marR="68580" marT="34290" marB="34290">
                    <a:solidFill>
                      <a:srgbClr val="EEF5F8"/>
                    </a:solidFill>
                  </a:tcPr>
                </a:tc>
                <a:tc>
                  <a:txBody>
                    <a:bodyPr/>
                    <a:lstStyle/>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p>
                      <a:pPr algn="ctr"/>
                      <a:endParaRPr lang="en-GB" sz="850" b="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54</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43</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+26%</a:t>
                      </a:r>
                    </a:p>
                  </a:txBody>
                  <a:tcPr marL="68580" marR="68580" marT="34290" marB="34290" anchor="ctr">
                    <a:solidFill>
                      <a:schemeClr val="accent5">
                        <a:lumMod val="75000"/>
                        <a:alpha val="55000"/>
                      </a:schemeClr>
                    </a:solidFill>
                  </a:tcPr>
                </a:tc>
                <a:tc>
                  <a:txBody>
                    <a:bodyPr/>
                    <a:lstStyle/>
                    <a:p>
                      <a:pPr algn="ctr"/>
                      <a:endParaRPr lang="en-GB" sz="850" b="0" dirty="0">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689</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692</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0%</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2590498271"/>
                  </a:ext>
                </a:extLst>
              </a:tr>
              <a:tr h="870012">
                <a:tc>
                  <a:txBody>
                    <a:bodyPr/>
                    <a:lstStyle/>
                    <a:p>
                      <a:pPr algn="l"/>
                      <a:r>
                        <a:rPr lang="en-GB" sz="900" b="1" i="0">
                          <a:solidFill>
                            <a:schemeClr val="tx1"/>
                          </a:solidFill>
                          <a:latin typeface="Arial"/>
                          <a:cs typeface="Arial"/>
                        </a:rPr>
                        <a:t>Forensics</a:t>
                      </a:r>
                    </a:p>
                  </a:txBody>
                  <a:tcPr marL="68580" marR="68580" marT="34290" marB="34290">
                    <a:solidFill>
                      <a:srgbClr val="EEF5F8"/>
                    </a:solidFill>
                  </a:tcPr>
                </a:tc>
                <a:tc>
                  <a:txBody>
                    <a:bodyPr/>
                    <a:lstStyle/>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p>
                      <a:pPr algn="ctr"/>
                      <a:endParaRPr lang="en-GB" sz="850" b="0" i="1">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panose="020B0604020202020204" pitchFamily="34" charset="0"/>
                          <a:cs typeface="Arial" panose="020B0604020202020204" pitchFamily="34" charset="0"/>
                        </a:rPr>
                        <a:t>16</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tx1"/>
                          </a:solidFill>
                          <a:latin typeface="Arial" panose="020B0604020202020204" pitchFamily="34" charset="0"/>
                          <a:cs typeface="Arial" panose="020B0604020202020204" pitchFamily="34" charset="0"/>
                        </a:rPr>
                        <a:t>21</a:t>
                      </a:r>
                    </a:p>
                  </a:txBody>
                  <a:tcPr marL="68580" marR="68580" marT="34290" marB="34290" anchor="ctr">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-24%</a:t>
                      </a:r>
                    </a:p>
                  </a:txBody>
                  <a:tcPr marL="68580" marR="68580" marT="34290" marB="34290" anchor="ctr">
                    <a:solidFill>
                      <a:schemeClr val="accent4">
                        <a:lumMod val="75000"/>
                        <a:alpha val="55000"/>
                      </a:schemeClr>
                    </a:solidFill>
                  </a:tcPr>
                </a:tc>
                <a:tc>
                  <a:txBody>
                    <a:bodyPr/>
                    <a:lstStyle/>
                    <a:p>
                      <a:pPr algn="ctr"/>
                      <a:endParaRPr lang="en-GB" sz="850" b="0" i="1">
                        <a:solidFill>
                          <a:srgbClr val="FFFF99"/>
                        </a:solidFill>
                        <a:latin typeface="Arial" panose="020B0604020202020204" pitchFamily="34" charset="0"/>
                        <a:cs typeface="Arial" panose="020B0604020202020204" pitchFamily="34" charset="0"/>
                      </a:endParaRPr>
                    </a:p>
                  </a:txBody>
                  <a:tcPr marL="68580" marR="68580" marT="34290" marB="34290">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373</a:t>
                      </a:r>
                    </a:p>
                  </a:txBody>
                  <a:tcPr marL="68580" marR="68580" marT="34290" marB="34290" anchor="ctr">
                    <a:solidFill>
                      <a:srgbClr val="EEF5F8"/>
                    </a:solidFill>
                  </a:tcPr>
                </a:tc>
                <a:tc>
                  <a:txBody>
                    <a:bodyPr/>
                    <a:lstStyle/>
                    <a:p>
                      <a:pPr algn="ctr"/>
                      <a:endParaRPr lang="en-GB" sz="900" b="1" i="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algn="ctr"/>
                      <a:r>
                        <a:rPr lang="en-GB" sz="900" b="1" i="0">
                          <a:solidFill>
                            <a:schemeClr val="tx1"/>
                          </a:solidFill>
                          <a:latin typeface="Arial" panose="020B0604020202020204" pitchFamily="34" charset="0"/>
                          <a:cs typeface="Arial" panose="020B0604020202020204" pitchFamily="34" charset="0"/>
                        </a:rPr>
                        <a:t>175</a:t>
                      </a:r>
                    </a:p>
                  </a:txBody>
                  <a:tcPr marL="68580" marR="68580" marT="34290" marB="34290" anchor="ctr">
                    <a:solidFill>
                      <a:srgbClr val="EEF5F8"/>
                    </a:solidFill>
                  </a:tcPr>
                </a:tc>
                <a:tc>
                  <a:txBody>
                    <a:bodyPr/>
                    <a:lstStyle/>
                    <a:p>
                      <a:pPr algn="ctr"/>
                      <a:r>
                        <a:rPr lang="en-GB" sz="900" b="1" i="0" dirty="0">
                          <a:solidFill>
                            <a:schemeClr val="tx1"/>
                          </a:solidFill>
                          <a:latin typeface="Arial" panose="020B0604020202020204" pitchFamily="34" charset="0"/>
                          <a:cs typeface="Arial" panose="020B0604020202020204" pitchFamily="34" charset="0"/>
                        </a:rPr>
                        <a:t>+113%</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1204687900"/>
                  </a:ext>
                </a:extLst>
              </a:tr>
              <a:tr h="530051">
                <a:tc>
                  <a:txBody>
                    <a:bodyPr/>
                    <a:lstStyle/>
                    <a:p>
                      <a:r>
                        <a:rPr lang="en-US" sz="900" b="1">
                          <a:latin typeface="Arial" panose="020B0604020202020204" pitchFamily="34" charset="0"/>
                          <a:cs typeface="Arial" panose="020B0604020202020204" pitchFamily="34" charset="0"/>
                        </a:rPr>
                        <a:t>Dental</a:t>
                      </a:r>
                    </a:p>
                  </a:txBody>
                  <a:tcPr marL="68580" marR="68580" marT="34290" marB="34290">
                    <a:solidFill>
                      <a:srgbClr val="EEF5F8"/>
                    </a:solidFill>
                  </a:tcPr>
                </a:tc>
                <a:tc>
                  <a:txBody>
                    <a:bodyPr/>
                    <a:lstStyle/>
                    <a:p>
                      <a:pPr algn="ctr"/>
                      <a:r>
                        <a:rPr lang="en-GB" sz="900" b="0" dirty="0">
                          <a:latin typeface="Arial" panose="020B0604020202020204" pitchFamily="34" charset="0"/>
                          <a:cs typeface="Arial" panose="020B0604020202020204" pitchFamily="34" charset="0"/>
                        </a:rPr>
                        <a:t>Not available data not yet in warehouse</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329</a:t>
                      </a:r>
                    </a:p>
                  </a:txBody>
                  <a:tcPr marL="68580" marR="68580" marT="34290" marB="34290" anchor="ctr">
                    <a:solidFill>
                      <a:srgbClr val="EEF5F8"/>
                    </a:solidFill>
                  </a:tcPr>
                </a:tc>
                <a:tc>
                  <a:txBody>
                    <a:bodyPr/>
                    <a:lstStyle/>
                    <a:p>
                      <a:pPr algn="ctr"/>
                      <a:r>
                        <a:rPr lang="en-GB" sz="800" b="0">
                          <a:latin typeface="Arial" panose="020B0604020202020204" pitchFamily="34" charset="0"/>
                          <a:cs typeface="Arial" panose="020B0604020202020204" pitchFamily="34" charset="0"/>
                        </a:rPr>
                        <a:t>SPC not available</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762</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-57%</a:t>
                      </a:r>
                    </a:p>
                  </a:txBody>
                  <a:tcPr marL="68580" marR="68580" marT="34290" marB="34290" anchor="ctr">
                    <a:solidFill>
                      <a:schemeClr val="accent4">
                        <a:lumMod val="75000"/>
                        <a:alpha val="5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atin typeface="Arial"/>
                          <a:cs typeface="Arial"/>
                        </a:rPr>
                        <a:t>Not available data not yet in warehouse</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1,574</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dk1"/>
                          </a:solidFill>
                          <a:latin typeface="Arial" panose="020B0604020202020204" pitchFamily="34" charset="0"/>
                          <a:ea typeface="+mn-ea"/>
                          <a:cs typeface="Arial" panose="020B0604020202020204" pitchFamily="34" charset="0"/>
                        </a:rPr>
                        <a:t>SPC not available</a:t>
                      </a:r>
                      <a:endParaRPr lang="en-GB" sz="900" b="1" dirty="0">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1,926</a:t>
                      </a:r>
                      <a:endParaRPr lang="en-GB" sz="900" b="1" dirty="0">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-18%</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1109754665"/>
                  </a:ext>
                </a:extLst>
              </a:tr>
              <a:tr h="455105">
                <a:tc>
                  <a:txBody>
                    <a:bodyPr/>
                    <a:lstStyle/>
                    <a:p>
                      <a:r>
                        <a:rPr lang="en-US" sz="900" b="1">
                          <a:latin typeface="Arial"/>
                          <a:cs typeface="Arial"/>
                        </a:rPr>
                        <a:t>IAPT</a:t>
                      </a:r>
                    </a:p>
                  </a:txBody>
                  <a:tcPr marL="68580" marR="68580" marT="34290" marB="34290">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latin typeface="Arial" panose="020B0604020202020204" pitchFamily="34" charset="0"/>
                          <a:cs typeface="Arial" panose="020B0604020202020204" pitchFamily="34" charset="0"/>
                        </a:rPr>
                        <a:t>Not available data not yet in warehouse</a:t>
                      </a:r>
                    </a:p>
                  </a:txBody>
                  <a:tcPr marL="68580" marR="68580" marT="34290" marB="34290" anchor="ctr">
                    <a:solidFill>
                      <a:srgbClr val="EEF5F8"/>
                    </a:solidFill>
                  </a:tcPr>
                </a:tc>
                <a:tc>
                  <a:txBody>
                    <a:bodyPr/>
                    <a:lstStyle/>
                    <a:p>
                      <a:pPr algn="ctr"/>
                      <a:r>
                        <a:rPr lang="en-GB" sz="900" b="1" dirty="0">
                          <a:latin typeface="Arial"/>
                          <a:cs typeface="Arial"/>
                        </a:rPr>
                        <a:t>2,738</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a:latin typeface="Arial" panose="020B0604020202020204" pitchFamily="34" charset="0"/>
                          <a:cs typeface="Arial" panose="020B0604020202020204" pitchFamily="34" charset="0"/>
                        </a:rPr>
                        <a:t>SPC not available</a:t>
                      </a:r>
                    </a:p>
                  </a:txBody>
                  <a:tcPr marL="68580" marR="68580" marT="34290" marB="34290" anchor="ctr">
                    <a:solidFill>
                      <a:srgbClr val="EEF5F8"/>
                    </a:solidFill>
                  </a:tcPr>
                </a:tc>
                <a:tc>
                  <a:txBody>
                    <a:bodyPr/>
                    <a:lstStyle/>
                    <a:p>
                      <a:pPr algn="ctr"/>
                      <a:r>
                        <a:rPr lang="en-GB" sz="900" b="1" dirty="0">
                          <a:latin typeface="Arial"/>
                          <a:cs typeface="Arial"/>
                        </a:rPr>
                        <a:t>2,429</a:t>
                      </a:r>
                    </a:p>
                  </a:txBody>
                  <a:tcPr marL="68580" marR="68580" marT="34290" marB="34290" anchor="ctr">
                    <a:solidFill>
                      <a:srgbClr val="EEF5F8"/>
                    </a:solidFill>
                  </a:tcPr>
                </a:tc>
                <a:tc>
                  <a:txBody>
                    <a:bodyPr/>
                    <a:lstStyle/>
                    <a:p>
                      <a:pPr marL="0" algn="ctr" defTabSz="914400" rtl="0" eaLnBrk="1" latinLnBrk="0" hangingPunct="1"/>
                      <a:r>
                        <a:rPr lang="en-GB" sz="900" b="1" kern="1200" dirty="0">
                          <a:solidFill>
                            <a:schemeClr val="dk1"/>
                          </a:solidFill>
                          <a:latin typeface="Arial" panose="020B0604020202020204" pitchFamily="34" charset="0"/>
                          <a:ea typeface="+mn-ea"/>
                          <a:cs typeface="Arial" panose="020B0604020202020204" pitchFamily="34" charset="0"/>
                        </a:rPr>
                        <a:t>+13%</a:t>
                      </a:r>
                    </a:p>
                  </a:txBody>
                  <a:tcPr marL="68580" marR="68580" marT="34290" marB="34290" anchor="ctr">
                    <a:solidFill>
                      <a:schemeClr val="accent5">
                        <a:lumMod val="75000"/>
                        <a:alpha val="5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latin typeface="Arial" panose="020B0604020202020204" pitchFamily="34" charset="0"/>
                          <a:cs typeface="Arial" panose="020B0604020202020204" pitchFamily="34" charset="0"/>
                        </a:rPr>
                        <a:t>Not available data not yet in warehouse</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13,011</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kern="1200">
                          <a:solidFill>
                            <a:schemeClr val="dk1"/>
                          </a:solidFill>
                          <a:latin typeface="Arial" panose="020B0604020202020204" pitchFamily="34" charset="0"/>
                          <a:ea typeface="+mn-ea"/>
                          <a:cs typeface="Arial" panose="020B0604020202020204" pitchFamily="34" charset="0"/>
                        </a:rPr>
                        <a:t>SPC not available</a:t>
                      </a:r>
                      <a:endParaRPr lang="en-GB" sz="8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a:cs typeface="Arial"/>
                        </a:rPr>
                        <a:t>8,785</a:t>
                      </a:r>
                      <a:endParaRPr lang="en-GB" sz="900" b="1" dirty="0">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+48%</a:t>
                      </a:r>
                    </a:p>
                  </a:txBody>
                  <a:tcPr marL="68580" marR="68580" marT="34290" marB="34290" anchor="ctr">
                    <a:solidFill>
                      <a:schemeClr val="accent5">
                        <a:lumMod val="75000"/>
                        <a:alpha val="55000"/>
                      </a:schemeClr>
                    </a:solidFill>
                  </a:tcPr>
                </a:tc>
                <a:extLst>
                  <a:ext uri="{0D108BD9-81ED-4DB2-BD59-A6C34878D82A}">
                    <a16:rowId xmlns:a16="http://schemas.microsoft.com/office/drawing/2014/main" val="3541745895"/>
                  </a:ext>
                </a:extLst>
              </a:tr>
              <a:tr h="669619">
                <a:tc>
                  <a:txBody>
                    <a:bodyPr/>
                    <a:lstStyle/>
                    <a:p>
                      <a:r>
                        <a:rPr lang="en-US" sz="900" b="1">
                          <a:solidFill>
                            <a:schemeClr val="tx1"/>
                          </a:solidFill>
                          <a:latin typeface="Arial"/>
                          <a:cs typeface="Arial"/>
                        </a:rPr>
                        <a:t>MIU</a:t>
                      </a:r>
                    </a:p>
                  </a:txBody>
                  <a:tcPr marL="68580" marR="68580" marT="34290" marB="34290">
                    <a:solidFill>
                      <a:srgbClr val="EEF5F8"/>
                    </a:solidFill>
                  </a:tcPr>
                </a:tc>
                <a:tc>
                  <a:txBody>
                    <a:bodyPr/>
                    <a:lstStyle/>
                    <a:p>
                      <a:pPr algn="ctr"/>
                      <a:endParaRPr lang="en-GB" sz="900" b="0" dirty="0">
                        <a:solidFill>
                          <a:srgbClr val="FF0000"/>
                        </a:solidFill>
                        <a:latin typeface="Arial"/>
                        <a:cs typeface="Arial"/>
                      </a:endParaRPr>
                    </a:p>
                  </a:txBody>
                  <a:tcPr marL="68580" marR="68580" marT="34290" marB="34290" anchor="ctr">
                    <a:solidFill>
                      <a:srgbClr val="EEF5F8"/>
                    </a:solidFill>
                  </a:tcPr>
                </a:tc>
                <a:tc>
                  <a:txBody>
                    <a:bodyPr/>
                    <a:lstStyle/>
                    <a:p>
                      <a:pPr algn="ctr"/>
                      <a:r>
                        <a:rPr lang="en-GB" sz="900" b="1" dirty="0">
                          <a:solidFill>
                            <a:schemeClr val="tx1"/>
                          </a:solidFill>
                          <a:latin typeface="Arial" panose="020B0604020202020204" pitchFamily="34" charset="0"/>
                          <a:cs typeface="Arial" panose="020B0604020202020204" pitchFamily="34" charset="0"/>
                        </a:rPr>
                        <a:t>3,206</a:t>
                      </a:r>
                    </a:p>
                  </a:txBody>
                  <a:tcPr marL="68580" marR="68580" marT="34290" marB="34290" anchor="ctr">
                    <a:solidFill>
                      <a:srgbClr val="EEF5F8"/>
                    </a:solidFill>
                  </a:tcPr>
                </a:tc>
                <a:tc>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algn="ctr"/>
                      <a:r>
                        <a:rPr lang="en-GB" sz="900" b="1" dirty="0">
                          <a:solidFill>
                            <a:schemeClr val="tx1"/>
                          </a:solidFill>
                          <a:latin typeface="Arial" panose="020B0604020202020204" pitchFamily="34" charset="0"/>
                          <a:cs typeface="Arial" panose="020B0604020202020204" pitchFamily="34" charset="0"/>
                        </a:rPr>
                        <a:t>3,642</a:t>
                      </a:r>
                    </a:p>
                  </a:txBody>
                  <a:tcPr marL="68580" marR="68580" marT="34290" marB="34290" anchor="ctr">
                    <a:solidFill>
                      <a:srgbClr val="EEF5F8"/>
                    </a:solidFill>
                  </a:tcPr>
                </a:tc>
                <a:tc>
                  <a:txBody>
                    <a:bodyPr/>
                    <a:lstStyle/>
                    <a:p>
                      <a:pPr algn="ctr"/>
                      <a:r>
                        <a:rPr lang="en-GB" sz="900" b="1" dirty="0">
                          <a:solidFill>
                            <a:schemeClr val="tx1"/>
                          </a:solidFill>
                          <a:latin typeface="Arial" panose="020B0604020202020204" pitchFamily="34" charset="0"/>
                          <a:cs typeface="Arial" panose="020B0604020202020204" pitchFamily="34" charset="0"/>
                        </a:rPr>
                        <a:t>-12%</a:t>
                      </a:r>
                    </a:p>
                  </a:txBody>
                  <a:tcPr marL="68580" marR="68580" marT="34290" marB="34290" anchor="ctr">
                    <a:solidFill>
                      <a:schemeClr val="accent4">
                        <a:lumMod val="75000"/>
                        <a:alpha val="5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rgbClr val="FF0000"/>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4,839</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tx1"/>
                          </a:solidFill>
                          <a:latin typeface="Arial"/>
                          <a:cs typeface="Arial"/>
                        </a:rPr>
                        <a:t>5,201</a:t>
                      </a:r>
                      <a:endParaRPr lang="en-GB" sz="900" b="1">
                        <a:solidFill>
                          <a:schemeClr val="tx1"/>
                        </a:solidFill>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algn="ctr"/>
                      <a:r>
                        <a:rPr lang="en-GB" sz="900" b="1" dirty="0">
                          <a:solidFill>
                            <a:schemeClr val="tx1"/>
                          </a:solidFill>
                          <a:latin typeface="Arial" panose="020B0604020202020204" pitchFamily="34" charset="0"/>
                          <a:cs typeface="Arial" panose="020B0604020202020204" pitchFamily="34" charset="0"/>
                        </a:rPr>
                        <a:t>-7%</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1267794018"/>
                  </a:ext>
                </a:extLst>
              </a:tr>
              <a:tr h="669619">
                <a:tc>
                  <a:txBody>
                    <a:bodyPr/>
                    <a:lstStyle/>
                    <a:p>
                      <a:r>
                        <a:rPr lang="en-US" sz="900" b="1">
                          <a:latin typeface="Arial"/>
                          <a:cs typeface="Arial"/>
                        </a:rPr>
                        <a:t>OOH</a:t>
                      </a:r>
                    </a:p>
                  </a:txBody>
                  <a:tcPr marL="68580" marR="68580" marT="34290" marB="34290">
                    <a:solidFill>
                      <a:srgbClr val="EEF5F8"/>
                    </a:solidFill>
                  </a:tcPr>
                </a:tc>
                <a:tc>
                  <a:txBody>
                    <a:bodyPr/>
                    <a:lstStyle/>
                    <a:p>
                      <a:pPr algn="ctr"/>
                      <a:endParaRPr lang="en-GB" sz="900" b="0" dirty="0">
                        <a:latin typeface="Arial"/>
                        <a:cs typeface="Arial"/>
                      </a:endParaRP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7,587</a:t>
                      </a:r>
                    </a:p>
                  </a:txBody>
                  <a:tcPr marL="68580" marR="68580" marT="34290" marB="34290" anchor="ctr">
                    <a:solidFill>
                      <a:srgbClr val="EEF5F8"/>
                    </a:solidFill>
                  </a:tcP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9,255</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-18%</a:t>
                      </a:r>
                    </a:p>
                  </a:txBody>
                  <a:tcPr marL="68580" marR="68580" marT="34290" marB="34290" anchor="ctr">
                    <a:solidFill>
                      <a:schemeClr val="accent4">
                        <a:lumMod val="75000"/>
                        <a:alpha val="5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10,001</a:t>
                      </a: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1">
                        <a:latin typeface="Arial" panose="020B0604020202020204" pitchFamily="34" charset="0"/>
                        <a:cs typeface="Arial" panose="020B0604020202020204" pitchFamily="34" charset="0"/>
                      </a:endParaRPr>
                    </a:p>
                  </a:txBody>
                  <a:tcPr marL="68580" marR="68580" marT="34290" marB="34290" anchor="ctr">
                    <a:solidFill>
                      <a:srgbClr val="EEF5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latin typeface="Arial" panose="020B0604020202020204" pitchFamily="34" charset="0"/>
                          <a:cs typeface="Arial" panose="020B0604020202020204" pitchFamily="34" charset="0"/>
                        </a:rPr>
                        <a:t>12,333</a:t>
                      </a:r>
                    </a:p>
                  </a:txBody>
                  <a:tcPr marL="68580" marR="68580" marT="34290" marB="34290" anchor="ctr">
                    <a:solidFill>
                      <a:srgbClr val="EEF5F8"/>
                    </a:solidFill>
                  </a:tcPr>
                </a:tc>
                <a:tc>
                  <a:txBody>
                    <a:bodyPr/>
                    <a:lstStyle/>
                    <a:p>
                      <a:pPr algn="ctr"/>
                      <a:r>
                        <a:rPr lang="en-GB" sz="900" b="1" dirty="0">
                          <a:latin typeface="Arial" panose="020B0604020202020204" pitchFamily="34" charset="0"/>
                          <a:cs typeface="Arial" panose="020B0604020202020204" pitchFamily="34" charset="0"/>
                        </a:rPr>
                        <a:t>-19%</a:t>
                      </a:r>
                    </a:p>
                  </a:txBody>
                  <a:tcPr marL="68580" marR="68580" marT="34290" marB="34290" anchor="ctr">
                    <a:solidFill>
                      <a:schemeClr val="accent4">
                        <a:lumMod val="75000"/>
                        <a:alpha val="55000"/>
                      </a:schemeClr>
                    </a:solidFill>
                  </a:tcPr>
                </a:tc>
                <a:extLst>
                  <a:ext uri="{0D108BD9-81ED-4DB2-BD59-A6C34878D82A}">
                    <a16:rowId xmlns:a16="http://schemas.microsoft.com/office/drawing/2014/main" val="540571291"/>
                  </a:ext>
                </a:extLst>
              </a:tr>
            </a:tbl>
          </a:graphicData>
        </a:graphic>
      </p:graphicFrame>
      <p:pic>
        <p:nvPicPr>
          <p:cNvPr id="19" name="Picture 7" descr="A picture containing diagram&#10;&#10;Description automatically generated">
            <a:extLst>
              <a:ext uri="{FF2B5EF4-FFF2-40B4-BE49-F238E27FC236}">
                <a16:creationId xmlns:a16="http://schemas.microsoft.com/office/drawing/2014/main" id="{7EF53C57-54ED-41A8-B6EC-03F2266EF6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737" y="2965817"/>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7" descr="A picture containing diagram&#10;&#10;Description automatically generated">
            <a:extLst>
              <a:ext uri="{FF2B5EF4-FFF2-40B4-BE49-F238E27FC236}">
                <a16:creationId xmlns:a16="http://schemas.microsoft.com/office/drawing/2014/main" id="{A1A34126-3C1E-4AA9-B112-E3D954D567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108" y="2113296"/>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7" descr="A picture containing diagram&#10;&#10;Description automatically generated">
            <a:extLst>
              <a:ext uri="{FF2B5EF4-FFF2-40B4-BE49-F238E27FC236}">
                <a16:creationId xmlns:a16="http://schemas.microsoft.com/office/drawing/2014/main" id="{A05EA42C-04A3-49CD-81A9-7CB67DF785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1349" y="2113295"/>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D9C79F8-F053-41EC-AE10-6C6B87C91AC6}"/>
              </a:ext>
            </a:extLst>
          </p:cNvPr>
          <p:cNvPicPr>
            <a:picLocks noChangeAspect="1"/>
          </p:cNvPicPr>
          <p:nvPr/>
        </p:nvPicPr>
        <p:blipFill>
          <a:blip r:embed="rId4"/>
          <a:stretch>
            <a:fillRect/>
          </a:stretch>
        </p:blipFill>
        <p:spPr>
          <a:xfrm>
            <a:off x="1606859" y="1126669"/>
            <a:ext cx="1296140" cy="736847"/>
          </a:xfrm>
          <a:prstGeom prst="rect">
            <a:avLst/>
          </a:prstGeom>
          <a:ln>
            <a:solidFill>
              <a:schemeClr val="tx2"/>
            </a:solidFill>
          </a:ln>
        </p:spPr>
      </p:pic>
      <p:pic>
        <p:nvPicPr>
          <p:cNvPr id="18" name="Picture 7" descr="A picture containing diagram&#10;&#10;Description automatically generated">
            <a:extLst>
              <a:ext uri="{FF2B5EF4-FFF2-40B4-BE49-F238E27FC236}">
                <a16:creationId xmlns:a16="http://schemas.microsoft.com/office/drawing/2014/main" id="{746C6A2E-A2F5-477B-BDC9-4F78728F9C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737" y="1250424"/>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1392778-1E18-4C1A-BF4B-E203ACA71B03}"/>
              </a:ext>
            </a:extLst>
          </p:cNvPr>
          <p:cNvPicPr>
            <a:picLocks noChangeAspect="1"/>
          </p:cNvPicPr>
          <p:nvPr/>
        </p:nvPicPr>
        <p:blipFill>
          <a:blip r:embed="rId5"/>
          <a:stretch>
            <a:fillRect/>
          </a:stretch>
        </p:blipFill>
        <p:spPr>
          <a:xfrm>
            <a:off x="1606859" y="1925636"/>
            <a:ext cx="1278763" cy="736847"/>
          </a:xfrm>
          <a:prstGeom prst="rect">
            <a:avLst/>
          </a:prstGeom>
          <a:ln>
            <a:solidFill>
              <a:schemeClr val="tx2"/>
            </a:solidFill>
          </a:ln>
        </p:spPr>
      </p:pic>
      <p:pic>
        <p:nvPicPr>
          <p:cNvPr id="10" name="Picture 9">
            <a:extLst>
              <a:ext uri="{FF2B5EF4-FFF2-40B4-BE49-F238E27FC236}">
                <a16:creationId xmlns:a16="http://schemas.microsoft.com/office/drawing/2014/main" id="{44F692D5-9514-4C13-B057-C21AE57F364E}"/>
              </a:ext>
            </a:extLst>
          </p:cNvPr>
          <p:cNvPicPr>
            <a:picLocks noChangeAspect="1"/>
          </p:cNvPicPr>
          <p:nvPr/>
        </p:nvPicPr>
        <p:blipFill>
          <a:blip r:embed="rId6"/>
          <a:stretch>
            <a:fillRect/>
          </a:stretch>
        </p:blipFill>
        <p:spPr>
          <a:xfrm>
            <a:off x="1624236" y="2796654"/>
            <a:ext cx="1278763" cy="749094"/>
          </a:xfrm>
          <a:prstGeom prst="rect">
            <a:avLst/>
          </a:prstGeom>
          <a:ln>
            <a:solidFill>
              <a:schemeClr val="tx2"/>
            </a:solidFill>
          </a:ln>
        </p:spPr>
      </p:pic>
      <p:pic>
        <p:nvPicPr>
          <p:cNvPr id="16" name="Picture 15">
            <a:extLst>
              <a:ext uri="{FF2B5EF4-FFF2-40B4-BE49-F238E27FC236}">
                <a16:creationId xmlns:a16="http://schemas.microsoft.com/office/drawing/2014/main" id="{B06E47A0-9F56-4A75-8DDE-3D2CDF201C32}"/>
              </a:ext>
            </a:extLst>
          </p:cNvPr>
          <p:cNvPicPr>
            <a:picLocks noChangeAspect="1"/>
          </p:cNvPicPr>
          <p:nvPr/>
        </p:nvPicPr>
        <p:blipFill>
          <a:blip r:embed="rId7"/>
          <a:stretch>
            <a:fillRect/>
          </a:stretch>
        </p:blipFill>
        <p:spPr>
          <a:xfrm>
            <a:off x="5120141" y="1170975"/>
            <a:ext cx="1404947" cy="728848"/>
          </a:xfrm>
          <a:prstGeom prst="rect">
            <a:avLst/>
          </a:prstGeom>
          <a:ln>
            <a:solidFill>
              <a:schemeClr val="tx2"/>
            </a:solidFill>
          </a:ln>
        </p:spPr>
      </p:pic>
      <p:pic>
        <p:nvPicPr>
          <p:cNvPr id="20" name="Picture 19">
            <a:extLst>
              <a:ext uri="{FF2B5EF4-FFF2-40B4-BE49-F238E27FC236}">
                <a16:creationId xmlns:a16="http://schemas.microsoft.com/office/drawing/2014/main" id="{C1FFA0F2-0CAA-4E64-8763-100B93E06C4B}"/>
              </a:ext>
            </a:extLst>
          </p:cNvPr>
          <p:cNvPicPr>
            <a:picLocks noChangeAspect="1"/>
          </p:cNvPicPr>
          <p:nvPr/>
        </p:nvPicPr>
        <p:blipFill>
          <a:blip r:embed="rId8"/>
          <a:stretch>
            <a:fillRect/>
          </a:stretch>
        </p:blipFill>
        <p:spPr>
          <a:xfrm>
            <a:off x="5120141" y="2010476"/>
            <a:ext cx="1404947" cy="688313"/>
          </a:xfrm>
          <a:prstGeom prst="rect">
            <a:avLst/>
          </a:prstGeom>
          <a:ln>
            <a:solidFill>
              <a:schemeClr val="tx2"/>
            </a:solidFill>
          </a:ln>
        </p:spPr>
      </p:pic>
      <p:pic>
        <p:nvPicPr>
          <p:cNvPr id="22" name="Picture 21">
            <a:extLst>
              <a:ext uri="{FF2B5EF4-FFF2-40B4-BE49-F238E27FC236}">
                <a16:creationId xmlns:a16="http://schemas.microsoft.com/office/drawing/2014/main" id="{A6017F8A-0920-4311-A303-45703707251E}"/>
              </a:ext>
            </a:extLst>
          </p:cNvPr>
          <p:cNvPicPr>
            <a:picLocks noChangeAspect="1"/>
          </p:cNvPicPr>
          <p:nvPr/>
        </p:nvPicPr>
        <p:blipFill>
          <a:blip r:embed="rId9"/>
          <a:stretch>
            <a:fillRect/>
          </a:stretch>
        </p:blipFill>
        <p:spPr>
          <a:xfrm>
            <a:off x="5120141" y="2832960"/>
            <a:ext cx="1404947" cy="749094"/>
          </a:xfrm>
          <a:prstGeom prst="rect">
            <a:avLst/>
          </a:prstGeom>
          <a:ln>
            <a:solidFill>
              <a:schemeClr val="tx2"/>
            </a:solidFill>
          </a:ln>
        </p:spPr>
      </p:pic>
      <p:pic>
        <p:nvPicPr>
          <p:cNvPr id="32" name="Picture 7" descr="A picture containing diagram&#10;&#10;Description automatically generated">
            <a:extLst>
              <a:ext uri="{FF2B5EF4-FFF2-40B4-BE49-F238E27FC236}">
                <a16:creationId xmlns:a16="http://schemas.microsoft.com/office/drawing/2014/main" id="{3B3442E0-0E4D-4DF6-91A0-1FEF61B6C2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108" y="1250424"/>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7" descr="A picture containing diagram&#10;&#10;Description automatically generated">
            <a:extLst>
              <a:ext uri="{FF2B5EF4-FFF2-40B4-BE49-F238E27FC236}">
                <a16:creationId xmlns:a16="http://schemas.microsoft.com/office/drawing/2014/main" id="{20CB3C4B-48E9-469C-8959-3FB68E4427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108" y="2962391"/>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720792F-E3FD-42C6-B3FA-D9504217B2A9}"/>
              </a:ext>
            </a:extLst>
          </p:cNvPr>
          <p:cNvPicPr>
            <a:picLocks noChangeAspect="1"/>
          </p:cNvPicPr>
          <p:nvPr/>
        </p:nvPicPr>
        <p:blipFill>
          <a:blip r:embed="rId10"/>
          <a:stretch>
            <a:fillRect/>
          </a:stretch>
        </p:blipFill>
        <p:spPr>
          <a:xfrm>
            <a:off x="1606859" y="4620551"/>
            <a:ext cx="1278763" cy="631423"/>
          </a:xfrm>
          <a:prstGeom prst="rect">
            <a:avLst/>
          </a:prstGeom>
          <a:ln>
            <a:solidFill>
              <a:schemeClr val="tx2"/>
            </a:solidFill>
          </a:ln>
        </p:spPr>
      </p:pic>
      <p:pic>
        <p:nvPicPr>
          <p:cNvPr id="11" name="Picture 10">
            <a:extLst>
              <a:ext uri="{FF2B5EF4-FFF2-40B4-BE49-F238E27FC236}">
                <a16:creationId xmlns:a16="http://schemas.microsoft.com/office/drawing/2014/main" id="{A3F08877-E7FF-49BF-99A8-B0AC608987FA}"/>
              </a:ext>
            </a:extLst>
          </p:cNvPr>
          <p:cNvPicPr>
            <a:picLocks noChangeAspect="1"/>
          </p:cNvPicPr>
          <p:nvPr/>
        </p:nvPicPr>
        <p:blipFill>
          <a:blip r:embed="rId11"/>
          <a:stretch>
            <a:fillRect/>
          </a:stretch>
        </p:blipFill>
        <p:spPr>
          <a:xfrm>
            <a:off x="1606859" y="5309905"/>
            <a:ext cx="1278763" cy="559289"/>
          </a:xfrm>
          <a:prstGeom prst="rect">
            <a:avLst/>
          </a:prstGeom>
          <a:ln>
            <a:solidFill>
              <a:schemeClr val="tx2"/>
            </a:solidFill>
          </a:ln>
        </p:spPr>
      </p:pic>
      <p:pic>
        <p:nvPicPr>
          <p:cNvPr id="13" name="Picture 12">
            <a:extLst>
              <a:ext uri="{FF2B5EF4-FFF2-40B4-BE49-F238E27FC236}">
                <a16:creationId xmlns:a16="http://schemas.microsoft.com/office/drawing/2014/main" id="{7E4325A6-8177-4AB7-946F-063376BAAA21}"/>
              </a:ext>
            </a:extLst>
          </p:cNvPr>
          <p:cNvPicPr>
            <a:picLocks noChangeAspect="1"/>
          </p:cNvPicPr>
          <p:nvPr/>
        </p:nvPicPr>
        <p:blipFill>
          <a:blip r:embed="rId12"/>
          <a:stretch>
            <a:fillRect/>
          </a:stretch>
        </p:blipFill>
        <p:spPr>
          <a:xfrm>
            <a:off x="5142563" y="4620551"/>
            <a:ext cx="1382525" cy="562843"/>
          </a:xfrm>
          <a:prstGeom prst="rect">
            <a:avLst/>
          </a:prstGeom>
          <a:ln>
            <a:solidFill>
              <a:schemeClr val="tx2"/>
            </a:solidFill>
          </a:ln>
        </p:spPr>
      </p:pic>
      <p:pic>
        <p:nvPicPr>
          <p:cNvPr id="15" name="Picture 14">
            <a:extLst>
              <a:ext uri="{FF2B5EF4-FFF2-40B4-BE49-F238E27FC236}">
                <a16:creationId xmlns:a16="http://schemas.microsoft.com/office/drawing/2014/main" id="{52B4BC75-A418-4E43-A6B5-2E7160B311D5}"/>
              </a:ext>
            </a:extLst>
          </p:cNvPr>
          <p:cNvPicPr>
            <a:picLocks noChangeAspect="1"/>
          </p:cNvPicPr>
          <p:nvPr/>
        </p:nvPicPr>
        <p:blipFill>
          <a:blip r:embed="rId13"/>
          <a:stretch>
            <a:fillRect/>
          </a:stretch>
        </p:blipFill>
        <p:spPr>
          <a:xfrm>
            <a:off x="5142563" y="5277132"/>
            <a:ext cx="1382525" cy="592062"/>
          </a:xfrm>
          <a:prstGeom prst="rect">
            <a:avLst/>
          </a:prstGeom>
          <a:ln>
            <a:solidFill>
              <a:schemeClr val="tx2"/>
            </a:solidFill>
          </a:ln>
        </p:spPr>
      </p:pic>
      <p:pic>
        <p:nvPicPr>
          <p:cNvPr id="26" name="Picture 7" descr="A picture containing diagram&#10;&#10;Description automatically generated">
            <a:extLst>
              <a:ext uri="{FF2B5EF4-FFF2-40B4-BE49-F238E27FC236}">
                <a16:creationId xmlns:a16="http://schemas.microsoft.com/office/drawing/2014/main" id="{3BE19C21-B833-4696-9849-A86BEA6A00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194" y="4693162"/>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7" descr="A picture containing diagram&#10;&#10;Description automatically generated">
            <a:extLst>
              <a:ext uri="{FF2B5EF4-FFF2-40B4-BE49-F238E27FC236}">
                <a16:creationId xmlns:a16="http://schemas.microsoft.com/office/drawing/2014/main" id="{8B68355C-4A32-4705-A409-31AB984C80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6314" y="5380739"/>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7" descr="A picture containing diagram&#10;&#10;Description automatically generated">
            <a:extLst>
              <a:ext uri="{FF2B5EF4-FFF2-40B4-BE49-F238E27FC236}">
                <a16:creationId xmlns:a16="http://schemas.microsoft.com/office/drawing/2014/main" id="{649F7A35-B484-47F5-99BD-77329F97C9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108" y="4693162"/>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7" descr="A picture containing diagram&#10;&#10;Description automatically generated">
            <a:extLst>
              <a:ext uri="{FF2B5EF4-FFF2-40B4-BE49-F238E27FC236}">
                <a16:creationId xmlns:a16="http://schemas.microsoft.com/office/drawing/2014/main" id="{D5E02DAB-E1C6-48C2-AD89-261A359FAA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108" y="5380739"/>
            <a:ext cx="485124" cy="4902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4381FCF-EDDA-4BCD-BD10-1EBE4CFE6459}"/>
              </a:ext>
            </a:extLst>
          </p:cNvPr>
          <p:cNvSpPr txBox="1"/>
          <p:nvPr/>
        </p:nvSpPr>
        <p:spPr>
          <a:xfrm>
            <a:off x="89646" y="5943555"/>
            <a:ext cx="8417859" cy="369332"/>
          </a:xfrm>
          <a:prstGeom prst="rect">
            <a:avLst/>
          </a:prstGeom>
          <a:noFill/>
        </p:spPr>
        <p:txBody>
          <a:bodyPr wrap="square">
            <a:spAutoFit/>
          </a:bodyPr>
          <a:lstStyle/>
          <a:p>
            <a:r>
              <a:rPr lang="en-GB" sz="900" dirty="0">
                <a:solidFill>
                  <a:schemeClr val="bg1"/>
                </a:solidFill>
              </a:rPr>
              <a:t>*Oxon NDC: concerns data quality issues identified – service manager starting piece of work with P&amp;I team as significant markers are incorrect,; this includes number of referrals, waits, etc; team has a significant number of vacancies (over 20% of clinical team)</a:t>
            </a:r>
          </a:p>
        </p:txBody>
      </p:sp>
    </p:spTree>
    <p:extLst>
      <p:ext uri="{BB962C8B-B14F-4D97-AF65-F5344CB8AC3E}">
        <p14:creationId xmlns:p14="http://schemas.microsoft.com/office/powerpoint/2010/main" val="1989238265"/>
      </p:ext>
    </p:extLst>
  </p:cSld>
  <p:clrMapOvr>
    <a:masterClrMapping/>
  </p:clrMapOvr>
</p:sld>
</file>

<file path=ppt/theme/theme1.xml><?xml version="1.0" encoding="utf-8"?>
<a:theme xmlns:a="http://schemas.openxmlformats.org/drawingml/2006/main" name="PowerPoint Template - Light - foo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8B237449814D4E9C02814710B68625" ma:contentTypeVersion="4" ma:contentTypeDescription="Create a new document." ma:contentTypeScope="" ma:versionID="1235abcc8f03abebd51c75cfbcdbb627">
  <xsd:schema xmlns:xsd="http://www.w3.org/2001/XMLSchema" xmlns:xs="http://www.w3.org/2001/XMLSchema" xmlns:p="http://schemas.microsoft.com/office/2006/metadata/properties" xmlns:ns2="250169f9-d2da-4118-b53a-263316cd62ce" targetNamespace="http://schemas.microsoft.com/office/2006/metadata/properties" ma:root="true" ma:fieldsID="a911cc9c4047fa7d51f23cad0855bf73" ns2:_="">
    <xsd:import namespace="250169f9-d2da-4118-b53a-263316cd62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169f9-d2da-4118-b53a-263316cd62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EB7F52-C345-41F4-8C6A-CEF9C434D1A0}">
  <ds:schemaRefs>
    <ds:schemaRef ds:uri="250169f9-d2da-4118-b53a-263316cd62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621A68C-E600-4CA5-A9B7-C5ABEB7D5EB0}">
  <ds:schemaRefs>
    <ds:schemaRef ds:uri="http://schemas.microsoft.com/office/2006/documentManagement/types"/>
    <ds:schemaRef ds:uri="http://schemas.microsoft.com/office/2006/metadata/propertie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250169f9-d2da-4118-b53a-263316cd62ce"/>
    <ds:schemaRef ds:uri="http://www.w3.org/XML/1998/namespace"/>
  </ds:schemaRefs>
</ds:datastoreItem>
</file>

<file path=customXml/itemProps3.xml><?xml version="1.0" encoding="utf-8"?>
<ds:datastoreItem xmlns:ds="http://schemas.openxmlformats.org/officeDocument/2006/customXml" ds:itemID="{C9B9E0D2-49B8-49C1-BD94-631921B587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 Light - foot</Template>
  <TotalTime>2743</TotalTime>
  <Words>18328</Words>
  <Application>Microsoft Office PowerPoint</Application>
  <PresentationFormat>On-screen Show (4:3)</PresentationFormat>
  <Paragraphs>3411</Paragraphs>
  <Slides>75</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2" baseType="lpstr">
      <vt:lpstr>Arial</vt:lpstr>
      <vt:lpstr>Calibri</vt:lpstr>
      <vt:lpstr>Segoe UI</vt:lpstr>
      <vt:lpstr>Segoe UI Light</vt:lpstr>
      <vt:lpstr>Wingdings</vt:lpstr>
      <vt:lpstr>PowerPoint Template - Light - foot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Health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Operating Officer’s Report</dc:title>
  <dc:creator>Hardisty Dominic (RNU) Oxford Health</dc:creator>
  <cp:lastModifiedBy>McDonald Nicola (RNU) Oxford Health</cp:lastModifiedBy>
  <cp:revision>61</cp:revision>
  <dcterms:created xsi:type="dcterms:W3CDTF">2016-03-08T14:56:08Z</dcterms:created>
  <dcterms:modified xsi:type="dcterms:W3CDTF">2022-03-23T14:36:58Z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0x010100818B237449814D4E9C02814710B68625</vt:lpwstr>
  </property>
</Properties>
</file>