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337" r:id="rId2"/>
    <p:sldId id="407" r:id="rId3"/>
    <p:sldId id="377" r:id="rId4"/>
    <p:sldId id="365" r:id="rId5"/>
    <p:sldId id="380" r:id="rId6"/>
    <p:sldId id="405" r:id="rId7"/>
    <p:sldId id="406" r:id="rId8"/>
    <p:sldId id="40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A5DAA2C-6302-341C-14D6-24B3AE716EF9}" name="Gillanders Sam (RNU) Oxford Health" initials="GS(OH" userId="S::Sam.Gillanders@oxfordhealth.nhs.uk::14ee3a43-3d71-4844-a08d-283bcc0a8d64" providerId="AD"/>
  <p188:author id="{207C5CC7-3DFC-9BD7-5E57-28E1866A539D}" name="Diane Woodward" initials="DW" userId="S::Diane.Woodward@oxfordhealth.nhs.uk::f6c514ee-96f2-40f6-99e4-faf352061cc0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E248D4-5DD0-4BD0-AB28-DE3A8C8FF125}" v="12" dt="2023-05-19T12:10:35.74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43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61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microsoft.com/office/2018/10/relationships/authors" Target="author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oodward Diane (RNU) Oxford Health" userId="101d23da-2be0-459f-965d-8b7b748de3f6" providerId="ADAL" clId="{86E248D4-5DD0-4BD0-AB28-DE3A8C8FF125}"/>
    <pc:docChg chg="undo custSel addSld delSld modSld">
      <pc:chgData name="Woodward Diane (RNU) Oxford Health" userId="101d23da-2be0-459f-965d-8b7b748de3f6" providerId="ADAL" clId="{86E248D4-5DD0-4BD0-AB28-DE3A8C8FF125}" dt="2023-05-19T15:14:10.394" v="1071" actId="20577"/>
      <pc:docMkLst>
        <pc:docMk/>
      </pc:docMkLst>
      <pc:sldChg chg="modSp mod">
        <pc:chgData name="Woodward Diane (RNU) Oxford Health" userId="101d23da-2be0-459f-965d-8b7b748de3f6" providerId="ADAL" clId="{86E248D4-5DD0-4BD0-AB28-DE3A8C8FF125}" dt="2023-05-17T11:08:45.198" v="19" actId="20577"/>
        <pc:sldMkLst>
          <pc:docMk/>
          <pc:sldMk cId="1139411759" sldId="337"/>
        </pc:sldMkLst>
        <pc:spChg chg="mod">
          <ac:chgData name="Woodward Diane (RNU) Oxford Health" userId="101d23da-2be0-459f-965d-8b7b748de3f6" providerId="ADAL" clId="{86E248D4-5DD0-4BD0-AB28-DE3A8C8FF125}" dt="2023-05-17T11:08:45.198" v="19" actId="20577"/>
          <ac:spMkLst>
            <pc:docMk/>
            <pc:sldMk cId="1139411759" sldId="337"/>
            <ac:spMk id="4" creationId="{C22B36F6-BC4D-49A9-B356-5C9E85C16097}"/>
          </ac:spMkLst>
        </pc:spChg>
      </pc:sldChg>
      <pc:sldChg chg="modSp add del mod">
        <pc:chgData name="Woodward Diane (RNU) Oxford Health" userId="101d23da-2be0-459f-965d-8b7b748de3f6" providerId="ADAL" clId="{86E248D4-5DD0-4BD0-AB28-DE3A8C8FF125}" dt="2023-05-19T13:54:02.874" v="561" actId="20577"/>
        <pc:sldMkLst>
          <pc:docMk/>
          <pc:sldMk cId="1503666408" sldId="377"/>
        </pc:sldMkLst>
        <pc:spChg chg="mod">
          <ac:chgData name="Woodward Diane (RNU) Oxford Health" userId="101d23da-2be0-459f-965d-8b7b748de3f6" providerId="ADAL" clId="{86E248D4-5DD0-4BD0-AB28-DE3A8C8FF125}" dt="2023-05-19T13:54:02.874" v="561" actId="20577"/>
          <ac:spMkLst>
            <pc:docMk/>
            <pc:sldMk cId="1503666408" sldId="377"/>
            <ac:spMk id="7" creationId="{9AD380D4-26DD-29F8-F99D-DB47193B32CE}"/>
          </ac:spMkLst>
        </pc:spChg>
      </pc:sldChg>
      <pc:sldChg chg="addSp delSp modSp add mod">
        <pc:chgData name="Woodward Diane (RNU) Oxford Health" userId="101d23da-2be0-459f-965d-8b7b748de3f6" providerId="ADAL" clId="{86E248D4-5DD0-4BD0-AB28-DE3A8C8FF125}" dt="2023-05-18T19:31:28.576" v="265" actId="1076"/>
        <pc:sldMkLst>
          <pc:docMk/>
          <pc:sldMk cId="1978752726" sldId="380"/>
        </pc:sldMkLst>
        <pc:spChg chg="mod">
          <ac:chgData name="Woodward Diane (RNU) Oxford Health" userId="101d23da-2be0-459f-965d-8b7b748de3f6" providerId="ADAL" clId="{86E248D4-5DD0-4BD0-AB28-DE3A8C8FF125}" dt="2023-05-17T12:12:41.640" v="253" actId="20577"/>
          <ac:spMkLst>
            <pc:docMk/>
            <pc:sldMk cId="1978752726" sldId="380"/>
            <ac:spMk id="2" creationId="{FCA13D13-55DB-CD1F-9376-00580D7C48B8}"/>
          </ac:spMkLst>
        </pc:spChg>
        <pc:spChg chg="mod">
          <ac:chgData name="Woodward Diane (RNU) Oxford Health" userId="101d23da-2be0-459f-965d-8b7b748de3f6" providerId="ADAL" clId="{86E248D4-5DD0-4BD0-AB28-DE3A8C8FF125}" dt="2023-05-17T12:12:25.446" v="240" actId="20577"/>
          <ac:spMkLst>
            <pc:docMk/>
            <pc:sldMk cId="1978752726" sldId="380"/>
            <ac:spMk id="3" creationId="{570C5082-7DA2-C0BE-080F-D20393E9156B}"/>
          </ac:spMkLst>
        </pc:spChg>
        <pc:picChg chg="mod">
          <ac:chgData name="Woodward Diane (RNU) Oxford Health" userId="101d23da-2be0-459f-965d-8b7b748de3f6" providerId="ADAL" clId="{86E248D4-5DD0-4BD0-AB28-DE3A8C8FF125}" dt="2023-05-18T19:31:20.105" v="262" actId="1076"/>
          <ac:picMkLst>
            <pc:docMk/>
            <pc:sldMk cId="1978752726" sldId="380"/>
            <ac:picMk id="4" creationId="{BB1CCFBB-8C73-EF7A-7782-2A7C838C50FD}"/>
          </ac:picMkLst>
        </pc:picChg>
        <pc:picChg chg="add mod">
          <ac:chgData name="Woodward Diane (RNU) Oxford Health" userId="101d23da-2be0-459f-965d-8b7b748de3f6" providerId="ADAL" clId="{86E248D4-5DD0-4BD0-AB28-DE3A8C8FF125}" dt="2023-05-18T19:31:28.576" v="265" actId="1076"/>
          <ac:picMkLst>
            <pc:docMk/>
            <pc:sldMk cId="1978752726" sldId="380"/>
            <ac:picMk id="5" creationId="{27B9C49D-DFAD-4CD3-F374-AFF0F360C81B}"/>
          </ac:picMkLst>
        </pc:picChg>
        <pc:picChg chg="mod">
          <ac:chgData name="Woodward Diane (RNU) Oxford Health" userId="101d23da-2be0-459f-965d-8b7b748de3f6" providerId="ADAL" clId="{86E248D4-5DD0-4BD0-AB28-DE3A8C8FF125}" dt="2023-05-18T19:31:22.961" v="263" actId="1076"/>
          <ac:picMkLst>
            <pc:docMk/>
            <pc:sldMk cId="1978752726" sldId="380"/>
            <ac:picMk id="6" creationId="{ABFCB756-346B-DBCB-5838-E0EC34446F47}"/>
          </ac:picMkLst>
        </pc:picChg>
        <pc:picChg chg="add mod">
          <ac:chgData name="Woodward Diane (RNU) Oxford Health" userId="101d23da-2be0-459f-965d-8b7b748de3f6" providerId="ADAL" clId="{86E248D4-5DD0-4BD0-AB28-DE3A8C8FF125}" dt="2023-05-18T19:31:26.721" v="264" actId="1076"/>
          <ac:picMkLst>
            <pc:docMk/>
            <pc:sldMk cId="1978752726" sldId="380"/>
            <ac:picMk id="7" creationId="{CA415085-DAA7-8EF9-D56C-5D635C7188AE}"/>
          </ac:picMkLst>
        </pc:picChg>
        <pc:picChg chg="del mod">
          <ac:chgData name="Woodward Diane (RNU) Oxford Health" userId="101d23da-2be0-459f-965d-8b7b748de3f6" providerId="ADAL" clId="{86E248D4-5DD0-4BD0-AB28-DE3A8C8FF125}" dt="2023-05-17T12:11:30.054" v="219" actId="478"/>
          <ac:picMkLst>
            <pc:docMk/>
            <pc:sldMk cId="1978752726" sldId="380"/>
            <ac:picMk id="10" creationId="{0E549937-85C2-80B6-7079-5859A7806174}"/>
          </ac:picMkLst>
        </pc:picChg>
      </pc:sldChg>
      <pc:sldChg chg="del">
        <pc:chgData name="Woodward Diane (RNU) Oxford Health" userId="101d23da-2be0-459f-965d-8b7b748de3f6" providerId="ADAL" clId="{86E248D4-5DD0-4BD0-AB28-DE3A8C8FF125}" dt="2023-05-17T11:07:05.440" v="2" actId="47"/>
        <pc:sldMkLst>
          <pc:docMk/>
          <pc:sldMk cId="3719417271" sldId="384"/>
        </pc:sldMkLst>
      </pc:sldChg>
      <pc:sldChg chg="del">
        <pc:chgData name="Woodward Diane (RNU) Oxford Health" userId="101d23da-2be0-459f-965d-8b7b748de3f6" providerId="ADAL" clId="{86E248D4-5DD0-4BD0-AB28-DE3A8C8FF125}" dt="2023-05-17T11:07:04.704" v="1" actId="47"/>
        <pc:sldMkLst>
          <pc:docMk/>
          <pc:sldMk cId="3177601887" sldId="398"/>
        </pc:sldMkLst>
      </pc:sldChg>
      <pc:sldChg chg="addSp delSp modSp add del mod">
        <pc:chgData name="Woodward Diane (RNU) Oxford Health" userId="101d23da-2be0-459f-965d-8b7b748de3f6" providerId="ADAL" clId="{86E248D4-5DD0-4BD0-AB28-DE3A8C8FF125}" dt="2023-05-19T12:20:39.786" v="377" actId="207"/>
        <pc:sldMkLst>
          <pc:docMk/>
          <pc:sldMk cId="2747354006" sldId="401"/>
        </pc:sldMkLst>
        <pc:spChg chg="mod">
          <ac:chgData name="Woodward Diane (RNU) Oxford Health" userId="101d23da-2be0-459f-965d-8b7b748de3f6" providerId="ADAL" clId="{86E248D4-5DD0-4BD0-AB28-DE3A8C8FF125}" dt="2023-05-19T12:19:34.919" v="371" actId="20577"/>
          <ac:spMkLst>
            <pc:docMk/>
            <pc:sldMk cId="2747354006" sldId="401"/>
            <ac:spMk id="3" creationId="{7B1BBCA9-B592-CE38-50E2-487AE2CAE36B}"/>
          </ac:spMkLst>
        </pc:spChg>
        <pc:graphicFrameChg chg="add del modGraphic">
          <ac:chgData name="Woodward Diane (RNU) Oxford Health" userId="101d23da-2be0-459f-965d-8b7b748de3f6" providerId="ADAL" clId="{86E248D4-5DD0-4BD0-AB28-DE3A8C8FF125}" dt="2023-05-19T12:20:39.786" v="377" actId="207"/>
          <ac:graphicFrameMkLst>
            <pc:docMk/>
            <pc:sldMk cId="2747354006" sldId="401"/>
            <ac:graphicFrameMk id="14" creationId="{015E57E0-0D09-9C28-2B79-F58BC6927299}"/>
          </ac:graphicFrameMkLst>
        </pc:graphicFrameChg>
        <pc:graphicFrameChg chg="modGraphic">
          <ac:chgData name="Woodward Diane (RNU) Oxford Health" userId="101d23da-2be0-459f-965d-8b7b748de3f6" providerId="ADAL" clId="{86E248D4-5DD0-4BD0-AB28-DE3A8C8FF125}" dt="2023-05-17T11:28:00.928" v="172" actId="2166"/>
          <ac:graphicFrameMkLst>
            <pc:docMk/>
            <pc:sldMk cId="2747354006" sldId="401"/>
            <ac:graphicFrameMk id="16" creationId="{A8D0F3C9-3DD1-3831-E5AE-59D4BC6E7217}"/>
          </ac:graphicFrameMkLst>
        </pc:graphicFrameChg>
        <pc:graphicFrameChg chg="del mod modGraphic">
          <ac:chgData name="Woodward Diane (RNU) Oxford Health" userId="101d23da-2be0-459f-965d-8b7b748de3f6" providerId="ADAL" clId="{86E248D4-5DD0-4BD0-AB28-DE3A8C8FF125}" dt="2023-05-17T11:29:28.947" v="176" actId="478"/>
          <ac:graphicFrameMkLst>
            <pc:docMk/>
            <pc:sldMk cId="2747354006" sldId="401"/>
            <ac:graphicFrameMk id="17" creationId="{86B51EF0-1F49-9771-660A-A7FC85C79C94}"/>
          </ac:graphicFrameMkLst>
        </pc:graphicFrameChg>
        <pc:picChg chg="add mod">
          <ac:chgData name="Woodward Diane (RNU) Oxford Health" userId="101d23da-2be0-459f-965d-8b7b748de3f6" providerId="ADAL" clId="{86E248D4-5DD0-4BD0-AB28-DE3A8C8FF125}" dt="2023-05-17T11:29:39.574" v="178" actId="1076"/>
          <ac:picMkLst>
            <pc:docMk/>
            <pc:sldMk cId="2747354006" sldId="401"/>
            <ac:picMk id="4" creationId="{F8BA8D01-B62F-70DB-4070-ECB0F7F6DC96}"/>
          </ac:picMkLst>
        </pc:picChg>
      </pc:sldChg>
      <pc:sldChg chg="del">
        <pc:chgData name="Woodward Diane (RNU) Oxford Health" userId="101d23da-2be0-459f-965d-8b7b748de3f6" providerId="ADAL" clId="{86E248D4-5DD0-4BD0-AB28-DE3A8C8FF125}" dt="2023-05-17T11:07:04.058" v="0" actId="47"/>
        <pc:sldMkLst>
          <pc:docMk/>
          <pc:sldMk cId="253845869" sldId="403"/>
        </pc:sldMkLst>
      </pc:sldChg>
      <pc:sldChg chg="del">
        <pc:chgData name="Woodward Diane (RNU) Oxford Health" userId="101d23da-2be0-459f-965d-8b7b748de3f6" providerId="ADAL" clId="{86E248D4-5DD0-4BD0-AB28-DE3A8C8FF125}" dt="2023-05-18T17:44:33.394" v="259" actId="47"/>
        <pc:sldMkLst>
          <pc:docMk/>
          <pc:sldMk cId="955583846" sldId="404"/>
        </pc:sldMkLst>
      </pc:sldChg>
      <pc:sldChg chg="modSp new mod">
        <pc:chgData name="Woodward Diane (RNU) Oxford Health" userId="101d23da-2be0-459f-965d-8b7b748de3f6" providerId="ADAL" clId="{86E248D4-5DD0-4BD0-AB28-DE3A8C8FF125}" dt="2023-05-19T15:14:10.394" v="1071" actId="20577"/>
        <pc:sldMkLst>
          <pc:docMk/>
          <pc:sldMk cId="1195644368" sldId="405"/>
        </pc:sldMkLst>
        <pc:spChg chg="mod">
          <ac:chgData name="Woodward Diane (RNU) Oxford Health" userId="101d23da-2be0-459f-965d-8b7b748de3f6" providerId="ADAL" clId="{86E248D4-5DD0-4BD0-AB28-DE3A8C8FF125}" dt="2023-05-17T11:20:31.389" v="55" actId="14100"/>
          <ac:spMkLst>
            <pc:docMk/>
            <pc:sldMk cId="1195644368" sldId="405"/>
            <ac:spMk id="2" creationId="{4D6F6D40-D792-5461-976F-FBE9B674C55C}"/>
          </ac:spMkLst>
        </pc:spChg>
        <pc:spChg chg="mod">
          <ac:chgData name="Woodward Diane (RNU) Oxford Health" userId="101d23da-2be0-459f-965d-8b7b748de3f6" providerId="ADAL" clId="{86E248D4-5DD0-4BD0-AB28-DE3A8C8FF125}" dt="2023-05-19T15:14:10.394" v="1071" actId="20577"/>
          <ac:spMkLst>
            <pc:docMk/>
            <pc:sldMk cId="1195644368" sldId="405"/>
            <ac:spMk id="3" creationId="{4D0ED573-9A49-C313-CA3F-E4F27645E4F8}"/>
          </ac:spMkLst>
        </pc:spChg>
      </pc:sldChg>
      <pc:sldChg chg="modSp new mod">
        <pc:chgData name="Woodward Diane (RNU) Oxford Health" userId="101d23da-2be0-459f-965d-8b7b748de3f6" providerId="ADAL" clId="{86E248D4-5DD0-4BD0-AB28-DE3A8C8FF125}" dt="2023-05-18T19:34:01.340" v="296" actId="13926"/>
        <pc:sldMkLst>
          <pc:docMk/>
          <pc:sldMk cId="1973831420" sldId="406"/>
        </pc:sldMkLst>
        <pc:spChg chg="mod">
          <ac:chgData name="Woodward Diane (RNU) Oxford Health" userId="101d23da-2be0-459f-965d-8b7b748de3f6" providerId="ADAL" clId="{86E248D4-5DD0-4BD0-AB28-DE3A8C8FF125}" dt="2023-05-17T11:24:08.704" v="143" actId="14100"/>
          <ac:spMkLst>
            <pc:docMk/>
            <pc:sldMk cId="1973831420" sldId="406"/>
            <ac:spMk id="2" creationId="{9B29F82E-AE51-1DBE-449B-8AFAD7DE333E}"/>
          </ac:spMkLst>
        </pc:spChg>
        <pc:spChg chg="mod">
          <ac:chgData name="Woodward Diane (RNU) Oxford Health" userId="101d23da-2be0-459f-965d-8b7b748de3f6" providerId="ADAL" clId="{86E248D4-5DD0-4BD0-AB28-DE3A8C8FF125}" dt="2023-05-18T19:34:01.340" v="296" actId="13926"/>
          <ac:spMkLst>
            <pc:docMk/>
            <pc:sldMk cId="1973831420" sldId="406"/>
            <ac:spMk id="3" creationId="{D90D1C27-A172-7EA9-EC42-2150103C3F9A}"/>
          </ac:spMkLst>
        </pc:spChg>
      </pc:sldChg>
      <pc:sldChg chg="addSp delSp modSp add mod">
        <pc:chgData name="Woodward Diane (RNU) Oxford Health" userId="101d23da-2be0-459f-965d-8b7b748de3f6" providerId="ADAL" clId="{86E248D4-5DD0-4BD0-AB28-DE3A8C8FF125}" dt="2023-05-19T12:10:46.509" v="322" actId="14100"/>
        <pc:sldMkLst>
          <pc:docMk/>
          <pc:sldMk cId="974897444" sldId="407"/>
        </pc:sldMkLst>
        <pc:graphicFrameChg chg="add del mod">
          <ac:chgData name="Woodward Diane (RNU) Oxford Health" userId="101d23da-2be0-459f-965d-8b7b748de3f6" providerId="ADAL" clId="{86E248D4-5DD0-4BD0-AB28-DE3A8C8FF125}" dt="2023-05-19T12:09:32.563" v="299"/>
          <ac:graphicFrameMkLst>
            <pc:docMk/>
            <pc:sldMk cId="974897444" sldId="407"/>
            <ac:graphicFrameMk id="3" creationId="{473FC296-F1B3-ECF9-7463-7E75E786BBA4}"/>
          </ac:graphicFrameMkLst>
        </pc:graphicFrameChg>
        <pc:graphicFrameChg chg="add mod modGraphic">
          <ac:chgData name="Woodward Diane (RNU) Oxford Health" userId="101d23da-2be0-459f-965d-8b7b748de3f6" providerId="ADAL" clId="{86E248D4-5DD0-4BD0-AB28-DE3A8C8FF125}" dt="2023-05-19T12:10:46.509" v="322" actId="14100"/>
          <ac:graphicFrameMkLst>
            <pc:docMk/>
            <pc:sldMk cId="974897444" sldId="407"/>
            <ac:graphicFrameMk id="8" creationId="{D7A37672-26F0-16A8-BF58-110FE6D5066B}"/>
          </ac:graphicFrameMkLst>
        </pc:graphicFrameChg>
        <pc:graphicFrameChg chg="del">
          <ac:chgData name="Woodward Diane (RNU) Oxford Health" userId="101d23da-2be0-459f-965d-8b7b748de3f6" providerId="ADAL" clId="{86E248D4-5DD0-4BD0-AB28-DE3A8C8FF125}" dt="2023-05-19T12:09:09.672" v="297" actId="478"/>
          <ac:graphicFrameMkLst>
            <pc:docMk/>
            <pc:sldMk cId="974897444" sldId="407"/>
            <ac:graphicFrameMk id="9" creationId="{938E4D77-C22D-7AED-9FD7-641EA7D235B7}"/>
          </ac:graphicFrameMkLst>
        </pc:graphicFrameChg>
        <pc:picChg chg="add del mod">
          <ac:chgData name="Woodward Diane (RNU) Oxford Health" userId="101d23da-2be0-459f-965d-8b7b748de3f6" providerId="ADAL" clId="{86E248D4-5DD0-4BD0-AB28-DE3A8C8FF125}" dt="2023-05-19T12:10:05.863" v="310" actId="478"/>
          <ac:picMkLst>
            <pc:docMk/>
            <pc:sldMk cId="974897444" sldId="407"/>
            <ac:picMk id="6" creationId="{D2C77846-6530-3532-67F7-9FBC326BB633}"/>
          </ac:picMkLst>
        </pc:picChg>
        <pc:picChg chg="add del mod">
          <ac:chgData name="Woodward Diane (RNU) Oxford Health" userId="101d23da-2be0-459f-965d-8b7b748de3f6" providerId="ADAL" clId="{86E248D4-5DD0-4BD0-AB28-DE3A8C8FF125}" dt="2023-05-19T12:10:32.519" v="317" actId="478"/>
          <ac:picMkLst>
            <pc:docMk/>
            <pc:sldMk cId="974897444" sldId="407"/>
            <ac:picMk id="7" creationId="{2A2F2D67-FD2C-A1A1-61A9-FBCE7B50EEE5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256E11-815E-4EDE-BA90-8D63982760C6}" type="datetimeFigureOut">
              <a:rPr lang="en-GB" smtClean="0"/>
              <a:t>19/05/2023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39BEFB-B2E9-4385-A3EB-A0170CB04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8997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33E636-25A7-49F6-81A9-545B6EF1401E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9126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33E636-25A7-49F6-81A9-545B6EF1401E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96943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7435" y="4869160"/>
            <a:ext cx="8534400" cy="1296144"/>
          </a:xfrm>
        </p:spPr>
        <p:txBody>
          <a:bodyPr/>
          <a:lstStyle>
            <a:lvl1pPr marL="0" indent="0" algn="l">
              <a:buNone/>
              <a:defRPr>
                <a:solidFill>
                  <a:srgbClr val="003B6F"/>
                </a:solidFill>
                <a:latin typeface="Segoe UI Light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8976321" y="1"/>
            <a:ext cx="3119967" cy="836613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FDC71AB-68A6-4E23-B674-BDE4565605DC}" type="datetimeFigureOut">
              <a:rPr lang="en-GB" smtClean="0"/>
              <a:pPr/>
              <a:t>19/05/2023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7D25DE80-30C0-4CD1-8796-223F4303B188}" type="slidenum">
              <a:rPr lang="en-GB" smtClean="0"/>
              <a:pPr algn="r"/>
              <a:t>‹#›</a:t>
            </a:fld>
            <a:endParaRPr lang="en-GB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0373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348880"/>
            <a:ext cx="10972800" cy="41044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31371" y="6489368"/>
            <a:ext cx="1440000" cy="252000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1400">
                <a:solidFill>
                  <a:srgbClr val="003B6F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fld id="{FFDC71AB-68A6-4E23-B674-BDE4565605DC}" type="datetimeFigureOut">
              <a:rPr lang="en-GB" smtClean="0"/>
              <a:pPr/>
              <a:t>19/05/2023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35627" y="6489368"/>
            <a:ext cx="6816757" cy="252000"/>
          </a:xfrm>
          <a:prstGeom prst="rect">
            <a:avLst/>
          </a:prstGeom>
        </p:spPr>
        <p:txBody>
          <a:bodyPr lIns="0" tIns="0" rIns="0" bIns="0" anchor="t" anchorCtr="0"/>
          <a:lstStyle>
            <a:lvl1pPr algn="ctr">
              <a:defRPr sz="1400">
                <a:solidFill>
                  <a:srgbClr val="003B6F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20629" y="6489368"/>
            <a:ext cx="1440000" cy="252000"/>
          </a:xfrm>
        </p:spPr>
        <p:txBody>
          <a:bodyPr bIns="0" anchor="t" anchorCtr="0"/>
          <a:lstStyle>
            <a:lvl1pPr algn="r">
              <a:defRPr sz="1400">
                <a:solidFill>
                  <a:srgbClr val="003B6F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fld id="{7D25DE80-30C0-4CD1-8796-223F4303B18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0825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80728"/>
            <a:ext cx="2743200" cy="547260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80728"/>
            <a:ext cx="8026400" cy="547260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31371" y="6489368"/>
            <a:ext cx="1440000" cy="252000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1400">
                <a:solidFill>
                  <a:srgbClr val="003B6F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fld id="{FFDC71AB-68A6-4E23-B674-BDE4565605DC}" type="datetimeFigureOut">
              <a:rPr lang="en-GB" smtClean="0"/>
              <a:pPr/>
              <a:t>19/05/2023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35627" y="6489368"/>
            <a:ext cx="6816757" cy="252000"/>
          </a:xfrm>
          <a:prstGeom prst="rect">
            <a:avLst/>
          </a:prstGeom>
        </p:spPr>
        <p:txBody>
          <a:bodyPr lIns="0" tIns="0" rIns="0" bIns="0" anchor="t" anchorCtr="0"/>
          <a:lstStyle>
            <a:lvl1pPr algn="ctr">
              <a:defRPr sz="1400">
                <a:solidFill>
                  <a:srgbClr val="003B6F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20629" y="6489368"/>
            <a:ext cx="1440000" cy="252000"/>
          </a:xfrm>
        </p:spPr>
        <p:txBody>
          <a:bodyPr bIns="0" anchor="t" anchorCtr="0"/>
          <a:lstStyle>
            <a:lvl1pPr algn="r">
              <a:defRPr sz="1400">
                <a:solidFill>
                  <a:srgbClr val="003B6F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fld id="{7D25DE80-30C0-4CD1-8796-223F4303B18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0554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76872"/>
            <a:ext cx="10972800" cy="410445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31371" y="6489368"/>
            <a:ext cx="1440000" cy="252000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1400">
                <a:solidFill>
                  <a:srgbClr val="003B6F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fld id="{FFDC71AB-68A6-4E23-B674-BDE4565605DC}" type="datetimeFigureOut">
              <a:rPr lang="en-GB" smtClean="0"/>
              <a:pPr/>
              <a:t>19/05/2023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35627" y="6489368"/>
            <a:ext cx="6816757" cy="252000"/>
          </a:xfrm>
          <a:prstGeom prst="rect">
            <a:avLst/>
          </a:prstGeom>
        </p:spPr>
        <p:txBody>
          <a:bodyPr lIns="0" tIns="0" rIns="0" bIns="0" anchor="t" anchorCtr="0"/>
          <a:lstStyle>
            <a:lvl1pPr algn="ctr">
              <a:defRPr sz="1400">
                <a:solidFill>
                  <a:srgbClr val="003B6F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20629" y="6489368"/>
            <a:ext cx="1440000" cy="252000"/>
          </a:xfrm>
        </p:spPr>
        <p:txBody>
          <a:bodyPr bIns="0" anchor="t" anchorCtr="0"/>
          <a:lstStyle>
            <a:lvl1pPr>
              <a:defRPr sz="1400">
                <a:solidFill>
                  <a:srgbClr val="003B6F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 algn="r"/>
            <a:fld id="{7D25DE80-30C0-4CD1-8796-223F4303B188}" type="slidenum">
              <a:rPr lang="en-GB" smtClean="0"/>
              <a:pPr algn="r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1308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31371" y="6489368"/>
            <a:ext cx="1440000" cy="252000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1400">
                <a:solidFill>
                  <a:srgbClr val="003B6F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fld id="{FFDC71AB-68A6-4E23-B674-BDE4565605DC}" type="datetimeFigureOut">
              <a:rPr lang="en-GB" smtClean="0"/>
              <a:pPr/>
              <a:t>19/05/2023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35627" y="6489368"/>
            <a:ext cx="6816757" cy="252000"/>
          </a:xfrm>
          <a:prstGeom prst="rect">
            <a:avLst/>
          </a:prstGeom>
        </p:spPr>
        <p:txBody>
          <a:bodyPr lIns="0" tIns="0" rIns="0" bIns="0" anchor="t" anchorCtr="0"/>
          <a:lstStyle>
            <a:lvl1pPr algn="ctr">
              <a:defRPr sz="1400">
                <a:solidFill>
                  <a:srgbClr val="003B6F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20629" y="6489368"/>
            <a:ext cx="1440000" cy="252000"/>
          </a:xfrm>
        </p:spPr>
        <p:txBody>
          <a:bodyPr bIns="0" anchor="t" anchorCtr="0"/>
          <a:lstStyle>
            <a:lvl1pPr algn="r">
              <a:defRPr sz="1400">
                <a:solidFill>
                  <a:srgbClr val="003B6F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fld id="{7D25DE80-30C0-4CD1-8796-223F4303B18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5493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204865"/>
            <a:ext cx="5384800" cy="423793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204865"/>
            <a:ext cx="5384800" cy="423793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31371" y="6489368"/>
            <a:ext cx="1440000" cy="252000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1400">
                <a:solidFill>
                  <a:srgbClr val="003B6F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fld id="{FFDC71AB-68A6-4E23-B674-BDE4565605DC}" type="datetimeFigureOut">
              <a:rPr lang="en-GB" smtClean="0"/>
              <a:pPr/>
              <a:t>19/05/2023</a:t>
            </a:fld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35627" y="6489368"/>
            <a:ext cx="6816757" cy="252000"/>
          </a:xfrm>
          <a:prstGeom prst="rect">
            <a:avLst/>
          </a:prstGeom>
        </p:spPr>
        <p:txBody>
          <a:bodyPr lIns="0" tIns="0" rIns="0" bIns="0" anchor="t" anchorCtr="0"/>
          <a:lstStyle>
            <a:lvl1pPr algn="ctr">
              <a:defRPr sz="1400">
                <a:solidFill>
                  <a:srgbClr val="003B6F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endParaRPr lang="en-GB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20629" y="6489368"/>
            <a:ext cx="1440000" cy="252000"/>
          </a:xfrm>
        </p:spPr>
        <p:txBody>
          <a:bodyPr bIns="0" anchor="t" anchorCtr="0"/>
          <a:lstStyle>
            <a:lvl1pPr algn="r">
              <a:defRPr sz="1400">
                <a:solidFill>
                  <a:srgbClr val="003B6F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fld id="{7D25DE80-30C0-4CD1-8796-223F4303B18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1751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204864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852936"/>
            <a:ext cx="5386917" cy="36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2204864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852936"/>
            <a:ext cx="5389033" cy="36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431371" y="6489368"/>
            <a:ext cx="1440000" cy="252000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1400">
                <a:solidFill>
                  <a:srgbClr val="003B6F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fld id="{FFDC71AB-68A6-4E23-B674-BDE4565605DC}" type="datetimeFigureOut">
              <a:rPr lang="en-GB" smtClean="0"/>
              <a:pPr/>
              <a:t>19/05/2023</a:t>
            </a:fld>
            <a:endParaRPr lang="en-GB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35627" y="6489368"/>
            <a:ext cx="6816757" cy="252000"/>
          </a:xfrm>
          <a:prstGeom prst="rect">
            <a:avLst/>
          </a:prstGeom>
        </p:spPr>
        <p:txBody>
          <a:bodyPr lIns="0" tIns="0" rIns="0" bIns="0" anchor="t" anchorCtr="0"/>
          <a:lstStyle>
            <a:lvl1pPr algn="ctr">
              <a:defRPr sz="1400">
                <a:solidFill>
                  <a:srgbClr val="003B6F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endParaRPr lang="en-GB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20629" y="6489368"/>
            <a:ext cx="1440000" cy="252000"/>
          </a:xfrm>
        </p:spPr>
        <p:txBody>
          <a:bodyPr bIns="0" anchor="t" anchorCtr="0"/>
          <a:lstStyle>
            <a:lvl1pPr algn="r">
              <a:defRPr sz="1400">
                <a:solidFill>
                  <a:srgbClr val="003B6F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fld id="{7D25DE80-30C0-4CD1-8796-223F4303B18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8370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31371" y="6489368"/>
            <a:ext cx="1440000" cy="252000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1400">
                <a:solidFill>
                  <a:srgbClr val="003B6F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fld id="{FFDC71AB-68A6-4E23-B674-BDE4565605DC}" type="datetimeFigureOut">
              <a:rPr lang="en-GB" smtClean="0"/>
              <a:pPr/>
              <a:t>19/05/2023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35627" y="6489368"/>
            <a:ext cx="6816757" cy="252000"/>
          </a:xfrm>
          <a:prstGeom prst="rect">
            <a:avLst/>
          </a:prstGeom>
        </p:spPr>
        <p:txBody>
          <a:bodyPr lIns="0" tIns="0" rIns="0" bIns="0" anchor="t" anchorCtr="0"/>
          <a:lstStyle>
            <a:lvl1pPr algn="ctr">
              <a:defRPr sz="1400">
                <a:solidFill>
                  <a:srgbClr val="003B6F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20629" y="6489368"/>
            <a:ext cx="1440000" cy="252000"/>
          </a:xfrm>
        </p:spPr>
        <p:txBody>
          <a:bodyPr bIns="0" anchor="t" anchorCtr="0"/>
          <a:lstStyle>
            <a:lvl1pPr algn="r">
              <a:defRPr sz="1400">
                <a:solidFill>
                  <a:srgbClr val="003B6F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fld id="{7D25DE80-30C0-4CD1-8796-223F4303B18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5054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31371" y="6489368"/>
            <a:ext cx="1440000" cy="252000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1400">
                <a:solidFill>
                  <a:srgbClr val="003B6F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fld id="{FFDC71AB-68A6-4E23-B674-BDE4565605DC}" type="datetimeFigureOut">
              <a:rPr lang="en-GB" smtClean="0"/>
              <a:pPr/>
              <a:t>19/05/2023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35627" y="6489368"/>
            <a:ext cx="6816757" cy="252000"/>
          </a:xfrm>
          <a:prstGeom prst="rect">
            <a:avLst/>
          </a:prstGeom>
        </p:spPr>
        <p:txBody>
          <a:bodyPr lIns="0" tIns="0" rIns="0" bIns="0" anchor="t" anchorCtr="0"/>
          <a:lstStyle>
            <a:lvl1pPr algn="ctr">
              <a:defRPr sz="1400">
                <a:solidFill>
                  <a:srgbClr val="003B6F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20629" y="6489368"/>
            <a:ext cx="1440000" cy="252000"/>
          </a:xfrm>
        </p:spPr>
        <p:txBody>
          <a:bodyPr bIns="0" anchor="t" anchorCtr="0"/>
          <a:lstStyle>
            <a:lvl1pPr algn="r">
              <a:defRPr sz="1400">
                <a:solidFill>
                  <a:srgbClr val="003B6F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fld id="{7D25DE80-30C0-4CD1-8796-223F4303B18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9641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393" y="980728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980728"/>
            <a:ext cx="6815667" cy="54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204864"/>
            <a:ext cx="4011084" cy="4176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31371" y="6489368"/>
            <a:ext cx="1440000" cy="252000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1400">
                <a:solidFill>
                  <a:srgbClr val="003B6F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fld id="{FFDC71AB-68A6-4E23-B674-BDE4565605DC}" type="datetimeFigureOut">
              <a:rPr lang="en-GB" smtClean="0"/>
              <a:pPr/>
              <a:t>19/05/2023</a:t>
            </a:fld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35627" y="6489368"/>
            <a:ext cx="6816757" cy="252000"/>
          </a:xfrm>
          <a:prstGeom prst="rect">
            <a:avLst/>
          </a:prstGeom>
        </p:spPr>
        <p:txBody>
          <a:bodyPr lIns="0" tIns="0" rIns="0" bIns="0" anchor="t" anchorCtr="0"/>
          <a:lstStyle>
            <a:lvl1pPr algn="ctr">
              <a:defRPr sz="1400">
                <a:solidFill>
                  <a:srgbClr val="003B6F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endParaRPr lang="en-GB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20629" y="6489368"/>
            <a:ext cx="1440000" cy="252000"/>
          </a:xfrm>
        </p:spPr>
        <p:txBody>
          <a:bodyPr bIns="0" anchor="t" anchorCtr="0"/>
          <a:lstStyle>
            <a:lvl1pPr algn="r">
              <a:defRPr sz="1400">
                <a:solidFill>
                  <a:srgbClr val="003B6F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fld id="{7D25DE80-30C0-4CD1-8796-223F4303B18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6014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5085184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980728"/>
            <a:ext cx="7315200" cy="403244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648474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31371" y="6489368"/>
            <a:ext cx="1440000" cy="252000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1400">
                <a:solidFill>
                  <a:srgbClr val="003B6F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fld id="{FFDC71AB-68A6-4E23-B674-BDE4565605DC}" type="datetimeFigureOut">
              <a:rPr lang="en-GB" smtClean="0"/>
              <a:pPr/>
              <a:t>19/05/2023</a:t>
            </a:fld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35627" y="6489368"/>
            <a:ext cx="6816757" cy="252000"/>
          </a:xfrm>
          <a:prstGeom prst="rect">
            <a:avLst/>
          </a:prstGeom>
        </p:spPr>
        <p:txBody>
          <a:bodyPr lIns="0" tIns="0" rIns="0" bIns="0" anchor="t" anchorCtr="0"/>
          <a:lstStyle>
            <a:lvl1pPr algn="ctr">
              <a:defRPr sz="1400">
                <a:solidFill>
                  <a:srgbClr val="003B6F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endParaRPr lang="en-GB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20629" y="6489368"/>
            <a:ext cx="1440000" cy="252000"/>
          </a:xfrm>
        </p:spPr>
        <p:txBody>
          <a:bodyPr bIns="0" anchor="t" anchorCtr="0"/>
          <a:lstStyle>
            <a:lvl1pPr algn="r">
              <a:defRPr sz="1400">
                <a:solidFill>
                  <a:srgbClr val="003B6F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fld id="{7D25DE80-30C0-4CD1-8796-223F4303B18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0275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052736"/>
            <a:ext cx="10972800" cy="11521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348881"/>
            <a:ext cx="10972800" cy="3777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grpSp>
        <p:nvGrpSpPr>
          <p:cNvPr id="14" name="Group 13"/>
          <p:cNvGrpSpPr/>
          <p:nvPr/>
        </p:nvGrpSpPr>
        <p:grpSpPr>
          <a:xfrm>
            <a:off x="0" y="0"/>
            <a:ext cx="12192000" cy="6858154"/>
            <a:chOff x="0" y="0"/>
            <a:chExt cx="9144000" cy="6858154"/>
          </a:xfrm>
        </p:grpSpPr>
        <p:sp>
          <p:nvSpPr>
            <p:cNvPr id="11" name="Rectangle 10"/>
            <p:cNvSpPr/>
            <p:nvPr userDrawn="1"/>
          </p:nvSpPr>
          <p:spPr>
            <a:xfrm>
              <a:off x="0" y="900113"/>
              <a:ext cx="251520" cy="5957887"/>
            </a:xfrm>
            <a:prstGeom prst="rect">
              <a:avLst/>
            </a:prstGeom>
            <a:solidFill>
              <a:srgbClr val="F5F5F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0" y="0"/>
              <a:ext cx="9144000" cy="900000"/>
            </a:xfrm>
            <a:prstGeom prst="rect">
              <a:avLst/>
            </a:prstGeom>
            <a:solidFill>
              <a:srgbClr val="003B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252000" y="808947"/>
              <a:ext cx="8640000" cy="88119"/>
            </a:xfrm>
            <a:prstGeom prst="rect">
              <a:avLst/>
            </a:prstGeom>
            <a:solidFill>
              <a:srgbClr val="00264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252000" y="6768154"/>
              <a:ext cx="8640000" cy="90000"/>
            </a:xfrm>
            <a:prstGeom prst="rect">
              <a:avLst/>
            </a:prstGeom>
            <a:solidFill>
              <a:srgbClr val="003B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8892479" y="900113"/>
              <a:ext cx="251520" cy="5957887"/>
            </a:xfrm>
            <a:prstGeom prst="rect">
              <a:avLst/>
            </a:prstGeom>
            <a:solidFill>
              <a:srgbClr val="F5F5F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346443" y="293899"/>
            <a:ext cx="3744416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400">
                <a:solidFill>
                  <a:schemeClr val="bg1"/>
                </a:solidFill>
                <a:latin typeface="Segoe UI Light" pitchFamily="34" charset="0"/>
              </a:rPr>
              <a:t>Caring, safe and excellent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431371" y="6489368"/>
            <a:ext cx="1440000" cy="252000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1400">
                <a:solidFill>
                  <a:srgbClr val="003B6F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fld id="{FFDC71AB-68A6-4E23-B674-BDE4565605DC}" type="datetimeFigureOut">
              <a:rPr lang="en-GB" smtClean="0"/>
              <a:pPr/>
              <a:t>19/05/2023</a:t>
            </a:fld>
            <a:endParaRPr lang="en-GB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35627" y="6489368"/>
            <a:ext cx="6816757" cy="252000"/>
          </a:xfrm>
          <a:prstGeom prst="rect">
            <a:avLst/>
          </a:prstGeom>
        </p:spPr>
        <p:txBody>
          <a:bodyPr lIns="0" tIns="0" rIns="0" bIns="0" anchor="t" anchorCtr="0"/>
          <a:lstStyle>
            <a:lvl1pPr algn="ctr">
              <a:defRPr sz="1400">
                <a:solidFill>
                  <a:srgbClr val="003B6F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20629" y="6489368"/>
            <a:ext cx="1440000" cy="252000"/>
          </a:xfrm>
          <a:prstGeom prst="rect">
            <a:avLst/>
          </a:prstGeom>
        </p:spPr>
        <p:txBody>
          <a:bodyPr bIns="0" anchor="t" anchorCtr="0"/>
          <a:lstStyle>
            <a:lvl1pPr>
              <a:defRPr sz="1400">
                <a:solidFill>
                  <a:srgbClr val="003B6F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 algn="r"/>
            <a:fld id="{7D25DE80-30C0-4CD1-8796-223F4303B188}" type="slidenum">
              <a:rPr lang="en-GB" smtClean="0"/>
              <a:pPr algn="r"/>
              <a:t>‹#›</a:t>
            </a:fld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8451" y="32063"/>
            <a:ext cx="2245511" cy="835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7945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rgbClr val="003B6F"/>
          </a:solidFill>
          <a:latin typeface="Segoe UI Light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003B6F"/>
          </a:solidFill>
          <a:latin typeface="Segoe UI" pitchFamily="34" charset="0"/>
          <a:ea typeface="Segoe UI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003B6F"/>
          </a:solidFill>
          <a:latin typeface="Segoe UI" pitchFamily="34" charset="0"/>
          <a:ea typeface="Segoe UI" pitchFamily="34" charset="0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3B6F"/>
          </a:solidFill>
          <a:latin typeface="Segoe UI" pitchFamily="34" charset="0"/>
          <a:ea typeface="Segoe UI" pitchFamily="34" charset="0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3B6F"/>
          </a:solidFill>
          <a:latin typeface="Segoe UI" pitchFamily="34" charset="0"/>
          <a:ea typeface="Segoe UI" pitchFamily="34" charset="0"/>
          <a:cs typeface="Segoe UI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003B6F"/>
          </a:solidFill>
          <a:latin typeface="Segoe UI" pitchFamily="34" charset="0"/>
          <a:ea typeface="Segoe UI" pitchFamily="34" charset="0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22B36F6-BC4D-49A9-B356-5C9E85C16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052735"/>
            <a:ext cx="10972800" cy="5122153"/>
          </a:xfrm>
        </p:spPr>
        <p:txBody>
          <a:bodyPr/>
          <a:lstStyle/>
          <a:p>
            <a:pPr algn="ctr"/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srgbClr val="003B6F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IQRA Programme</a:t>
            </a:r>
            <a:b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srgbClr val="003B6F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b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srgbClr val="003B6F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3B6F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2022/2023 review to </a:t>
            </a:r>
            <a:r>
              <a:rPr lang="en-GB" sz="2400" dirty="0">
                <a:latin typeface="Calibri"/>
              </a:rPr>
              <a:t>Board of Directors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3B6F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3B6F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24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srgbClr val="003B6F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th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3B6F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lang="en-GB" sz="2400" dirty="0">
                <a:latin typeface="Calibri"/>
              </a:rPr>
              <a:t>May 2023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3B6F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3B6F"/>
                </a:solidFill>
                <a:effectLst/>
                <a:highlight>
                  <a:srgbClr val="FFFF00"/>
                </a:highlight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3B6F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Matt Edwards – Director of Clinical Workforce Transformation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9411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521961-E02E-4FD3-8C63-2F2DCA38A96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476250"/>
            <a:ext cx="10972800" cy="1419225"/>
          </a:xfrm>
        </p:spPr>
        <p:txBody>
          <a:bodyPr>
            <a:normAutofit/>
          </a:bodyPr>
          <a:lstStyle/>
          <a:p>
            <a:r>
              <a:rPr lang="en-GB" sz="2400" b="1" dirty="0">
                <a:latin typeface="+mn-lt"/>
              </a:rPr>
              <a:t>       Agency End of Year Position - 2022/2023</a:t>
            </a:r>
            <a:br>
              <a:rPr lang="en-GB" sz="2400" b="1" dirty="0">
                <a:latin typeface="+mn-lt"/>
              </a:rPr>
            </a:br>
            <a:endParaRPr lang="en-GB" sz="1600" b="1" dirty="0">
              <a:latin typeface="+mn-lt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DB6ADD5-8113-6A8C-891C-369000FAFF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079" y="4313613"/>
            <a:ext cx="5328923" cy="239268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801035A-9520-B2F3-5E24-77DFA75E341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9080" y="1300294"/>
            <a:ext cx="5328922" cy="2860647"/>
          </a:xfrm>
          <a:prstGeom prst="rect">
            <a:avLst/>
          </a:prstGeom>
        </p:spPr>
      </p:pic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D7A37672-26F0-16A8-BF58-110FE6D506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9502226"/>
              </p:ext>
            </p:extLst>
          </p:nvPr>
        </p:nvGraphicFramePr>
        <p:xfrm>
          <a:off x="6187082" y="1300294"/>
          <a:ext cx="5490390" cy="2860651"/>
        </p:xfrm>
        <a:graphic>
          <a:graphicData uri="http://schemas.openxmlformats.org/drawingml/2006/table">
            <a:tbl>
              <a:tblPr/>
              <a:tblGrid>
                <a:gridCol w="1098078">
                  <a:extLst>
                    <a:ext uri="{9D8B030D-6E8A-4147-A177-3AD203B41FA5}">
                      <a16:colId xmlns:a16="http://schemas.microsoft.com/office/drawing/2014/main" val="2484185623"/>
                    </a:ext>
                  </a:extLst>
                </a:gridCol>
                <a:gridCol w="1098078">
                  <a:extLst>
                    <a:ext uri="{9D8B030D-6E8A-4147-A177-3AD203B41FA5}">
                      <a16:colId xmlns:a16="http://schemas.microsoft.com/office/drawing/2014/main" val="4121023475"/>
                    </a:ext>
                  </a:extLst>
                </a:gridCol>
                <a:gridCol w="1098078">
                  <a:extLst>
                    <a:ext uri="{9D8B030D-6E8A-4147-A177-3AD203B41FA5}">
                      <a16:colId xmlns:a16="http://schemas.microsoft.com/office/drawing/2014/main" val="1731566784"/>
                    </a:ext>
                  </a:extLst>
                </a:gridCol>
                <a:gridCol w="1098078">
                  <a:extLst>
                    <a:ext uri="{9D8B030D-6E8A-4147-A177-3AD203B41FA5}">
                      <a16:colId xmlns:a16="http://schemas.microsoft.com/office/drawing/2014/main" val="2800656377"/>
                    </a:ext>
                  </a:extLst>
                </a:gridCol>
                <a:gridCol w="1098078">
                  <a:extLst>
                    <a:ext uri="{9D8B030D-6E8A-4147-A177-3AD203B41FA5}">
                      <a16:colId xmlns:a16="http://schemas.microsoft.com/office/drawing/2014/main" val="1137605696"/>
                    </a:ext>
                  </a:extLst>
                </a:gridCol>
              </a:tblGrid>
              <a:tr h="536371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Staff Group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FY22 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FY22 Apr-Mar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FY23 YTD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Variance FY22-FY23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0276479"/>
                  </a:ext>
                </a:extLst>
              </a:tr>
              <a:tr h="290535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Medical Agency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£8,319,634.69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£8,319,634.69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£13,260,861.00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£4,941,226.31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9190734"/>
                  </a:ext>
                </a:extLst>
              </a:tr>
              <a:tr h="290535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Nursing Agency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£29,318,072.74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£29,318,072.74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£24,105,093.00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-£5,212,979.74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3737491"/>
                  </a:ext>
                </a:extLst>
              </a:tr>
              <a:tr h="290535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AHP/HSS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£3,076,362.82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£3,076,362.82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£3,092,699.00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£16,336.18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7591214"/>
                  </a:ext>
                </a:extLst>
              </a:tr>
              <a:tr h="290535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 &amp; Clerical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£1,875,294.94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£1,875,294.94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£1,485,851.00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-£389,443.94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1424814"/>
                  </a:ext>
                </a:extLst>
              </a:tr>
              <a:tr h="290535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Estates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£569,459.77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£569,459.77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£414,879.00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-£154,580.77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0557996"/>
                  </a:ext>
                </a:extLst>
              </a:tr>
              <a:tr h="290535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£43,158,824.96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£43,158,824.96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£42,359,383.00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-£799,441.96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7492837"/>
                  </a:ext>
                </a:extLst>
              </a:tr>
              <a:tr h="290535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VC's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£23,950,000.00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£23,950,000.00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£8,767,351.36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-£15,182,648.64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2185276"/>
                  </a:ext>
                </a:extLst>
              </a:tr>
              <a:tr h="290535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+ VC's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£67,108,824.96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£67,108,824.96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£51,126,734.36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-£15,982,090.60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30476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4897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50E7D39-FC68-3EE5-FB1C-658294C5D4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81481"/>
            <a:ext cx="10972800" cy="2123383"/>
          </a:xfrm>
        </p:spPr>
        <p:txBody>
          <a:bodyPr>
            <a:normAutofit/>
          </a:bodyPr>
          <a:lstStyle/>
          <a:p>
            <a:r>
              <a:rPr lang="en-GB" sz="2400" b="1" dirty="0">
                <a:latin typeface="+mn-lt"/>
              </a:rPr>
              <a:t>Agency Monthly Run Rate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AD380D4-26DD-29F8-F99D-DB47193B32CE}"/>
              </a:ext>
            </a:extLst>
          </p:cNvPr>
          <p:cNvSpPr txBox="1"/>
          <p:nvPr/>
        </p:nvSpPr>
        <p:spPr>
          <a:xfrm>
            <a:off x="5845009" y="1099786"/>
            <a:ext cx="5664687" cy="185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3B6F"/>
              </a:solidFill>
              <a:effectLst/>
              <a:uLnTx/>
              <a:uFillTx/>
              <a:latin typeface="Calibri"/>
              <a:ea typeface="+mn-ea"/>
              <a:cs typeface="Segoe UI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3B6F"/>
                </a:solidFill>
                <a:effectLst/>
                <a:uLnTx/>
                <a:uFillTx/>
                <a:latin typeface="Calibri"/>
                <a:ea typeface="+mn-ea"/>
                <a:cs typeface="Segoe UI" pitchFamily="34" charset="0"/>
              </a:rPr>
              <a:t>Agency spend is £42.33m which is £826k less than FY22.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3B6F"/>
                </a:solidFill>
                <a:effectLst/>
                <a:uLnTx/>
                <a:uFillTx/>
                <a:latin typeface="Calibri"/>
                <a:ea typeface="+mn-ea"/>
                <a:cs typeface="Segoe UI" pitchFamily="34" charset="0"/>
              </a:rPr>
              <a:t>Nursing spend is -£5.2m less than FY22.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3B6F"/>
                </a:solidFill>
                <a:effectLst/>
                <a:uLnTx/>
                <a:uFillTx/>
                <a:latin typeface="Calibri"/>
                <a:ea typeface="+mn-ea"/>
                <a:cs typeface="Segoe UI" pitchFamily="34" charset="0"/>
              </a:rPr>
              <a:t>Medical spend remains high – it is £4.9m higher than FY22.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3B6F"/>
                </a:solidFill>
                <a:effectLst/>
                <a:uLnTx/>
                <a:uFillTx/>
                <a:latin typeface="Calibri"/>
                <a:ea typeface="+mn-ea"/>
                <a:cs typeface="Segoe UI" pitchFamily="34" charset="0"/>
              </a:rPr>
              <a:t>A&amp;C has seen a saving of £389k</a:t>
            </a:r>
            <a:r>
              <a:rPr lang="en-GB" sz="1400" dirty="0">
                <a:solidFill>
                  <a:srgbClr val="003B6F"/>
                </a:solidFill>
                <a:latin typeface="Calibri"/>
                <a:cs typeface="Segoe UI" pitchFamily="34" charset="0"/>
              </a:rPr>
              <a:t> in FY22.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3B6F"/>
              </a:solidFill>
              <a:effectLst/>
              <a:uLnTx/>
              <a:uFillTx/>
              <a:latin typeface="Calibri"/>
              <a:ea typeface="+mn-ea"/>
              <a:cs typeface="Segoe UI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3B6F"/>
                </a:solidFill>
                <a:effectLst/>
                <a:uLnTx/>
                <a:uFillTx/>
                <a:latin typeface="Calibri"/>
                <a:ea typeface="+mn-ea"/>
                <a:cs typeface="Segoe UI" pitchFamily="34" charset="0"/>
              </a:rPr>
              <a:t>End of year position 22/23 is £1.8m above NHSEI target (4.48%).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3B6F"/>
              </a:solidFill>
              <a:effectLst/>
              <a:uLnTx/>
              <a:uFillTx/>
              <a:latin typeface="Calibri"/>
              <a:ea typeface="+mn-ea"/>
              <a:cs typeface="Segoe UI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410778C-0474-4B31-01EE-CF9EB58938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371422"/>
            <a:ext cx="4978148" cy="2906964"/>
          </a:xfrm>
          <a:prstGeom prst="rect">
            <a:avLst/>
          </a:prstGeom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6EB7136-771F-E9AE-3792-08F72BDEBDD0}"/>
              </a:ext>
            </a:extLst>
          </p:cNvPr>
          <p:cNvGraphicFramePr>
            <a:graphicFrameLocks noGrp="1"/>
          </p:cNvGraphicFramePr>
          <p:nvPr/>
        </p:nvGraphicFramePr>
        <p:xfrm>
          <a:off x="609599" y="4653136"/>
          <a:ext cx="10972803" cy="1932221"/>
        </p:xfrm>
        <a:graphic>
          <a:graphicData uri="http://schemas.openxmlformats.org/drawingml/2006/table">
            <a:tbl>
              <a:tblPr/>
              <a:tblGrid>
                <a:gridCol w="1017930">
                  <a:extLst>
                    <a:ext uri="{9D8B030D-6E8A-4147-A177-3AD203B41FA5}">
                      <a16:colId xmlns:a16="http://schemas.microsoft.com/office/drawing/2014/main" val="697375638"/>
                    </a:ext>
                  </a:extLst>
                </a:gridCol>
                <a:gridCol w="705337">
                  <a:extLst>
                    <a:ext uri="{9D8B030D-6E8A-4147-A177-3AD203B41FA5}">
                      <a16:colId xmlns:a16="http://schemas.microsoft.com/office/drawing/2014/main" val="4121981625"/>
                    </a:ext>
                  </a:extLst>
                </a:gridCol>
                <a:gridCol w="705337">
                  <a:extLst>
                    <a:ext uri="{9D8B030D-6E8A-4147-A177-3AD203B41FA5}">
                      <a16:colId xmlns:a16="http://schemas.microsoft.com/office/drawing/2014/main" val="2934609737"/>
                    </a:ext>
                  </a:extLst>
                </a:gridCol>
                <a:gridCol w="705337">
                  <a:extLst>
                    <a:ext uri="{9D8B030D-6E8A-4147-A177-3AD203B41FA5}">
                      <a16:colId xmlns:a16="http://schemas.microsoft.com/office/drawing/2014/main" val="3888294473"/>
                    </a:ext>
                  </a:extLst>
                </a:gridCol>
                <a:gridCol w="705337">
                  <a:extLst>
                    <a:ext uri="{9D8B030D-6E8A-4147-A177-3AD203B41FA5}">
                      <a16:colId xmlns:a16="http://schemas.microsoft.com/office/drawing/2014/main" val="3987762239"/>
                    </a:ext>
                  </a:extLst>
                </a:gridCol>
                <a:gridCol w="705337">
                  <a:extLst>
                    <a:ext uri="{9D8B030D-6E8A-4147-A177-3AD203B41FA5}">
                      <a16:colId xmlns:a16="http://schemas.microsoft.com/office/drawing/2014/main" val="174050954"/>
                    </a:ext>
                  </a:extLst>
                </a:gridCol>
                <a:gridCol w="809535">
                  <a:extLst>
                    <a:ext uri="{9D8B030D-6E8A-4147-A177-3AD203B41FA5}">
                      <a16:colId xmlns:a16="http://schemas.microsoft.com/office/drawing/2014/main" val="3259190970"/>
                    </a:ext>
                  </a:extLst>
                </a:gridCol>
                <a:gridCol w="809535">
                  <a:extLst>
                    <a:ext uri="{9D8B030D-6E8A-4147-A177-3AD203B41FA5}">
                      <a16:colId xmlns:a16="http://schemas.microsoft.com/office/drawing/2014/main" val="3953247837"/>
                    </a:ext>
                  </a:extLst>
                </a:gridCol>
                <a:gridCol w="809535">
                  <a:extLst>
                    <a:ext uri="{9D8B030D-6E8A-4147-A177-3AD203B41FA5}">
                      <a16:colId xmlns:a16="http://schemas.microsoft.com/office/drawing/2014/main" val="4166932406"/>
                    </a:ext>
                  </a:extLst>
                </a:gridCol>
                <a:gridCol w="809535">
                  <a:extLst>
                    <a:ext uri="{9D8B030D-6E8A-4147-A177-3AD203B41FA5}">
                      <a16:colId xmlns:a16="http://schemas.microsoft.com/office/drawing/2014/main" val="2083527550"/>
                    </a:ext>
                  </a:extLst>
                </a:gridCol>
                <a:gridCol w="809535">
                  <a:extLst>
                    <a:ext uri="{9D8B030D-6E8A-4147-A177-3AD203B41FA5}">
                      <a16:colId xmlns:a16="http://schemas.microsoft.com/office/drawing/2014/main" val="3642469570"/>
                    </a:ext>
                  </a:extLst>
                </a:gridCol>
                <a:gridCol w="809535">
                  <a:extLst>
                    <a:ext uri="{9D8B030D-6E8A-4147-A177-3AD203B41FA5}">
                      <a16:colId xmlns:a16="http://schemas.microsoft.com/office/drawing/2014/main" val="1301538419"/>
                    </a:ext>
                  </a:extLst>
                </a:gridCol>
                <a:gridCol w="809535">
                  <a:extLst>
                    <a:ext uri="{9D8B030D-6E8A-4147-A177-3AD203B41FA5}">
                      <a16:colId xmlns:a16="http://schemas.microsoft.com/office/drawing/2014/main" val="1229560765"/>
                    </a:ext>
                  </a:extLst>
                </a:gridCol>
                <a:gridCol w="761443">
                  <a:extLst>
                    <a:ext uri="{9D8B030D-6E8A-4147-A177-3AD203B41FA5}">
                      <a16:colId xmlns:a16="http://schemas.microsoft.com/office/drawing/2014/main" val="3602185365"/>
                    </a:ext>
                  </a:extLst>
                </a:gridCol>
              </a:tblGrid>
              <a:tr h="320420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Spend vs Target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9303270"/>
                  </a:ext>
                </a:extLst>
              </a:tr>
              <a:tr h="30760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3,315,486.66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3,485,139.72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3,593,584.58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3,541,903.84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3,350,342.27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3,416,427.10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3,491,780.64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3,603,373.90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3,473,842.79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3,738,341.40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3,678,702.34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4,469,899.72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43,158,824.96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021666"/>
                  </a:ext>
                </a:extLst>
              </a:tr>
              <a:tr h="320420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3,539,973.22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3,546,835.66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3,481,069.22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3,646,572.19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3,710,208.61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3,401,875.35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3,351,537.64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3,505,663.07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3,480,000.02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3,346,487.61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3,490,266.00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3,832,340.00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42,332,828.59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1020306"/>
                  </a:ext>
                </a:extLst>
              </a:tr>
              <a:tr h="320420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Variance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224,486.56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61,695.94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-112,515.36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104,668.35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359,866.34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-14,551.75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-140,243.00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-97,710.83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6,157.23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-391,853.79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-188,436.34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-637,559.72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-825,996.37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6775255"/>
                  </a:ext>
                </a:extLst>
              </a:tr>
              <a:tr h="320420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Targeted Forecast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3,376,416.00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3,376,416.00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3,376,416.00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3,376,416.00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3,376,416.00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3,376,416.00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3,376,416.00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3,376,416.00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3,376,416.00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3,376,416.00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3,376,416.00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3,376,416.00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40,516,992.00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0489190"/>
                  </a:ext>
                </a:extLst>
              </a:tr>
              <a:tr h="342937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Performance vs Target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163,557.22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170,419.66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104,653.22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270,156.19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333,792.61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25,459.35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-24,878.36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129,247.07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103,584.02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-29,928.39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113,850.00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455,924.00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1,815,836.59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02618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3666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6F771-9461-5BC3-8170-CB9B164AD7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978" y="578841"/>
            <a:ext cx="11247422" cy="1098957"/>
          </a:xfrm>
        </p:spPr>
        <p:txBody>
          <a:bodyPr>
            <a:normAutofit/>
          </a:bodyPr>
          <a:lstStyle/>
          <a:p>
            <a:r>
              <a:rPr lang="en-GB" sz="2400" b="1" dirty="0">
                <a:latin typeface="+mj-lt"/>
              </a:rPr>
              <a:t>Agency Spend Reduction – Target vs Actual Performance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B24B699-66CA-7E51-4185-68A203395D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062" y="1400961"/>
            <a:ext cx="11367082" cy="5100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712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13D13-55DB-CD1F-9376-00580D7C48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76169"/>
            <a:ext cx="10972800" cy="1736521"/>
          </a:xfrm>
        </p:spPr>
        <p:txBody>
          <a:bodyPr>
            <a:normAutofit/>
          </a:bodyPr>
          <a:lstStyle/>
          <a:p>
            <a:r>
              <a:rPr lang="en-GB" sz="2400" b="1" dirty="0">
                <a:latin typeface="+mn-lt"/>
              </a:rPr>
              <a:t>Recruitment &amp; Retention Activity 2022/2023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0C5082-7DA2-C0BE-080F-D20393E915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166070"/>
            <a:ext cx="10972800" cy="55954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400" b="1" dirty="0">
                <a:latin typeface="+mn-lt"/>
              </a:rPr>
              <a:t>Support Staff</a:t>
            </a:r>
          </a:p>
          <a:p>
            <a:pPr marL="0" indent="0">
              <a:buNone/>
            </a:pPr>
            <a:endParaRPr lang="en-GB" sz="1400" b="1" dirty="0">
              <a:latin typeface="+mn-lt"/>
            </a:endParaRPr>
          </a:p>
          <a:p>
            <a:pPr marL="0" indent="0">
              <a:buNone/>
            </a:pPr>
            <a:endParaRPr lang="en-GB" sz="1400" b="1" dirty="0">
              <a:latin typeface="+mn-lt"/>
            </a:endParaRPr>
          </a:p>
          <a:p>
            <a:endParaRPr lang="en-GB" sz="1400" dirty="0">
              <a:latin typeface="+mn-lt"/>
            </a:endParaRPr>
          </a:p>
          <a:p>
            <a:endParaRPr lang="en-GB" sz="1400" dirty="0">
              <a:latin typeface="+mn-lt"/>
            </a:endParaRPr>
          </a:p>
          <a:p>
            <a:endParaRPr lang="en-GB" sz="1400" dirty="0">
              <a:latin typeface="+mn-lt"/>
            </a:endParaRPr>
          </a:p>
          <a:p>
            <a:endParaRPr lang="en-GB" sz="1400" dirty="0">
              <a:latin typeface="+mn-lt"/>
            </a:endParaRPr>
          </a:p>
          <a:p>
            <a:pPr marL="0" indent="0">
              <a:buNone/>
            </a:pPr>
            <a:r>
              <a:rPr lang="en-GB" sz="1400" b="1" dirty="0">
                <a:latin typeface="+mn-lt"/>
              </a:rPr>
              <a:t>Registered Nurses</a:t>
            </a:r>
          </a:p>
          <a:p>
            <a:pPr marL="0" indent="0">
              <a:buNone/>
            </a:pPr>
            <a:endParaRPr lang="en-GB" sz="1400" b="1" dirty="0">
              <a:latin typeface="+mn-lt"/>
            </a:endParaRPr>
          </a:p>
          <a:p>
            <a:pPr marL="0" indent="0">
              <a:buNone/>
            </a:pPr>
            <a:endParaRPr lang="en-GB" sz="1400" dirty="0">
              <a:latin typeface="+mn-lt"/>
            </a:endParaRPr>
          </a:p>
          <a:p>
            <a:pPr marL="0" indent="0">
              <a:buNone/>
            </a:pPr>
            <a:endParaRPr lang="en-GB" sz="1400" dirty="0">
              <a:latin typeface="+mn-lt"/>
            </a:endParaRPr>
          </a:p>
          <a:p>
            <a:pPr marL="0" indent="0">
              <a:buNone/>
            </a:pPr>
            <a:endParaRPr lang="en-GB" sz="1400" dirty="0">
              <a:latin typeface="+mn-lt"/>
            </a:endParaRPr>
          </a:p>
          <a:p>
            <a:pPr marL="0" indent="0">
              <a:buNone/>
            </a:pPr>
            <a:endParaRPr lang="en-GB" sz="1400" dirty="0">
              <a:latin typeface="+mn-lt"/>
            </a:endParaRPr>
          </a:p>
          <a:p>
            <a:pPr marL="0" indent="0">
              <a:buNone/>
            </a:pPr>
            <a:endParaRPr lang="en-GB" sz="1400" dirty="0">
              <a:latin typeface="+mn-lt"/>
            </a:endParaRPr>
          </a:p>
          <a:p>
            <a:pPr marL="0" indent="0">
              <a:buNone/>
            </a:pPr>
            <a:endParaRPr lang="en-GB" sz="1400" b="1" dirty="0">
              <a:latin typeface="+mn-lt"/>
            </a:endParaRPr>
          </a:p>
          <a:p>
            <a:pPr marL="0" indent="0">
              <a:buNone/>
            </a:pPr>
            <a:endParaRPr lang="en-GB" sz="800" b="1" dirty="0">
              <a:latin typeface="+mn-lt"/>
            </a:endParaRPr>
          </a:p>
          <a:p>
            <a:pPr marL="0" indent="0">
              <a:buNone/>
            </a:pPr>
            <a:r>
              <a:rPr lang="en-GB" sz="1400" b="1" dirty="0">
                <a:latin typeface="+mn-lt"/>
              </a:rPr>
              <a:t>Retention</a:t>
            </a:r>
          </a:p>
          <a:p>
            <a:pPr marL="0" indent="0">
              <a:buNone/>
            </a:pPr>
            <a:endParaRPr lang="en-GB" sz="800" dirty="0">
              <a:latin typeface="+mn-lt"/>
            </a:endParaRPr>
          </a:p>
          <a:p>
            <a:pPr marL="0" indent="0">
              <a:buNone/>
            </a:pPr>
            <a:endParaRPr lang="en-GB" sz="800" dirty="0">
              <a:latin typeface="+mn-lt"/>
            </a:endParaRPr>
          </a:p>
          <a:p>
            <a:endParaRPr lang="en-GB" sz="1200" dirty="0">
              <a:latin typeface="+mn-lt"/>
            </a:endParaRPr>
          </a:p>
          <a:p>
            <a:endParaRPr lang="en-GB" sz="1300" dirty="0">
              <a:latin typeface="+mn-lt"/>
            </a:endParaRPr>
          </a:p>
          <a:p>
            <a:endParaRPr lang="en-GB" sz="1400" dirty="0">
              <a:latin typeface="+mn-lt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B1CCFBB-8C73-EF7A-7782-2A7C838C50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101" y="3277998"/>
            <a:ext cx="9174480" cy="13716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BFCB756-346B-DBCB-5838-E0EC34446F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101" y="1424311"/>
            <a:ext cx="10751820" cy="147828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7B9C49D-DFAD-4CD3-F374-AFF0F360C81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101" y="5433689"/>
            <a:ext cx="7486537" cy="129246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A415085-DAA7-8EF9-D56C-5D635C7188A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5101" y="4743135"/>
            <a:ext cx="4438273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752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F6D40-D792-5461-976F-FBE9B674C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2204864"/>
          </a:xfrm>
        </p:spPr>
        <p:txBody>
          <a:bodyPr>
            <a:normAutofit/>
          </a:bodyPr>
          <a:lstStyle/>
          <a:p>
            <a:r>
              <a:rPr lang="en-GB" sz="2400" b="1" dirty="0">
                <a:latin typeface="+mn-lt"/>
              </a:rPr>
              <a:t>Key Achievements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0ED573-9A49-C313-CA3F-E4F27645E4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92572"/>
            <a:ext cx="10972800" cy="4988756"/>
          </a:xfrm>
        </p:spPr>
        <p:txBody>
          <a:bodyPr>
            <a:normAutofit/>
          </a:bodyPr>
          <a:lstStyle/>
          <a:p>
            <a:r>
              <a:rPr lang="en-GB" sz="1400" dirty="0">
                <a:latin typeface="+mn-lt"/>
              </a:rPr>
              <a:t>Arrival of 107 Internationally Educated Nurses (IENs), 77 of which are undertaking NMC registered nursing roles. Agency cost avoidance achieved to date is £2,45M. </a:t>
            </a:r>
          </a:p>
          <a:p>
            <a:r>
              <a:rPr lang="en-GB" sz="1400" dirty="0">
                <a:latin typeface="+mn-lt"/>
              </a:rPr>
              <a:t>The recruitment KPI achieved cost avoidance of £2,023,500.00 which is 92.48 % of target. For inpatient services this was predominately achieved through the recruitment of student nurses in 2022/23. </a:t>
            </a:r>
          </a:p>
          <a:p>
            <a:r>
              <a:rPr lang="en-GB" sz="1400" dirty="0">
                <a:latin typeface="+mn-lt"/>
              </a:rPr>
              <a:t>Agency spend is £42.33M, which is £826K less than this time last year. This is inclusive of an extra £4.9M on medical spend against last year.</a:t>
            </a:r>
          </a:p>
          <a:p>
            <a:r>
              <a:rPr lang="en-GB" sz="1400" dirty="0">
                <a:latin typeface="+mn-lt"/>
              </a:rPr>
              <a:t>Nursing agency spend is £5.2M less than this time last year, this is due to the Trust’s need for accessing qualified and unqualified nursing shifts has been reduced by 20% due to the interventions.</a:t>
            </a:r>
          </a:p>
          <a:p>
            <a:r>
              <a:rPr lang="en-GB" sz="1400" dirty="0">
                <a:latin typeface="+mn-lt"/>
              </a:rPr>
              <a:t>Development and procurement of 5 external contracts has been achieved within 2022/2023.</a:t>
            </a:r>
          </a:p>
          <a:p>
            <a:pPr lvl="1"/>
            <a:r>
              <a:rPr lang="en-GB" sz="1400" dirty="0">
                <a:latin typeface="+mn-lt"/>
              </a:rPr>
              <a:t>NHSP bank contract went live 13th February (significant challenges through implementation).</a:t>
            </a:r>
          </a:p>
          <a:p>
            <a:pPr lvl="1"/>
            <a:r>
              <a:rPr lang="en-GB" sz="1400" dirty="0">
                <a:latin typeface="+mn-lt"/>
              </a:rPr>
              <a:t>Master Vendor Contract for Nursing, AHP and Admin &amp; Clerical with ID Medical went live 13th February.</a:t>
            </a:r>
          </a:p>
          <a:p>
            <a:pPr lvl="1"/>
            <a:r>
              <a:rPr lang="en-GB" sz="1400" dirty="0">
                <a:latin typeface="+mn-lt"/>
              </a:rPr>
              <a:t>Guaranteed Volume Contract with TFS Healthcare for Littlemore site had a soft launch 30th January.</a:t>
            </a:r>
          </a:p>
          <a:p>
            <a:pPr lvl="1"/>
            <a:r>
              <a:rPr lang="en-GB" sz="1400" dirty="0">
                <a:latin typeface="+mn-lt"/>
              </a:rPr>
              <a:t>Internal medical bank partnership with Patchwork, implementation plan currently being scoped, target date is 26</a:t>
            </a:r>
            <a:r>
              <a:rPr lang="en-GB" sz="1400" baseline="30000" dirty="0">
                <a:latin typeface="+mn-lt"/>
              </a:rPr>
              <a:t>th</a:t>
            </a:r>
            <a:r>
              <a:rPr lang="en-GB" sz="1400" dirty="0">
                <a:latin typeface="+mn-lt"/>
              </a:rPr>
              <a:t> June 2023.</a:t>
            </a:r>
          </a:p>
          <a:p>
            <a:pPr lvl="1"/>
            <a:r>
              <a:rPr lang="en-GB" sz="1400" dirty="0">
                <a:latin typeface="+mn-lt"/>
              </a:rPr>
              <a:t>Master Vendor contract and direct engagement model for Medical Workforce contract awarded 23rd March, target date for implementation end of June 2023.</a:t>
            </a:r>
          </a:p>
        </p:txBody>
      </p:sp>
    </p:spTree>
    <p:extLst>
      <p:ext uri="{BB962C8B-B14F-4D97-AF65-F5344CB8AC3E}">
        <p14:creationId xmlns:p14="http://schemas.microsoft.com/office/powerpoint/2010/main" val="1195644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9F82E-AE51-1DBE-449B-8AFAD7DE3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17446"/>
            <a:ext cx="10972800" cy="2087418"/>
          </a:xfrm>
        </p:spPr>
        <p:txBody>
          <a:bodyPr>
            <a:normAutofit/>
          </a:bodyPr>
          <a:lstStyle/>
          <a:p>
            <a:r>
              <a:rPr lang="en-GB" sz="2400" b="1" dirty="0">
                <a:latin typeface="+mn-lt"/>
              </a:rPr>
              <a:t>Unrealised Benefits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0D1C27-A172-7EA9-EC42-2150103C3F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59684"/>
            <a:ext cx="10972800" cy="4921644"/>
          </a:xfrm>
        </p:spPr>
        <p:txBody>
          <a:bodyPr>
            <a:normAutofit/>
          </a:bodyPr>
          <a:lstStyle/>
          <a:p>
            <a:r>
              <a:rPr lang="en-GB" sz="1400" dirty="0">
                <a:latin typeface="+mn-lt"/>
              </a:rPr>
              <a:t>Recruitment activity for registered nurses within inpatient units, from the total nurses recruited for inpatient teams only 0.77 ETW was attributed to domestic recruitment. </a:t>
            </a: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14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26 of the target 40 peripatetic team workers recruited, missed agency cost avoidance of £295,425.</a:t>
            </a: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14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Improvement in turnover figures, the Trust were unable to deliver any reductions in staff turnover in registered and unregistered roles.</a:t>
            </a: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14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Medical agency spend has continued to increase throughout 2022/2023, </a:t>
            </a:r>
            <a:r>
              <a:rPr lang="en-GB" sz="14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14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lthough the workstream was set up in August there has been a number of delays across the identified workplan.</a:t>
            </a:r>
          </a:p>
          <a:p>
            <a:endParaRPr lang="en-GB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738314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36D2F-CE4F-1F99-F34F-28345C2F9D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-168676"/>
            <a:ext cx="10972800" cy="2373540"/>
          </a:xfrm>
        </p:spPr>
        <p:txBody>
          <a:bodyPr>
            <a:normAutofit/>
          </a:bodyPr>
          <a:lstStyle/>
          <a:p>
            <a:r>
              <a:rPr lang="en-GB" sz="2400" b="1" dirty="0">
                <a:latin typeface="+mn-lt"/>
              </a:rPr>
              <a:t>Agency Contracts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1BBCA9-B592-CE38-50E2-487AE2CAE3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51751"/>
            <a:ext cx="10972800" cy="55013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400" b="1" dirty="0">
                <a:latin typeface="+mn-lt"/>
              </a:rPr>
              <a:t>NHSP KPIs - 1-28 March 2023</a:t>
            </a:r>
          </a:p>
          <a:p>
            <a:pPr marL="0" indent="0">
              <a:buNone/>
            </a:pPr>
            <a:endParaRPr lang="en-GB" sz="1400" b="1" dirty="0">
              <a:latin typeface="+mn-lt"/>
            </a:endParaRPr>
          </a:p>
          <a:p>
            <a:pPr marL="0" indent="0">
              <a:buNone/>
            </a:pPr>
            <a:endParaRPr lang="en-GB" sz="1400" b="1" dirty="0">
              <a:latin typeface="+mn-lt"/>
            </a:endParaRPr>
          </a:p>
          <a:p>
            <a:pPr marL="0" indent="0">
              <a:buNone/>
            </a:pPr>
            <a:endParaRPr lang="en-GB" sz="1400" b="1" dirty="0">
              <a:latin typeface="+mn-lt"/>
            </a:endParaRPr>
          </a:p>
          <a:p>
            <a:pPr marL="0" indent="0">
              <a:buNone/>
            </a:pPr>
            <a:endParaRPr lang="en-GB" sz="1400" b="1" dirty="0">
              <a:latin typeface="+mn-lt"/>
            </a:endParaRPr>
          </a:p>
          <a:p>
            <a:pPr marL="0" indent="0">
              <a:buNone/>
            </a:pPr>
            <a:endParaRPr lang="en-GB" sz="1400" b="1" dirty="0">
              <a:latin typeface="+mn-lt"/>
            </a:endParaRPr>
          </a:p>
          <a:p>
            <a:pPr marL="0" indent="0">
              <a:buNone/>
            </a:pPr>
            <a:endParaRPr lang="en-GB" sz="1400" b="1" dirty="0">
              <a:latin typeface="+mn-lt"/>
            </a:endParaRPr>
          </a:p>
          <a:p>
            <a:pPr marL="0" indent="0">
              <a:buNone/>
            </a:pPr>
            <a:endParaRPr lang="en-GB" sz="1400" b="1" dirty="0">
              <a:latin typeface="+mn-lt"/>
            </a:endParaRPr>
          </a:p>
          <a:p>
            <a:pPr marL="0" indent="0">
              <a:buNone/>
            </a:pPr>
            <a:endParaRPr lang="en-GB" sz="800" b="1" dirty="0">
              <a:latin typeface="+mn-lt"/>
            </a:endParaRPr>
          </a:p>
          <a:p>
            <a:r>
              <a:rPr lang="en-GB" sz="1200" dirty="0">
                <a:latin typeface="+mn-lt"/>
              </a:rPr>
              <a:t>Qualified nursing shifts in April were 37% which is 13% behind target, however, this represents a 12% improvement on the baseline hours pre-transfer.</a:t>
            </a:r>
          </a:p>
          <a:p>
            <a:r>
              <a:rPr lang="en-GB" sz="1200" dirty="0">
                <a:latin typeface="+mn-lt"/>
              </a:rPr>
              <a:t>Admin shifts have seen a 20% shift fill improvement since the beginning of the contract.</a:t>
            </a:r>
          </a:p>
          <a:p>
            <a:pPr marL="0" indent="0">
              <a:buNone/>
            </a:pPr>
            <a:endParaRPr lang="en-GB" sz="400" b="1" dirty="0">
              <a:latin typeface="+mn-lt"/>
            </a:endParaRPr>
          </a:p>
          <a:p>
            <a:pPr marL="0" indent="0">
              <a:buNone/>
            </a:pPr>
            <a:r>
              <a:rPr lang="en-GB" sz="1400" b="1" dirty="0">
                <a:latin typeface="+mn-lt"/>
              </a:rPr>
              <a:t>ID Medical – cost effective replacements</a:t>
            </a:r>
          </a:p>
          <a:p>
            <a:pPr marL="0" indent="0">
              <a:buNone/>
            </a:pPr>
            <a:endParaRPr lang="en-GB" sz="1400" b="1" dirty="0">
              <a:latin typeface="+mn-lt"/>
            </a:endParaRPr>
          </a:p>
          <a:p>
            <a:pPr marL="0" indent="0">
              <a:buNone/>
            </a:pPr>
            <a:endParaRPr lang="en-GB" sz="1400" b="1" dirty="0">
              <a:latin typeface="+mn-lt"/>
            </a:endParaRPr>
          </a:p>
          <a:p>
            <a:pPr marL="0" indent="0">
              <a:buNone/>
            </a:pPr>
            <a:endParaRPr lang="en-GB" sz="1400" b="1" dirty="0">
              <a:latin typeface="+mn-lt"/>
            </a:endParaRPr>
          </a:p>
          <a:p>
            <a:pPr marL="0" indent="0">
              <a:buNone/>
            </a:pPr>
            <a:endParaRPr lang="en-GB" sz="1400" b="1" dirty="0">
              <a:latin typeface="+mn-lt"/>
            </a:endParaRPr>
          </a:p>
          <a:p>
            <a:pPr marL="0" indent="0">
              <a:buNone/>
            </a:pPr>
            <a:endParaRPr lang="en-GB" sz="1400" b="1" dirty="0">
              <a:latin typeface="+mn-lt"/>
            </a:endParaRPr>
          </a:p>
          <a:p>
            <a:pPr marL="0" indent="0">
              <a:buNone/>
            </a:pPr>
            <a:endParaRPr lang="en-GB" sz="1400" b="1" dirty="0">
              <a:latin typeface="+mn-lt"/>
            </a:endParaRPr>
          </a:p>
          <a:p>
            <a:pPr marL="0" indent="0">
              <a:buNone/>
            </a:pPr>
            <a:endParaRPr lang="en-GB" sz="1400" b="1" dirty="0">
              <a:latin typeface="+mn-lt"/>
            </a:endParaRPr>
          </a:p>
          <a:p>
            <a:pPr marL="0" indent="0">
              <a:buNone/>
            </a:pPr>
            <a:endParaRPr lang="en-GB" sz="800" b="1" dirty="0">
              <a:latin typeface="+mn-lt"/>
            </a:endParaRPr>
          </a:p>
          <a:p>
            <a:r>
              <a:rPr lang="en-GB" sz="1200" dirty="0">
                <a:latin typeface="+mn-lt"/>
              </a:rPr>
              <a:t>Proactive engagement with agency supply chain has identified alternative supplies/new workforce to provide shifts at a reduced charge rate.									</a:t>
            </a:r>
          </a:p>
          <a:p>
            <a:pPr marL="0" indent="0">
              <a:buNone/>
            </a:pPr>
            <a:endParaRPr lang="en-GB" sz="1200" dirty="0">
              <a:latin typeface="+mn-lt"/>
            </a:endParaRPr>
          </a:p>
          <a:p>
            <a:pPr marL="0" indent="0">
              <a:buNone/>
            </a:pPr>
            <a:endParaRPr lang="en-GB" sz="1400" b="1" dirty="0">
              <a:latin typeface="+mn-lt"/>
            </a:endParaRPr>
          </a:p>
          <a:p>
            <a:pPr marL="0" indent="0">
              <a:buNone/>
            </a:pPr>
            <a:endParaRPr lang="en-GB" sz="1400" b="1" dirty="0">
              <a:latin typeface="+mn-lt"/>
            </a:endParaRPr>
          </a:p>
          <a:p>
            <a:pPr marL="0" indent="0">
              <a:buNone/>
            </a:pPr>
            <a:endParaRPr lang="en-GB" sz="1400" b="1" dirty="0">
              <a:latin typeface="+mn-lt"/>
            </a:endParaRPr>
          </a:p>
          <a:p>
            <a:pPr marL="0" indent="0">
              <a:buNone/>
            </a:pPr>
            <a:endParaRPr lang="en-GB" sz="1400" b="1" dirty="0">
              <a:latin typeface="+mn-lt"/>
            </a:endParaRPr>
          </a:p>
          <a:p>
            <a:pPr marL="0" indent="0">
              <a:buNone/>
            </a:pPr>
            <a:endParaRPr lang="en-GB" sz="1400" b="1" dirty="0">
              <a:latin typeface="+mn-lt"/>
            </a:endParaRPr>
          </a:p>
          <a:p>
            <a:pPr marL="0" indent="0">
              <a:buNone/>
            </a:pPr>
            <a:endParaRPr lang="en-GB" sz="1400" b="1" dirty="0">
              <a:latin typeface="+mn-lt"/>
            </a:endParaRPr>
          </a:p>
          <a:p>
            <a:pPr marL="0" indent="0">
              <a:buNone/>
            </a:pPr>
            <a:endParaRPr lang="en-GB" sz="800" b="1" dirty="0">
              <a:latin typeface="+mn-lt"/>
            </a:endParaRPr>
          </a:p>
          <a:p>
            <a:pPr marL="0" indent="0">
              <a:buNone/>
            </a:pPr>
            <a:endParaRPr lang="en-GB" sz="1400" b="1" dirty="0">
              <a:latin typeface="+mn-lt"/>
            </a:endParaRPr>
          </a:p>
          <a:p>
            <a:pPr marL="0" indent="0">
              <a:buNone/>
            </a:pPr>
            <a:endParaRPr lang="en-GB" sz="1400" b="1" dirty="0">
              <a:latin typeface="+mn-lt"/>
            </a:endParaRPr>
          </a:p>
          <a:p>
            <a:pPr marL="0" indent="0">
              <a:buNone/>
            </a:pPr>
            <a:endParaRPr lang="en-GB" sz="1400" b="1" dirty="0">
              <a:latin typeface="+mn-lt"/>
            </a:endParaRPr>
          </a:p>
          <a:p>
            <a:pPr marL="0" indent="0">
              <a:buNone/>
            </a:pPr>
            <a:endParaRPr lang="en-GB" sz="800" b="1" dirty="0">
              <a:latin typeface="+mn-lt"/>
            </a:endParaRP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015E57E0-0D09-9C28-2B79-F58BC69272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522232"/>
              </p:ext>
            </p:extLst>
          </p:nvPr>
        </p:nvGraphicFramePr>
        <p:xfrm>
          <a:off x="696286" y="1543575"/>
          <a:ext cx="9431966" cy="1928194"/>
        </p:xfrm>
        <a:graphic>
          <a:graphicData uri="http://schemas.openxmlformats.org/drawingml/2006/table">
            <a:tbl>
              <a:tblPr/>
              <a:tblGrid>
                <a:gridCol w="2747895">
                  <a:extLst>
                    <a:ext uri="{9D8B030D-6E8A-4147-A177-3AD203B41FA5}">
                      <a16:colId xmlns:a16="http://schemas.microsoft.com/office/drawing/2014/main" val="2843010643"/>
                    </a:ext>
                  </a:extLst>
                </a:gridCol>
                <a:gridCol w="995184">
                  <a:extLst>
                    <a:ext uri="{9D8B030D-6E8A-4147-A177-3AD203B41FA5}">
                      <a16:colId xmlns:a16="http://schemas.microsoft.com/office/drawing/2014/main" val="1654526183"/>
                    </a:ext>
                  </a:extLst>
                </a:gridCol>
                <a:gridCol w="846649">
                  <a:extLst>
                    <a:ext uri="{9D8B030D-6E8A-4147-A177-3AD203B41FA5}">
                      <a16:colId xmlns:a16="http://schemas.microsoft.com/office/drawing/2014/main" val="1854510870"/>
                    </a:ext>
                  </a:extLst>
                </a:gridCol>
                <a:gridCol w="757528">
                  <a:extLst>
                    <a:ext uri="{9D8B030D-6E8A-4147-A177-3AD203B41FA5}">
                      <a16:colId xmlns:a16="http://schemas.microsoft.com/office/drawing/2014/main" val="3350386083"/>
                    </a:ext>
                  </a:extLst>
                </a:gridCol>
                <a:gridCol w="846649">
                  <a:extLst>
                    <a:ext uri="{9D8B030D-6E8A-4147-A177-3AD203B41FA5}">
                      <a16:colId xmlns:a16="http://schemas.microsoft.com/office/drawing/2014/main" val="1650286061"/>
                    </a:ext>
                  </a:extLst>
                </a:gridCol>
                <a:gridCol w="906063">
                  <a:extLst>
                    <a:ext uri="{9D8B030D-6E8A-4147-A177-3AD203B41FA5}">
                      <a16:colId xmlns:a16="http://schemas.microsoft.com/office/drawing/2014/main" val="3913200394"/>
                    </a:ext>
                  </a:extLst>
                </a:gridCol>
                <a:gridCol w="1247693">
                  <a:extLst>
                    <a:ext uri="{9D8B030D-6E8A-4147-A177-3AD203B41FA5}">
                      <a16:colId xmlns:a16="http://schemas.microsoft.com/office/drawing/2014/main" val="2539053262"/>
                    </a:ext>
                  </a:extLst>
                </a:gridCol>
                <a:gridCol w="1084305">
                  <a:extLst>
                    <a:ext uri="{9D8B030D-6E8A-4147-A177-3AD203B41FA5}">
                      <a16:colId xmlns:a16="http://schemas.microsoft.com/office/drawing/2014/main" val="2654985239"/>
                    </a:ext>
                  </a:extLst>
                </a:gridCol>
              </a:tblGrid>
              <a:tr h="334496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Baseline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March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April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April Total Demand Hours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April Total Bank Fill Hours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5474008"/>
                  </a:ext>
                </a:extLst>
              </a:tr>
              <a:tr h="18321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Bank Hours 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KPI-Bank 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Actual Fill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KPI-Bank 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Actual Fill 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8052896"/>
                  </a:ext>
                </a:extLst>
              </a:tr>
              <a:tr h="17096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 &amp; Clerical Man (Band 7 -9)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1,474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1317692"/>
                  </a:ext>
                </a:extLst>
              </a:tr>
              <a:tr h="17096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 &amp; Clerical Non Man (Band 1 - 6)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11,701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10,539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8909343"/>
                  </a:ext>
                </a:extLst>
              </a:tr>
              <a:tr h="17096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Allied Health Professionals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5,579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2,359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323426"/>
                  </a:ext>
                </a:extLst>
              </a:tr>
              <a:tr h="17096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Health Care Scientists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1,646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1,479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1835784"/>
                  </a:ext>
                </a:extLst>
              </a:tr>
              <a:tr h="17096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Nursing Qualified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53,606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20,066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0192093"/>
                  </a:ext>
                </a:extLst>
              </a:tr>
              <a:tr h="17096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Nursing Unqualified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46,178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36,048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5763235"/>
                  </a:ext>
                </a:extLst>
              </a:tr>
              <a:tr h="17096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Support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4,437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3,820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3386443"/>
                  </a:ext>
                </a:extLst>
              </a:tr>
              <a:tr h="17096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129,076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77,055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1529741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A8D0F3C9-3DD1-3831-E5AE-59D4BC6E72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6345232"/>
              </p:ext>
            </p:extLst>
          </p:nvPr>
        </p:nvGraphicFramePr>
        <p:xfrm>
          <a:off x="715334" y="4253219"/>
          <a:ext cx="6667424" cy="868680"/>
        </p:xfrm>
        <a:graphic>
          <a:graphicData uri="http://schemas.openxmlformats.org/drawingml/2006/table">
            <a:tbl>
              <a:tblPr firstRow="1" firstCol="1" bandRow="1"/>
              <a:tblGrid>
                <a:gridCol w="1093990">
                  <a:extLst>
                    <a:ext uri="{9D8B030D-6E8A-4147-A177-3AD203B41FA5}">
                      <a16:colId xmlns:a16="http://schemas.microsoft.com/office/drawing/2014/main" val="190310701"/>
                    </a:ext>
                  </a:extLst>
                </a:gridCol>
                <a:gridCol w="990504">
                  <a:extLst>
                    <a:ext uri="{9D8B030D-6E8A-4147-A177-3AD203B41FA5}">
                      <a16:colId xmlns:a16="http://schemas.microsoft.com/office/drawing/2014/main" val="2504531185"/>
                    </a:ext>
                  </a:extLst>
                </a:gridCol>
                <a:gridCol w="842668">
                  <a:extLst>
                    <a:ext uri="{9D8B030D-6E8A-4147-A177-3AD203B41FA5}">
                      <a16:colId xmlns:a16="http://schemas.microsoft.com/office/drawing/2014/main" val="3416014566"/>
                    </a:ext>
                  </a:extLst>
                </a:gridCol>
                <a:gridCol w="753966">
                  <a:extLst>
                    <a:ext uri="{9D8B030D-6E8A-4147-A177-3AD203B41FA5}">
                      <a16:colId xmlns:a16="http://schemas.microsoft.com/office/drawing/2014/main" val="3463378680"/>
                    </a:ext>
                  </a:extLst>
                </a:gridCol>
                <a:gridCol w="842668">
                  <a:extLst>
                    <a:ext uri="{9D8B030D-6E8A-4147-A177-3AD203B41FA5}">
                      <a16:colId xmlns:a16="http://schemas.microsoft.com/office/drawing/2014/main" val="1972636615"/>
                    </a:ext>
                  </a:extLst>
                </a:gridCol>
                <a:gridCol w="901802">
                  <a:extLst>
                    <a:ext uri="{9D8B030D-6E8A-4147-A177-3AD203B41FA5}">
                      <a16:colId xmlns:a16="http://schemas.microsoft.com/office/drawing/2014/main" val="3465957782"/>
                    </a:ext>
                  </a:extLst>
                </a:gridCol>
                <a:gridCol w="1241826">
                  <a:extLst>
                    <a:ext uri="{9D8B030D-6E8A-4147-A177-3AD203B41FA5}">
                      <a16:colId xmlns:a16="http://schemas.microsoft.com/office/drawing/2014/main" val="503177855"/>
                    </a:ext>
                  </a:extLst>
                </a:gridCol>
              </a:tblGrid>
              <a:tr h="147249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March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4161791"/>
                  </a:ext>
                </a:extLst>
              </a:tr>
              <a:tr h="288096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Shifts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Avg Rate Reduction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 Savings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Shifts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Avg Rate Reduction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 Savings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172406"/>
                  </a:ext>
                </a:extLst>
              </a:tr>
              <a:tr h="147249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Band 2&amp;3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£7.00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£2,978.50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£7.00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£8,372.00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6153187"/>
                  </a:ext>
                </a:extLst>
              </a:tr>
              <a:tr h="147249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Band 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£5.00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£6,037.50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£5.00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£11,902.50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6636689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F8BA8D01-B62F-70DB-4070-ECB0F7F6DC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286" y="5204041"/>
            <a:ext cx="1760220" cy="929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7354006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 Template - Light Segoe - hea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40FE3C776672E4F98EC78CFC5673726" ma:contentTypeVersion="5" ma:contentTypeDescription="Create a new document." ma:contentTypeScope="" ma:versionID="c50303fd02c839022dee36d64db1a4dd">
  <xsd:schema xmlns:xsd="http://www.w3.org/2001/XMLSchema" xmlns:xs="http://www.w3.org/2001/XMLSchema" xmlns:p="http://schemas.microsoft.com/office/2006/metadata/properties" xmlns:ns2="80d282f4-189f-40b5-b2ef-b2287c59eea2" xmlns:ns3="925d566c-8004-45b2-a1ff-1afa3739f842" targetNamespace="http://schemas.microsoft.com/office/2006/metadata/properties" ma:root="true" ma:fieldsID="c5fcee2aad3b4e62f62adb3676465a0c" ns2:_="" ns3:_="">
    <xsd:import namespace="80d282f4-189f-40b5-b2ef-b2287c59eea2"/>
    <xsd:import namespace="925d566c-8004-45b2-a1ff-1afa3739f84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Numbe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d282f4-189f-40b5-b2ef-b2287c59eea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Number" ma:index="10" nillable="true" ma:displayName="Number" ma:default="1" ma:format="Dropdown" ma:internalName="Number" ma:percentage="FALSE">
      <xsd:simpleType>
        <xsd:restriction base="dms:Number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5d566c-8004-45b2-a1ff-1afa3739f842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033FC42-91BC-4189-991D-7C22B4B847B8}"/>
</file>

<file path=customXml/itemProps2.xml><?xml version="1.0" encoding="utf-8"?>
<ds:datastoreItem xmlns:ds="http://schemas.openxmlformats.org/officeDocument/2006/customXml" ds:itemID="{FBE5DC9B-45E2-464B-B99C-8C8F8B5B0F36}"/>
</file>

<file path=docProps/app.xml><?xml version="1.0" encoding="utf-8"?>
<Properties xmlns="http://schemas.openxmlformats.org/officeDocument/2006/extended-properties" xmlns:vt="http://schemas.openxmlformats.org/officeDocument/2006/docPropsVTypes">
  <TotalTime>4934</TotalTime>
  <Words>931</Words>
  <Application>Microsoft Office PowerPoint</Application>
  <PresentationFormat>Widescreen</PresentationFormat>
  <Paragraphs>313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Segoe UI</vt:lpstr>
      <vt:lpstr>Segoe UI Light</vt:lpstr>
      <vt:lpstr>PowerPoint Template - Light Segoe - head</vt:lpstr>
      <vt:lpstr>IQRA Programme  2022/2023 review to Board of Directors 24th May 2023  Matt Edwards – Director of Clinical Workforce Transformation </vt:lpstr>
      <vt:lpstr>       Agency End of Year Position - 2022/2023 </vt:lpstr>
      <vt:lpstr>Agency Monthly Run Rate</vt:lpstr>
      <vt:lpstr>Agency Spend Reduction – Target vs Actual Performance</vt:lpstr>
      <vt:lpstr>Recruitment &amp; Retention Activity 2022/2023</vt:lpstr>
      <vt:lpstr>Key Achievements</vt:lpstr>
      <vt:lpstr>Unrealised Benefits</vt:lpstr>
      <vt:lpstr>Agency Contracts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Improving Quality Reducing Agency  Update to People, Leadership and Culture Committee 26th January 2023  Matt Edwards – Director of Clinical Workforce Transformation</dc:title>
  <dc:creator>Dinan Shane (RNU) Oxford Health</dc:creator>
  <cp:lastModifiedBy>Woodward Diane (RNU) Oxford Health</cp:lastModifiedBy>
  <cp:revision>27</cp:revision>
  <dcterms:created xsi:type="dcterms:W3CDTF">2023-01-20T10:53:27Z</dcterms:created>
  <dcterms:modified xsi:type="dcterms:W3CDTF">2023-05-19T15:14:16Z</dcterms:modified>
</cp:coreProperties>
</file>