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5" r:id="rId5"/>
    <p:sldId id="256" r:id="rId6"/>
    <p:sldId id="279" r:id="rId7"/>
    <p:sldId id="272" r:id="rId8"/>
    <p:sldId id="273" r:id="rId9"/>
    <p:sldId id="284" r:id="rId10"/>
    <p:sldId id="285" r:id="rId11"/>
    <p:sldId id="286" r:id="rId12"/>
    <p:sldId id="276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 Nicola (RNU) Oxford Health" userId="1ec710fc-bc02-4756-a5d4-a30f33d9f109" providerId="ADAL" clId="{C8812CE4-84AD-4A47-8CF0-0855F5F38B25}"/>
    <pc:docChg chg="modSld">
      <pc:chgData name="Gill Nicola (RNU) Oxford Health" userId="1ec710fc-bc02-4756-a5d4-a30f33d9f109" providerId="ADAL" clId="{C8812CE4-84AD-4A47-8CF0-0855F5F38B25}" dt="2024-05-20T12:33:55.121" v="1" actId="2711"/>
      <pc:docMkLst>
        <pc:docMk/>
      </pc:docMkLst>
      <pc:sldChg chg="modSp mod">
        <pc:chgData name="Gill Nicola (RNU) Oxford Health" userId="1ec710fc-bc02-4756-a5d4-a30f33d9f109" providerId="ADAL" clId="{C8812CE4-84AD-4A47-8CF0-0855F5F38B25}" dt="2024-05-20T12:33:35.984" v="0" actId="1076"/>
        <pc:sldMkLst>
          <pc:docMk/>
          <pc:sldMk cId="1161980412" sldId="256"/>
        </pc:sldMkLst>
        <pc:spChg chg="mod">
          <ac:chgData name="Gill Nicola (RNU) Oxford Health" userId="1ec710fc-bc02-4756-a5d4-a30f33d9f109" providerId="ADAL" clId="{C8812CE4-84AD-4A47-8CF0-0855F5F38B25}" dt="2024-05-20T12:33:35.984" v="0" actId="1076"/>
          <ac:spMkLst>
            <pc:docMk/>
            <pc:sldMk cId="1161980412" sldId="256"/>
            <ac:spMk id="33" creationId="{E423C459-0847-4747-B338-1B1AEC0B8D46}"/>
          </ac:spMkLst>
        </pc:spChg>
      </pc:sldChg>
      <pc:sldChg chg="modSp mod">
        <pc:chgData name="Gill Nicola (RNU) Oxford Health" userId="1ec710fc-bc02-4756-a5d4-a30f33d9f109" providerId="ADAL" clId="{C8812CE4-84AD-4A47-8CF0-0855F5F38B25}" dt="2024-05-20T12:33:55.121" v="1" actId="2711"/>
        <pc:sldMkLst>
          <pc:docMk/>
          <pc:sldMk cId="1180521381" sldId="272"/>
        </pc:sldMkLst>
        <pc:graphicFrameChg chg="modGraphic">
          <ac:chgData name="Gill Nicola (RNU) Oxford Health" userId="1ec710fc-bc02-4756-a5d4-a30f33d9f109" providerId="ADAL" clId="{C8812CE4-84AD-4A47-8CF0-0855F5F38B25}" dt="2024-05-20T12:33:55.121" v="1" actId="2711"/>
          <ac:graphicFrameMkLst>
            <pc:docMk/>
            <pc:sldMk cId="1180521381" sldId="272"/>
            <ac:graphicFrameMk id="2" creationId="{EA5A2122-BE10-A3B8-3038-9984C0ECC21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90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4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09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3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37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04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69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0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4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11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8F7F-80D3-4B21-9ADF-BA14E59697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75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8F7F-80D3-4B21-9ADF-BA14E59697BB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78F38-9313-4EEA-B7A9-C784233AF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18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9.jp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12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28.png"/><Relationship Id="rId4" Type="http://schemas.openxmlformats.org/officeDocument/2006/relationships/image" Target="../media/image35.png"/><Relationship Id="rId9" Type="http://schemas.openxmlformats.org/officeDocument/2006/relationships/image" Target="../media/image27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5.png"/><Relationship Id="rId7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0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17.png"/><Relationship Id="rId10" Type="http://schemas.openxmlformats.org/officeDocument/2006/relationships/image" Target="../media/image27.png"/><Relationship Id="rId4" Type="http://schemas.openxmlformats.org/officeDocument/2006/relationships/image" Target="../media/image28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C86EAE-9B75-4ED0-BF9C-2606DA64DDEA}"/>
              </a:ext>
            </a:extLst>
          </p:cNvPr>
          <p:cNvSpPr txBox="1"/>
          <p:nvPr/>
        </p:nvSpPr>
        <p:spPr>
          <a:xfrm>
            <a:off x="3014254" y="1208775"/>
            <a:ext cx="8403046" cy="4405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Board of Directors Meeting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Wednesday 22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May 2024 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9am -12.30am </a:t>
            </a: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Microsoft Teams meeting </a:t>
            </a:r>
          </a:p>
          <a:p>
            <a:endParaRPr lang="en-GB" sz="101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56CB851-F0E1-4DE0-8410-926A8EE663BA}"/>
              </a:ext>
            </a:extLst>
          </p:cNvPr>
          <p:cNvSpPr/>
          <p:nvPr/>
        </p:nvSpPr>
        <p:spPr>
          <a:xfrm>
            <a:off x="1561408" y="3429000"/>
            <a:ext cx="190108" cy="156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B6B3A9C-167A-4719-8364-55C0EBCD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054" y="602931"/>
            <a:ext cx="1986246" cy="13031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45480C-B35A-4935-B216-15D9B9A6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73" y="1119306"/>
            <a:ext cx="848719" cy="8487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8DA0A4-2627-6B98-A6D3-24AD3AF6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495" y="4723115"/>
            <a:ext cx="848719" cy="8487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D6441F-B11C-30D8-AAA3-E0D63EC6D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69" y="2135716"/>
            <a:ext cx="825263" cy="825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5D6D0F-3B2E-51EF-E9F8-3A58360B6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49" y="3025608"/>
            <a:ext cx="825263" cy="825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71A47-9A94-E591-86CB-BB9E9A71F4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7738" y="3025607"/>
            <a:ext cx="825263" cy="8252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B11911-5452-1FD7-3A02-2CBC0A0467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6462" y="2114155"/>
            <a:ext cx="825263" cy="82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5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4338EE24-5AFD-A36E-DE8E-7E552883D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78836"/>
              </p:ext>
            </p:extLst>
          </p:nvPr>
        </p:nvGraphicFramePr>
        <p:xfrm>
          <a:off x="1961804" y="1332242"/>
          <a:ext cx="9411045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2652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public meetings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Report and Accounts 26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2CFCF82F-8FEA-78FC-D05A-575149FF2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064" y="1468229"/>
            <a:ext cx="1323977" cy="13239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859266-0939-E9B5-E980-F1B25DB38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06" y="3429002"/>
            <a:ext cx="762000" cy="76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DAE0A6-6D49-9A70-6884-01F267E8D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2614" y="3429000"/>
            <a:ext cx="762002" cy="7620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623DE1-61EE-DC53-746C-529045A6D9A7}"/>
              </a:ext>
            </a:extLst>
          </p:cNvPr>
          <p:cNvSpPr txBox="1"/>
          <p:nvPr/>
        </p:nvSpPr>
        <p:spPr>
          <a:xfrm>
            <a:off x="4621606" y="4280687"/>
            <a:ext cx="2572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Public Board meeting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CBE263-5C3C-4FC4-001E-F4482A47E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06" y="4714645"/>
            <a:ext cx="7620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D92EBF-8529-A55C-6ACA-BE84F908F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253" y="4650019"/>
            <a:ext cx="762002" cy="762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6731D5-4400-5178-486D-0A54F74B0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061" y="2901894"/>
            <a:ext cx="1323977" cy="13239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B0612D-A80B-6092-3435-0380C7C0C3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7109" y="3429000"/>
            <a:ext cx="762002" cy="7620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E2B486-B3D8-84DD-07C4-367A01AD16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110" y="4714645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39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BF4E308-18C6-4066-BA69-0A4C75196F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92608"/>
              </p:ext>
            </p:extLst>
          </p:nvPr>
        </p:nvGraphicFramePr>
        <p:xfrm>
          <a:off x="1494229" y="1216488"/>
          <a:ext cx="9421927" cy="411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39731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92881" indent="-192881">
                        <a:buAutoNum type="arabicPeriod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Hello my name is……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Apologies from people not able to be at the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Patient Story: Buckinghamshire Adult Mental health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3.Staff Story from Abingdon Community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24" name="Picture 23" descr="A close up of a person&#10;&#10;Description automatically generated">
            <a:extLst>
              <a:ext uri="{FF2B5EF4-FFF2-40B4-BE49-F238E27FC236}">
                <a16:creationId xmlns:a16="http://schemas.microsoft.com/office/drawing/2014/main" id="{59297813-29D4-4E8E-B0E0-A02E2273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58" y="1521334"/>
            <a:ext cx="1095594" cy="10955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423C459-0847-4747-B338-1B1AEC0B8D46}"/>
              </a:ext>
            </a:extLst>
          </p:cNvPr>
          <p:cNvSpPr txBox="1"/>
          <p:nvPr/>
        </p:nvSpPr>
        <p:spPr>
          <a:xfrm>
            <a:off x="8759118" y="1273478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3" name="Picture 2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BD535269-97C5-4F51-9B14-27BAAA702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63" y="1898397"/>
            <a:ext cx="718531" cy="7185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7E1371-7F27-23A6-3B77-2FFDBBE6F328}"/>
              </a:ext>
            </a:extLst>
          </p:cNvPr>
          <p:cNvSpPr txBox="1"/>
          <p:nvPr/>
        </p:nvSpPr>
        <p:spPr>
          <a:xfrm>
            <a:off x="8686904" y="3880855"/>
            <a:ext cx="219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People Officer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EB173-9603-2376-C473-4B57A6ABC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0247" y="1488188"/>
            <a:ext cx="1203423" cy="1203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00699-0B12-49BF-C8B0-00426BBB1361}"/>
              </a:ext>
            </a:extLst>
          </p:cNvPr>
          <p:cNvSpPr txBox="1"/>
          <p:nvPr/>
        </p:nvSpPr>
        <p:spPr>
          <a:xfrm>
            <a:off x="8688166" y="2782669"/>
            <a:ext cx="160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Nurse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947BF2-B11E-1C04-9B6A-21E9D3942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9118" y="2069131"/>
            <a:ext cx="608593" cy="6085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387ECE-AB78-AF3A-E697-F2BCF0B13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3271" y="2629432"/>
            <a:ext cx="1524000" cy="152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86FCF8-22F0-16C8-E828-77A7CE44DB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2472" y="4144078"/>
            <a:ext cx="1015231" cy="10152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48D79D-4B12-6078-BC71-F2D3DADF69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8771" y="3149831"/>
            <a:ext cx="658628" cy="6586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3AFDA4-8F17-1284-4284-3BE77D0DE2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1455" y="4587089"/>
            <a:ext cx="658628" cy="6586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32A44-EB7A-AE79-6870-558B25D2CE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1433" y="4119852"/>
            <a:ext cx="1095594" cy="1095594"/>
          </a:xfrm>
          <a:prstGeom prst="rect">
            <a:avLst/>
          </a:prstGeom>
        </p:spPr>
      </p:pic>
      <p:pic>
        <p:nvPicPr>
          <p:cNvPr id="12" name="Picture 11" descr="A close-up of a person&#10;&#10;Description automatically generated">
            <a:extLst>
              <a:ext uri="{FF2B5EF4-FFF2-40B4-BE49-F238E27FC236}">
                <a16:creationId xmlns:a16="http://schemas.microsoft.com/office/drawing/2014/main" id="{690AC1E4-BC2A-8D73-8D27-807603EC8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262" y="4527186"/>
            <a:ext cx="718531" cy="718531"/>
          </a:xfrm>
          <a:prstGeom prst="rect">
            <a:avLst/>
          </a:prstGeom>
        </p:spPr>
      </p:pic>
      <p:pic>
        <p:nvPicPr>
          <p:cNvPr id="16" name="Picture 15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D0DC337E-B4E8-0B43-F51C-73DCD0C7AD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97419" y="3140922"/>
            <a:ext cx="714375" cy="714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F9552C-37B3-473B-981A-D4717F351A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5258" y="2881203"/>
            <a:ext cx="1095594" cy="10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8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4B575501-121D-AD30-9D86-8FDF1C804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921951"/>
              </p:ext>
            </p:extLst>
          </p:nvPr>
        </p:nvGraphicFramePr>
        <p:xfrm>
          <a:off x="1390477" y="1365547"/>
          <a:ext cx="9411045" cy="433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Register of Directors’ Interests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35068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Minutes and matters arising of the meeting held on 27</a:t>
                      </a:r>
                      <a:r>
                        <a:rPr lang="en-GB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 2024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Trust Chair’s Report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629566B-AF3B-A2D1-9696-1BB8F902D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634" y="2922402"/>
            <a:ext cx="1236711" cy="1236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50B60E-A7A9-13BF-8095-E021D6A38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114" y="4106369"/>
            <a:ext cx="15240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C48223-3479-784F-79E2-08818285D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470" y="2731790"/>
            <a:ext cx="1524000" cy="1524000"/>
          </a:xfrm>
          <a:prstGeom prst="rect">
            <a:avLst/>
          </a:prstGeom>
        </p:spPr>
      </p:pic>
      <p:pic>
        <p:nvPicPr>
          <p:cNvPr id="12" name="Picture 11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C23997CD-4595-742A-9F5F-53754F665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252" y="2034376"/>
            <a:ext cx="718531" cy="7185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97D1A4-FB9E-831A-01E6-EF90D8469396}"/>
              </a:ext>
            </a:extLst>
          </p:cNvPr>
          <p:cNvSpPr txBox="1"/>
          <p:nvPr/>
        </p:nvSpPr>
        <p:spPr>
          <a:xfrm>
            <a:off x="8613979" y="4292710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25000E-1AFD-B914-4BFC-16B8B7736335}"/>
              </a:ext>
            </a:extLst>
          </p:cNvPr>
          <p:cNvSpPr txBox="1"/>
          <p:nvPr/>
        </p:nvSpPr>
        <p:spPr>
          <a:xfrm>
            <a:off x="8664848" y="1398290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15" name="Picture 14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862BF2DB-BF6B-518E-EA60-BB441F88DF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908" y="4868369"/>
            <a:ext cx="718531" cy="71853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8472AF-572E-5873-6382-014A984B7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179" y="4514980"/>
            <a:ext cx="925620" cy="9256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4CE6B4-DA2D-FF03-F2B4-181FE65270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3979" y="2111229"/>
            <a:ext cx="641678" cy="6416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C3C79C-A399-3032-4CFC-92973BBC9F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3634" y="1507128"/>
            <a:ext cx="1015231" cy="1015231"/>
          </a:xfrm>
          <a:prstGeom prst="rect">
            <a:avLst/>
          </a:prstGeom>
        </p:spPr>
      </p:pic>
      <p:pic>
        <p:nvPicPr>
          <p:cNvPr id="3" name="Picture 2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BFEDB395-EEA9-A21B-B4B9-6C39E9536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15" y="3429000"/>
            <a:ext cx="718531" cy="71853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4A3709C-CFD7-B251-D722-3F3E88EA00B7}"/>
              </a:ext>
            </a:extLst>
          </p:cNvPr>
          <p:cNvSpPr txBox="1"/>
          <p:nvPr/>
        </p:nvSpPr>
        <p:spPr>
          <a:xfrm>
            <a:off x="8638758" y="2937833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677E36-9149-CE36-7A88-213DBD334F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758" y="1767622"/>
            <a:ext cx="1236712" cy="12367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0850E3-DD44-780B-DD53-8B2573A968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9933" y="4960723"/>
            <a:ext cx="615724" cy="615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F75AFF-6720-C2DE-DBDF-5C522E577F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02819" y="3557545"/>
            <a:ext cx="635052" cy="6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5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EA5A2122-BE10-A3B8-3038-9984C0ECC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804820"/>
              </p:ext>
            </p:extLst>
          </p:nvPr>
        </p:nvGraphicFramePr>
        <p:xfrm>
          <a:off x="1449404" y="1290114"/>
          <a:ext cx="8954353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61382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659417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71286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12068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Chief Executive’s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r>
                        <a:rPr lang="en-GB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Corporate Affairs report including updates on:</a:t>
                      </a:r>
                    </a:p>
                    <a:p>
                      <a:pPr marL="342900" lvl="0" indent="-342900">
                        <a:buAutoNum type="alphaLcPeriod"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Legal, Regulatory and Policy;</a:t>
                      </a:r>
                    </a:p>
                    <a:p>
                      <a:pPr marL="342900" lvl="0" indent="-342900">
                        <a:buAutoNum type="alphaLcPeriod"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Board Assurance Framework (strategic risks);</a:t>
                      </a:r>
                    </a:p>
                    <a:p>
                      <a:pPr marL="342900" lvl="0" indent="-342900">
                        <a:buAutoNum type="alphaLcPeriod"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Charity and Involvement impact and updates; and</a:t>
                      </a:r>
                    </a:p>
                    <a:p>
                      <a:pPr marL="342900" lvl="0" indent="-342900">
                        <a:buAutoNum type="alphaLcPeriod"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Communications and Engagement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Director of Corporate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54786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8EC4DE5-66F4-15FF-D1A2-9C6566490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9" y="1318083"/>
            <a:ext cx="1371600" cy="137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B4C4F-4352-95B9-F1E3-5C6BF573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928" y="1318083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E291C3-172A-C9C7-F133-69EB5D22B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403" y="3342010"/>
            <a:ext cx="748533" cy="748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6D2D64-F75E-9A74-3722-7FBA95293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151" y="3153987"/>
            <a:ext cx="934228" cy="934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290AB6-516A-0322-B8FA-2AC9DEFDF7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1535" y="4307177"/>
            <a:ext cx="1015231" cy="1015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14B2E7-ED42-904F-DD72-BB94F63DC3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7329" y="3849263"/>
            <a:ext cx="1524000" cy="152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142B95-4619-9E12-0574-FE65B044019A}"/>
              </a:ext>
            </a:extLst>
          </p:cNvPr>
          <p:cNvSpPr txBox="1"/>
          <p:nvPr/>
        </p:nvSpPr>
        <p:spPr>
          <a:xfrm>
            <a:off x="2411658" y="4407291"/>
            <a:ext cx="844061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2023-2024</a:t>
            </a:r>
          </a:p>
        </p:txBody>
      </p:sp>
      <p:pic>
        <p:nvPicPr>
          <p:cNvPr id="10" name="Picture 9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A0C9807D-0A99-2352-C91A-7F123E5D4A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096" y="1799661"/>
            <a:ext cx="718530" cy="8900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7EEE17-D869-6A6E-8469-8F1E121FABC2}"/>
              </a:ext>
            </a:extLst>
          </p:cNvPr>
          <p:cNvSpPr txBox="1"/>
          <p:nvPr/>
        </p:nvSpPr>
        <p:spPr>
          <a:xfrm>
            <a:off x="8289233" y="1318083"/>
            <a:ext cx="1937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Executive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BA24834-1783-4821-50AF-6C9BDBF8AD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19189" y="2085416"/>
            <a:ext cx="604267" cy="6042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26FDE9-9B2D-D731-9476-D918817D85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89233" y="5654117"/>
            <a:ext cx="762000" cy="762000"/>
          </a:xfrm>
          <a:prstGeom prst="rect">
            <a:avLst/>
          </a:prstGeom>
        </p:spPr>
      </p:pic>
      <p:sp>
        <p:nvSpPr>
          <p:cNvPr id="7" name="Plus Sign 6">
            <a:extLst>
              <a:ext uri="{FF2B5EF4-FFF2-40B4-BE49-F238E27FC236}">
                <a16:creationId xmlns:a16="http://schemas.microsoft.com/office/drawing/2014/main" id="{E31835FD-1D71-9267-9B2D-9681421A2AEB}"/>
              </a:ext>
            </a:extLst>
          </p:cNvPr>
          <p:cNvSpPr/>
          <p:nvPr/>
        </p:nvSpPr>
        <p:spPr>
          <a:xfrm>
            <a:off x="7296790" y="3561607"/>
            <a:ext cx="364720" cy="3093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52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671DD40E-FE77-C3D1-5B03-7B522ABCF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068101"/>
              </p:ext>
            </p:extLst>
          </p:nvPr>
        </p:nvGraphicFramePr>
        <p:xfrm>
          <a:off x="1515762" y="1341281"/>
          <a:ext cx="9411045" cy="4983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894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Annual Plan 2024/25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29284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Integrated performance and sustainability reporting: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Performance Report;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&amp; Quality Dashboard; and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Finance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Executive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Minute break if needed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22693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A554AD-5D66-E713-8D1F-7AAA23E14B21}"/>
              </a:ext>
            </a:extLst>
          </p:cNvPr>
          <p:cNvSpPr txBox="1"/>
          <p:nvPr/>
        </p:nvSpPr>
        <p:spPr>
          <a:xfrm>
            <a:off x="8725896" y="1321455"/>
            <a:ext cx="214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Finance Officer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217208-6803-3F4D-3187-0259F6CDC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469" y="1605748"/>
            <a:ext cx="940840" cy="9408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F60AC-5869-BAFA-5281-7805B1F3464D}"/>
              </a:ext>
            </a:extLst>
          </p:cNvPr>
          <p:cNvSpPr txBox="1"/>
          <p:nvPr/>
        </p:nvSpPr>
        <p:spPr>
          <a:xfrm>
            <a:off x="8004612" y="1475418"/>
            <a:ext cx="67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896B27-66D4-DDE1-27CC-78D5B6A16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032" y="1426931"/>
            <a:ext cx="152400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1740F-D0EA-2F37-C2FF-914405735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954" y="1928090"/>
            <a:ext cx="940841" cy="9408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5C972C-FD17-8FE7-B144-8ECB2CA72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054" y="2254963"/>
            <a:ext cx="344270" cy="34427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3278B1E1-F499-FBF7-CD9F-ABA77281318B}"/>
              </a:ext>
            </a:extLst>
          </p:cNvPr>
          <p:cNvSpPr/>
          <p:nvPr/>
        </p:nvSpPr>
        <p:spPr>
          <a:xfrm>
            <a:off x="2768032" y="2395225"/>
            <a:ext cx="105089" cy="1513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732F42-292A-BBF1-7DC6-E4A2BD470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880" y="2269212"/>
            <a:ext cx="330021" cy="330021"/>
          </a:xfrm>
          <a:prstGeom prst="rect">
            <a:avLst/>
          </a:prstGeom>
        </p:spPr>
      </p:pic>
      <p:pic>
        <p:nvPicPr>
          <p:cNvPr id="19" name="Picture 18" descr="A person with short brown hair&#10;&#10;Description automatically generated">
            <a:extLst>
              <a:ext uri="{FF2B5EF4-FFF2-40B4-BE49-F238E27FC236}">
                <a16:creationId xmlns:a16="http://schemas.microsoft.com/office/drawing/2014/main" id="{7F976DE6-F7C8-A258-453F-06AD74A379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360" y="2188931"/>
            <a:ext cx="847411" cy="8163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5BE95B-8AE2-B147-09A7-220FE105C0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2324" y="3637442"/>
            <a:ext cx="1524000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29F4EB-1F0F-7604-D7FB-B749ECBFC0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0308" y="3199967"/>
            <a:ext cx="874949" cy="874949"/>
          </a:xfrm>
          <a:prstGeom prst="rect">
            <a:avLst/>
          </a:prstGeom>
        </p:spPr>
      </p:pic>
      <p:sp>
        <p:nvSpPr>
          <p:cNvPr id="8" name="Plus Sign 7">
            <a:extLst>
              <a:ext uri="{FF2B5EF4-FFF2-40B4-BE49-F238E27FC236}">
                <a16:creationId xmlns:a16="http://schemas.microsoft.com/office/drawing/2014/main" id="{8C6E2787-465A-B3AC-998F-29433C4253EC}"/>
              </a:ext>
            </a:extLst>
          </p:cNvPr>
          <p:cNvSpPr/>
          <p:nvPr/>
        </p:nvSpPr>
        <p:spPr>
          <a:xfrm>
            <a:off x="7664892" y="3482772"/>
            <a:ext cx="364720" cy="30933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8C3B6AF-7004-2BB6-6F16-CAE7FE3194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7252" y="3115822"/>
            <a:ext cx="934228" cy="9342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64F12F2-34DB-DB9A-C967-F40420FD83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3607" y="2280157"/>
            <a:ext cx="670774" cy="6707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6E99AC-B731-5398-783E-832CC434935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35376" y="4532546"/>
            <a:ext cx="715338" cy="7153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A8E74AC-9B15-E944-CBF0-D610243AE16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8576" y="5048084"/>
            <a:ext cx="1524000" cy="1524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58EE7E-8E03-2568-754B-85B9213B05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25896" y="5581332"/>
            <a:ext cx="715338" cy="7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7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9FA03A72-973F-59D9-A551-92E39A1E5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80320"/>
              </p:ext>
            </p:extLst>
          </p:nvPr>
        </p:nvGraphicFramePr>
        <p:xfrm>
          <a:off x="1055496" y="1303646"/>
          <a:ext cx="9411045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75976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6930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8404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Board Committees’ update reports and recommendations.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3As reports (matters for Alert, Advice and Assurance) from Committees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recommendations: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Quality Committee recommendations; and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People, Leadership &amp; Culture recommendations.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Committee Chairs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9388378-62E8-CB39-730E-6DDAD4309D48}"/>
              </a:ext>
            </a:extLst>
          </p:cNvPr>
          <p:cNvSpPr/>
          <p:nvPr/>
        </p:nvSpPr>
        <p:spPr>
          <a:xfrm>
            <a:off x="1263910" y="1421788"/>
            <a:ext cx="2184311" cy="1524000"/>
          </a:xfrm>
          <a:prstGeom prst="wedge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AD73B6-EAA9-AFC0-4A7C-7B435350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39" y="1842800"/>
            <a:ext cx="643474" cy="643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4A5D97-703E-7C98-1AC8-357585C8C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002" y="1808575"/>
            <a:ext cx="604971" cy="6049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80188-1312-23EB-085A-C6F7BC305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419" y="1786574"/>
            <a:ext cx="660422" cy="660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7933AB-D89D-199B-FCF2-4017C88877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3698" y="1189943"/>
            <a:ext cx="1524000" cy="1524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288E5A5-04F7-6A99-A587-15E1003A2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5278" y="3322263"/>
            <a:ext cx="940840" cy="9408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0A0249-EA3E-FC74-CE3E-0DF1DF18D08C}"/>
              </a:ext>
            </a:extLst>
          </p:cNvPr>
          <p:cNvSpPr txBox="1"/>
          <p:nvPr/>
        </p:nvSpPr>
        <p:spPr>
          <a:xfrm>
            <a:off x="7469515" y="2999900"/>
            <a:ext cx="673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805F2-E86C-30D5-D0CB-DEC7622F2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3839" y="3656869"/>
            <a:ext cx="1632735" cy="16327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AE3E66E-7205-8412-64CB-72A3EB1B5F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8794" y="4654956"/>
            <a:ext cx="756634" cy="75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3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9B37136-BB4C-5592-FFDC-FCD1BD3BE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823" y="1386702"/>
            <a:ext cx="1524000" cy="1524000"/>
          </a:xfrm>
          <a:prstGeom prst="rect">
            <a:avLst/>
          </a:prstGeom>
        </p:spPr>
      </p:pic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68D1F906-AF4B-BCD9-3882-D1203EB46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912458"/>
              </p:ext>
            </p:extLst>
          </p:nvPr>
        </p:nvGraphicFramePr>
        <p:xfrm>
          <a:off x="1581976" y="1346309"/>
          <a:ext cx="9411045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Freedom To Speak Up Guardians’ annual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People Officer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52407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Patient Safety Incident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Chief Nurse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8B6A08-28A5-32B7-DE12-2CD114AA1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942" y="2774239"/>
            <a:ext cx="1524000" cy="15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4AEF2F-AB8B-BF60-721A-799B3927B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832" y="2961886"/>
            <a:ext cx="934228" cy="934228"/>
          </a:xfrm>
          <a:prstGeom prst="rect">
            <a:avLst/>
          </a:prstGeom>
        </p:spPr>
      </p:pic>
      <p:pic>
        <p:nvPicPr>
          <p:cNvPr id="19" name="Picture 18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5003D075-37AF-9C9F-0A93-81A952782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527" y="3487549"/>
            <a:ext cx="771375" cy="771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1CE25A-10D6-0A99-F71B-CE048BD27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563" y="1346309"/>
            <a:ext cx="934228" cy="934228"/>
          </a:xfrm>
          <a:prstGeom prst="rect">
            <a:avLst/>
          </a:prstGeom>
        </p:spPr>
      </p:pic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3E1E3BC0-2A8B-2451-8102-E82B3EEA7DBC}"/>
              </a:ext>
            </a:extLst>
          </p:cNvPr>
          <p:cNvSpPr/>
          <p:nvPr/>
        </p:nvSpPr>
        <p:spPr>
          <a:xfrm>
            <a:off x="2437051" y="1974457"/>
            <a:ext cx="977788" cy="799782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CF5BE-C517-B9D2-BDD7-D90D0B2D5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6476" y="2051083"/>
            <a:ext cx="683165" cy="6831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53C71F1-82F9-88D7-2825-660C5AA19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9598" y="2131748"/>
            <a:ext cx="659501" cy="659501"/>
          </a:xfrm>
          <a:prstGeom prst="rect">
            <a:avLst/>
          </a:prstGeom>
        </p:spPr>
      </p:pic>
      <p:pic>
        <p:nvPicPr>
          <p:cNvPr id="23" name="Picture 22" descr="A close-up of a person&#10;&#10;Description automatically generated">
            <a:extLst>
              <a:ext uri="{FF2B5EF4-FFF2-40B4-BE49-F238E27FC236}">
                <a16:creationId xmlns:a16="http://schemas.microsoft.com/office/drawing/2014/main" id="{8CDB661F-18DE-551F-2F68-9F3ACBC7AD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371" y="2072718"/>
            <a:ext cx="718531" cy="7185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A61950-6CD8-D881-7CB9-E1232698B5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7453" y="3621061"/>
            <a:ext cx="659502" cy="65950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C614A0-5CE4-6282-3E1B-F88137B75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263748"/>
              </p:ext>
            </p:extLst>
          </p:nvPr>
        </p:nvGraphicFramePr>
        <p:xfrm>
          <a:off x="1581975" y="4342399"/>
          <a:ext cx="9411045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2301921565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3588402444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260957512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366942453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Corporate Registers: receipt of gifts and hospitality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 Director of Corporate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29976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5BF3025-2FBA-9E21-1826-662270411D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5832" y="4637285"/>
            <a:ext cx="934228" cy="934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E9E6B-255E-D745-D23A-8B6C7F388A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7823" y="4371131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74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3DF1B70D-9231-87A6-9A5A-E5C376A29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35147"/>
              </p:ext>
            </p:extLst>
          </p:nvPr>
        </p:nvGraphicFramePr>
        <p:xfrm>
          <a:off x="1581976" y="1346309"/>
          <a:ext cx="9411045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86918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795053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228849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 Any Other Business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Questions from the public and any governors or staff attending.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27394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0DEA53E-DD76-6291-83E7-756396B1F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677" y="1368458"/>
            <a:ext cx="1524000" cy="1524000"/>
          </a:xfrm>
          <a:prstGeom prst="rect">
            <a:avLst/>
          </a:prstGeom>
        </p:spPr>
      </p:pic>
      <p:pic>
        <p:nvPicPr>
          <p:cNvPr id="14" name="Picture 13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EE8BBF34-D951-E542-4AA5-7A68AC520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23" y="1880118"/>
            <a:ext cx="815440" cy="8154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E39C2B-3491-66E9-27F3-8DA779D38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953" y="1989353"/>
            <a:ext cx="774739" cy="774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C98CA-C880-1ED2-3AF3-2577E6E18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9265" y="3021877"/>
            <a:ext cx="1395412" cy="13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8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82E8F88-B466-635B-90E0-1EB4251D9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3100082"/>
            <a:ext cx="1524000" cy="1524000"/>
          </a:xfrm>
          <a:prstGeom prst="rect">
            <a:avLst/>
          </a:prstGeom>
        </p:spPr>
      </p:pic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8FB00CE9-63E7-9FAA-5621-131003F8EF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51590"/>
              </p:ext>
            </p:extLst>
          </p:nvPr>
        </p:nvGraphicFramePr>
        <p:xfrm>
          <a:off x="1773460" y="1340334"/>
          <a:ext cx="8730003" cy="4938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9712">
                  <a:extLst>
                    <a:ext uri="{9D8B030D-6E8A-4147-A177-3AD203B41FA5}">
                      <a16:colId xmlns:a16="http://schemas.microsoft.com/office/drawing/2014/main" val="3582473874"/>
                    </a:ext>
                  </a:extLst>
                </a:gridCol>
                <a:gridCol w="2592785">
                  <a:extLst>
                    <a:ext uri="{9D8B030D-6E8A-4147-A177-3AD203B41FA5}">
                      <a16:colId xmlns:a16="http://schemas.microsoft.com/office/drawing/2014/main" val="1506925168"/>
                    </a:ext>
                  </a:extLst>
                </a:gridCol>
                <a:gridCol w="1669950">
                  <a:extLst>
                    <a:ext uri="{9D8B030D-6E8A-4147-A177-3AD203B41FA5}">
                      <a16:colId xmlns:a16="http://schemas.microsoft.com/office/drawing/2014/main" val="115485684"/>
                    </a:ext>
                  </a:extLst>
                </a:gridCol>
                <a:gridCol w="2067556">
                  <a:extLst>
                    <a:ext uri="{9D8B030D-6E8A-4147-A177-3AD203B41FA5}">
                      <a16:colId xmlns:a16="http://schemas.microsoft.com/office/drawing/2014/main" val="2419218530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 Review of meeting 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71871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 Resolution for Board to meet in private for Confidential matters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8449"/>
                  </a:ext>
                </a:extLst>
              </a:tr>
              <a:tr h="112836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Close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203621"/>
                  </a:ext>
                </a:extLst>
              </a:tr>
            </a:tbl>
          </a:graphicData>
        </a:graphic>
      </p:graphicFrame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E3CD98D-E1B5-1D76-BA17-4E0D72DF3395}"/>
              </a:ext>
            </a:extLst>
          </p:cNvPr>
          <p:cNvSpPr/>
          <p:nvPr/>
        </p:nvSpPr>
        <p:spPr>
          <a:xfrm>
            <a:off x="1850400" y="1587208"/>
            <a:ext cx="2300287" cy="975399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090977-6D14-B751-3782-4268B0EA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126" y="1575155"/>
            <a:ext cx="921829" cy="921829"/>
          </a:xfrm>
          <a:prstGeom prst="rect">
            <a:avLst/>
          </a:prstGeom>
        </p:spPr>
      </p:pic>
      <p:pic>
        <p:nvPicPr>
          <p:cNvPr id="7" name="Picture 6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4CB12730-BBBA-D30F-44C6-05F0F2F49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70" y="2054485"/>
            <a:ext cx="718531" cy="718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91496C-AA33-C59B-5A54-F2FBD8F531BF}"/>
              </a:ext>
            </a:extLst>
          </p:cNvPr>
          <p:cNvSpPr txBox="1"/>
          <p:nvPr/>
        </p:nvSpPr>
        <p:spPr>
          <a:xfrm>
            <a:off x="8505690" y="1386410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 </a:t>
            </a:r>
          </a:p>
        </p:txBody>
      </p:sp>
      <p:pic>
        <p:nvPicPr>
          <p:cNvPr id="11" name="Picture 10" descr="A picture containing human face, forehead, chin, person&#10;&#10;Description automatically generated">
            <a:extLst>
              <a:ext uri="{FF2B5EF4-FFF2-40B4-BE49-F238E27FC236}">
                <a16:creationId xmlns:a16="http://schemas.microsoft.com/office/drawing/2014/main" id="{477135C8-582F-4E33-157B-525B0037F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84" y="4264816"/>
            <a:ext cx="718531" cy="7185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41B14-F3C6-A2A9-1794-30953F90DFCF}"/>
              </a:ext>
            </a:extLst>
          </p:cNvPr>
          <p:cNvSpPr txBox="1"/>
          <p:nvPr/>
        </p:nvSpPr>
        <p:spPr>
          <a:xfrm>
            <a:off x="8658588" y="2953823"/>
            <a:ext cx="10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3C719C-6658-07A1-F537-2EBECDEBF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640" y="3138489"/>
            <a:ext cx="1227510" cy="12275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4CDABD-89B2-27D7-F50B-5C5B612DD311}"/>
              </a:ext>
            </a:extLst>
          </p:cNvPr>
          <p:cNvSpPr txBox="1"/>
          <p:nvPr/>
        </p:nvSpPr>
        <p:spPr>
          <a:xfrm>
            <a:off x="7937614" y="3091529"/>
            <a:ext cx="391850" cy="9597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5400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E03B28-13E8-3674-FC1C-C34ECEE8938F}"/>
              </a:ext>
            </a:extLst>
          </p:cNvPr>
          <p:cNvSpPr txBox="1"/>
          <p:nvPr/>
        </p:nvSpPr>
        <p:spPr>
          <a:xfrm>
            <a:off x="2547937" y="4051318"/>
            <a:ext cx="1524000" cy="369332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35496C-91F4-D2CE-87D5-31F6C9F3D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2251" y="5037085"/>
            <a:ext cx="1323976" cy="13239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38A647-BC4D-EB97-ED31-70B67A393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5690" y="5572808"/>
            <a:ext cx="649762" cy="6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5d566c-8004-45b2-a1ff-1afa3739f842" xsi:nil="true"/>
    <lcf76f155ced4ddcb4097134ff3c332f xmlns="80d282f4-189f-40b5-b2ef-b2287c59eea2">
      <Terms xmlns="http://schemas.microsoft.com/office/infopath/2007/PartnerControls"/>
    </lcf76f155ced4ddcb4097134ff3c332f>
    <Number xmlns="80d282f4-189f-40b5-b2ef-b2287c59eea2">1</Numb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FE3C776672E4F98EC78CFC5673726" ma:contentTypeVersion="16" ma:contentTypeDescription="Create a new document." ma:contentTypeScope="" ma:versionID="7268e8285db6c30a9d60914929a8277c">
  <xsd:schema xmlns:xsd="http://www.w3.org/2001/XMLSchema" xmlns:xs="http://www.w3.org/2001/XMLSchema" xmlns:p="http://schemas.microsoft.com/office/2006/metadata/properties" xmlns:ns2="80d282f4-189f-40b5-b2ef-b2287c59eea2" xmlns:ns3="925d566c-8004-45b2-a1ff-1afa3739f842" targetNamespace="http://schemas.microsoft.com/office/2006/metadata/properties" ma:root="true" ma:fieldsID="eb607962320a091f478a173696c37407" ns2:_="" ns3:_="">
    <xsd:import namespace="80d282f4-189f-40b5-b2ef-b2287c59eea2"/>
    <xsd:import namespace="925d566c-8004-45b2-a1ff-1afa3739f8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umbe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282f4-189f-40b5-b2ef-b2287c59ee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umber" ma:index="10" nillable="true" ma:displayName="Number" ma:default="1" ma:format="Dropdown" ma:internalName="Number" ma:percentage="FALSE">
      <xsd:simpleType>
        <xsd:restriction base="dms:Number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4a7f632-737e-4a6a-9614-2616474817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d566c-8004-45b2-a1ff-1afa3739f8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6fe3317-2788-4865-b74a-0720efe8e9e4}" ma:internalName="TaxCatchAll" ma:showField="CatchAllData" ma:web="925d566c-8004-45b2-a1ff-1afa3739f8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4CEEA-2E3F-4E3F-BCBA-6FE653F1BA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2602F0-A010-4972-85E0-B4ADB36638DA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a1600116-b72d-43b1-9bab-9ab5708105a8"/>
    <ds:schemaRef ds:uri="http://purl.org/dc/elements/1.1/"/>
    <ds:schemaRef ds:uri="http://schemas.microsoft.com/office/2006/metadata/properties"/>
    <ds:schemaRef ds:uri="9f1d8c2d-0f98-4249-a07f-1e885ae191a1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42D9D4E-4A52-4834-9531-F6051A9D567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6536</TotalTime>
  <Words>298</Words>
  <Application>Microsoft Office PowerPoint</Application>
  <PresentationFormat>Widescreen</PresentationFormat>
  <Paragraphs>123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Rachel (RNU) Oxford Health</dc:creator>
  <cp:lastModifiedBy>Gill Nicola (RNU) Oxford Health</cp:lastModifiedBy>
  <cp:revision>23</cp:revision>
  <dcterms:created xsi:type="dcterms:W3CDTF">2020-11-25T10:37:47Z</dcterms:created>
  <dcterms:modified xsi:type="dcterms:W3CDTF">2024-05-20T12:34:04Z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0x010100D40FE3C776672E4F98EC78CFC5673726</vt:lpwstr>
  </property>
</Properties>
</file>