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256" r:id="rId6"/>
    <p:sldId id="279" r:id="rId7"/>
    <p:sldId id="272" r:id="rId8"/>
    <p:sldId id="273" r:id="rId9"/>
    <p:sldId id="284" r:id="rId10"/>
    <p:sldId id="287" r:id="rId11"/>
    <p:sldId id="286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F7F43-5CD2-4D62-8E62-F1C11DEB4CF8}" v="4" dt="2024-09-23T17:55:43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9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 Hannah (RNU) Oxford Health" userId="1b63ec7b-aec8-40dd-a64f-fb051cc4e61a" providerId="ADAL" clId="{637F7F43-5CD2-4D62-8E62-F1C11DEB4CF8}"/>
    <pc:docChg chg="custSel modSld">
      <pc:chgData name="Smith Hannah (RNU) Oxford Health" userId="1b63ec7b-aec8-40dd-a64f-fb051cc4e61a" providerId="ADAL" clId="{637F7F43-5CD2-4D62-8E62-F1C11DEB4CF8}" dt="2024-09-23T17:55:48.260" v="241" actId="1076"/>
      <pc:docMkLst>
        <pc:docMk/>
      </pc:docMkLst>
      <pc:sldChg chg="addSp delSp modSp mod">
        <pc:chgData name="Smith Hannah (RNU) Oxford Health" userId="1b63ec7b-aec8-40dd-a64f-fb051cc4e61a" providerId="ADAL" clId="{637F7F43-5CD2-4D62-8E62-F1C11DEB4CF8}" dt="2024-09-23T17:49:39.537" v="12" actId="1076"/>
        <pc:sldMkLst>
          <pc:docMk/>
          <pc:sldMk cId="3062951535" sldId="265"/>
        </pc:sldMkLst>
        <pc:spChg chg="mod">
          <ac:chgData name="Smith Hannah (RNU) Oxford Health" userId="1b63ec7b-aec8-40dd-a64f-fb051cc4e61a" providerId="ADAL" clId="{637F7F43-5CD2-4D62-8E62-F1C11DEB4CF8}" dt="2024-09-23T17:48:14.388" v="5" actId="20577"/>
          <ac:spMkLst>
            <pc:docMk/>
            <pc:sldMk cId="3062951535" sldId="265"/>
            <ac:spMk id="4" creationId="{ABC86EAE-9B75-4ED0-BF9C-2606DA64DDEA}"/>
          </ac:spMkLst>
        </pc:spChg>
        <pc:picChg chg="add mod">
          <ac:chgData name="Smith Hannah (RNU) Oxford Health" userId="1b63ec7b-aec8-40dd-a64f-fb051cc4e61a" providerId="ADAL" clId="{637F7F43-5CD2-4D62-8E62-F1C11DEB4CF8}" dt="2024-09-23T17:49:39.537" v="12" actId="1076"/>
          <ac:picMkLst>
            <pc:docMk/>
            <pc:sldMk cId="3062951535" sldId="265"/>
            <ac:picMk id="2" creationId="{9C21C57B-1B6C-FDBB-0426-A8DAD625F5E7}"/>
          </ac:picMkLst>
        </pc:picChg>
        <pc:picChg chg="del">
          <ac:chgData name="Smith Hannah (RNU) Oxford Health" userId="1b63ec7b-aec8-40dd-a64f-fb051cc4e61a" providerId="ADAL" clId="{637F7F43-5CD2-4D62-8E62-F1C11DEB4CF8}" dt="2024-09-23T17:49:04.877" v="6" actId="478"/>
          <ac:picMkLst>
            <pc:docMk/>
            <pc:sldMk cId="3062951535" sldId="265"/>
            <ac:picMk id="8" creationId="{7B11D143-1996-332F-2B69-F9F00A6DCEA8}"/>
          </ac:picMkLst>
        </pc:picChg>
      </pc:sldChg>
      <pc:sldChg chg="modSp mod">
        <pc:chgData name="Smith Hannah (RNU) Oxford Health" userId="1b63ec7b-aec8-40dd-a64f-fb051cc4e61a" providerId="ADAL" clId="{637F7F43-5CD2-4D62-8E62-F1C11DEB4CF8}" dt="2024-09-23T17:51:02.334" v="18" actId="20577"/>
        <pc:sldMkLst>
          <pc:docMk/>
          <pc:sldMk cId="1180521381" sldId="272"/>
        </pc:sldMkLst>
        <pc:graphicFrameChg chg="modGraphic">
          <ac:chgData name="Smith Hannah (RNU) Oxford Health" userId="1b63ec7b-aec8-40dd-a64f-fb051cc4e61a" providerId="ADAL" clId="{637F7F43-5CD2-4D62-8E62-F1C11DEB4CF8}" dt="2024-09-23T17:51:02.334" v="18" actId="20577"/>
          <ac:graphicFrameMkLst>
            <pc:docMk/>
            <pc:sldMk cId="1180521381" sldId="272"/>
            <ac:graphicFrameMk id="2" creationId="{EA5A2122-BE10-A3B8-3038-9984C0ECC21E}"/>
          </ac:graphicFrameMkLst>
        </pc:graphicFrameChg>
      </pc:sldChg>
      <pc:sldChg chg="modSp mod">
        <pc:chgData name="Smith Hannah (RNU) Oxford Health" userId="1b63ec7b-aec8-40dd-a64f-fb051cc4e61a" providerId="ADAL" clId="{637F7F43-5CD2-4D62-8E62-F1C11DEB4CF8}" dt="2024-09-23T17:51:28.589" v="33" actId="20577"/>
        <pc:sldMkLst>
          <pc:docMk/>
          <pc:sldMk cId="532879442" sldId="273"/>
        </pc:sldMkLst>
        <pc:graphicFrameChg chg="modGraphic">
          <ac:chgData name="Smith Hannah (RNU) Oxford Health" userId="1b63ec7b-aec8-40dd-a64f-fb051cc4e61a" providerId="ADAL" clId="{637F7F43-5CD2-4D62-8E62-F1C11DEB4CF8}" dt="2024-09-23T17:51:28.589" v="33" actId="20577"/>
          <ac:graphicFrameMkLst>
            <pc:docMk/>
            <pc:sldMk cId="532879442" sldId="273"/>
            <ac:graphicFrameMk id="2" creationId="{671DD40E-FE77-C3D1-5B03-7B522ABCF4AE}"/>
          </ac:graphicFrameMkLst>
        </pc:graphicFrameChg>
      </pc:sldChg>
      <pc:sldChg chg="modSp mod">
        <pc:chgData name="Smith Hannah (RNU) Oxford Health" userId="1b63ec7b-aec8-40dd-a64f-fb051cc4e61a" providerId="ADAL" clId="{637F7F43-5CD2-4D62-8E62-F1C11DEB4CF8}" dt="2024-09-23T17:50:32.462" v="17" actId="14100"/>
        <pc:sldMkLst>
          <pc:docMk/>
          <pc:sldMk cId="2180557484" sldId="279"/>
        </pc:sldMkLst>
        <pc:spChg chg="mod">
          <ac:chgData name="Smith Hannah (RNU) Oxford Health" userId="1b63ec7b-aec8-40dd-a64f-fb051cc4e61a" providerId="ADAL" clId="{637F7F43-5CD2-4D62-8E62-F1C11DEB4CF8}" dt="2024-09-23T17:50:32.462" v="17" actId="14100"/>
          <ac:spMkLst>
            <pc:docMk/>
            <pc:sldMk cId="2180557484" sldId="279"/>
            <ac:spMk id="13" creationId="{A997D1A4-FB9E-831A-01E6-EF90D8469396}"/>
          </ac:spMkLst>
        </pc:spChg>
        <pc:graphicFrameChg chg="modGraphic">
          <ac:chgData name="Smith Hannah (RNU) Oxford Health" userId="1b63ec7b-aec8-40dd-a64f-fb051cc4e61a" providerId="ADAL" clId="{637F7F43-5CD2-4D62-8E62-F1C11DEB4CF8}" dt="2024-09-23T17:50:24.817" v="16" actId="313"/>
          <ac:graphicFrameMkLst>
            <pc:docMk/>
            <pc:sldMk cId="2180557484" sldId="279"/>
            <ac:graphicFrameMk id="4" creationId="{4B575501-121D-AD30-9D86-8FDF1C804684}"/>
          </ac:graphicFrameMkLst>
        </pc:graphicFrameChg>
      </pc:sldChg>
      <pc:sldChg chg="modSp mod">
        <pc:chgData name="Smith Hannah (RNU) Oxford Health" userId="1b63ec7b-aec8-40dd-a64f-fb051cc4e61a" providerId="ADAL" clId="{637F7F43-5CD2-4D62-8E62-F1C11DEB4CF8}" dt="2024-09-23T17:53:06.185" v="229" actId="20577"/>
        <pc:sldMkLst>
          <pc:docMk/>
          <pc:sldMk cId="1812737353" sldId="284"/>
        </pc:sldMkLst>
        <pc:graphicFrameChg chg="modGraphic">
          <ac:chgData name="Smith Hannah (RNU) Oxford Health" userId="1b63ec7b-aec8-40dd-a64f-fb051cc4e61a" providerId="ADAL" clId="{637F7F43-5CD2-4D62-8E62-F1C11DEB4CF8}" dt="2024-09-23T17:53:06.185" v="229" actId="20577"/>
          <ac:graphicFrameMkLst>
            <pc:docMk/>
            <pc:sldMk cId="1812737353" sldId="284"/>
            <ac:graphicFrameMk id="2" creationId="{9FA03A72-973F-59D9-A551-92E39A1E5BD8}"/>
          </ac:graphicFrameMkLst>
        </pc:graphicFrameChg>
      </pc:sldChg>
      <pc:sldChg chg="addSp delSp modSp mod">
        <pc:chgData name="Smith Hannah (RNU) Oxford Health" userId="1b63ec7b-aec8-40dd-a64f-fb051cc4e61a" providerId="ADAL" clId="{637F7F43-5CD2-4D62-8E62-F1C11DEB4CF8}" dt="2024-09-23T17:55:48.260" v="241" actId="1076"/>
        <pc:sldMkLst>
          <pc:docMk/>
          <pc:sldMk cId="2324188590" sldId="286"/>
        </pc:sldMkLst>
        <pc:graphicFrameChg chg="mod modGraphic">
          <ac:chgData name="Smith Hannah (RNU) Oxford Health" userId="1b63ec7b-aec8-40dd-a64f-fb051cc4e61a" providerId="ADAL" clId="{637F7F43-5CD2-4D62-8E62-F1C11DEB4CF8}" dt="2024-09-23T17:55:20.706" v="235" actId="20577"/>
          <ac:graphicFrameMkLst>
            <pc:docMk/>
            <pc:sldMk cId="2324188590" sldId="286"/>
            <ac:graphicFrameMk id="2" creationId="{3DF1B70D-9231-87A6-9A5A-E5C376A29EE1}"/>
          </ac:graphicFrameMkLst>
        </pc:graphicFrameChg>
        <pc:picChg chg="add mod">
          <ac:chgData name="Smith Hannah (RNU) Oxford Health" userId="1b63ec7b-aec8-40dd-a64f-fb051cc4e61a" providerId="ADAL" clId="{637F7F43-5CD2-4D62-8E62-F1C11DEB4CF8}" dt="2024-09-23T17:55:37.608" v="239" actId="1076"/>
          <ac:picMkLst>
            <pc:docMk/>
            <pc:sldMk cId="2324188590" sldId="286"/>
            <ac:picMk id="3" creationId="{BBB7B9A7-619A-3C70-F989-3CAA2A5D8303}"/>
          </ac:picMkLst>
        </pc:picChg>
        <pc:picChg chg="add mod">
          <ac:chgData name="Smith Hannah (RNU) Oxford Health" userId="1b63ec7b-aec8-40dd-a64f-fb051cc4e61a" providerId="ADAL" clId="{637F7F43-5CD2-4D62-8E62-F1C11DEB4CF8}" dt="2024-09-23T17:55:48.260" v="241" actId="1076"/>
          <ac:picMkLst>
            <pc:docMk/>
            <pc:sldMk cId="2324188590" sldId="286"/>
            <ac:picMk id="4" creationId="{D18DFDBA-58FD-000D-4460-5F27293E287F}"/>
          </ac:picMkLst>
        </pc:picChg>
        <pc:picChg chg="del">
          <ac:chgData name="Smith Hannah (RNU) Oxford Health" userId="1b63ec7b-aec8-40dd-a64f-fb051cc4e61a" providerId="ADAL" clId="{637F7F43-5CD2-4D62-8E62-F1C11DEB4CF8}" dt="2024-09-23T17:55:26.097" v="236" actId="478"/>
          <ac:picMkLst>
            <pc:docMk/>
            <pc:sldMk cId="2324188590" sldId="286"/>
            <ac:picMk id="7" creationId="{4167C51F-DC49-4640-A7B9-97131EE4D52A}"/>
          </ac:picMkLst>
        </pc:picChg>
        <pc:picChg chg="mod">
          <ac:chgData name="Smith Hannah (RNU) Oxford Health" userId="1b63ec7b-aec8-40dd-a64f-fb051cc4e61a" providerId="ADAL" clId="{637F7F43-5CD2-4D62-8E62-F1C11DEB4CF8}" dt="2024-09-23T17:55:29.318" v="237" actId="1076"/>
          <ac:picMkLst>
            <pc:docMk/>
            <pc:sldMk cId="2324188590" sldId="286"/>
            <ac:picMk id="10" creationId="{EBB90BBF-5A68-C0FC-B8E9-C2DCA3BD81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4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F7F-80D3-4B21-9ADF-BA14E59697B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86EAE-9B75-4ED0-BF9C-2606DA64DDEA}"/>
              </a:ext>
            </a:extLst>
          </p:cNvPr>
          <p:cNvSpPr txBox="1"/>
          <p:nvPr/>
        </p:nvSpPr>
        <p:spPr>
          <a:xfrm>
            <a:off x="3014254" y="1208775"/>
            <a:ext cx="84030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Meeting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Wednesday 25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September 2024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09.00am -12.20pm</a:t>
            </a: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Microsoft Teams meeting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6CB851-F0E1-4DE0-8410-926A8EE663BA}"/>
              </a:ext>
            </a:extLst>
          </p:cNvPr>
          <p:cNvSpPr/>
          <p:nvPr/>
        </p:nvSpPr>
        <p:spPr>
          <a:xfrm>
            <a:off x="1561408" y="3429000"/>
            <a:ext cx="190108" cy="15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B6B3A9C-167A-4719-8364-55C0EBCD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54" y="602931"/>
            <a:ext cx="1986246" cy="1303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5480C-B35A-4935-B216-15D9B9A6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3" y="1119306"/>
            <a:ext cx="848719" cy="848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6441F-B11C-30D8-AAA3-E0D63EC6D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69" y="2135716"/>
            <a:ext cx="825263" cy="8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3F7BC-1B90-4D49-96F6-C89F992A5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25" y="2156842"/>
            <a:ext cx="804137" cy="804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1EB5C0-B12E-F06B-7303-54AE4FAD8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771" y="3057800"/>
            <a:ext cx="899189" cy="8991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85A0FF-6D04-9F5F-C1F9-25B4F5FAB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516" y="4214694"/>
            <a:ext cx="1524000" cy="15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1C57B-1B6C-FDBB-0426-A8DAD625F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310" y="3066632"/>
            <a:ext cx="919626" cy="9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AB9A0ABC-187E-350E-654E-7283401DF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99884"/>
              </p:ext>
            </p:extLst>
          </p:nvPr>
        </p:nvGraphicFramePr>
        <p:xfrm>
          <a:off x="1773460" y="1340334"/>
          <a:ext cx="8730003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712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592785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669950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067556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Close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meeting in public.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036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BC835E-2185-429F-B201-25F0820A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28" y="1232094"/>
            <a:ext cx="1323976" cy="1323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96374-D3B0-A1B6-6BFA-BE315CE8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34" y="1971862"/>
            <a:ext cx="784232" cy="784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D6C56-DDAE-2086-DF4F-9C501A225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42" y="3324814"/>
            <a:ext cx="1323977" cy="1323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3D474C-72F4-E15C-3A2E-FE7B70E16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091" y="3901961"/>
            <a:ext cx="762002" cy="762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3956A-525C-1B6D-5652-E6D47C409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681" y="3901961"/>
            <a:ext cx="762002" cy="762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573620-5805-0573-D5EC-703D3DD61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9270" y="3901961"/>
            <a:ext cx="762003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F4E308-18C6-4066-BA69-0A4C7519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51103"/>
              </p:ext>
            </p:extLst>
          </p:nvPr>
        </p:nvGraphicFramePr>
        <p:xfrm>
          <a:off x="1494229" y="1216488"/>
          <a:ext cx="9421927" cy="411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39731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2881" indent="-192881"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 my name is……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Apologies from people not able to be at the meeting.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2.Declarations and Register of Directors Interests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Minutes and matters arising of the meeting held on 24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59297813-29D4-4E8E-B0E0-A02E2273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58" y="1521334"/>
            <a:ext cx="1095594" cy="1095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23C459-0847-4747-B338-1B1AEC0B8D46}"/>
              </a:ext>
            </a:extLst>
          </p:cNvPr>
          <p:cNvSpPr txBox="1"/>
          <p:nvPr/>
        </p:nvSpPr>
        <p:spPr>
          <a:xfrm>
            <a:off x="9174356" y="1520914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D535269-97C5-4F51-9B14-27BAAA70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48" y="1488188"/>
            <a:ext cx="718531" cy="718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EB173-9603-2376-C473-4B57A6AB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247" y="1488188"/>
            <a:ext cx="1203423" cy="1203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86FCF8-22F0-16C8-E828-77A7CE44D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379" y="2838791"/>
            <a:ext cx="1015231" cy="1015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78AE5C-C234-8A2B-8C14-5DB33D372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3274" y="2002951"/>
            <a:ext cx="696449" cy="696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0F84A8-45D5-302C-ACCD-B99556B0F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621" y="2766572"/>
            <a:ext cx="1015231" cy="10152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BA11E7-2EF5-8A08-792B-B644016F6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830" y="4252847"/>
            <a:ext cx="940840" cy="940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FD1EF2-94A6-24CC-E432-9A07B9F27C57}"/>
              </a:ext>
            </a:extLst>
          </p:cNvPr>
          <p:cNvSpPr txBox="1"/>
          <p:nvPr/>
        </p:nvSpPr>
        <p:spPr>
          <a:xfrm rot="10620519" flipH="1" flipV="1">
            <a:off x="7877952" y="4008813"/>
            <a:ext cx="321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A82CC3-F06D-ADF1-7F28-FB7F7E930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044" y="3982430"/>
            <a:ext cx="1236711" cy="12367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C49213-A1E3-0516-3EBC-26BD20422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930" y="4661719"/>
            <a:ext cx="409197" cy="4091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19F14E-0511-5766-37A9-528E20D004EC}"/>
              </a:ext>
            </a:extLst>
          </p:cNvPr>
          <p:cNvSpPr txBox="1"/>
          <p:nvPr/>
        </p:nvSpPr>
        <p:spPr>
          <a:xfrm>
            <a:off x="9169882" y="3071414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93894-489E-44D3-45A4-5BA83DD2D718}"/>
              </a:ext>
            </a:extLst>
          </p:cNvPr>
          <p:cNvSpPr txBox="1"/>
          <p:nvPr/>
        </p:nvSpPr>
        <p:spPr>
          <a:xfrm>
            <a:off x="9196118" y="4314824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26" name="Picture 25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22591B50-C0C0-EE87-579C-949CA54D0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35" y="3081480"/>
            <a:ext cx="718531" cy="718531"/>
          </a:xfrm>
          <a:prstGeom prst="rect">
            <a:avLst/>
          </a:prstGeom>
        </p:spPr>
      </p:pic>
      <p:pic>
        <p:nvPicPr>
          <p:cNvPr id="27" name="Picture 2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02BFEF8-0F24-0870-EC1E-4C7C44911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96" y="4556942"/>
            <a:ext cx="718531" cy="7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B575501-121D-AD30-9D86-8FDF1C80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4554"/>
              </p:ext>
            </p:extLst>
          </p:nvPr>
        </p:nvGraphicFramePr>
        <p:xfrm>
          <a:off x="1390477" y="1365547"/>
          <a:ext cx="9411045" cy="433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Trust Chair’s Report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35068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Chief Executive’s Report.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Corporate Affairs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8C48223-3479-784F-79E2-08818285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70" y="2731790"/>
            <a:ext cx="1524000" cy="1524000"/>
          </a:xfrm>
          <a:prstGeom prst="rect">
            <a:avLst/>
          </a:prstGeom>
        </p:spPr>
      </p:pic>
      <p:pic>
        <p:nvPicPr>
          <p:cNvPr id="12" name="Picture 11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C23997CD-4595-742A-9F5F-53754F665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94" y="1433191"/>
            <a:ext cx="718531" cy="718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7D1A4-FB9E-831A-01E6-EF90D8469396}"/>
              </a:ext>
            </a:extLst>
          </p:cNvPr>
          <p:cNvSpPr txBox="1"/>
          <p:nvPr/>
        </p:nvSpPr>
        <p:spPr>
          <a:xfrm>
            <a:off x="8673992" y="4350922"/>
            <a:ext cx="143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 of Corporate  Affairs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5000E-1AFD-B914-4BFC-16B8B7736335}"/>
              </a:ext>
            </a:extLst>
          </p:cNvPr>
          <p:cNvSpPr txBox="1"/>
          <p:nvPr/>
        </p:nvSpPr>
        <p:spPr>
          <a:xfrm>
            <a:off x="8709764" y="1429053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3709C-CFD7-B251-D722-3F3E88EA00B7}"/>
              </a:ext>
            </a:extLst>
          </p:cNvPr>
          <p:cNvSpPr txBox="1"/>
          <p:nvPr/>
        </p:nvSpPr>
        <p:spPr>
          <a:xfrm>
            <a:off x="8673993" y="3223589"/>
            <a:ext cx="130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Executive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24A8-EA7E-4C7D-DC8B-E81C3547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70" y="1585452"/>
            <a:ext cx="1524000" cy="152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ECC5D8-D861-638D-5833-08DF768DA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378" y="1451426"/>
            <a:ext cx="1371600" cy="1371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E9B930-1384-2B1F-0A67-7997302BC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22" y="2917828"/>
            <a:ext cx="1371600" cy="1371600"/>
          </a:xfrm>
          <a:prstGeom prst="rect">
            <a:avLst/>
          </a:prstGeom>
        </p:spPr>
      </p:pic>
      <p:pic>
        <p:nvPicPr>
          <p:cNvPr id="22" name="Picture 21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3F9506DB-2B21-F298-5325-64F0A1D5C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74" y="3223589"/>
            <a:ext cx="718530" cy="890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70D7C5-73E4-DB4D-37A5-DF5DFC764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470" y="4365916"/>
            <a:ext cx="934228" cy="934228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8F316A44-F97E-1301-8D9E-C083218EEA5F}"/>
              </a:ext>
            </a:extLst>
          </p:cNvPr>
          <p:cNvSpPr/>
          <p:nvPr/>
        </p:nvSpPr>
        <p:spPr>
          <a:xfrm>
            <a:off x="7449529" y="4986156"/>
            <a:ext cx="324500" cy="329597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9E456F-04D6-7AF5-F19D-C6BF17297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9470" y="4345473"/>
            <a:ext cx="934228" cy="9342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9C0FE2-7C66-BE08-9B77-24DA13F3A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5161" y="1368171"/>
            <a:ext cx="848569" cy="8485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57601E-CEE9-B731-E664-002C66995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2216" y="3429000"/>
            <a:ext cx="750746" cy="750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51D743-ACAE-DA96-5E77-90CA36BEF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2216" y="4581678"/>
            <a:ext cx="810328" cy="8103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0F6A09-FE24-806E-FEBD-4DA44493B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22" y="431054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A5A2122-BE10-A3B8-3038-9984C0ECC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40843"/>
              </p:ext>
            </p:extLst>
          </p:nvPr>
        </p:nvGraphicFramePr>
        <p:xfrm>
          <a:off x="1590724" y="1342745"/>
          <a:ext cx="8954353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382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659417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71286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12068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 Journey-School Health Nursing Service and 0-19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 Nurse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en-GB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Staff Story-Oxfordshire Talking Therapies Service.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Talking Therapies: outcome monitoring.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John Pimm/Jo Ryder/Chief Medical Officer.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155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0B4C4F-4352-95B9-F1E3-5C6BF573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28" y="1318083"/>
            <a:ext cx="1524000" cy="15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EEE17-D869-6A6E-8469-8F1E121FABC2}"/>
              </a:ext>
            </a:extLst>
          </p:cNvPr>
          <p:cNvSpPr txBox="1"/>
          <p:nvPr/>
        </p:nvSpPr>
        <p:spPr>
          <a:xfrm>
            <a:off x="8555123" y="3006109"/>
            <a:ext cx="118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BDE81-EC58-D71B-8508-1AB10E2C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28" y="2870052"/>
            <a:ext cx="1524000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70B19C-0570-E078-FBE8-2E4B7A657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547"/>
          <a:stretch/>
        </p:blipFill>
        <p:spPr>
          <a:xfrm>
            <a:off x="2223882" y="1470575"/>
            <a:ext cx="2346506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C3FE5C-637F-51DF-0451-16F652FDD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181" y="1859859"/>
            <a:ext cx="1006978" cy="10069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F72CD5-EF2B-E66D-E35F-FB11AF7A6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889" y="2882031"/>
            <a:ext cx="1524000" cy="1524000"/>
          </a:xfrm>
          <a:prstGeom prst="rect">
            <a:avLst/>
          </a:prstGeom>
        </p:spPr>
      </p:pic>
      <p:pic>
        <p:nvPicPr>
          <p:cNvPr id="23" name="Picture 22" descr="A close-up of a person&#10;&#10;Description automatically generated">
            <a:extLst>
              <a:ext uri="{FF2B5EF4-FFF2-40B4-BE49-F238E27FC236}">
                <a16:creationId xmlns:a16="http://schemas.microsoft.com/office/drawing/2014/main" id="{77E4C4FC-6FC3-17EB-C11F-975E80E4C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51" y="3506824"/>
            <a:ext cx="718531" cy="718531"/>
          </a:xfrm>
          <a:prstGeom prst="rect">
            <a:avLst/>
          </a:prstGeom>
        </p:spPr>
      </p:pic>
      <p:pic>
        <p:nvPicPr>
          <p:cNvPr id="24" name="Picture 2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D0A2F4F2-DFA2-5012-81A6-D5D8D4256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930" y="1722895"/>
            <a:ext cx="714375" cy="7143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93B6E0-A733-E5E9-5112-724CD0299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778" y="2022427"/>
            <a:ext cx="819656" cy="8196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4325D2-AA24-FB57-ACE0-423BFA9B0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7777" y="3519610"/>
            <a:ext cx="819657" cy="819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5D7507-7B33-61AD-995C-520DF69488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4993" y="4263821"/>
            <a:ext cx="1524000" cy="15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2D543B-AC81-8ED8-33E8-334810775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8159" y="4790895"/>
            <a:ext cx="1012120" cy="10121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2F049B-6245-C36C-EF49-CBAEC046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628" y="4225355"/>
            <a:ext cx="1524000" cy="152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029EB4-0FF0-0A1B-A511-19AAF7D73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6367" y="4863736"/>
            <a:ext cx="747032" cy="7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71DD40E-FE77-C3D1-5B03-7B522ABC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51685"/>
              </p:ext>
            </p:extLst>
          </p:nvPr>
        </p:nvGraphicFramePr>
        <p:xfrm>
          <a:off x="1515762" y="1341281"/>
          <a:ext cx="9411045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2928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Integrated performance and sustainability reporting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performance Report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Safety Dashboard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minute break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2269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35BE95B-8AE2-B147-09A7-220FE105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76" y="1808642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9F4EB-1F0F-7604-D7FB-B749ECBF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3" y="2057398"/>
            <a:ext cx="874949" cy="874949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8C6E2787-465A-B3AC-998F-29433C4253EC}"/>
              </a:ext>
            </a:extLst>
          </p:cNvPr>
          <p:cNvSpPr/>
          <p:nvPr/>
        </p:nvSpPr>
        <p:spPr>
          <a:xfrm>
            <a:off x="7678316" y="2623009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3B6AF-7004-2BB6-6F16-CAE7FE319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63" y="1949468"/>
            <a:ext cx="934228" cy="9342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8E74AC-9B15-E944-CBF0-D610243AE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151" y="3787896"/>
            <a:ext cx="1302425" cy="130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EB35C-DA78-4411-16DE-B01735901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8024" y="3100985"/>
            <a:ext cx="760412" cy="760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CBF94-3E46-3DB3-28B3-7DE8F90DA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9610" y="4254577"/>
            <a:ext cx="760413" cy="7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9FA03A72-973F-59D9-A551-92E39A1E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6498"/>
              </p:ext>
            </p:extLst>
          </p:nvPr>
        </p:nvGraphicFramePr>
        <p:xfrm>
          <a:off x="1055496" y="1303646"/>
          <a:ext cx="9411045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75976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6930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8404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Board committees’ update reports and recommendations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-Matters for Alert, Advice and Assurance from Committees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-Quality Committee recommendation: Safeguarding Service  annual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-People, Leadership &amp; Culture Committee recommendation: Medical Appraisal and Revalidation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-Charity Committee recommendation: fundraising 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Chairs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9388378-62E8-CB39-730E-6DDAD4309D48}"/>
              </a:ext>
            </a:extLst>
          </p:cNvPr>
          <p:cNvSpPr/>
          <p:nvPr/>
        </p:nvSpPr>
        <p:spPr>
          <a:xfrm>
            <a:off x="1263910" y="1421788"/>
            <a:ext cx="2184311" cy="1524000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D73B6-EAA9-AFC0-4A7C-7B435350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39" y="1842800"/>
            <a:ext cx="643474" cy="64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A5D97-703E-7C98-1AC8-357585C8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02" y="1808575"/>
            <a:ext cx="604971" cy="604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80188-1312-23EB-085A-C6F7BC305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19" y="1786574"/>
            <a:ext cx="660422" cy="660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933AB-D89D-199B-FCF2-4017C8887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98" y="1189943"/>
            <a:ext cx="1524000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8E5A5-04F7-6A99-A587-15E1003A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278" y="3322263"/>
            <a:ext cx="940840" cy="940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0A0249-EA3E-FC74-CE3E-0DF1DF18D08C}"/>
              </a:ext>
            </a:extLst>
          </p:cNvPr>
          <p:cNvSpPr txBox="1"/>
          <p:nvPr/>
        </p:nvSpPr>
        <p:spPr>
          <a:xfrm>
            <a:off x="7469515" y="2999900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805F2-E86C-30D5-D0CB-DEC7622F2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839" y="3656869"/>
            <a:ext cx="1632735" cy="1632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02CB0-7456-84A8-753E-DC2CF5100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3914" y="1322398"/>
            <a:ext cx="928352" cy="9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1664A90-19B6-68FC-9D7D-03D9F9F6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64259"/>
              </p:ext>
            </p:extLst>
          </p:nvPr>
        </p:nvGraphicFramePr>
        <p:xfrm>
          <a:off x="1581976" y="1346309"/>
          <a:ext cx="94110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12.Research and Innovation report.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R&amp;D Director and Chief Medical officer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Mortality and Suicide Prevention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Medical Officer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Patient Safety Incidents Reports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A30E8B4-6C9B-6B0D-9E19-9148852B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907" y="3076255"/>
            <a:ext cx="934228" cy="934228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931B1D0-6A44-3323-B5E6-04DA435C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07" y="3543369"/>
            <a:ext cx="714375" cy="714375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5E2FA7B-37CD-724C-3874-215B981CE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36" y="2155934"/>
            <a:ext cx="714375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E19BF5-7095-F9CE-EEBE-71B0A096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213" y="1368002"/>
            <a:ext cx="1524000" cy="152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6373A3-9272-A75B-628B-EE42440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829" y="4692353"/>
            <a:ext cx="934228" cy="934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CA1C2-E859-24DB-93EE-1EC7FD6FC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158" y="2067548"/>
            <a:ext cx="824454" cy="824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D4201-0B74-4B7D-918D-DB1E9DB04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840" y="1638172"/>
            <a:ext cx="874949" cy="874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478E92-017B-0E3F-CC28-0BE9ECF93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3021" y="3462761"/>
            <a:ext cx="824454" cy="824454"/>
          </a:xfrm>
          <a:prstGeom prst="rect">
            <a:avLst/>
          </a:prstGeom>
        </p:spPr>
      </p:pic>
      <p:pic>
        <p:nvPicPr>
          <p:cNvPr id="11" name="Picture 10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3AF87E98-FA10-0957-ECD6-2BCFE669A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8806" y="5154503"/>
            <a:ext cx="714375" cy="714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21CA8D-3A35-8DF9-D739-001493441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3021" y="5293215"/>
            <a:ext cx="824454" cy="8244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3AE056-91F0-1092-1172-907953991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276" y="4593669"/>
            <a:ext cx="1524000" cy="152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9CF2B5-B258-0B96-3799-14041FEA6E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0528" y="5248115"/>
            <a:ext cx="663175" cy="66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2A0ACF-CF10-D5C8-3B9E-F2844012CF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6630" y="2927299"/>
            <a:ext cx="1359916" cy="1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3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DF1B70D-9231-87A6-9A5A-E5C376A2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19299"/>
              </p:ext>
            </p:extLst>
          </p:nvPr>
        </p:nvGraphicFramePr>
        <p:xfrm>
          <a:off x="1581976" y="1346309"/>
          <a:ext cx="94110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 report: Board Committee annual reports and Terms of Reference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 of Corporate Affairs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Corporate Registers: (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application of Trust seal; and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(ii) receipt of gifts and hospitality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 of Corporate Affairs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Any Other Business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BB90BBF-5A68-C0FC-B8E9-C2DCA3BD8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77" y="1346309"/>
            <a:ext cx="1395412" cy="13954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644D25-BA5E-6F8D-18F1-64E23E07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907" y="3076255"/>
            <a:ext cx="934228" cy="934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0E86E-5E58-DEB5-5FCE-E89CE8AF8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887" y="1804072"/>
            <a:ext cx="1081864" cy="1081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18424-B128-3585-892F-30BEB396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907" y="1575046"/>
            <a:ext cx="934228" cy="934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87AAB8-BF37-05AB-F4AF-B8BE61F9E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6865" y="2042160"/>
            <a:ext cx="760314" cy="760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EA53E-DD76-6291-83E7-756396B1F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677" y="4468973"/>
            <a:ext cx="1524000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CEE814-7B62-74C5-85A2-588CE56BC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5179" y="5308709"/>
            <a:ext cx="762000" cy="762000"/>
          </a:xfrm>
          <a:prstGeom prst="rect">
            <a:avLst/>
          </a:prstGeom>
        </p:spPr>
      </p:pic>
      <p:pic>
        <p:nvPicPr>
          <p:cNvPr id="17" name="Picture 1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AAC9EC1-56AF-9A37-1A3A-BB75C25E33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49" y="5177533"/>
            <a:ext cx="815440" cy="815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B7B9A7-619A-3C70-F989-3CAA2A5D8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9984" y="2885936"/>
            <a:ext cx="1396105" cy="1396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DFDBA-58FD-000D-4460-5F27293E28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677" y="3255021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DF1B70D-9231-87A6-9A5A-E5C376A2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40644"/>
              </p:ext>
            </p:extLst>
          </p:nvPr>
        </p:nvGraphicFramePr>
        <p:xfrm>
          <a:off x="1581976" y="1346309"/>
          <a:ext cx="94110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from the public and any governors or staff attending.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Review of meeting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20.Resolution for Board to meet in private for Confidential matters.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EE8BBF34-D951-E542-4AA5-7A68AC520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85" y="1626156"/>
            <a:ext cx="815440" cy="815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C98CA-C880-1ED2-3AF3-2577E6E1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431" y="1501149"/>
            <a:ext cx="1395412" cy="1395412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E3CD98D-E1B5-1D76-BA17-4E0D72DF3395}"/>
              </a:ext>
            </a:extLst>
          </p:cNvPr>
          <p:cNvSpPr/>
          <p:nvPr/>
        </p:nvSpPr>
        <p:spPr>
          <a:xfrm>
            <a:off x="1771120" y="3051401"/>
            <a:ext cx="2300287" cy="97539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90977-6D14-B751-3782-4268B0EA8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222" y="3051401"/>
            <a:ext cx="921829" cy="921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3CB49-F20F-33BC-ADF5-625100CF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263" y="4370613"/>
            <a:ext cx="1524000" cy="152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5D8E59-B776-05E5-8316-B3FFE712811C}"/>
              </a:ext>
            </a:extLst>
          </p:cNvPr>
          <p:cNvSpPr txBox="1"/>
          <p:nvPr/>
        </p:nvSpPr>
        <p:spPr>
          <a:xfrm>
            <a:off x="2359287" y="5519395"/>
            <a:ext cx="13239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2267D-092D-2612-2B76-5105C0A41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812" y="4518858"/>
            <a:ext cx="1227510" cy="1227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1762C-9794-0212-28A5-DDCC2C07B7C1}"/>
              </a:ext>
            </a:extLst>
          </p:cNvPr>
          <p:cNvSpPr txBox="1"/>
          <p:nvPr/>
        </p:nvSpPr>
        <p:spPr>
          <a:xfrm>
            <a:off x="7994983" y="4496028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7" name="Picture 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9F6EEA43-C9E9-175F-2A51-0FF5721E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37" y="4416405"/>
            <a:ext cx="815440" cy="815440"/>
          </a:xfrm>
          <a:prstGeom prst="rect">
            <a:avLst/>
          </a:prstGeom>
        </p:spPr>
      </p:pic>
      <p:pic>
        <p:nvPicPr>
          <p:cNvPr id="12" name="Picture 11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96EF472-8AFE-2799-8442-1072ABF9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55" y="3051401"/>
            <a:ext cx="815440" cy="8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FE3C776672E4F98EC78CFC5673726" ma:contentTypeVersion="16" ma:contentTypeDescription="Create a new document." ma:contentTypeScope="" ma:versionID="7268e8285db6c30a9d60914929a8277c">
  <xsd:schema xmlns:xsd="http://www.w3.org/2001/XMLSchema" xmlns:xs="http://www.w3.org/2001/XMLSchema" xmlns:p="http://schemas.microsoft.com/office/2006/metadata/properties" xmlns:ns2="80d282f4-189f-40b5-b2ef-b2287c59eea2" xmlns:ns3="925d566c-8004-45b2-a1ff-1afa3739f842" targetNamespace="http://schemas.microsoft.com/office/2006/metadata/properties" ma:root="true" ma:fieldsID="eb607962320a091f478a173696c37407" ns2:_="" ns3:_="">
    <xsd:import namespace="80d282f4-189f-40b5-b2ef-b2287c59eea2"/>
    <xsd:import namespace="925d566c-8004-45b2-a1ff-1afa3739f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umbe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282f4-189f-40b5-b2ef-b2287c59e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0" nillable="true" ma:displayName="Number" ma:default="1" ma:format="Dropdown" ma:internalName="Number" ma:percentage="FALSE">
      <xsd:simpleType>
        <xsd:restriction base="dms:Number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a7f632-737e-4a6a-9614-261647481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d566c-8004-45b2-a1ff-1afa3739f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fe3317-2788-4865-b74a-0720efe8e9e4}" ma:internalName="TaxCatchAll" ma:showField="CatchAllData" ma:web="925d566c-8004-45b2-a1ff-1afa3739f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d566c-8004-45b2-a1ff-1afa3739f842" xsi:nil="true"/>
    <lcf76f155ced4ddcb4097134ff3c332f xmlns="80d282f4-189f-40b5-b2ef-b2287c59eea2">
      <Terms xmlns="http://schemas.microsoft.com/office/infopath/2007/PartnerControls"/>
    </lcf76f155ced4ddcb4097134ff3c332f>
    <Number xmlns="80d282f4-189f-40b5-b2ef-b2287c59eea2">1</Number>
  </documentManagement>
</p:properties>
</file>

<file path=customXml/itemProps1.xml><?xml version="1.0" encoding="utf-8"?>
<ds:datastoreItem xmlns:ds="http://schemas.openxmlformats.org/officeDocument/2006/customXml" ds:itemID="{D604CEEA-2E3F-4E3F-BCBA-6FE653F1BA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8FE93F-7C4E-4E2D-BD04-7387464A0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282f4-189f-40b5-b2ef-b2287c59eea2"/>
    <ds:schemaRef ds:uri="925d566c-8004-45b2-a1ff-1afa3739f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602F0-A010-4972-85E0-B4ADB36638DA}">
  <ds:schemaRefs>
    <ds:schemaRef ds:uri="a1600116-b72d-43b1-9bab-9ab5708105a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9f1d8c2d-0f98-4249-a07f-1e885ae191a1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925d566c-8004-45b2-a1ff-1afa3739f842"/>
    <ds:schemaRef ds:uri="80d282f4-189f-40b5-b2ef-b2287c59ee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6947</TotalTime>
  <Words>329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Smith Hannah (RNU) Oxford Health</cp:lastModifiedBy>
  <cp:revision>25</cp:revision>
  <dcterms:created xsi:type="dcterms:W3CDTF">2020-11-25T10:37:47Z</dcterms:created>
  <dcterms:modified xsi:type="dcterms:W3CDTF">2024-09-23T17:55:51Z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  <property fmtid="{D5CDD505-2E9C-101B-9397-08002B2CF9AE}" pid="3" name="MediaServiceImageTags">
    <vt:lpwstr/>
  </property>
</Properties>
</file>