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5" r:id="rId5"/>
    <p:sldId id="256" r:id="rId6"/>
    <p:sldId id="279" r:id="rId7"/>
    <p:sldId id="272" r:id="rId8"/>
    <p:sldId id="273" r:id="rId9"/>
    <p:sldId id="284" r:id="rId10"/>
    <p:sldId id="285" r:id="rId11"/>
    <p:sldId id="286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 Hannah (RNU) Oxford Health" userId="1b63ec7b-aec8-40dd-a64f-fb051cc4e61a" providerId="ADAL" clId="{7462BDC8-3C94-4208-AE78-3ADDABCFA3D9}"/>
    <pc:docChg chg="custSel modSld">
      <pc:chgData name="Smith Hannah (RNU) Oxford Health" userId="1b63ec7b-aec8-40dd-a64f-fb051cc4e61a" providerId="ADAL" clId="{7462BDC8-3C94-4208-AE78-3ADDABCFA3D9}" dt="2024-03-22T15:07:56.956" v="21" actId="20577"/>
      <pc:docMkLst>
        <pc:docMk/>
      </pc:docMkLst>
      <pc:sldChg chg="modSp mod">
        <pc:chgData name="Smith Hannah (RNU) Oxford Health" userId="1b63ec7b-aec8-40dd-a64f-fb051cc4e61a" providerId="ADAL" clId="{7462BDC8-3C94-4208-AE78-3ADDABCFA3D9}" dt="2024-03-22T15:00:44.557" v="11" actId="20577"/>
        <pc:sldMkLst>
          <pc:docMk/>
          <pc:sldMk cId="1180521381" sldId="272"/>
        </pc:sldMkLst>
        <pc:graphicFrameChg chg="modGraphic">
          <ac:chgData name="Smith Hannah (RNU) Oxford Health" userId="1b63ec7b-aec8-40dd-a64f-fb051cc4e61a" providerId="ADAL" clId="{7462BDC8-3C94-4208-AE78-3ADDABCFA3D9}" dt="2024-03-22T15:00:44.557" v="11" actId="20577"/>
          <ac:graphicFrameMkLst>
            <pc:docMk/>
            <pc:sldMk cId="1180521381" sldId="272"/>
            <ac:graphicFrameMk id="2" creationId="{EA5A2122-BE10-A3B8-3038-9984C0ECC21E}"/>
          </ac:graphicFrameMkLst>
        </pc:graphicFrameChg>
      </pc:sldChg>
      <pc:sldChg chg="modSp mod">
        <pc:chgData name="Smith Hannah (RNU) Oxford Health" userId="1b63ec7b-aec8-40dd-a64f-fb051cc4e61a" providerId="ADAL" clId="{7462BDC8-3C94-4208-AE78-3ADDABCFA3D9}" dt="2024-03-22T15:06:27.777" v="17" actId="20577"/>
        <pc:sldMkLst>
          <pc:docMk/>
          <pc:sldMk cId="1812737353" sldId="284"/>
        </pc:sldMkLst>
        <pc:graphicFrameChg chg="modGraphic">
          <ac:chgData name="Smith Hannah (RNU) Oxford Health" userId="1b63ec7b-aec8-40dd-a64f-fb051cc4e61a" providerId="ADAL" clId="{7462BDC8-3C94-4208-AE78-3ADDABCFA3D9}" dt="2024-03-22T15:06:27.777" v="17" actId="20577"/>
          <ac:graphicFrameMkLst>
            <pc:docMk/>
            <pc:sldMk cId="1812737353" sldId="284"/>
            <ac:graphicFrameMk id="2" creationId="{9FA03A72-973F-59D9-A551-92E39A1E5BD8}"/>
          </ac:graphicFrameMkLst>
        </pc:graphicFrameChg>
      </pc:sldChg>
      <pc:sldChg chg="modSp mod">
        <pc:chgData name="Smith Hannah (RNU) Oxford Health" userId="1b63ec7b-aec8-40dd-a64f-fb051cc4e61a" providerId="ADAL" clId="{7462BDC8-3C94-4208-AE78-3ADDABCFA3D9}" dt="2024-03-22T15:06:55.593" v="18" actId="1076"/>
        <pc:sldMkLst>
          <pc:docMk/>
          <pc:sldMk cId="3353374190" sldId="285"/>
        </pc:sldMkLst>
        <pc:picChg chg="mod">
          <ac:chgData name="Smith Hannah (RNU) Oxford Health" userId="1b63ec7b-aec8-40dd-a64f-fb051cc4e61a" providerId="ADAL" clId="{7462BDC8-3C94-4208-AE78-3ADDABCFA3D9}" dt="2024-03-22T15:06:55.593" v="18" actId="1076"/>
          <ac:picMkLst>
            <pc:docMk/>
            <pc:sldMk cId="3353374190" sldId="285"/>
            <ac:picMk id="6" creationId="{47F2A579-6AEB-4103-B7C6-62798F5E3F48}"/>
          </ac:picMkLst>
        </pc:picChg>
      </pc:sldChg>
      <pc:sldChg chg="modSp mod">
        <pc:chgData name="Smith Hannah (RNU) Oxford Health" userId="1b63ec7b-aec8-40dd-a64f-fb051cc4e61a" providerId="ADAL" clId="{7462BDC8-3C94-4208-AE78-3ADDABCFA3D9}" dt="2024-03-22T15:07:56.956" v="21" actId="20577"/>
        <pc:sldMkLst>
          <pc:docMk/>
          <pc:sldMk cId="2324188590" sldId="286"/>
        </pc:sldMkLst>
        <pc:graphicFrameChg chg="modGraphic">
          <ac:chgData name="Smith Hannah (RNU) Oxford Health" userId="1b63ec7b-aec8-40dd-a64f-fb051cc4e61a" providerId="ADAL" clId="{7462BDC8-3C94-4208-AE78-3ADDABCFA3D9}" dt="2024-03-22T15:07:56.956" v="21" actId="20577"/>
          <ac:graphicFrameMkLst>
            <pc:docMk/>
            <pc:sldMk cId="2324188590" sldId="286"/>
            <ac:graphicFrameMk id="2" creationId="{3DF1B70D-9231-87A6-9A5A-E5C376A29EE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0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4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9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3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7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9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0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4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1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5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F7F-80D3-4B21-9ADF-BA14E59697B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8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9.jp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7.png"/><Relationship Id="rId5" Type="http://schemas.openxmlformats.org/officeDocument/2006/relationships/image" Target="../media/image27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66.png"/><Relationship Id="rId3" Type="http://schemas.openxmlformats.org/officeDocument/2006/relationships/image" Target="../media/image28.png"/><Relationship Id="rId7" Type="http://schemas.openxmlformats.org/officeDocument/2006/relationships/image" Target="../media/image63.png"/><Relationship Id="rId12" Type="http://schemas.openxmlformats.org/officeDocument/2006/relationships/image" Target="../media/image6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image" Target="../media/image17.png"/><Relationship Id="rId4" Type="http://schemas.openxmlformats.org/officeDocument/2006/relationships/image" Target="../media/image60.png"/><Relationship Id="rId9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86EAE-9B75-4ED0-BF9C-2606DA64DDEA}"/>
              </a:ext>
            </a:extLst>
          </p:cNvPr>
          <p:cNvSpPr txBox="1"/>
          <p:nvPr/>
        </p:nvSpPr>
        <p:spPr>
          <a:xfrm>
            <a:off x="3014254" y="1208775"/>
            <a:ext cx="8403046" cy="4405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Board of Directors Meeting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Wednesday 27th March 2024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9am -12.40am </a:t>
            </a: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Microsoft Teams meeting </a:t>
            </a:r>
          </a:p>
          <a:p>
            <a:endParaRPr lang="en-GB" sz="10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56CB851-F0E1-4DE0-8410-926A8EE663BA}"/>
              </a:ext>
            </a:extLst>
          </p:cNvPr>
          <p:cNvSpPr/>
          <p:nvPr/>
        </p:nvSpPr>
        <p:spPr>
          <a:xfrm>
            <a:off x="1561408" y="3429000"/>
            <a:ext cx="190108" cy="156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B6B3A9C-167A-4719-8364-55C0EBCD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54" y="602931"/>
            <a:ext cx="1986246" cy="1303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45480C-B35A-4935-B216-15D9B9A6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73" y="1119306"/>
            <a:ext cx="848719" cy="848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8DA0A4-2627-6B98-A6D3-24AD3AF6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95" y="4723115"/>
            <a:ext cx="848719" cy="848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D6441F-B11C-30D8-AAA3-E0D63EC6D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69" y="2135716"/>
            <a:ext cx="825263" cy="825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D6D0F-3B2E-51EF-E9F8-3A58360B6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49" y="3025608"/>
            <a:ext cx="825263" cy="825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5F8FB8-06E1-32BE-4C38-FE4AFB31C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267" y="2135716"/>
            <a:ext cx="825263" cy="825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56F5A-B74C-2E86-4C97-A6322A544D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561" y="3025609"/>
            <a:ext cx="825262" cy="8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4338EE24-5AFD-A36E-DE8E-7E552883D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94612"/>
              </p:ext>
            </p:extLst>
          </p:nvPr>
        </p:nvGraphicFramePr>
        <p:xfrm>
          <a:off x="1961804" y="1332242"/>
          <a:ext cx="9411045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21.. Resolution by Board to conduct business in private when needed.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Meeting closed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public meeting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4C7EEBF-FC31-0403-BAD1-0893A61B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9" y="1332242"/>
            <a:ext cx="1524000" cy="152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17D9EE-1B03-E67A-0782-6B5F93E32BDE}"/>
              </a:ext>
            </a:extLst>
          </p:cNvPr>
          <p:cNvSpPr txBox="1"/>
          <p:nvPr/>
        </p:nvSpPr>
        <p:spPr>
          <a:xfrm>
            <a:off x="2476499" y="2314574"/>
            <a:ext cx="1524000" cy="36933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F65DE-2564-01CD-D1AD-02E2EB02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1" y="2767012"/>
            <a:ext cx="1323976" cy="1323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FCF82F-8FEA-78FC-D05A-575149FF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1" y="4413730"/>
            <a:ext cx="1323977" cy="1323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859266-0939-E9B5-E980-F1B25DB38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63" y="4819651"/>
            <a:ext cx="762000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F3531E-3C18-7755-7389-CF7D2A8B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495" y="1568234"/>
            <a:ext cx="1052016" cy="1052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B824C4-919B-9F48-B1A9-343FC694AB77}"/>
              </a:ext>
            </a:extLst>
          </p:cNvPr>
          <p:cNvSpPr txBox="1"/>
          <p:nvPr/>
        </p:nvSpPr>
        <p:spPr>
          <a:xfrm rot="10958616" flipV="1">
            <a:off x="8326300" y="1418894"/>
            <a:ext cx="380768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B4BC6-D27A-C13B-EE8A-D04E3CE8DA27}"/>
              </a:ext>
            </a:extLst>
          </p:cNvPr>
          <p:cNvSpPr txBox="1"/>
          <p:nvPr/>
        </p:nvSpPr>
        <p:spPr>
          <a:xfrm>
            <a:off x="9167704" y="1410358"/>
            <a:ext cx="109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David Walker  </a:t>
            </a:r>
          </a:p>
        </p:txBody>
      </p:sp>
      <p:pic>
        <p:nvPicPr>
          <p:cNvPr id="16" name="Picture 15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991C17F9-49FD-10F9-AA22-9B3B107F9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58" y="1445019"/>
            <a:ext cx="718531" cy="7185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643A8F-E83A-3CC0-5FAC-5A1DDE08658B}"/>
              </a:ext>
            </a:extLst>
          </p:cNvPr>
          <p:cNvSpPr txBox="1"/>
          <p:nvPr/>
        </p:nvSpPr>
        <p:spPr>
          <a:xfrm>
            <a:off x="9167704" y="2910001"/>
            <a:ext cx="109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David Walker  </a:t>
            </a:r>
          </a:p>
        </p:txBody>
      </p:sp>
      <p:pic>
        <p:nvPicPr>
          <p:cNvPr id="18" name="Picture 17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3FC2FA04-5FF4-9094-D946-B2764FF39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542" y="2873900"/>
            <a:ext cx="718531" cy="718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1D40CF-425E-D842-2EBA-19D0F05BC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725" y="4819650"/>
            <a:ext cx="762001" cy="762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AE0A6-6D49-9A70-6884-01F267E8D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6021" y="4819649"/>
            <a:ext cx="762002" cy="7620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4AD300-342F-92FC-000E-573A364D26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5044" y="3505660"/>
            <a:ext cx="787811" cy="7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BF4E308-18C6-4066-BA69-0A4C75196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92997"/>
              </p:ext>
            </p:extLst>
          </p:nvPr>
        </p:nvGraphicFramePr>
        <p:xfrm>
          <a:off x="1961804" y="1332242"/>
          <a:ext cx="9411045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92881" indent="-192881">
                        <a:buAutoNum type="arabicPeriod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 my name is……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Apologies from people not able to be at the meeting.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Patient Story: Oxfordshire Adult and Older Adult Mental Health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3.Staff Story from the Race Equality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24" name="Picture 23" descr="A close up of a person&#10;&#10;Description automatically generated">
            <a:extLst>
              <a:ext uri="{FF2B5EF4-FFF2-40B4-BE49-F238E27FC236}">
                <a16:creationId xmlns:a16="http://schemas.microsoft.com/office/drawing/2014/main" id="{59297813-29D4-4E8E-B0E0-A02E2273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39" y="1638881"/>
            <a:ext cx="1095594" cy="10955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23C459-0847-4747-B338-1B1AEC0B8D46}"/>
              </a:ext>
            </a:extLst>
          </p:cNvPr>
          <p:cNvSpPr txBox="1"/>
          <p:nvPr/>
        </p:nvSpPr>
        <p:spPr>
          <a:xfrm>
            <a:off x="9174356" y="1520914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3" name="Picture 2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D535269-97C5-4F51-9B14-27BAAA702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48" y="1488188"/>
            <a:ext cx="718531" cy="718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E1371-7F27-23A6-3B77-2FFDBBE6F328}"/>
              </a:ext>
            </a:extLst>
          </p:cNvPr>
          <p:cNvSpPr txBox="1"/>
          <p:nvPr/>
        </p:nvSpPr>
        <p:spPr>
          <a:xfrm>
            <a:off x="9196119" y="4028203"/>
            <a:ext cx="1095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People Officer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EB173-9603-2376-C473-4B57A6ABC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411" y="1635368"/>
            <a:ext cx="1203423" cy="1203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00699-0B12-49BF-C8B0-00426BBB1361}"/>
              </a:ext>
            </a:extLst>
          </p:cNvPr>
          <p:cNvSpPr txBox="1"/>
          <p:nvPr/>
        </p:nvSpPr>
        <p:spPr>
          <a:xfrm>
            <a:off x="9174356" y="2838791"/>
            <a:ext cx="85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Nurse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947BF2-B11E-1C04-9B6A-21E9D3942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494" y="2230198"/>
            <a:ext cx="608593" cy="608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87ECE-AB78-AF3A-E697-F2BCF0B13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122" y="2734475"/>
            <a:ext cx="1524000" cy="152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86FCF8-22F0-16C8-E828-77A7CE44D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603" y="4140367"/>
            <a:ext cx="1015231" cy="1015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8D79D-4B12-6078-BC71-F2D3DADF6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0494" y="3304368"/>
            <a:ext cx="658628" cy="658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AFDA4-8F17-1284-4284-3BE77D0DE2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1879" y="4692489"/>
            <a:ext cx="658628" cy="658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32A44-EB7A-AE79-6870-558B25D2CE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2152" y="4017368"/>
            <a:ext cx="1095594" cy="1095594"/>
          </a:xfrm>
          <a:prstGeom prst="rect">
            <a:avLst/>
          </a:prstGeom>
        </p:spPr>
      </p:pic>
      <p:pic>
        <p:nvPicPr>
          <p:cNvPr id="12" name="Picture 11" descr="A close-up of a person&#10;&#10;Description automatically generated">
            <a:extLst>
              <a:ext uri="{FF2B5EF4-FFF2-40B4-BE49-F238E27FC236}">
                <a16:creationId xmlns:a16="http://schemas.microsoft.com/office/drawing/2014/main" id="{690AC1E4-BC2A-8D73-8D27-807603EC8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10" y="4600786"/>
            <a:ext cx="718531" cy="718531"/>
          </a:xfrm>
          <a:prstGeom prst="rect">
            <a:avLst/>
          </a:prstGeom>
        </p:spPr>
      </p:pic>
      <p:pic>
        <p:nvPicPr>
          <p:cNvPr id="16" name="Picture 1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D0DC337E-B4E8-0B43-F51C-73DCD0C7AD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8461" y="3192097"/>
            <a:ext cx="714375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F9552C-37B3-473B-981A-D4717F351A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0651" y="2881203"/>
            <a:ext cx="1095594" cy="10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8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B575501-121D-AD30-9D86-8FDF1C804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40542"/>
              </p:ext>
            </p:extLst>
          </p:nvPr>
        </p:nvGraphicFramePr>
        <p:xfrm>
          <a:off x="1961804" y="1332242"/>
          <a:ext cx="9411045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Register of Directors Interests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Minutes and matters arising of the meeting held on 31st January 2024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Trust Chair Report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29566B-AF3B-A2D1-9696-1BB8F902D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96" y="2931234"/>
            <a:ext cx="1236711" cy="1236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50B60E-A7A9-13BF-8095-E021D6A38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092" y="4601602"/>
            <a:ext cx="1524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48223-3479-784F-79E2-08818285D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929" y="2978960"/>
            <a:ext cx="1524000" cy="1524000"/>
          </a:xfrm>
          <a:prstGeom prst="rect">
            <a:avLst/>
          </a:prstGeom>
        </p:spPr>
      </p:pic>
      <p:pic>
        <p:nvPicPr>
          <p:cNvPr id="12" name="Picture 11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C23997CD-4595-742A-9F5F-53754F665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52" y="1603672"/>
            <a:ext cx="718531" cy="718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97D1A4-FB9E-831A-01E6-EF90D8469396}"/>
              </a:ext>
            </a:extLst>
          </p:cNvPr>
          <p:cNvSpPr txBox="1"/>
          <p:nvPr/>
        </p:nvSpPr>
        <p:spPr>
          <a:xfrm>
            <a:off x="9257561" y="4884996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25000E-1AFD-B914-4BFC-16B8B7736335}"/>
              </a:ext>
            </a:extLst>
          </p:cNvPr>
          <p:cNvSpPr txBox="1"/>
          <p:nvPr/>
        </p:nvSpPr>
        <p:spPr>
          <a:xfrm>
            <a:off x="9207924" y="1355832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15" name="Picture 14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862BF2DB-BF6B-518E-EA60-BB441F88D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74" y="4828151"/>
            <a:ext cx="718531" cy="7185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8472AF-572E-5873-6382-014A984B7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587" y="4559399"/>
            <a:ext cx="925620" cy="925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4CE6B4-DA2D-FF03-F2B4-181FE6527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5365" y="2201277"/>
            <a:ext cx="641678" cy="6416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C3C79C-A399-3032-4CFC-92973BBC9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588" y="1506885"/>
            <a:ext cx="1015231" cy="1015231"/>
          </a:xfrm>
          <a:prstGeom prst="rect">
            <a:avLst/>
          </a:prstGeom>
        </p:spPr>
      </p:pic>
      <p:pic>
        <p:nvPicPr>
          <p:cNvPr id="3" name="Picture 2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FEDB395-EEA9-A21B-B4B9-6C39E9536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52" y="3244363"/>
            <a:ext cx="718531" cy="718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A3709C-CFD7-B251-D722-3F3E88EA00B7}"/>
              </a:ext>
            </a:extLst>
          </p:cNvPr>
          <p:cNvSpPr txBox="1"/>
          <p:nvPr/>
        </p:nvSpPr>
        <p:spPr>
          <a:xfrm>
            <a:off x="9212645" y="3124459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677E36-9149-CE36-7A88-213DBD334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4120" y="1704257"/>
            <a:ext cx="1236712" cy="1236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9FB612-E929-15C4-FB28-9E03244AC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608" y="3590587"/>
            <a:ext cx="561631" cy="561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0850E3-DD44-780B-DD53-8B2573A968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5796" y="5143794"/>
            <a:ext cx="561632" cy="5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5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EA5A2122-BE10-A3B8-3038-9984C0ECC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0530"/>
              </p:ext>
            </p:extLst>
          </p:nvPr>
        </p:nvGraphicFramePr>
        <p:xfrm>
          <a:off x="1961804" y="1332242"/>
          <a:ext cx="9411045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Chief Executive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lang="en-GB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Corporate Affairs report including updates on: </a:t>
                      </a:r>
                    </a:p>
                    <a:p>
                      <a:pPr lvl="0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Legal, Regulatory and Policy;</a:t>
                      </a:r>
                    </a:p>
                    <a:p>
                      <a:pPr lvl="0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Board Assurance Framework (strategic risks);</a:t>
                      </a:r>
                    </a:p>
                    <a:p>
                      <a:pPr lvl="0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Charity and Involvement impact and updates; and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Communications and Engagement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8EC4DE5-66F4-15FF-D1A2-9C656649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9" y="1413206"/>
            <a:ext cx="13716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B4C4F-4352-95B9-F1E3-5C6BF573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63" y="1410358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291C3-172A-C9C7-F133-69EB5D22B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73" y="2922828"/>
            <a:ext cx="934228" cy="934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6D2D64-F75E-9A74-3722-7FBA95293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167" y="2914330"/>
            <a:ext cx="934228" cy="934228"/>
          </a:xfrm>
          <a:prstGeom prst="rect">
            <a:avLst/>
          </a:prstGeom>
        </p:spPr>
      </p:pic>
      <p:sp>
        <p:nvSpPr>
          <p:cNvPr id="9" name="Plus Sign 8">
            <a:extLst>
              <a:ext uri="{FF2B5EF4-FFF2-40B4-BE49-F238E27FC236}">
                <a16:creationId xmlns:a16="http://schemas.microsoft.com/office/drawing/2014/main" id="{8C6E2787-465A-B3AC-998F-29433C4253EC}"/>
              </a:ext>
            </a:extLst>
          </p:cNvPr>
          <p:cNvSpPr/>
          <p:nvPr/>
        </p:nvSpPr>
        <p:spPr>
          <a:xfrm>
            <a:off x="8017280" y="3641445"/>
            <a:ext cx="364720" cy="309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-up of a person&#10;&#10;Description automatically generated">
            <a:extLst>
              <a:ext uri="{FF2B5EF4-FFF2-40B4-BE49-F238E27FC236}">
                <a16:creationId xmlns:a16="http://schemas.microsoft.com/office/drawing/2014/main" id="{F2E1C2B6-351B-629A-A6F3-DB5830BB5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61" y="3019254"/>
            <a:ext cx="912347" cy="9123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2B5F67-1E15-FF14-D250-C4C85BFB1E0D}"/>
              </a:ext>
            </a:extLst>
          </p:cNvPr>
          <p:cNvSpPr txBox="1"/>
          <p:nvPr/>
        </p:nvSpPr>
        <p:spPr>
          <a:xfrm>
            <a:off x="9214229" y="3156316"/>
            <a:ext cx="118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Company Secretary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90AB6-516A-0322-B8FA-2AC9DEFDF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603" y="4140367"/>
            <a:ext cx="1015231" cy="1015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14B2E7-ED42-904F-DD72-BB94F63DC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639" y="3880914"/>
            <a:ext cx="1524000" cy="15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142B95-4619-9E12-0574-FE65B044019A}"/>
              </a:ext>
            </a:extLst>
          </p:cNvPr>
          <p:cNvSpPr txBox="1"/>
          <p:nvPr/>
        </p:nvSpPr>
        <p:spPr>
          <a:xfrm>
            <a:off x="2757268" y="4445391"/>
            <a:ext cx="844061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2023-2024</a:t>
            </a:r>
          </a:p>
        </p:txBody>
      </p:sp>
      <p:pic>
        <p:nvPicPr>
          <p:cNvPr id="10" name="Picture 9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A0C9807D-0A99-2352-C91A-7F123E5D4A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43" y="1894784"/>
            <a:ext cx="718530" cy="890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EEE17-D869-6A6E-8469-8F1E121FABC2}"/>
              </a:ext>
            </a:extLst>
          </p:cNvPr>
          <p:cNvSpPr txBox="1"/>
          <p:nvPr/>
        </p:nvSpPr>
        <p:spPr>
          <a:xfrm>
            <a:off x="9078230" y="1332242"/>
            <a:ext cx="118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Executive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24834-1783-4821-50AF-6C9BDBF8AD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2927" y="2180539"/>
            <a:ext cx="604267" cy="604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26FDE9-9B2D-D731-9476-D918817D85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37273" y="575184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2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671DD40E-FE77-C3D1-5B03-7B522ABCF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09200"/>
              </p:ext>
            </p:extLst>
          </p:nvPr>
        </p:nvGraphicFramePr>
        <p:xfrm>
          <a:off x="1961804" y="1332244"/>
          <a:ext cx="9411045" cy="4708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894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9.Annual Plan 2024/25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8404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Staff Survey Results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People Officer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Minute break if needed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22693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744E41D-5425-0501-AF5D-D979E1B9C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95" y="2963377"/>
            <a:ext cx="1979131" cy="1979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554AD-5D66-E713-8D1F-7AAA23E14B21}"/>
              </a:ext>
            </a:extLst>
          </p:cNvPr>
          <p:cNvSpPr txBox="1"/>
          <p:nvPr/>
        </p:nvSpPr>
        <p:spPr>
          <a:xfrm>
            <a:off x="9076321" y="1398475"/>
            <a:ext cx="159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Chief Finance Officer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F43451-539C-FF0F-EBBC-901C3EC8E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95" y="5061068"/>
            <a:ext cx="762000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217208-6803-3F4D-3187-0259F6CDC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481" y="1627473"/>
            <a:ext cx="940840" cy="9408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F60AC-5869-BAFA-5281-7805B1F3464D}"/>
              </a:ext>
            </a:extLst>
          </p:cNvPr>
          <p:cNvSpPr txBox="1"/>
          <p:nvPr/>
        </p:nvSpPr>
        <p:spPr>
          <a:xfrm>
            <a:off x="8300567" y="1401287"/>
            <a:ext cx="67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06F425-FFFA-0B8F-0A41-EFC22F5CF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702" y="3330530"/>
            <a:ext cx="940840" cy="9408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3EC1956-0902-9AAB-A118-83647CB96418}"/>
              </a:ext>
            </a:extLst>
          </p:cNvPr>
          <p:cNvSpPr txBox="1"/>
          <p:nvPr/>
        </p:nvSpPr>
        <p:spPr>
          <a:xfrm>
            <a:off x="8281014" y="3153887"/>
            <a:ext cx="67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8373C7-A3E2-60D5-2757-85666892C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146" y="5129048"/>
            <a:ext cx="577247" cy="5772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7D01FB-403B-7BAB-C41E-7E233017C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6238" y="2428965"/>
            <a:ext cx="644674" cy="6446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38FF54-F344-1AD6-2EAB-06A69E51D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175" y="4416394"/>
            <a:ext cx="644674" cy="6446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631CF72-E6AC-5BC9-E41E-67C4958782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3665" y="5417671"/>
            <a:ext cx="577247" cy="5772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896B27-66D4-DDE1-27CC-78D5B6A16C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0643" y="1439377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1740F-D0EA-2F37-C2FF-914405735A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9924" y="1929266"/>
            <a:ext cx="940841" cy="940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5C972C-FD17-8FE7-B144-8ECB2CA72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9895" y="2284324"/>
            <a:ext cx="344270" cy="34427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278B1E1-F499-FBF7-CD9F-ABA77281318B}"/>
              </a:ext>
            </a:extLst>
          </p:cNvPr>
          <p:cNvSpPr/>
          <p:nvPr/>
        </p:nvSpPr>
        <p:spPr>
          <a:xfrm>
            <a:off x="3194165" y="2416950"/>
            <a:ext cx="105089" cy="1513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732F42-292A-BBF1-7DC6-E4A2BD4700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2002" y="2284324"/>
            <a:ext cx="330021" cy="330021"/>
          </a:xfrm>
          <a:prstGeom prst="rect">
            <a:avLst/>
          </a:prstGeom>
        </p:spPr>
      </p:pic>
      <p:pic>
        <p:nvPicPr>
          <p:cNvPr id="19" name="Picture 18" descr="A person with short brown hair&#10;&#10;Description automatically generated">
            <a:extLst>
              <a:ext uri="{FF2B5EF4-FFF2-40B4-BE49-F238E27FC236}">
                <a16:creationId xmlns:a16="http://schemas.microsoft.com/office/drawing/2014/main" id="{7F976DE6-F7C8-A258-453F-06AD74A379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69" y="1389768"/>
            <a:ext cx="847411" cy="816339"/>
          </a:xfrm>
          <a:prstGeom prst="rect">
            <a:avLst/>
          </a:prstGeom>
        </p:spPr>
      </p:pic>
      <p:pic>
        <p:nvPicPr>
          <p:cNvPr id="21" name="Picture 20" descr="A close-up of a person&#10;&#10;Description automatically generated">
            <a:extLst>
              <a:ext uri="{FF2B5EF4-FFF2-40B4-BE49-F238E27FC236}">
                <a16:creationId xmlns:a16="http://schemas.microsoft.com/office/drawing/2014/main" id="{21BA48E0-525B-D7EC-6666-3259B01900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05" y="3548862"/>
            <a:ext cx="760307" cy="7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9FA03A72-973F-59D9-A551-92E39A1E5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05175"/>
              </p:ext>
            </p:extLst>
          </p:nvPr>
        </p:nvGraphicFramePr>
        <p:xfrm>
          <a:off x="1961804" y="1332244"/>
          <a:ext cx="941104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894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Integrated performance and sustainability reporting: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-Integrated Performance Report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-Safety and Quality Dashboard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-Finance Report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Team.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8404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Board committee update reports and recommendations.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Matters for Alert, Advice and Assurance from Committees.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Committee Recommendation: Board Standing Orders.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Chairs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5BE95B-8AE2-B147-09A7-220FE105C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516" y="1524000"/>
            <a:ext cx="1524000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71ED4C-62B0-EFAA-0B6D-FDC094ED2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830" y="1332244"/>
            <a:ext cx="934228" cy="934228"/>
          </a:xfrm>
          <a:prstGeom prst="rect">
            <a:avLst/>
          </a:prstGeom>
        </p:spPr>
      </p:pic>
      <p:sp>
        <p:nvSpPr>
          <p:cNvPr id="5" name="Plus Sign 4">
            <a:extLst>
              <a:ext uri="{FF2B5EF4-FFF2-40B4-BE49-F238E27FC236}">
                <a16:creationId xmlns:a16="http://schemas.microsoft.com/office/drawing/2014/main" id="{C98E90B9-C276-493B-080D-E705FD4DDF1F}"/>
              </a:ext>
            </a:extLst>
          </p:cNvPr>
          <p:cNvSpPr/>
          <p:nvPr/>
        </p:nvSpPr>
        <p:spPr>
          <a:xfrm>
            <a:off x="8097698" y="1976662"/>
            <a:ext cx="364720" cy="309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584FF-0BB5-40D9-FEC9-56A3E3F60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58" y="1332244"/>
            <a:ext cx="934228" cy="934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20CE0-8C77-AC6C-4F39-98B591AB2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426" y="2804983"/>
            <a:ext cx="714423" cy="714423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9388378-62E8-CB39-730E-6DDAD4309D48}"/>
              </a:ext>
            </a:extLst>
          </p:cNvPr>
          <p:cNvSpPr/>
          <p:nvPr/>
        </p:nvSpPr>
        <p:spPr>
          <a:xfrm>
            <a:off x="2189981" y="3756454"/>
            <a:ext cx="2184311" cy="1524000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AD73B6-EAA9-AFC0-4A7C-7B435350C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981" y="4196717"/>
            <a:ext cx="643474" cy="643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A5D97-703E-7C98-1AC8-357585C8C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030" y="4215968"/>
            <a:ext cx="604971" cy="604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80188-1312-23EB-085A-C6F7BC305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0435" y="4179769"/>
            <a:ext cx="660422" cy="660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933AB-D89D-199B-FCF2-4017C8887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2800" y="3477692"/>
            <a:ext cx="1524000" cy="15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88E5A5-04F7-6A99-A587-15E1003A23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7278" y="5152170"/>
            <a:ext cx="940840" cy="9408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0A0249-EA3E-FC74-CE3E-0DF1DF18D08C}"/>
              </a:ext>
            </a:extLst>
          </p:cNvPr>
          <p:cNvSpPr txBox="1"/>
          <p:nvPr/>
        </p:nvSpPr>
        <p:spPr>
          <a:xfrm>
            <a:off x="8334123" y="4852797"/>
            <a:ext cx="67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BEC3AE-6699-ADA4-857A-F0A841E9E3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9380" y="5777017"/>
            <a:ext cx="673205" cy="6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3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68D1F906-AF4B-BCD9-3882-D1203EB46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45116"/>
              </p:ext>
            </p:extLst>
          </p:nvPr>
        </p:nvGraphicFramePr>
        <p:xfrm>
          <a:off x="1581976" y="1346309"/>
          <a:ext cx="9411045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Research and Innovation report.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Medical Officer </a:t>
                      </a: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Mortality and Suicide prevention reporting.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Medical Officer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Patient Safety Incidents.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Nurse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7394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B01E7E3-3FE3-D998-05AB-E6EB6AAB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296" y="1606376"/>
            <a:ext cx="1112110" cy="1112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2A579-6AEB-4103-B7C6-62798F5E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20" y="3156578"/>
            <a:ext cx="1194486" cy="1194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B6A08-28A5-32B7-DE12-2CD114AA1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163" y="4433106"/>
            <a:ext cx="1524000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CC5962-9E64-914C-A509-B7F2FA53E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327" y="1346309"/>
            <a:ext cx="934228" cy="934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1F2E8-900D-2E41-044D-B4AA38901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327" y="2961886"/>
            <a:ext cx="934228" cy="934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4AEF2F-AB8B-BF60-721A-799B3927B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327" y="4577463"/>
            <a:ext cx="934228" cy="934228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3CF71EF-E3A3-FDB3-B5B7-CF1EF272D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643" y="2044325"/>
            <a:ext cx="934228" cy="934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47E2D9-7201-1AF4-1DFD-6AE0A176E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3403" y="3676569"/>
            <a:ext cx="832650" cy="8380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EF24D8-9E65-FB69-0434-517B536C9C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7042" y="2173561"/>
            <a:ext cx="842062" cy="842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75809E-5D80-8A7E-48DB-208DB979CF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1012" y="3676569"/>
            <a:ext cx="838092" cy="838092"/>
          </a:xfrm>
          <a:prstGeom prst="rect">
            <a:avLst/>
          </a:prstGeom>
        </p:spPr>
      </p:pic>
      <p:pic>
        <p:nvPicPr>
          <p:cNvPr id="19" name="Picture 18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5003D075-37AF-9C9F-0A93-81A9527827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5345" y="5188541"/>
            <a:ext cx="1013389" cy="10133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D10053-0DCC-0268-FF0D-86E811A284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37524" y="5482489"/>
            <a:ext cx="801580" cy="8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7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3DF1B70D-9231-87A6-9A5A-E5C376A29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50110"/>
              </p:ext>
            </p:extLst>
          </p:nvPr>
        </p:nvGraphicFramePr>
        <p:xfrm>
          <a:off x="1581976" y="1346309"/>
          <a:ext cx="9411045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Journey to Excellence update.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Nurse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Corporate Registers: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Trust seal.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Receipt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gifts and hospitality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DoCA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CoSec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Any Other Business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7394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8486C62-2889-FAAC-B56B-9E96D223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327" y="1346309"/>
            <a:ext cx="934228" cy="934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93209-3207-FD78-C184-1B66BFB1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472" y="2961885"/>
            <a:ext cx="1140557" cy="1140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EA53E-DD76-6291-83E7-756396B1F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027" y="4409303"/>
            <a:ext cx="1524000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9130B-2800-420A-E949-29F427546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473" y="2873906"/>
            <a:ext cx="1441240" cy="1441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BB5D0E-D305-170E-CBD3-7BD3E8002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976" y="1479847"/>
            <a:ext cx="1256653" cy="125665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AF7641F-5418-0F27-015C-9659490833F7}"/>
              </a:ext>
            </a:extLst>
          </p:cNvPr>
          <p:cNvSpPr/>
          <p:nvPr/>
        </p:nvSpPr>
        <p:spPr>
          <a:xfrm>
            <a:off x="2838629" y="1952368"/>
            <a:ext cx="287630" cy="2347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764F46-25A9-3E61-EE60-AFE1AE38E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2344" y="1631093"/>
            <a:ext cx="1105408" cy="1105408"/>
          </a:xfrm>
          <a:prstGeom prst="rect">
            <a:avLst/>
          </a:prstGeom>
        </p:spPr>
      </p:pic>
      <p:pic>
        <p:nvPicPr>
          <p:cNvPr id="14" name="Picture 13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EE8BBF34-D951-E542-4AA5-7A68AC520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084" y="4822045"/>
            <a:ext cx="815440" cy="815440"/>
          </a:xfrm>
          <a:prstGeom prst="rect">
            <a:avLst/>
          </a:prstGeom>
        </p:spPr>
      </p:pic>
      <p:pic>
        <p:nvPicPr>
          <p:cNvPr id="15" name="Picture 14" descr="A close-up of a person&#10;&#10;Description automatically generated">
            <a:extLst>
              <a:ext uri="{FF2B5EF4-FFF2-40B4-BE49-F238E27FC236}">
                <a16:creationId xmlns:a16="http://schemas.microsoft.com/office/drawing/2014/main" id="{BD8B5716-7D71-F942-EA2A-C200CDFE61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77" y="3379566"/>
            <a:ext cx="912347" cy="912347"/>
          </a:xfrm>
          <a:prstGeom prst="rect">
            <a:avLst/>
          </a:prstGeom>
        </p:spPr>
      </p:pic>
      <p:pic>
        <p:nvPicPr>
          <p:cNvPr id="16" name="Picture 1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3D9C652D-C64C-6280-66F9-6580A8F80E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1723" y="1844426"/>
            <a:ext cx="892074" cy="8920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E39C2B-3491-66E9-27F3-8DA779D382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8201" y="2069757"/>
            <a:ext cx="774739" cy="774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9D8888-31A8-A980-4433-5B40EDBB41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29187" y="3633749"/>
            <a:ext cx="693753" cy="6937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8E4B69-BF26-991C-B860-BFF6BEC438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0173" y="5376956"/>
            <a:ext cx="693753" cy="69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82E8F88-B466-635B-90E0-1EB4251D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4186424"/>
            <a:ext cx="1524000" cy="1524000"/>
          </a:xfrm>
          <a:prstGeom prst="rect">
            <a:avLst/>
          </a:prstGeom>
        </p:spPr>
      </p:pic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FB00CE9-63E7-9FAA-5621-131003F8E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12271"/>
              </p:ext>
            </p:extLst>
          </p:nvPr>
        </p:nvGraphicFramePr>
        <p:xfrm>
          <a:off x="1961804" y="1332242"/>
          <a:ext cx="9411045" cy="466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Questions from the public and any governors or staff attending.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Review of meeting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Resolution for Board to meet in private for Confidential matters.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7E8530-304D-3857-CA5C-AAE03B07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231" y="1460830"/>
            <a:ext cx="1395412" cy="1395412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E3CD98D-E1B5-1D76-BA17-4E0D72DF3395}"/>
              </a:ext>
            </a:extLst>
          </p:cNvPr>
          <p:cNvSpPr/>
          <p:nvPr/>
        </p:nvSpPr>
        <p:spPr>
          <a:xfrm>
            <a:off x="2150042" y="2874791"/>
            <a:ext cx="2300287" cy="97539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90977-6D14-B751-3782-4268B0EA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92" y="2918040"/>
            <a:ext cx="921829" cy="921829"/>
          </a:xfrm>
          <a:prstGeom prst="rect">
            <a:avLst/>
          </a:prstGeom>
        </p:spPr>
      </p:pic>
      <p:pic>
        <p:nvPicPr>
          <p:cNvPr id="7" name="Picture 6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4CB12730-BBBA-D30F-44C6-05F0F2F49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60" y="1437509"/>
            <a:ext cx="718531" cy="718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91496C-AA33-C59B-5A54-F2FBD8F531BF}"/>
              </a:ext>
            </a:extLst>
          </p:cNvPr>
          <p:cNvSpPr txBox="1"/>
          <p:nvPr/>
        </p:nvSpPr>
        <p:spPr>
          <a:xfrm>
            <a:off x="9239140" y="1447911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3FE23-0662-9407-82A0-FD89CA908D59}"/>
              </a:ext>
            </a:extLst>
          </p:cNvPr>
          <p:cNvSpPr txBox="1"/>
          <p:nvPr/>
        </p:nvSpPr>
        <p:spPr>
          <a:xfrm>
            <a:off x="9239140" y="2856242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10" name="Picture 9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DA19D087-A648-B1D1-55B8-647F9504F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59" y="2918040"/>
            <a:ext cx="718531" cy="718531"/>
          </a:xfrm>
          <a:prstGeom prst="rect">
            <a:avLst/>
          </a:prstGeom>
        </p:spPr>
      </p:pic>
      <p:pic>
        <p:nvPicPr>
          <p:cNvPr id="11" name="Picture 10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477135C8-582F-4E33-157B-525B0037F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82" y="4126706"/>
            <a:ext cx="718531" cy="7185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41B14-F3C6-A2A9-1794-30953F90DFCF}"/>
              </a:ext>
            </a:extLst>
          </p:cNvPr>
          <p:cNvSpPr txBox="1"/>
          <p:nvPr/>
        </p:nvSpPr>
        <p:spPr>
          <a:xfrm>
            <a:off x="9206385" y="4126706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C719C-6658-07A1-F537-2EBECDEBF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27" y="3930295"/>
            <a:ext cx="1227510" cy="12275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CDABD-89B2-27D7-F50B-5C5B612DD311}"/>
              </a:ext>
            </a:extLst>
          </p:cNvPr>
          <p:cNvSpPr txBox="1"/>
          <p:nvPr/>
        </p:nvSpPr>
        <p:spPr>
          <a:xfrm>
            <a:off x="8672502" y="4016143"/>
            <a:ext cx="391850" cy="9597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E03B28-13E8-3674-FC1C-C34ECEE8938F}"/>
              </a:ext>
            </a:extLst>
          </p:cNvPr>
          <p:cNvSpPr txBox="1"/>
          <p:nvPr/>
        </p:nvSpPr>
        <p:spPr>
          <a:xfrm>
            <a:off x="2547937" y="5156426"/>
            <a:ext cx="1524000" cy="36933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9979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5d566c-8004-45b2-a1ff-1afa3739f842" xsi:nil="true"/>
    <lcf76f155ced4ddcb4097134ff3c332f xmlns="80d282f4-189f-40b5-b2ef-b2287c59eea2">
      <Terms xmlns="http://schemas.microsoft.com/office/infopath/2007/PartnerControls"/>
    </lcf76f155ced4ddcb4097134ff3c332f>
    <Number xmlns="80d282f4-189f-40b5-b2ef-b2287c59eea2">1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FE3C776672E4F98EC78CFC5673726" ma:contentTypeVersion="16" ma:contentTypeDescription="Create a new document." ma:contentTypeScope="" ma:versionID="7268e8285db6c30a9d60914929a8277c">
  <xsd:schema xmlns:xsd="http://www.w3.org/2001/XMLSchema" xmlns:xs="http://www.w3.org/2001/XMLSchema" xmlns:p="http://schemas.microsoft.com/office/2006/metadata/properties" xmlns:ns2="80d282f4-189f-40b5-b2ef-b2287c59eea2" xmlns:ns3="925d566c-8004-45b2-a1ff-1afa3739f842" targetNamespace="http://schemas.microsoft.com/office/2006/metadata/properties" ma:root="true" ma:fieldsID="eb607962320a091f478a173696c37407" ns2:_="" ns3:_="">
    <xsd:import namespace="80d282f4-189f-40b5-b2ef-b2287c59eea2"/>
    <xsd:import namespace="925d566c-8004-45b2-a1ff-1afa3739f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umbe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282f4-189f-40b5-b2ef-b2287c59ee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umber" ma:index="10" nillable="true" ma:displayName="Number" ma:default="1" ma:format="Dropdown" ma:internalName="Number" ma:percentage="FALSE">
      <xsd:simpleType>
        <xsd:restriction base="dms:Number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4a7f632-737e-4a6a-9614-2616474817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d566c-8004-45b2-a1ff-1afa3739f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6fe3317-2788-4865-b74a-0720efe8e9e4}" ma:internalName="TaxCatchAll" ma:showField="CatchAllData" ma:web="925d566c-8004-45b2-a1ff-1afa3739f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602F0-A010-4972-85E0-B4ADB36638DA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9f1d8c2d-0f98-4249-a07f-1e885ae191a1"/>
    <ds:schemaRef ds:uri="http://schemas.microsoft.com/office/infopath/2007/PartnerControls"/>
    <ds:schemaRef ds:uri="http://schemas.openxmlformats.org/package/2006/metadata/core-properties"/>
    <ds:schemaRef ds:uri="a1600116-b72d-43b1-9bab-9ab5708105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04CEEA-2E3F-4E3F-BCBA-6FE653F1BA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D687A7-59BC-497F-BCB8-780E39ADFFC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6423</TotalTime>
  <Words>333</Words>
  <Application>Microsoft Office PowerPoint</Application>
  <PresentationFormat>Widescreen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Smith Hannah (RNU) Oxford Health</cp:lastModifiedBy>
  <cp:revision>22</cp:revision>
  <dcterms:created xsi:type="dcterms:W3CDTF">2020-11-25T10:37:47Z</dcterms:created>
  <dcterms:modified xsi:type="dcterms:W3CDTF">2024-03-22T15:08:02Z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0x010100D40FE3C776672E4F98EC78CFC5673726</vt:lpwstr>
  </property>
</Properties>
</file>