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9"/>
  </p:notesMasterIdLst>
  <p:sldIdLst>
    <p:sldId id="3169" r:id="rId5"/>
    <p:sldId id="3147" r:id="rId6"/>
    <p:sldId id="3161" r:id="rId7"/>
    <p:sldId id="3175" r:id="rId8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B1B6B36-01CD-CD32-BE61-C0FC7CE5B1BB}" name="Butt Susannah (RNU) Oxford Health" initials="BS(OH" userId="S::Susannah.Butt@oxfordhealth.nhs.uk::aefbb956-7004-4011-a94a-2f72328d5dd9" providerId="AD"/>
  <p188:author id="{27AD0F74-DC31-63DE-D5C4-2CDAB38FD2F1}" name="BARNES, Alison (NHS SOUTH, CENTRAL AND WEST COMMISSIONING SUPPORT UNIT)" initials="BA(SCAWCSU" userId="S::alison.barnes20@nhs.net::8aecb426-89ee-49f3-940b-210a1b888611" providerId="AD"/>
  <p188:author id="{F7E0A7E6-0906-CE45-C649-23C73A5621FF}" name="Simon Cook" initials="SC" userId="S::simon.cook_cherwell-consulting.co.uk#ext#@heliosphere-consult.com::1588416e-22fb-46d1-8a62-51b748193d24" providerId="AD"/>
  <p188:author id="{072D69ED-A0D3-54E9-C2EE-2E8D15884929}" name="BARNES, Alison (NHS SOUTH, CENTRAL AND WEST COMMISSIONING SUPPORT UNIT)" initials="BU" userId="S::alison.barnes20_nhs.net#ext#@heliosphere.onmicrosoft.com::1672f0a6-b3ef-47cf-a10f-aa378b5bf83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4748"/>
    <a:srgbClr val="2F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E61E05-46D5-44D8-A398-0D366AD708CB}" v="5" dt="2024-08-14T08:06:51.1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6197" autoAdjust="0"/>
  </p:normalViewPr>
  <p:slideViewPr>
    <p:cSldViewPr snapToGrid="0">
      <p:cViewPr varScale="1">
        <p:scale>
          <a:sx n="78" d="100"/>
          <a:sy n="78" d="100"/>
        </p:scale>
        <p:origin x="127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bson Peter (RNU) Oxford Health" userId="60a3cced-8193-4488-8dfd-fa7d2c4ba48a" providerId="ADAL" clId="{64E61E05-46D5-44D8-A398-0D366AD708CB}"/>
    <pc:docChg chg="custSel modSld">
      <pc:chgData name="Gibson Peter (RNU) Oxford Health" userId="60a3cced-8193-4488-8dfd-fa7d2c4ba48a" providerId="ADAL" clId="{64E61E05-46D5-44D8-A398-0D366AD708CB}" dt="2024-08-14T08:07:33.582" v="69" actId="20577"/>
      <pc:docMkLst>
        <pc:docMk/>
      </pc:docMkLst>
      <pc:sldChg chg="addSp delSp modSp mod">
        <pc:chgData name="Gibson Peter (RNU) Oxford Health" userId="60a3cced-8193-4488-8dfd-fa7d2c4ba48a" providerId="ADAL" clId="{64E61E05-46D5-44D8-A398-0D366AD708CB}" dt="2024-08-14T08:07:33.582" v="69" actId="20577"/>
        <pc:sldMkLst>
          <pc:docMk/>
          <pc:sldMk cId="814954397" sldId="3147"/>
        </pc:sldMkLst>
        <pc:spChg chg="add del mod">
          <ac:chgData name="Gibson Peter (RNU) Oxford Health" userId="60a3cced-8193-4488-8dfd-fa7d2c4ba48a" providerId="ADAL" clId="{64E61E05-46D5-44D8-A398-0D366AD708CB}" dt="2024-08-14T08:06:39.482" v="14" actId="21"/>
          <ac:spMkLst>
            <pc:docMk/>
            <pc:sldMk cId="814954397" sldId="3147"/>
            <ac:spMk id="4" creationId="{7F78704E-2E67-315F-F2BB-86775F1171BC}"/>
          </ac:spMkLst>
        </pc:spChg>
        <pc:spChg chg="add mod">
          <ac:chgData name="Gibson Peter (RNU) Oxford Health" userId="60a3cced-8193-4488-8dfd-fa7d2c4ba48a" providerId="ADAL" clId="{64E61E05-46D5-44D8-A398-0D366AD708CB}" dt="2024-08-14T08:06:40.798" v="15"/>
          <ac:spMkLst>
            <pc:docMk/>
            <pc:sldMk cId="814954397" sldId="3147"/>
            <ac:spMk id="5" creationId="{7F78704E-2E67-315F-F2BB-86775F1171BC}"/>
          </ac:spMkLst>
        </pc:spChg>
        <pc:spChg chg="add mod">
          <ac:chgData name="Gibson Peter (RNU) Oxford Health" userId="60a3cced-8193-4488-8dfd-fa7d2c4ba48a" providerId="ADAL" clId="{64E61E05-46D5-44D8-A398-0D366AD708CB}" dt="2024-08-14T08:07:33.582" v="69" actId="20577"/>
          <ac:spMkLst>
            <pc:docMk/>
            <pc:sldMk cId="814954397" sldId="3147"/>
            <ac:spMk id="6" creationId="{1FA7BF2C-3995-69C5-E416-7D8A5648DED0}"/>
          </ac:spMkLst>
        </pc:spChg>
        <pc:spChg chg="mod">
          <ac:chgData name="Gibson Peter (RNU) Oxford Health" userId="60a3cced-8193-4488-8dfd-fa7d2c4ba48a" providerId="ADAL" clId="{64E61E05-46D5-44D8-A398-0D366AD708CB}" dt="2024-08-14T08:06:04.191" v="7" actId="1076"/>
          <ac:spMkLst>
            <pc:docMk/>
            <pc:sldMk cId="814954397" sldId="3147"/>
            <ac:spMk id="9" creationId="{1CBEBEDB-9832-FB12-825C-18A17F1B8855}"/>
          </ac:spMkLst>
        </pc:spChg>
        <pc:picChg chg="add mod">
          <ac:chgData name="Gibson Peter (RNU) Oxford Health" userId="60a3cced-8193-4488-8dfd-fa7d2c4ba48a" providerId="ADAL" clId="{64E61E05-46D5-44D8-A398-0D366AD708CB}" dt="2024-08-14T08:05:52.889" v="5" actId="1076"/>
          <ac:picMkLst>
            <pc:docMk/>
            <pc:sldMk cId="814954397" sldId="3147"/>
            <ac:picMk id="3" creationId="{AB09B4DF-F34D-2DED-FB94-E9FB87960A97}"/>
          </ac:picMkLst>
        </pc:picChg>
        <pc:picChg chg="del">
          <ac:chgData name="Gibson Peter (RNU) Oxford Health" userId="60a3cced-8193-4488-8dfd-fa7d2c4ba48a" providerId="ADAL" clId="{64E61E05-46D5-44D8-A398-0D366AD708CB}" dt="2024-08-14T08:04:56.014" v="0" actId="478"/>
          <ac:picMkLst>
            <pc:docMk/>
            <pc:sldMk cId="814954397" sldId="3147"/>
            <ac:picMk id="7" creationId="{F547E58E-6DC0-3AD8-3393-619F3142F5E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1EDA7-34DD-41A1-9055-CCBB5AEF0EAA}" type="datetimeFigureOut">
              <a:t>8/14/2024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1AF4A-3573-417F-A603-F803C3A95EF3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9911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6534B9-D194-4D0F-B784-5D3856192A22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6215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91FD7-C0A2-219E-F024-1F72F2C8DF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59F5B-8D58-7273-8819-762EBDBCF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A385FA-0F73-3573-AFB6-BEF70276B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9100-B4C3-FF4E-9775-4F4D584384B2}" type="datetime1">
              <a:rPr lang="en-GB" smtClean="0"/>
              <a:t>14/08/2024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D9BD8-60BB-9927-0137-62705B33F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Commercially Sensitive and Confidential </a:t>
            </a:r>
            <a:br>
              <a:rPr lang="en-GB" dirty="0"/>
            </a:br>
            <a:r>
              <a:rPr lang="en-GB" dirty="0"/>
              <a:t>Briefing Slides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86F84B-A4C8-F4CA-61F2-D990D61CE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C25A-A9CD-447E-9F39-579BA39F34E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4867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6C8E7-0946-5F40-1E34-2C49F09F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44E7E9-1C65-6F72-D42B-204783B0A7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F3812-6B66-BCA2-E365-6B815DEE7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12B33-DC89-9C48-B2B3-425673CFD8B5}" type="datetime1">
              <a:rPr lang="en-GB" smtClean="0"/>
              <a:t>14/08/2024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D511D-FB2D-DA53-71BF-F092FB63F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Commercially Sensitive and Confidential </a:t>
            </a:r>
            <a:br>
              <a:rPr lang="en-GB" dirty="0"/>
            </a:br>
            <a:r>
              <a:rPr lang="en-GB" dirty="0"/>
              <a:t>Briefing Slides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98AD8-3A34-C733-A595-D34D6E720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C25A-A9CD-447E-9F39-579BA39F34E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514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0C7818-4AE9-F8B5-BCC5-1C8F874B23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5BCD8D-6E00-AF47-67B9-74422704B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CFAD9-4285-DF91-EFB7-667309B99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9DBAD-0566-FB47-97B5-3087F303BB4F}" type="datetime1">
              <a:rPr lang="en-GB" smtClean="0"/>
              <a:t>14/08/2024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E4BA2-DD01-BB82-272B-FE1AAB48C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Commercially Sensitive and Confidential </a:t>
            </a:r>
            <a:br>
              <a:rPr lang="en-GB" dirty="0"/>
            </a:br>
            <a:r>
              <a:rPr lang="en-GB" dirty="0"/>
              <a:t>Briefing Slides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409E3-AA0A-1A98-EAB7-8A3D711C9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C25A-A9CD-447E-9F39-579BA39F34E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0168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620F0-E7B7-2DCB-1C5D-704630A06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3E0EB-8497-9B5D-6334-E6F15838F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D57DE-BBD7-27DC-3A03-6E6438CAE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02B3-D153-C74D-BBD1-75ECED160108}" type="datetime1">
              <a:rPr lang="en-GB" smtClean="0"/>
              <a:t>14/08/2024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3097C-C928-E9D3-71BB-B91753AE6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Commercially Sensitive and Confidential </a:t>
            </a:r>
            <a:br>
              <a:rPr lang="en-GB" dirty="0"/>
            </a:br>
            <a:r>
              <a:rPr lang="en-GB" dirty="0"/>
              <a:t>Briefing Slides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77067-99EA-A563-3552-67C39082E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C25A-A9CD-447E-9F39-579BA39F34E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192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3A2BD-0FE1-4974-850E-2D67AAA1E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DEFF3E-465F-FB53-F4D4-0EBC19DFF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A83DA-C4EA-6DAA-0144-2F0E7E446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C478-188F-8E44-B22D-18B756080690}" type="datetime1">
              <a:rPr lang="en-GB" smtClean="0"/>
              <a:t>14/08/2024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4061E-492B-CF6E-F0C9-EA6F4508D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Commercially Sensitive and Confidential </a:t>
            </a:r>
            <a:br>
              <a:rPr lang="en-GB" dirty="0"/>
            </a:br>
            <a:r>
              <a:rPr lang="en-GB" dirty="0"/>
              <a:t>Briefing Slides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F2D7F-D844-3C94-FB33-D06EA3F36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C25A-A9CD-447E-9F39-579BA39F34E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640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C6952-0E26-4C39-A625-B3340B985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39784-4A99-1DBB-5E6B-897813C9D9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5F234D-9394-D4B6-4770-BFA55BD0D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88D05F-2BEF-9FDF-E0CA-208DD38BE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0B89-974A-524E-8BC4-ABE1095152FF}" type="datetime1">
              <a:rPr lang="en-GB" smtClean="0"/>
              <a:t>14/08/2024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A30AC-6F0E-B77F-C5D9-9441976E2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Commercially Sensitive and Confidential </a:t>
            </a:r>
            <a:br>
              <a:rPr lang="en-GB" dirty="0"/>
            </a:br>
            <a:r>
              <a:rPr lang="en-GB" dirty="0"/>
              <a:t>Briefing Slides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E1E2EB-350D-698A-1DA6-EEA8ADF7F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C25A-A9CD-447E-9F39-579BA39F34E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6652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BBD11-E7DC-6132-848B-2D158E40A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AB7068-6127-9C72-3507-7EDEF728A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630E0E-05D1-0B83-AC65-EC9D12E89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3B056-F185-FC0F-AF60-61CD55E7FF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91CE16-1F76-BFFF-995F-6AED3F53C3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035C64-290B-F961-4A7E-4DFF0C154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4E39-FB90-1642-BFD6-632CBFA2CA9E}" type="datetime1">
              <a:rPr lang="en-GB" smtClean="0"/>
              <a:t>14/08/2024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7B031-E009-5820-7105-ADBA9AB5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Commercially Sensitive and Confidential </a:t>
            </a:r>
            <a:br>
              <a:rPr lang="en-GB" dirty="0"/>
            </a:br>
            <a:r>
              <a:rPr lang="en-GB" dirty="0"/>
              <a:t>Briefing Slides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4C0F8C-0DC4-871D-4497-3CF68344D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C25A-A9CD-447E-9F39-579BA39F34E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07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C2BB9-62E7-3156-7CFE-143ED1246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011396-B985-97EF-20B4-9388F298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BD07-D49F-BB45-96E0-D19C98838464}" type="datetime1">
              <a:rPr lang="en-GB" smtClean="0"/>
              <a:t>14/08/2024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6894E9-BE19-7D42-9796-4A9FBADFC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Commercially Sensitive and Confidential </a:t>
            </a:r>
            <a:br>
              <a:rPr lang="en-GB" dirty="0"/>
            </a:br>
            <a:r>
              <a:rPr lang="en-GB" dirty="0"/>
              <a:t>Briefing Slides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E4CFC2-5C9A-A621-1E25-7A526FDBD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C25A-A9CD-447E-9F39-579BA39F34E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862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AE4D48-78F2-0CC3-6EA0-77157D44E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859B-B594-1240-B90E-619BC5EDA86E}" type="datetime1">
              <a:rPr lang="en-GB" smtClean="0"/>
              <a:t>14/08/2024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EC0F24-C7D9-2528-2E66-F112DCA0B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Commercially Sensitive and Confidential </a:t>
            </a:r>
            <a:br>
              <a:rPr lang="en-GB" dirty="0"/>
            </a:br>
            <a:r>
              <a:rPr lang="en-GB" dirty="0"/>
              <a:t>Briefing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1090E3-1565-E320-BFF2-97B9DD54A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C25A-A9CD-447E-9F39-579BA39F34E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66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CA9D3-B3AE-F6C7-CC20-326CD94A8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9A90D-C06C-AFB3-CCA9-7F5C9FBB2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D028D4-0DF1-BAE3-1AF4-BB61FFF4E6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F56EA8-6921-7BC4-068A-38BC45D62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D6D8B-7CA1-9B45-B290-B3011203EAD7}" type="datetime1">
              <a:rPr lang="en-GB" smtClean="0"/>
              <a:t>14/08/2024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7B311B-C870-5E61-9E07-4749465C2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Commercially Sensitive and Confidential </a:t>
            </a:r>
            <a:br>
              <a:rPr lang="en-GB" dirty="0"/>
            </a:br>
            <a:r>
              <a:rPr lang="en-GB" dirty="0"/>
              <a:t>Briefing Slides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243633-E9F1-2EF6-DD24-5D6DA4E1D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C25A-A9CD-447E-9F39-579BA39F34E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954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7763C-0DBE-1033-286A-0ECDECC76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4E974B-AFA2-0955-AFB1-0731670035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2C3266-16F4-3354-1147-B92268EF6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BA82DA-F56C-8D6A-C6E3-15D749A81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ED1B-3A80-9F41-85F5-3D0E351E1F74}" type="datetime1">
              <a:rPr lang="en-GB" smtClean="0"/>
              <a:t>14/08/2024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AB10B-0D34-7B8B-1FA2-1AC48B81E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Commercially Sensitive and Confidential </a:t>
            </a:r>
            <a:br>
              <a:rPr lang="en-GB" dirty="0"/>
            </a:br>
            <a:r>
              <a:rPr lang="en-GB" dirty="0"/>
              <a:t>Briefing Slides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1EFA6-544D-A32B-B5D0-168300DB8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C25A-A9CD-447E-9F39-579BA39F34E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321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475A1E-101B-B08F-FE30-7C50DC693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4EBE8-5F9B-2F7B-FFAB-26169F259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8DE38-5CA8-A2E4-78FA-E4043A651B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65F51-1F2A-3445-8F9B-62FF71EC939E}" type="datetime1">
              <a:rPr lang="en-GB" smtClean="0"/>
              <a:t>14/08/2024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C4783-E7EF-0EE3-98CA-0086A3FF4E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Commercially Sensitive and Confidential </a:t>
            </a:r>
            <a:br>
              <a:rPr lang="en-GB" dirty="0"/>
            </a:br>
            <a:r>
              <a:rPr lang="en-GB" dirty="0"/>
              <a:t>Briefing Slides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4504B-56EB-E68A-D6E4-970825BBC7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2C25A-A9CD-447E-9F39-579BA39F34E9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 descr="A blue and white logo&#10;&#10;Description automatically generated">
            <a:extLst>
              <a:ext uri="{FF2B5EF4-FFF2-40B4-BE49-F238E27FC236}">
                <a16:creationId xmlns:a16="http://schemas.microsoft.com/office/drawing/2014/main" id="{A0839A80-95AA-9B81-27E7-F50EB4C58B19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6116" y="330289"/>
            <a:ext cx="1596027" cy="78644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7FCBDF0-E5EB-1AB5-D281-CE6A66BCE583}"/>
              </a:ext>
            </a:extLst>
          </p:cNvPr>
          <p:cNvSpPr/>
          <p:nvPr userDrawn="1"/>
        </p:nvSpPr>
        <p:spPr>
          <a:xfrm>
            <a:off x="-34834" y="6277064"/>
            <a:ext cx="12261669" cy="611414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EA7AF6-8992-B95E-E55D-7CFAD4F0993D}"/>
              </a:ext>
            </a:extLst>
          </p:cNvPr>
          <p:cNvSpPr txBox="1"/>
          <p:nvPr userDrawn="1"/>
        </p:nvSpPr>
        <p:spPr>
          <a:xfrm>
            <a:off x="121920" y="6308079"/>
            <a:ext cx="3762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Caring, safe and excellent</a:t>
            </a:r>
          </a:p>
        </p:txBody>
      </p:sp>
    </p:spTree>
    <p:extLst>
      <p:ext uri="{BB962C8B-B14F-4D97-AF65-F5344CB8AC3E}">
        <p14:creationId xmlns:p14="http://schemas.microsoft.com/office/powerpoint/2010/main" val="2407605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8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68675-6F21-257C-316B-9DE4B5FFC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2F5597"/>
                </a:solidFill>
              </a:rPr>
              <a:t>Creating Oxford City Community </a:t>
            </a:r>
            <a:br>
              <a:rPr lang="en-GB" dirty="0">
                <a:solidFill>
                  <a:srgbClr val="2F5597"/>
                </a:solidFill>
              </a:rPr>
            </a:br>
            <a:r>
              <a:rPr lang="en-GB" dirty="0">
                <a:solidFill>
                  <a:srgbClr val="2F5597"/>
                </a:solidFill>
              </a:rPr>
              <a:t>Healthcare Hubs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4E86B2-663A-CBCF-2875-39C8E86A6027}"/>
              </a:ext>
            </a:extLst>
          </p:cNvPr>
          <p:cNvSpPr txBox="1"/>
          <p:nvPr/>
        </p:nvSpPr>
        <p:spPr>
          <a:xfrm>
            <a:off x="905069" y="3741576"/>
            <a:ext cx="46279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0" dirty="0">
                <a:solidFill>
                  <a:schemeClr val="bg1"/>
                </a:solidFill>
                <a:effectLst/>
              </a:rPr>
              <a:t>Oxfordshire Joint Health Overview and Scrutiny Committee briefing</a:t>
            </a:r>
          </a:p>
          <a:p>
            <a:endParaRPr lang="en-GB" b="1" dirty="0">
              <a:solidFill>
                <a:schemeClr val="bg1"/>
              </a:solidFill>
            </a:endParaRPr>
          </a:p>
          <a:p>
            <a:r>
              <a:rPr lang="en-GB" b="1" i="0" dirty="0">
                <a:solidFill>
                  <a:schemeClr val="bg1"/>
                </a:solidFill>
                <a:effectLst/>
              </a:rPr>
              <a:t>13 March 2024</a:t>
            </a: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9DB82E-95E8-C454-B6A6-15B6048B80C1}"/>
              </a:ext>
            </a:extLst>
          </p:cNvPr>
          <p:cNvSpPr txBox="1"/>
          <p:nvPr/>
        </p:nvSpPr>
        <p:spPr>
          <a:xfrm>
            <a:off x="905069" y="1987250"/>
            <a:ext cx="72218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324748"/>
                </a:solidFill>
              </a:rPr>
              <a:t>Proposed changes will only affect our community physical health services – such as podiatry, district nursing, health visitors (so not mental health services)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0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324748"/>
                </a:solidFill>
              </a:rPr>
              <a:t>There will be no changes for patients who get their care at home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000" b="1" dirty="0">
              <a:solidFill>
                <a:srgbClr val="324748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324748"/>
                </a:solidFill>
              </a:rPr>
              <a:t>But some clinics – for example podiatry and our regional dental service – will move to the new sites</a:t>
            </a:r>
          </a:p>
        </p:txBody>
      </p:sp>
    </p:spTree>
    <p:extLst>
      <p:ext uri="{BB962C8B-B14F-4D97-AF65-F5344CB8AC3E}">
        <p14:creationId xmlns:p14="http://schemas.microsoft.com/office/powerpoint/2010/main" val="394822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EA27E69A-A469-4785-96E9-0CAA089BD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Commercially Sensitive and Confidential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Briefing Slides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9191F39-31F9-1C4C-E71E-3D7F1FF20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C25A-A9CD-447E-9F39-579BA39F34E9}" type="slidenum">
              <a:rPr lang="en-GB" smtClean="0"/>
              <a:t>2</a:t>
            </a:fld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CBEBEDB-9832-FB12-825C-18A17F1B8855}"/>
              </a:ext>
            </a:extLst>
          </p:cNvPr>
          <p:cNvSpPr txBox="1">
            <a:spLocks/>
          </p:cNvSpPr>
          <p:nvPr/>
        </p:nvSpPr>
        <p:spPr>
          <a:xfrm>
            <a:off x="7610168" y="2312427"/>
            <a:ext cx="4306529" cy="22331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8000"/>
              </a:lnSpc>
              <a:spcBef>
                <a:spcPts val="300"/>
              </a:spcBef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</a:rPr>
              <a:t>Integrating Oxford’s community healthcare services:</a:t>
            </a:r>
          </a:p>
          <a:p>
            <a:pPr marL="285750" indent="-285750" algn="l">
              <a:lnSpc>
                <a:spcPct val="108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</a:rPr>
              <a:t>Around 300 staff across some 40 teams</a:t>
            </a:r>
          </a:p>
          <a:p>
            <a:pPr marL="285750" indent="-285750" algn="l">
              <a:lnSpc>
                <a:spcPct val="108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</a:rPr>
              <a:t>Reducing nine existing bases into three new modern hubs</a:t>
            </a:r>
          </a:p>
        </p:txBody>
      </p:sp>
      <p:pic>
        <p:nvPicPr>
          <p:cNvPr id="3" name="Picture 2" descr="A map of a city&#10;&#10;Description automatically generated">
            <a:extLst>
              <a:ext uri="{FF2B5EF4-FFF2-40B4-BE49-F238E27FC236}">
                <a16:creationId xmlns:a16="http://schemas.microsoft.com/office/drawing/2014/main" id="{AB09B4DF-F34D-2DED-FB94-E9FB87960A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883" y="1012723"/>
            <a:ext cx="6775704" cy="50292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1FA7BF2C-3995-69C5-E416-7D8A5648DED0}"/>
              </a:ext>
            </a:extLst>
          </p:cNvPr>
          <p:cNvSpPr txBox="1">
            <a:spLocks/>
          </p:cNvSpPr>
          <p:nvPr/>
        </p:nvSpPr>
        <p:spPr>
          <a:xfrm>
            <a:off x="554883" y="357365"/>
            <a:ext cx="10392747" cy="626067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pPr algn="l"/>
            <a:r>
              <a:rPr lang="en-GB" sz="4000" dirty="0">
                <a:solidFill>
                  <a:srgbClr val="2F5597"/>
                </a:solidFill>
              </a:rPr>
              <a:t>Oxford’s </a:t>
            </a:r>
            <a:r>
              <a:rPr lang="en-GB" sz="4000">
                <a:solidFill>
                  <a:srgbClr val="2F5597"/>
                </a:solidFill>
              </a:rPr>
              <a:t>new healthcare hubs</a:t>
            </a:r>
            <a:endParaRPr lang="en-GB" sz="4000" dirty="0">
              <a:solidFill>
                <a:srgbClr val="2F55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954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FD382-E889-57D3-185B-E5CFC499D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053" y="186828"/>
            <a:ext cx="10392747" cy="132556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2F5597"/>
                </a:solidFill>
              </a:rPr>
              <a:t>Services that will move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B922D4-E833-F192-B55B-ABCFCAA86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Commercially Sensitive and Confidential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Briefing Slides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2BF54-4B56-C6B5-035B-1EA04EF6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C25A-A9CD-447E-9F39-579BA39F34E9}" type="slidenum">
              <a:rPr lang="en-GB" smtClean="0"/>
              <a:t>3</a:t>
            </a:fld>
            <a:endParaRPr lang="en-GB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31F10741-23E2-0FD5-0622-7D0275EC2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053" y="1247125"/>
            <a:ext cx="10756641" cy="472446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400" b="1" dirty="0">
                <a:solidFill>
                  <a:srgbClr val="2F5597"/>
                </a:solidFill>
              </a:rPr>
              <a:t>Although the majority of teams visit people where they live, some clinics will be moving from their current locations to the new hubs.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000" b="1" u="sng" dirty="0">
                <a:solidFill>
                  <a:srgbClr val="2F5597"/>
                </a:solidFill>
              </a:rPr>
              <a:t>North City Hub (Murray House, Jordan Hill) – clinics include: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212B32"/>
                </a:solidFill>
                <a:effectLst/>
                <a:ea typeface="Times New Roman" panose="02020603050405020304" pitchFamily="18" charset="0"/>
              </a:rPr>
              <a:t>Health visitor review clinics at Jericho, Kidlington, South Parade and Northway House</a:t>
            </a:r>
            <a:endParaRPr lang="en-GB" sz="16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212B32"/>
                </a:solidFill>
                <a:effectLst/>
                <a:ea typeface="Times New Roman" panose="02020603050405020304" pitchFamily="18" charset="0"/>
              </a:rPr>
              <a:t>Children’s speech and language, physiotherapy and occupational therapy clinics at Cornwallis House</a:t>
            </a:r>
            <a:endParaRPr lang="en-GB" sz="16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212B32"/>
                </a:solidFill>
                <a:effectLst/>
                <a:ea typeface="Times New Roman" panose="02020603050405020304" pitchFamily="18" charset="0"/>
              </a:rPr>
              <a:t>Children’s bladder and bowel clinic (a county-wide service) at South Parade</a:t>
            </a:r>
            <a:endParaRPr lang="en-GB" sz="16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212B32"/>
                </a:solidFill>
                <a:effectLst/>
                <a:ea typeface="Times New Roman" panose="02020603050405020304" pitchFamily="18" charset="0"/>
              </a:rPr>
              <a:t>District nursing clinics (for example catheters and leg ulcers) at Kidlington and other sites in North Oxford</a:t>
            </a:r>
            <a:endParaRPr lang="en-GB" sz="16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212B32"/>
                </a:solidFill>
                <a:effectLst/>
                <a:ea typeface="Times New Roman" panose="02020603050405020304" pitchFamily="18" charset="0"/>
              </a:rPr>
              <a:t>Heart failure clinic at Kidlington</a:t>
            </a:r>
            <a:endParaRPr lang="en-GB" sz="16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212B32"/>
                </a:solidFill>
                <a:effectLst/>
                <a:ea typeface="Times New Roman" panose="02020603050405020304" pitchFamily="18" charset="0"/>
              </a:rPr>
              <a:t>Podiatry clinics at Kidlington and St Barnabas</a:t>
            </a:r>
            <a:endParaRPr lang="en-GB" sz="16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212B32"/>
                </a:solidFill>
                <a:effectLst/>
                <a:ea typeface="Times New Roman" panose="02020603050405020304" pitchFamily="18" charset="0"/>
              </a:rPr>
              <a:t>All dental clinics at Kidlington</a:t>
            </a:r>
            <a:endParaRPr lang="en-GB" sz="1600" dirty="0">
              <a:effectLst/>
              <a:ea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000" b="1" u="sng" dirty="0">
                <a:solidFill>
                  <a:srgbClr val="2F5597"/>
                </a:solidFill>
              </a:rPr>
              <a:t>Central City Hub (East Oxford Health Centre) – all clinics at this hub already will remain in place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000" b="1" u="sng" dirty="0">
                <a:solidFill>
                  <a:srgbClr val="2F5597"/>
                </a:solidFill>
              </a:rPr>
              <a:t>South City Hub – site and proposed services still to be confirmed</a:t>
            </a:r>
          </a:p>
        </p:txBody>
      </p:sp>
    </p:spTree>
    <p:extLst>
      <p:ext uri="{BB962C8B-B14F-4D97-AF65-F5344CB8AC3E}">
        <p14:creationId xmlns:p14="http://schemas.microsoft.com/office/powerpoint/2010/main" val="2116009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68675-6F21-257C-316B-9DE4B5FFC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2F5597"/>
                </a:solidFill>
              </a:rPr>
              <a:t>Oxford City Community </a:t>
            </a:r>
            <a:br>
              <a:rPr lang="en-GB" dirty="0">
                <a:solidFill>
                  <a:srgbClr val="2F5597"/>
                </a:solidFill>
              </a:rPr>
            </a:br>
            <a:r>
              <a:rPr lang="en-GB" dirty="0">
                <a:solidFill>
                  <a:srgbClr val="2F5597"/>
                </a:solidFill>
              </a:rPr>
              <a:t>Healthcare Hubs – have </a:t>
            </a:r>
            <a:br>
              <a:rPr lang="en-GB" dirty="0">
                <a:solidFill>
                  <a:srgbClr val="2F5597"/>
                </a:solidFill>
              </a:rPr>
            </a:br>
            <a:r>
              <a:rPr lang="en-GB" dirty="0">
                <a:solidFill>
                  <a:srgbClr val="2F5597"/>
                </a:solidFill>
              </a:rPr>
              <a:t>your voice heard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4E86B2-663A-CBCF-2875-39C8E86A6027}"/>
              </a:ext>
            </a:extLst>
          </p:cNvPr>
          <p:cNvSpPr txBox="1"/>
          <p:nvPr/>
        </p:nvSpPr>
        <p:spPr>
          <a:xfrm>
            <a:off x="905069" y="3741576"/>
            <a:ext cx="46279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0" dirty="0">
                <a:solidFill>
                  <a:schemeClr val="bg1"/>
                </a:solidFill>
                <a:effectLst/>
              </a:rPr>
              <a:t>Oxfordshire Joint Health Overview and Scrutiny Committee briefing</a:t>
            </a:r>
          </a:p>
          <a:p>
            <a:endParaRPr lang="en-GB" b="1" dirty="0">
              <a:solidFill>
                <a:schemeClr val="bg1"/>
              </a:solidFill>
            </a:endParaRPr>
          </a:p>
          <a:p>
            <a:r>
              <a:rPr lang="en-GB" b="1" i="0" dirty="0">
                <a:solidFill>
                  <a:schemeClr val="bg1"/>
                </a:solidFill>
                <a:effectLst/>
              </a:rPr>
              <a:t>13 March 2024</a:t>
            </a: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9DB82E-95E8-C454-B6A6-15B6048B80C1}"/>
              </a:ext>
            </a:extLst>
          </p:cNvPr>
          <p:cNvSpPr txBox="1"/>
          <p:nvPr/>
        </p:nvSpPr>
        <p:spPr>
          <a:xfrm>
            <a:off x="905068" y="1987250"/>
            <a:ext cx="80950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324748"/>
                </a:solidFill>
              </a:rPr>
              <a:t>If a clinic you use is moving to the North City Hub, how will you travel there?</a:t>
            </a:r>
          </a:p>
          <a:p>
            <a:endParaRPr lang="en-GB" sz="2000" b="1" dirty="0">
              <a:solidFill>
                <a:srgbClr val="324748"/>
              </a:solidFill>
            </a:endParaRPr>
          </a:p>
          <a:p>
            <a:r>
              <a:rPr lang="en-GB" sz="2000" b="1" dirty="0">
                <a:solidFill>
                  <a:srgbClr val="324748"/>
                </a:solidFill>
              </a:rPr>
              <a:t>Will that journey be easier or more difficult than now?</a:t>
            </a:r>
          </a:p>
          <a:p>
            <a:endParaRPr lang="en-GB" sz="2000" b="1" dirty="0">
              <a:solidFill>
                <a:srgbClr val="324748"/>
              </a:solidFill>
            </a:endParaRPr>
          </a:p>
          <a:p>
            <a:r>
              <a:rPr lang="en-GB" sz="2000" b="1" dirty="0">
                <a:solidFill>
                  <a:srgbClr val="324748"/>
                </a:solidFill>
              </a:rPr>
              <a:t>What can we do to help?</a:t>
            </a:r>
          </a:p>
          <a:p>
            <a:endParaRPr lang="en-GB" sz="2000" b="1" dirty="0">
              <a:solidFill>
                <a:srgbClr val="324748"/>
              </a:solidFill>
            </a:endParaRPr>
          </a:p>
          <a:p>
            <a:r>
              <a:rPr lang="en-GB" sz="2000" b="1" dirty="0">
                <a:solidFill>
                  <a:srgbClr val="324748"/>
                </a:solidFill>
              </a:rPr>
              <a:t>Would you like to advise us on the new building’s design by joining our external patient group?</a:t>
            </a:r>
          </a:p>
        </p:txBody>
      </p:sp>
    </p:spTree>
    <p:extLst>
      <p:ext uri="{BB962C8B-B14F-4D97-AF65-F5344CB8AC3E}">
        <p14:creationId xmlns:p14="http://schemas.microsoft.com/office/powerpoint/2010/main" val="36175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5cfd63c-09ee-4d1c-8fa2-8411adde3eaf">
      <UserInfo>
        <DisplayName/>
        <AccountId xsi:nil="true"/>
        <AccountType/>
      </UserInfo>
    </SharedWithUsers>
    <MediaLengthInSeconds xmlns="57fb51c0-f01d-4223-8471-48d0f42d9146" xsi:nil="true"/>
    <_activity xmlns="57fb51c0-f01d-4223-8471-48d0f42d914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788F60C820D247A776697833D67CE6" ma:contentTypeVersion="15" ma:contentTypeDescription="Create a new document." ma:contentTypeScope="" ma:versionID="d606908307e40131a19443d10064d535">
  <xsd:schema xmlns:xsd="http://www.w3.org/2001/XMLSchema" xmlns:xs="http://www.w3.org/2001/XMLSchema" xmlns:p="http://schemas.microsoft.com/office/2006/metadata/properties" xmlns:ns3="57fb51c0-f01d-4223-8471-48d0f42d9146" xmlns:ns4="45cfd63c-09ee-4d1c-8fa2-8411adde3eaf" targetNamespace="http://schemas.microsoft.com/office/2006/metadata/properties" ma:root="true" ma:fieldsID="69f03319ac7caaeb1dcfe8eca29692ec" ns3:_="" ns4:_="">
    <xsd:import namespace="57fb51c0-f01d-4223-8471-48d0f42d9146"/>
    <xsd:import namespace="45cfd63c-09ee-4d1c-8fa2-8411adde3ea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LengthInSecond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fb51c0-f01d-4223-8471-48d0f42d91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cfd63c-09ee-4d1c-8fa2-8411adde3ea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667AEF-A2F5-4C06-8E0B-F2981ADDC2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7164AB-4B77-4863-9F55-2370908DE8A1}">
  <ds:schemaRefs>
    <ds:schemaRef ds:uri="http://schemas.microsoft.com/office/2006/metadata/properties"/>
    <ds:schemaRef ds:uri="45cfd63c-09ee-4d1c-8fa2-8411adde3eaf"/>
    <ds:schemaRef ds:uri="57fb51c0-f01d-4223-8471-48d0f42d9146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E54BB2B-CF82-45C0-B6F3-50102912BA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fb51c0-f01d-4223-8471-48d0f42d9146"/>
    <ds:schemaRef ds:uri="45cfd63c-09ee-4d1c-8fa2-8411adde3e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1146</TotalTime>
  <Words>349</Words>
  <Application>Microsoft Office PowerPoint</Application>
  <PresentationFormat>Widescreen</PresentationFormat>
  <Paragraphs>41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Segoe UI</vt:lpstr>
      <vt:lpstr>Times New Roman</vt:lpstr>
      <vt:lpstr>Wingdings</vt:lpstr>
      <vt:lpstr>Office Theme</vt:lpstr>
      <vt:lpstr>Creating Oxford City Community  Healthcare Hubs </vt:lpstr>
      <vt:lpstr>PowerPoint Presentation</vt:lpstr>
      <vt:lpstr>Services that will move</vt:lpstr>
      <vt:lpstr>Oxford City Community  Healthcare Hubs – have  your voice heard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Riley Ben (RNU) Oxford Health</dc:creator>
  <cp:lastModifiedBy>Gibson Peter (RNU) Oxford Health</cp:lastModifiedBy>
  <cp:revision>20</cp:revision>
  <dcterms:created xsi:type="dcterms:W3CDTF">2023-10-17T10:57:49Z</dcterms:created>
  <dcterms:modified xsi:type="dcterms:W3CDTF">2024-08-14T08:07:35Z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0x010100C0788F60C820D247A776697833D67CE6</vt:lpwstr>
  </property>
  <property fmtid="{D5CDD505-2E9C-101B-9397-08002B2CF9AE}" pid="3" name="MediaServiceImageTags">
    <vt:lpwstr/>
  </property>
  <property fmtid="{D5CDD505-2E9C-101B-9397-08002B2CF9AE}" pid="4" name="Order">
    <vt:r8>2875100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