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2" r:id="rId5"/>
    <p:sldId id="256" r:id="rId6"/>
    <p:sldId id="257" r:id="rId7"/>
    <p:sldId id="258" r:id="rId8"/>
    <p:sldId id="263" r:id="rId9"/>
    <p:sldId id="271" r:id="rId10"/>
    <p:sldId id="268" r:id="rId11"/>
    <p:sldId id="269" r:id="rId12"/>
    <p:sldId id="270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BE0B7-5BA0-4501-8514-93C4AAD91E30}" v="4" dt="2025-09-08T08:12:16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86356" autoAdjust="0"/>
  </p:normalViewPr>
  <p:slideViewPr>
    <p:cSldViewPr snapToGrid="0">
      <p:cViewPr varScale="1">
        <p:scale>
          <a:sx n="71" d="100"/>
          <a:sy n="71" d="100"/>
        </p:scale>
        <p:origin x="1459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8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67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2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2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9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2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5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0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5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5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40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4B1F-AB39-42EB-8532-8C8F188F2D43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9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jp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2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8.png"/><Relationship Id="rId7" Type="http://schemas.openxmlformats.org/officeDocument/2006/relationships/image" Target="../media/image17.pn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jp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7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7.png"/><Relationship Id="rId10" Type="http://schemas.openxmlformats.org/officeDocument/2006/relationships/image" Target="../media/image54.png"/><Relationship Id="rId4" Type="http://schemas.openxmlformats.org/officeDocument/2006/relationships/image" Target="../media/image1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8C22-D4E4-450D-975F-076B31A22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2102" y="2297170"/>
            <a:ext cx="7025898" cy="1336779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General Meeting of Council of Governors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24B17-D14F-4760-A457-0349C409B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9524" y="4082486"/>
            <a:ext cx="6328475" cy="1655762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Easy Read Agenda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22BF0E3-1FA3-486A-960A-40E05D96B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91" y="679342"/>
            <a:ext cx="2206756" cy="1447803"/>
          </a:xfrm>
          <a:prstGeom prst="rect">
            <a:avLst/>
          </a:prstGeom>
        </p:spPr>
      </p:pic>
      <p:pic>
        <p:nvPicPr>
          <p:cNvPr id="7" name="Picture 6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7BB6DDB2-C4C6-4FCC-ABAB-18822A9B2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24" y="2127145"/>
            <a:ext cx="1336778" cy="1336778"/>
          </a:xfrm>
          <a:prstGeom prst="rect">
            <a:avLst/>
          </a:prstGeom>
        </p:spPr>
      </p:pic>
      <p:pic>
        <p:nvPicPr>
          <p:cNvPr id="9" name="Picture 8" descr="A close up of a person&#10;&#10;Description automatically generated">
            <a:extLst>
              <a:ext uri="{FF2B5EF4-FFF2-40B4-BE49-F238E27FC236}">
                <a16:creationId xmlns:a16="http://schemas.microsoft.com/office/drawing/2014/main" id="{D522FBE5-D922-4849-A8EF-8EBDB8A25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13" y="382334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9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B29D89-0A5F-9105-C8B4-787F8C314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57168"/>
              </p:ext>
            </p:extLst>
          </p:nvPr>
        </p:nvGraphicFramePr>
        <p:xfrm>
          <a:off x="1230086" y="719666"/>
          <a:ext cx="9191172" cy="3736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3343">
                  <a:extLst>
                    <a:ext uri="{9D8B030D-6E8A-4147-A177-3AD203B41FA5}">
                      <a16:colId xmlns:a16="http://schemas.microsoft.com/office/drawing/2014/main" val="3089413922"/>
                    </a:ext>
                  </a:extLst>
                </a:gridCol>
                <a:gridCol w="2342243">
                  <a:extLst>
                    <a:ext uri="{9D8B030D-6E8A-4147-A177-3AD203B41FA5}">
                      <a16:colId xmlns:a16="http://schemas.microsoft.com/office/drawing/2014/main" val="4198973414"/>
                    </a:ext>
                  </a:extLst>
                </a:gridCol>
                <a:gridCol w="2297793">
                  <a:extLst>
                    <a:ext uri="{9D8B030D-6E8A-4147-A177-3AD203B41FA5}">
                      <a16:colId xmlns:a16="http://schemas.microsoft.com/office/drawing/2014/main" val="2086229426"/>
                    </a:ext>
                  </a:extLst>
                </a:gridCol>
                <a:gridCol w="2297793">
                  <a:extLst>
                    <a:ext uri="{9D8B030D-6E8A-4147-A177-3AD203B41FA5}">
                      <a16:colId xmlns:a16="http://schemas.microsoft.com/office/drawing/2014/main" val="2715323653"/>
                    </a:ext>
                  </a:extLst>
                </a:gridCol>
              </a:tblGrid>
              <a:tr h="18683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Annual General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Gateway Centre Aylesbury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370225"/>
                  </a:ext>
                </a:extLst>
              </a:tr>
              <a:tr h="18683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Council of Governors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Virtual meeting Microsoft Teams.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15592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EF08230-7DAE-E928-00BA-4DFC51138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9" y="1095070"/>
            <a:ext cx="1012371" cy="1012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2375-BBAE-5CD2-66B8-518848943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640" y="1095070"/>
            <a:ext cx="1012372" cy="1012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23941F-3C4E-920F-44B5-7E8C080B7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3" y="2922814"/>
            <a:ext cx="1012371" cy="1012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5C9C16-F996-9990-917D-8DB5FDE65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477" y="2922814"/>
            <a:ext cx="1012373" cy="1012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1AC8AF-443B-A85A-326E-0A0BA175E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093" y="1332896"/>
            <a:ext cx="1110945" cy="11109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9B27AA-A867-B0CF-520E-CF2DD1FB7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3" y="1332896"/>
            <a:ext cx="1012371" cy="10123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BF7DF9-2891-B247-EAA5-AE9A847EB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4997" y="3428999"/>
            <a:ext cx="928911" cy="9289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A91911-9656-E26F-A3C9-77AAB8EBD2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8855" y="2963482"/>
            <a:ext cx="965205" cy="9652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53366E2-1B69-071C-B242-69AEFEDC17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5924" y="2963481"/>
            <a:ext cx="965205" cy="965205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8C19B55-3E47-3914-9DF1-93D282784E6E}"/>
              </a:ext>
            </a:extLst>
          </p:cNvPr>
          <p:cNvSpPr/>
          <p:nvPr/>
        </p:nvSpPr>
        <p:spPr>
          <a:xfrm>
            <a:off x="9033470" y="3240474"/>
            <a:ext cx="359229" cy="2667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C095DEA-66FE-5251-6AAE-CF8993D53505}"/>
              </a:ext>
            </a:extLst>
          </p:cNvPr>
          <p:cNvSpPr/>
          <p:nvPr/>
        </p:nvSpPr>
        <p:spPr>
          <a:xfrm>
            <a:off x="9035596" y="1503359"/>
            <a:ext cx="359229" cy="2667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E40680E-7E45-BF1E-C64A-8D2DE4B5FB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8855" y="1198857"/>
            <a:ext cx="965205" cy="96520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6BA48FB-FC9A-F033-8B4B-24782782A9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3654" y="1201125"/>
            <a:ext cx="962937" cy="96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E2242-07C8-4F20-9729-1A2D4262B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356732"/>
              </p:ext>
            </p:extLst>
          </p:nvPr>
        </p:nvGraphicFramePr>
        <p:xfrm>
          <a:off x="1045029" y="767939"/>
          <a:ext cx="10034650" cy="4746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85">
                  <a:extLst>
                    <a:ext uri="{9D8B030D-6E8A-4147-A177-3AD203B41FA5}">
                      <a16:colId xmlns:a16="http://schemas.microsoft.com/office/drawing/2014/main" val="2401174263"/>
                    </a:ext>
                  </a:extLst>
                </a:gridCol>
                <a:gridCol w="4102557">
                  <a:extLst>
                    <a:ext uri="{9D8B030D-6E8A-4147-A177-3AD203B41FA5}">
                      <a16:colId xmlns:a16="http://schemas.microsoft.com/office/drawing/2014/main" val="4037689919"/>
                    </a:ext>
                  </a:extLst>
                </a:gridCol>
                <a:gridCol w="1945767">
                  <a:extLst>
                    <a:ext uri="{9D8B030D-6E8A-4147-A177-3AD203B41FA5}">
                      <a16:colId xmlns:a16="http://schemas.microsoft.com/office/drawing/2014/main" val="3284326109"/>
                    </a:ext>
                  </a:extLst>
                </a:gridCol>
                <a:gridCol w="2406541">
                  <a:extLst>
                    <a:ext uri="{9D8B030D-6E8A-4147-A177-3AD203B41FA5}">
                      <a16:colId xmlns:a16="http://schemas.microsoft.com/office/drawing/2014/main" val="153500620"/>
                    </a:ext>
                  </a:extLst>
                </a:gridCol>
              </a:tblGrid>
              <a:tr h="911282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 item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</a:t>
                      </a:r>
                    </a:p>
                    <a:p>
                      <a:pPr algn="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Speaking</a:t>
                      </a:r>
                    </a:p>
                    <a:p>
                      <a:pPr algn="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76941358"/>
                  </a:ext>
                </a:extLst>
              </a:tr>
              <a:tr h="1257704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18</a:t>
                      </a:r>
                      <a:r>
                        <a:rPr lang="en-GB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 2025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5.30pm -7.30pm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34289836"/>
                  </a:ext>
                </a:extLst>
              </a:tr>
              <a:tr h="140787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Teams Virtual meeting.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102470331"/>
                  </a:ext>
                </a:extLst>
              </a:tr>
              <a:tr h="1169306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Introductions and welcome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988369790"/>
                  </a:ext>
                </a:extLst>
              </a:tr>
            </a:tbl>
          </a:graphicData>
        </a:graphic>
      </p:graphicFrame>
      <p:sp>
        <p:nvSpPr>
          <p:cNvPr id="17" name="Arrow: Right 16">
            <a:extLst>
              <a:ext uri="{FF2B5EF4-FFF2-40B4-BE49-F238E27FC236}">
                <a16:creationId xmlns:a16="http://schemas.microsoft.com/office/drawing/2014/main" id="{650E6DEC-312B-4351-AAA8-946665A0B605}"/>
              </a:ext>
            </a:extLst>
          </p:cNvPr>
          <p:cNvSpPr/>
          <p:nvPr/>
        </p:nvSpPr>
        <p:spPr>
          <a:xfrm flipV="1">
            <a:off x="1657119" y="2503816"/>
            <a:ext cx="300095" cy="209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/>
          </a:p>
        </p:txBody>
      </p:sp>
      <p:pic>
        <p:nvPicPr>
          <p:cNvPr id="24" name="Picture 23" descr="A close up of a person&#10;&#10;Description automatically generated">
            <a:extLst>
              <a:ext uri="{FF2B5EF4-FFF2-40B4-BE49-F238E27FC236}">
                <a16:creationId xmlns:a16="http://schemas.microsoft.com/office/drawing/2014/main" id="{8AFC1A4C-26C6-499E-A00A-81CCF9C7E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281" y="995651"/>
            <a:ext cx="582929" cy="582929"/>
          </a:xfrm>
          <a:prstGeom prst="rect">
            <a:avLst/>
          </a:prstGeom>
        </p:spPr>
      </p:pic>
      <p:pic>
        <p:nvPicPr>
          <p:cNvPr id="26" name="Picture 25" descr="A crowd of people&#10;&#10;Description automatically generated">
            <a:extLst>
              <a:ext uri="{FF2B5EF4-FFF2-40B4-BE49-F238E27FC236}">
                <a16:creationId xmlns:a16="http://schemas.microsoft.com/office/drawing/2014/main" id="{31CD5BCC-FD47-419A-80F9-84D0B2B78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37" y="852730"/>
            <a:ext cx="725850" cy="725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CF7476-D88A-42CB-99B6-4AC6D3D0E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562" y="4385552"/>
            <a:ext cx="1093535" cy="1093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651386-93B4-CEF2-54F6-A9C9E2495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321" y="2289551"/>
            <a:ext cx="619125" cy="619125"/>
          </a:xfrm>
          <a:prstGeom prst="rect">
            <a:avLst/>
          </a:prstGeom>
        </p:spPr>
      </p:pic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8D8DEF7E-4F50-F38F-1153-455D4FE68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157" y="4709708"/>
            <a:ext cx="769379" cy="769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EA450C-259D-FA0E-B118-26C6E4E71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286" y="4731935"/>
            <a:ext cx="724924" cy="724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3D8C5B-EE02-ED3E-6564-5F19D6EC64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7214" y="2289551"/>
            <a:ext cx="677031" cy="677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0B616F-9919-2A82-BC9E-E2CDC5C63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4403" y="1726413"/>
            <a:ext cx="508989" cy="508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B8C7B-BD15-18E4-9D1C-C18C3155C8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7042" y="1689231"/>
            <a:ext cx="439161" cy="626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9A3900-B7BC-CFFF-B71D-6E124970E0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330" y="2894052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3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2B9E55-411F-4F76-B7B0-7408ED9E2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36" y="960137"/>
            <a:ext cx="1034843" cy="1034843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47DFBFED-1FEC-4093-88A5-869673258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67657"/>
              </p:ext>
            </p:extLst>
          </p:nvPr>
        </p:nvGraphicFramePr>
        <p:xfrm>
          <a:off x="914400" y="767419"/>
          <a:ext cx="10094025" cy="4543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829">
                  <a:extLst>
                    <a:ext uri="{9D8B030D-6E8A-4147-A177-3AD203B41FA5}">
                      <a16:colId xmlns:a16="http://schemas.microsoft.com/office/drawing/2014/main" val="2401174263"/>
                    </a:ext>
                  </a:extLst>
                </a:gridCol>
                <a:gridCol w="4550228">
                  <a:extLst>
                    <a:ext uri="{9D8B030D-6E8A-4147-A177-3AD203B41FA5}">
                      <a16:colId xmlns:a16="http://schemas.microsoft.com/office/drawing/2014/main" val="403768991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116591115"/>
                    </a:ext>
                  </a:extLst>
                </a:gridCol>
                <a:gridCol w="2212768">
                  <a:extLst>
                    <a:ext uri="{9D8B030D-6E8A-4147-A177-3AD203B41FA5}">
                      <a16:colId xmlns:a16="http://schemas.microsoft.com/office/drawing/2014/main" val="3284326109"/>
                    </a:ext>
                  </a:extLst>
                </a:gridCol>
              </a:tblGrid>
              <a:tr h="85642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Apologies from people not able to be at the meeting.</a:t>
                      </a: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that there are enough people at the meeting to make decisions.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76941358"/>
                  </a:ext>
                </a:extLst>
              </a:tr>
              <a:tr h="106797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Declaration of interests </a:t>
                      </a: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34289836"/>
                  </a:ext>
                </a:extLst>
              </a:tr>
              <a:tr h="106797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Minutes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last meeting on 12</a:t>
                      </a:r>
                      <a:r>
                        <a:rPr lang="en-GB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2025.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988369790"/>
                  </a:ext>
                </a:extLst>
              </a:tr>
            </a:tbl>
          </a:graphicData>
        </a:graphic>
      </p:graphicFrame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06BC138-4810-4DB6-BB09-7005F0F6E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69" y="1567197"/>
            <a:ext cx="241932" cy="241932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7E2AE76-9045-4B15-9259-FEE2CDF0B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85" y="1326840"/>
            <a:ext cx="241932" cy="241932"/>
          </a:xfrm>
          <a:prstGeom prst="rect">
            <a:avLst/>
          </a:prstGeom>
        </p:spPr>
      </p:pic>
      <p:pic>
        <p:nvPicPr>
          <p:cNvPr id="14" name="Picture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950BF113-7F6B-D3EB-C1FF-A0E842092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85" y="1353000"/>
            <a:ext cx="769379" cy="769379"/>
          </a:xfrm>
          <a:prstGeom prst="rect">
            <a:avLst/>
          </a:prstGeom>
        </p:spPr>
      </p:pic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A1235320-0712-C54E-547D-A6A2A1AE6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661" y="2449079"/>
            <a:ext cx="769379" cy="769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E85E3-7A85-6DE2-199D-BBE900419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326" y="2183614"/>
            <a:ext cx="1034844" cy="1034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3BAF34-C3F2-552F-437D-06014AFCA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780" y="3927719"/>
            <a:ext cx="1302390" cy="1302390"/>
          </a:xfrm>
          <a:prstGeom prst="rect">
            <a:avLst/>
          </a:prstGeom>
        </p:spPr>
      </p:pic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FD559AF7-C7ED-94E7-DA55-919039913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661" y="4460730"/>
            <a:ext cx="769379" cy="769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2A15AF-B622-DDA8-7A4A-1F15C45F6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4728" y="3994462"/>
            <a:ext cx="1034844" cy="10348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97A7BA-3ADA-C49B-1BD9-F39EE0DEC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593" y="3831462"/>
            <a:ext cx="1013957" cy="1013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3AC4CA-52D1-69AA-EA59-5BA64F4955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4693" y="4372050"/>
            <a:ext cx="490971" cy="49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3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429558FA-341E-4EF5-B0DF-0299D1EE9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997504"/>
              </p:ext>
            </p:extLst>
          </p:nvPr>
        </p:nvGraphicFramePr>
        <p:xfrm>
          <a:off x="1183277" y="573643"/>
          <a:ext cx="10034648" cy="4817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5866">
                  <a:extLst>
                    <a:ext uri="{9D8B030D-6E8A-4147-A177-3AD203B41FA5}">
                      <a16:colId xmlns:a16="http://schemas.microsoft.com/office/drawing/2014/main" val="2401174263"/>
                    </a:ext>
                  </a:extLst>
                </a:gridCol>
                <a:gridCol w="3755571">
                  <a:extLst>
                    <a:ext uri="{9D8B030D-6E8A-4147-A177-3AD203B41FA5}">
                      <a16:colId xmlns:a16="http://schemas.microsoft.com/office/drawing/2014/main" val="4037689919"/>
                    </a:ext>
                  </a:extLst>
                </a:gridCol>
                <a:gridCol w="1552512">
                  <a:extLst>
                    <a:ext uri="{9D8B030D-6E8A-4147-A177-3AD203B41FA5}">
                      <a16:colId xmlns:a16="http://schemas.microsoft.com/office/drawing/2014/main" val="3698072507"/>
                    </a:ext>
                  </a:extLst>
                </a:gridCol>
                <a:gridCol w="2970699">
                  <a:extLst>
                    <a:ext uri="{9D8B030D-6E8A-4147-A177-3AD203B41FA5}">
                      <a16:colId xmlns:a16="http://schemas.microsoft.com/office/drawing/2014/main" val="3284326109"/>
                    </a:ext>
                  </a:extLst>
                </a:gridCol>
              </a:tblGrid>
              <a:tr h="832313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Patient Story </a:t>
                      </a:r>
                      <a:endParaRPr lang="en-GB" sz="1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Donna Mackenzie, Patient Experience and Involvement Manager</a:t>
                      </a:r>
                    </a:p>
                    <a:p>
                      <a:pPr algn="l"/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76941358"/>
                  </a:ext>
                </a:extLst>
              </a:tr>
              <a:tr h="800766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Chair’s report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34289836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Chief Executive’s report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Executive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102470331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C6E2A42C-F5B1-DB20-1C61-307450D85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30" y="2066268"/>
            <a:ext cx="769379" cy="7693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0E4312-BC9D-11F2-8806-D29760380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45" y="2370489"/>
            <a:ext cx="1058511" cy="1058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36D832-AD6C-BB68-F933-1DCE5EB5F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60" y="4210959"/>
            <a:ext cx="1058511" cy="1058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18422E-505E-BEAA-080D-144541136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596" y="1409093"/>
            <a:ext cx="623368" cy="623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2D5437-5AFD-138F-228F-374E8926A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314" y="573643"/>
            <a:ext cx="1240971" cy="1240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40E59B-B616-CDB8-EF09-D138F4D0D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2144404"/>
            <a:ext cx="1382486" cy="13824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C14C0D-998F-88F7-E8DC-75DDDCA47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3767897"/>
            <a:ext cx="1382486" cy="1382486"/>
          </a:xfrm>
          <a:prstGeom prst="rect">
            <a:avLst/>
          </a:prstGeom>
        </p:spPr>
      </p:pic>
      <p:pic>
        <p:nvPicPr>
          <p:cNvPr id="5" name="Picture 4" descr="A person wearing glasses and a suit&#10;&#10;Description automatically generated with low confidence">
            <a:extLst>
              <a:ext uri="{FF2B5EF4-FFF2-40B4-BE49-F238E27FC236}">
                <a16:creationId xmlns:a16="http://schemas.microsoft.com/office/drawing/2014/main" id="{481870F8-E55B-9091-EC8A-2B7DC9B526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504" y="4459140"/>
            <a:ext cx="861630" cy="861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7EC71C-F6A8-AF8E-B37F-C6017AAF4D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8115" y="573643"/>
            <a:ext cx="1524000" cy="152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2074DB-9C4A-E4DB-31F4-99E9C4B254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0908" y="2982517"/>
            <a:ext cx="676056" cy="6760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4C2375-2AFF-A3CC-8916-BF555083E2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3596" y="4644714"/>
            <a:ext cx="676056" cy="6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7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93EDC17-4A66-8D77-DD8C-C768A4205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483815"/>
              </p:ext>
            </p:extLst>
          </p:nvPr>
        </p:nvGraphicFramePr>
        <p:xfrm>
          <a:off x="1260294" y="984285"/>
          <a:ext cx="9179109" cy="5207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877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3374572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1709057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  <a:gridCol w="2514603">
                  <a:extLst>
                    <a:ext uri="{9D8B030D-6E8A-4147-A177-3AD203B41FA5}">
                      <a16:colId xmlns:a16="http://schemas.microsoft.com/office/drawing/2014/main" val="599052307"/>
                    </a:ext>
                  </a:extLst>
                </a:gridCol>
              </a:tblGrid>
              <a:tr h="9578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Lead Governor’s report</a:t>
                      </a: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Governor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714"/>
                  </a:ext>
                </a:extLst>
              </a:tr>
              <a:tr h="17644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Committee Chair’s 3As reports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Governor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9802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Reflections of a Non-Executive Director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 Hurst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22A36D6-9326-5391-ECE8-68D5905C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64" y="1086193"/>
            <a:ext cx="1058511" cy="1058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5BFA98-E4FD-B628-BF38-3F603C103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291" y="4276548"/>
            <a:ext cx="1368255" cy="1368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A207D-DF2A-9BCE-A6CD-B9B9A3F19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903" y="984285"/>
            <a:ext cx="1443431" cy="1443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9006EE-EE04-5FC4-5936-BDDAA0A4E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619" y="2558361"/>
            <a:ext cx="15240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A8E1C0-870A-1F40-7C6A-991510194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134" y="4208637"/>
            <a:ext cx="1240971" cy="1240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C79BDD-07DD-4F5E-90C7-21E1D2D4E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291" y="2581452"/>
            <a:ext cx="1524000" cy="15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0C1536-3054-DA6C-5840-33A1528FED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3122" y="1706000"/>
            <a:ext cx="668391" cy="6683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DB9B1F-27E4-90E0-E4AF-EC6F81FBFB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7225" y="5449608"/>
            <a:ext cx="668391" cy="6683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5716E6-98D6-3DD2-EDA1-FFCF4A9725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1346" y="3453463"/>
            <a:ext cx="668391" cy="6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7E4AB68-5977-4E29-4358-412441974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59330"/>
              </p:ext>
            </p:extLst>
          </p:nvPr>
        </p:nvGraphicFramePr>
        <p:xfrm>
          <a:off x="1325613" y="1027302"/>
          <a:ext cx="10330475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2416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712281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1864811">
                  <a:extLst>
                    <a:ext uri="{9D8B030D-6E8A-4147-A177-3AD203B41FA5}">
                      <a16:colId xmlns:a16="http://schemas.microsoft.com/office/drawing/2014/main" val="1997526904"/>
                    </a:ext>
                  </a:extLst>
                </a:gridCol>
                <a:gridCol w="1770967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128385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Questions about the papers in the reading room.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72426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Neighbourhood health and care approach.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 Butt, Transformation Director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2807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External Audit Report.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Auditors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580A391-9144-95B6-1FA6-4F26DA472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856" y="1132350"/>
            <a:ext cx="1524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A6CE09-7679-6963-9B50-BA31BC477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771" y="1132350"/>
            <a:ext cx="1524000" cy="152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4C44B3-D6F8-D3D2-B415-4D7D7BD14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891" y="3101252"/>
            <a:ext cx="1213788" cy="12137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54B554-5A93-FD3E-DCE9-06587B394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370" y="3149094"/>
            <a:ext cx="1240971" cy="12409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1B0472-503F-05C7-600D-490E2D38D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366" y="4862782"/>
            <a:ext cx="1240971" cy="12409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F635D8-6765-9568-D5B9-580A05994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723" y="1913079"/>
            <a:ext cx="801498" cy="8014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E9E218-8174-891E-AF09-44BA06FEAE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7050" y="3950451"/>
            <a:ext cx="729179" cy="7291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A0550C-D406-A0BE-38D1-4AC407583A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68" y="4924194"/>
            <a:ext cx="1058511" cy="10585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47D093-BB31-4553-1B86-E69E46C606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8098" y="5305957"/>
            <a:ext cx="739123" cy="73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A1E40ED-F106-C1D5-7D48-A7D97C4DF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84361"/>
              </p:ext>
            </p:extLst>
          </p:nvPr>
        </p:nvGraphicFramePr>
        <p:xfrm>
          <a:off x="1404257" y="643804"/>
          <a:ext cx="9807534" cy="5414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1181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437662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1927372">
                  <a:extLst>
                    <a:ext uri="{9D8B030D-6E8A-4147-A177-3AD203B41FA5}">
                      <a16:colId xmlns:a16="http://schemas.microsoft.com/office/drawing/2014/main" val="4208120416"/>
                    </a:ext>
                  </a:extLst>
                </a:gridCol>
                <a:gridCol w="1681319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1244048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r>
                        <a:rPr lang="en-GB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Annual Report and Accounts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CFO/ED of Corporate Affairs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244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Updated Trust  Constitution (Rules) from the July Trust Board meeting.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 of Corporate Affairs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313683"/>
                  </a:ext>
                </a:extLst>
              </a:tr>
              <a:tr h="1244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Questions from the public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181995"/>
                  </a:ext>
                </a:extLst>
              </a:tr>
              <a:tr h="1244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 Close of Public Meeting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48557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AD701D0-E2E6-D431-1A6D-BD2E3CED5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13" y="4768516"/>
            <a:ext cx="1343891" cy="1343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CEB679-3346-E07C-48E9-7431E5309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68" y="803449"/>
            <a:ext cx="1028780" cy="1028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94C3EC-9726-4DBE-8BA2-8518F121D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400" y="863320"/>
            <a:ext cx="909037" cy="909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41602E-8E20-DFCE-D47E-0496B0F3F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437" y="3429000"/>
            <a:ext cx="1524000" cy="15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465888-518E-0DF8-D31D-D20FDF97D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9858" y="1868614"/>
            <a:ext cx="1524000" cy="152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7A7C35-E8A3-F4F2-5362-F50A2C6A2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1010" y="737513"/>
            <a:ext cx="1034844" cy="10348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41B0DC-010B-2BCA-35BF-399731B97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4015" y="781168"/>
            <a:ext cx="1013957" cy="10139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D42EB3-8969-AEDF-0337-595365E04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1024" y="2102748"/>
            <a:ext cx="1034844" cy="10348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7CC3AC-F6F4-8E1C-28ED-8C5ACB0CAC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7373" y="2113192"/>
            <a:ext cx="1013957" cy="10139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FA89BC-476A-EF9F-B6CD-DFB1A0AF2B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7972" y="3999136"/>
            <a:ext cx="769380" cy="7693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017B19C-BD77-8D57-DAB8-53D563D2B0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7971" y="5253668"/>
            <a:ext cx="769381" cy="769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B8587C-41DF-DBD4-60C9-2E425CE9C4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74761" y="1149888"/>
            <a:ext cx="718726" cy="7187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4B599F-49C7-662B-D1D8-540DEFA5A8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7180" y="2630614"/>
            <a:ext cx="670961" cy="6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1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294E007-4CCB-49E2-8587-E7D028919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81593"/>
              </p:ext>
            </p:extLst>
          </p:nvPr>
        </p:nvGraphicFramePr>
        <p:xfrm>
          <a:off x="1366749" y="1333890"/>
          <a:ext cx="8877465" cy="4206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2651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3363686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1564594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  <a:gridCol w="2496534">
                  <a:extLst>
                    <a:ext uri="{9D8B030D-6E8A-4147-A177-3AD203B41FA5}">
                      <a16:colId xmlns:a16="http://schemas.microsoft.com/office/drawing/2014/main" val="3873655113"/>
                    </a:ext>
                  </a:extLst>
                </a:gridCol>
              </a:tblGrid>
              <a:tr h="103446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meeting  - Chair and Governors only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Chair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72426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Minutes of the meeting held on the 12</a:t>
                      </a:r>
                      <a:r>
                        <a:rPr lang="en-GB" sz="18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2025 and matters arising.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2807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 Strategy Development and Engagement Process.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Director of Strategy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C6A1DE8-E6AB-F63B-CC0A-5C0A0B32C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38" y="1333890"/>
            <a:ext cx="1524000" cy="152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6F6C0-240B-683A-1551-35963B0F6E81}"/>
              </a:ext>
            </a:extLst>
          </p:cNvPr>
          <p:cNvSpPr txBox="1"/>
          <p:nvPr/>
        </p:nvSpPr>
        <p:spPr>
          <a:xfrm>
            <a:off x="1773382" y="2488558"/>
            <a:ext cx="9421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8CB8381E-55EE-8E0B-D689-88BB4F418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759" y="3435312"/>
            <a:ext cx="769379" cy="769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449A66-A021-4B21-E339-0185075C8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865" y="3169092"/>
            <a:ext cx="957059" cy="9570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195BD4-ECC4-7018-3877-B06F49B2B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214" y="3091307"/>
            <a:ext cx="1034844" cy="1034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AF4A5C-9B7E-DBB1-614A-C8CD07BBA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064" y="3091307"/>
            <a:ext cx="1082561" cy="1082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32167-7F46-1FFE-8E13-A9518E528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8473" y="4754731"/>
            <a:ext cx="769379" cy="769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33A703-9775-231A-D817-CA5AC6DF53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5395" y="3624382"/>
            <a:ext cx="591264" cy="5912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5ADC01-75A3-569A-7830-FF0BE44369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7541" y="4376258"/>
            <a:ext cx="1147852" cy="11478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7908E1-CA6C-9142-5876-4FA463CE3D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1214" y="4249678"/>
            <a:ext cx="1240971" cy="12409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CD6C35-9041-2690-1486-6046A867DD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8473" y="3435312"/>
            <a:ext cx="769379" cy="7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9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3B7B46B-3859-8531-C2EA-F32B7ADAC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37111"/>
              </p:ext>
            </p:extLst>
          </p:nvPr>
        </p:nvGraphicFramePr>
        <p:xfrm>
          <a:off x="1366749" y="952890"/>
          <a:ext cx="8877467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9480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3635828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1643743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  <a:gridCol w="1938416">
                  <a:extLst>
                    <a:ext uri="{9D8B030D-6E8A-4147-A177-3AD203B41FA5}">
                      <a16:colId xmlns:a16="http://schemas.microsoft.com/office/drawing/2014/main" val="4279357670"/>
                    </a:ext>
                  </a:extLst>
                </a:gridCol>
              </a:tblGrid>
              <a:tr h="103446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 External Auditor Contract Extension and Reappointment.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Finance Officer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72426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 Close of private meeting.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 Date of next meeting - 4</a:t>
                      </a:r>
                      <a:r>
                        <a:rPr lang="en-GB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December 2025.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5030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F72C17F-A156-F817-836C-533B627D2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767" y="3284610"/>
            <a:ext cx="777061" cy="777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51B4D1-1451-457E-3B50-AD353659A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643" y="1212529"/>
            <a:ext cx="1034844" cy="1034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2FB92-1D91-8EDF-905B-E721FF88F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207" y="1164812"/>
            <a:ext cx="1082561" cy="10825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3D0DE0-9928-6700-4383-15569B82D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488" y="2757054"/>
            <a:ext cx="1343891" cy="1343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D46C4B-0964-6DA2-BC02-03397F80B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748" y="4413130"/>
            <a:ext cx="968828" cy="9688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49F1E5-40CF-2DBE-E25C-B6BC57E695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5162" y="4905753"/>
            <a:ext cx="670164" cy="6701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027046-9370-CCB3-3A2E-3D23EE9157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9653" y="1156196"/>
            <a:ext cx="1524000" cy="152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990504-7D2B-5E2C-23A6-3047B797DD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5162" y="4219171"/>
            <a:ext cx="670163" cy="6701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FA71764-0097-DAC7-DCDE-FA8A438011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2768" y="1858842"/>
            <a:ext cx="777061" cy="7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02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83754C12A534486FAF6E4B0F19A7B" ma:contentTypeVersion="13" ma:contentTypeDescription="Create a new document." ma:contentTypeScope="" ma:versionID="e2eee2629535ed82ceb4dd15c8befd9c">
  <xsd:schema xmlns:xsd="http://www.w3.org/2001/XMLSchema" xmlns:xs="http://www.w3.org/2001/XMLSchema" xmlns:p="http://schemas.microsoft.com/office/2006/metadata/properties" xmlns:ns3="a1600116-b72d-43b1-9bab-9ab5708105a8" xmlns:ns4="9f1d8c2d-0f98-4249-a07f-1e885ae191a1" targetNamespace="http://schemas.microsoft.com/office/2006/metadata/properties" ma:root="true" ma:fieldsID="f4c722d599999e163006f20ca758eb7b" ns3:_="" ns4:_="">
    <xsd:import namespace="a1600116-b72d-43b1-9bab-9ab5708105a8"/>
    <xsd:import namespace="9f1d8c2d-0f98-4249-a07f-1e885ae191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00116-b72d-43b1-9bab-9ab570810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d8c2d-0f98-4249-a07f-1e885ae191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CF0CAF-06DA-435B-A060-37667120C8DE}">
  <ds:schemaRefs>
    <ds:schemaRef ds:uri="a1600116-b72d-43b1-9bab-9ab5708105a8"/>
    <ds:schemaRef ds:uri="http://purl.org/dc/elements/1.1/"/>
    <ds:schemaRef ds:uri="http://schemas.microsoft.com/office/2006/metadata/properties"/>
    <ds:schemaRef ds:uri="9f1d8c2d-0f98-4249-a07f-1e885ae191a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C28AEC-02B6-45B4-AC6F-F401625E3F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A9AE1B-9BD0-486D-B1CC-7C8CCBBDFD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600116-b72d-43b1-9bab-9ab5708105a8"/>
    <ds:schemaRef ds:uri="9f1d8c2d-0f98-4249-a07f-1e885ae19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3567</TotalTime>
  <Words>285</Words>
  <Application>Microsoft Office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General Meeting of Council of Governors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Rachel (RNU) Oxford Health</dc:creator>
  <cp:lastModifiedBy>Graham Cheryl (RNU) Oxford Health</cp:lastModifiedBy>
  <cp:revision>34</cp:revision>
  <dcterms:created xsi:type="dcterms:W3CDTF">2020-09-10T08:32:27Z</dcterms:created>
  <dcterms:modified xsi:type="dcterms:W3CDTF">2025-09-08T08:33:01Z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0x010100A5983754C12A534486FAF6E4B0F19A7B</vt:lpwstr>
  </property>
</Properties>
</file>