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sldIdLst>
    <p:sldId id="260" r:id="rId5"/>
    <p:sldId id="259" r:id="rId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8084"/>
    <a:srgbClr val="1E439B"/>
    <a:srgbClr val="00B0F0"/>
    <a:srgbClr val="95DBF7"/>
    <a:srgbClr val="FF9933"/>
    <a:srgbClr val="CC0099"/>
    <a:srgbClr val="893A89"/>
    <a:srgbClr val="5EB544"/>
    <a:srgbClr val="00624B"/>
    <a:srgbClr val="CD42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2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land Sophie (RNU) Oxford Health" userId="3f75be7c-ae3c-4d66-b0b6-e2fd6fd1df2d" providerId="ADAL" clId="{D4D4CF77-1B49-4295-AFE9-0A25388044B2}"/>
    <pc:docChg chg="delSld">
      <pc:chgData name="Garland Sophie (RNU) Oxford Health" userId="3f75be7c-ae3c-4d66-b0b6-e2fd6fd1df2d" providerId="ADAL" clId="{D4D4CF77-1B49-4295-AFE9-0A25388044B2}" dt="2022-09-28T12:32:31.191" v="0" actId="47"/>
      <pc:docMkLst>
        <pc:docMk/>
      </pc:docMkLst>
      <pc:sldChg chg="del">
        <pc:chgData name="Garland Sophie (RNU) Oxford Health" userId="3f75be7c-ae3c-4d66-b0b6-e2fd6fd1df2d" providerId="ADAL" clId="{D4D4CF77-1B49-4295-AFE9-0A25388044B2}" dt="2022-09-28T12:32:31.191" v="0" actId="47"/>
        <pc:sldMkLst>
          <pc:docMk/>
          <pc:sldMk cId="3985886102" sldId="261"/>
        </pc:sldMkLst>
      </pc:sldChg>
      <pc:sldChg chg="del">
        <pc:chgData name="Garland Sophie (RNU) Oxford Health" userId="3f75be7c-ae3c-4d66-b0b6-e2fd6fd1df2d" providerId="ADAL" clId="{D4D4CF77-1B49-4295-AFE9-0A25388044B2}" dt="2022-09-28T12:32:31.191" v="0" actId="47"/>
        <pc:sldMkLst>
          <pc:docMk/>
          <pc:sldMk cId="3304408915"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E1FD8-7929-40D4-935E-D55A0F205ABC}" type="datetimeFigureOut">
              <a:rPr lang="en-GB" smtClean="0"/>
              <a:t>28/09/2022</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DE09B-ED52-42DF-8C87-88975AC58B91}" type="slidenum">
              <a:rPr lang="en-GB" smtClean="0"/>
              <a:t>‹#›</a:t>
            </a:fld>
            <a:endParaRPr lang="en-GB"/>
          </a:p>
        </p:txBody>
      </p:sp>
    </p:spTree>
    <p:extLst>
      <p:ext uri="{BB962C8B-B14F-4D97-AF65-F5344CB8AC3E}">
        <p14:creationId xmlns:p14="http://schemas.microsoft.com/office/powerpoint/2010/main" val="2717900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7F30F6-C5A1-4ACC-B9FA-6C4E30DF9CD6}"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0B0677-8260-4DF6-8A42-F938F27BF967}" type="slidenum">
              <a:rPr lang="en-GB" smtClean="0"/>
              <a:t>‹#›</a:t>
            </a:fld>
            <a:endParaRPr lang="en-GB"/>
          </a:p>
        </p:txBody>
      </p:sp>
    </p:spTree>
    <p:extLst>
      <p:ext uri="{BB962C8B-B14F-4D97-AF65-F5344CB8AC3E}">
        <p14:creationId xmlns:p14="http://schemas.microsoft.com/office/powerpoint/2010/main" val="150840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F30F6-C5A1-4ACC-B9FA-6C4E30DF9CD6}"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0B0677-8260-4DF6-8A42-F938F27BF967}" type="slidenum">
              <a:rPr lang="en-GB" smtClean="0"/>
              <a:t>‹#›</a:t>
            </a:fld>
            <a:endParaRPr lang="en-GB"/>
          </a:p>
        </p:txBody>
      </p:sp>
    </p:spTree>
    <p:extLst>
      <p:ext uri="{BB962C8B-B14F-4D97-AF65-F5344CB8AC3E}">
        <p14:creationId xmlns:p14="http://schemas.microsoft.com/office/powerpoint/2010/main" val="9017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F30F6-C5A1-4ACC-B9FA-6C4E30DF9CD6}"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0B0677-8260-4DF6-8A42-F938F27BF967}" type="slidenum">
              <a:rPr lang="en-GB" smtClean="0"/>
              <a:t>‹#›</a:t>
            </a:fld>
            <a:endParaRPr lang="en-GB"/>
          </a:p>
        </p:txBody>
      </p:sp>
    </p:spTree>
    <p:extLst>
      <p:ext uri="{BB962C8B-B14F-4D97-AF65-F5344CB8AC3E}">
        <p14:creationId xmlns:p14="http://schemas.microsoft.com/office/powerpoint/2010/main" val="246307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F30F6-C5A1-4ACC-B9FA-6C4E30DF9CD6}"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0B0677-8260-4DF6-8A42-F938F27BF967}" type="slidenum">
              <a:rPr lang="en-GB" smtClean="0"/>
              <a:t>‹#›</a:t>
            </a:fld>
            <a:endParaRPr lang="en-GB"/>
          </a:p>
        </p:txBody>
      </p:sp>
    </p:spTree>
    <p:extLst>
      <p:ext uri="{BB962C8B-B14F-4D97-AF65-F5344CB8AC3E}">
        <p14:creationId xmlns:p14="http://schemas.microsoft.com/office/powerpoint/2010/main" val="256011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7F30F6-C5A1-4ACC-B9FA-6C4E30DF9CD6}"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0B0677-8260-4DF6-8A42-F938F27BF967}" type="slidenum">
              <a:rPr lang="en-GB" smtClean="0"/>
              <a:t>‹#›</a:t>
            </a:fld>
            <a:endParaRPr lang="en-GB"/>
          </a:p>
        </p:txBody>
      </p:sp>
    </p:spTree>
    <p:extLst>
      <p:ext uri="{BB962C8B-B14F-4D97-AF65-F5344CB8AC3E}">
        <p14:creationId xmlns:p14="http://schemas.microsoft.com/office/powerpoint/2010/main" val="55981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7F30F6-C5A1-4ACC-B9FA-6C4E30DF9CD6}"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0B0677-8260-4DF6-8A42-F938F27BF967}" type="slidenum">
              <a:rPr lang="en-GB" smtClean="0"/>
              <a:t>‹#›</a:t>
            </a:fld>
            <a:endParaRPr lang="en-GB"/>
          </a:p>
        </p:txBody>
      </p:sp>
    </p:spTree>
    <p:extLst>
      <p:ext uri="{BB962C8B-B14F-4D97-AF65-F5344CB8AC3E}">
        <p14:creationId xmlns:p14="http://schemas.microsoft.com/office/powerpoint/2010/main" val="401278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7F30F6-C5A1-4ACC-B9FA-6C4E30DF9CD6}" type="datetimeFigureOut">
              <a:rPr lang="en-GB" smtClean="0"/>
              <a:t>28/09/2022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0B0677-8260-4DF6-8A42-F938F27BF967}" type="slidenum">
              <a:rPr lang="en-GB" smtClean="0"/>
              <a:t>‹#›</a:t>
            </a:fld>
            <a:endParaRPr lang="en-GB"/>
          </a:p>
        </p:txBody>
      </p:sp>
    </p:spTree>
    <p:extLst>
      <p:ext uri="{BB962C8B-B14F-4D97-AF65-F5344CB8AC3E}">
        <p14:creationId xmlns:p14="http://schemas.microsoft.com/office/powerpoint/2010/main" val="163521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7F30F6-C5A1-4ACC-B9FA-6C4E30DF9CD6}" type="datetimeFigureOut">
              <a:rPr lang="en-GB" smtClean="0"/>
              <a:t>28/09/2022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0B0677-8260-4DF6-8A42-F938F27BF967}" type="slidenum">
              <a:rPr lang="en-GB" smtClean="0"/>
              <a:t>‹#›</a:t>
            </a:fld>
            <a:endParaRPr lang="en-GB"/>
          </a:p>
        </p:txBody>
      </p:sp>
    </p:spTree>
    <p:extLst>
      <p:ext uri="{BB962C8B-B14F-4D97-AF65-F5344CB8AC3E}">
        <p14:creationId xmlns:p14="http://schemas.microsoft.com/office/powerpoint/2010/main" val="94246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F30F6-C5A1-4ACC-B9FA-6C4E30DF9CD6}" type="datetimeFigureOut">
              <a:rPr lang="en-GB" smtClean="0"/>
              <a:t>28/09/2022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0B0677-8260-4DF6-8A42-F938F27BF967}" type="slidenum">
              <a:rPr lang="en-GB" smtClean="0"/>
              <a:t>‹#›</a:t>
            </a:fld>
            <a:endParaRPr lang="en-GB"/>
          </a:p>
        </p:txBody>
      </p:sp>
    </p:spTree>
    <p:extLst>
      <p:ext uri="{BB962C8B-B14F-4D97-AF65-F5344CB8AC3E}">
        <p14:creationId xmlns:p14="http://schemas.microsoft.com/office/powerpoint/2010/main" val="3615684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7F30F6-C5A1-4ACC-B9FA-6C4E30DF9CD6}"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0B0677-8260-4DF6-8A42-F938F27BF967}" type="slidenum">
              <a:rPr lang="en-GB" smtClean="0"/>
              <a:t>‹#›</a:t>
            </a:fld>
            <a:endParaRPr lang="en-GB"/>
          </a:p>
        </p:txBody>
      </p:sp>
    </p:spTree>
    <p:extLst>
      <p:ext uri="{BB962C8B-B14F-4D97-AF65-F5344CB8AC3E}">
        <p14:creationId xmlns:p14="http://schemas.microsoft.com/office/powerpoint/2010/main" val="300374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7F30F6-C5A1-4ACC-B9FA-6C4E30DF9CD6}"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0B0677-8260-4DF6-8A42-F938F27BF967}" type="slidenum">
              <a:rPr lang="en-GB" smtClean="0"/>
              <a:t>‹#›</a:t>
            </a:fld>
            <a:endParaRPr lang="en-GB"/>
          </a:p>
        </p:txBody>
      </p:sp>
    </p:spTree>
    <p:extLst>
      <p:ext uri="{BB962C8B-B14F-4D97-AF65-F5344CB8AC3E}">
        <p14:creationId xmlns:p14="http://schemas.microsoft.com/office/powerpoint/2010/main" val="274100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F30F6-C5A1-4ACC-B9FA-6C4E30DF9CD6}" type="datetimeFigureOut">
              <a:rPr lang="en-GB" smtClean="0"/>
              <a:t>28/09/2022</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B0677-8260-4DF6-8A42-F938F27BF967}" type="slidenum">
              <a:rPr lang="en-GB" smtClean="0"/>
              <a:t>‹#›</a:t>
            </a:fld>
            <a:endParaRPr lang="en-GB"/>
          </a:p>
        </p:txBody>
      </p:sp>
    </p:spTree>
    <p:extLst>
      <p:ext uri="{BB962C8B-B14F-4D97-AF65-F5344CB8AC3E}">
        <p14:creationId xmlns:p14="http://schemas.microsoft.com/office/powerpoint/2010/main" val="2054142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C4E5448-7AC2-FE40-FBC5-53CEF0A77621}"/>
              </a:ext>
            </a:extLst>
          </p:cNvPr>
          <p:cNvPicPr>
            <a:picLocks noChangeAspect="1"/>
          </p:cNvPicPr>
          <p:nvPr/>
        </p:nvPicPr>
        <p:blipFill rotWithShape="1">
          <a:blip r:embed="rId2"/>
          <a:srcRect l="21014" t="32790" r="35504" b="18168"/>
          <a:stretch/>
        </p:blipFill>
        <p:spPr>
          <a:xfrm>
            <a:off x="293716" y="610314"/>
            <a:ext cx="9184537" cy="5931248"/>
          </a:xfrm>
          <a:prstGeom prst="rect">
            <a:avLst/>
          </a:prstGeom>
        </p:spPr>
      </p:pic>
      <p:sp>
        <p:nvSpPr>
          <p:cNvPr id="3" name="Rectangle 2">
            <a:extLst>
              <a:ext uri="{FF2B5EF4-FFF2-40B4-BE49-F238E27FC236}">
                <a16:creationId xmlns:a16="http://schemas.microsoft.com/office/drawing/2014/main" id="{424FEC10-690A-4BE6-8A63-6920FA47925F}"/>
              </a:ext>
            </a:extLst>
          </p:cNvPr>
          <p:cNvSpPr/>
          <p:nvPr/>
        </p:nvSpPr>
        <p:spPr>
          <a:xfrm>
            <a:off x="417281" y="610741"/>
            <a:ext cx="3247201" cy="6742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13EE0E1-24C9-4700-B83C-E1DD73CA36B6}"/>
              </a:ext>
            </a:extLst>
          </p:cNvPr>
          <p:cNvSpPr txBox="1"/>
          <p:nvPr/>
        </p:nvSpPr>
        <p:spPr>
          <a:xfrm>
            <a:off x="417656" y="156017"/>
            <a:ext cx="3247201" cy="1292341"/>
          </a:xfrm>
          <a:prstGeom prst="rect">
            <a:avLst/>
          </a:prstGeom>
          <a:noFill/>
        </p:spPr>
        <p:txBody>
          <a:bodyPr wrap="square">
            <a:spAutoFit/>
          </a:bodyPr>
          <a:lstStyle/>
          <a:p>
            <a:r>
              <a:rPr lang="en-GB" sz="4800" b="1">
                <a:solidFill>
                  <a:schemeClr val="bg1"/>
                </a:solidFill>
                <a:latin typeface="Frutiger W01"/>
              </a:rPr>
              <a:t>Welcome</a:t>
            </a:r>
            <a:r>
              <a:rPr lang="en-GB" sz="7798" b="1">
                <a:solidFill>
                  <a:schemeClr val="bg1"/>
                </a:solidFill>
                <a:latin typeface="Frutiger W01"/>
              </a:rPr>
              <a:t> </a:t>
            </a:r>
            <a:r>
              <a:rPr lang="en-GB" sz="3200" b="1">
                <a:solidFill>
                  <a:schemeClr val="bg1"/>
                </a:solidFill>
                <a:latin typeface="Frutiger W01"/>
              </a:rPr>
              <a:t>to</a:t>
            </a:r>
            <a:endParaRPr lang="en-GB" sz="3200" b="1">
              <a:solidFill>
                <a:schemeClr val="bg1"/>
              </a:solidFill>
            </a:endParaRPr>
          </a:p>
        </p:txBody>
      </p:sp>
      <p:grpSp>
        <p:nvGrpSpPr>
          <p:cNvPr id="2" name="Group 1">
            <a:extLst>
              <a:ext uri="{FF2B5EF4-FFF2-40B4-BE49-F238E27FC236}">
                <a16:creationId xmlns:a16="http://schemas.microsoft.com/office/drawing/2014/main" id="{016A5DB8-7E14-4C14-960D-3C17F980929F}"/>
              </a:ext>
            </a:extLst>
          </p:cNvPr>
          <p:cNvGrpSpPr/>
          <p:nvPr/>
        </p:nvGrpSpPr>
        <p:grpSpPr>
          <a:xfrm>
            <a:off x="293716" y="3523312"/>
            <a:ext cx="9318568" cy="943398"/>
            <a:chOff x="10634480" y="3536333"/>
            <a:chExt cx="9906000" cy="1562777"/>
          </a:xfrm>
        </p:grpSpPr>
        <p:pic>
          <p:nvPicPr>
            <p:cNvPr id="3074" name="Picture 2">
              <a:extLst>
                <a:ext uri="{FF2B5EF4-FFF2-40B4-BE49-F238E27FC236}">
                  <a16:creationId xmlns:a16="http://schemas.microsoft.com/office/drawing/2014/main" id="{2D99EE94-1DF2-4C5A-966D-C540603A67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967" t="65574" r="24133" b="22879"/>
            <a:stretch/>
          </p:blipFill>
          <p:spPr bwMode="auto">
            <a:xfrm>
              <a:off x="10768662" y="3536333"/>
              <a:ext cx="9629338" cy="15627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0" name="TextBox 39">
              <a:extLst>
                <a:ext uri="{FF2B5EF4-FFF2-40B4-BE49-F238E27FC236}">
                  <a16:creationId xmlns:a16="http://schemas.microsoft.com/office/drawing/2014/main" id="{2A5DE20F-2E35-4807-95DC-2E339A636275}"/>
                </a:ext>
              </a:extLst>
            </p:cNvPr>
            <p:cNvSpPr txBox="1"/>
            <p:nvPr/>
          </p:nvSpPr>
          <p:spPr>
            <a:xfrm>
              <a:off x="10634480" y="3663111"/>
              <a:ext cx="9906000" cy="769440"/>
            </a:xfrm>
            <a:prstGeom prst="rect">
              <a:avLst/>
            </a:prstGeom>
            <a:noFill/>
          </p:spPr>
          <p:txBody>
            <a:bodyPr wrap="square">
              <a:spAutoFit/>
            </a:bodyPr>
            <a:lstStyle/>
            <a:p>
              <a:pPr algn="ctr"/>
              <a:r>
                <a:rPr lang="en-GB" sz="4400" b="1">
                  <a:solidFill>
                    <a:schemeClr val="bg1"/>
                  </a:solidFill>
                  <a:latin typeface="Frutiger W01"/>
                </a:rPr>
                <a:t>Quality Improvement Conference 2022</a:t>
              </a:r>
              <a:endParaRPr lang="en-GB" sz="4400" b="1">
                <a:solidFill>
                  <a:schemeClr val="bg1"/>
                </a:solidFill>
              </a:endParaRPr>
            </a:p>
          </p:txBody>
        </p:sp>
      </p:grpSp>
      <p:sp>
        <p:nvSpPr>
          <p:cNvPr id="5" name="Rectangle 4">
            <a:extLst>
              <a:ext uri="{FF2B5EF4-FFF2-40B4-BE49-F238E27FC236}">
                <a16:creationId xmlns:a16="http://schemas.microsoft.com/office/drawing/2014/main" id="{93305D83-DA7B-4161-848A-4EDC8F99EDC7}"/>
              </a:ext>
            </a:extLst>
          </p:cNvPr>
          <p:cNvSpPr/>
          <p:nvPr/>
        </p:nvSpPr>
        <p:spPr>
          <a:xfrm>
            <a:off x="3222171" y="2050638"/>
            <a:ext cx="4198320" cy="1131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4" name="Picture 6">
            <a:extLst>
              <a:ext uri="{FF2B5EF4-FFF2-40B4-BE49-F238E27FC236}">
                <a16:creationId xmlns:a16="http://schemas.microsoft.com/office/drawing/2014/main" id="{4B27E064-7D65-4FD0-8A67-C493B75FB6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770"/>
          <a:stretch/>
        </p:blipFill>
        <p:spPr bwMode="auto">
          <a:xfrm>
            <a:off x="3343920" y="2000105"/>
            <a:ext cx="3952875" cy="105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93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0299512-DCCD-47FA-A723-A8DC07906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531"/>
          <a:stretch>
            <a:fillRect/>
          </a:stretch>
        </p:blipFill>
        <p:spPr bwMode="auto">
          <a:xfrm>
            <a:off x="2475189" y="2934770"/>
            <a:ext cx="2222459" cy="17831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a:extLst>
              <a:ext uri="{FF2B5EF4-FFF2-40B4-BE49-F238E27FC236}">
                <a16:creationId xmlns:a16="http://schemas.microsoft.com/office/drawing/2014/main" id="{A85EEFC2-C74B-4F26-8868-8DD7777AAE04}"/>
              </a:ext>
            </a:extLst>
          </p:cNvPr>
          <p:cNvSpPr/>
          <p:nvPr/>
        </p:nvSpPr>
        <p:spPr>
          <a:xfrm>
            <a:off x="4930095" y="7157"/>
            <a:ext cx="4953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a:solidFill>
                <a:srgbClr val="0E2245"/>
              </a:solidFill>
            </a:endParaRPr>
          </a:p>
        </p:txBody>
      </p:sp>
      <p:pic>
        <p:nvPicPr>
          <p:cNvPr id="16" name="Picture 2">
            <a:extLst>
              <a:ext uri="{FF2B5EF4-FFF2-40B4-BE49-F238E27FC236}">
                <a16:creationId xmlns:a16="http://schemas.microsoft.com/office/drawing/2014/main" id="{D57666BA-5B74-47CD-8904-F5DFE3216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662" y="244274"/>
            <a:ext cx="1749054" cy="5788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 name="Table 4">
            <a:extLst>
              <a:ext uri="{FF2B5EF4-FFF2-40B4-BE49-F238E27FC236}">
                <a16:creationId xmlns:a16="http://schemas.microsoft.com/office/drawing/2014/main" id="{29E4C0E1-2DCD-464E-9839-1D3EBEE7E2DD}"/>
              </a:ext>
            </a:extLst>
          </p:cNvPr>
          <p:cNvGraphicFramePr>
            <a:graphicFrameLocks noGrp="1"/>
          </p:cNvGraphicFramePr>
          <p:nvPr>
            <p:extLst>
              <p:ext uri="{D42A27DB-BD31-4B8C-83A1-F6EECF244321}">
                <p14:modId xmlns:p14="http://schemas.microsoft.com/office/powerpoint/2010/main" val="1981312855"/>
              </p:ext>
            </p:extLst>
          </p:nvPr>
        </p:nvGraphicFramePr>
        <p:xfrm>
          <a:off x="5193383" y="1119097"/>
          <a:ext cx="4543744" cy="5624016"/>
        </p:xfrm>
        <a:graphic>
          <a:graphicData uri="http://schemas.openxmlformats.org/drawingml/2006/table">
            <a:tbl>
              <a:tblPr/>
              <a:tblGrid>
                <a:gridCol w="1719481">
                  <a:extLst>
                    <a:ext uri="{9D8B030D-6E8A-4147-A177-3AD203B41FA5}">
                      <a16:colId xmlns:a16="http://schemas.microsoft.com/office/drawing/2014/main" val="2332227211"/>
                    </a:ext>
                  </a:extLst>
                </a:gridCol>
                <a:gridCol w="2824263">
                  <a:extLst>
                    <a:ext uri="{9D8B030D-6E8A-4147-A177-3AD203B41FA5}">
                      <a16:colId xmlns:a16="http://schemas.microsoft.com/office/drawing/2014/main" val="3622670302"/>
                    </a:ext>
                  </a:extLst>
                </a:gridCol>
              </a:tblGrid>
              <a:tr h="293535">
                <a:tc>
                  <a:txBody>
                    <a:bodyPr/>
                    <a:lstStyle/>
                    <a:p>
                      <a:pPr algn="l" rtl="0" fontAlgn="base"/>
                      <a:r>
                        <a:rPr lang="en-GB" sz="1200" b="1" i="0">
                          <a:solidFill>
                            <a:srgbClr val="7030A0"/>
                          </a:solidFill>
                          <a:effectLst/>
                          <a:latin typeface="Segoe UI"/>
                          <a:cs typeface="Segoe UI"/>
                        </a:rPr>
                        <a:t>9:00 – 9:30 </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200" b="1" i="0">
                          <a:solidFill>
                            <a:srgbClr val="7030A0"/>
                          </a:solidFill>
                          <a:effectLst/>
                          <a:latin typeface="Segoe UI"/>
                          <a:cs typeface="Segoe UI"/>
                        </a:rPr>
                        <a:t>Registration </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8990201"/>
                  </a:ext>
                </a:extLst>
              </a:tr>
              <a:tr h="677311">
                <a:tc>
                  <a:txBody>
                    <a:bodyPr/>
                    <a:lstStyle/>
                    <a:p>
                      <a:pPr algn="l" rtl="0" fontAlgn="base"/>
                      <a:r>
                        <a:rPr lang="en-GB" sz="1200" b="1" i="0">
                          <a:solidFill>
                            <a:srgbClr val="893A89"/>
                          </a:solidFill>
                          <a:effectLst/>
                          <a:latin typeface="Segoe UI"/>
                          <a:cs typeface="Segoe UI"/>
                        </a:rPr>
                        <a:t>9:30 – 10:00 </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200" b="1" i="0">
                          <a:solidFill>
                            <a:srgbClr val="893A89"/>
                          </a:solidFill>
                          <a:effectLst/>
                          <a:latin typeface="Segoe UI"/>
                          <a:cs typeface="Segoe UI"/>
                        </a:rPr>
                        <a:t>Welcome </a:t>
                      </a:r>
                    </a:p>
                    <a:p>
                      <a:pPr algn="l" rtl="0" fontAlgn="base"/>
                      <a:r>
                        <a:rPr lang="en-GB" sz="1200" b="1" i="0">
                          <a:solidFill>
                            <a:srgbClr val="893A89"/>
                          </a:solidFill>
                          <a:effectLst/>
                          <a:latin typeface="Segoe UI"/>
                          <a:cs typeface="Segoe UI"/>
                        </a:rPr>
                        <a:t>(Nick Broughton, Marie Crofts &amp; Karl Marlowe) </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6036855"/>
                  </a:ext>
                </a:extLst>
              </a:tr>
              <a:tr h="293535">
                <a:tc>
                  <a:txBody>
                    <a:bodyPr/>
                    <a:lstStyle/>
                    <a:p>
                      <a:pPr algn="l" rtl="0" fontAlgn="base"/>
                      <a:r>
                        <a:rPr lang="en-GB" sz="1200" b="1" i="0">
                          <a:solidFill>
                            <a:srgbClr val="CC0099"/>
                          </a:solidFill>
                          <a:effectLst/>
                          <a:latin typeface="Segoe UI"/>
                          <a:cs typeface="Segoe UI"/>
                        </a:rPr>
                        <a:t>10:00 – 10:30</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buNone/>
                      </a:pPr>
                      <a:r>
                        <a:rPr lang="en-GB" sz="1200" b="1" i="0" u="none" strike="noStrike" noProof="0">
                          <a:solidFill>
                            <a:srgbClr val="CC0099"/>
                          </a:solidFill>
                          <a:effectLst/>
                          <a:latin typeface="Segoe UI"/>
                          <a:cs typeface="Segoe UI"/>
                        </a:rPr>
                        <a:t>Ice breaker</a:t>
                      </a:r>
                      <a:endParaRPr lang="en-US" sz="1200" b="1">
                        <a:solidFill>
                          <a:srgbClr val="CC0099"/>
                        </a:solidFill>
                        <a:latin typeface="Segoe UI"/>
                        <a:cs typeface="Segoe UI"/>
                      </a:endParaRP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7975655"/>
                  </a:ext>
                </a:extLst>
              </a:tr>
              <a:tr h="485420">
                <a:tc>
                  <a:txBody>
                    <a:bodyPr/>
                    <a:lstStyle/>
                    <a:p>
                      <a:pPr lvl="0" algn="l">
                        <a:buNone/>
                      </a:pPr>
                      <a:r>
                        <a:rPr lang="en-GB" sz="1200" b="1" i="0">
                          <a:solidFill>
                            <a:srgbClr val="002060"/>
                          </a:solidFill>
                          <a:effectLst/>
                          <a:latin typeface="Segoe UI"/>
                          <a:cs typeface="Segoe UI"/>
                        </a:rPr>
                        <a:t>10:30 – 11:15</a:t>
                      </a:r>
                    </a:p>
                  </a:txBody>
                  <a:tcPr marL="88803" marR="88803" marT="44400" marB="44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buNone/>
                      </a:pPr>
                      <a:r>
                        <a:rPr lang="en-GB" sz="1200" b="1" i="0" u="none" strike="noStrike" noProof="0">
                          <a:solidFill>
                            <a:srgbClr val="002060"/>
                          </a:solidFill>
                          <a:effectLst/>
                          <a:latin typeface="Segoe UI"/>
                          <a:cs typeface="Segoe UI"/>
                        </a:rPr>
                        <a:t>OHI – our QI, Audit &amp; Research journey </a:t>
                      </a:r>
                    </a:p>
                  </a:txBody>
                  <a:tcPr marL="88803" marR="88803" marT="44400" marB="444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9536176"/>
                  </a:ext>
                </a:extLst>
              </a:tr>
              <a:tr h="293534">
                <a:tc>
                  <a:txBody>
                    <a:bodyPr/>
                    <a:lstStyle/>
                    <a:p>
                      <a:pPr algn="l" rtl="0" fontAlgn="base"/>
                      <a:r>
                        <a:rPr lang="en-GB" sz="1200" b="1" i="0">
                          <a:solidFill>
                            <a:schemeClr val="tx1"/>
                          </a:solidFill>
                          <a:effectLst/>
                          <a:latin typeface="Segoe UI"/>
                          <a:cs typeface="Segoe UI"/>
                        </a:rPr>
                        <a:t>11:15 – 11:30</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200" b="1" i="0">
                          <a:solidFill>
                            <a:schemeClr val="tx1"/>
                          </a:solidFill>
                          <a:effectLst/>
                          <a:latin typeface="Segoe UI"/>
                          <a:cs typeface="Segoe UI"/>
                        </a:rPr>
                        <a:t>Break </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7347829"/>
                  </a:ext>
                </a:extLst>
              </a:tr>
              <a:tr h="293535">
                <a:tc>
                  <a:txBody>
                    <a:bodyPr/>
                    <a:lstStyle/>
                    <a:p>
                      <a:pPr algn="l" rtl="0" fontAlgn="base"/>
                      <a:r>
                        <a:rPr lang="en-GB" sz="1200" b="1" i="0">
                          <a:solidFill>
                            <a:srgbClr val="C00000"/>
                          </a:solidFill>
                          <a:effectLst/>
                          <a:latin typeface="Segoe UI"/>
                          <a:cs typeface="Segoe UI"/>
                        </a:rPr>
                        <a:t>11:30 – 12:00 </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buNone/>
                      </a:pPr>
                      <a:r>
                        <a:rPr lang="en-GB" sz="1200" b="1" i="0" u="none" strike="noStrike" noProof="0">
                          <a:solidFill>
                            <a:srgbClr val="C00000"/>
                          </a:solidFill>
                          <a:effectLst/>
                          <a:latin typeface="Segoe UI"/>
                        </a:rPr>
                        <a:t>Bucks - Iain Grant – The Opal Project, digital rating scales</a:t>
                      </a:r>
                      <a:endParaRPr lang="en-US">
                        <a:solidFill>
                          <a:srgbClr val="C00000"/>
                        </a:solidFill>
                      </a:endParaRP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8757184"/>
                  </a:ext>
                </a:extLst>
              </a:tr>
              <a:tr h="293535">
                <a:tc>
                  <a:txBody>
                    <a:bodyPr/>
                    <a:lstStyle/>
                    <a:p>
                      <a:pPr algn="l" rtl="0" fontAlgn="base"/>
                      <a:r>
                        <a:rPr lang="en-GB" sz="1200" b="1" i="0">
                          <a:solidFill>
                            <a:schemeClr val="accent2">
                              <a:lumMod val="75000"/>
                            </a:schemeClr>
                          </a:solidFill>
                          <a:effectLst/>
                          <a:latin typeface="Segoe UI"/>
                          <a:cs typeface="Segoe UI"/>
                        </a:rPr>
                        <a:t>12:00 – 13:00 </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200" b="1" i="0">
                          <a:solidFill>
                            <a:schemeClr val="accent2">
                              <a:lumMod val="75000"/>
                            </a:schemeClr>
                          </a:solidFill>
                          <a:effectLst/>
                          <a:latin typeface="Segoe UI"/>
                          <a:cs typeface="Segoe UI"/>
                        </a:rPr>
                        <a:t>Networking / poster review / Lunch</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2604912"/>
                  </a:ext>
                </a:extLst>
              </a:tr>
              <a:tr h="293535">
                <a:tc>
                  <a:txBody>
                    <a:bodyPr/>
                    <a:lstStyle/>
                    <a:p>
                      <a:pPr algn="l" rtl="0" fontAlgn="base"/>
                      <a:r>
                        <a:rPr lang="en-GB" sz="1200" b="1" i="0">
                          <a:solidFill>
                            <a:schemeClr val="tx1"/>
                          </a:solidFill>
                          <a:effectLst/>
                          <a:latin typeface="Segoe UI"/>
                          <a:cs typeface="Segoe UI"/>
                        </a:rPr>
                        <a:t>13:00 - 13:15 </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200" b="1" i="0">
                          <a:solidFill>
                            <a:schemeClr val="tx1"/>
                          </a:solidFill>
                          <a:effectLst/>
                          <a:latin typeface="Segoe UI"/>
                          <a:cs typeface="Segoe UI"/>
                        </a:rPr>
                        <a:t>Welcome back</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8950586"/>
                  </a:ext>
                </a:extLst>
              </a:tr>
              <a:tr h="293535">
                <a:tc>
                  <a:txBody>
                    <a:bodyPr/>
                    <a:lstStyle/>
                    <a:p>
                      <a:pPr algn="l" rtl="0" fontAlgn="base"/>
                      <a:r>
                        <a:rPr lang="en-GB" sz="1200" b="1" i="0">
                          <a:solidFill>
                            <a:srgbClr val="1E439B"/>
                          </a:solidFill>
                          <a:effectLst/>
                          <a:latin typeface="Segoe UI"/>
                          <a:cs typeface="Segoe UI"/>
                        </a:rPr>
                        <a:t>13:15 – 13:45</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buNone/>
                      </a:pPr>
                      <a:r>
                        <a:rPr lang="en-GB" sz="1200" b="1" i="0" u="none" strike="noStrike" noProof="0">
                          <a:solidFill>
                            <a:schemeClr val="accent1">
                              <a:lumMod val="75000"/>
                            </a:schemeClr>
                          </a:solidFill>
                          <a:effectLst/>
                          <a:latin typeface="Segoe UI"/>
                        </a:rPr>
                        <a:t>PDR project presentation Joe Smart &amp; Claire Candy</a:t>
                      </a:r>
                      <a:endParaRPr lang="en-GB" sz="1200" b="1" i="0">
                        <a:solidFill>
                          <a:schemeClr val="accent1">
                            <a:lumMod val="75000"/>
                          </a:schemeClr>
                        </a:solidFill>
                        <a:effectLst/>
                        <a:latin typeface="Segoe UI"/>
                        <a:cs typeface="Segoe UI"/>
                      </a:endParaRP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8268977"/>
                  </a:ext>
                </a:extLst>
              </a:tr>
              <a:tr h="293535">
                <a:tc>
                  <a:txBody>
                    <a:bodyPr/>
                    <a:lstStyle/>
                    <a:p>
                      <a:pPr algn="l" rtl="0" fontAlgn="base"/>
                      <a:r>
                        <a:rPr lang="en-GB" sz="1200" b="1" i="0">
                          <a:solidFill>
                            <a:srgbClr val="298084"/>
                          </a:solidFill>
                          <a:effectLst/>
                          <a:latin typeface="Segoe UI"/>
                          <a:cs typeface="Segoe UI"/>
                        </a:rPr>
                        <a:t>13:45 - 14:15</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200" b="1" i="0">
                          <a:solidFill>
                            <a:srgbClr val="298084"/>
                          </a:solidFill>
                          <a:effectLst/>
                          <a:latin typeface="Segoe UI"/>
                          <a:cs typeface="Segoe UI"/>
                        </a:rPr>
                        <a:t>Reducing Restrictive Practice</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3718907"/>
                  </a:ext>
                </a:extLst>
              </a:tr>
              <a:tr h="293535">
                <a:tc>
                  <a:txBody>
                    <a:bodyPr/>
                    <a:lstStyle/>
                    <a:p>
                      <a:pPr algn="l" rtl="0" fontAlgn="base"/>
                      <a:r>
                        <a:rPr lang="en-GB" sz="1200" b="1" i="0">
                          <a:solidFill>
                            <a:srgbClr val="5EB544"/>
                          </a:solidFill>
                          <a:effectLst/>
                          <a:latin typeface="Segoe UI"/>
                          <a:cs typeface="Segoe UI"/>
                        </a:rPr>
                        <a:t>14:15 – 14:45</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200" b="1" i="0">
                          <a:solidFill>
                            <a:srgbClr val="5EB544"/>
                          </a:solidFill>
                          <a:effectLst/>
                          <a:latin typeface="Segoe UI"/>
                          <a:cs typeface="Segoe UI"/>
                        </a:rPr>
                        <a:t>Nature Based Therapy project</a:t>
                      </a:r>
                      <a:endParaRPr lang="en-GB" sz="1200" b="1" i="0">
                        <a:solidFill>
                          <a:srgbClr val="5EB544"/>
                        </a:solidFill>
                        <a:effectLst/>
                        <a:latin typeface="Segoe UI" panose="020B0502040204020203" pitchFamily="34" charset="0"/>
                        <a:cs typeface="Segoe UI" panose="020B0502040204020203" pitchFamily="34" charset="0"/>
                      </a:endParaRP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572405"/>
                  </a:ext>
                </a:extLst>
              </a:tr>
              <a:tr h="285750">
                <a:tc>
                  <a:txBody>
                    <a:bodyPr/>
                    <a:lstStyle/>
                    <a:p>
                      <a:pPr algn="l" rtl="0" fontAlgn="base"/>
                      <a:r>
                        <a:rPr lang="en-GB" sz="1200" b="1" i="0">
                          <a:solidFill>
                            <a:schemeClr val="tx1"/>
                          </a:solidFill>
                          <a:effectLst/>
                          <a:latin typeface="Segoe UI"/>
                          <a:cs typeface="Segoe UI"/>
                        </a:rPr>
                        <a:t>14:45 – 15:00</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200" b="1" i="0">
                          <a:solidFill>
                            <a:schemeClr val="tx1"/>
                          </a:solidFill>
                          <a:effectLst/>
                          <a:latin typeface="Segoe UI"/>
                          <a:cs typeface="Segoe UI"/>
                        </a:rPr>
                        <a:t>Break</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4741343"/>
                  </a:ext>
                </a:extLst>
              </a:tr>
              <a:tr h="293535">
                <a:tc>
                  <a:txBody>
                    <a:bodyPr/>
                    <a:lstStyle/>
                    <a:p>
                      <a:pPr algn="l" rtl="0" fontAlgn="base"/>
                      <a:r>
                        <a:rPr lang="en-GB" sz="1200" b="1" i="0">
                          <a:solidFill>
                            <a:srgbClr val="298084"/>
                          </a:solidFill>
                          <a:effectLst/>
                          <a:latin typeface="Segoe UI"/>
                          <a:cs typeface="Segoe UI"/>
                        </a:rPr>
                        <a:t>15:00 – 15:30 </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buNone/>
                      </a:pPr>
                      <a:r>
                        <a:rPr lang="en-GB" sz="1200" b="1" i="0" u="none" strike="noStrike" noProof="0">
                          <a:solidFill>
                            <a:srgbClr val="298084"/>
                          </a:solidFill>
                          <a:effectLst/>
                          <a:latin typeface="Segoe UI"/>
                        </a:rPr>
                        <a:t>Didcot Person Centred Care Project, Natalie Beal</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8894680"/>
                  </a:ext>
                </a:extLst>
              </a:tr>
              <a:tr h="0">
                <a:tc>
                  <a:txBody>
                    <a:bodyPr/>
                    <a:lstStyle/>
                    <a:p>
                      <a:pPr algn="l" rtl="0" fontAlgn="base"/>
                      <a:r>
                        <a:rPr lang="en-GB" sz="1200" b="1" i="0">
                          <a:solidFill>
                            <a:schemeClr val="accent1"/>
                          </a:solidFill>
                          <a:effectLst/>
                          <a:latin typeface="Segoe UI"/>
                          <a:cs typeface="Segoe UI"/>
                        </a:rPr>
                        <a:t>15:30 – 16:00</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200" b="1" i="0">
                          <a:solidFill>
                            <a:schemeClr val="accent1"/>
                          </a:solidFill>
                          <a:effectLst/>
                          <a:latin typeface="Segoe UI"/>
                          <a:cs typeface="Segoe UI"/>
                        </a:rPr>
                        <a:t>Key-Note speaker - service users</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3817711"/>
                  </a:ext>
                </a:extLst>
              </a:tr>
              <a:tr h="485423">
                <a:tc>
                  <a:txBody>
                    <a:bodyPr/>
                    <a:lstStyle/>
                    <a:p>
                      <a:pPr algn="l" rtl="0" fontAlgn="base"/>
                      <a:r>
                        <a:rPr lang="en-GB" sz="1200" b="1" i="0">
                          <a:solidFill>
                            <a:srgbClr val="00B0F0"/>
                          </a:solidFill>
                          <a:effectLst/>
                          <a:latin typeface="Segoe UI"/>
                          <a:cs typeface="Segoe UI"/>
                        </a:rPr>
                        <a:t>16:00 – 16:30</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GB" sz="1200" b="1" i="0">
                          <a:solidFill>
                            <a:srgbClr val="00B0F0"/>
                          </a:solidFill>
                          <a:effectLst/>
                          <a:latin typeface="Segoe UI"/>
                          <a:cs typeface="Segoe UI"/>
                        </a:rPr>
                        <a:t>Close / awards for best posters</a:t>
                      </a:r>
                    </a:p>
                  </a:txBody>
                  <a:tcPr marL="88803" marR="88803" marT="44401" marB="444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9479987"/>
                  </a:ext>
                </a:extLst>
              </a:tr>
            </a:tbl>
          </a:graphicData>
        </a:graphic>
      </p:graphicFrame>
      <p:sp>
        <p:nvSpPr>
          <p:cNvPr id="19" name="TextBox 18">
            <a:extLst>
              <a:ext uri="{FF2B5EF4-FFF2-40B4-BE49-F238E27FC236}">
                <a16:creationId xmlns:a16="http://schemas.microsoft.com/office/drawing/2014/main" id="{684018C4-5EDE-432B-A07E-BD31B57B04CA}"/>
              </a:ext>
            </a:extLst>
          </p:cNvPr>
          <p:cNvSpPr txBox="1"/>
          <p:nvPr/>
        </p:nvSpPr>
        <p:spPr>
          <a:xfrm>
            <a:off x="201754" y="1264830"/>
            <a:ext cx="4593424" cy="1169551"/>
          </a:xfrm>
          <a:prstGeom prst="rect">
            <a:avLst/>
          </a:prstGeom>
          <a:noFill/>
        </p:spPr>
        <p:txBody>
          <a:bodyPr wrap="square">
            <a:spAutoFit/>
          </a:bodyPr>
          <a:lstStyle/>
          <a:p>
            <a:r>
              <a:rPr lang="en-GB" sz="1400">
                <a:solidFill>
                  <a:srgbClr val="0E2245"/>
                </a:solidFill>
                <a:latin typeface="Frutiger W01"/>
              </a:rPr>
              <a:t>Oxford Healthcare Improvement are delighted to welcome you to our first ever Quality Improvement Conference. Join us as we showcase some of the fantastic work that staff have worked so hard on during one of the most challenging periods in the history of the NHS. </a:t>
            </a:r>
          </a:p>
        </p:txBody>
      </p:sp>
      <p:sp>
        <p:nvSpPr>
          <p:cNvPr id="20" name="TextBox 19">
            <a:extLst>
              <a:ext uri="{FF2B5EF4-FFF2-40B4-BE49-F238E27FC236}">
                <a16:creationId xmlns:a16="http://schemas.microsoft.com/office/drawing/2014/main" id="{6212F746-EC5F-4516-A5F5-D63A858F1DF1}"/>
              </a:ext>
            </a:extLst>
          </p:cNvPr>
          <p:cNvSpPr txBox="1"/>
          <p:nvPr/>
        </p:nvSpPr>
        <p:spPr>
          <a:xfrm>
            <a:off x="219307" y="2918417"/>
            <a:ext cx="2328143" cy="1815882"/>
          </a:xfrm>
          <a:prstGeom prst="rect">
            <a:avLst/>
          </a:prstGeom>
          <a:noFill/>
        </p:spPr>
        <p:txBody>
          <a:bodyPr wrap="square">
            <a:spAutoFit/>
          </a:bodyPr>
          <a:lstStyle/>
          <a:p>
            <a:r>
              <a:rPr lang="en-GB" sz="1400">
                <a:solidFill>
                  <a:srgbClr val="0E2245"/>
                </a:solidFill>
                <a:latin typeface="Frutiger W01"/>
              </a:rPr>
              <a:t>We are a Trust that strives to be continually improving. This conference will celebrate the quality improvement work that is happening across the Trust. It’s a chance to share learning, and to network with others. </a:t>
            </a:r>
          </a:p>
        </p:txBody>
      </p:sp>
      <p:sp>
        <p:nvSpPr>
          <p:cNvPr id="7" name="Hexagon 6">
            <a:extLst>
              <a:ext uri="{FF2B5EF4-FFF2-40B4-BE49-F238E27FC236}">
                <a16:creationId xmlns:a16="http://schemas.microsoft.com/office/drawing/2014/main" id="{2CD0F3F0-9566-4D9A-8409-CB18E968BF4F}"/>
              </a:ext>
            </a:extLst>
          </p:cNvPr>
          <p:cNvSpPr/>
          <p:nvPr/>
        </p:nvSpPr>
        <p:spPr>
          <a:xfrm>
            <a:off x="134390" y="5473085"/>
            <a:ext cx="1148862" cy="1015663"/>
          </a:xfrm>
          <a:prstGeom prst="hexagon">
            <a:avLst/>
          </a:prstGeom>
          <a:solidFill>
            <a:srgbClr val="1E43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endParaRPr>
          </a:p>
        </p:txBody>
      </p:sp>
      <p:sp>
        <p:nvSpPr>
          <p:cNvPr id="15" name="Hexagon 14">
            <a:extLst>
              <a:ext uri="{FF2B5EF4-FFF2-40B4-BE49-F238E27FC236}">
                <a16:creationId xmlns:a16="http://schemas.microsoft.com/office/drawing/2014/main" id="{8023A642-3533-4957-B824-21C775578A19}"/>
              </a:ext>
            </a:extLst>
          </p:cNvPr>
          <p:cNvSpPr/>
          <p:nvPr/>
        </p:nvSpPr>
        <p:spPr>
          <a:xfrm>
            <a:off x="2547451" y="5473084"/>
            <a:ext cx="1148862" cy="1015663"/>
          </a:xfrm>
          <a:prstGeom prst="hexagon">
            <a:avLst/>
          </a:prstGeom>
          <a:solidFill>
            <a:srgbClr val="5EB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Hexagon 17">
            <a:extLst>
              <a:ext uri="{FF2B5EF4-FFF2-40B4-BE49-F238E27FC236}">
                <a16:creationId xmlns:a16="http://schemas.microsoft.com/office/drawing/2014/main" id="{7ED1C8F8-86AC-46E2-87B0-A51100F36857}"/>
              </a:ext>
            </a:extLst>
          </p:cNvPr>
          <p:cNvSpPr/>
          <p:nvPr/>
        </p:nvSpPr>
        <p:spPr>
          <a:xfrm>
            <a:off x="1341604" y="5473085"/>
            <a:ext cx="1148862" cy="1015663"/>
          </a:xfrm>
          <a:prstGeom prst="hexagon">
            <a:avLst/>
          </a:prstGeom>
          <a:solidFill>
            <a:srgbClr val="006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Hexagon 21">
            <a:extLst>
              <a:ext uri="{FF2B5EF4-FFF2-40B4-BE49-F238E27FC236}">
                <a16:creationId xmlns:a16="http://schemas.microsoft.com/office/drawing/2014/main" id="{1478DBEE-A6C0-428C-967A-A338ED4F6142}"/>
              </a:ext>
            </a:extLst>
          </p:cNvPr>
          <p:cNvSpPr/>
          <p:nvPr/>
        </p:nvSpPr>
        <p:spPr>
          <a:xfrm>
            <a:off x="3754666" y="5473085"/>
            <a:ext cx="1148862" cy="1015663"/>
          </a:xfrm>
          <a:prstGeom prst="hexagon">
            <a:avLst/>
          </a:prstGeom>
          <a:solidFill>
            <a:srgbClr val="298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95F5253-439A-4386-AE2A-9F8CC08E5E11}"/>
              </a:ext>
            </a:extLst>
          </p:cNvPr>
          <p:cNvSpPr txBox="1"/>
          <p:nvPr/>
        </p:nvSpPr>
        <p:spPr>
          <a:xfrm>
            <a:off x="-21352" y="5488465"/>
            <a:ext cx="1446461" cy="600075"/>
          </a:xfrm>
          <a:prstGeom prst="hexagon">
            <a:avLst/>
          </a:prstGeom>
          <a:noFill/>
        </p:spPr>
        <p:txBody>
          <a:bodyPr wrap="square">
            <a:spAutoFit/>
          </a:bodyPr>
          <a:lstStyle/>
          <a:p>
            <a:pPr algn="ctr"/>
            <a:r>
              <a:rPr lang="en-GB" sz="1200" b="1">
                <a:solidFill>
                  <a:schemeClr val="bg1"/>
                </a:solidFill>
                <a:latin typeface="Frutiger W01"/>
              </a:rPr>
              <a:t>Deliver the best possible </a:t>
            </a:r>
          </a:p>
        </p:txBody>
      </p:sp>
      <p:sp>
        <p:nvSpPr>
          <p:cNvPr id="25" name="TextBox 24">
            <a:extLst>
              <a:ext uri="{FF2B5EF4-FFF2-40B4-BE49-F238E27FC236}">
                <a16:creationId xmlns:a16="http://schemas.microsoft.com/office/drawing/2014/main" id="{49A8E7FD-F036-472A-A362-400AA79C44C2}"/>
              </a:ext>
            </a:extLst>
          </p:cNvPr>
          <p:cNvSpPr txBox="1"/>
          <p:nvPr/>
        </p:nvSpPr>
        <p:spPr>
          <a:xfrm>
            <a:off x="2368368" y="5701461"/>
            <a:ext cx="1509289" cy="787286"/>
          </a:xfrm>
          <a:prstGeom prst="hexagon">
            <a:avLst/>
          </a:prstGeom>
          <a:noFill/>
        </p:spPr>
        <p:txBody>
          <a:bodyPr wrap="square">
            <a:spAutoFit/>
          </a:bodyPr>
          <a:lstStyle/>
          <a:p>
            <a:pPr algn="ctr">
              <a:lnSpc>
                <a:spcPts val="1300"/>
              </a:lnSpc>
            </a:pPr>
            <a:r>
              <a:rPr lang="en-GB" sz="1200" b="1">
                <a:solidFill>
                  <a:schemeClr val="bg1"/>
                </a:solidFill>
                <a:latin typeface="Frutiger W01"/>
              </a:rPr>
              <a:t>our resources &amp; protect the environment </a:t>
            </a:r>
          </a:p>
        </p:txBody>
      </p:sp>
      <p:sp>
        <p:nvSpPr>
          <p:cNvPr id="30" name="TextBox 29">
            <a:extLst>
              <a:ext uri="{FF2B5EF4-FFF2-40B4-BE49-F238E27FC236}">
                <a16:creationId xmlns:a16="http://schemas.microsoft.com/office/drawing/2014/main" id="{2764DFA6-DAE3-463D-98C1-228F07DBEB1F}"/>
              </a:ext>
            </a:extLst>
          </p:cNvPr>
          <p:cNvSpPr txBox="1"/>
          <p:nvPr/>
        </p:nvSpPr>
        <p:spPr>
          <a:xfrm>
            <a:off x="1192121" y="5602172"/>
            <a:ext cx="1446461" cy="600075"/>
          </a:xfrm>
          <a:prstGeom prst="hexagon">
            <a:avLst/>
          </a:prstGeom>
          <a:noFill/>
        </p:spPr>
        <p:txBody>
          <a:bodyPr wrap="square">
            <a:spAutoFit/>
          </a:bodyPr>
          <a:lstStyle/>
          <a:p>
            <a:pPr algn="ctr"/>
            <a:r>
              <a:rPr lang="en-GB" sz="1200" b="1">
                <a:solidFill>
                  <a:schemeClr val="bg1"/>
                </a:solidFill>
                <a:latin typeface="Frutiger W01"/>
              </a:rPr>
              <a:t>Be a great place to work</a:t>
            </a:r>
          </a:p>
        </p:txBody>
      </p:sp>
      <p:sp>
        <p:nvSpPr>
          <p:cNvPr id="35" name="TextBox 34">
            <a:extLst>
              <a:ext uri="{FF2B5EF4-FFF2-40B4-BE49-F238E27FC236}">
                <a16:creationId xmlns:a16="http://schemas.microsoft.com/office/drawing/2014/main" id="{CE4572E7-9D9C-4CF9-9A59-8BA66238DC8E}"/>
              </a:ext>
            </a:extLst>
          </p:cNvPr>
          <p:cNvSpPr txBox="1"/>
          <p:nvPr/>
        </p:nvSpPr>
        <p:spPr>
          <a:xfrm>
            <a:off x="2482423" y="5402347"/>
            <a:ext cx="1276488" cy="557520"/>
          </a:xfrm>
          <a:prstGeom prst="hexagon">
            <a:avLst/>
          </a:prstGeom>
          <a:noFill/>
        </p:spPr>
        <p:txBody>
          <a:bodyPr wrap="square">
            <a:spAutoFit/>
          </a:bodyPr>
          <a:lstStyle/>
          <a:p>
            <a:pPr algn="ctr">
              <a:lnSpc>
                <a:spcPts val="1250"/>
              </a:lnSpc>
            </a:pPr>
            <a:r>
              <a:rPr lang="en-GB" sz="1200" b="1">
                <a:solidFill>
                  <a:schemeClr val="bg1"/>
                </a:solidFill>
                <a:latin typeface="Frutiger W01"/>
              </a:rPr>
              <a:t>Make the best use of</a:t>
            </a:r>
          </a:p>
        </p:txBody>
      </p:sp>
      <p:sp>
        <p:nvSpPr>
          <p:cNvPr id="36" name="TextBox 35">
            <a:extLst>
              <a:ext uri="{FF2B5EF4-FFF2-40B4-BE49-F238E27FC236}">
                <a16:creationId xmlns:a16="http://schemas.microsoft.com/office/drawing/2014/main" id="{4FE495E0-68C5-429D-B0ED-13A10F972CA1}"/>
              </a:ext>
            </a:extLst>
          </p:cNvPr>
          <p:cNvSpPr txBox="1"/>
          <p:nvPr/>
        </p:nvSpPr>
        <p:spPr>
          <a:xfrm>
            <a:off x="-83000" y="5861005"/>
            <a:ext cx="1585008" cy="595610"/>
          </a:xfrm>
          <a:prstGeom prst="hexagon">
            <a:avLst/>
          </a:prstGeom>
          <a:noFill/>
        </p:spPr>
        <p:txBody>
          <a:bodyPr wrap="square">
            <a:spAutoFit/>
          </a:bodyPr>
          <a:lstStyle/>
          <a:p>
            <a:pPr algn="ctr"/>
            <a:r>
              <a:rPr lang="en-GB" sz="1200" b="1">
                <a:solidFill>
                  <a:schemeClr val="bg1"/>
                </a:solidFill>
                <a:latin typeface="Frutiger W01"/>
              </a:rPr>
              <a:t>care and health outcomes</a:t>
            </a:r>
          </a:p>
        </p:txBody>
      </p:sp>
      <p:sp>
        <p:nvSpPr>
          <p:cNvPr id="42" name="TextBox 41">
            <a:extLst>
              <a:ext uri="{FF2B5EF4-FFF2-40B4-BE49-F238E27FC236}">
                <a16:creationId xmlns:a16="http://schemas.microsoft.com/office/drawing/2014/main" id="{BD520310-FAEF-4F88-82A1-89251FA67235}"/>
              </a:ext>
            </a:extLst>
          </p:cNvPr>
          <p:cNvSpPr txBox="1"/>
          <p:nvPr/>
        </p:nvSpPr>
        <p:spPr>
          <a:xfrm>
            <a:off x="3609428" y="5513405"/>
            <a:ext cx="1446461" cy="600075"/>
          </a:xfrm>
          <a:prstGeom prst="hexagon">
            <a:avLst/>
          </a:prstGeom>
          <a:noFill/>
        </p:spPr>
        <p:txBody>
          <a:bodyPr wrap="square">
            <a:spAutoFit/>
          </a:bodyPr>
          <a:lstStyle/>
          <a:p>
            <a:pPr algn="ctr"/>
            <a:r>
              <a:rPr lang="en-GB" sz="1200" b="1">
                <a:solidFill>
                  <a:schemeClr val="bg1"/>
                </a:solidFill>
                <a:latin typeface="Frutiger W01"/>
              </a:rPr>
              <a:t>Be a leader    in healthcare </a:t>
            </a:r>
          </a:p>
        </p:txBody>
      </p:sp>
      <p:sp>
        <p:nvSpPr>
          <p:cNvPr id="43" name="TextBox 42">
            <a:extLst>
              <a:ext uri="{FF2B5EF4-FFF2-40B4-BE49-F238E27FC236}">
                <a16:creationId xmlns:a16="http://schemas.microsoft.com/office/drawing/2014/main" id="{DFB423B6-EA44-4820-8D77-06B63BCE7981}"/>
              </a:ext>
            </a:extLst>
          </p:cNvPr>
          <p:cNvSpPr txBox="1"/>
          <p:nvPr/>
        </p:nvSpPr>
        <p:spPr>
          <a:xfrm>
            <a:off x="3547780" y="5885945"/>
            <a:ext cx="1585008" cy="595610"/>
          </a:xfrm>
          <a:prstGeom prst="hexagon">
            <a:avLst/>
          </a:prstGeom>
          <a:noFill/>
        </p:spPr>
        <p:txBody>
          <a:bodyPr wrap="square">
            <a:spAutoFit/>
          </a:bodyPr>
          <a:lstStyle/>
          <a:p>
            <a:pPr algn="ctr"/>
            <a:r>
              <a:rPr lang="en-GB" sz="1200" b="1">
                <a:solidFill>
                  <a:schemeClr val="bg1"/>
                </a:solidFill>
                <a:latin typeface="Frutiger W01"/>
              </a:rPr>
              <a:t>research and education</a:t>
            </a:r>
          </a:p>
        </p:txBody>
      </p:sp>
      <p:sp>
        <p:nvSpPr>
          <p:cNvPr id="44" name="TextBox 43">
            <a:extLst>
              <a:ext uri="{FF2B5EF4-FFF2-40B4-BE49-F238E27FC236}">
                <a16:creationId xmlns:a16="http://schemas.microsoft.com/office/drawing/2014/main" id="{0BE1F7AC-4AF7-4FB2-ACC7-1F8DA5A75213}"/>
              </a:ext>
            </a:extLst>
          </p:cNvPr>
          <p:cNvSpPr txBox="1"/>
          <p:nvPr/>
        </p:nvSpPr>
        <p:spPr>
          <a:xfrm>
            <a:off x="178477" y="4926777"/>
            <a:ext cx="4593424" cy="369332"/>
          </a:xfrm>
          <a:prstGeom prst="rect">
            <a:avLst/>
          </a:prstGeom>
          <a:noFill/>
        </p:spPr>
        <p:txBody>
          <a:bodyPr wrap="square">
            <a:spAutoFit/>
          </a:bodyPr>
          <a:lstStyle/>
          <a:p>
            <a:r>
              <a:rPr lang="en-GB" b="1">
                <a:solidFill>
                  <a:srgbClr val="0E2245"/>
                </a:solidFill>
                <a:latin typeface="Frutiger W01"/>
              </a:rPr>
              <a:t>Our focus areas </a:t>
            </a:r>
            <a:endParaRPr lang="en-GB" sz="1400">
              <a:solidFill>
                <a:srgbClr val="0E2245"/>
              </a:solidFill>
              <a:latin typeface="Frutiger W01"/>
            </a:endParaRPr>
          </a:p>
        </p:txBody>
      </p:sp>
      <p:sp>
        <p:nvSpPr>
          <p:cNvPr id="45" name="TextBox 44">
            <a:extLst>
              <a:ext uri="{FF2B5EF4-FFF2-40B4-BE49-F238E27FC236}">
                <a16:creationId xmlns:a16="http://schemas.microsoft.com/office/drawing/2014/main" id="{6206606A-B9DB-40D6-B1A1-E331722618E7}"/>
              </a:ext>
            </a:extLst>
          </p:cNvPr>
          <p:cNvSpPr txBox="1"/>
          <p:nvPr/>
        </p:nvSpPr>
        <p:spPr>
          <a:xfrm>
            <a:off x="4166667" y="183738"/>
            <a:ext cx="4593424" cy="461665"/>
          </a:xfrm>
          <a:prstGeom prst="rect">
            <a:avLst/>
          </a:prstGeom>
          <a:noFill/>
        </p:spPr>
        <p:txBody>
          <a:bodyPr wrap="square">
            <a:spAutoFit/>
          </a:bodyPr>
          <a:lstStyle/>
          <a:p>
            <a:pPr algn="ctr"/>
            <a:r>
              <a:rPr lang="en-GB" sz="2400" b="1">
                <a:solidFill>
                  <a:srgbClr val="0E2245"/>
                </a:solidFill>
                <a:latin typeface="Frutiger W01"/>
              </a:rPr>
              <a:t>Conference schedule </a:t>
            </a:r>
          </a:p>
        </p:txBody>
      </p:sp>
      <p:sp>
        <p:nvSpPr>
          <p:cNvPr id="46" name="TextBox 45">
            <a:extLst>
              <a:ext uri="{FF2B5EF4-FFF2-40B4-BE49-F238E27FC236}">
                <a16:creationId xmlns:a16="http://schemas.microsoft.com/office/drawing/2014/main" id="{47715155-B840-424E-9092-3CEC2D7CF8DB}"/>
              </a:ext>
            </a:extLst>
          </p:cNvPr>
          <p:cNvSpPr txBox="1"/>
          <p:nvPr/>
        </p:nvSpPr>
        <p:spPr>
          <a:xfrm>
            <a:off x="6394804" y="580371"/>
            <a:ext cx="1497092" cy="307777"/>
          </a:xfrm>
          <a:prstGeom prst="rect">
            <a:avLst/>
          </a:prstGeom>
          <a:noFill/>
        </p:spPr>
        <p:txBody>
          <a:bodyPr wrap="square">
            <a:spAutoFit/>
          </a:bodyPr>
          <a:lstStyle/>
          <a:p>
            <a:pPr algn="ctr"/>
            <a:r>
              <a:rPr lang="en-GB" sz="1400">
                <a:solidFill>
                  <a:srgbClr val="0E2245"/>
                </a:solidFill>
                <a:latin typeface="Frutiger W01"/>
              </a:rPr>
              <a:t>October 17</a:t>
            </a:r>
            <a:r>
              <a:rPr lang="en-GB" sz="1400" baseline="30000">
                <a:solidFill>
                  <a:srgbClr val="0E2245"/>
                </a:solidFill>
                <a:latin typeface="Frutiger W01"/>
              </a:rPr>
              <a:t>th</a:t>
            </a:r>
            <a:r>
              <a:rPr lang="en-GB" sz="1400">
                <a:solidFill>
                  <a:srgbClr val="0E2245"/>
                </a:solidFill>
                <a:latin typeface="Frutiger W01"/>
              </a:rPr>
              <a:t> 2022 </a:t>
            </a:r>
          </a:p>
        </p:txBody>
      </p:sp>
      <p:sp>
        <p:nvSpPr>
          <p:cNvPr id="47" name="TextBox 46">
            <a:extLst>
              <a:ext uri="{FF2B5EF4-FFF2-40B4-BE49-F238E27FC236}">
                <a16:creationId xmlns:a16="http://schemas.microsoft.com/office/drawing/2014/main" id="{3EA5F1CA-3BE3-434E-9E78-F4FD5C003BFB}"/>
              </a:ext>
            </a:extLst>
          </p:cNvPr>
          <p:cNvSpPr txBox="1"/>
          <p:nvPr/>
        </p:nvSpPr>
        <p:spPr>
          <a:xfrm>
            <a:off x="4302772" y="576096"/>
            <a:ext cx="2840578" cy="307382"/>
          </a:xfrm>
          <a:prstGeom prst="rect">
            <a:avLst/>
          </a:prstGeom>
          <a:noFill/>
        </p:spPr>
        <p:txBody>
          <a:bodyPr wrap="square">
            <a:spAutoFit/>
          </a:bodyPr>
          <a:lstStyle/>
          <a:p>
            <a:pPr algn="ctr"/>
            <a:r>
              <a:rPr lang="en-GB" sz="1400">
                <a:solidFill>
                  <a:srgbClr val="0E2245"/>
                </a:solidFill>
                <a:latin typeface="Frutiger W01"/>
              </a:rPr>
              <a:t>Location: Kassam  </a:t>
            </a:r>
            <a:endParaRPr lang="en-GB" sz="1400">
              <a:solidFill>
                <a:srgbClr val="0E2245"/>
              </a:solidFill>
            </a:endParaRPr>
          </a:p>
        </p:txBody>
      </p:sp>
      <p:pic>
        <p:nvPicPr>
          <p:cNvPr id="38" name="Picture 2">
            <a:extLst>
              <a:ext uri="{FF2B5EF4-FFF2-40B4-BE49-F238E27FC236}">
                <a16:creationId xmlns:a16="http://schemas.microsoft.com/office/drawing/2014/main" id="{7F116C24-8F69-4EDC-B3FC-5F3C4BFD14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967" t="65574" r="24133" b="22879"/>
          <a:stretch/>
        </p:blipFill>
        <p:spPr bwMode="auto">
          <a:xfrm>
            <a:off x="201349" y="284653"/>
            <a:ext cx="4593424" cy="62992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0" name="TextBox 39">
            <a:extLst>
              <a:ext uri="{FF2B5EF4-FFF2-40B4-BE49-F238E27FC236}">
                <a16:creationId xmlns:a16="http://schemas.microsoft.com/office/drawing/2014/main" id="{3D6DD1AD-13B4-4916-9829-A6D56BBFDEB3}"/>
              </a:ext>
            </a:extLst>
          </p:cNvPr>
          <p:cNvSpPr txBox="1"/>
          <p:nvPr/>
        </p:nvSpPr>
        <p:spPr>
          <a:xfrm>
            <a:off x="-3068772" y="540255"/>
            <a:ext cx="11236227" cy="382149"/>
          </a:xfrm>
          <a:prstGeom prst="rect">
            <a:avLst/>
          </a:prstGeom>
          <a:noFill/>
        </p:spPr>
        <p:txBody>
          <a:bodyPr wrap="square" lIns="91440" tIns="45720" rIns="91440" bIns="45720" anchor="t">
            <a:spAutoFit/>
          </a:bodyPr>
          <a:lstStyle/>
          <a:p>
            <a:pPr algn="ctr"/>
            <a:r>
              <a:rPr lang="en-GB" b="1" i="1">
                <a:solidFill>
                  <a:schemeClr val="bg1"/>
                </a:solidFill>
                <a:latin typeface="Frutiger W01"/>
              </a:rPr>
              <a:t>by learning and improving together</a:t>
            </a:r>
            <a:endParaRPr lang="en-GB" b="1" i="1">
              <a:solidFill>
                <a:schemeClr val="bg1"/>
              </a:solidFill>
            </a:endParaRPr>
          </a:p>
        </p:txBody>
      </p:sp>
      <p:sp>
        <p:nvSpPr>
          <p:cNvPr id="41" name="TextBox 40">
            <a:extLst>
              <a:ext uri="{FF2B5EF4-FFF2-40B4-BE49-F238E27FC236}">
                <a16:creationId xmlns:a16="http://schemas.microsoft.com/office/drawing/2014/main" id="{9C1DB00F-3BDA-4632-9409-A2BE80A0ED3A}"/>
              </a:ext>
            </a:extLst>
          </p:cNvPr>
          <p:cNvSpPr txBox="1"/>
          <p:nvPr/>
        </p:nvSpPr>
        <p:spPr>
          <a:xfrm>
            <a:off x="252190" y="262687"/>
            <a:ext cx="4526090" cy="369332"/>
          </a:xfrm>
          <a:prstGeom prst="rect">
            <a:avLst/>
          </a:prstGeom>
          <a:noFill/>
        </p:spPr>
        <p:txBody>
          <a:bodyPr wrap="square">
            <a:spAutoFit/>
          </a:bodyPr>
          <a:lstStyle/>
          <a:p>
            <a:pPr algn="ctr"/>
            <a:r>
              <a:rPr lang="en-GB" b="1" i="1">
                <a:solidFill>
                  <a:schemeClr val="bg1"/>
                </a:solidFill>
                <a:latin typeface="Frutiger W01"/>
              </a:rPr>
              <a:t>Striving to be better than we were yesterday</a:t>
            </a:r>
            <a:endParaRPr lang="en-GB" b="1" i="1">
              <a:solidFill>
                <a:schemeClr val="bg1"/>
              </a:solidFill>
            </a:endParaRPr>
          </a:p>
        </p:txBody>
      </p:sp>
      <p:sp>
        <p:nvSpPr>
          <p:cNvPr id="26" name="TextBox 25">
            <a:extLst>
              <a:ext uri="{FF2B5EF4-FFF2-40B4-BE49-F238E27FC236}">
                <a16:creationId xmlns:a16="http://schemas.microsoft.com/office/drawing/2014/main" id="{66AE8A69-8F6F-1B37-648A-8097FE2A9E19}"/>
              </a:ext>
            </a:extLst>
          </p:cNvPr>
          <p:cNvSpPr txBox="1"/>
          <p:nvPr/>
        </p:nvSpPr>
        <p:spPr>
          <a:xfrm>
            <a:off x="201349" y="2577296"/>
            <a:ext cx="2479943" cy="369332"/>
          </a:xfrm>
          <a:prstGeom prst="rect">
            <a:avLst/>
          </a:prstGeom>
          <a:noFill/>
        </p:spPr>
        <p:txBody>
          <a:bodyPr wrap="square">
            <a:spAutoFit/>
          </a:bodyPr>
          <a:lstStyle/>
          <a:p>
            <a:r>
              <a:rPr lang="en-GB" b="1">
                <a:solidFill>
                  <a:srgbClr val="0E2245"/>
                </a:solidFill>
                <a:latin typeface="Frutiger W01"/>
              </a:rPr>
              <a:t>Why are we doing this ?</a:t>
            </a:r>
          </a:p>
        </p:txBody>
      </p:sp>
      <p:sp>
        <p:nvSpPr>
          <p:cNvPr id="27" name="TextBox 26">
            <a:extLst>
              <a:ext uri="{FF2B5EF4-FFF2-40B4-BE49-F238E27FC236}">
                <a16:creationId xmlns:a16="http://schemas.microsoft.com/office/drawing/2014/main" id="{20D36CD7-C85F-6EC9-B149-FD3967B154F3}"/>
              </a:ext>
            </a:extLst>
          </p:cNvPr>
          <p:cNvSpPr txBox="1"/>
          <p:nvPr/>
        </p:nvSpPr>
        <p:spPr>
          <a:xfrm>
            <a:off x="178477" y="987932"/>
            <a:ext cx="2479943" cy="369332"/>
          </a:xfrm>
          <a:prstGeom prst="rect">
            <a:avLst/>
          </a:prstGeom>
          <a:noFill/>
        </p:spPr>
        <p:txBody>
          <a:bodyPr wrap="square">
            <a:spAutoFit/>
          </a:bodyPr>
          <a:lstStyle/>
          <a:p>
            <a:r>
              <a:rPr lang="en-GB" b="1">
                <a:solidFill>
                  <a:srgbClr val="0E2245"/>
                </a:solidFill>
                <a:latin typeface="Frutiger W01"/>
              </a:rPr>
              <a:t>Welcome !</a:t>
            </a:r>
          </a:p>
        </p:txBody>
      </p:sp>
    </p:spTree>
    <p:extLst>
      <p:ext uri="{BB962C8B-B14F-4D97-AF65-F5344CB8AC3E}">
        <p14:creationId xmlns:p14="http://schemas.microsoft.com/office/powerpoint/2010/main" val="7041133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5b3fa6c-1b8e-4ed7-9039-e8954b53f32b" xsi:nil="true"/>
    <lcf76f155ced4ddcb4097134ff3c332f xmlns="6de7ebce-2021-473f-93d4-2f2cad74a39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2C86957B559742B17CA2FB304DF289" ma:contentTypeVersion="14" ma:contentTypeDescription="Create a new document." ma:contentTypeScope="" ma:versionID="82f552ec8013b223070b34a5ade9bf38">
  <xsd:schema xmlns:xsd="http://www.w3.org/2001/XMLSchema" xmlns:xs="http://www.w3.org/2001/XMLSchema" xmlns:p="http://schemas.microsoft.com/office/2006/metadata/properties" xmlns:ns2="6de7ebce-2021-473f-93d4-2f2cad74a395" xmlns:ns3="55b3fa6c-1b8e-4ed7-9039-e8954b53f32b" targetNamespace="http://schemas.microsoft.com/office/2006/metadata/properties" ma:root="true" ma:fieldsID="e87b96458762023175c348bcd9dec94a" ns2:_="" ns3:_="">
    <xsd:import namespace="6de7ebce-2021-473f-93d4-2f2cad74a395"/>
    <xsd:import namespace="55b3fa6c-1b8e-4ed7-9039-e8954b53f3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7ebce-2021-473f-93d4-2f2cad74a3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4a7f632-737e-4a6a-9614-2616474817d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b3fa6c-1b8e-4ed7-9039-e8954b53f32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a7a6951-ed86-4244-9279-a1b490425498}" ma:internalName="TaxCatchAll" ma:showField="CatchAllData" ma:web="55b3fa6c-1b8e-4ed7-9039-e8954b53f32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382957-E84A-454E-9198-17B5BAF1E298}">
  <ds:schemaRefs>
    <ds:schemaRef ds:uri="http://schemas.microsoft.com/sharepoint/v3/contenttype/forms"/>
  </ds:schemaRefs>
</ds:datastoreItem>
</file>

<file path=customXml/itemProps2.xml><?xml version="1.0" encoding="utf-8"?>
<ds:datastoreItem xmlns:ds="http://schemas.openxmlformats.org/officeDocument/2006/customXml" ds:itemID="{8EE6D478-64F4-4337-95B3-5B4F1ADB7A24}">
  <ds:schemaRefs>
    <ds:schemaRef ds:uri="55b3fa6c-1b8e-4ed7-9039-e8954b53f32b"/>
    <ds:schemaRef ds:uri="http://schemas.microsoft.com/office/2006/documentManagement/types"/>
    <ds:schemaRef ds:uri="http://schemas.openxmlformats.org/package/2006/metadata/core-properties"/>
    <ds:schemaRef ds:uri="http://purl.org/dc/elements/1.1/"/>
    <ds:schemaRef ds:uri="http://www.w3.org/XML/1998/namespace"/>
    <ds:schemaRef ds:uri="http://purl.org/dc/terms/"/>
    <ds:schemaRef ds:uri="http://purl.org/dc/dcmitype/"/>
    <ds:schemaRef ds:uri="http://schemas.microsoft.com/office/infopath/2007/PartnerControls"/>
    <ds:schemaRef ds:uri="6de7ebce-2021-473f-93d4-2f2cad74a395"/>
    <ds:schemaRef ds:uri="http://schemas.microsoft.com/office/2006/metadata/properties"/>
  </ds:schemaRefs>
</ds:datastoreItem>
</file>

<file path=customXml/itemProps3.xml><?xml version="1.0" encoding="utf-8"?>
<ds:datastoreItem xmlns:ds="http://schemas.openxmlformats.org/officeDocument/2006/customXml" ds:itemID="{B0F9F377-BCEE-44AE-A71C-87F50E42FC68}">
  <ds:schemaRefs>
    <ds:schemaRef ds:uri="55b3fa6c-1b8e-4ed7-9039-e8954b53f32b"/>
    <ds:schemaRef ds:uri="6de7ebce-2021-473f-93d4-2f2cad74a3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281</Words>
  <Application>Microsoft Office PowerPoint</Application>
  <PresentationFormat>A4 Paper (210x297 mm)</PresentationFormat>
  <Paragraphs>50</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Frutiger W01</vt:lpstr>
      <vt:lpstr>Segoe UI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Ocallaghan Clare (RNU) Oxford Health</dc:creator>
  <cp:lastModifiedBy>Garland Sophie (RNU) Oxford Health</cp:lastModifiedBy>
  <cp:revision>4</cp:revision>
  <dcterms:created xsi:type="dcterms:W3CDTF">2022-07-20T07:32:30Z</dcterms:created>
  <dcterms:modified xsi:type="dcterms:W3CDTF">2022-09-28T12:32:35Z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0x010100722C86957B559742B17CA2FB304DF289</vt:lpwstr>
  </property>
  <property fmtid="{D5CDD505-2E9C-101B-9397-08002B2CF9AE}" pid="3" name="MediaServiceImageTags">
    <vt:lpwstr/>
  </property>
</Properties>
</file>