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63" r:id="rId3"/>
    <p:sldId id="257" r:id="rId4"/>
    <p:sldId id="262" r:id="rId5"/>
    <p:sldId id="261" r:id="rId6"/>
    <p:sldId id="265" r:id="rId7"/>
    <p:sldId id="258" r:id="rId8"/>
    <p:sldId id="259" r:id="rId9"/>
    <p:sldId id="26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80837" autoAdjust="0"/>
  </p:normalViewPr>
  <p:slideViewPr>
    <p:cSldViewPr snapToGrid="0">
      <p:cViewPr varScale="1">
        <p:scale>
          <a:sx n="66" d="100"/>
          <a:sy n="66" d="100"/>
        </p:scale>
        <p:origin x="1325" y="2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08FD1B-AA1F-4408-B5A4-5B28B215CA90}" type="datetimeFigureOut">
              <a:rPr lang="en-GB" smtClean="0"/>
              <a:t>15/05/2025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6204E9-EE53-45E0-8A0B-168F5ABF4F36}" type="slidenum">
              <a:rPr lang="en-GB" smtClean="0"/>
              <a:t>‹#›</a:t>
            </a:fld>
            <a:endParaRPr lang="en-GB"/>
          </a:p>
        </p:txBody>
      </p:sp>
    </p:spTree>
    <p:extLst>
      <p:ext uri="{BB962C8B-B14F-4D97-AF65-F5344CB8AC3E}">
        <p14:creationId xmlns:p14="http://schemas.microsoft.com/office/powerpoint/2010/main" val="1015025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ptos" panose="020B0004020202020204" pitchFamily="34" charset="0"/>
                <a:ea typeface="Calibri" panose="020F0502020204030204" pitchFamily="34" charset="0"/>
                <a:cs typeface="Aptos" panose="020B0004020202020204" pitchFamily="34" charset="0"/>
              </a:rPr>
              <a:t>I noticed a gap in service within the transition from the acute sector into the community. Neurological Bladder and Bowel Pathway This pathway has been created for neurological patients to have a clear assessment and treatment pathway for their bladder and bowel dysfunction. This is designed to support patients with a clear referral process, discuss their symptoms and help to diagnosed and treatment what is bothersome for them to ensure they can live well with healthy bladder and bowel function, improving wellbeing and quality of life.</a:t>
            </a:r>
          </a:p>
          <a:p>
            <a:r>
              <a:rPr lang="en-GB" sz="1800" dirty="0">
                <a:effectLst/>
                <a:latin typeface="Aptos" panose="020B0004020202020204" pitchFamily="34" charset="0"/>
                <a:ea typeface="Calibri" panose="020F0502020204030204" pitchFamily="34" charset="0"/>
                <a:cs typeface="Aptos" panose="020B0004020202020204" pitchFamily="34" charset="0"/>
              </a:rPr>
              <a:t> </a:t>
            </a:r>
          </a:p>
          <a:p>
            <a:endParaRPr lang="en-GB" dirty="0"/>
          </a:p>
        </p:txBody>
      </p:sp>
      <p:sp>
        <p:nvSpPr>
          <p:cNvPr id="4" name="Slide Number Placeholder 3"/>
          <p:cNvSpPr>
            <a:spLocks noGrp="1"/>
          </p:cNvSpPr>
          <p:nvPr>
            <p:ph type="sldNum" sz="quarter" idx="5"/>
          </p:nvPr>
        </p:nvSpPr>
        <p:spPr/>
        <p:txBody>
          <a:bodyPr/>
          <a:lstStyle/>
          <a:p>
            <a:fld id="{3D6204E9-EE53-45E0-8A0B-168F5ABF4F36}" type="slidenum">
              <a:rPr lang="en-GB" smtClean="0"/>
              <a:t>1</a:t>
            </a:fld>
            <a:endParaRPr lang="en-GB"/>
          </a:p>
        </p:txBody>
      </p:sp>
    </p:spTree>
    <p:extLst>
      <p:ext uri="{BB962C8B-B14F-4D97-AF65-F5344CB8AC3E}">
        <p14:creationId xmlns:p14="http://schemas.microsoft.com/office/powerpoint/2010/main" val="2716555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ptos" panose="020B0004020202020204" pitchFamily="34" charset="0"/>
                <a:ea typeface="Calibri" panose="020F0502020204030204" pitchFamily="34" charset="0"/>
                <a:cs typeface="Aptos" panose="020B0004020202020204" pitchFamily="34" charset="0"/>
              </a:rPr>
              <a:t>I noticed a gap in service within the transition from the acute sector into the community. Neurological Bladder and Bowel Pathway This pathway has been created for neurological patients to have a clear assessment and treatment pathway for their bladder and bowel dysfunction. This is designed to support patients with a clear referral process, discuss their symptoms and help to diagnosed and treatment what is bothersome for them to ensure they can live well with healthy bladder and bowel function, improving wellbeing and quality of life.</a:t>
            </a:r>
          </a:p>
          <a:p>
            <a:r>
              <a:rPr lang="en-GB" sz="1800" dirty="0">
                <a:effectLst/>
                <a:latin typeface="Aptos" panose="020B0004020202020204" pitchFamily="34" charset="0"/>
                <a:ea typeface="Calibri" panose="020F0502020204030204" pitchFamily="34" charset="0"/>
                <a:cs typeface="Aptos" panose="020B0004020202020204" pitchFamily="34" charset="0"/>
              </a:rPr>
              <a:t> </a:t>
            </a:r>
          </a:p>
          <a:p>
            <a:endParaRPr lang="en-GB" dirty="0"/>
          </a:p>
        </p:txBody>
      </p:sp>
      <p:sp>
        <p:nvSpPr>
          <p:cNvPr id="4" name="Slide Number Placeholder 3"/>
          <p:cNvSpPr>
            <a:spLocks noGrp="1"/>
          </p:cNvSpPr>
          <p:nvPr>
            <p:ph type="sldNum" sz="quarter" idx="5"/>
          </p:nvPr>
        </p:nvSpPr>
        <p:spPr/>
        <p:txBody>
          <a:bodyPr/>
          <a:lstStyle/>
          <a:p>
            <a:fld id="{3D6204E9-EE53-45E0-8A0B-168F5ABF4F36}" type="slidenum">
              <a:rPr lang="en-GB" smtClean="0"/>
              <a:t>2</a:t>
            </a:fld>
            <a:endParaRPr lang="en-GB"/>
          </a:p>
        </p:txBody>
      </p:sp>
    </p:spTree>
    <p:extLst>
      <p:ext uri="{BB962C8B-B14F-4D97-AF65-F5344CB8AC3E}">
        <p14:creationId xmlns:p14="http://schemas.microsoft.com/office/powerpoint/2010/main" val="2326703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firstly we would ask the patient or HCP to complete this form with the patient or patient can do individually </a:t>
            </a:r>
          </a:p>
        </p:txBody>
      </p:sp>
      <p:sp>
        <p:nvSpPr>
          <p:cNvPr id="4" name="Slide Number Placeholder 3"/>
          <p:cNvSpPr>
            <a:spLocks noGrp="1"/>
          </p:cNvSpPr>
          <p:nvPr>
            <p:ph type="sldNum" sz="quarter" idx="5"/>
          </p:nvPr>
        </p:nvSpPr>
        <p:spPr/>
        <p:txBody>
          <a:bodyPr/>
          <a:lstStyle/>
          <a:p>
            <a:fld id="{3D6204E9-EE53-45E0-8A0B-168F5ABF4F36}" type="slidenum">
              <a:rPr lang="en-GB" smtClean="0"/>
              <a:t>3</a:t>
            </a:fld>
            <a:endParaRPr lang="en-GB"/>
          </a:p>
        </p:txBody>
      </p:sp>
    </p:spTree>
    <p:extLst>
      <p:ext uri="{BB962C8B-B14F-4D97-AF65-F5344CB8AC3E}">
        <p14:creationId xmlns:p14="http://schemas.microsoft.com/office/powerpoint/2010/main" val="409554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6204E9-EE53-45E0-8A0B-168F5ABF4F36}" type="slidenum">
              <a:rPr lang="en-GB" smtClean="0"/>
              <a:t>7</a:t>
            </a:fld>
            <a:endParaRPr lang="en-GB"/>
          </a:p>
        </p:txBody>
      </p:sp>
    </p:spTree>
    <p:extLst>
      <p:ext uri="{BB962C8B-B14F-4D97-AF65-F5344CB8AC3E}">
        <p14:creationId xmlns:p14="http://schemas.microsoft.com/office/powerpoint/2010/main" val="1998073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1BD82-A88A-FE41-75E1-78A8215BC3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E08AC9-E4ED-DE0B-CE3B-C74C77AA37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CD69766-0B7C-8836-E166-672ACB4D972D}"/>
              </a:ext>
            </a:extLst>
          </p:cNvPr>
          <p:cNvSpPr>
            <a:spLocks noGrp="1"/>
          </p:cNvSpPr>
          <p:nvPr>
            <p:ph type="dt" sz="half" idx="10"/>
          </p:nvPr>
        </p:nvSpPr>
        <p:spPr/>
        <p:txBody>
          <a:bodyPr/>
          <a:lstStyle/>
          <a:p>
            <a:fld id="{B95AD1E0-074B-4A2B-8C39-8F204E66E7B2}" type="datetimeFigureOut">
              <a:rPr lang="en-GB" smtClean="0"/>
              <a:t>15/05/2025</a:t>
            </a:fld>
            <a:endParaRPr lang="en-GB"/>
          </a:p>
        </p:txBody>
      </p:sp>
      <p:sp>
        <p:nvSpPr>
          <p:cNvPr id="5" name="Footer Placeholder 4">
            <a:extLst>
              <a:ext uri="{FF2B5EF4-FFF2-40B4-BE49-F238E27FC236}">
                <a16:creationId xmlns:a16="http://schemas.microsoft.com/office/drawing/2014/main" id="{13DA132B-CD03-030B-ECA9-5FA8094014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F68A87-F5AB-2CBD-D4B7-D1C50E410DAB}"/>
              </a:ext>
            </a:extLst>
          </p:cNvPr>
          <p:cNvSpPr>
            <a:spLocks noGrp="1"/>
          </p:cNvSpPr>
          <p:nvPr>
            <p:ph type="sldNum" sz="quarter" idx="12"/>
          </p:nvPr>
        </p:nvSpPr>
        <p:spPr/>
        <p:txBody>
          <a:bodyPr/>
          <a:lstStyle/>
          <a:p>
            <a:fld id="{7B206F96-E103-4761-B06C-0D59C7D27DAC}" type="slidenum">
              <a:rPr lang="en-GB" smtClean="0"/>
              <a:t>‹#›</a:t>
            </a:fld>
            <a:endParaRPr lang="en-GB"/>
          </a:p>
        </p:txBody>
      </p:sp>
    </p:spTree>
    <p:extLst>
      <p:ext uri="{BB962C8B-B14F-4D97-AF65-F5344CB8AC3E}">
        <p14:creationId xmlns:p14="http://schemas.microsoft.com/office/powerpoint/2010/main" val="2381819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2A877-AF6C-FADB-0792-6871D55D2E0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200C972-DB65-0285-2F4C-F22E4347A5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2F820B-ABC2-D39A-E4A1-57321FD395C4}"/>
              </a:ext>
            </a:extLst>
          </p:cNvPr>
          <p:cNvSpPr>
            <a:spLocks noGrp="1"/>
          </p:cNvSpPr>
          <p:nvPr>
            <p:ph type="dt" sz="half" idx="10"/>
          </p:nvPr>
        </p:nvSpPr>
        <p:spPr/>
        <p:txBody>
          <a:bodyPr/>
          <a:lstStyle/>
          <a:p>
            <a:fld id="{B95AD1E0-074B-4A2B-8C39-8F204E66E7B2}" type="datetimeFigureOut">
              <a:rPr lang="en-GB" smtClean="0"/>
              <a:t>15/05/2025</a:t>
            </a:fld>
            <a:endParaRPr lang="en-GB"/>
          </a:p>
        </p:txBody>
      </p:sp>
      <p:sp>
        <p:nvSpPr>
          <p:cNvPr id="5" name="Footer Placeholder 4">
            <a:extLst>
              <a:ext uri="{FF2B5EF4-FFF2-40B4-BE49-F238E27FC236}">
                <a16:creationId xmlns:a16="http://schemas.microsoft.com/office/drawing/2014/main" id="{AC7C79DA-C1F1-1319-D702-18A91D1E33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6B75CA-AB65-8153-F045-2C9B53AAB754}"/>
              </a:ext>
            </a:extLst>
          </p:cNvPr>
          <p:cNvSpPr>
            <a:spLocks noGrp="1"/>
          </p:cNvSpPr>
          <p:nvPr>
            <p:ph type="sldNum" sz="quarter" idx="12"/>
          </p:nvPr>
        </p:nvSpPr>
        <p:spPr/>
        <p:txBody>
          <a:bodyPr/>
          <a:lstStyle/>
          <a:p>
            <a:fld id="{7B206F96-E103-4761-B06C-0D59C7D27DAC}" type="slidenum">
              <a:rPr lang="en-GB" smtClean="0"/>
              <a:t>‹#›</a:t>
            </a:fld>
            <a:endParaRPr lang="en-GB"/>
          </a:p>
        </p:txBody>
      </p:sp>
    </p:spTree>
    <p:extLst>
      <p:ext uri="{BB962C8B-B14F-4D97-AF65-F5344CB8AC3E}">
        <p14:creationId xmlns:p14="http://schemas.microsoft.com/office/powerpoint/2010/main" val="605085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CB9FCE-EE8A-9AE2-6233-737A2325B00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9D93E1F-E574-A908-1749-F909D46798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E3D128-4772-5C77-7C46-DC7D77556606}"/>
              </a:ext>
            </a:extLst>
          </p:cNvPr>
          <p:cNvSpPr>
            <a:spLocks noGrp="1"/>
          </p:cNvSpPr>
          <p:nvPr>
            <p:ph type="dt" sz="half" idx="10"/>
          </p:nvPr>
        </p:nvSpPr>
        <p:spPr/>
        <p:txBody>
          <a:bodyPr/>
          <a:lstStyle/>
          <a:p>
            <a:fld id="{B95AD1E0-074B-4A2B-8C39-8F204E66E7B2}" type="datetimeFigureOut">
              <a:rPr lang="en-GB" smtClean="0"/>
              <a:t>15/05/2025</a:t>
            </a:fld>
            <a:endParaRPr lang="en-GB"/>
          </a:p>
        </p:txBody>
      </p:sp>
      <p:sp>
        <p:nvSpPr>
          <p:cNvPr id="5" name="Footer Placeholder 4">
            <a:extLst>
              <a:ext uri="{FF2B5EF4-FFF2-40B4-BE49-F238E27FC236}">
                <a16:creationId xmlns:a16="http://schemas.microsoft.com/office/drawing/2014/main" id="{9D447525-0CB5-9941-156A-53315B7B7F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0693B7-43A3-205E-6FF2-EACCBF162201}"/>
              </a:ext>
            </a:extLst>
          </p:cNvPr>
          <p:cNvSpPr>
            <a:spLocks noGrp="1"/>
          </p:cNvSpPr>
          <p:nvPr>
            <p:ph type="sldNum" sz="quarter" idx="12"/>
          </p:nvPr>
        </p:nvSpPr>
        <p:spPr/>
        <p:txBody>
          <a:bodyPr/>
          <a:lstStyle/>
          <a:p>
            <a:fld id="{7B206F96-E103-4761-B06C-0D59C7D27DAC}" type="slidenum">
              <a:rPr lang="en-GB" smtClean="0"/>
              <a:t>‹#›</a:t>
            </a:fld>
            <a:endParaRPr lang="en-GB"/>
          </a:p>
        </p:txBody>
      </p:sp>
    </p:spTree>
    <p:extLst>
      <p:ext uri="{BB962C8B-B14F-4D97-AF65-F5344CB8AC3E}">
        <p14:creationId xmlns:p14="http://schemas.microsoft.com/office/powerpoint/2010/main" val="953716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870AE-B283-372B-DD79-51158C06D11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AFD7075-0B7F-AA37-1B5E-E8CFD0CD53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9E02B73-D76E-AD62-EDC7-564A36542FD5}"/>
              </a:ext>
            </a:extLst>
          </p:cNvPr>
          <p:cNvSpPr>
            <a:spLocks noGrp="1"/>
          </p:cNvSpPr>
          <p:nvPr>
            <p:ph type="dt" sz="half" idx="10"/>
          </p:nvPr>
        </p:nvSpPr>
        <p:spPr/>
        <p:txBody>
          <a:bodyPr/>
          <a:lstStyle/>
          <a:p>
            <a:fld id="{B95AD1E0-074B-4A2B-8C39-8F204E66E7B2}" type="datetimeFigureOut">
              <a:rPr lang="en-GB" smtClean="0"/>
              <a:t>15/05/2025</a:t>
            </a:fld>
            <a:endParaRPr lang="en-GB"/>
          </a:p>
        </p:txBody>
      </p:sp>
      <p:sp>
        <p:nvSpPr>
          <p:cNvPr id="5" name="Footer Placeholder 4">
            <a:extLst>
              <a:ext uri="{FF2B5EF4-FFF2-40B4-BE49-F238E27FC236}">
                <a16:creationId xmlns:a16="http://schemas.microsoft.com/office/drawing/2014/main" id="{25BA4B92-35AA-872D-6C69-963C38B570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E3CA48E-E7D0-D399-05E9-793B8B6A1594}"/>
              </a:ext>
            </a:extLst>
          </p:cNvPr>
          <p:cNvSpPr>
            <a:spLocks noGrp="1"/>
          </p:cNvSpPr>
          <p:nvPr>
            <p:ph type="sldNum" sz="quarter" idx="12"/>
          </p:nvPr>
        </p:nvSpPr>
        <p:spPr/>
        <p:txBody>
          <a:bodyPr/>
          <a:lstStyle/>
          <a:p>
            <a:fld id="{7B206F96-E103-4761-B06C-0D59C7D27DAC}" type="slidenum">
              <a:rPr lang="en-GB" smtClean="0"/>
              <a:t>‹#›</a:t>
            </a:fld>
            <a:endParaRPr lang="en-GB"/>
          </a:p>
        </p:txBody>
      </p:sp>
    </p:spTree>
    <p:extLst>
      <p:ext uri="{BB962C8B-B14F-4D97-AF65-F5344CB8AC3E}">
        <p14:creationId xmlns:p14="http://schemas.microsoft.com/office/powerpoint/2010/main" val="1179512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12E3D-1061-AD3A-CE48-3A57EEE7B2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34B1253-C1E9-0571-CCB3-75D7F5F1025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E2DAF7-6901-4340-81A0-73352B1CA091}"/>
              </a:ext>
            </a:extLst>
          </p:cNvPr>
          <p:cNvSpPr>
            <a:spLocks noGrp="1"/>
          </p:cNvSpPr>
          <p:nvPr>
            <p:ph type="dt" sz="half" idx="10"/>
          </p:nvPr>
        </p:nvSpPr>
        <p:spPr/>
        <p:txBody>
          <a:bodyPr/>
          <a:lstStyle/>
          <a:p>
            <a:fld id="{B95AD1E0-074B-4A2B-8C39-8F204E66E7B2}" type="datetimeFigureOut">
              <a:rPr lang="en-GB" smtClean="0"/>
              <a:t>15/05/2025</a:t>
            </a:fld>
            <a:endParaRPr lang="en-GB"/>
          </a:p>
        </p:txBody>
      </p:sp>
      <p:sp>
        <p:nvSpPr>
          <p:cNvPr id="5" name="Footer Placeholder 4">
            <a:extLst>
              <a:ext uri="{FF2B5EF4-FFF2-40B4-BE49-F238E27FC236}">
                <a16:creationId xmlns:a16="http://schemas.microsoft.com/office/drawing/2014/main" id="{D17F53C8-201E-7F75-8814-8AD2BC2E12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92FCA5-775C-B89B-E635-05A696069C1D}"/>
              </a:ext>
            </a:extLst>
          </p:cNvPr>
          <p:cNvSpPr>
            <a:spLocks noGrp="1"/>
          </p:cNvSpPr>
          <p:nvPr>
            <p:ph type="sldNum" sz="quarter" idx="12"/>
          </p:nvPr>
        </p:nvSpPr>
        <p:spPr/>
        <p:txBody>
          <a:bodyPr/>
          <a:lstStyle/>
          <a:p>
            <a:fld id="{7B206F96-E103-4761-B06C-0D59C7D27DAC}" type="slidenum">
              <a:rPr lang="en-GB" smtClean="0"/>
              <a:t>‹#›</a:t>
            </a:fld>
            <a:endParaRPr lang="en-GB"/>
          </a:p>
        </p:txBody>
      </p:sp>
    </p:spTree>
    <p:extLst>
      <p:ext uri="{BB962C8B-B14F-4D97-AF65-F5344CB8AC3E}">
        <p14:creationId xmlns:p14="http://schemas.microsoft.com/office/powerpoint/2010/main" val="3959839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DC4B1-9E39-4B91-4D8C-844C0ACDBC2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EBA4FAE-A12B-B60E-8985-C1F1C331AD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CCC88BE-3FA7-8C52-A154-6628FF0EA4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E47227B-37B3-6E90-F7C6-87FEEE90EE3D}"/>
              </a:ext>
            </a:extLst>
          </p:cNvPr>
          <p:cNvSpPr>
            <a:spLocks noGrp="1"/>
          </p:cNvSpPr>
          <p:nvPr>
            <p:ph type="dt" sz="half" idx="10"/>
          </p:nvPr>
        </p:nvSpPr>
        <p:spPr/>
        <p:txBody>
          <a:bodyPr/>
          <a:lstStyle/>
          <a:p>
            <a:fld id="{B95AD1E0-074B-4A2B-8C39-8F204E66E7B2}" type="datetimeFigureOut">
              <a:rPr lang="en-GB" smtClean="0"/>
              <a:t>15/05/2025</a:t>
            </a:fld>
            <a:endParaRPr lang="en-GB"/>
          </a:p>
        </p:txBody>
      </p:sp>
      <p:sp>
        <p:nvSpPr>
          <p:cNvPr id="6" name="Footer Placeholder 5">
            <a:extLst>
              <a:ext uri="{FF2B5EF4-FFF2-40B4-BE49-F238E27FC236}">
                <a16:creationId xmlns:a16="http://schemas.microsoft.com/office/drawing/2014/main" id="{23748EEC-DCEE-E133-6A2B-BB8B6E820CC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A00C1D3-FDFA-241E-A973-3C9345E7BF65}"/>
              </a:ext>
            </a:extLst>
          </p:cNvPr>
          <p:cNvSpPr>
            <a:spLocks noGrp="1"/>
          </p:cNvSpPr>
          <p:nvPr>
            <p:ph type="sldNum" sz="quarter" idx="12"/>
          </p:nvPr>
        </p:nvSpPr>
        <p:spPr/>
        <p:txBody>
          <a:bodyPr/>
          <a:lstStyle/>
          <a:p>
            <a:fld id="{7B206F96-E103-4761-B06C-0D59C7D27DAC}" type="slidenum">
              <a:rPr lang="en-GB" smtClean="0"/>
              <a:t>‹#›</a:t>
            </a:fld>
            <a:endParaRPr lang="en-GB"/>
          </a:p>
        </p:txBody>
      </p:sp>
    </p:spTree>
    <p:extLst>
      <p:ext uri="{BB962C8B-B14F-4D97-AF65-F5344CB8AC3E}">
        <p14:creationId xmlns:p14="http://schemas.microsoft.com/office/powerpoint/2010/main" val="1783791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BC704-1A85-4012-B0AA-DB7F21D1944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D256BDF-B131-2EE5-9A1C-5D32C8FDE4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6D7747-EE4F-8114-693E-4DF928EA2E2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7B350BA-7BBE-AB05-091A-EE923ED1D6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CE94C3-B80E-E595-63DE-E4BBE814EF3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51940E4-9E85-A78E-0A41-319A160A26F8}"/>
              </a:ext>
            </a:extLst>
          </p:cNvPr>
          <p:cNvSpPr>
            <a:spLocks noGrp="1"/>
          </p:cNvSpPr>
          <p:nvPr>
            <p:ph type="dt" sz="half" idx="10"/>
          </p:nvPr>
        </p:nvSpPr>
        <p:spPr/>
        <p:txBody>
          <a:bodyPr/>
          <a:lstStyle/>
          <a:p>
            <a:fld id="{B95AD1E0-074B-4A2B-8C39-8F204E66E7B2}" type="datetimeFigureOut">
              <a:rPr lang="en-GB" smtClean="0"/>
              <a:t>15/05/2025</a:t>
            </a:fld>
            <a:endParaRPr lang="en-GB"/>
          </a:p>
        </p:txBody>
      </p:sp>
      <p:sp>
        <p:nvSpPr>
          <p:cNvPr id="8" name="Footer Placeholder 7">
            <a:extLst>
              <a:ext uri="{FF2B5EF4-FFF2-40B4-BE49-F238E27FC236}">
                <a16:creationId xmlns:a16="http://schemas.microsoft.com/office/drawing/2014/main" id="{48F21484-1268-385A-D73C-A70CF36515E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D1791AD-53E3-DB5B-92B6-318A35AA0579}"/>
              </a:ext>
            </a:extLst>
          </p:cNvPr>
          <p:cNvSpPr>
            <a:spLocks noGrp="1"/>
          </p:cNvSpPr>
          <p:nvPr>
            <p:ph type="sldNum" sz="quarter" idx="12"/>
          </p:nvPr>
        </p:nvSpPr>
        <p:spPr/>
        <p:txBody>
          <a:bodyPr/>
          <a:lstStyle/>
          <a:p>
            <a:fld id="{7B206F96-E103-4761-B06C-0D59C7D27DAC}" type="slidenum">
              <a:rPr lang="en-GB" smtClean="0"/>
              <a:t>‹#›</a:t>
            </a:fld>
            <a:endParaRPr lang="en-GB"/>
          </a:p>
        </p:txBody>
      </p:sp>
    </p:spTree>
    <p:extLst>
      <p:ext uri="{BB962C8B-B14F-4D97-AF65-F5344CB8AC3E}">
        <p14:creationId xmlns:p14="http://schemas.microsoft.com/office/powerpoint/2010/main" val="3854351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44E3E-A30A-A5D6-7ED5-0143772A284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D2EC0DE-E757-9506-F567-B0A918C127D0}"/>
              </a:ext>
            </a:extLst>
          </p:cNvPr>
          <p:cNvSpPr>
            <a:spLocks noGrp="1"/>
          </p:cNvSpPr>
          <p:nvPr>
            <p:ph type="dt" sz="half" idx="10"/>
          </p:nvPr>
        </p:nvSpPr>
        <p:spPr/>
        <p:txBody>
          <a:bodyPr/>
          <a:lstStyle/>
          <a:p>
            <a:fld id="{B95AD1E0-074B-4A2B-8C39-8F204E66E7B2}" type="datetimeFigureOut">
              <a:rPr lang="en-GB" smtClean="0"/>
              <a:t>15/05/2025</a:t>
            </a:fld>
            <a:endParaRPr lang="en-GB"/>
          </a:p>
        </p:txBody>
      </p:sp>
      <p:sp>
        <p:nvSpPr>
          <p:cNvPr id="4" name="Footer Placeholder 3">
            <a:extLst>
              <a:ext uri="{FF2B5EF4-FFF2-40B4-BE49-F238E27FC236}">
                <a16:creationId xmlns:a16="http://schemas.microsoft.com/office/drawing/2014/main" id="{9C14D750-B54C-4F8F-6168-2D9E1C7CEC7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F80D6F3-DCA4-E3D2-9B87-DE69777A5BB9}"/>
              </a:ext>
            </a:extLst>
          </p:cNvPr>
          <p:cNvSpPr>
            <a:spLocks noGrp="1"/>
          </p:cNvSpPr>
          <p:nvPr>
            <p:ph type="sldNum" sz="quarter" idx="12"/>
          </p:nvPr>
        </p:nvSpPr>
        <p:spPr/>
        <p:txBody>
          <a:bodyPr/>
          <a:lstStyle/>
          <a:p>
            <a:fld id="{7B206F96-E103-4761-B06C-0D59C7D27DAC}" type="slidenum">
              <a:rPr lang="en-GB" smtClean="0"/>
              <a:t>‹#›</a:t>
            </a:fld>
            <a:endParaRPr lang="en-GB"/>
          </a:p>
        </p:txBody>
      </p:sp>
    </p:spTree>
    <p:extLst>
      <p:ext uri="{BB962C8B-B14F-4D97-AF65-F5344CB8AC3E}">
        <p14:creationId xmlns:p14="http://schemas.microsoft.com/office/powerpoint/2010/main" val="3298085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787BBD-A2F9-804D-7CCF-A9C73F974245}"/>
              </a:ext>
            </a:extLst>
          </p:cNvPr>
          <p:cNvSpPr>
            <a:spLocks noGrp="1"/>
          </p:cNvSpPr>
          <p:nvPr>
            <p:ph type="dt" sz="half" idx="10"/>
          </p:nvPr>
        </p:nvSpPr>
        <p:spPr/>
        <p:txBody>
          <a:bodyPr/>
          <a:lstStyle/>
          <a:p>
            <a:fld id="{B95AD1E0-074B-4A2B-8C39-8F204E66E7B2}" type="datetimeFigureOut">
              <a:rPr lang="en-GB" smtClean="0"/>
              <a:t>15/05/2025</a:t>
            </a:fld>
            <a:endParaRPr lang="en-GB"/>
          </a:p>
        </p:txBody>
      </p:sp>
      <p:sp>
        <p:nvSpPr>
          <p:cNvPr id="3" name="Footer Placeholder 2">
            <a:extLst>
              <a:ext uri="{FF2B5EF4-FFF2-40B4-BE49-F238E27FC236}">
                <a16:creationId xmlns:a16="http://schemas.microsoft.com/office/drawing/2014/main" id="{DC6B277B-779B-193F-2DCC-EDFDC758D14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32E0A71-43C1-4DF4-2B74-11EED0976E79}"/>
              </a:ext>
            </a:extLst>
          </p:cNvPr>
          <p:cNvSpPr>
            <a:spLocks noGrp="1"/>
          </p:cNvSpPr>
          <p:nvPr>
            <p:ph type="sldNum" sz="quarter" idx="12"/>
          </p:nvPr>
        </p:nvSpPr>
        <p:spPr/>
        <p:txBody>
          <a:bodyPr/>
          <a:lstStyle/>
          <a:p>
            <a:fld id="{7B206F96-E103-4761-B06C-0D59C7D27DAC}" type="slidenum">
              <a:rPr lang="en-GB" smtClean="0"/>
              <a:t>‹#›</a:t>
            </a:fld>
            <a:endParaRPr lang="en-GB"/>
          </a:p>
        </p:txBody>
      </p:sp>
    </p:spTree>
    <p:extLst>
      <p:ext uri="{BB962C8B-B14F-4D97-AF65-F5344CB8AC3E}">
        <p14:creationId xmlns:p14="http://schemas.microsoft.com/office/powerpoint/2010/main" val="3781868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19F9E-DE60-7A65-F0C4-48D6C420FE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99957B2-8B31-C7C6-6741-D718258A4B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35E520E-13BD-BCBC-BD75-8E674F4122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58367D-1A2A-B66F-8213-D5CD9414B70F}"/>
              </a:ext>
            </a:extLst>
          </p:cNvPr>
          <p:cNvSpPr>
            <a:spLocks noGrp="1"/>
          </p:cNvSpPr>
          <p:nvPr>
            <p:ph type="dt" sz="half" idx="10"/>
          </p:nvPr>
        </p:nvSpPr>
        <p:spPr/>
        <p:txBody>
          <a:bodyPr/>
          <a:lstStyle/>
          <a:p>
            <a:fld id="{B95AD1E0-074B-4A2B-8C39-8F204E66E7B2}" type="datetimeFigureOut">
              <a:rPr lang="en-GB" smtClean="0"/>
              <a:t>15/05/2025</a:t>
            </a:fld>
            <a:endParaRPr lang="en-GB"/>
          </a:p>
        </p:txBody>
      </p:sp>
      <p:sp>
        <p:nvSpPr>
          <p:cNvPr id="6" name="Footer Placeholder 5">
            <a:extLst>
              <a:ext uri="{FF2B5EF4-FFF2-40B4-BE49-F238E27FC236}">
                <a16:creationId xmlns:a16="http://schemas.microsoft.com/office/drawing/2014/main" id="{F0D49E2D-1C8F-C3E2-632F-34F5A7579A8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FF44285-C8C2-C852-C930-2ECA9B251FB6}"/>
              </a:ext>
            </a:extLst>
          </p:cNvPr>
          <p:cNvSpPr>
            <a:spLocks noGrp="1"/>
          </p:cNvSpPr>
          <p:nvPr>
            <p:ph type="sldNum" sz="quarter" idx="12"/>
          </p:nvPr>
        </p:nvSpPr>
        <p:spPr/>
        <p:txBody>
          <a:bodyPr/>
          <a:lstStyle/>
          <a:p>
            <a:fld id="{7B206F96-E103-4761-B06C-0D59C7D27DAC}" type="slidenum">
              <a:rPr lang="en-GB" smtClean="0"/>
              <a:t>‹#›</a:t>
            </a:fld>
            <a:endParaRPr lang="en-GB"/>
          </a:p>
        </p:txBody>
      </p:sp>
    </p:spTree>
    <p:extLst>
      <p:ext uri="{BB962C8B-B14F-4D97-AF65-F5344CB8AC3E}">
        <p14:creationId xmlns:p14="http://schemas.microsoft.com/office/powerpoint/2010/main" val="1376700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414D3-58C7-A618-3941-77C53D2BF9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E9D368C-DD99-F0C9-3AF7-A8D65EDFDD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4D162FE-78C8-CBA7-4C67-F1C1604C93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25C06D-4FF5-9A6F-8F50-AD3C9F034B1A}"/>
              </a:ext>
            </a:extLst>
          </p:cNvPr>
          <p:cNvSpPr>
            <a:spLocks noGrp="1"/>
          </p:cNvSpPr>
          <p:nvPr>
            <p:ph type="dt" sz="half" idx="10"/>
          </p:nvPr>
        </p:nvSpPr>
        <p:spPr/>
        <p:txBody>
          <a:bodyPr/>
          <a:lstStyle/>
          <a:p>
            <a:fld id="{B95AD1E0-074B-4A2B-8C39-8F204E66E7B2}" type="datetimeFigureOut">
              <a:rPr lang="en-GB" smtClean="0"/>
              <a:t>15/05/2025</a:t>
            </a:fld>
            <a:endParaRPr lang="en-GB"/>
          </a:p>
        </p:txBody>
      </p:sp>
      <p:sp>
        <p:nvSpPr>
          <p:cNvPr id="6" name="Footer Placeholder 5">
            <a:extLst>
              <a:ext uri="{FF2B5EF4-FFF2-40B4-BE49-F238E27FC236}">
                <a16:creationId xmlns:a16="http://schemas.microsoft.com/office/drawing/2014/main" id="{31480580-E826-3639-0675-48F08D13DF0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F17EAF0-8C2F-079C-866F-36E7E3AD4FFE}"/>
              </a:ext>
            </a:extLst>
          </p:cNvPr>
          <p:cNvSpPr>
            <a:spLocks noGrp="1"/>
          </p:cNvSpPr>
          <p:nvPr>
            <p:ph type="sldNum" sz="quarter" idx="12"/>
          </p:nvPr>
        </p:nvSpPr>
        <p:spPr/>
        <p:txBody>
          <a:bodyPr/>
          <a:lstStyle/>
          <a:p>
            <a:fld id="{7B206F96-E103-4761-B06C-0D59C7D27DAC}" type="slidenum">
              <a:rPr lang="en-GB" smtClean="0"/>
              <a:t>‹#›</a:t>
            </a:fld>
            <a:endParaRPr lang="en-GB"/>
          </a:p>
        </p:txBody>
      </p:sp>
    </p:spTree>
    <p:extLst>
      <p:ext uri="{BB962C8B-B14F-4D97-AF65-F5344CB8AC3E}">
        <p14:creationId xmlns:p14="http://schemas.microsoft.com/office/powerpoint/2010/main" val="2236208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37FEBF-E0FB-8EDE-29DF-9F78139F7C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5AC825F-67BD-7CF2-FC86-A298B93822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1561A3F-5A67-A3FF-0CE2-B97083BF3C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95AD1E0-074B-4A2B-8C39-8F204E66E7B2}" type="datetimeFigureOut">
              <a:rPr lang="en-GB" smtClean="0"/>
              <a:t>15/05/2025</a:t>
            </a:fld>
            <a:endParaRPr lang="en-GB"/>
          </a:p>
        </p:txBody>
      </p:sp>
      <p:sp>
        <p:nvSpPr>
          <p:cNvPr id="5" name="Footer Placeholder 4">
            <a:extLst>
              <a:ext uri="{FF2B5EF4-FFF2-40B4-BE49-F238E27FC236}">
                <a16:creationId xmlns:a16="http://schemas.microsoft.com/office/drawing/2014/main" id="{3B774DA6-840A-6609-0339-50458F7426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2C70403F-E619-C31C-5041-1AC6ACE395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B206F96-E103-4761-B06C-0D59C7D27DAC}" type="slidenum">
              <a:rPr lang="en-GB" smtClean="0"/>
              <a:t>‹#›</a:t>
            </a:fld>
            <a:endParaRPr lang="en-GB"/>
          </a:p>
        </p:txBody>
      </p:sp>
    </p:spTree>
    <p:extLst>
      <p:ext uri="{BB962C8B-B14F-4D97-AF65-F5344CB8AC3E}">
        <p14:creationId xmlns:p14="http://schemas.microsoft.com/office/powerpoint/2010/main" val="28093059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61" name="Rectangle 1060">
            <a:extLst>
              <a:ext uri="{FF2B5EF4-FFF2-40B4-BE49-F238E27FC236}">
                <a16:creationId xmlns:a16="http://schemas.microsoft.com/office/drawing/2014/main" id="{5A292AEA-2528-46C0-B426-95822B614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3" name="Rectangle 1062">
            <a:extLst>
              <a:ext uri="{FF2B5EF4-FFF2-40B4-BE49-F238E27FC236}">
                <a16:creationId xmlns:a16="http://schemas.microsoft.com/office/drawing/2014/main" id="{D8B7B198-E4DF-43CD-AD8C-199884323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065" name="Freeform: Shape 1064">
            <a:extLst>
              <a:ext uri="{FF2B5EF4-FFF2-40B4-BE49-F238E27FC236}">
                <a16:creationId xmlns:a16="http://schemas.microsoft.com/office/drawing/2014/main" id="{2BE67753-EA0E-4819-8D22-0B6600CF7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96934" y="3984"/>
            <a:ext cx="9376632" cy="6858000"/>
          </a:xfrm>
          <a:custGeom>
            <a:avLst/>
            <a:gdLst>
              <a:gd name="connsiteX0" fmla="*/ 1691615 w 9376632"/>
              <a:gd name="connsiteY0" fmla="*/ 0 h 6858000"/>
              <a:gd name="connsiteX1" fmla="*/ 7685017 w 9376632"/>
              <a:gd name="connsiteY1" fmla="*/ 0 h 6858000"/>
              <a:gd name="connsiteX2" fmla="*/ 7840634 w 9376632"/>
              <a:gd name="connsiteY2" fmla="*/ 134799 h 6858000"/>
              <a:gd name="connsiteX3" fmla="*/ 9376632 w 9376632"/>
              <a:gd name="connsiteY3" fmla="*/ 3605175 h 6858000"/>
              <a:gd name="connsiteX4" fmla="*/ 8158692 w 9376632"/>
              <a:gd name="connsiteY4" fmla="*/ 6757493 h 6858000"/>
              <a:gd name="connsiteX5" fmla="*/ 8062868 w 9376632"/>
              <a:gd name="connsiteY5" fmla="*/ 6858000 h 6858000"/>
              <a:gd name="connsiteX6" fmla="*/ 1313765 w 9376632"/>
              <a:gd name="connsiteY6" fmla="*/ 6858000 h 6858000"/>
              <a:gd name="connsiteX7" fmla="*/ 1217940 w 9376632"/>
              <a:gd name="connsiteY7" fmla="*/ 6757493 h 6858000"/>
              <a:gd name="connsiteX8" fmla="*/ 0 w 9376632"/>
              <a:gd name="connsiteY8" fmla="*/ 3605175 h 6858000"/>
              <a:gd name="connsiteX9" fmla="*/ 1535999 w 9376632"/>
              <a:gd name="connsiteY9" fmla="*/ 1347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76632" h="685800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7" name="Group 1066">
            <a:extLst>
              <a:ext uri="{FF2B5EF4-FFF2-40B4-BE49-F238E27FC236}">
                <a16:creationId xmlns:a16="http://schemas.microsoft.com/office/drawing/2014/main" id="{D76D63AC-0421-45EC-B383-E79A61A78C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a:solidFill>
            <a:schemeClr val="bg1">
              <a:alpha val="30000"/>
            </a:schemeClr>
          </a:solidFill>
        </p:grpSpPr>
        <p:sp>
          <p:nvSpPr>
            <p:cNvPr id="1068" name="Freeform: Shape 1067">
              <a:extLst>
                <a:ext uri="{FF2B5EF4-FFF2-40B4-BE49-F238E27FC236}">
                  <a16:creationId xmlns:a16="http://schemas.microsoft.com/office/drawing/2014/main" id="{B997A32E-7032-4107-9C8B-99DB59EDD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9" name="Freeform: Shape 1068">
              <a:extLst>
                <a:ext uri="{FF2B5EF4-FFF2-40B4-BE49-F238E27FC236}">
                  <a16:creationId xmlns:a16="http://schemas.microsoft.com/office/drawing/2014/main" id="{943BB27F-1470-42CA-91FF-D94BC691C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0" name="Freeform: Shape 1069">
              <a:extLst>
                <a:ext uri="{FF2B5EF4-FFF2-40B4-BE49-F238E27FC236}">
                  <a16:creationId xmlns:a16="http://schemas.microsoft.com/office/drawing/2014/main" id="{E997B002-17FD-47B3-A06A-76802FE15C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1" name="Freeform: Shape 1070">
              <a:extLst>
                <a:ext uri="{FF2B5EF4-FFF2-40B4-BE49-F238E27FC236}">
                  <a16:creationId xmlns:a16="http://schemas.microsoft.com/office/drawing/2014/main" id="{E401EA35-9D2E-43B7-860F-EBB8A6C3E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2" name="Freeform: Shape 1071">
              <a:extLst>
                <a:ext uri="{FF2B5EF4-FFF2-40B4-BE49-F238E27FC236}">
                  <a16:creationId xmlns:a16="http://schemas.microsoft.com/office/drawing/2014/main" id="{F8C44827-3D81-4FF9-B4A5-5650D1B20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3" name="Freeform: Shape 1072">
              <a:extLst>
                <a:ext uri="{FF2B5EF4-FFF2-40B4-BE49-F238E27FC236}">
                  <a16:creationId xmlns:a16="http://schemas.microsoft.com/office/drawing/2014/main" id="{F613D97F-F6DF-4D32-AD91-209A80E7A2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4" name="Freeform: Shape 1073">
              <a:extLst>
                <a:ext uri="{FF2B5EF4-FFF2-40B4-BE49-F238E27FC236}">
                  <a16:creationId xmlns:a16="http://schemas.microsoft.com/office/drawing/2014/main" id="{82B0ED5C-927D-4C5F-8F27-1B403820B9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2" name="Title 1">
            <a:extLst>
              <a:ext uri="{FF2B5EF4-FFF2-40B4-BE49-F238E27FC236}">
                <a16:creationId xmlns:a16="http://schemas.microsoft.com/office/drawing/2014/main" id="{56F31A63-B2B2-B817-E5F7-FACB1588A65E}"/>
              </a:ext>
            </a:extLst>
          </p:cNvPr>
          <p:cNvSpPr>
            <a:spLocks noGrp="1"/>
          </p:cNvSpPr>
          <p:nvPr>
            <p:ph type="ctrTitle"/>
          </p:nvPr>
        </p:nvSpPr>
        <p:spPr>
          <a:xfrm>
            <a:off x="3502731" y="1542402"/>
            <a:ext cx="5186842" cy="2387918"/>
          </a:xfrm>
        </p:spPr>
        <p:txBody>
          <a:bodyPr anchor="b">
            <a:normAutofit/>
          </a:bodyPr>
          <a:lstStyle/>
          <a:p>
            <a:r>
              <a:rPr lang="en-GB" sz="5200" dirty="0">
                <a:solidFill>
                  <a:schemeClr val="tx2"/>
                </a:solidFill>
              </a:rPr>
              <a:t>Neurological Pathway 2024</a:t>
            </a:r>
          </a:p>
        </p:txBody>
      </p:sp>
      <p:sp>
        <p:nvSpPr>
          <p:cNvPr id="3" name="Subtitle 2">
            <a:extLst>
              <a:ext uri="{FF2B5EF4-FFF2-40B4-BE49-F238E27FC236}">
                <a16:creationId xmlns:a16="http://schemas.microsoft.com/office/drawing/2014/main" id="{5DDF38EA-7883-AFD0-5373-77F36DAA2AE1}"/>
              </a:ext>
            </a:extLst>
          </p:cNvPr>
          <p:cNvSpPr>
            <a:spLocks noGrp="1"/>
          </p:cNvSpPr>
          <p:nvPr>
            <p:ph type="subTitle" idx="1"/>
          </p:nvPr>
        </p:nvSpPr>
        <p:spPr>
          <a:xfrm>
            <a:off x="3502135" y="4001587"/>
            <a:ext cx="5188034" cy="682079"/>
          </a:xfrm>
        </p:spPr>
        <p:txBody>
          <a:bodyPr>
            <a:normAutofit fontScale="77500" lnSpcReduction="20000"/>
          </a:bodyPr>
          <a:lstStyle/>
          <a:p>
            <a:r>
              <a:rPr lang="en-GB" dirty="0">
                <a:solidFill>
                  <a:schemeClr val="tx2"/>
                </a:solidFill>
              </a:rPr>
              <a:t>Bladder and Bowel Clinical Lead: Carrie Lincoln</a:t>
            </a:r>
          </a:p>
          <a:p>
            <a:r>
              <a:rPr lang="en-GB" dirty="0">
                <a:solidFill>
                  <a:schemeClr val="tx2"/>
                </a:solidFill>
              </a:rPr>
              <a:t>Carrie.lincoln@oxfordhealth.nhs.uk</a:t>
            </a:r>
          </a:p>
        </p:txBody>
      </p:sp>
      <p:grpSp>
        <p:nvGrpSpPr>
          <p:cNvPr id="1076" name="Group 1075">
            <a:extLst>
              <a:ext uri="{FF2B5EF4-FFF2-40B4-BE49-F238E27FC236}">
                <a16:creationId xmlns:a16="http://schemas.microsoft.com/office/drawing/2014/main" id="{87F87F1B-42BA-4AC7-A4E2-41544DDB2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4155"/>
            <a:ext cx="2514948" cy="2174333"/>
            <a:chOff x="-305" y="-4155"/>
            <a:chExt cx="2514948" cy="2174333"/>
          </a:xfrm>
        </p:grpSpPr>
        <p:sp>
          <p:nvSpPr>
            <p:cNvPr id="1077" name="Freeform: Shape 1076">
              <a:extLst>
                <a:ext uri="{FF2B5EF4-FFF2-40B4-BE49-F238E27FC236}">
                  <a16:creationId xmlns:a16="http://schemas.microsoft.com/office/drawing/2014/main" id="{68B53067-4E48-4E71-A6A9-A8CAABAFBF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8" name="Freeform: Shape 1077">
              <a:extLst>
                <a:ext uri="{FF2B5EF4-FFF2-40B4-BE49-F238E27FC236}">
                  <a16:creationId xmlns:a16="http://schemas.microsoft.com/office/drawing/2014/main" id="{06D1A0D3-4BB8-41D9-9CE7-2884C83F44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9" name="Freeform: Shape 1078">
              <a:extLst>
                <a:ext uri="{FF2B5EF4-FFF2-40B4-BE49-F238E27FC236}">
                  <a16:creationId xmlns:a16="http://schemas.microsoft.com/office/drawing/2014/main" id="{81E20F06-3B09-4B89-A36B-AB8BFBCCA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080" name="Freeform: Shape 1079">
              <a:extLst>
                <a:ext uri="{FF2B5EF4-FFF2-40B4-BE49-F238E27FC236}">
                  <a16:creationId xmlns:a16="http://schemas.microsoft.com/office/drawing/2014/main" id="{DAE6C3D7-7D5B-4926-877D-45F117BB6B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2" name="Group 1081">
            <a:extLst>
              <a:ext uri="{FF2B5EF4-FFF2-40B4-BE49-F238E27FC236}">
                <a16:creationId xmlns:a16="http://schemas.microsoft.com/office/drawing/2014/main" id="{967346A5-7569-4F15-AB5D-BE3DADF192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685727" y="4683666"/>
            <a:ext cx="2514948" cy="2174333"/>
            <a:chOff x="-305" y="-4155"/>
            <a:chExt cx="2514948" cy="2174333"/>
          </a:xfrm>
        </p:grpSpPr>
        <p:sp>
          <p:nvSpPr>
            <p:cNvPr id="1083" name="Freeform: Shape 1082">
              <a:extLst>
                <a:ext uri="{FF2B5EF4-FFF2-40B4-BE49-F238E27FC236}">
                  <a16:creationId xmlns:a16="http://schemas.microsoft.com/office/drawing/2014/main" id="{E1951533-A568-4765-AB1F-F71D9AFDE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4" name="Freeform: Shape 1083">
              <a:extLst>
                <a:ext uri="{FF2B5EF4-FFF2-40B4-BE49-F238E27FC236}">
                  <a16:creationId xmlns:a16="http://schemas.microsoft.com/office/drawing/2014/main" id="{A7214F52-4F3F-4C96-A62E-F1401D6C04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5" name="Freeform: Shape 1084">
              <a:extLst>
                <a:ext uri="{FF2B5EF4-FFF2-40B4-BE49-F238E27FC236}">
                  <a16:creationId xmlns:a16="http://schemas.microsoft.com/office/drawing/2014/main" id="{023146A1-291C-4FA0-AB5B-EB04D42398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086" name="Freeform: Shape 1085">
              <a:extLst>
                <a:ext uri="{FF2B5EF4-FFF2-40B4-BE49-F238E27FC236}">
                  <a16:creationId xmlns:a16="http://schemas.microsoft.com/office/drawing/2014/main" id="{62977932-2B03-4899-8306-5002CEE68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26" name="Picture 7" descr="Logo">
            <a:extLst>
              <a:ext uri="{FF2B5EF4-FFF2-40B4-BE49-F238E27FC236}">
                <a16:creationId xmlns:a16="http://schemas.microsoft.com/office/drawing/2014/main" id="{A51F35B3-161E-32FD-9B73-D655D91C4F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5910" y="226823"/>
            <a:ext cx="3072592" cy="858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6682576"/>
      </p:ext>
    </p:extLst>
  </p:cSld>
  <p:clrMapOvr>
    <a:masterClrMapping/>
  </p:clrMapOvr>
  <mc:AlternateContent xmlns:mc="http://schemas.openxmlformats.org/markup-compatibility/2006" xmlns:p14="http://schemas.microsoft.com/office/powerpoint/2010/main">
    <mc:Choice Requires="p14">
      <p:transition spd="slow" p14:dur="2000" advTm="9762"/>
    </mc:Choice>
    <mc:Fallback xmlns="">
      <p:transition spd="slow" advTm="9762"/>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61" name="Rectangle 1060">
            <a:extLst>
              <a:ext uri="{FF2B5EF4-FFF2-40B4-BE49-F238E27FC236}">
                <a16:creationId xmlns:a16="http://schemas.microsoft.com/office/drawing/2014/main" id="{5A292AEA-2528-46C0-B426-95822B614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3" name="Rectangle 1062">
            <a:extLst>
              <a:ext uri="{FF2B5EF4-FFF2-40B4-BE49-F238E27FC236}">
                <a16:creationId xmlns:a16="http://schemas.microsoft.com/office/drawing/2014/main" id="{D8B7B198-E4DF-43CD-AD8C-199884323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065" name="Freeform: Shape 1064">
            <a:extLst>
              <a:ext uri="{FF2B5EF4-FFF2-40B4-BE49-F238E27FC236}">
                <a16:creationId xmlns:a16="http://schemas.microsoft.com/office/drawing/2014/main" id="{2BE67753-EA0E-4819-8D22-0B6600CF7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96934" y="3984"/>
            <a:ext cx="9376632" cy="6858000"/>
          </a:xfrm>
          <a:custGeom>
            <a:avLst/>
            <a:gdLst>
              <a:gd name="connsiteX0" fmla="*/ 1691615 w 9376632"/>
              <a:gd name="connsiteY0" fmla="*/ 0 h 6858000"/>
              <a:gd name="connsiteX1" fmla="*/ 7685017 w 9376632"/>
              <a:gd name="connsiteY1" fmla="*/ 0 h 6858000"/>
              <a:gd name="connsiteX2" fmla="*/ 7840634 w 9376632"/>
              <a:gd name="connsiteY2" fmla="*/ 134799 h 6858000"/>
              <a:gd name="connsiteX3" fmla="*/ 9376632 w 9376632"/>
              <a:gd name="connsiteY3" fmla="*/ 3605175 h 6858000"/>
              <a:gd name="connsiteX4" fmla="*/ 8158692 w 9376632"/>
              <a:gd name="connsiteY4" fmla="*/ 6757493 h 6858000"/>
              <a:gd name="connsiteX5" fmla="*/ 8062868 w 9376632"/>
              <a:gd name="connsiteY5" fmla="*/ 6858000 h 6858000"/>
              <a:gd name="connsiteX6" fmla="*/ 1313765 w 9376632"/>
              <a:gd name="connsiteY6" fmla="*/ 6858000 h 6858000"/>
              <a:gd name="connsiteX7" fmla="*/ 1217940 w 9376632"/>
              <a:gd name="connsiteY7" fmla="*/ 6757493 h 6858000"/>
              <a:gd name="connsiteX8" fmla="*/ 0 w 9376632"/>
              <a:gd name="connsiteY8" fmla="*/ 3605175 h 6858000"/>
              <a:gd name="connsiteX9" fmla="*/ 1535999 w 9376632"/>
              <a:gd name="connsiteY9" fmla="*/ 1347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76632" h="685800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7" name="Group 1066">
            <a:extLst>
              <a:ext uri="{FF2B5EF4-FFF2-40B4-BE49-F238E27FC236}">
                <a16:creationId xmlns:a16="http://schemas.microsoft.com/office/drawing/2014/main" id="{D76D63AC-0421-45EC-B383-E79A61A78C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a:solidFill>
            <a:schemeClr val="bg1">
              <a:alpha val="30000"/>
            </a:schemeClr>
          </a:solidFill>
        </p:grpSpPr>
        <p:sp>
          <p:nvSpPr>
            <p:cNvPr id="1068" name="Freeform: Shape 1067">
              <a:extLst>
                <a:ext uri="{FF2B5EF4-FFF2-40B4-BE49-F238E27FC236}">
                  <a16:creationId xmlns:a16="http://schemas.microsoft.com/office/drawing/2014/main" id="{B997A32E-7032-4107-9C8B-99DB59EDD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9" name="Freeform: Shape 1068">
              <a:extLst>
                <a:ext uri="{FF2B5EF4-FFF2-40B4-BE49-F238E27FC236}">
                  <a16:creationId xmlns:a16="http://schemas.microsoft.com/office/drawing/2014/main" id="{943BB27F-1470-42CA-91FF-D94BC691C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0" name="Freeform: Shape 1069">
              <a:extLst>
                <a:ext uri="{FF2B5EF4-FFF2-40B4-BE49-F238E27FC236}">
                  <a16:creationId xmlns:a16="http://schemas.microsoft.com/office/drawing/2014/main" id="{E997B002-17FD-47B3-A06A-76802FE15C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1" name="Freeform: Shape 1070">
              <a:extLst>
                <a:ext uri="{FF2B5EF4-FFF2-40B4-BE49-F238E27FC236}">
                  <a16:creationId xmlns:a16="http://schemas.microsoft.com/office/drawing/2014/main" id="{E401EA35-9D2E-43B7-860F-EBB8A6C3E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2" name="Freeform: Shape 1071">
              <a:extLst>
                <a:ext uri="{FF2B5EF4-FFF2-40B4-BE49-F238E27FC236}">
                  <a16:creationId xmlns:a16="http://schemas.microsoft.com/office/drawing/2014/main" id="{F8C44827-3D81-4FF9-B4A5-5650D1B20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3" name="Freeform: Shape 1072">
              <a:extLst>
                <a:ext uri="{FF2B5EF4-FFF2-40B4-BE49-F238E27FC236}">
                  <a16:creationId xmlns:a16="http://schemas.microsoft.com/office/drawing/2014/main" id="{F613D97F-F6DF-4D32-AD91-209A80E7A2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4" name="Freeform: Shape 1073">
              <a:extLst>
                <a:ext uri="{FF2B5EF4-FFF2-40B4-BE49-F238E27FC236}">
                  <a16:creationId xmlns:a16="http://schemas.microsoft.com/office/drawing/2014/main" id="{82B0ED5C-927D-4C5F-8F27-1B403820B9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2" name="Title 1">
            <a:extLst>
              <a:ext uri="{FF2B5EF4-FFF2-40B4-BE49-F238E27FC236}">
                <a16:creationId xmlns:a16="http://schemas.microsoft.com/office/drawing/2014/main" id="{56F31A63-B2B2-B817-E5F7-FACB1588A65E}"/>
              </a:ext>
            </a:extLst>
          </p:cNvPr>
          <p:cNvSpPr>
            <a:spLocks noGrp="1"/>
          </p:cNvSpPr>
          <p:nvPr>
            <p:ph type="ctrTitle"/>
          </p:nvPr>
        </p:nvSpPr>
        <p:spPr>
          <a:xfrm>
            <a:off x="2219218" y="410966"/>
            <a:ext cx="8673504" cy="2170179"/>
          </a:xfrm>
        </p:spPr>
        <p:txBody>
          <a:bodyPr anchor="b">
            <a:normAutofit/>
          </a:bodyPr>
          <a:lstStyle/>
          <a:p>
            <a:r>
              <a:rPr lang="en-GB" sz="5200" dirty="0">
                <a:solidFill>
                  <a:schemeClr val="tx2"/>
                </a:solidFill>
              </a:rPr>
              <a:t>Neurological Bladder and Bowel</a:t>
            </a:r>
          </a:p>
        </p:txBody>
      </p:sp>
      <p:sp>
        <p:nvSpPr>
          <p:cNvPr id="3" name="Subtitle 2">
            <a:extLst>
              <a:ext uri="{FF2B5EF4-FFF2-40B4-BE49-F238E27FC236}">
                <a16:creationId xmlns:a16="http://schemas.microsoft.com/office/drawing/2014/main" id="{5DDF38EA-7883-AFD0-5373-77F36DAA2AE1}"/>
              </a:ext>
            </a:extLst>
          </p:cNvPr>
          <p:cNvSpPr>
            <a:spLocks noGrp="1"/>
          </p:cNvSpPr>
          <p:nvPr>
            <p:ph type="subTitle" idx="1"/>
          </p:nvPr>
        </p:nvSpPr>
        <p:spPr>
          <a:xfrm>
            <a:off x="6555970" y="6025596"/>
            <a:ext cx="5188034" cy="682079"/>
          </a:xfrm>
        </p:spPr>
        <p:txBody>
          <a:bodyPr>
            <a:normAutofit/>
          </a:bodyPr>
          <a:lstStyle/>
          <a:p>
            <a:r>
              <a:rPr lang="en-GB" dirty="0">
                <a:solidFill>
                  <a:schemeClr val="tx2"/>
                </a:solidFill>
              </a:rPr>
              <a:t>Carrie.lincoln@oxfordhealth.nhs.uk</a:t>
            </a:r>
          </a:p>
        </p:txBody>
      </p:sp>
      <p:grpSp>
        <p:nvGrpSpPr>
          <p:cNvPr id="1076" name="Group 1075">
            <a:extLst>
              <a:ext uri="{FF2B5EF4-FFF2-40B4-BE49-F238E27FC236}">
                <a16:creationId xmlns:a16="http://schemas.microsoft.com/office/drawing/2014/main" id="{87F87F1B-42BA-4AC7-A4E2-41544DDB2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4155"/>
            <a:ext cx="2514948" cy="2174333"/>
            <a:chOff x="-305" y="-4155"/>
            <a:chExt cx="2514948" cy="2174333"/>
          </a:xfrm>
        </p:grpSpPr>
        <p:sp>
          <p:nvSpPr>
            <p:cNvPr id="1077" name="Freeform: Shape 1076">
              <a:extLst>
                <a:ext uri="{FF2B5EF4-FFF2-40B4-BE49-F238E27FC236}">
                  <a16:creationId xmlns:a16="http://schemas.microsoft.com/office/drawing/2014/main" id="{68B53067-4E48-4E71-A6A9-A8CAABAFBF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8" name="Freeform: Shape 1077">
              <a:extLst>
                <a:ext uri="{FF2B5EF4-FFF2-40B4-BE49-F238E27FC236}">
                  <a16:creationId xmlns:a16="http://schemas.microsoft.com/office/drawing/2014/main" id="{06D1A0D3-4BB8-41D9-9CE7-2884C83F44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9" name="Freeform: Shape 1078">
              <a:extLst>
                <a:ext uri="{FF2B5EF4-FFF2-40B4-BE49-F238E27FC236}">
                  <a16:creationId xmlns:a16="http://schemas.microsoft.com/office/drawing/2014/main" id="{81E20F06-3B09-4B89-A36B-AB8BFBCCA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080" name="Freeform: Shape 1079">
              <a:extLst>
                <a:ext uri="{FF2B5EF4-FFF2-40B4-BE49-F238E27FC236}">
                  <a16:creationId xmlns:a16="http://schemas.microsoft.com/office/drawing/2014/main" id="{DAE6C3D7-7D5B-4926-877D-45F117BB6B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2" name="Group 1081">
            <a:extLst>
              <a:ext uri="{FF2B5EF4-FFF2-40B4-BE49-F238E27FC236}">
                <a16:creationId xmlns:a16="http://schemas.microsoft.com/office/drawing/2014/main" id="{967346A5-7569-4F15-AB5D-BE3DADF192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685727" y="4683666"/>
            <a:ext cx="2514948" cy="2174333"/>
            <a:chOff x="-305" y="-4155"/>
            <a:chExt cx="2514948" cy="2174333"/>
          </a:xfrm>
        </p:grpSpPr>
        <p:sp>
          <p:nvSpPr>
            <p:cNvPr id="1083" name="Freeform: Shape 1082">
              <a:extLst>
                <a:ext uri="{FF2B5EF4-FFF2-40B4-BE49-F238E27FC236}">
                  <a16:creationId xmlns:a16="http://schemas.microsoft.com/office/drawing/2014/main" id="{E1951533-A568-4765-AB1F-F71D9AFDE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4" name="Freeform: Shape 1083">
              <a:extLst>
                <a:ext uri="{FF2B5EF4-FFF2-40B4-BE49-F238E27FC236}">
                  <a16:creationId xmlns:a16="http://schemas.microsoft.com/office/drawing/2014/main" id="{A7214F52-4F3F-4C96-A62E-F1401D6C04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5" name="Freeform: Shape 1084">
              <a:extLst>
                <a:ext uri="{FF2B5EF4-FFF2-40B4-BE49-F238E27FC236}">
                  <a16:creationId xmlns:a16="http://schemas.microsoft.com/office/drawing/2014/main" id="{023146A1-291C-4FA0-AB5B-EB04D42398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086" name="Freeform: Shape 1085">
              <a:extLst>
                <a:ext uri="{FF2B5EF4-FFF2-40B4-BE49-F238E27FC236}">
                  <a16:creationId xmlns:a16="http://schemas.microsoft.com/office/drawing/2014/main" id="{62977932-2B03-4899-8306-5002CEE68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26" name="Picture 7" descr="Logo">
            <a:extLst>
              <a:ext uri="{FF2B5EF4-FFF2-40B4-BE49-F238E27FC236}">
                <a16:creationId xmlns:a16="http://schemas.microsoft.com/office/drawing/2014/main" id="{A51F35B3-161E-32FD-9B73-D655D91C4F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5910" y="226823"/>
            <a:ext cx="3072592" cy="858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8C0D932A-7F20-A85A-BB30-D7943678A3A9}"/>
              </a:ext>
            </a:extLst>
          </p:cNvPr>
          <p:cNvPicPr>
            <a:picLocks noChangeAspect="1"/>
          </p:cNvPicPr>
          <p:nvPr/>
        </p:nvPicPr>
        <p:blipFill>
          <a:blip r:embed="rId4"/>
          <a:stretch>
            <a:fillRect/>
          </a:stretch>
        </p:blipFill>
        <p:spPr>
          <a:xfrm>
            <a:off x="543635" y="3218508"/>
            <a:ext cx="5506218" cy="2591162"/>
          </a:xfrm>
          <a:prstGeom prst="rect">
            <a:avLst/>
          </a:prstGeom>
        </p:spPr>
      </p:pic>
      <p:sp>
        <p:nvSpPr>
          <p:cNvPr id="6" name="TextBox 5">
            <a:extLst>
              <a:ext uri="{FF2B5EF4-FFF2-40B4-BE49-F238E27FC236}">
                <a16:creationId xmlns:a16="http://schemas.microsoft.com/office/drawing/2014/main" id="{207E87D3-5C47-005E-60F3-AE25B795D6C1}"/>
              </a:ext>
            </a:extLst>
          </p:cNvPr>
          <p:cNvSpPr txBox="1"/>
          <p:nvPr/>
        </p:nvSpPr>
        <p:spPr>
          <a:xfrm>
            <a:off x="543635" y="2434975"/>
            <a:ext cx="3946172" cy="646331"/>
          </a:xfrm>
          <a:prstGeom prst="rect">
            <a:avLst/>
          </a:prstGeom>
          <a:noFill/>
        </p:spPr>
        <p:txBody>
          <a:bodyPr wrap="square" rtlCol="0">
            <a:spAutoFit/>
          </a:bodyPr>
          <a:lstStyle/>
          <a:p>
            <a:r>
              <a:rPr lang="en-GB" dirty="0"/>
              <a:t>Spinal injury Association figures from 536 patients (2022)</a:t>
            </a:r>
          </a:p>
        </p:txBody>
      </p:sp>
      <p:sp>
        <p:nvSpPr>
          <p:cNvPr id="7" name="TextBox 6">
            <a:extLst>
              <a:ext uri="{FF2B5EF4-FFF2-40B4-BE49-F238E27FC236}">
                <a16:creationId xmlns:a16="http://schemas.microsoft.com/office/drawing/2014/main" id="{F8949F62-3185-01E1-FF3F-0AC8815A1646}"/>
              </a:ext>
            </a:extLst>
          </p:cNvPr>
          <p:cNvSpPr txBox="1"/>
          <p:nvPr/>
        </p:nvSpPr>
        <p:spPr>
          <a:xfrm>
            <a:off x="7171362" y="2581145"/>
            <a:ext cx="3944321" cy="3139321"/>
          </a:xfrm>
          <a:prstGeom prst="rect">
            <a:avLst/>
          </a:prstGeom>
          <a:noFill/>
        </p:spPr>
        <p:txBody>
          <a:bodyPr wrap="square" rtlCol="0">
            <a:spAutoFit/>
          </a:bodyPr>
          <a:lstStyle/>
          <a:p>
            <a:r>
              <a:rPr lang="en-GB" dirty="0"/>
              <a:t>Causes</a:t>
            </a:r>
          </a:p>
          <a:p>
            <a:pPr marL="285750" indent="-285750">
              <a:buFont typeface="Arial" panose="020B0604020202020204" pitchFamily="34" charset="0"/>
              <a:buChar char="•"/>
            </a:pPr>
            <a:r>
              <a:rPr lang="en-GB" dirty="0"/>
              <a:t>Spinal cord Injury – most </a:t>
            </a:r>
          </a:p>
          <a:p>
            <a:pPr marL="285750" indent="-285750">
              <a:buFont typeface="Arial" panose="020B0604020202020204" pitchFamily="34" charset="0"/>
              <a:buChar char="•"/>
            </a:pPr>
            <a:r>
              <a:rPr lang="en-GB" dirty="0"/>
              <a:t>MS – 70-90%</a:t>
            </a:r>
          </a:p>
          <a:p>
            <a:pPr marL="285750" indent="-285750">
              <a:buFont typeface="Arial" panose="020B0604020202020204" pitchFamily="34" charset="0"/>
              <a:buChar char="•"/>
            </a:pPr>
            <a:r>
              <a:rPr lang="en-GB" dirty="0"/>
              <a:t>Parkinson’s</a:t>
            </a:r>
          </a:p>
          <a:p>
            <a:pPr marL="285750" indent="-285750">
              <a:buFont typeface="Arial" panose="020B0604020202020204" pitchFamily="34" charset="0"/>
              <a:buChar char="•"/>
            </a:pPr>
            <a:r>
              <a:rPr lang="en-GB" dirty="0"/>
              <a:t>Brain injury</a:t>
            </a:r>
          </a:p>
          <a:p>
            <a:pPr marL="285750" indent="-285750">
              <a:buFont typeface="Arial" panose="020B0604020202020204" pitchFamily="34" charset="0"/>
              <a:buChar char="•"/>
            </a:pPr>
            <a:r>
              <a:rPr lang="en-GB" dirty="0"/>
              <a:t>Tumour to brain / spinal cord</a:t>
            </a:r>
          </a:p>
          <a:p>
            <a:pPr marL="285750" indent="-285750">
              <a:buFont typeface="Arial" panose="020B0604020202020204" pitchFamily="34" charset="0"/>
              <a:buChar char="•"/>
            </a:pPr>
            <a:r>
              <a:rPr lang="en-GB" dirty="0"/>
              <a:t>Inflammatory condition</a:t>
            </a:r>
          </a:p>
          <a:p>
            <a:pPr marL="285750" indent="-285750">
              <a:buFont typeface="Arial" panose="020B0604020202020204" pitchFamily="34" charset="0"/>
              <a:buChar char="•"/>
            </a:pPr>
            <a:r>
              <a:rPr lang="en-GB" dirty="0"/>
              <a:t>Stroke/Bleed</a:t>
            </a:r>
          </a:p>
          <a:p>
            <a:pPr marL="285750" indent="-285750">
              <a:buFont typeface="Arial" panose="020B0604020202020204" pitchFamily="34" charset="0"/>
              <a:buChar char="•"/>
            </a:pPr>
            <a:r>
              <a:rPr lang="en-GB" dirty="0"/>
              <a:t>Spinal Bifida</a:t>
            </a:r>
          </a:p>
          <a:p>
            <a:pPr marL="285750" indent="-285750">
              <a:buFont typeface="Arial" panose="020B0604020202020204" pitchFamily="34" charset="0"/>
              <a:buChar char="•"/>
            </a:pPr>
            <a:r>
              <a:rPr lang="en-GB" dirty="0"/>
              <a:t>CP</a:t>
            </a:r>
          </a:p>
          <a:p>
            <a:pPr marL="285750" indent="-285750">
              <a:buFont typeface="Arial" panose="020B0604020202020204" pitchFamily="34" charset="0"/>
              <a:buChar char="•"/>
            </a:pPr>
            <a:r>
              <a:rPr lang="en-GB" dirty="0"/>
              <a:t>Advanced dementia</a:t>
            </a:r>
          </a:p>
        </p:txBody>
      </p:sp>
    </p:spTree>
    <p:extLst>
      <p:ext uri="{BB962C8B-B14F-4D97-AF65-F5344CB8AC3E}">
        <p14:creationId xmlns:p14="http://schemas.microsoft.com/office/powerpoint/2010/main" val="625212260"/>
      </p:ext>
    </p:extLst>
  </p:cSld>
  <p:clrMapOvr>
    <a:masterClrMapping/>
  </p:clrMapOvr>
  <mc:AlternateContent xmlns:mc="http://schemas.openxmlformats.org/markup-compatibility/2006" xmlns:p14="http://schemas.microsoft.com/office/powerpoint/2010/main">
    <mc:Choice Requires="p14">
      <p:transition spd="slow" p14:dur="2000" advTm="11763"/>
    </mc:Choice>
    <mc:Fallback xmlns="">
      <p:transition spd="slow" advTm="11763"/>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61" name="Rectangle 1060">
            <a:extLst>
              <a:ext uri="{FF2B5EF4-FFF2-40B4-BE49-F238E27FC236}">
                <a16:creationId xmlns:a16="http://schemas.microsoft.com/office/drawing/2014/main" id="{5A292AEA-2528-46C0-B426-95822B614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3" name="Rectangle 1062">
            <a:extLst>
              <a:ext uri="{FF2B5EF4-FFF2-40B4-BE49-F238E27FC236}">
                <a16:creationId xmlns:a16="http://schemas.microsoft.com/office/drawing/2014/main" id="{D8B7B198-E4DF-43CD-AD8C-199884323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065" name="Freeform: Shape 1064">
            <a:extLst>
              <a:ext uri="{FF2B5EF4-FFF2-40B4-BE49-F238E27FC236}">
                <a16:creationId xmlns:a16="http://schemas.microsoft.com/office/drawing/2014/main" id="{2BE67753-EA0E-4819-8D22-0B6600CF7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96934" y="3984"/>
            <a:ext cx="9376632" cy="6858000"/>
          </a:xfrm>
          <a:custGeom>
            <a:avLst/>
            <a:gdLst>
              <a:gd name="connsiteX0" fmla="*/ 1691615 w 9376632"/>
              <a:gd name="connsiteY0" fmla="*/ 0 h 6858000"/>
              <a:gd name="connsiteX1" fmla="*/ 7685017 w 9376632"/>
              <a:gd name="connsiteY1" fmla="*/ 0 h 6858000"/>
              <a:gd name="connsiteX2" fmla="*/ 7840634 w 9376632"/>
              <a:gd name="connsiteY2" fmla="*/ 134799 h 6858000"/>
              <a:gd name="connsiteX3" fmla="*/ 9376632 w 9376632"/>
              <a:gd name="connsiteY3" fmla="*/ 3605175 h 6858000"/>
              <a:gd name="connsiteX4" fmla="*/ 8158692 w 9376632"/>
              <a:gd name="connsiteY4" fmla="*/ 6757493 h 6858000"/>
              <a:gd name="connsiteX5" fmla="*/ 8062868 w 9376632"/>
              <a:gd name="connsiteY5" fmla="*/ 6858000 h 6858000"/>
              <a:gd name="connsiteX6" fmla="*/ 1313765 w 9376632"/>
              <a:gd name="connsiteY6" fmla="*/ 6858000 h 6858000"/>
              <a:gd name="connsiteX7" fmla="*/ 1217940 w 9376632"/>
              <a:gd name="connsiteY7" fmla="*/ 6757493 h 6858000"/>
              <a:gd name="connsiteX8" fmla="*/ 0 w 9376632"/>
              <a:gd name="connsiteY8" fmla="*/ 3605175 h 6858000"/>
              <a:gd name="connsiteX9" fmla="*/ 1535999 w 9376632"/>
              <a:gd name="connsiteY9" fmla="*/ 1347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76632" h="685800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7" name="Group 1066">
            <a:extLst>
              <a:ext uri="{FF2B5EF4-FFF2-40B4-BE49-F238E27FC236}">
                <a16:creationId xmlns:a16="http://schemas.microsoft.com/office/drawing/2014/main" id="{D76D63AC-0421-45EC-B383-E79A61A78C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a:solidFill>
            <a:schemeClr val="bg1">
              <a:alpha val="30000"/>
            </a:schemeClr>
          </a:solidFill>
        </p:grpSpPr>
        <p:sp>
          <p:nvSpPr>
            <p:cNvPr id="1068" name="Freeform: Shape 1067">
              <a:extLst>
                <a:ext uri="{FF2B5EF4-FFF2-40B4-BE49-F238E27FC236}">
                  <a16:creationId xmlns:a16="http://schemas.microsoft.com/office/drawing/2014/main" id="{B997A32E-7032-4107-9C8B-99DB59EDD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9" name="Freeform: Shape 1068">
              <a:extLst>
                <a:ext uri="{FF2B5EF4-FFF2-40B4-BE49-F238E27FC236}">
                  <a16:creationId xmlns:a16="http://schemas.microsoft.com/office/drawing/2014/main" id="{943BB27F-1470-42CA-91FF-D94BC691C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0" name="Freeform: Shape 1069">
              <a:extLst>
                <a:ext uri="{FF2B5EF4-FFF2-40B4-BE49-F238E27FC236}">
                  <a16:creationId xmlns:a16="http://schemas.microsoft.com/office/drawing/2014/main" id="{E997B002-17FD-47B3-A06A-76802FE15C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1" name="Freeform: Shape 1070">
              <a:extLst>
                <a:ext uri="{FF2B5EF4-FFF2-40B4-BE49-F238E27FC236}">
                  <a16:creationId xmlns:a16="http://schemas.microsoft.com/office/drawing/2014/main" id="{E401EA35-9D2E-43B7-860F-EBB8A6C3E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2" name="Freeform: Shape 1071">
              <a:extLst>
                <a:ext uri="{FF2B5EF4-FFF2-40B4-BE49-F238E27FC236}">
                  <a16:creationId xmlns:a16="http://schemas.microsoft.com/office/drawing/2014/main" id="{F8C44827-3D81-4FF9-B4A5-5650D1B20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3" name="Freeform: Shape 1072">
              <a:extLst>
                <a:ext uri="{FF2B5EF4-FFF2-40B4-BE49-F238E27FC236}">
                  <a16:creationId xmlns:a16="http://schemas.microsoft.com/office/drawing/2014/main" id="{F613D97F-F6DF-4D32-AD91-209A80E7A2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4" name="Freeform: Shape 1073">
              <a:extLst>
                <a:ext uri="{FF2B5EF4-FFF2-40B4-BE49-F238E27FC236}">
                  <a16:creationId xmlns:a16="http://schemas.microsoft.com/office/drawing/2014/main" id="{82B0ED5C-927D-4C5F-8F27-1B403820B9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2" name="Title 1">
            <a:extLst>
              <a:ext uri="{FF2B5EF4-FFF2-40B4-BE49-F238E27FC236}">
                <a16:creationId xmlns:a16="http://schemas.microsoft.com/office/drawing/2014/main" id="{56F31A63-B2B2-B817-E5F7-FACB1588A65E}"/>
              </a:ext>
            </a:extLst>
          </p:cNvPr>
          <p:cNvSpPr>
            <a:spLocks noGrp="1"/>
          </p:cNvSpPr>
          <p:nvPr>
            <p:ph type="ctrTitle"/>
          </p:nvPr>
        </p:nvSpPr>
        <p:spPr>
          <a:xfrm>
            <a:off x="5287815" y="405230"/>
            <a:ext cx="5186842" cy="2387918"/>
          </a:xfrm>
        </p:spPr>
        <p:txBody>
          <a:bodyPr anchor="b">
            <a:normAutofit/>
          </a:bodyPr>
          <a:lstStyle/>
          <a:p>
            <a:r>
              <a:rPr lang="en-GB" sz="5200" dirty="0">
                <a:solidFill>
                  <a:schemeClr val="tx2"/>
                </a:solidFill>
              </a:rPr>
              <a:t>Neuro Questionnaire</a:t>
            </a:r>
          </a:p>
        </p:txBody>
      </p:sp>
      <p:sp>
        <p:nvSpPr>
          <p:cNvPr id="3" name="Subtitle 2">
            <a:extLst>
              <a:ext uri="{FF2B5EF4-FFF2-40B4-BE49-F238E27FC236}">
                <a16:creationId xmlns:a16="http://schemas.microsoft.com/office/drawing/2014/main" id="{5DDF38EA-7883-AFD0-5373-77F36DAA2AE1}"/>
              </a:ext>
            </a:extLst>
          </p:cNvPr>
          <p:cNvSpPr>
            <a:spLocks noGrp="1"/>
          </p:cNvSpPr>
          <p:nvPr>
            <p:ph type="subTitle" idx="1"/>
          </p:nvPr>
        </p:nvSpPr>
        <p:spPr>
          <a:xfrm>
            <a:off x="5407357" y="3395884"/>
            <a:ext cx="5188034" cy="1943662"/>
          </a:xfrm>
        </p:spPr>
        <p:txBody>
          <a:bodyPr>
            <a:normAutofit/>
          </a:bodyPr>
          <a:lstStyle/>
          <a:p>
            <a:r>
              <a:rPr lang="en-GB" dirty="0">
                <a:solidFill>
                  <a:schemeClr val="tx2"/>
                </a:solidFill>
              </a:rPr>
              <a:t>This determines  how they feel about their bladder and bowel function. We can identify in the blue boxes the issues (and are scored on function) and the patient’s a satisfaction score.</a:t>
            </a:r>
          </a:p>
        </p:txBody>
      </p:sp>
      <p:grpSp>
        <p:nvGrpSpPr>
          <p:cNvPr id="1076" name="Group 1075">
            <a:extLst>
              <a:ext uri="{FF2B5EF4-FFF2-40B4-BE49-F238E27FC236}">
                <a16:creationId xmlns:a16="http://schemas.microsoft.com/office/drawing/2014/main" id="{87F87F1B-42BA-4AC7-A4E2-41544DDB2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4155"/>
            <a:ext cx="2514948" cy="2174333"/>
            <a:chOff x="-305" y="-4155"/>
            <a:chExt cx="2514948" cy="2174333"/>
          </a:xfrm>
        </p:grpSpPr>
        <p:sp>
          <p:nvSpPr>
            <p:cNvPr id="1077" name="Freeform: Shape 1076">
              <a:extLst>
                <a:ext uri="{FF2B5EF4-FFF2-40B4-BE49-F238E27FC236}">
                  <a16:creationId xmlns:a16="http://schemas.microsoft.com/office/drawing/2014/main" id="{68B53067-4E48-4E71-A6A9-A8CAABAFBF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8" name="Freeform: Shape 1077">
              <a:extLst>
                <a:ext uri="{FF2B5EF4-FFF2-40B4-BE49-F238E27FC236}">
                  <a16:creationId xmlns:a16="http://schemas.microsoft.com/office/drawing/2014/main" id="{06D1A0D3-4BB8-41D9-9CE7-2884C83F44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9" name="Freeform: Shape 1078">
              <a:extLst>
                <a:ext uri="{FF2B5EF4-FFF2-40B4-BE49-F238E27FC236}">
                  <a16:creationId xmlns:a16="http://schemas.microsoft.com/office/drawing/2014/main" id="{81E20F06-3B09-4B89-A36B-AB8BFBCCA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080" name="Freeform: Shape 1079">
              <a:extLst>
                <a:ext uri="{FF2B5EF4-FFF2-40B4-BE49-F238E27FC236}">
                  <a16:creationId xmlns:a16="http://schemas.microsoft.com/office/drawing/2014/main" id="{DAE6C3D7-7D5B-4926-877D-45F117BB6B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2" name="Group 1081">
            <a:extLst>
              <a:ext uri="{FF2B5EF4-FFF2-40B4-BE49-F238E27FC236}">
                <a16:creationId xmlns:a16="http://schemas.microsoft.com/office/drawing/2014/main" id="{967346A5-7569-4F15-AB5D-BE3DADF192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685727" y="4683666"/>
            <a:ext cx="2514948" cy="2174333"/>
            <a:chOff x="-305" y="-4155"/>
            <a:chExt cx="2514948" cy="2174333"/>
          </a:xfrm>
        </p:grpSpPr>
        <p:sp>
          <p:nvSpPr>
            <p:cNvPr id="1083" name="Freeform: Shape 1082">
              <a:extLst>
                <a:ext uri="{FF2B5EF4-FFF2-40B4-BE49-F238E27FC236}">
                  <a16:creationId xmlns:a16="http://schemas.microsoft.com/office/drawing/2014/main" id="{E1951533-A568-4765-AB1F-F71D9AFDE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4" name="Freeform: Shape 1083">
              <a:extLst>
                <a:ext uri="{FF2B5EF4-FFF2-40B4-BE49-F238E27FC236}">
                  <a16:creationId xmlns:a16="http://schemas.microsoft.com/office/drawing/2014/main" id="{A7214F52-4F3F-4C96-A62E-F1401D6C04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5" name="Freeform: Shape 1084">
              <a:extLst>
                <a:ext uri="{FF2B5EF4-FFF2-40B4-BE49-F238E27FC236}">
                  <a16:creationId xmlns:a16="http://schemas.microsoft.com/office/drawing/2014/main" id="{023146A1-291C-4FA0-AB5B-EB04D42398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086" name="Freeform: Shape 1085">
              <a:extLst>
                <a:ext uri="{FF2B5EF4-FFF2-40B4-BE49-F238E27FC236}">
                  <a16:creationId xmlns:a16="http://schemas.microsoft.com/office/drawing/2014/main" id="{62977932-2B03-4899-8306-5002CEE68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26" name="Picture 7" descr="Logo">
            <a:extLst>
              <a:ext uri="{FF2B5EF4-FFF2-40B4-BE49-F238E27FC236}">
                <a16:creationId xmlns:a16="http://schemas.microsoft.com/office/drawing/2014/main" id="{A51F35B3-161E-32FD-9B73-D655D91C4F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63195" y="138327"/>
            <a:ext cx="17049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449C061-B0EA-0604-1DB4-77896BA3F2FB}"/>
              </a:ext>
            </a:extLst>
          </p:cNvPr>
          <p:cNvPicPr>
            <a:picLocks noChangeAspect="1"/>
          </p:cNvPicPr>
          <p:nvPr/>
        </p:nvPicPr>
        <p:blipFill>
          <a:blip r:embed="rId4"/>
          <a:stretch>
            <a:fillRect/>
          </a:stretch>
        </p:blipFill>
        <p:spPr>
          <a:xfrm>
            <a:off x="986319" y="-33116"/>
            <a:ext cx="4220608" cy="6858000"/>
          </a:xfrm>
          <a:prstGeom prst="rect">
            <a:avLst/>
          </a:prstGeom>
        </p:spPr>
      </p:pic>
      <p:sp>
        <p:nvSpPr>
          <p:cNvPr id="6" name="TextBox 5">
            <a:extLst>
              <a:ext uri="{FF2B5EF4-FFF2-40B4-BE49-F238E27FC236}">
                <a16:creationId xmlns:a16="http://schemas.microsoft.com/office/drawing/2014/main" id="{8127832F-6893-792F-9DBB-7CCC1F2EC7F1}"/>
              </a:ext>
            </a:extLst>
          </p:cNvPr>
          <p:cNvSpPr txBox="1"/>
          <p:nvPr/>
        </p:nvSpPr>
        <p:spPr>
          <a:xfrm>
            <a:off x="7459038" y="5856270"/>
            <a:ext cx="3925143" cy="646331"/>
          </a:xfrm>
          <a:prstGeom prst="rect">
            <a:avLst/>
          </a:prstGeom>
          <a:noFill/>
        </p:spPr>
        <p:txBody>
          <a:bodyPr wrap="square" rtlCol="0">
            <a:spAutoFit/>
          </a:bodyPr>
          <a:lstStyle/>
          <a:p>
            <a:r>
              <a:rPr lang="en-GB" dirty="0">
                <a:solidFill>
                  <a:schemeClr val="tx2"/>
                </a:solidFill>
              </a:rPr>
              <a:t>Carrie.lincoln@oxfordhealth.nhs.uk</a:t>
            </a:r>
          </a:p>
          <a:p>
            <a:endParaRPr lang="en-GB" dirty="0"/>
          </a:p>
        </p:txBody>
      </p:sp>
    </p:spTree>
    <p:extLst>
      <p:ext uri="{BB962C8B-B14F-4D97-AF65-F5344CB8AC3E}">
        <p14:creationId xmlns:p14="http://schemas.microsoft.com/office/powerpoint/2010/main" val="1589199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61" name="Rectangle 1060">
            <a:extLst>
              <a:ext uri="{FF2B5EF4-FFF2-40B4-BE49-F238E27FC236}">
                <a16:creationId xmlns:a16="http://schemas.microsoft.com/office/drawing/2014/main" id="{5A292AEA-2528-46C0-B426-95822B614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3" name="Rectangle 1062">
            <a:extLst>
              <a:ext uri="{FF2B5EF4-FFF2-40B4-BE49-F238E27FC236}">
                <a16:creationId xmlns:a16="http://schemas.microsoft.com/office/drawing/2014/main" id="{D8B7B198-E4DF-43CD-AD8C-199884323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065" name="Freeform: Shape 1064">
            <a:extLst>
              <a:ext uri="{FF2B5EF4-FFF2-40B4-BE49-F238E27FC236}">
                <a16:creationId xmlns:a16="http://schemas.microsoft.com/office/drawing/2014/main" id="{2BE67753-EA0E-4819-8D22-0B6600CF7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96934" y="3984"/>
            <a:ext cx="9376632" cy="6858000"/>
          </a:xfrm>
          <a:custGeom>
            <a:avLst/>
            <a:gdLst>
              <a:gd name="connsiteX0" fmla="*/ 1691615 w 9376632"/>
              <a:gd name="connsiteY0" fmla="*/ 0 h 6858000"/>
              <a:gd name="connsiteX1" fmla="*/ 7685017 w 9376632"/>
              <a:gd name="connsiteY1" fmla="*/ 0 h 6858000"/>
              <a:gd name="connsiteX2" fmla="*/ 7840634 w 9376632"/>
              <a:gd name="connsiteY2" fmla="*/ 134799 h 6858000"/>
              <a:gd name="connsiteX3" fmla="*/ 9376632 w 9376632"/>
              <a:gd name="connsiteY3" fmla="*/ 3605175 h 6858000"/>
              <a:gd name="connsiteX4" fmla="*/ 8158692 w 9376632"/>
              <a:gd name="connsiteY4" fmla="*/ 6757493 h 6858000"/>
              <a:gd name="connsiteX5" fmla="*/ 8062868 w 9376632"/>
              <a:gd name="connsiteY5" fmla="*/ 6858000 h 6858000"/>
              <a:gd name="connsiteX6" fmla="*/ 1313765 w 9376632"/>
              <a:gd name="connsiteY6" fmla="*/ 6858000 h 6858000"/>
              <a:gd name="connsiteX7" fmla="*/ 1217940 w 9376632"/>
              <a:gd name="connsiteY7" fmla="*/ 6757493 h 6858000"/>
              <a:gd name="connsiteX8" fmla="*/ 0 w 9376632"/>
              <a:gd name="connsiteY8" fmla="*/ 3605175 h 6858000"/>
              <a:gd name="connsiteX9" fmla="*/ 1535999 w 9376632"/>
              <a:gd name="connsiteY9" fmla="*/ 1347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76632" h="685800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7" name="Group 1066">
            <a:extLst>
              <a:ext uri="{FF2B5EF4-FFF2-40B4-BE49-F238E27FC236}">
                <a16:creationId xmlns:a16="http://schemas.microsoft.com/office/drawing/2014/main" id="{D76D63AC-0421-45EC-B383-E79A61A78C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a:solidFill>
            <a:schemeClr val="bg1">
              <a:alpha val="30000"/>
            </a:schemeClr>
          </a:solidFill>
        </p:grpSpPr>
        <p:sp>
          <p:nvSpPr>
            <p:cNvPr id="1068" name="Freeform: Shape 1067">
              <a:extLst>
                <a:ext uri="{FF2B5EF4-FFF2-40B4-BE49-F238E27FC236}">
                  <a16:creationId xmlns:a16="http://schemas.microsoft.com/office/drawing/2014/main" id="{B997A32E-7032-4107-9C8B-99DB59EDD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9" name="Freeform: Shape 1068">
              <a:extLst>
                <a:ext uri="{FF2B5EF4-FFF2-40B4-BE49-F238E27FC236}">
                  <a16:creationId xmlns:a16="http://schemas.microsoft.com/office/drawing/2014/main" id="{943BB27F-1470-42CA-91FF-D94BC691C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0" name="Freeform: Shape 1069">
              <a:extLst>
                <a:ext uri="{FF2B5EF4-FFF2-40B4-BE49-F238E27FC236}">
                  <a16:creationId xmlns:a16="http://schemas.microsoft.com/office/drawing/2014/main" id="{E997B002-17FD-47B3-A06A-76802FE15C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1" name="Freeform: Shape 1070">
              <a:extLst>
                <a:ext uri="{FF2B5EF4-FFF2-40B4-BE49-F238E27FC236}">
                  <a16:creationId xmlns:a16="http://schemas.microsoft.com/office/drawing/2014/main" id="{E401EA35-9D2E-43B7-860F-EBB8A6C3E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2" name="Freeform: Shape 1071">
              <a:extLst>
                <a:ext uri="{FF2B5EF4-FFF2-40B4-BE49-F238E27FC236}">
                  <a16:creationId xmlns:a16="http://schemas.microsoft.com/office/drawing/2014/main" id="{F8C44827-3D81-4FF9-B4A5-5650D1B20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3" name="Freeform: Shape 1072">
              <a:extLst>
                <a:ext uri="{FF2B5EF4-FFF2-40B4-BE49-F238E27FC236}">
                  <a16:creationId xmlns:a16="http://schemas.microsoft.com/office/drawing/2014/main" id="{F613D97F-F6DF-4D32-AD91-209A80E7A2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4" name="Freeform: Shape 1073">
              <a:extLst>
                <a:ext uri="{FF2B5EF4-FFF2-40B4-BE49-F238E27FC236}">
                  <a16:creationId xmlns:a16="http://schemas.microsoft.com/office/drawing/2014/main" id="{82B0ED5C-927D-4C5F-8F27-1B403820B9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2" name="Title 1">
            <a:extLst>
              <a:ext uri="{FF2B5EF4-FFF2-40B4-BE49-F238E27FC236}">
                <a16:creationId xmlns:a16="http://schemas.microsoft.com/office/drawing/2014/main" id="{56F31A63-B2B2-B817-E5F7-FACB1588A65E}"/>
              </a:ext>
            </a:extLst>
          </p:cNvPr>
          <p:cNvSpPr>
            <a:spLocks noGrp="1"/>
          </p:cNvSpPr>
          <p:nvPr>
            <p:ph type="ctrTitle"/>
          </p:nvPr>
        </p:nvSpPr>
        <p:spPr>
          <a:xfrm>
            <a:off x="3502731" y="1542402"/>
            <a:ext cx="5186842" cy="2387918"/>
          </a:xfrm>
        </p:spPr>
        <p:txBody>
          <a:bodyPr anchor="b">
            <a:normAutofit/>
          </a:bodyPr>
          <a:lstStyle/>
          <a:p>
            <a:endParaRPr lang="en-GB" sz="5200" dirty="0">
              <a:solidFill>
                <a:schemeClr val="tx2"/>
              </a:solidFill>
            </a:endParaRPr>
          </a:p>
        </p:txBody>
      </p:sp>
      <p:sp>
        <p:nvSpPr>
          <p:cNvPr id="3" name="Subtitle 2">
            <a:extLst>
              <a:ext uri="{FF2B5EF4-FFF2-40B4-BE49-F238E27FC236}">
                <a16:creationId xmlns:a16="http://schemas.microsoft.com/office/drawing/2014/main" id="{5DDF38EA-7883-AFD0-5373-77F36DAA2AE1}"/>
              </a:ext>
            </a:extLst>
          </p:cNvPr>
          <p:cNvSpPr>
            <a:spLocks noGrp="1"/>
          </p:cNvSpPr>
          <p:nvPr>
            <p:ph type="subTitle" idx="1"/>
          </p:nvPr>
        </p:nvSpPr>
        <p:spPr>
          <a:xfrm>
            <a:off x="3502135" y="4001587"/>
            <a:ext cx="5188034" cy="682079"/>
          </a:xfrm>
        </p:spPr>
        <p:txBody>
          <a:bodyPr>
            <a:normAutofit/>
          </a:bodyPr>
          <a:lstStyle/>
          <a:p>
            <a:endParaRPr lang="en-GB">
              <a:solidFill>
                <a:schemeClr val="tx2"/>
              </a:solidFill>
            </a:endParaRPr>
          </a:p>
        </p:txBody>
      </p:sp>
      <p:grpSp>
        <p:nvGrpSpPr>
          <p:cNvPr id="1076" name="Group 1075">
            <a:extLst>
              <a:ext uri="{FF2B5EF4-FFF2-40B4-BE49-F238E27FC236}">
                <a16:creationId xmlns:a16="http://schemas.microsoft.com/office/drawing/2014/main" id="{87F87F1B-42BA-4AC7-A4E2-41544DDB2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4155"/>
            <a:ext cx="2514948" cy="2174333"/>
            <a:chOff x="-305" y="-4155"/>
            <a:chExt cx="2514948" cy="2174333"/>
          </a:xfrm>
        </p:grpSpPr>
        <p:sp>
          <p:nvSpPr>
            <p:cNvPr id="1077" name="Freeform: Shape 1076">
              <a:extLst>
                <a:ext uri="{FF2B5EF4-FFF2-40B4-BE49-F238E27FC236}">
                  <a16:creationId xmlns:a16="http://schemas.microsoft.com/office/drawing/2014/main" id="{68B53067-4E48-4E71-A6A9-A8CAABAFBF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8" name="Freeform: Shape 1077">
              <a:extLst>
                <a:ext uri="{FF2B5EF4-FFF2-40B4-BE49-F238E27FC236}">
                  <a16:creationId xmlns:a16="http://schemas.microsoft.com/office/drawing/2014/main" id="{06D1A0D3-4BB8-41D9-9CE7-2884C83F44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9" name="Freeform: Shape 1078">
              <a:extLst>
                <a:ext uri="{FF2B5EF4-FFF2-40B4-BE49-F238E27FC236}">
                  <a16:creationId xmlns:a16="http://schemas.microsoft.com/office/drawing/2014/main" id="{81E20F06-3B09-4B89-A36B-AB8BFBCCA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080" name="Freeform: Shape 1079">
              <a:extLst>
                <a:ext uri="{FF2B5EF4-FFF2-40B4-BE49-F238E27FC236}">
                  <a16:creationId xmlns:a16="http://schemas.microsoft.com/office/drawing/2014/main" id="{DAE6C3D7-7D5B-4926-877D-45F117BB6B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2" name="Group 1081">
            <a:extLst>
              <a:ext uri="{FF2B5EF4-FFF2-40B4-BE49-F238E27FC236}">
                <a16:creationId xmlns:a16="http://schemas.microsoft.com/office/drawing/2014/main" id="{967346A5-7569-4F15-AB5D-BE3DADF192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685727" y="4683666"/>
            <a:ext cx="2514948" cy="2174333"/>
            <a:chOff x="-305" y="-4155"/>
            <a:chExt cx="2514948" cy="2174333"/>
          </a:xfrm>
        </p:grpSpPr>
        <p:sp>
          <p:nvSpPr>
            <p:cNvPr id="1083" name="Freeform: Shape 1082">
              <a:extLst>
                <a:ext uri="{FF2B5EF4-FFF2-40B4-BE49-F238E27FC236}">
                  <a16:creationId xmlns:a16="http://schemas.microsoft.com/office/drawing/2014/main" id="{E1951533-A568-4765-AB1F-F71D9AFDE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4" name="Freeform: Shape 1083">
              <a:extLst>
                <a:ext uri="{FF2B5EF4-FFF2-40B4-BE49-F238E27FC236}">
                  <a16:creationId xmlns:a16="http://schemas.microsoft.com/office/drawing/2014/main" id="{A7214F52-4F3F-4C96-A62E-F1401D6C04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5" name="Freeform: Shape 1084">
              <a:extLst>
                <a:ext uri="{FF2B5EF4-FFF2-40B4-BE49-F238E27FC236}">
                  <a16:creationId xmlns:a16="http://schemas.microsoft.com/office/drawing/2014/main" id="{023146A1-291C-4FA0-AB5B-EB04D42398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086" name="Freeform: Shape 1085">
              <a:extLst>
                <a:ext uri="{FF2B5EF4-FFF2-40B4-BE49-F238E27FC236}">
                  <a16:creationId xmlns:a16="http://schemas.microsoft.com/office/drawing/2014/main" id="{62977932-2B03-4899-8306-5002CEE68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26" name="Picture 7" descr="Logo">
            <a:extLst>
              <a:ext uri="{FF2B5EF4-FFF2-40B4-BE49-F238E27FC236}">
                <a16:creationId xmlns:a16="http://schemas.microsoft.com/office/drawing/2014/main" id="{A51F35B3-161E-32FD-9B73-D655D91C4F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63195" y="138327"/>
            <a:ext cx="17049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9D903109-3F39-BC24-8E11-46E33826AFBE}"/>
              </a:ext>
            </a:extLst>
          </p:cNvPr>
          <p:cNvPicPr>
            <a:picLocks noChangeAspect="1"/>
          </p:cNvPicPr>
          <p:nvPr/>
        </p:nvPicPr>
        <p:blipFill>
          <a:blip r:embed="rId3"/>
          <a:stretch>
            <a:fillRect/>
          </a:stretch>
        </p:blipFill>
        <p:spPr>
          <a:xfrm>
            <a:off x="0" y="72775"/>
            <a:ext cx="12192000" cy="6712449"/>
          </a:xfrm>
          <a:prstGeom prst="rect">
            <a:avLst/>
          </a:prstGeom>
        </p:spPr>
      </p:pic>
      <p:sp>
        <p:nvSpPr>
          <p:cNvPr id="6" name="TextBox 5">
            <a:extLst>
              <a:ext uri="{FF2B5EF4-FFF2-40B4-BE49-F238E27FC236}">
                <a16:creationId xmlns:a16="http://schemas.microsoft.com/office/drawing/2014/main" id="{3CF4BF41-1257-539A-59DF-FCB89D3F1553}"/>
              </a:ext>
            </a:extLst>
          </p:cNvPr>
          <p:cNvSpPr txBox="1"/>
          <p:nvPr/>
        </p:nvSpPr>
        <p:spPr>
          <a:xfrm>
            <a:off x="236306" y="6102849"/>
            <a:ext cx="4171307" cy="646331"/>
          </a:xfrm>
          <a:prstGeom prst="rect">
            <a:avLst/>
          </a:prstGeom>
          <a:noFill/>
        </p:spPr>
        <p:txBody>
          <a:bodyPr wrap="square" rtlCol="0">
            <a:spAutoFit/>
          </a:bodyPr>
          <a:lstStyle/>
          <a:p>
            <a:r>
              <a:rPr lang="en-GB" dirty="0">
                <a:solidFill>
                  <a:schemeClr val="tx2"/>
                </a:solidFill>
              </a:rPr>
              <a:t>Carrie.lincoln@oxfordhealth.nhs.uk</a:t>
            </a:r>
          </a:p>
          <a:p>
            <a:endParaRPr lang="en-GB" dirty="0"/>
          </a:p>
        </p:txBody>
      </p:sp>
    </p:spTree>
    <p:extLst>
      <p:ext uri="{BB962C8B-B14F-4D97-AF65-F5344CB8AC3E}">
        <p14:creationId xmlns:p14="http://schemas.microsoft.com/office/powerpoint/2010/main" val="2132359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61" name="Rectangle 1060">
            <a:extLst>
              <a:ext uri="{FF2B5EF4-FFF2-40B4-BE49-F238E27FC236}">
                <a16:creationId xmlns:a16="http://schemas.microsoft.com/office/drawing/2014/main" id="{5A292AEA-2528-46C0-B426-95822B614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3" name="Rectangle 1062">
            <a:extLst>
              <a:ext uri="{FF2B5EF4-FFF2-40B4-BE49-F238E27FC236}">
                <a16:creationId xmlns:a16="http://schemas.microsoft.com/office/drawing/2014/main" id="{D8B7B198-E4DF-43CD-AD8C-199884323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065" name="Freeform: Shape 1064">
            <a:extLst>
              <a:ext uri="{FF2B5EF4-FFF2-40B4-BE49-F238E27FC236}">
                <a16:creationId xmlns:a16="http://schemas.microsoft.com/office/drawing/2014/main" id="{2BE67753-EA0E-4819-8D22-0B6600CF7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96934" y="3984"/>
            <a:ext cx="9376632" cy="6858000"/>
          </a:xfrm>
          <a:custGeom>
            <a:avLst/>
            <a:gdLst>
              <a:gd name="connsiteX0" fmla="*/ 1691615 w 9376632"/>
              <a:gd name="connsiteY0" fmla="*/ 0 h 6858000"/>
              <a:gd name="connsiteX1" fmla="*/ 7685017 w 9376632"/>
              <a:gd name="connsiteY1" fmla="*/ 0 h 6858000"/>
              <a:gd name="connsiteX2" fmla="*/ 7840634 w 9376632"/>
              <a:gd name="connsiteY2" fmla="*/ 134799 h 6858000"/>
              <a:gd name="connsiteX3" fmla="*/ 9376632 w 9376632"/>
              <a:gd name="connsiteY3" fmla="*/ 3605175 h 6858000"/>
              <a:gd name="connsiteX4" fmla="*/ 8158692 w 9376632"/>
              <a:gd name="connsiteY4" fmla="*/ 6757493 h 6858000"/>
              <a:gd name="connsiteX5" fmla="*/ 8062868 w 9376632"/>
              <a:gd name="connsiteY5" fmla="*/ 6858000 h 6858000"/>
              <a:gd name="connsiteX6" fmla="*/ 1313765 w 9376632"/>
              <a:gd name="connsiteY6" fmla="*/ 6858000 h 6858000"/>
              <a:gd name="connsiteX7" fmla="*/ 1217940 w 9376632"/>
              <a:gd name="connsiteY7" fmla="*/ 6757493 h 6858000"/>
              <a:gd name="connsiteX8" fmla="*/ 0 w 9376632"/>
              <a:gd name="connsiteY8" fmla="*/ 3605175 h 6858000"/>
              <a:gd name="connsiteX9" fmla="*/ 1535999 w 9376632"/>
              <a:gd name="connsiteY9" fmla="*/ 1347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76632" h="685800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7" name="Group 1066">
            <a:extLst>
              <a:ext uri="{FF2B5EF4-FFF2-40B4-BE49-F238E27FC236}">
                <a16:creationId xmlns:a16="http://schemas.microsoft.com/office/drawing/2014/main" id="{D76D63AC-0421-45EC-B383-E79A61A78C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a:solidFill>
            <a:schemeClr val="bg1">
              <a:alpha val="30000"/>
            </a:schemeClr>
          </a:solidFill>
        </p:grpSpPr>
        <p:sp>
          <p:nvSpPr>
            <p:cNvPr id="1068" name="Freeform: Shape 1067">
              <a:extLst>
                <a:ext uri="{FF2B5EF4-FFF2-40B4-BE49-F238E27FC236}">
                  <a16:creationId xmlns:a16="http://schemas.microsoft.com/office/drawing/2014/main" id="{B997A32E-7032-4107-9C8B-99DB59EDD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9" name="Freeform: Shape 1068">
              <a:extLst>
                <a:ext uri="{FF2B5EF4-FFF2-40B4-BE49-F238E27FC236}">
                  <a16:creationId xmlns:a16="http://schemas.microsoft.com/office/drawing/2014/main" id="{943BB27F-1470-42CA-91FF-D94BC691C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0" name="Freeform: Shape 1069">
              <a:extLst>
                <a:ext uri="{FF2B5EF4-FFF2-40B4-BE49-F238E27FC236}">
                  <a16:creationId xmlns:a16="http://schemas.microsoft.com/office/drawing/2014/main" id="{E997B002-17FD-47B3-A06A-76802FE15C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1" name="Freeform: Shape 1070">
              <a:extLst>
                <a:ext uri="{FF2B5EF4-FFF2-40B4-BE49-F238E27FC236}">
                  <a16:creationId xmlns:a16="http://schemas.microsoft.com/office/drawing/2014/main" id="{E401EA35-9D2E-43B7-860F-EBB8A6C3E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2" name="Freeform: Shape 1071">
              <a:extLst>
                <a:ext uri="{FF2B5EF4-FFF2-40B4-BE49-F238E27FC236}">
                  <a16:creationId xmlns:a16="http://schemas.microsoft.com/office/drawing/2014/main" id="{F8C44827-3D81-4FF9-B4A5-5650D1B20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3" name="Freeform: Shape 1072">
              <a:extLst>
                <a:ext uri="{FF2B5EF4-FFF2-40B4-BE49-F238E27FC236}">
                  <a16:creationId xmlns:a16="http://schemas.microsoft.com/office/drawing/2014/main" id="{F613D97F-F6DF-4D32-AD91-209A80E7A2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4" name="Freeform: Shape 1073">
              <a:extLst>
                <a:ext uri="{FF2B5EF4-FFF2-40B4-BE49-F238E27FC236}">
                  <a16:creationId xmlns:a16="http://schemas.microsoft.com/office/drawing/2014/main" id="{82B0ED5C-927D-4C5F-8F27-1B403820B9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2" name="Title 1">
            <a:extLst>
              <a:ext uri="{FF2B5EF4-FFF2-40B4-BE49-F238E27FC236}">
                <a16:creationId xmlns:a16="http://schemas.microsoft.com/office/drawing/2014/main" id="{56F31A63-B2B2-B817-E5F7-FACB1588A65E}"/>
              </a:ext>
            </a:extLst>
          </p:cNvPr>
          <p:cNvSpPr>
            <a:spLocks noGrp="1"/>
          </p:cNvSpPr>
          <p:nvPr>
            <p:ph type="ctrTitle"/>
          </p:nvPr>
        </p:nvSpPr>
        <p:spPr>
          <a:xfrm>
            <a:off x="3502731" y="1542402"/>
            <a:ext cx="5186842" cy="2387918"/>
          </a:xfrm>
        </p:spPr>
        <p:txBody>
          <a:bodyPr anchor="b">
            <a:normAutofit/>
          </a:bodyPr>
          <a:lstStyle/>
          <a:p>
            <a:endParaRPr lang="en-GB" sz="5200">
              <a:solidFill>
                <a:schemeClr val="tx2"/>
              </a:solidFill>
            </a:endParaRPr>
          </a:p>
        </p:txBody>
      </p:sp>
      <p:sp>
        <p:nvSpPr>
          <p:cNvPr id="3" name="Subtitle 2">
            <a:extLst>
              <a:ext uri="{FF2B5EF4-FFF2-40B4-BE49-F238E27FC236}">
                <a16:creationId xmlns:a16="http://schemas.microsoft.com/office/drawing/2014/main" id="{5DDF38EA-7883-AFD0-5373-77F36DAA2AE1}"/>
              </a:ext>
            </a:extLst>
          </p:cNvPr>
          <p:cNvSpPr>
            <a:spLocks noGrp="1"/>
          </p:cNvSpPr>
          <p:nvPr>
            <p:ph type="subTitle" idx="1"/>
          </p:nvPr>
        </p:nvSpPr>
        <p:spPr>
          <a:xfrm>
            <a:off x="3502135" y="4001587"/>
            <a:ext cx="5188034" cy="682079"/>
          </a:xfrm>
        </p:spPr>
        <p:txBody>
          <a:bodyPr>
            <a:normAutofit/>
          </a:bodyPr>
          <a:lstStyle/>
          <a:p>
            <a:endParaRPr lang="en-GB">
              <a:solidFill>
                <a:schemeClr val="tx2"/>
              </a:solidFill>
            </a:endParaRPr>
          </a:p>
        </p:txBody>
      </p:sp>
      <p:grpSp>
        <p:nvGrpSpPr>
          <p:cNvPr id="1076" name="Group 1075">
            <a:extLst>
              <a:ext uri="{FF2B5EF4-FFF2-40B4-BE49-F238E27FC236}">
                <a16:creationId xmlns:a16="http://schemas.microsoft.com/office/drawing/2014/main" id="{87F87F1B-42BA-4AC7-A4E2-41544DDB2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4155"/>
            <a:ext cx="2514948" cy="2174333"/>
            <a:chOff x="-305" y="-4155"/>
            <a:chExt cx="2514948" cy="2174333"/>
          </a:xfrm>
        </p:grpSpPr>
        <p:sp>
          <p:nvSpPr>
            <p:cNvPr id="1077" name="Freeform: Shape 1076">
              <a:extLst>
                <a:ext uri="{FF2B5EF4-FFF2-40B4-BE49-F238E27FC236}">
                  <a16:creationId xmlns:a16="http://schemas.microsoft.com/office/drawing/2014/main" id="{68B53067-4E48-4E71-A6A9-A8CAABAFBF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8" name="Freeform: Shape 1077">
              <a:extLst>
                <a:ext uri="{FF2B5EF4-FFF2-40B4-BE49-F238E27FC236}">
                  <a16:creationId xmlns:a16="http://schemas.microsoft.com/office/drawing/2014/main" id="{06D1A0D3-4BB8-41D9-9CE7-2884C83F44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9" name="Freeform: Shape 1078">
              <a:extLst>
                <a:ext uri="{FF2B5EF4-FFF2-40B4-BE49-F238E27FC236}">
                  <a16:creationId xmlns:a16="http://schemas.microsoft.com/office/drawing/2014/main" id="{81E20F06-3B09-4B89-A36B-AB8BFBCCA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080" name="Freeform: Shape 1079">
              <a:extLst>
                <a:ext uri="{FF2B5EF4-FFF2-40B4-BE49-F238E27FC236}">
                  <a16:creationId xmlns:a16="http://schemas.microsoft.com/office/drawing/2014/main" id="{DAE6C3D7-7D5B-4926-877D-45F117BB6B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2" name="Group 1081">
            <a:extLst>
              <a:ext uri="{FF2B5EF4-FFF2-40B4-BE49-F238E27FC236}">
                <a16:creationId xmlns:a16="http://schemas.microsoft.com/office/drawing/2014/main" id="{967346A5-7569-4F15-AB5D-BE3DADF192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685727" y="4683666"/>
            <a:ext cx="2514948" cy="2174333"/>
            <a:chOff x="-305" y="-4155"/>
            <a:chExt cx="2514948" cy="2174333"/>
          </a:xfrm>
        </p:grpSpPr>
        <p:sp>
          <p:nvSpPr>
            <p:cNvPr id="1083" name="Freeform: Shape 1082">
              <a:extLst>
                <a:ext uri="{FF2B5EF4-FFF2-40B4-BE49-F238E27FC236}">
                  <a16:creationId xmlns:a16="http://schemas.microsoft.com/office/drawing/2014/main" id="{E1951533-A568-4765-AB1F-F71D9AFDE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4" name="Freeform: Shape 1083">
              <a:extLst>
                <a:ext uri="{FF2B5EF4-FFF2-40B4-BE49-F238E27FC236}">
                  <a16:creationId xmlns:a16="http://schemas.microsoft.com/office/drawing/2014/main" id="{A7214F52-4F3F-4C96-A62E-F1401D6C04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5" name="Freeform: Shape 1084">
              <a:extLst>
                <a:ext uri="{FF2B5EF4-FFF2-40B4-BE49-F238E27FC236}">
                  <a16:creationId xmlns:a16="http://schemas.microsoft.com/office/drawing/2014/main" id="{023146A1-291C-4FA0-AB5B-EB04D42398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086" name="Freeform: Shape 1085">
              <a:extLst>
                <a:ext uri="{FF2B5EF4-FFF2-40B4-BE49-F238E27FC236}">
                  <a16:creationId xmlns:a16="http://schemas.microsoft.com/office/drawing/2014/main" id="{62977932-2B03-4899-8306-5002CEE68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26" name="Picture 7" descr="Logo">
            <a:extLst>
              <a:ext uri="{FF2B5EF4-FFF2-40B4-BE49-F238E27FC236}">
                <a16:creationId xmlns:a16="http://schemas.microsoft.com/office/drawing/2014/main" id="{A51F35B3-161E-32FD-9B73-D655D91C4F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63195" y="138327"/>
            <a:ext cx="17049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2898FBF6-0FBE-C5D0-173E-F3C7BDE09A08}"/>
              </a:ext>
            </a:extLst>
          </p:cNvPr>
          <p:cNvPicPr>
            <a:picLocks noChangeAspect="1"/>
          </p:cNvPicPr>
          <p:nvPr/>
        </p:nvPicPr>
        <p:blipFill>
          <a:blip r:embed="rId3"/>
          <a:stretch>
            <a:fillRect/>
          </a:stretch>
        </p:blipFill>
        <p:spPr>
          <a:xfrm>
            <a:off x="0" y="11614"/>
            <a:ext cx="12192000" cy="6834771"/>
          </a:xfrm>
          <a:prstGeom prst="rect">
            <a:avLst/>
          </a:prstGeom>
        </p:spPr>
      </p:pic>
      <p:sp>
        <p:nvSpPr>
          <p:cNvPr id="6" name="TextBox 5">
            <a:extLst>
              <a:ext uri="{FF2B5EF4-FFF2-40B4-BE49-F238E27FC236}">
                <a16:creationId xmlns:a16="http://schemas.microsoft.com/office/drawing/2014/main" id="{A5567247-A29F-F8B1-0160-4B96F50ACA41}"/>
              </a:ext>
            </a:extLst>
          </p:cNvPr>
          <p:cNvSpPr txBox="1"/>
          <p:nvPr/>
        </p:nvSpPr>
        <p:spPr>
          <a:xfrm>
            <a:off x="6400800" y="6390526"/>
            <a:ext cx="3719245" cy="646331"/>
          </a:xfrm>
          <a:prstGeom prst="rect">
            <a:avLst/>
          </a:prstGeom>
          <a:noFill/>
        </p:spPr>
        <p:txBody>
          <a:bodyPr wrap="square" rtlCol="0">
            <a:spAutoFit/>
          </a:bodyPr>
          <a:lstStyle/>
          <a:p>
            <a:r>
              <a:rPr lang="en-GB" dirty="0">
                <a:solidFill>
                  <a:schemeClr val="tx2"/>
                </a:solidFill>
              </a:rPr>
              <a:t>Carrie.lincoln@oxfordhealth.nhs.uk</a:t>
            </a:r>
          </a:p>
          <a:p>
            <a:endParaRPr lang="en-GB" dirty="0"/>
          </a:p>
        </p:txBody>
      </p:sp>
    </p:spTree>
    <p:extLst>
      <p:ext uri="{BB962C8B-B14F-4D97-AF65-F5344CB8AC3E}">
        <p14:creationId xmlns:p14="http://schemas.microsoft.com/office/powerpoint/2010/main" val="3656492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2B9EAD-8084-B974-62BF-C9BC9C350631}"/>
              </a:ext>
            </a:extLst>
          </p:cNvPr>
          <p:cNvPicPr>
            <a:picLocks noChangeAspect="1"/>
          </p:cNvPicPr>
          <p:nvPr/>
        </p:nvPicPr>
        <p:blipFill>
          <a:blip r:embed="rId2"/>
          <a:stretch>
            <a:fillRect/>
          </a:stretch>
        </p:blipFill>
        <p:spPr>
          <a:xfrm>
            <a:off x="375439" y="204337"/>
            <a:ext cx="11441122" cy="6449325"/>
          </a:xfrm>
          <a:prstGeom prst="rect">
            <a:avLst/>
          </a:prstGeom>
        </p:spPr>
      </p:pic>
    </p:spTree>
    <p:extLst>
      <p:ext uri="{BB962C8B-B14F-4D97-AF65-F5344CB8AC3E}">
        <p14:creationId xmlns:p14="http://schemas.microsoft.com/office/powerpoint/2010/main" val="334210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61" name="Rectangle 1060">
            <a:extLst>
              <a:ext uri="{FF2B5EF4-FFF2-40B4-BE49-F238E27FC236}">
                <a16:creationId xmlns:a16="http://schemas.microsoft.com/office/drawing/2014/main" id="{5A292AEA-2528-46C0-B426-95822B614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3" name="Rectangle 1062">
            <a:extLst>
              <a:ext uri="{FF2B5EF4-FFF2-40B4-BE49-F238E27FC236}">
                <a16:creationId xmlns:a16="http://schemas.microsoft.com/office/drawing/2014/main" id="{D8B7B198-E4DF-43CD-AD8C-199884323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065" name="Freeform: Shape 1064">
            <a:extLst>
              <a:ext uri="{FF2B5EF4-FFF2-40B4-BE49-F238E27FC236}">
                <a16:creationId xmlns:a16="http://schemas.microsoft.com/office/drawing/2014/main" id="{2BE67753-EA0E-4819-8D22-0B6600CF7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96934" y="3984"/>
            <a:ext cx="9376632" cy="6858000"/>
          </a:xfrm>
          <a:custGeom>
            <a:avLst/>
            <a:gdLst>
              <a:gd name="connsiteX0" fmla="*/ 1691615 w 9376632"/>
              <a:gd name="connsiteY0" fmla="*/ 0 h 6858000"/>
              <a:gd name="connsiteX1" fmla="*/ 7685017 w 9376632"/>
              <a:gd name="connsiteY1" fmla="*/ 0 h 6858000"/>
              <a:gd name="connsiteX2" fmla="*/ 7840634 w 9376632"/>
              <a:gd name="connsiteY2" fmla="*/ 134799 h 6858000"/>
              <a:gd name="connsiteX3" fmla="*/ 9376632 w 9376632"/>
              <a:gd name="connsiteY3" fmla="*/ 3605175 h 6858000"/>
              <a:gd name="connsiteX4" fmla="*/ 8158692 w 9376632"/>
              <a:gd name="connsiteY4" fmla="*/ 6757493 h 6858000"/>
              <a:gd name="connsiteX5" fmla="*/ 8062868 w 9376632"/>
              <a:gd name="connsiteY5" fmla="*/ 6858000 h 6858000"/>
              <a:gd name="connsiteX6" fmla="*/ 1313765 w 9376632"/>
              <a:gd name="connsiteY6" fmla="*/ 6858000 h 6858000"/>
              <a:gd name="connsiteX7" fmla="*/ 1217940 w 9376632"/>
              <a:gd name="connsiteY7" fmla="*/ 6757493 h 6858000"/>
              <a:gd name="connsiteX8" fmla="*/ 0 w 9376632"/>
              <a:gd name="connsiteY8" fmla="*/ 3605175 h 6858000"/>
              <a:gd name="connsiteX9" fmla="*/ 1535999 w 9376632"/>
              <a:gd name="connsiteY9" fmla="*/ 1347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76632" h="685800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7" name="Group 1066">
            <a:extLst>
              <a:ext uri="{FF2B5EF4-FFF2-40B4-BE49-F238E27FC236}">
                <a16:creationId xmlns:a16="http://schemas.microsoft.com/office/drawing/2014/main" id="{D76D63AC-0421-45EC-B383-E79A61A78C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a:solidFill>
            <a:schemeClr val="bg1">
              <a:alpha val="30000"/>
            </a:schemeClr>
          </a:solidFill>
        </p:grpSpPr>
        <p:sp>
          <p:nvSpPr>
            <p:cNvPr id="1068" name="Freeform: Shape 1067">
              <a:extLst>
                <a:ext uri="{FF2B5EF4-FFF2-40B4-BE49-F238E27FC236}">
                  <a16:creationId xmlns:a16="http://schemas.microsoft.com/office/drawing/2014/main" id="{B997A32E-7032-4107-9C8B-99DB59EDD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9" name="Freeform: Shape 1068">
              <a:extLst>
                <a:ext uri="{FF2B5EF4-FFF2-40B4-BE49-F238E27FC236}">
                  <a16:creationId xmlns:a16="http://schemas.microsoft.com/office/drawing/2014/main" id="{943BB27F-1470-42CA-91FF-D94BC691C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0" name="Freeform: Shape 1069">
              <a:extLst>
                <a:ext uri="{FF2B5EF4-FFF2-40B4-BE49-F238E27FC236}">
                  <a16:creationId xmlns:a16="http://schemas.microsoft.com/office/drawing/2014/main" id="{E997B002-17FD-47B3-A06A-76802FE15C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1" name="Freeform: Shape 1070">
              <a:extLst>
                <a:ext uri="{FF2B5EF4-FFF2-40B4-BE49-F238E27FC236}">
                  <a16:creationId xmlns:a16="http://schemas.microsoft.com/office/drawing/2014/main" id="{E401EA35-9D2E-43B7-860F-EBB8A6C3E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2" name="Freeform: Shape 1071">
              <a:extLst>
                <a:ext uri="{FF2B5EF4-FFF2-40B4-BE49-F238E27FC236}">
                  <a16:creationId xmlns:a16="http://schemas.microsoft.com/office/drawing/2014/main" id="{F8C44827-3D81-4FF9-B4A5-5650D1B20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3" name="Freeform: Shape 1072">
              <a:extLst>
                <a:ext uri="{FF2B5EF4-FFF2-40B4-BE49-F238E27FC236}">
                  <a16:creationId xmlns:a16="http://schemas.microsoft.com/office/drawing/2014/main" id="{F613D97F-F6DF-4D32-AD91-209A80E7A2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4" name="Freeform: Shape 1073">
              <a:extLst>
                <a:ext uri="{FF2B5EF4-FFF2-40B4-BE49-F238E27FC236}">
                  <a16:creationId xmlns:a16="http://schemas.microsoft.com/office/drawing/2014/main" id="{82B0ED5C-927D-4C5F-8F27-1B403820B9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2" name="Title 1">
            <a:extLst>
              <a:ext uri="{FF2B5EF4-FFF2-40B4-BE49-F238E27FC236}">
                <a16:creationId xmlns:a16="http://schemas.microsoft.com/office/drawing/2014/main" id="{56F31A63-B2B2-B817-E5F7-FACB1588A65E}"/>
              </a:ext>
            </a:extLst>
          </p:cNvPr>
          <p:cNvSpPr>
            <a:spLocks noGrp="1"/>
          </p:cNvSpPr>
          <p:nvPr>
            <p:ph type="ctrTitle"/>
          </p:nvPr>
        </p:nvSpPr>
        <p:spPr>
          <a:xfrm>
            <a:off x="223830" y="138327"/>
            <a:ext cx="11721590" cy="7059440"/>
          </a:xfrm>
        </p:spPr>
        <p:txBody>
          <a:bodyPr anchor="b">
            <a:normAutofit fontScale="90000"/>
          </a:bodyPr>
          <a:lstStyle/>
          <a:p>
            <a:r>
              <a:rPr lang="en-GB" sz="2000" dirty="0">
                <a:effectLst/>
                <a:latin typeface="Calibri" panose="020F0502020204030204" pitchFamily="34" charset="0"/>
                <a:ea typeface="Calibri" panose="020F0502020204030204" pitchFamily="34" charset="0"/>
              </a:rPr>
              <a:t>“Following my FND episode in late February 2024, I was discharged under the D2A pathway. Whilst in hospital, I highlighted an issue with my bladder and in-ability to pass urine. Despite numerous conversations with medical teams at JR hospital, nothing was done about this issue. Following the D2A pathway I was given access to a team of community specialists, including an Occupational Therapist and Physio. Lucky for me, the Occupational Therapist listened to the challenges I was experienced with my bladder.”   </a:t>
            </a:r>
            <a:br>
              <a:rPr lang="en-GB" sz="2000" dirty="0">
                <a:effectLst/>
                <a:latin typeface="Calibri" panose="020F0502020204030204" pitchFamily="34" charset="0"/>
                <a:ea typeface="Calibri" panose="020F0502020204030204" pitchFamily="34" charset="0"/>
              </a:rPr>
            </a:br>
            <a:r>
              <a:rPr lang="en-GB" sz="2000" dirty="0">
                <a:effectLst/>
                <a:latin typeface="Calibri" panose="020F0502020204030204" pitchFamily="34" charset="0"/>
                <a:ea typeface="Calibri" panose="020F0502020204030204" pitchFamily="34" charset="0"/>
              </a:rPr>
              <a:t> </a:t>
            </a:r>
            <a:br>
              <a:rPr lang="en-GB" sz="2000" dirty="0">
                <a:effectLst/>
                <a:latin typeface="Calibri" panose="020F0502020204030204" pitchFamily="34" charset="0"/>
                <a:ea typeface="Calibri" panose="020F0502020204030204" pitchFamily="34" charset="0"/>
              </a:rPr>
            </a:br>
            <a:r>
              <a:rPr lang="en-GB" sz="2000" dirty="0">
                <a:effectLst/>
                <a:latin typeface="Calibri" panose="020F0502020204030204" pitchFamily="34" charset="0"/>
                <a:ea typeface="Calibri" panose="020F0502020204030204" pitchFamily="34" charset="0"/>
              </a:rPr>
              <a:t>Here are some key other highlights to my experience with Occupational Therapist (OT) and Bladder &amp; Bowel Service…</a:t>
            </a:r>
            <a:br>
              <a:rPr lang="en-GB" sz="2000" dirty="0">
                <a:effectLst/>
                <a:latin typeface="Calibri" panose="020F0502020204030204" pitchFamily="34" charset="0"/>
                <a:ea typeface="Calibri" panose="020F0502020204030204" pitchFamily="34" charset="0"/>
              </a:rPr>
            </a:br>
            <a:r>
              <a:rPr lang="en-GB" sz="2000" dirty="0">
                <a:effectLst/>
                <a:latin typeface="Calibri" panose="020F0502020204030204" pitchFamily="34" charset="0"/>
                <a:ea typeface="Calibri" panose="020F0502020204030204" pitchFamily="34" charset="0"/>
              </a:rPr>
              <a:t> </a:t>
            </a:r>
            <a:br>
              <a:rPr lang="en-GB" sz="2000" dirty="0">
                <a:effectLst/>
                <a:latin typeface="Calibri" panose="020F0502020204030204" pitchFamily="34" charset="0"/>
                <a:ea typeface="Calibri" panose="020F0502020204030204" pitchFamily="34" charset="0"/>
              </a:rPr>
            </a:br>
            <a:r>
              <a:rPr lang="en-GB" sz="2000" dirty="0">
                <a:effectLst/>
                <a:latin typeface="Calibri" panose="020F0502020204030204" pitchFamily="34" charset="0"/>
                <a:ea typeface="Times New Roman" panose="02020603050405020304" pitchFamily="18" charset="0"/>
              </a:rPr>
              <a:t>Community OT identified my bladder/bowel and prostate issue(s), linking them to my existing FND (Functional Neurological Disorder) – warning of a 6-month delay to be seen F2F</a:t>
            </a:r>
            <a:br>
              <a:rPr lang="en-GB" sz="2000" dirty="0">
                <a:effectLst/>
                <a:latin typeface="Calibri" panose="020F0502020204030204" pitchFamily="34" charset="0"/>
                <a:ea typeface="Calibri" panose="020F0502020204030204" pitchFamily="34" charset="0"/>
              </a:rPr>
            </a:br>
            <a:r>
              <a:rPr lang="en-GB" sz="2000" dirty="0">
                <a:effectLst/>
                <a:latin typeface="Calibri" panose="020F0502020204030204" pitchFamily="34" charset="0"/>
                <a:ea typeface="Times New Roman" panose="02020603050405020304" pitchFamily="18" charset="0"/>
              </a:rPr>
              <a:t>Oxfordshire Adult Bladder and Bowel Service contacted me (based on Community OT referral) and requested for me to track the consumption/excretion of my daily fluids</a:t>
            </a:r>
            <a:br>
              <a:rPr lang="en-GB" sz="2000" dirty="0">
                <a:effectLst/>
                <a:latin typeface="Calibri" panose="020F0502020204030204" pitchFamily="34" charset="0"/>
                <a:ea typeface="Calibri" panose="020F0502020204030204" pitchFamily="34" charset="0"/>
              </a:rPr>
            </a:br>
            <a:r>
              <a:rPr lang="en-GB" sz="2000" dirty="0">
                <a:effectLst/>
                <a:latin typeface="Calibri" panose="020F0502020204030204" pitchFamily="34" charset="0"/>
                <a:ea typeface="Times New Roman" panose="02020603050405020304" pitchFamily="18" charset="0"/>
              </a:rPr>
              <a:t>Following submission of completed ‘Bladder and Bowl Chart Record’ (with 3-days of data recorded), the Oxfordshire Adult Bladder and Bowel Service contacted me within a few days, expressing concerns with my bladder’s ability to retain urine</a:t>
            </a:r>
            <a:br>
              <a:rPr lang="en-GB" sz="2000" dirty="0">
                <a:effectLst/>
                <a:latin typeface="Calibri" panose="020F0502020204030204" pitchFamily="34" charset="0"/>
                <a:ea typeface="Calibri" panose="020F0502020204030204" pitchFamily="34" charset="0"/>
              </a:rPr>
            </a:br>
            <a:r>
              <a:rPr lang="en-GB" sz="2000" dirty="0">
                <a:effectLst/>
                <a:latin typeface="Calibri" panose="020F0502020204030204" pitchFamily="34" charset="0"/>
                <a:ea typeface="Times New Roman" panose="02020603050405020304" pitchFamily="18" charset="0"/>
              </a:rPr>
              <a:t>F2F appointment was scheduled for me to be seen by Oxfordshire Adult Bladder and Bowel Service (within 2 weeks of initial contact), fantastic service from ALL the team in this clinic, totally amazing group of people  </a:t>
            </a:r>
            <a:br>
              <a:rPr lang="en-GB" sz="2000" dirty="0">
                <a:effectLst/>
                <a:latin typeface="Calibri" panose="020F0502020204030204" pitchFamily="34" charset="0"/>
                <a:ea typeface="Calibri" panose="020F0502020204030204" pitchFamily="34" charset="0"/>
              </a:rPr>
            </a:br>
            <a:r>
              <a:rPr lang="en-GB" sz="2000" dirty="0">
                <a:effectLst/>
                <a:latin typeface="Calibri" panose="020F0502020204030204" pitchFamily="34" charset="0"/>
                <a:ea typeface="Times New Roman" panose="02020603050405020304" pitchFamily="18" charset="0"/>
              </a:rPr>
              <a:t>A catheter was fitted inside me (early June 2024) in conjunction with Oxfordshire Adult Bladder and Bowel Service and Community District Nursing Team – this is working perfectly (now) after some initial hiccups on fitting  </a:t>
            </a:r>
            <a:br>
              <a:rPr lang="en-GB" sz="2000" dirty="0">
                <a:effectLst/>
                <a:latin typeface="Calibri" panose="020F0502020204030204" pitchFamily="34" charset="0"/>
                <a:ea typeface="Calibri" panose="020F0502020204030204" pitchFamily="34" charset="0"/>
              </a:rPr>
            </a:br>
            <a:r>
              <a:rPr lang="en-GB" sz="2000" dirty="0">
                <a:effectLst/>
                <a:latin typeface="Calibri" panose="020F0502020204030204" pitchFamily="34" charset="0"/>
                <a:ea typeface="Calibri" panose="020F0502020204030204" pitchFamily="34" charset="0"/>
              </a:rPr>
              <a:t> </a:t>
            </a:r>
            <a:br>
              <a:rPr lang="en-GB" sz="2000" dirty="0">
                <a:effectLst/>
                <a:latin typeface="Calibri" panose="020F0502020204030204" pitchFamily="34" charset="0"/>
                <a:ea typeface="Calibri" panose="020F0502020204030204" pitchFamily="34" charset="0"/>
              </a:rPr>
            </a:br>
            <a:r>
              <a:rPr lang="en-GB" sz="2000" dirty="0">
                <a:effectLst/>
                <a:latin typeface="Calibri" panose="020F0502020204030204" pitchFamily="34" charset="0"/>
                <a:ea typeface="Calibri" panose="020F0502020204030204" pitchFamily="34" charset="0"/>
              </a:rPr>
              <a:t>I wanted to incl. is “Truly how remarkable your team is under your leadership”, we (Anne &amp; I) owe you so much for seeing me/us (so soon), the fantastic care shown by you/your team and consideration of my other health challenges that all stem from me being diagnosed with ‘Long Covid’ (in 2020) and FND (in 2022).</a:t>
            </a:r>
            <a:br>
              <a:rPr lang="en-GB" sz="1800" dirty="0">
                <a:effectLst/>
                <a:latin typeface="Calibri" panose="020F0502020204030204" pitchFamily="34" charset="0"/>
                <a:ea typeface="Calibri" panose="020F0502020204030204" pitchFamily="34" charset="0"/>
              </a:rPr>
            </a:br>
            <a:endParaRPr lang="en-GB" sz="5200" dirty="0">
              <a:solidFill>
                <a:schemeClr val="tx2"/>
              </a:solidFill>
            </a:endParaRPr>
          </a:p>
        </p:txBody>
      </p:sp>
      <p:grpSp>
        <p:nvGrpSpPr>
          <p:cNvPr id="1076" name="Group 1075">
            <a:extLst>
              <a:ext uri="{FF2B5EF4-FFF2-40B4-BE49-F238E27FC236}">
                <a16:creationId xmlns:a16="http://schemas.microsoft.com/office/drawing/2014/main" id="{87F87F1B-42BA-4AC7-A4E2-41544DDB2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4155"/>
            <a:ext cx="2514948" cy="2174333"/>
            <a:chOff x="-305" y="-4155"/>
            <a:chExt cx="2514948" cy="2174333"/>
          </a:xfrm>
        </p:grpSpPr>
        <p:sp>
          <p:nvSpPr>
            <p:cNvPr id="1077" name="Freeform: Shape 1076">
              <a:extLst>
                <a:ext uri="{FF2B5EF4-FFF2-40B4-BE49-F238E27FC236}">
                  <a16:creationId xmlns:a16="http://schemas.microsoft.com/office/drawing/2014/main" id="{68B53067-4E48-4E71-A6A9-A8CAABAFBF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8" name="Freeform: Shape 1077">
              <a:extLst>
                <a:ext uri="{FF2B5EF4-FFF2-40B4-BE49-F238E27FC236}">
                  <a16:creationId xmlns:a16="http://schemas.microsoft.com/office/drawing/2014/main" id="{06D1A0D3-4BB8-41D9-9CE7-2884C83F44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9" name="Freeform: Shape 1078">
              <a:extLst>
                <a:ext uri="{FF2B5EF4-FFF2-40B4-BE49-F238E27FC236}">
                  <a16:creationId xmlns:a16="http://schemas.microsoft.com/office/drawing/2014/main" id="{81E20F06-3B09-4B89-A36B-AB8BFBCCA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080" name="Freeform: Shape 1079">
              <a:extLst>
                <a:ext uri="{FF2B5EF4-FFF2-40B4-BE49-F238E27FC236}">
                  <a16:creationId xmlns:a16="http://schemas.microsoft.com/office/drawing/2014/main" id="{DAE6C3D7-7D5B-4926-877D-45F117BB6B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2" name="Group 1081">
            <a:extLst>
              <a:ext uri="{FF2B5EF4-FFF2-40B4-BE49-F238E27FC236}">
                <a16:creationId xmlns:a16="http://schemas.microsoft.com/office/drawing/2014/main" id="{967346A5-7569-4F15-AB5D-BE3DADF192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685727" y="4683666"/>
            <a:ext cx="2514948" cy="2174333"/>
            <a:chOff x="-305" y="-4155"/>
            <a:chExt cx="2514948" cy="2174333"/>
          </a:xfrm>
        </p:grpSpPr>
        <p:sp>
          <p:nvSpPr>
            <p:cNvPr id="1083" name="Freeform: Shape 1082">
              <a:extLst>
                <a:ext uri="{FF2B5EF4-FFF2-40B4-BE49-F238E27FC236}">
                  <a16:creationId xmlns:a16="http://schemas.microsoft.com/office/drawing/2014/main" id="{E1951533-A568-4765-AB1F-F71D9AFDE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4" name="Freeform: Shape 1083">
              <a:extLst>
                <a:ext uri="{FF2B5EF4-FFF2-40B4-BE49-F238E27FC236}">
                  <a16:creationId xmlns:a16="http://schemas.microsoft.com/office/drawing/2014/main" id="{A7214F52-4F3F-4C96-A62E-F1401D6C04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5" name="Freeform: Shape 1084">
              <a:extLst>
                <a:ext uri="{FF2B5EF4-FFF2-40B4-BE49-F238E27FC236}">
                  <a16:creationId xmlns:a16="http://schemas.microsoft.com/office/drawing/2014/main" id="{023146A1-291C-4FA0-AB5B-EB04D42398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086" name="Freeform: Shape 1085">
              <a:extLst>
                <a:ext uri="{FF2B5EF4-FFF2-40B4-BE49-F238E27FC236}">
                  <a16:creationId xmlns:a16="http://schemas.microsoft.com/office/drawing/2014/main" id="{62977932-2B03-4899-8306-5002CEE68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26" name="Picture 7" descr="Logo">
            <a:extLst>
              <a:ext uri="{FF2B5EF4-FFF2-40B4-BE49-F238E27FC236}">
                <a16:creationId xmlns:a16="http://schemas.microsoft.com/office/drawing/2014/main" id="{A51F35B3-161E-32FD-9B73-D655D91C4F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63195" y="138327"/>
            <a:ext cx="17049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6664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61" name="Rectangle 1060">
            <a:extLst>
              <a:ext uri="{FF2B5EF4-FFF2-40B4-BE49-F238E27FC236}">
                <a16:creationId xmlns:a16="http://schemas.microsoft.com/office/drawing/2014/main" id="{5A292AEA-2528-46C0-B426-95822B614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3" name="Rectangle 1062">
            <a:extLst>
              <a:ext uri="{FF2B5EF4-FFF2-40B4-BE49-F238E27FC236}">
                <a16:creationId xmlns:a16="http://schemas.microsoft.com/office/drawing/2014/main" id="{D8B7B198-E4DF-43CD-AD8C-199884323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065" name="Freeform: Shape 1064">
            <a:extLst>
              <a:ext uri="{FF2B5EF4-FFF2-40B4-BE49-F238E27FC236}">
                <a16:creationId xmlns:a16="http://schemas.microsoft.com/office/drawing/2014/main" id="{2BE67753-EA0E-4819-8D22-0B6600CF7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96934" y="3984"/>
            <a:ext cx="9376632" cy="6858000"/>
          </a:xfrm>
          <a:custGeom>
            <a:avLst/>
            <a:gdLst>
              <a:gd name="connsiteX0" fmla="*/ 1691615 w 9376632"/>
              <a:gd name="connsiteY0" fmla="*/ 0 h 6858000"/>
              <a:gd name="connsiteX1" fmla="*/ 7685017 w 9376632"/>
              <a:gd name="connsiteY1" fmla="*/ 0 h 6858000"/>
              <a:gd name="connsiteX2" fmla="*/ 7840634 w 9376632"/>
              <a:gd name="connsiteY2" fmla="*/ 134799 h 6858000"/>
              <a:gd name="connsiteX3" fmla="*/ 9376632 w 9376632"/>
              <a:gd name="connsiteY3" fmla="*/ 3605175 h 6858000"/>
              <a:gd name="connsiteX4" fmla="*/ 8158692 w 9376632"/>
              <a:gd name="connsiteY4" fmla="*/ 6757493 h 6858000"/>
              <a:gd name="connsiteX5" fmla="*/ 8062868 w 9376632"/>
              <a:gd name="connsiteY5" fmla="*/ 6858000 h 6858000"/>
              <a:gd name="connsiteX6" fmla="*/ 1313765 w 9376632"/>
              <a:gd name="connsiteY6" fmla="*/ 6858000 h 6858000"/>
              <a:gd name="connsiteX7" fmla="*/ 1217940 w 9376632"/>
              <a:gd name="connsiteY7" fmla="*/ 6757493 h 6858000"/>
              <a:gd name="connsiteX8" fmla="*/ 0 w 9376632"/>
              <a:gd name="connsiteY8" fmla="*/ 3605175 h 6858000"/>
              <a:gd name="connsiteX9" fmla="*/ 1535999 w 9376632"/>
              <a:gd name="connsiteY9" fmla="*/ 1347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76632" h="685800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7" name="Group 1066">
            <a:extLst>
              <a:ext uri="{FF2B5EF4-FFF2-40B4-BE49-F238E27FC236}">
                <a16:creationId xmlns:a16="http://schemas.microsoft.com/office/drawing/2014/main" id="{D76D63AC-0421-45EC-B383-E79A61A78C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a:solidFill>
            <a:schemeClr val="bg1">
              <a:alpha val="30000"/>
            </a:schemeClr>
          </a:solidFill>
        </p:grpSpPr>
        <p:sp>
          <p:nvSpPr>
            <p:cNvPr id="1068" name="Freeform: Shape 1067">
              <a:extLst>
                <a:ext uri="{FF2B5EF4-FFF2-40B4-BE49-F238E27FC236}">
                  <a16:creationId xmlns:a16="http://schemas.microsoft.com/office/drawing/2014/main" id="{B997A32E-7032-4107-9C8B-99DB59EDD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9" name="Freeform: Shape 1068">
              <a:extLst>
                <a:ext uri="{FF2B5EF4-FFF2-40B4-BE49-F238E27FC236}">
                  <a16:creationId xmlns:a16="http://schemas.microsoft.com/office/drawing/2014/main" id="{943BB27F-1470-42CA-91FF-D94BC691C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0" name="Freeform: Shape 1069">
              <a:extLst>
                <a:ext uri="{FF2B5EF4-FFF2-40B4-BE49-F238E27FC236}">
                  <a16:creationId xmlns:a16="http://schemas.microsoft.com/office/drawing/2014/main" id="{E997B002-17FD-47B3-A06A-76802FE15C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1" name="Freeform: Shape 1070">
              <a:extLst>
                <a:ext uri="{FF2B5EF4-FFF2-40B4-BE49-F238E27FC236}">
                  <a16:creationId xmlns:a16="http://schemas.microsoft.com/office/drawing/2014/main" id="{E401EA35-9D2E-43B7-860F-EBB8A6C3E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2" name="Freeform: Shape 1071">
              <a:extLst>
                <a:ext uri="{FF2B5EF4-FFF2-40B4-BE49-F238E27FC236}">
                  <a16:creationId xmlns:a16="http://schemas.microsoft.com/office/drawing/2014/main" id="{F8C44827-3D81-4FF9-B4A5-5650D1B20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3" name="Freeform: Shape 1072">
              <a:extLst>
                <a:ext uri="{FF2B5EF4-FFF2-40B4-BE49-F238E27FC236}">
                  <a16:creationId xmlns:a16="http://schemas.microsoft.com/office/drawing/2014/main" id="{F613D97F-F6DF-4D32-AD91-209A80E7A2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4" name="Freeform: Shape 1073">
              <a:extLst>
                <a:ext uri="{FF2B5EF4-FFF2-40B4-BE49-F238E27FC236}">
                  <a16:creationId xmlns:a16="http://schemas.microsoft.com/office/drawing/2014/main" id="{82B0ED5C-927D-4C5F-8F27-1B403820B9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grpSp>
        <p:nvGrpSpPr>
          <p:cNvPr id="1076" name="Group 1075">
            <a:extLst>
              <a:ext uri="{FF2B5EF4-FFF2-40B4-BE49-F238E27FC236}">
                <a16:creationId xmlns:a16="http://schemas.microsoft.com/office/drawing/2014/main" id="{87F87F1B-42BA-4AC7-A4E2-41544DDB2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4155"/>
            <a:ext cx="2514948" cy="2174333"/>
            <a:chOff x="-305" y="-4155"/>
            <a:chExt cx="2514948" cy="2174333"/>
          </a:xfrm>
        </p:grpSpPr>
        <p:sp>
          <p:nvSpPr>
            <p:cNvPr id="1077" name="Freeform: Shape 1076">
              <a:extLst>
                <a:ext uri="{FF2B5EF4-FFF2-40B4-BE49-F238E27FC236}">
                  <a16:creationId xmlns:a16="http://schemas.microsoft.com/office/drawing/2014/main" id="{68B53067-4E48-4E71-A6A9-A8CAABAFBF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8" name="Freeform: Shape 1077">
              <a:extLst>
                <a:ext uri="{FF2B5EF4-FFF2-40B4-BE49-F238E27FC236}">
                  <a16:creationId xmlns:a16="http://schemas.microsoft.com/office/drawing/2014/main" id="{06D1A0D3-4BB8-41D9-9CE7-2884C83F44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9" name="Freeform: Shape 1078">
              <a:extLst>
                <a:ext uri="{FF2B5EF4-FFF2-40B4-BE49-F238E27FC236}">
                  <a16:creationId xmlns:a16="http://schemas.microsoft.com/office/drawing/2014/main" id="{81E20F06-3B09-4B89-A36B-AB8BFBCCA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080" name="Freeform: Shape 1079">
              <a:extLst>
                <a:ext uri="{FF2B5EF4-FFF2-40B4-BE49-F238E27FC236}">
                  <a16:creationId xmlns:a16="http://schemas.microsoft.com/office/drawing/2014/main" id="{DAE6C3D7-7D5B-4926-877D-45F117BB6B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2" name="Group 1081">
            <a:extLst>
              <a:ext uri="{FF2B5EF4-FFF2-40B4-BE49-F238E27FC236}">
                <a16:creationId xmlns:a16="http://schemas.microsoft.com/office/drawing/2014/main" id="{967346A5-7569-4F15-AB5D-BE3DADF192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685727" y="4683666"/>
            <a:ext cx="2514948" cy="2174333"/>
            <a:chOff x="-305" y="-4155"/>
            <a:chExt cx="2514948" cy="2174333"/>
          </a:xfrm>
        </p:grpSpPr>
        <p:sp>
          <p:nvSpPr>
            <p:cNvPr id="1083" name="Freeform: Shape 1082">
              <a:extLst>
                <a:ext uri="{FF2B5EF4-FFF2-40B4-BE49-F238E27FC236}">
                  <a16:creationId xmlns:a16="http://schemas.microsoft.com/office/drawing/2014/main" id="{E1951533-A568-4765-AB1F-F71D9AFDE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4" name="Freeform: Shape 1083">
              <a:extLst>
                <a:ext uri="{FF2B5EF4-FFF2-40B4-BE49-F238E27FC236}">
                  <a16:creationId xmlns:a16="http://schemas.microsoft.com/office/drawing/2014/main" id="{A7214F52-4F3F-4C96-A62E-F1401D6C04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5" name="Freeform: Shape 1084">
              <a:extLst>
                <a:ext uri="{FF2B5EF4-FFF2-40B4-BE49-F238E27FC236}">
                  <a16:creationId xmlns:a16="http://schemas.microsoft.com/office/drawing/2014/main" id="{023146A1-291C-4FA0-AB5B-EB04D42398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086" name="Freeform: Shape 1085">
              <a:extLst>
                <a:ext uri="{FF2B5EF4-FFF2-40B4-BE49-F238E27FC236}">
                  <a16:creationId xmlns:a16="http://schemas.microsoft.com/office/drawing/2014/main" id="{62977932-2B03-4899-8306-5002CEE68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26" name="Picture 7" descr="Logo">
            <a:extLst>
              <a:ext uri="{FF2B5EF4-FFF2-40B4-BE49-F238E27FC236}">
                <a16:creationId xmlns:a16="http://schemas.microsoft.com/office/drawing/2014/main" id="{A51F35B3-161E-32FD-9B73-D655D91C4F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63195" y="138327"/>
            <a:ext cx="17049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943D4CA6-2237-37AD-942B-4687C7ED96A5}"/>
              </a:ext>
            </a:extLst>
          </p:cNvPr>
          <p:cNvSpPr txBox="1"/>
          <p:nvPr/>
        </p:nvSpPr>
        <p:spPr>
          <a:xfrm>
            <a:off x="7859731" y="5917915"/>
            <a:ext cx="3872096" cy="646331"/>
          </a:xfrm>
          <a:prstGeom prst="rect">
            <a:avLst/>
          </a:prstGeom>
          <a:noFill/>
        </p:spPr>
        <p:txBody>
          <a:bodyPr wrap="square" rtlCol="0">
            <a:spAutoFit/>
          </a:bodyPr>
          <a:lstStyle/>
          <a:p>
            <a:r>
              <a:rPr lang="en-GB" dirty="0">
                <a:solidFill>
                  <a:schemeClr val="tx2"/>
                </a:solidFill>
              </a:rPr>
              <a:t>Carrie.lincoln@oxfordhealth.nhs.uk</a:t>
            </a:r>
          </a:p>
          <a:p>
            <a:endParaRPr lang="en-GB" dirty="0"/>
          </a:p>
        </p:txBody>
      </p:sp>
      <p:sp>
        <p:nvSpPr>
          <p:cNvPr id="7" name="TextBox 6">
            <a:extLst>
              <a:ext uri="{FF2B5EF4-FFF2-40B4-BE49-F238E27FC236}">
                <a16:creationId xmlns:a16="http://schemas.microsoft.com/office/drawing/2014/main" id="{694B779E-AEFB-3B51-ADC8-D350E6A7A96D}"/>
              </a:ext>
            </a:extLst>
          </p:cNvPr>
          <p:cNvSpPr txBox="1"/>
          <p:nvPr/>
        </p:nvSpPr>
        <p:spPr>
          <a:xfrm>
            <a:off x="2021118" y="1808210"/>
            <a:ext cx="8242077" cy="1938992"/>
          </a:xfrm>
          <a:prstGeom prst="rect">
            <a:avLst/>
          </a:prstGeom>
          <a:noFill/>
        </p:spPr>
        <p:txBody>
          <a:bodyPr wrap="square">
            <a:spAutoFit/>
          </a:bodyPr>
          <a:lstStyle/>
          <a:p>
            <a:r>
              <a:rPr lang="en-GB" sz="4000" kern="0" dirty="0">
                <a:effectLst/>
                <a:latin typeface="Aptos" panose="020B0004020202020204" pitchFamily="34" charset="0"/>
                <a:ea typeface="Calibri" panose="020F0502020204030204" pitchFamily="34" charset="0"/>
                <a:cs typeface="Aptos" panose="020B0004020202020204" pitchFamily="34" charset="0"/>
              </a:rPr>
              <a:t>If anyone would like to collaborate or trial this pathway in their clinical areas, please do contact me </a:t>
            </a:r>
            <a:r>
              <a:rPr lang="en-GB" sz="4000" kern="0" dirty="0">
                <a:effectLst/>
                <a:latin typeface="Aptos" panose="020B0004020202020204" pitchFamily="34" charset="0"/>
                <a:ea typeface="Calibri" panose="020F0502020204030204" pitchFamily="34" charset="0"/>
                <a:cs typeface="Aptos" panose="020B0004020202020204" pitchFamily="34" charset="0"/>
                <a:sym typeface="Wingdings" panose="05000000000000000000" pitchFamily="2" charset="2"/>
              </a:rPr>
              <a:t></a:t>
            </a:r>
            <a:endParaRPr lang="en-GB" sz="4000" dirty="0"/>
          </a:p>
        </p:txBody>
      </p:sp>
    </p:spTree>
    <p:extLst>
      <p:ext uri="{BB962C8B-B14F-4D97-AF65-F5344CB8AC3E}">
        <p14:creationId xmlns:p14="http://schemas.microsoft.com/office/powerpoint/2010/main" val="2434837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61" name="Rectangle 1060">
            <a:extLst>
              <a:ext uri="{FF2B5EF4-FFF2-40B4-BE49-F238E27FC236}">
                <a16:creationId xmlns:a16="http://schemas.microsoft.com/office/drawing/2014/main" id="{5A292AEA-2528-46C0-B426-95822B614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3" name="Rectangle 1062">
            <a:extLst>
              <a:ext uri="{FF2B5EF4-FFF2-40B4-BE49-F238E27FC236}">
                <a16:creationId xmlns:a16="http://schemas.microsoft.com/office/drawing/2014/main" id="{D8B7B198-E4DF-43CD-AD8C-199884323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065" name="Freeform: Shape 1064">
            <a:extLst>
              <a:ext uri="{FF2B5EF4-FFF2-40B4-BE49-F238E27FC236}">
                <a16:creationId xmlns:a16="http://schemas.microsoft.com/office/drawing/2014/main" id="{2BE67753-EA0E-4819-8D22-0B6600CF7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96934" y="3984"/>
            <a:ext cx="9376632" cy="6858000"/>
          </a:xfrm>
          <a:custGeom>
            <a:avLst/>
            <a:gdLst>
              <a:gd name="connsiteX0" fmla="*/ 1691615 w 9376632"/>
              <a:gd name="connsiteY0" fmla="*/ 0 h 6858000"/>
              <a:gd name="connsiteX1" fmla="*/ 7685017 w 9376632"/>
              <a:gd name="connsiteY1" fmla="*/ 0 h 6858000"/>
              <a:gd name="connsiteX2" fmla="*/ 7840634 w 9376632"/>
              <a:gd name="connsiteY2" fmla="*/ 134799 h 6858000"/>
              <a:gd name="connsiteX3" fmla="*/ 9376632 w 9376632"/>
              <a:gd name="connsiteY3" fmla="*/ 3605175 h 6858000"/>
              <a:gd name="connsiteX4" fmla="*/ 8158692 w 9376632"/>
              <a:gd name="connsiteY4" fmla="*/ 6757493 h 6858000"/>
              <a:gd name="connsiteX5" fmla="*/ 8062868 w 9376632"/>
              <a:gd name="connsiteY5" fmla="*/ 6858000 h 6858000"/>
              <a:gd name="connsiteX6" fmla="*/ 1313765 w 9376632"/>
              <a:gd name="connsiteY6" fmla="*/ 6858000 h 6858000"/>
              <a:gd name="connsiteX7" fmla="*/ 1217940 w 9376632"/>
              <a:gd name="connsiteY7" fmla="*/ 6757493 h 6858000"/>
              <a:gd name="connsiteX8" fmla="*/ 0 w 9376632"/>
              <a:gd name="connsiteY8" fmla="*/ 3605175 h 6858000"/>
              <a:gd name="connsiteX9" fmla="*/ 1535999 w 9376632"/>
              <a:gd name="connsiteY9" fmla="*/ 1347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76632" h="685800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7" name="Group 1066">
            <a:extLst>
              <a:ext uri="{FF2B5EF4-FFF2-40B4-BE49-F238E27FC236}">
                <a16:creationId xmlns:a16="http://schemas.microsoft.com/office/drawing/2014/main" id="{D76D63AC-0421-45EC-B383-E79A61A78C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a:solidFill>
            <a:schemeClr val="bg1">
              <a:alpha val="30000"/>
            </a:schemeClr>
          </a:solidFill>
        </p:grpSpPr>
        <p:sp>
          <p:nvSpPr>
            <p:cNvPr id="1068" name="Freeform: Shape 1067">
              <a:extLst>
                <a:ext uri="{FF2B5EF4-FFF2-40B4-BE49-F238E27FC236}">
                  <a16:creationId xmlns:a16="http://schemas.microsoft.com/office/drawing/2014/main" id="{B997A32E-7032-4107-9C8B-99DB59EDD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9" name="Freeform: Shape 1068">
              <a:extLst>
                <a:ext uri="{FF2B5EF4-FFF2-40B4-BE49-F238E27FC236}">
                  <a16:creationId xmlns:a16="http://schemas.microsoft.com/office/drawing/2014/main" id="{943BB27F-1470-42CA-91FF-D94BC691C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0" name="Freeform: Shape 1069">
              <a:extLst>
                <a:ext uri="{FF2B5EF4-FFF2-40B4-BE49-F238E27FC236}">
                  <a16:creationId xmlns:a16="http://schemas.microsoft.com/office/drawing/2014/main" id="{E997B002-17FD-47B3-A06A-76802FE15C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1" name="Freeform: Shape 1070">
              <a:extLst>
                <a:ext uri="{FF2B5EF4-FFF2-40B4-BE49-F238E27FC236}">
                  <a16:creationId xmlns:a16="http://schemas.microsoft.com/office/drawing/2014/main" id="{E401EA35-9D2E-43B7-860F-EBB8A6C3E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2" name="Freeform: Shape 1071">
              <a:extLst>
                <a:ext uri="{FF2B5EF4-FFF2-40B4-BE49-F238E27FC236}">
                  <a16:creationId xmlns:a16="http://schemas.microsoft.com/office/drawing/2014/main" id="{F8C44827-3D81-4FF9-B4A5-5650D1B20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3" name="Freeform: Shape 1072">
              <a:extLst>
                <a:ext uri="{FF2B5EF4-FFF2-40B4-BE49-F238E27FC236}">
                  <a16:creationId xmlns:a16="http://schemas.microsoft.com/office/drawing/2014/main" id="{F613D97F-F6DF-4D32-AD91-209A80E7A2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4" name="Freeform: Shape 1073">
              <a:extLst>
                <a:ext uri="{FF2B5EF4-FFF2-40B4-BE49-F238E27FC236}">
                  <a16:creationId xmlns:a16="http://schemas.microsoft.com/office/drawing/2014/main" id="{82B0ED5C-927D-4C5F-8F27-1B403820B9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2" name="Title 1">
            <a:extLst>
              <a:ext uri="{FF2B5EF4-FFF2-40B4-BE49-F238E27FC236}">
                <a16:creationId xmlns:a16="http://schemas.microsoft.com/office/drawing/2014/main" id="{56F31A63-B2B2-B817-E5F7-FACB1588A65E}"/>
              </a:ext>
            </a:extLst>
          </p:cNvPr>
          <p:cNvSpPr>
            <a:spLocks noGrp="1"/>
          </p:cNvSpPr>
          <p:nvPr>
            <p:ph type="ctrTitle"/>
          </p:nvPr>
        </p:nvSpPr>
        <p:spPr>
          <a:xfrm>
            <a:off x="503435" y="3009476"/>
            <a:ext cx="10804736" cy="802504"/>
          </a:xfrm>
        </p:spPr>
        <p:txBody>
          <a:bodyPr anchor="b">
            <a:normAutofit fontScale="90000"/>
          </a:bodyPr>
          <a:lstStyle/>
          <a:p>
            <a:r>
              <a:rPr lang="en-GB" sz="5200" dirty="0">
                <a:solidFill>
                  <a:schemeClr val="tx2"/>
                </a:solidFill>
              </a:rPr>
              <a:t>Questions? </a:t>
            </a:r>
          </a:p>
        </p:txBody>
      </p:sp>
      <p:grpSp>
        <p:nvGrpSpPr>
          <p:cNvPr id="1076" name="Group 1075">
            <a:extLst>
              <a:ext uri="{FF2B5EF4-FFF2-40B4-BE49-F238E27FC236}">
                <a16:creationId xmlns:a16="http://schemas.microsoft.com/office/drawing/2014/main" id="{87F87F1B-42BA-4AC7-A4E2-41544DDB2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4155"/>
            <a:ext cx="2514948" cy="2174333"/>
            <a:chOff x="-305" y="-4155"/>
            <a:chExt cx="2514948" cy="2174333"/>
          </a:xfrm>
        </p:grpSpPr>
        <p:sp>
          <p:nvSpPr>
            <p:cNvPr id="1077" name="Freeform: Shape 1076">
              <a:extLst>
                <a:ext uri="{FF2B5EF4-FFF2-40B4-BE49-F238E27FC236}">
                  <a16:creationId xmlns:a16="http://schemas.microsoft.com/office/drawing/2014/main" id="{68B53067-4E48-4E71-A6A9-A8CAABAFBF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8" name="Freeform: Shape 1077">
              <a:extLst>
                <a:ext uri="{FF2B5EF4-FFF2-40B4-BE49-F238E27FC236}">
                  <a16:creationId xmlns:a16="http://schemas.microsoft.com/office/drawing/2014/main" id="{06D1A0D3-4BB8-41D9-9CE7-2884C83F44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9" name="Freeform: Shape 1078">
              <a:extLst>
                <a:ext uri="{FF2B5EF4-FFF2-40B4-BE49-F238E27FC236}">
                  <a16:creationId xmlns:a16="http://schemas.microsoft.com/office/drawing/2014/main" id="{81E20F06-3B09-4B89-A36B-AB8BFBCCA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080" name="Freeform: Shape 1079">
              <a:extLst>
                <a:ext uri="{FF2B5EF4-FFF2-40B4-BE49-F238E27FC236}">
                  <a16:creationId xmlns:a16="http://schemas.microsoft.com/office/drawing/2014/main" id="{DAE6C3D7-7D5B-4926-877D-45F117BB6B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2" name="Group 1081">
            <a:extLst>
              <a:ext uri="{FF2B5EF4-FFF2-40B4-BE49-F238E27FC236}">
                <a16:creationId xmlns:a16="http://schemas.microsoft.com/office/drawing/2014/main" id="{967346A5-7569-4F15-AB5D-BE3DADF192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685727" y="4683666"/>
            <a:ext cx="2514948" cy="2174333"/>
            <a:chOff x="-305" y="-4155"/>
            <a:chExt cx="2514948" cy="2174333"/>
          </a:xfrm>
        </p:grpSpPr>
        <p:sp>
          <p:nvSpPr>
            <p:cNvPr id="1083" name="Freeform: Shape 1082">
              <a:extLst>
                <a:ext uri="{FF2B5EF4-FFF2-40B4-BE49-F238E27FC236}">
                  <a16:creationId xmlns:a16="http://schemas.microsoft.com/office/drawing/2014/main" id="{E1951533-A568-4765-AB1F-F71D9AFDE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4" name="Freeform: Shape 1083">
              <a:extLst>
                <a:ext uri="{FF2B5EF4-FFF2-40B4-BE49-F238E27FC236}">
                  <a16:creationId xmlns:a16="http://schemas.microsoft.com/office/drawing/2014/main" id="{A7214F52-4F3F-4C96-A62E-F1401D6C04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5" name="Freeform: Shape 1084">
              <a:extLst>
                <a:ext uri="{FF2B5EF4-FFF2-40B4-BE49-F238E27FC236}">
                  <a16:creationId xmlns:a16="http://schemas.microsoft.com/office/drawing/2014/main" id="{023146A1-291C-4FA0-AB5B-EB04D42398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086" name="Freeform: Shape 1085">
              <a:extLst>
                <a:ext uri="{FF2B5EF4-FFF2-40B4-BE49-F238E27FC236}">
                  <a16:creationId xmlns:a16="http://schemas.microsoft.com/office/drawing/2014/main" id="{62977932-2B03-4899-8306-5002CEE68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26" name="Picture 7" descr="Logo">
            <a:extLst>
              <a:ext uri="{FF2B5EF4-FFF2-40B4-BE49-F238E27FC236}">
                <a16:creationId xmlns:a16="http://schemas.microsoft.com/office/drawing/2014/main" id="{A51F35B3-161E-32FD-9B73-D655D91C4F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63195" y="138327"/>
            <a:ext cx="17049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943D4CA6-2237-37AD-942B-4687C7ED96A5}"/>
              </a:ext>
            </a:extLst>
          </p:cNvPr>
          <p:cNvSpPr txBox="1"/>
          <p:nvPr/>
        </p:nvSpPr>
        <p:spPr>
          <a:xfrm>
            <a:off x="7859731" y="5917915"/>
            <a:ext cx="3872096" cy="646331"/>
          </a:xfrm>
          <a:prstGeom prst="rect">
            <a:avLst/>
          </a:prstGeom>
          <a:noFill/>
        </p:spPr>
        <p:txBody>
          <a:bodyPr wrap="square" rtlCol="0">
            <a:spAutoFit/>
          </a:bodyPr>
          <a:lstStyle/>
          <a:p>
            <a:r>
              <a:rPr lang="en-GB" dirty="0">
                <a:solidFill>
                  <a:schemeClr val="tx2"/>
                </a:solidFill>
              </a:rPr>
              <a:t>Carrie.lincoln@oxfordhealth.nhs.uk</a:t>
            </a:r>
          </a:p>
          <a:p>
            <a:endParaRPr lang="en-GB" dirty="0"/>
          </a:p>
        </p:txBody>
      </p:sp>
    </p:spTree>
    <p:extLst>
      <p:ext uri="{BB962C8B-B14F-4D97-AF65-F5344CB8AC3E}">
        <p14:creationId xmlns:p14="http://schemas.microsoft.com/office/powerpoint/2010/main" val="41881687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10578</TotalTime>
  <Words>769</Words>
  <Application>Microsoft Office PowerPoint</Application>
  <PresentationFormat>Widescreen</PresentationFormat>
  <Paragraphs>36</Paragraphs>
  <Slides>9</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Aptos</vt:lpstr>
      <vt:lpstr>Aptos Display</vt:lpstr>
      <vt:lpstr>Arial</vt:lpstr>
      <vt:lpstr>Calibri</vt:lpstr>
      <vt:lpstr>Office Theme</vt:lpstr>
      <vt:lpstr>Neurological Pathway 2024</vt:lpstr>
      <vt:lpstr>Neurological Bladder and Bowel</vt:lpstr>
      <vt:lpstr>Neuro Questionnaire</vt:lpstr>
      <vt:lpstr>PowerPoint Presentation</vt:lpstr>
      <vt:lpstr>PowerPoint Presentation</vt:lpstr>
      <vt:lpstr>PowerPoint Presentation</vt:lpstr>
      <vt:lpstr>“Following my FND episode in late February 2024, I was discharged under the D2A pathway. Whilst in hospital, I highlighted an issue with my bladder and in-ability to pass urine. Despite numerous conversations with medical teams at JR hospital, nothing was done about this issue. Following the D2A pathway I was given access to a team of community specialists, including an Occupational Therapist and Physio. Lucky for me, the Occupational Therapist listened to the challenges I was experienced with my bladder.”      Here are some key other highlights to my experience with Occupational Therapist (OT) and Bladder &amp; Bowel Service…   Community OT identified my bladder/bowel and prostate issue(s), linking them to my existing FND (Functional Neurological Disorder) – warning of a 6-month delay to be seen F2F Oxfordshire Adult Bladder and Bowel Service contacted me (based on Community OT referral) and requested for me to track the consumption/excretion of my daily fluids Following submission of completed ‘Bladder and Bowl Chart Record’ (with 3-days of data recorded), the Oxfordshire Adult Bladder and Bowel Service contacted me within a few days, expressing concerns with my bladder’s ability to retain urine F2F appointment was scheduled for me to be seen by Oxfordshire Adult Bladder and Bowel Service (within 2 weeks of initial contact), fantastic service from ALL the team in this clinic, totally amazing group of people   A catheter was fitted inside me (early June 2024) in conjunction with Oxfordshire Adult Bladder and Bowel Service and Community District Nursing Team – this is working perfectly (now) after some initial hiccups on fitting     I wanted to incl. is “Truly how remarkable your team is under your leadership”, we (Anne &amp; I) owe you so much for seeing me/us (so soon), the fantastic care shown by you/your team and consideration of my other health challenges that all stem from me being diagnosed with ‘Long Covid’ (in 2020) and FND (in 2022). </vt:lpstr>
      <vt:lpstr>PowerPoint Presentation</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Neurological Pathway 2024</dc:title>
  <dc:creator>Lincoln Carrie (RNU) Oxford Health</dc:creator>
  <cp:lastModifiedBy>Bowes Tim (RNU) Oxford Health</cp:lastModifiedBy>
  <cp:revision>27</cp:revision>
  <dcterms:created xsi:type="dcterms:W3CDTF">2024-06-27T08:15:57Z</dcterms:created>
  <dcterms:modified xsi:type="dcterms:W3CDTF">2025-05-15T15:16:11Z</dcterms:modified>
</cp:coreProperties>
</file>