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9FE70-E014-4FE3-A761-6DC426E483A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E5AC-8DB3-4AF6-8BEF-BE65C711C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DE5AC-8DB3-4AF6-8BEF-BE65C711C8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8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DE5AC-8DB3-4AF6-8BEF-BE65C711C8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3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DE5AC-8DB3-4AF6-8BEF-BE65C711C8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4C76-2AE4-C8AD-782E-FD46CE98C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2A558-43EF-22CA-A527-99040B60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CC40-0ABF-BEC6-2CF1-DDBE34A6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B958-9428-0AA2-C334-7F64A9CB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F5AB4-42FA-7738-1E53-002EDD09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2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DFFE-855B-2702-9DAF-C93C0384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84CC2-5C6D-7B4B-1174-5D67155AC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1F39-2074-7ED6-D239-DBB08ED7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9EE61-4C4E-F27F-D94C-18E1A1C0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F475-A535-9CEB-F495-18F2541C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E96F6-AE07-0A9C-422B-81C1AA2DC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73197-2210-1DA1-CC75-C5C67160A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3AA2-5C52-1334-BD58-2AF34870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3493-173F-DCC9-93FE-A61FBDFC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CBA93-5B03-328C-657C-DF12B01F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4C18-E6C1-1100-4E1C-16FAFBBB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10DB-C887-5CC0-663D-3F6C0FE32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BAA1F-B400-2B3C-F1F8-6A93EE78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7A97-2189-22B8-8F0E-335CB0AD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A1C2-901A-B1E0-AAC3-C81404FB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27F5-CBB8-0D67-84A1-099ACDC9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9B3F-6A1E-0840-42B4-512B504E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26381-0628-B517-6C3A-80307A3C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8127E-0108-773B-1C4E-AA6DC3B6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1EF7-1774-9392-083C-47D551E1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F3CC-2479-6DB6-8CD1-2255BAA4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BFDE-4AA2-578B-391E-2C772AAA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BF4A8-6802-3CAD-3F39-34030FD3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56791-C784-0F94-D4C9-3EBE5087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B96B5-FC3C-6454-B7DC-5E4DCCA1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A0F46-00BB-F93C-DA36-D30B0C25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6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1C83-604E-4CB3-4DB3-01265D5E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AD326-C64E-ED97-5538-D9EBE4BB9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4A513-9506-6E9F-D382-38419FDD9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D5984-9DF5-415A-4E7D-FBD172203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A278-83B5-035B-040B-7CF09874F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A6011-0DED-1851-47A2-33B6AAE2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C6D64-8CCE-A34E-FF7E-AD749117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C94BC-9272-CCF0-92CF-E5D575C1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8947-436B-C2B8-E3B5-F55D3744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390E9-37FF-FF3B-E210-5F51CAC8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404FB-8AB7-3EC6-ECBA-3ECFADAF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A5A9A-7453-DBEC-4F9E-6E2B7FD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0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5973F-F76C-18FE-BD00-28C81A0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42400-00A3-DE41-658A-6325805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BF62-FA66-ADC2-755A-86A16E30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9145-ACBC-7374-C140-5F3847E0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68F7-5942-69DE-96F6-97087374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39F8A-8946-8A20-7CD9-B987B5D94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B6370-F026-3452-6E47-50CB8184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4419F-1CDF-4BEF-0142-56D8007A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E323C-6EB7-21CD-68A0-02484CFB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2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DDC0-6FA7-BC33-BFA7-0BA7320D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58731-437B-0B8F-35EA-FF139155C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49553-53FD-13A9-7540-17519CB3D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C8E86-AB6F-56B9-6847-DD782EE3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539F9-DA64-6D82-F347-B0852EE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FFBB2-F36E-1AE0-11B4-170D590D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9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BA080-FDE2-D377-CE4F-2AAFA03B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AAFF1-A93C-278B-9FC6-12DED5DF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76CC-53F9-9247-E5CB-2FAC4BAB6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5CC7B-6A07-48EB-8DD9-A02B38F76543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BF0C-B0A9-D696-57A0-97FF07EF4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E7B83-217E-C464-F487-F7E9729B4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EDDDED-1048-4DFD-98B7-8EAF6698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2B85F-AFE1-8FAD-F934-BDBF98D81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/>
          </a:bodyPr>
          <a:lstStyle/>
          <a:p>
            <a:r>
              <a:rPr lang="en-GB" sz="4400" b="1" u="sng"/>
              <a:t>Urinary sheaths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37835-81BE-7BFF-E65B-064D0621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9534"/>
            <a:ext cx="9144000" cy="646785"/>
          </a:xfrm>
        </p:spPr>
        <p:txBody>
          <a:bodyPr>
            <a:normAutofit/>
          </a:bodyPr>
          <a:lstStyle/>
          <a:p>
            <a:r>
              <a:rPr lang="en-GB" sz="1500"/>
              <a:t>Ade Oyeniyi</a:t>
            </a:r>
          </a:p>
          <a:p>
            <a:r>
              <a:rPr lang="en-GB" sz="1500"/>
              <a:t>Bladder and Bowel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92253-F2EB-6222-4C83-0C3A71C6C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6" y="1659650"/>
            <a:ext cx="3217333" cy="15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7B612-A50A-4972-874C-7FEE818B4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8" t="11921" r="23915"/>
          <a:stretch/>
        </p:blipFill>
        <p:spPr>
          <a:xfrm>
            <a:off x="6199399" y="867801"/>
            <a:ext cx="5074970" cy="45985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D6DD4-63F8-D07D-8B8E-A8D9CF06A04E}"/>
              </a:ext>
            </a:extLst>
          </p:cNvPr>
          <p:cNvSpPr>
            <a:spLocks/>
          </p:cNvSpPr>
          <p:nvPr/>
        </p:nvSpPr>
        <p:spPr>
          <a:xfrm>
            <a:off x="679356" y="976993"/>
            <a:ext cx="4159310" cy="5237539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GB" sz="28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Gently squeeze the unrolled sheath around the shaft of the penis to ensure adhesion to the skin and to seal off any wrinkles. No additional adhesive is necessary.</a:t>
            </a:r>
          </a:p>
          <a:p>
            <a:pPr defTabSz="941832">
              <a:spcAft>
                <a:spcPts val="600"/>
              </a:spcAft>
            </a:pPr>
            <a:endParaRPr lang="en-GB" sz="28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41832">
              <a:spcAft>
                <a:spcPts val="600"/>
              </a:spcAft>
            </a:pPr>
            <a:r>
              <a:rPr lang="en-GB" sz="28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Attach the sheath to a urine collection bag.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10C4A-EF08-B20E-E4EB-1A14250F75C8}"/>
              </a:ext>
            </a:extLst>
          </p:cNvPr>
          <p:cNvSpPr txBox="1"/>
          <p:nvPr/>
        </p:nvSpPr>
        <p:spPr>
          <a:xfrm>
            <a:off x="5968388" y="643467"/>
            <a:ext cx="5544255" cy="50364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4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F9D39-7CE4-EE99-07D7-6EFDEEBD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31E6E-8955-BA43-FA7B-0BE447746BCB}"/>
              </a:ext>
            </a:extLst>
          </p:cNvPr>
          <p:cNvSpPr>
            <a:spLocks/>
          </p:cNvSpPr>
          <p:nvPr/>
        </p:nvSpPr>
        <p:spPr>
          <a:xfrm>
            <a:off x="1754528" y="3215324"/>
            <a:ext cx="3187871" cy="30900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4">
              <a:spcAft>
                <a:spcPts val="600"/>
              </a:spcAft>
            </a:pPr>
            <a:r>
              <a:rPr lang="en-GB" sz="25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Disconnect the sheath from the urine collection bag.</a:t>
            </a:r>
          </a:p>
          <a:p>
            <a:pPr defTabSz="740664">
              <a:spcAft>
                <a:spcPts val="600"/>
              </a:spcAft>
            </a:pPr>
            <a:r>
              <a:rPr lang="en-GB" sz="25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Grasp the sheath at the base and roll forwards gently.</a:t>
            </a:r>
            <a:endParaRPr lang="en-GB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EB15C-5516-68DF-EA05-AA8F5B87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26944" r="37422" b="31667"/>
          <a:stretch/>
        </p:blipFill>
        <p:spPr>
          <a:xfrm>
            <a:off x="5300051" y="2327919"/>
            <a:ext cx="1996925" cy="1142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AA6B1-A5F8-DB27-6261-5283FA331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42" t="27703" r="42167" b="30963"/>
          <a:stretch/>
        </p:blipFill>
        <p:spPr>
          <a:xfrm>
            <a:off x="8202376" y="2207934"/>
            <a:ext cx="1776999" cy="138216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295FB-F7FA-9EC0-3124-CD8F0D8FC540}"/>
              </a:ext>
            </a:extLst>
          </p:cNvPr>
          <p:cNvCxnSpPr>
            <a:cxnSpLocks/>
            <a:stCxn id="56" idx="3"/>
            <a:endCxn id="60" idx="1"/>
          </p:cNvCxnSpPr>
          <p:nvPr/>
        </p:nvCxnSpPr>
        <p:spPr>
          <a:xfrm flipV="1">
            <a:off x="7402235" y="2895068"/>
            <a:ext cx="733069" cy="3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C147-AA27-D226-453E-09862737D1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50" t="30787" r="39898" b="28593"/>
          <a:stretch/>
        </p:blipFill>
        <p:spPr>
          <a:xfrm>
            <a:off x="8135304" y="4425113"/>
            <a:ext cx="2145072" cy="1426777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05B3DB4-4017-8C9C-F1D6-287325164232}"/>
              </a:ext>
            </a:extLst>
          </p:cNvPr>
          <p:cNvCxnSpPr>
            <a:cxnSpLocks/>
            <a:stCxn id="60" idx="3"/>
            <a:endCxn id="62" idx="0"/>
          </p:cNvCxnSpPr>
          <p:nvPr/>
        </p:nvCxnSpPr>
        <p:spPr>
          <a:xfrm flipH="1">
            <a:off x="9207840" y="2895068"/>
            <a:ext cx="826508" cy="1460945"/>
          </a:xfrm>
          <a:prstGeom prst="bentConnector4">
            <a:avLst>
              <a:gd name="adj1" fmla="val -27659"/>
              <a:gd name="adj2" fmla="val 7678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5B9B289-D355-CFDD-80B5-BDB3547DDE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66" t="30787" r="44458" b="27259"/>
          <a:stretch/>
        </p:blipFill>
        <p:spPr>
          <a:xfrm>
            <a:off x="5273788" y="4439908"/>
            <a:ext cx="2094648" cy="148108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723DA8-99A6-F62C-97DF-645EB7966422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6277922" y="3590098"/>
            <a:ext cx="0" cy="76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05780D5-2FC2-0C8B-2467-7BD269A957BD}"/>
              </a:ext>
            </a:extLst>
          </p:cNvPr>
          <p:cNvSpPr txBox="1"/>
          <p:nvPr/>
        </p:nvSpPr>
        <p:spPr>
          <a:xfrm>
            <a:off x="5153608" y="2207934"/>
            <a:ext cx="2248627" cy="13821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BA06F6-A1F1-98E9-301F-C5A80A3CE114}"/>
              </a:ext>
            </a:extLst>
          </p:cNvPr>
          <p:cNvSpPr txBox="1"/>
          <p:nvPr/>
        </p:nvSpPr>
        <p:spPr>
          <a:xfrm>
            <a:off x="8135304" y="2112579"/>
            <a:ext cx="1899044" cy="15649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633DB-185C-64AD-AB68-B7AE2745C80B}"/>
              </a:ext>
            </a:extLst>
          </p:cNvPr>
          <p:cNvSpPr txBox="1"/>
          <p:nvPr/>
        </p:nvSpPr>
        <p:spPr>
          <a:xfrm>
            <a:off x="7954266" y="4356013"/>
            <a:ext cx="2507147" cy="15649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B2168D-796B-65AF-326B-816A79C63EED}"/>
              </a:ext>
            </a:extLst>
          </p:cNvPr>
          <p:cNvSpPr txBox="1"/>
          <p:nvPr/>
        </p:nvSpPr>
        <p:spPr>
          <a:xfrm>
            <a:off x="5129138" y="4305129"/>
            <a:ext cx="2398062" cy="18010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30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52762-A3FD-E00D-D43D-538D8C8A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Disposal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894FA-1F51-9F99-6128-E499F64D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sheath should be worn for no longer than 24hours.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 sheath is intended for single use only and can be disposed of with normal household waste.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2174B-6715-38FD-F30C-61D99F82D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t="26370" r="43083" b="25630"/>
          <a:stretch/>
        </p:blipFill>
        <p:spPr>
          <a:xfrm>
            <a:off x="4654296" y="1459967"/>
            <a:ext cx="6903720" cy="3938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9C424-2AA1-2DE2-127D-8E96A738F86E}"/>
              </a:ext>
            </a:extLst>
          </p:cNvPr>
          <p:cNvSpPr txBox="1"/>
          <p:nvPr/>
        </p:nvSpPr>
        <p:spPr>
          <a:xfrm>
            <a:off x="5045369" y="2057400"/>
            <a:ext cx="6448108" cy="36372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1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FEEC-0671-DB61-2233-26DF0C67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the services please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6F89-1527-13F0-A2F2-D3A259BC5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2801F-EF8D-FA0A-75C3-83AD0947E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Rep details and numbers to contact to trial </a:t>
            </a:r>
          </a:p>
        </p:txBody>
      </p:sp>
    </p:spTree>
    <p:extLst>
      <p:ext uri="{BB962C8B-B14F-4D97-AF65-F5344CB8AC3E}">
        <p14:creationId xmlns:p14="http://schemas.microsoft.com/office/powerpoint/2010/main" val="1802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6D29C94F-5927-45DF-8984-3D8402CB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184" y="699990"/>
            <a:ext cx="3022088" cy="277852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6F4F5563-BEC8-4A69-A657-AC9457F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16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CD45A2DC-2F6D-4746-B816-E638849B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645419" y="664866"/>
            <a:ext cx="2942196" cy="27753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10D1245A-B861-4943-B538-8696E6C77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09785" y="572497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C03D20A8-4350-41F8-BED8-9E2FA91D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5425" y="741164"/>
            <a:ext cx="2943390" cy="2696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DEB58610-1B82-4AC6-AD98-3834A9F09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641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45E7A-2DFB-5A06-5C8F-09D51CD6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3539152"/>
            <a:ext cx="8769350" cy="873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u="sng"/>
              <a:t>What is urinary sheath?</a:t>
            </a:r>
          </a:p>
        </p:txBody>
      </p:sp>
      <p:pic>
        <p:nvPicPr>
          <p:cNvPr id="3" name="Picture 4" descr="Conveen Optima Self Sealing Sheath Standard">
            <a:extLst>
              <a:ext uri="{FF2B5EF4-FFF2-40B4-BE49-F238E27FC236}">
                <a16:creationId xmlns:a16="http://schemas.microsoft.com/office/drawing/2014/main" id="{170802AD-135E-FCDC-AF82-CB24E8E50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18759" r="42926" b="61113"/>
          <a:stretch/>
        </p:blipFill>
        <p:spPr bwMode="auto">
          <a:xfrm rot="5400000">
            <a:off x="1760433" y="1598166"/>
            <a:ext cx="1610522" cy="8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veen Optima Self Sealing Sheath Standard">
            <a:extLst>
              <a:ext uri="{FF2B5EF4-FFF2-40B4-BE49-F238E27FC236}">
                <a16:creationId xmlns:a16="http://schemas.microsoft.com/office/drawing/2014/main" id="{D2F6C025-DEAC-C41D-24D5-FE06DA77A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1678" r="4921" b="-1110"/>
          <a:stretch/>
        </p:blipFill>
        <p:spPr bwMode="auto">
          <a:xfrm>
            <a:off x="5299187" y="1224827"/>
            <a:ext cx="1488928" cy="16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background HD ·① Download free ...">
            <a:extLst>
              <a:ext uri="{FF2B5EF4-FFF2-40B4-BE49-F238E27FC236}">
                <a16:creationId xmlns:a16="http://schemas.microsoft.com/office/drawing/2014/main" id="{DF44D185-3F21-C3C7-9A0F-269B9F54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4752" y="1443320"/>
            <a:ext cx="1668090" cy="1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13F4A-7530-9DFB-86B4-B1D65D2BDFBD}"/>
              </a:ext>
            </a:extLst>
          </p:cNvPr>
          <p:cNvSpPr txBox="1"/>
          <p:nvPr/>
        </p:nvSpPr>
        <p:spPr>
          <a:xfrm>
            <a:off x="1920874" y="4514458"/>
            <a:ext cx="8932863" cy="1576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It is a discreet, reliable alternative to absorbent containment pads. Worn by male patients suffering from urinary incontinence over the penis.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1158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6D56A-235E-3DC0-A39A-5C6914D01319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CE4-4CA9-3F8A-0717-6DEA1984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sheath consists of two products, a sheath worn over the penis connected to a bag worn on the leg.</a:t>
            </a: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nveen® Optima sheath">
            <a:extLst>
              <a:ext uri="{FF2B5EF4-FFF2-40B4-BE49-F238E27FC236}">
                <a16:creationId xmlns:a16="http://schemas.microsoft.com/office/drawing/2014/main" id="{7DE21782-EAAE-B715-BD1E-119F3BF0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842623"/>
            <a:ext cx="5536001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62202-CF92-2E2F-D14D-3B3F56AC2372}"/>
              </a:ext>
            </a:extLst>
          </p:cNvPr>
          <p:cNvSpPr txBox="1"/>
          <p:nvPr/>
        </p:nvSpPr>
        <p:spPr>
          <a:xfrm>
            <a:off x="4208029" y="2450957"/>
            <a:ext cx="7574396" cy="30515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5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C73E7-84C7-7CB0-95A4-33BD7A9A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u="sng">
                <a:solidFill>
                  <a:srgbClr val="FFFFFF"/>
                </a:solidFill>
              </a:rPr>
              <a:t>Types of urinary sheath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552F-C435-767E-BAE8-D07951BF3268}"/>
              </a:ext>
            </a:extLst>
          </p:cNvPr>
          <p:cNvSpPr>
            <a:spLocks/>
          </p:cNvSpPr>
          <p:nvPr/>
        </p:nvSpPr>
        <p:spPr>
          <a:xfrm>
            <a:off x="10530951" y="1147065"/>
            <a:ext cx="1040934" cy="140901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67512">
              <a:spcAft>
                <a:spcPts val="600"/>
              </a:spcAft>
            </a:pPr>
            <a:r>
              <a:rPr lang="en-GB" sz="13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F9207-53C1-7F78-0D07-D6FE1C470738}"/>
              </a:ext>
            </a:extLst>
          </p:cNvPr>
          <p:cNvSpPr txBox="1"/>
          <p:nvPr/>
        </p:nvSpPr>
        <p:spPr>
          <a:xfrm>
            <a:off x="5733501" y="3819387"/>
            <a:ext cx="1443779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en-GB" sz="2336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Conveen</a:t>
            </a:r>
            <a:endParaRPr lang="en-GB" sz="3200" b="1" u="sng"/>
          </a:p>
        </p:txBody>
      </p:sp>
      <p:pic>
        <p:nvPicPr>
          <p:cNvPr id="1028" name="Picture 4" descr="Conveen® Optima Urisheath - Urology ...">
            <a:extLst>
              <a:ext uri="{FF2B5EF4-FFF2-40B4-BE49-F238E27FC236}">
                <a16:creationId xmlns:a16="http://schemas.microsoft.com/office/drawing/2014/main" id="{074BFA1C-0B0A-59A1-816F-26E30D5FA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64020"/>
          <a:stretch/>
        </p:blipFill>
        <p:spPr bwMode="auto">
          <a:xfrm>
            <a:off x="5503764" y="4308544"/>
            <a:ext cx="1161751" cy="14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veen® Optima Urisheath - Urology ...">
            <a:extLst>
              <a:ext uri="{FF2B5EF4-FFF2-40B4-BE49-F238E27FC236}">
                <a16:creationId xmlns:a16="http://schemas.microsoft.com/office/drawing/2014/main" id="{4CCE66FE-AC66-279D-8674-D8F7AADED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7" t="254" b="1"/>
          <a:stretch/>
        </p:blipFill>
        <p:spPr bwMode="auto">
          <a:xfrm>
            <a:off x="6735380" y="4179581"/>
            <a:ext cx="873783" cy="15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1E75E-A91D-7849-62CB-15848242BD71}"/>
              </a:ext>
            </a:extLst>
          </p:cNvPr>
          <p:cNvSpPr txBox="1"/>
          <p:nvPr/>
        </p:nvSpPr>
        <p:spPr>
          <a:xfrm>
            <a:off x="5069776" y="3819387"/>
            <a:ext cx="2831130" cy="19883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Great Bear on X: &quot;A condom catheter, otherwise known as sheaths, conveens  or external catheters are a popular solution for male bladder leakage.  However successful use is dependent on them being used">
            <a:extLst>
              <a:ext uri="{FF2B5EF4-FFF2-40B4-BE49-F238E27FC236}">
                <a16:creationId xmlns:a16="http://schemas.microsoft.com/office/drawing/2014/main" id="{66CFE7B1-F59C-CC0F-7702-63BC70B3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81" y="2305449"/>
            <a:ext cx="2371273" cy="13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E959B-AF33-9502-11CA-EC4287FB54E5}"/>
              </a:ext>
            </a:extLst>
          </p:cNvPr>
          <p:cNvSpPr txBox="1"/>
          <p:nvPr/>
        </p:nvSpPr>
        <p:spPr>
          <a:xfrm>
            <a:off x="4905052" y="1891284"/>
            <a:ext cx="2968298" cy="451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667512">
              <a:spcAft>
                <a:spcPts val="600"/>
              </a:spcAft>
            </a:pPr>
            <a:r>
              <a:rPr lang="en-GB" sz="2336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 Sheath</a:t>
            </a:r>
            <a:endParaRPr lang="en-GB" sz="3200" b="1" u="sn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32656-4EB7-2A2B-CA22-FC4457A62A31}"/>
              </a:ext>
            </a:extLst>
          </p:cNvPr>
          <p:cNvSpPr txBox="1"/>
          <p:nvPr/>
        </p:nvSpPr>
        <p:spPr>
          <a:xfrm>
            <a:off x="5091147" y="1740992"/>
            <a:ext cx="2831130" cy="19883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4" name="Picture 10" descr="Male Urinary Sheath Condom Catheter (34-37mm)">
            <a:extLst>
              <a:ext uri="{FF2B5EF4-FFF2-40B4-BE49-F238E27FC236}">
                <a16:creationId xmlns:a16="http://schemas.microsoft.com/office/drawing/2014/main" id="{BF5596CE-4939-40F2-34A5-B3AA5D9C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92" y="2836104"/>
            <a:ext cx="2627969" cy="19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B04660-0011-A1F2-FE47-0E74BB844A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0" t="17841" r="89828" b="77793"/>
          <a:stretch/>
        </p:blipFill>
        <p:spPr>
          <a:xfrm>
            <a:off x="8666843" y="3172482"/>
            <a:ext cx="807892" cy="3707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A529DE-58E4-22DF-E52B-1FFC839253F6}"/>
              </a:ext>
            </a:extLst>
          </p:cNvPr>
          <p:cNvSpPr txBox="1"/>
          <p:nvPr/>
        </p:nvSpPr>
        <p:spPr>
          <a:xfrm>
            <a:off x="8814366" y="2572490"/>
            <a:ext cx="1912618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en-GB" sz="2336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Script-Easy</a:t>
            </a:r>
            <a:endParaRPr lang="en-GB" sz="3200" b="1" u="sn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5AAA6-20B2-2416-128F-426BC8DFAD5E}"/>
              </a:ext>
            </a:extLst>
          </p:cNvPr>
          <p:cNvSpPr txBox="1"/>
          <p:nvPr/>
        </p:nvSpPr>
        <p:spPr>
          <a:xfrm>
            <a:off x="8149603" y="2410057"/>
            <a:ext cx="3075737" cy="2403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5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17D4-60BA-EC24-800E-0944BA062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852" y="534898"/>
            <a:ext cx="3094365" cy="869696"/>
          </a:xfrm>
        </p:spPr>
        <p:txBody>
          <a:bodyPr>
            <a:normAutofit/>
          </a:bodyPr>
          <a:lstStyle/>
          <a:p>
            <a:r>
              <a:rPr lang="en-GB" sz="4400" b="1" u="sng" dirty="0"/>
              <a:t>Measuring</a:t>
            </a:r>
            <a:r>
              <a:rPr lang="en-GB" sz="4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1FF2A-6244-B8A9-0F98-B49F4979BDB8}"/>
              </a:ext>
            </a:extLst>
          </p:cNvPr>
          <p:cNvSpPr txBox="1"/>
          <p:nvPr/>
        </p:nvSpPr>
        <p:spPr>
          <a:xfrm>
            <a:off x="414779" y="1404594"/>
            <a:ext cx="4194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patient should be a comfortable position with their legs slightly parted so that the penis and scrotum are in a natural position.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To measure  circumference:</a:t>
            </a:r>
          </a:p>
          <a:p>
            <a:r>
              <a:rPr lang="en-GB" dirty="0"/>
              <a:t>-Measure the penis at the middle of the shaft when it is flaccid(not erect).</a:t>
            </a:r>
          </a:p>
          <a:p>
            <a:endParaRPr lang="en-GB" dirty="0"/>
          </a:p>
          <a:p>
            <a:r>
              <a:rPr lang="en-GB" dirty="0"/>
              <a:t>-Place the penis in the arcs to determine the best fit.</a:t>
            </a:r>
          </a:p>
          <a:p>
            <a:endParaRPr lang="en-GB" dirty="0"/>
          </a:p>
          <a:p>
            <a:r>
              <a:rPr lang="en-GB" dirty="0"/>
              <a:t>-If it is between two sizes(both length and circumference), select the smaller size.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082" name="Picture 10" descr="Conveen Optima">
            <a:extLst>
              <a:ext uri="{FF2B5EF4-FFF2-40B4-BE49-F238E27FC236}">
                <a16:creationId xmlns:a16="http://schemas.microsoft.com/office/drawing/2014/main" id="{ACD50735-F457-7488-EB6B-099C8C59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89" y="1776576"/>
            <a:ext cx="2771333" cy="28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3B969-9D00-7DF8-A205-BA8CD038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7" t="38158" r="16384" b="35601"/>
          <a:stretch/>
        </p:blipFill>
        <p:spPr>
          <a:xfrm>
            <a:off x="5339384" y="450057"/>
            <a:ext cx="6217741" cy="136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F1AFE-325B-21D5-7E39-7BB2AC6F9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5" t="44255" r="14579" b="6562"/>
          <a:stretch/>
        </p:blipFill>
        <p:spPr>
          <a:xfrm>
            <a:off x="6403092" y="4739384"/>
            <a:ext cx="4090324" cy="18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409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5DC9F-67D9-0D05-26BA-487EE7F7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/>
              <a:t>Sizes </a:t>
            </a:r>
          </a:p>
        </p:txBody>
      </p:sp>
      <p:sp>
        <p:nvSpPr>
          <p:cNvPr id="41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946A6-C8C4-084B-34FF-C9FE9AAB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Sheath comes in Standard and shorter length.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Sizes are available in 21mm, 25mm, 28mm, 30mm, 35mm and 40mm. Wide fits are available  through some providers.</a:t>
            </a:r>
          </a:p>
        </p:txBody>
      </p:sp>
      <p:pic>
        <p:nvPicPr>
          <p:cNvPr id="4098" name="Picture 2" descr="urinary sheaths">
            <a:extLst>
              <a:ext uri="{FF2B5EF4-FFF2-40B4-BE49-F238E27FC236}">
                <a16:creationId xmlns:a16="http://schemas.microsoft.com/office/drawing/2014/main" id="{2EBBCEA3-0EEC-D05C-2AEF-74D9A6C74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970" y="329183"/>
            <a:ext cx="242795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F229D-71F2-09BE-3BF6-FB4546F2C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9" t="8434" r="4719" b="7319"/>
          <a:stretch/>
        </p:blipFill>
        <p:spPr>
          <a:xfrm>
            <a:off x="7863840" y="4122995"/>
            <a:ext cx="3995928" cy="2088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8B08E-1810-D46A-7064-54BBFBE95E1D}"/>
              </a:ext>
            </a:extLst>
          </p:cNvPr>
          <p:cNvSpPr txBox="1"/>
          <p:nvPr/>
        </p:nvSpPr>
        <p:spPr>
          <a:xfrm>
            <a:off x="4196963" y="2433765"/>
            <a:ext cx="5179796" cy="301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5F8AC-9607-3B3C-94E9-2DA003FA68A9}"/>
              </a:ext>
            </a:extLst>
          </p:cNvPr>
          <p:cNvSpPr txBox="1"/>
          <p:nvPr/>
        </p:nvSpPr>
        <p:spPr>
          <a:xfrm>
            <a:off x="9569220" y="2121408"/>
            <a:ext cx="2541500" cy="36494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71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5C8C0-AA9E-4967-FFA4-6BD652BD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Preparation</a:t>
            </a:r>
            <a:b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16204-0FDF-6569-7C0D-163460621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200"/>
              <a:t>Trim the pubic hair if necessary.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200"/>
              <a:t>Wash the penis with soap and water.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3.  Dry the penis thoroughly.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DA2285-E409-C589-E9EF-3D8DD744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9" t="13375" r="15458"/>
          <a:stretch/>
        </p:blipFill>
        <p:spPr>
          <a:xfrm>
            <a:off x="4654296" y="1017672"/>
            <a:ext cx="6903720" cy="4822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C26D8-7221-C9BF-54A4-9A99E56E7286}"/>
              </a:ext>
            </a:extLst>
          </p:cNvPr>
          <p:cNvSpPr txBox="1"/>
          <p:nvPr/>
        </p:nvSpPr>
        <p:spPr>
          <a:xfrm>
            <a:off x="5242560" y="1219200"/>
            <a:ext cx="6014720" cy="441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33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432B-153E-D006-D001-9F14F6A0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u="sng"/>
              <a:t>Application</a:t>
            </a:r>
            <a:br>
              <a:rPr lang="en-GB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1E83D-B5FC-1492-1473-888BF1151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1. </a:t>
            </a:r>
            <a:r>
              <a:rPr lang="en-GB" sz="2800" dirty="0"/>
              <a:t>When applying the product, leave the foreskin in place over the head of the penis to prevent tangling or pulling of the loose skin.</a:t>
            </a:r>
          </a:p>
          <a:p>
            <a:r>
              <a:rPr lang="en-GB" sz="2800" dirty="0"/>
              <a:t>This applies to uncircumcised men. If circumcised, this instruction does not apply.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FA0F4-66FF-DF44-45BB-1AFC78EAB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25416" r="30078" b="19006"/>
          <a:stretch/>
        </p:blipFill>
        <p:spPr>
          <a:xfrm>
            <a:off x="5609616" y="1639938"/>
            <a:ext cx="5172075" cy="3811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198FA6-DBFB-6AEF-F9A8-6A4B54B1C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27" t="70401" r="47553" b="19006"/>
          <a:stretch/>
        </p:blipFill>
        <p:spPr>
          <a:xfrm>
            <a:off x="8438844" y="3545732"/>
            <a:ext cx="2175015" cy="179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6B738-DEE0-857B-0186-6CA2D5F57599}"/>
              </a:ext>
            </a:extLst>
          </p:cNvPr>
          <p:cNvSpPr txBox="1"/>
          <p:nvPr/>
        </p:nvSpPr>
        <p:spPr>
          <a:xfrm>
            <a:off x="5273040" y="1320800"/>
            <a:ext cx="5892800" cy="45481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1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9EAA6-9E47-9508-6943-82C7A79734C2}"/>
              </a:ext>
            </a:extLst>
          </p:cNvPr>
          <p:cNvSpPr>
            <a:spLocks/>
          </p:cNvSpPr>
          <p:nvPr/>
        </p:nvSpPr>
        <p:spPr>
          <a:xfrm>
            <a:off x="1319741" y="852690"/>
            <a:ext cx="3638790" cy="536184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32104">
              <a:spcAft>
                <a:spcPts val="600"/>
              </a:spcAft>
            </a:pPr>
            <a:r>
              <a:rPr lang="en-GB" sz="2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Place the rolled sheath over the head of the penis with the narrow end pointing away from the body.</a:t>
            </a:r>
          </a:p>
          <a:p>
            <a:pPr defTabSz="832104">
              <a:spcAft>
                <a:spcPts val="600"/>
              </a:spcAft>
            </a:pPr>
            <a:r>
              <a:rPr lang="en-GB" sz="2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Leave a 1-2cm gap between the tip of the penis and the narrow applet tube to allow the free flow of urine.</a:t>
            </a:r>
          </a:p>
          <a:p>
            <a:pPr defTabSz="832104">
              <a:spcAft>
                <a:spcPts val="600"/>
              </a:spcAft>
            </a:pPr>
            <a:r>
              <a:rPr lang="en-GB" sz="2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 unroll the product to the full length or to the full length of the penis.</a:t>
            </a:r>
          </a:p>
          <a:p>
            <a:pPr defTabSz="832104">
              <a:spcAft>
                <a:spcPts val="600"/>
              </a:spcAft>
            </a:pPr>
            <a:endParaRPr lang="en-GB" sz="21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32104">
              <a:spcAft>
                <a:spcPts val="600"/>
              </a:spcAft>
            </a:pPr>
            <a:r>
              <a:rPr lang="en-GB" sz="2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Hold the sheath in place with one hand and pull the roll out loop.</a:t>
            </a: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B0FD8-9C15-73A8-D65C-347769A32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0" t="8797" r="19356" b="21375"/>
          <a:stretch/>
        </p:blipFill>
        <p:spPr>
          <a:xfrm>
            <a:off x="5501350" y="852690"/>
            <a:ext cx="2251691" cy="17761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191A89-7D5C-32A9-963F-AD0564BF23AA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>
            <a:off x="7896193" y="1725321"/>
            <a:ext cx="4316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E1C8DBF-829D-9649-58DF-9BA46E6A4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4" t="26105" r="38892" b="29759"/>
          <a:stretch/>
        </p:blipFill>
        <p:spPr>
          <a:xfrm>
            <a:off x="8557812" y="852690"/>
            <a:ext cx="2084445" cy="1755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BDA0A-2B7F-EFE2-E3D8-492A6DFB9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1" t="27217" r="37294" b="27148"/>
          <a:stretch/>
        </p:blipFill>
        <p:spPr>
          <a:xfrm>
            <a:off x="6192351" y="4467616"/>
            <a:ext cx="3407684" cy="1634901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D81E6D8-3F48-9BC1-F7FB-836E46CC34A6}"/>
              </a:ext>
            </a:extLst>
          </p:cNvPr>
          <p:cNvCxnSpPr>
            <a:cxnSpLocks/>
            <a:stCxn id="36" idx="3"/>
            <a:endCxn id="42" idx="0"/>
          </p:cNvCxnSpPr>
          <p:nvPr/>
        </p:nvCxnSpPr>
        <p:spPr>
          <a:xfrm flipH="1">
            <a:off x="7896193" y="1725321"/>
            <a:ext cx="2976066" cy="2593000"/>
          </a:xfrm>
          <a:prstGeom prst="bentConnector4">
            <a:avLst>
              <a:gd name="adj1" fmla="val -7681"/>
              <a:gd name="adj2" fmla="val 708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7DB7D95-A45D-5C0C-5C86-190F5A497396}"/>
              </a:ext>
            </a:extLst>
          </p:cNvPr>
          <p:cNvSpPr txBox="1"/>
          <p:nvPr/>
        </p:nvSpPr>
        <p:spPr>
          <a:xfrm>
            <a:off x="5255693" y="694541"/>
            <a:ext cx="2640500" cy="20615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7C9FE9-65B9-24F3-5F01-E734175DA29A}"/>
              </a:ext>
            </a:extLst>
          </p:cNvPr>
          <p:cNvSpPr txBox="1"/>
          <p:nvPr/>
        </p:nvSpPr>
        <p:spPr>
          <a:xfrm>
            <a:off x="8327811" y="643467"/>
            <a:ext cx="2544448" cy="21637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93426-6489-0F6B-9F03-DDE1F7BD20C3}"/>
              </a:ext>
            </a:extLst>
          </p:cNvPr>
          <p:cNvSpPr txBox="1"/>
          <p:nvPr/>
        </p:nvSpPr>
        <p:spPr>
          <a:xfrm>
            <a:off x="6001786" y="4318321"/>
            <a:ext cx="3788813" cy="18962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1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438</Words>
  <Application>Microsoft Office PowerPoint</Application>
  <PresentationFormat>Widescreen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Aptos</vt:lpstr>
      <vt:lpstr>Aptos Display</vt:lpstr>
      <vt:lpstr>Arial</vt:lpstr>
      <vt:lpstr>Office Theme</vt:lpstr>
      <vt:lpstr>Urinary sheaths</vt:lpstr>
      <vt:lpstr>What is urinary sheath?</vt:lpstr>
      <vt:lpstr>PowerPoint Presentation</vt:lpstr>
      <vt:lpstr>Types of urinary sheath</vt:lpstr>
      <vt:lpstr>PowerPoint Presentation</vt:lpstr>
      <vt:lpstr>Sizes </vt:lpstr>
      <vt:lpstr>Preparation </vt:lpstr>
      <vt:lpstr>Application </vt:lpstr>
      <vt:lpstr>PowerPoint Presentation</vt:lpstr>
      <vt:lpstr>PowerPoint Presentation</vt:lpstr>
      <vt:lpstr>Removal</vt:lpstr>
      <vt:lpstr>Disposal </vt:lpstr>
      <vt:lpstr>Add the services please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Oyeniyi Adejumoke (RNU) Oxford Health</dc:creator>
  <cp:lastModifiedBy>Lincoln Carrie (RNU) Oxford Health</cp:lastModifiedBy>
  <cp:revision>2</cp:revision>
  <dcterms:created xsi:type="dcterms:W3CDTF">2024-07-24T21:18:15Z</dcterms:created>
  <dcterms:modified xsi:type="dcterms:W3CDTF">2024-08-15T14:15:49Z</dcterms:modified>
</cp:coreProperties>
</file>